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2" r:id="rId65"/>
    <p:sldId id="323" r:id="rId66"/>
    <p:sldId id="324" r:id="rId67"/>
    <p:sldId id="325" r:id="rId68"/>
    <p:sldId id="327" r:id="rId69"/>
    <p:sldId id="328" r:id="rId70"/>
    <p:sldId id="329" r:id="rId71"/>
    <p:sldId id="330" r:id="rId72"/>
    <p:sldId id="331" r:id="rId73"/>
    <p:sldId id="332" r:id="rId7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8" d="100"/>
          <a:sy n="48" d="100"/>
        </p:scale>
        <p:origin x="-1315" y="-77"/>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D61BB08-7DD9-409E-959F-40193F814392}" type="datetimeFigureOut">
              <a:rPr lang="zh-CN" altLang="en-US" smtClean="0"/>
              <a:pPr/>
              <a:t>2014/4/3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836A3F-98B7-435C-BFDB-08738B599A90}" type="slidenum">
              <a:rPr lang="zh-CN" altLang="en-US" smtClean="0"/>
              <a:pPr/>
              <a:t>‹#›</a:t>
            </a:fld>
            <a:endParaRPr lang="zh-CN" altLang="en-US"/>
          </a:p>
        </p:txBody>
      </p:sp>
    </p:spTree>
    <p:extLst>
      <p:ext uri="{BB962C8B-B14F-4D97-AF65-F5344CB8AC3E}">
        <p14:creationId xmlns:p14="http://schemas.microsoft.com/office/powerpoint/2010/main" xmlns="" val="293636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61BB08-7DD9-409E-959F-40193F814392}" type="datetimeFigureOut">
              <a:rPr lang="zh-CN" altLang="en-US" smtClean="0"/>
              <a:pPr/>
              <a:t>2014/4/3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836A3F-98B7-435C-BFDB-08738B599A90}" type="slidenum">
              <a:rPr lang="zh-CN" altLang="en-US" smtClean="0"/>
              <a:pPr/>
              <a:t>‹#›</a:t>
            </a:fld>
            <a:endParaRPr lang="zh-CN" altLang="en-US"/>
          </a:p>
        </p:txBody>
      </p:sp>
    </p:spTree>
    <p:extLst>
      <p:ext uri="{BB962C8B-B14F-4D97-AF65-F5344CB8AC3E}">
        <p14:creationId xmlns:p14="http://schemas.microsoft.com/office/powerpoint/2010/main" xmlns="" val="95342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61BB08-7DD9-409E-959F-40193F814392}" type="datetimeFigureOut">
              <a:rPr lang="zh-CN" altLang="en-US" smtClean="0"/>
              <a:pPr/>
              <a:t>2014/4/3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836A3F-98B7-435C-BFDB-08738B599A90}" type="slidenum">
              <a:rPr lang="zh-CN" altLang="en-US" smtClean="0"/>
              <a:pPr/>
              <a:t>‹#›</a:t>
            </a:fld>
            <a:endParaRPr lang="zh-CN" altLang="en-US"/>
          </a:p>
        </p:txBody>
      </p:sp>
    </p:spTree>
    <p:extLst>
      <p:ext uri="{BB962C8B-B14F-4D97-AF65-F5344CB8AC3E}">
        <p14:creationId xmlns:p14="http://schemas.microsoft.com/office/powerpoint/2010/main" xmlns="" val="302690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61BB08-7DD9-409E-959F-40193F814392}" type="datetimeFigureOut">
              <a:rPr lang="zh-CN" altLang="en-US" smtClean="0"/>
              <a:pPr/>
              <a:t>2014/4/3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836A3F-98B7-435C-BFDB-08738B599A90}" type="slidenum">
              <a:rPr lang="zh-CN" altLang="en-US" smtClean="0"/>
              <a:pPr/>
              <a:t>‹#›</a:t>
            </a:fld>
            <a:endParaRPr lang="zh-CN" altLang="en-US"/>
          </a:p>
        </p:txBody>
      </p:sp>
    </p:spTree>
    <p:extLst>
      <p:ext uri="{BB962C8B-B14F-4D97-AF65-F5344CB8AC3E}">
        <p14:creationId xmlns:p14="http://schemas.microsoft.com/office/powerpoint/2010/main" xmlns="" val="281471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D61BB08-7DD9-409E-959F-40193F814392}" type="datetimeFigureOut">
              <a:rPr lang="zh-CN" altLang="en-US" smtClean="0"/>
              <a:pPr/>
              <a:t>2014/4/3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836A3F-98B7-435C-BFDB-08738B599A90}" type="slidenum">
              <a:rPr lang="zh-CN" altLang="en-US" smtClean="0"/>
              <a:pPr/>
              <a:t>‹#›</a:t>
            </a:fld>
            <a:endParaRPr lang="zh-CN" altLang="en-US"/>
          </a:p>
        </p:txBody>
      </p:sp>
    </p:spTree>
    <p:extLst>
      <p:ext uri="{BB962C8B-B14F-4D97-AF65-F5344CB8AC3E}">
        <p14:creationId xmlns:p14="http://schemas.microsoft.com/office/powerpoint/2010/main" xmlns="" val="2780812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D61BB08-7DD9-409E-959F-40193F814392}" type="datetimeFigureOut">
              <a:rPr lang="zh-CN" altLang="en-US" smtClean="0"/>
              <a:pPr/>
              <a:t>2014/4/3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836A3F-98B7-435C-BFDB-08738B599A90}" type="slidenum">
              <a:rPr lang="zh-CN" altLang="en-US" smtClean="0"/>
              <a:pPr/>
              <a:t>‹#›</a:t>
            </a:fld>
            <a:endParaRPr lang="zh-CN" altLang="en-US"/>
          </a:p>
        </p:txBody>
      </p:sp>
    </p:spTree>
    <p:extLst>
      <p:ext uri="{BB962C8B-B14F-4D97-AF65-F5344CB8AC3E}">
        <p14:creationId xmlns:p14="http://schemas.microsoft.com/office/powerpoint/2010/main" xmlns="" val="51453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D61BB08-7DD9-409E-959F-40193F814392}" type="datetimeFigureOut">
              <a:rPr lang="zh-CN" altLang="en-US" smtClean="0"/>
              <a:pPr/>
              <a:t>2014/4/3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836A3F-98B7-435C-BFDB-08738B599A90}" type="slidenum">
              <a:rPr lang="zh-CN" altLang="en-US" smtClean="0"/>
              <a:pPr/>
              <a:t>‹#›</a:t>
            </a:fld>
            <a:endParaRPr lang="zh-CN" altLang="en-US"/>
          </a:p>
        </p:txBody>
      </p:sp>
    </p:spTree>
    <p:extLst>
      <p:ext uri="{BB962C8B-B14F-4D97-AF65-F5344CB8AC3E}">
        <p14:creationId xmlns:p14="http://schemas.microsoft.com/office/powerpoint/2010/main" xmlns="" val="217268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61BB08-7DD9-409E-959F-40193F814392}" type="datetimeFigureOut">
              <a:rPr lang="zh-CN" altLang="en-US" smtClean="0"/>
              <a:pPr/>
              <a:t>2014/4/3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836A3F-98B7-435C-BFDB-08738B599A90}" type="slidenum">
              <a:rPr lang="zh-CN" altLang="en-US" smtClean="0"/>
              <a:pPr/>
              <a:t>‹#›</a:t>
            </a:fld>
            <a:endParaRPr lang="zh-CN" altLang="en-US"/>
          </a:p>
        </p:txBody>
      </p:sp>
    </p:spTree>
    <p:extLst>
      <p:ext uri="{BB962C8B-B14F-4D97-AF65-F5344CB8AC3E}">
        <p14:creationId xmlns:p14="http://schemas.microsoft.com/office/powerpoint/2010/main" xmlns="" val="127918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1BB08-7DD9-409E-959F-40193F814392}" type="datetimeFigureOut">
              <a:rPr lang="zh-CN" altLang="en-US" smtClean="0"/>
              <a:pPr/>
              <a:t>2014/4/3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836A3F-98B7-435C-BFDB-08738B599A90}" type="slidenum">
              <a:rPr lang="zh-CN" altLang="en-US" smtClean="0"/>
              <a:pPr/>
              <a:t>‹#›</a:t>
            </a:fld>
            <a:endParaRPr lang="zh-CN" altLang="en-US"/>
          </a:p>
        </p:txBody>
      </p:sp>
    </p:spTree>
    <p:extLst>
      <p:ext uri="{BB962C8B-B14F-4D97-AF65-F5344CB8AC3E}">
        <p14:creationId xmlns:p14="http://schemas.microsoft.com/office/powerpoint/2010/main" xmlns="" val="422170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61BB08-7DD9-409E-959F-40193F814392}" type="datetimeFigureOut">
              <a:rPr lang="zh-CN" altLang="en-US" smtClean="0"/>
              <a:pPr/>
              <a:t>2014/4/3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836A3F-98B7-435C-BFDB-08738B599A90}" type="slidenum">
              <a:rPr lang="zh-CN" altLang="en-US" smtClean="0"/>
              <a:pPr/>
              <a:t>‹#›</a:t>
            </a:fld>
            <a:endParaRPr lang="zh-CN" altLang="en-US"/>
          </a:p>
        </p:txBody>
      </p:sp>
    </p:spTree>
    <p:extLst>
      <p:ext uri="{BB962C8B-B14F-4D97-AF65-F5344CB8AC3E}">
        <p14:creationId xmlns:p14="http://schemas.microsoft.com/office/powerpoint/2010/main" xmlns="" val="57646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61BB08-7DD9-409E-959F-40193F814392}" type="datetimeFigureOut">
              <a:rPr lang="zh-CN" altLang="en-US" smtClean="0"/>
              <a:pPr/>
              <a:t>2014/4/3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836A3F-98B7-435C-BFDB-08738B599A90}" type="slidenum">
              <a:rPr lang="zh-CN" altLang="en-US" smtClean="0"/>
              <a:pPr/>
              <a:t>‹#›</a:t>
            </a:fld>
            <a:endParaRPr lang="zh-CN" altLang="en-US"/>
          </a:p>
        </p:txBody>
      </p:sp>
    </p:spTree>
    <p:extLst>
      <p:ext uri="{BB962C8B-B14F-4D97-AF65-F5344CB8AC3E}">
        <p14:creationId xmlns:p14="http://schemas.microsoft.com/office/powerpoint/2010/main" xmlns="" val="290076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1BB08-7DD9-409E-959F-40193F814392}" type="datetimeFigureOut">
              <a:rPr lang="zh-CN" altLang="en-US" smtClean="0"/>
              <a:pPr/>
              <a:t>2014/4/3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36A3F-98B7-435C-BFDB-08738B599A90}" type="slidenum">
              <a:rPr lang="zh-CN" altLang="en-US" smtClean="0"/>
              <a:pPr/>
              <a:t>‹#›</a:t>
            </a:fld>
            <a:endParaRPr lang="zh-CN" altLang="en-US"/>
          </a:p>
        </p:txBody>
      </p:sp>
    </p:spTree>
    <p:extLst>
      <p:ext uri="{BB962C8B-B14F-4D97-AF65-F5344CB8AC3E}">
        <p14:creationId xmlns:p14="http://schemas.microsoft.com/office/powerpoint/2010/main" xmlns="" val="118411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Keys to Exercises (</a:t>
            </a:r>
            <a:r>
              <a:rPr lang="en-US" altLang="zh-CN" smtClean="0"/>
              <a:t>Unit 7)</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xmlns="" val="398645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358775" y="1978025"/>
            <a:ext cx="8401050" cy="128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5.	For many years, the September 11 attack on the World Trade Center in New York will remain a ________ for the American people.</a:t>
            </a:r>
          </a:p>
        </p:txBody>
      </p:sp>
      <p:sp>
        <p:nvSpPr>
          <p:cNvPr id="234499" name="Text Box 3"/>
          <p:cNvSpPr txBox="1">
            <a:spLocks noChangeArrowheads="1"/>
          </p:cNvSpPr>
          <p:nvPr/>
        </p:nvSpPr>
        <p:spPr bwMode="auto">
          <a:xfrm>
            <a:off x="898525" y="3281363"/>
            <a:ext cx="1684338"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nightmare</a:t>
            </a:r>
          </a:p>
        </p:txBody>
      </p:sp>
      <p:sp>
        <p:nvSpPr>
          <p:cNvPr id="234501" name="Text Box 5"/>
          <p:cNvSpPr txBox="1">
            <a:spLocks noChangeArrowheads="1"/>
          </p:cNvSpPr>
          <p:nvPr/>
        </p:nvSpPr>
        <p:spPr bwMode="auto">
          <a:xfrm>
            <a:off x="358775" y="3778250"/>
            <a:ext cx="84010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6.	Don’t bother about him. What he has said is ________ nonsense.</a:t>
            </a:r>
          </a:p>
        </p:txBody>
      </p:sp>
      <p:sp>
        <p:nvSpPr>
          <p:cNvPr id="234502" name="Text Box 6"/>
          <p:cNvSpPr txBox="1">
            <a:spLocks noChangeArrowheads="1"/>
          </p:cNvSpPr>
          <p:nvPr/>
        </p:nvSpPr>
        <p:spPr bwMode="auto">
          <a:xfrm>
            <a:off x="898525" y="4722813"/>
            <a:ext cx="1030288"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utter</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75821" name="Group 13"/>
          <p:cNvGrpSpPr>
            <a:grpSpLocks/>
          </p:cNvGrpSpPr>
          <p:nvPr/>
        </p:nvGrpSpPr>
        <p:grpSpPr bwMode="auto">
          <a:xfrm>
            <a:off x="0" y="0"/>
            <a:ext cx="9144000" cy="1633538"/>
            <a:chOff x="0" y="0"/>
            <a:chExt cx="5760" cy="1029"/>
          </a:xfrm>
        </p:grpSpPr>
        <p:sp useBgFill="1">
          <p:nvSpPr>
            <p:cNvPr id="234500" name="Text Box 4"/>
            <p:cNvSpPr txBox="1">
              <a:spLocks noChangeArrowheads="1"/>
            </p:cNvSpPr>
            <p:nvPr/>
          </p:nvSpPr>
          <p:spPr bwMode="auto">
            <a:xfrm>
              <a:off x="329" y="557"/>
              <a:ext cx="5191" cy="472"/>
            </a:xfrm>
            <a:prstGeom prst="rect">
              <a:avLst/>
            </a:prstGeom>
            <a:ln w="3175">
              <a:noFill/>
              <a:miter lim="800000"/>
              <a:headEnd/>
              <a:tailEnd/>
            </a:ln>
            <a:effectLst>
              <a:prstShdw prst="shdw18" dist="17961" dir="13500000">
                <a:srgbClr val="DDDDDD">
                  <a:gamma/>
                  <a:shade val="60000"/>
                  <a:invGamma/>
                </a:srgbClr>
              </a:prstShdw>
            </a:effectLst>
          </p:spPr>
          <p:txBody>
            <a:bodyPr>
              <a:spAutoFit/>
            </a:bodyPr>
            <a:lstStyle>
              <a:lvl1pPr defTabSz="292100" eaLnBrk="0" hangingPunct="0">
                <a:defRPr kumimoji="1" sz="1600">
                  <a:solidFill>
                    <a:schemeClr val="tx1"/>
                  </a:solidFill>
                  <a:latin typeface="Tahoma" pitchFamily="34" charset="0"/>
                  <a:ea typeface="宋体" pitchFamily="2" charset="-122"/>
                </a:defRPr>
              </a:lvl1pPr>
              <a:lvl2pPr marL="742950" indent="-285750" defTabSz="292100" eaLnBrk="0" hangingPunct="0">
                <a:defRPr kumimoji="1" sz="1600">
                  <a:solidFill>
                    <a:schemeClr val="tx1"/>
                  </a:solidFill>
                  <a:latin typeface="Tahoma" pitchFamily="34" charset="0"/>
                  <a:ea typeface="宋体" pitchFamily="2" charset="-122"/>
                </a:defRPr>
              </a:lvl2pPr>
              <a:lvl3pPr marL="1143000" indent="-228600" defTabSz="292100" eaLnBrk="0" hangingPunct="0">
                <a:defRPr kumimoji="1" sz="1600">
                  <a:solidFill>
                    <a:schemeClr val="tx1"/>
                  </a:solidFill>
                  <a:latin typeface="Tahoma" pitchFamily="34" charset="0"/>
                  <a:ea typeface="宋体" pitchFamily="2" charset="-122"/>
                </a:defRPr>
              </a:lvl3pPr>
              <a:lvl4pPr marL="1600200" indent="-228600" defTabSz="292100" eaLnBrk="0" hangingPunct="0">
                <a:defRPr kumimoji="1" sz="1600">
                  <a:solidFill>
                    <a:schemeClr val="tx1"/>
                  </a:solidFill>
                  <a:latin typeface="Tahoma" pitchFamily="34" charset="0"/>
                  <a:ea typeface="宋体" pitchFamily="2" charset="-122"/>
                </a:defRPr>
              </a:lvl4pPr>
              <a:lvl5pPr marL="2057400" indent="-228600" defTabSz="292100" eaLnBrk="0" hangingPunct="0">
                <a:defRPr kumimoji="1" sz="1600">
                  <a:solidFill>
                    <a:schemeClr val="tx1"/>
                  </a:solidFill>
                  <a:latin typeface="Tahoma" pitchFamily="34" charset="0"/>
                  <a:ea typeface="宋体" pitchFamily="2" charset="-122"/>
                </a:defRPr>
              </a:lvl5pPr>
              <a:lvl6pPr marL="25146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confusion			creep			curl					deepen			expose</a:t>
              </a:r>
            </a:p>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nightmare			pulse			somewhat			throb				utter</a:t>
              </a:r>
            </a:p>
          </p:txBody>
        </p:sp>
        <p:sp>
          <p:nvSpPr>
            <p:cNvPr id="234506" name="Text Box 10"/>
            <p:cNvSpPr txBox="1">
              <a:spLocks noChangeArrowheads="1"/>
            </p:cNvSpPr>
            <p:nvPr/>
          </p:nvSpPr>
          <p:spPr bwMode="auto">
            <a:xfrm>
              <a:off x="0" y="0"/>
              <a:ext cx="5760" cy="472"/>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6	Fill in the blanks with the words given below. Change the form where necessary.</a:t>
              </a:r>
            </a:p>
          </p:txBody>
        </p:sp>
        <p:pic>
          <p:nvPicPr>
            <p:cNvPr id="375820" name="Picture 11">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5502" y="0"/>
              <a:ext cx="25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39087503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strips(downRight)">
                                      <p:cBhvr>
                                        <p:cTn id="7" dur="500"/>
                                        <p:tgtEl>
                                          <p:spTgt spid="234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dissolve">
                                      <p:cBhvr>
                                        <p:cTn id="12" dur="500"/>
                                        <p:tgtEl>
                                          <p:spTgt spid="23449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234501"/>
                                        </p:tgtEl>
                                        <p:attrNameLst>
                                          <p:attrName>style.visibility</p:attrName>
                                        </p:attrNameLst>
                                      </p:cBhvr>
                                      <p:to>
                                        <p:strVal val="visible"/>
                                      </p:to>
                                    </p:set>
                                    <p:animEffect transition="in" filter="strips(downRight)">
                                      <p:cBhvr>
                                        <p:cTn id="16" dur="500"/>
                                        <p:tgtEl>
                                          <p:spTgt spid="2345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4502"/>
                                        </p:tgtEl>
                                        <p:attrNameLst>
                                          <p:attrName>style.visibility</p:attrName>
                                        </p:attrNameLst>
                                      </p:cBhvr>
                                      <p:to>
                                        <p:strVal val="visible"/>
                                      </p:to>
                                    </p:set>
                                    <p:animEffect transition="in" filter="dissolve">
                                      <p:cBhvr>
                                        <p:cTn id="21" dur="500"/>
                                        <p:tgtEl>
                                          <p:spTgt spid="234502"/>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2" presetClass="entr" presetSubtype="8" fill="hold" nodeType="afterEffect">
                                  <p:stCondLst>
                                    <p:cond delay="0"/>
                                  </p:stCondLst>
                                  <p:childTnLst>
                                    <p:set>
                                      <p:cBhvr>
                                        <p:cTn id="24" dur="1" fill="hold">
                                          <p:stCondLst>
                                            <p:cond delay="0"/>
                                          </p:stCondLst>
                                        </p:cTn>
                                        <p:tgtEl>
                                          <p:spTgt spid="124932"/>
                                        </p:tgtEl>
                                        <p:attrNameLst>
                                          <p:attrName>style.visibility</p:attrName>
                                        </p:attrNameLst>
                                      </p:cBhvr>
                                      <p:to>
                                        <p:strVal val="visible"/>
                                      </p:to>
                                    </p:set>
                                    <p:animEffect transition="in" filter="slide(fromLeft)">
                                      <p:cBhvr>
                                        <p:cTn id="25"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utoUpdateAnimBg="0"/>
      <p:bldP spid="234501" grpId="0" autoUpdateAnimBg="0"/>
      <p:bldP spid="23450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358775" y="1978025"/>
            <a:ext cx="84010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7.	The explosion at the crowded market place caused great ________ in the small town.</a:t>
            </a:r>
          </a:p>
        </p:txBody>
      </p:sp>
      <p:sp>
        <p:nvSpPr>
          <p:cNvPr id="234499" name="Text Box 3"/>
          <p:cNvSpPr txBox="1">
            <a:spLocks noChangeArrowheads="1"/>
          </p:cNvSpPr>
          <p:nvPr/>
        </p:nvSpPr>
        <p:spPr bwMode="auto">
          <a:xfrm>
            <a:off x="898525" y="2924175"/>
            <a:ext cx="167005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confusion</a:t>
            </a:r>
          </a:p>
        </p:txBody>
      </p:sp>
      <p:sp>
        <p:nvSpPr>
          <p:cNvPr id="234501" name="Text Box 5"/>
          <p:cNvSpPr txBox="1">
            <a:spLocks noChangeArrowheads="1"/>
          </p:cNvSpPr>
          <p:nvPr/>
        </p:nvSpPr>
        <p:spPr bwMode="auto">
          <a:xfrm>
            <a:off x="358775" y="3778250"/>
            <a:ext cx="84010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8.	The doctor felt the patient’s ________ on her wrist and then took her temperature.</a:t>
            </a:r>
          </a:p>
        </p:txBody>
      </p:sp>
      <p:sp>
        <p:nvSpPr>
          <p:cNvPr id="234502" name="Text Box 6"/>
          <p:cNvSpPr txBox="1">
            <a:spLocks noChangeArrowheads="1"/>
          </p:cNvSpPr>
          <p:nvPr/>
        </p:nvSpPr>
        <p:spPr bwMode="auto">
          <a:xfrm>
            <a:off x="898525" y="4722813"/>
            <a:ext cx="113030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pulse</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76845" name="Group 13"/>
          <p:cNvGrpSpPr>
            <a:grpSpLocks/>
          </p:cNvGrpSpPr>
          <p:nvPr/>
        </p:nvGrpSpPr>
        <p:grpSpPr bwMode="auto">
          <a:xfrm>
            <a:off x="0" y="0"/>
            <a:ext cx="9144000" cy="1633538"/>
            <a:chOff x="0" y="0"/>
            <a:chExt cx="5760" cy="1029"/>
          </a:xfrm>
        </p:grpSpPr>
        <p:sp useBgFill="1">
          <p:nvSpPr>
            <p:cNvPr id="234500" name="Text Box 4"/>
            <p:cNvSpPr txBox="1">
              <a:spLocks noChangeArrowheads="1"/>
            </p:cNvSpPr>
            <p:nvPr/>
          </p:nvSpPr>
          <p:spPr bwMode="auto">
            <a:xfrm>
              <a:off x="329" y="557"/>
              <a:ext cx="5191" cy="472"/>
            </a:xfrm>
            <a:prstGeom prst="rect">
              <a:avLst/>
            </a:prstGeom>
            <a:ln w="3175">
              <a:noFill/>
              <a:miter lim="800000"/>
              <a:headEnd/>
              <a:tailEnd/>
            </a:ln>
            <a:effectLst>
              <a:prstShdw prst="shdw18" dist="17961" dir="13500000">
                <a:srgbClr val="DDDDDD">
                  <a:gamma/>
                  <a:shade val="60000"/>
                  <a:invGamma/>
                </a:srgbClr>
              </a:prstShdw>
            </a:effectLst>
          </p:spPr>
          <p:txBody>
            <a:bodyPr>
              <a:spAutoFit/>
            </a:bodyPr>
            <a:lstStyle>
              <a:lvl1pPr defTabSz="292100" eaLnBrk="0" hangingPunct="0">
                <a:defRPr kumimoji="1" sz="1600">
                  <a:solidFill>
                    <a:schemeClr val="tx1"/>
                  </a:solidFill>
                  <a:latin typeface="Tahoma" pitchFamily="34" charset="0"/>
                  <a:ea typeface="宋体" pitchFamily="2" charset="-122"/>
                </a:defRPr>
              </a:lvl1pPr>
              <a:lvl2pPr marL="742950" indent="-285750" defTabSz="292100" eaLnBrk="0" hangingPunct="0">
                <a:defRPr kumimoji="1" sz="1600">
                  <a:solidFill>
                    <a:schemeClr val="tx1"/>
                  </a:solidFill>
                  <a:latin typeface="Tahoma" pitchFamily="34" charset="0"/>
                  <a:ea typeface="宋体" pitchFamily="2" charset="-122"/>
                </a:defRPr>
              </a:lvl2pPr>
              <a:lvl3pPr marL="1143000" indent="-228600" defTabSz="292100" eaLnBrk="0" hangingPunct="0">
                <a:defRPr kumimoji="1" sz="1600">
                  <a:solidFill>
                    <a:schemeClr val="tx1"/>
                  </a:solidFill>
                  <a:latin typeface="Tahoma" pitchFamily="34" charset="0"/>
                  <a:ea typeface="宋体" pitchFamily="2" charset="-122"/>
                </a:defRPr>
              </a:lvl3pPr>
              <a:lvl4pPr marL="1600200" indent="-228600" defTabSz="292100" eaLnBrk="0" hangingPunct="0">
                <a:defRPr kumimoji="1" sz="1600">
                  <a:solidFill>
                    <a:schemeClr val="tx1"/>
                  </a:solidFill>
                  <a:latin typeface="Tahoma" pitchFamily="34" charset="0"/>
                  <a:ea typeface="宋体" pitchFamily="2" charset="-122"/>
                </a:defRPr>
              </a:lvl4pPr>
              <a:lvl5pPr marL="2057400" indent="-228600" defTabSz="292100" eaLnBrk="0" hangingPunct="0">
                <a:defRPr kumimoji="1" sz="1600">
                  <a:solidFill>
                    <a:schemeClr val="tx1"/>
                  </a:solidFill>
                  <a:latin typeface="Tahoma" pitchFamily="34" charset="0"/>
                  <a:ea typeface="宋体" pitchFamily="2" charset="-122"/>
                </a:defRPr>
              </a:lvl5pPr>
              <a:lvl6pPr marL="25146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confusion			creep			curl					deepen			expose</a:t>
              </a:r>
            </a:p>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nightmare			pulse			somewhat			throb				utter</a:t>
              </a:r>
            </a:p>
          </p:txBody>
        </p:sp>
        <p:sp>
          <p:nvSpPr>
            <p:cNvPr id="234506" name="Text Box 10"/>
            <p:cNvSpPr txBox="1">
              <a:spLocks noChangeArrowheads="1"/>
            </p:cNvSpPr>
            <p:nvPr/>
          </p:nvSpPr>
          <p:spPr bwMode="auto">
            <a:xfrm>
              <a:off x="0" y="0"/>
              <a:ext cx="5760" cy="472"/>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6	Fill in the blanks with the words given below. Change the form where necessary.</a:t>
              </a:r>
            </a:p>
          </p:txBody>
        </p:sp>
        <p:pic>
          <p:nvPicPr>
            <p:cNvPr id="376844" name="Picture 11">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5502" y="0"/>
              <a:ext cx="25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12476571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strips(downRight)">
                                      <p:cBhvr>
                                        <p:cTn id="7" dur="500"/>
                                        <p:tgtEl>
                                          <p:spTgt spid="234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dissolve">
                                      <p:cBhvr>
                                        <p:cTn id="12" dur="500"/>
                                        <p:tgtEl>
                                          <p:spTgt spid="23449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234501"/>
                                        </p:tgtEl>
                                        <p:attrNameLst>
                                          <p:attrName>style.visibility</p:attrName>
                                        </p:attrNameLst>
                                      </p:cBhvr>
                                      <p:to>
                                        <p:strVal val="visible"/>
                                      </p:to>
                                    </p:set>
                                    <p:animEffect transition="in" filter="strips(downRight)">
                                      <p:cBhvr>
                                        <p:cTn id="16" dur="500"/>
                                        <p:tgtEl>
                                          <p:spTgt spid="2345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4502"/>
                                        </p:tgtEl>
                                        <p:attrNameLst>
                                          <p:attrName>style.visibility</p:attrName>
                                        </p:attrNameLst>
                                      </p:cBhvr>
                                      <p:to>
                                        <p:strVal val="visible"/>
                                      </p:to>
                                    </p:set>
                                    <p:animEffect transition="in" filter="dissolve">
                                      <p:cBhvr>
                                        <p:cTn id="21" dur="500"/>
                                        <p:tgtEl>
                                          <p:spTgt spid="234502"/>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2" presetClass="entr" presetSubtype="8" fill="hold" nodeType="afterEffect">
                                  <p:stCondLst>
                                    <p:cond delay="0"/>
                                  </p:stCondLst>
                                  <p:childTnLst>
                                    <p:set>
                                      <p:cBhvr>
                                        <p:cTn id="24" dur="1" fill="hold">
                                          <p:stCondLst>
                                            <p:cond delay="0"/>
                                          </p:stCondLst>
                                        </p:cTn>
                                        <p:tgtEl>
                                          <p:spTgt spid="124932"/>
                                        </p:tgtEl>
                                        <p:attrNameLst>
                                          <p:attrName>style.visibility</p:attrName>
                                        </p:attrNameLst>
                                      </p:cBhvr>
                                      <p:to>
                                        <p:strVal val="visible"/>
                                      </p:to>
                                    </p:set>
                                    <p:animEffect transition="in" filter="slide(fromLeft)">
                                      <p:cBhvr>
                                        <p:cTn id="25"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utoUpdateAnimBg="0"/>
      <p:bldP spid="234501" grpId="0" autoUpdateAnimBg="0"/>
      <p:bldP spid="23450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358775" y="1978025"/>
            <a:ext cx="84010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9.	After the intensive training, they became ________ more confident than they used to be.</a:t>
            </a:r>
          </a:p>
        </p:txBody>
      </p:sp>
      <p:sp>
        <p:nvSpPr>
          <p:cNvPr id="234499" name="Text Box 3"/>
          <p:cNvSpPr txBox="1">
            <a:spLocks noChangeArrowheads="1"/>
          </p:cNvSpPr>
          <p:nvPr/>
        </p:nvSpPr>
        <p:spPr bwMode="auto">
          <a:xfrm>
            <a:off x="898525" y="2924175"/>
            <a:ext cx="1700213"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somewhat</a:t>
            </a:r>
          </a:p>
        </p:txBody>
      </p:sp>
      <p:sp>
        <p:nvSpPr>
          <p:cNvPr id="234501" name="Text Box 5"/>
          <p:cNvSpPr txBox="1">
            <a:spLocks noChangeArrowheads="1"/>
          </p:cNvSpPr>
          <p:nvPr/>
        </p:nvSpPr>
        <p:spPr bwMode="auto">
          <a:xfrm>
            <a:off x="358775" y="3778250"/>
            <a:ext cx="84010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10.	The sight of the rats running about in the house made my flesh ________.</a:t>
            </a:r>
          </a:p>
        </p:txBody>
      </p:sp>
      <p:sp>
        <p:nvSpPr>
          <p:cNvPr id="234502" name="Text Box 6"/>
          <p:cNvSpPr txBox="1">
            <a:spLocks noChangeArrowheads="1"/>
          </p:cNvSpPr>
          <p:nvPr/>
        </p:nvSpPr>
        <p:spPr bwMode="auto">
          <a:xfrm>
            <a:off x="898525" y="4722813"/>
            <a:ext cx="1144588"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creep</a:t>
            </a:r>
          </a:p>
        </p:txBody>
      </p:sp>
      <p:pic>
        <p:nvPicPr>
          <p:cNvPr id="377864" name="Picture 11">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6448425"/>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77869" name="Group 13"/>
          <p:cNvGrpSpPr>
            <a:grpSpLocks/>
          </p:cNvGrpSpPr>
          <p:nvPr/>
        </p:nvGrpSpPr>
        <p:grpSpPr bwMode="auto">
          <a:xfrm>
            <a:off x="0" y="0"/>
            <a:ext cx="9144000" cy="1633538"/>
            <a:chOff x="0" y="0"/>
            <a:chExt cx="5760" cy="1029"/>
          </a:xfrm>
        </p:grpSpPr>
        <p:sp useBgFill="1">
          <p:nvSpPr>
            <p:cNvPr id="234500" name="Text Box 4"/>
            <p:cNvSpPr txBox="1">
              <a:spLocks noChangeArrowheads="1"/>
            </p:cNvSpPr>
            <p:nvPr/>
          </p:nvSpPr>
          <p:spPr bwMode="auto">
            <a:xfrm>
              <a:off x="329" y="557"/>
              <a:ext cx="5191" cy="472"/>
            </a:xfrm>
            <a:prstGeom prst="rect">
              <a:avLst/>
            </a:prstGeom>
            <a:ln w="3175">
              <a:noFill/>
              <a:miter lim="800000"/>
              <a:headEnd/>
              <a:tailEnd/>
            </a:ln>
            <a:effectLst>
              <a:prstShdw prst="shdw18" dist="17961" dir="13500000">
                <a:srgbClr val="DDDDDD">
                  <a:gamma/>
                  <a:shade val="60000"/>
                  <a:invGamma/>
                </a:srgbClr>
              </a:prstShdw>
            </a:effectLst>
          </p:spPr>
          <p:txBody>
            <a:bodyPr>
              <a:spAutoFit/>
            </a:bodyPr>
            <a:lstStyle>
              <a:lvl1pPr defTabSz="292100" eaLnBrk="0" hangingPunct="0">
                <a:defRPr kumimoji="1" sz="1600">
                  <a:solidFill>
                    <a:schemeClr val="tx1"/>
                  </a:solidFill>
                  <a:latin typeface="Tahoma" pitchFamily="34" charset="0"/>
                  <a:ea typeface="宋体" pitchFamily="2" charset="-122"/>
                </a:defRPr>
              </a:lvl1pPr>
              <a:lvl2pPr marL="742950" indent="-285750" defTabSz="292100" eaLnBrk="0" hangingPunct="0">
                <a:defRPr kumimoji="1" sz="1600">
                  <a:solidFill>
                    <a:schemeClr val="tx1"/>
                  </a:solidFill>
                  <a:latin typeface="Tahoma" pitchFamily="34" charset="0"/>
                  <a:ea typeface="宋体" pitchFamily="2" charset="-122"/>
                </a:defRPr>
              </a:lvl2pPr>
              <a:lvl3pPr marL="1143000" indent="-228600" defTabSz="292100" eaLnBrk="0" hangingPunct="0">
                <a:defRPr kumimoji="1" sz="1600">
                  <a:solidFill>
                    <a:schemeClr val="tx1"/>
                  </a:solidFill>
                  <a:latin typeface="Tahoma" pitchFamily="34" charset="0"/>
                  <a:ea typeface="宋体" pitchFamily="2" charset="-122"/>
                </a:defRPr>
              </a:lvl3pPr>
              <a:lvl4pPr marL="1600200" indent="-228600" defTabSz="292100" eaLnBrk="0" hangingPunct="0">
                <a:defRPr kumimoji="1" sz="1600">
                  <a:solidFill>
                    <a:schemeClr val="tx1"/>
                  </a:solidFill>
                  <a:latin typeface="Tahoma" pitchFamily="34" charset="0"/>
                  <a:ea typeface="宋体" pitchFamily="2" charset="-122"/>
                </a:defRPr>
              </a:lvl4pPr>
              <a:lvl5pPr marL="2057400" indent="-228600" defTabSz="292100" eaLnBrk="0" hangingPunct="0">
                <a:defRPr kumimoji="1" sz="1600">
                  <a:solidFill>
                    <a:schemeClr val="tx1"/>
                  </a:solidFill>
                  <a:latin typeface="Tahoma" pitchFamily="34" charset="0"/>
                  <a:ea typeface="宋体" pitchFamily="2" charset="-122"/>
                </a:defRPr>
              </a:lvl5pPr>
              <a:lvl6pPr marL="25146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confusion			creep			curl					deepen			expose</a:t>
              </a:r>
            </a:p>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nightmare			pulse			somewhat			throb				utter</a:t>
              </a:r>
            </a:p>
          </p:txBody>
        </p:sp>
        <p:sp>
          <p:nvSpPr>
            <p:cNvPr id="234506" name="Text Box 10"/>
            <p:cNvSpPr txBox="1">
              <a:spLocks noChangeArrowheads="1"/>
            </p:cNvSpPr>
            <p:nvPr/>
          </p:nvSpPr>
          <p:spPr bwMode="auto">
            <a:xfrm>
              <a:off x="0" y="0"/>
              <a:ext cx="5760" cy="472"/>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6	Fill in the blanks with the words given below. Change the form where necessary.</a:t>
              </a:r>
            </a:p>
          </p:txBody>
        </p:sp>
      </p:grpSp>
    </p:spTree>
    <p:extLst>
      <p:ext uri="{BB962C8B-B14F-4D97-AF65-F5344CB8AC3E}">
        <p14:creationId xmlns:p14="http://schemas.microsoft.com/office/powerpoint/2010/main" xmlns="" val="31842286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strips(downRight)">
                                      <p:cBhvr>
                                        <p:cTn id="7" dur="500"/>
                                        <p:tgtEl>
                                          <p:spTgt spid="234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dissolve">
                                      <p:cBhvr>
                                        <p:cTn id="12" dur="500"/>
                                        <p:tgtEl>
                                          <p:spTgt spid="23449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234501"/>
                                        </p:tgtEl>
                                        <p:attrNameLst>
                                          <p:attrName>style.visibility</p:attrName>
                                        </p:attrNameLst>
                                      </p:cBhvr>
                                      <p:to>
                                        <p:strVal val="visible"/>
                                      </p:to>
                                    </p:set>
                                    <p:animEffect transition="in" filter="strips(downRight)">
                                      <p:cBhvr>
                                        <p:cTn id="16" dur="500"/>
                                        <p:tgtEl>
                                          <p:spTgt spid="2345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4502"/>
                                        </p:tgtEl>
                                        <p:attrNameLst>
                                          <p:attrName>style.visibility</p:attrName>
                                        </p:attrNameLst>
                                      </p:cBhvr>
                                      <p:to>
                                        <p:strVal val="visible"/>
                                      </p:to>
                                    </p:set>
                                    <p:animEffect transition="in" filter="dissolve">
                                      <p:cBhvr>
                                        <p:cTn id="21" dur="500"/>
                                        <p:tgtEl>
                                          <p:spTgt spid="234502"/>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4" presetClass="entr" presetSubtype="16" fill="hold" nodeType="afterEffect">
                                  <p:stCondLst>
                                    <p:cond delay="0"/>
                                  </p:stCondLst>
                                  <p:childTnLst>
                                    <p:set>
                                      <p:cBhvr>
                                        <p:cTn id="24" dur="1" fill="hold">
                                          <p:stCondLst>
                                            <p:cond delay="0"/>
                                          </p:stCondLst>
                                        </p:cTn>
                                        <p:tgtEl>
                                          <p:spTgt spid="377864"/>
                                        </p:tgtEl>
                                        <p:attrNameLst>
                                          <p:attrName>style.visibility</p:attrName>
                                        </p:attrNameLst>
                                      </p:cBhvr>
                                      <p:to>
                                        <p:strVal val="visible"/>
                                      </p:to>
                                    </p:set>
                                    <p:animEffect transition="in" filter="box(in)">
                                      <p:cBhvr>
                                        <p:cTn id="25" dur="500"/>
                                        <p:tgtEl>
                                          <p:spTgt spid="377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utoUpdateAnimBg="0"/>
      <p:bldP spid="234501" grpId="0" autoUpdateAnimBg="0"/>
      <p:bldP spid="23450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7	Complete the following sentences with phrases or expressions from the passage. Make changes where necessary.</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4498" name="Text Box 2"/>
          <p:cNvSpPr txBox="1">
            <a:spLocks noChangeArrowheads="1"/>
          </p:cNvSpPr>
          <p:nvPr/>
        </p:nvSpPr>
        <p:spPr bwMode="auto">
          <a:xfrm>
            <a:off x="358775" y="1798638"/>
            <a:ext cx="84010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1.	He was sentenced to 2 years in prison, and ________ that, all his property was confiscated.</a:t>
            </a:r>
          </a:p>
        </p:txBody>
      </p:sp>
      <p:sp>
        <p:nvSpPr>
          <p:cNvPr id="105476" name="Text Box 4"/>
          <p:cNvSpPr txBox="1">
            <a:spLocks noChangeArrowheads="1"/>
          </p:cNvSpPr>
          <p:nvPr/>
        </p:nvSpPr>
        <p:spPr bwMode="auto">
          <a:xfrm>
            <a:off x="898525" y="2940050"/>
            <a:ext cx="161290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FF0000"/>
                </a:solidFill>
                <a:effectLst>
                  <a:outerShdw blurRad="38100" dist="38100" dir="2700000" algn="tl">
                    <a:srgbClr val="C0C0C0"/>
                  </a:outerShdw>
                </a:effectLst>
                <a:latin typeface="Arial Narrow" pitchFamily="34" charset="0"/>
              </a:rPr>
              <a:t>on top of </a:t>
            </a:r>
          </a:p>
        </p:txBody>
      </p:sp>
      <p:pic>
        <p:nvPicPr>
          <p:cNvPr id="63503" name="Picture 14">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671807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4498" name="Text Box 2"/>
          <p:cNvSpPr txBox="1">
            <a:spLocks noChangeArrowheads="1"/>
          </p:cNvSpPr>
          <p:nvPr/>
        </p:nvSpPr>
        <p:spPr bwMode="auto">
          <a:xfrm>
            <a:off x="358775" y="1798638"/>
            <a:ext cx="84010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2.	The chairman talked and talked, and it seemed ________ the meeting would never end.</a:t>
            </a:r>
          </a:p>
        </p:txBody>
      </p:sp>
      <p:sp>
        <p:nvSpPr>
          <p:cNvPr id="105476" name="Text Box 4"/>
          <p:cNvSpPr txBox="1">
            <a:spLocks noChangeArrowheads="1"/>
          </p:cNvSpPr>
          <p:nvPr/>
        </p:nvSpPr>
        <p:spPr bwMode="auto">
          <a:xfrm>
            <a:off x="898525" y="2940050"/>
            <a:ext cx="97790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FF0000"/>
                </a:solidFill>
                <a:effectLst>
                  <a:outerShdw blurRad="38100" dist="38100" dir="2700000" algn="tl">
                    <a:srgbClr val="C0C0C0"/>
                  </a:outerShdw>
                </a:effectLst>
                <a:latin typeface="Arial Narrow" pitchFamily="34" charset="0"/>
              </a:rPr>
              <a:t>as if</a:t>
            </a:r>
          </a:p>
        </p:txBody>
      </p:sp>
      <p:sp>
        <p:nvSpPr>
          <p:cNvPr id="10548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7	Complete the following sentences with phrases or expressions from the passage. Make changes where necessary.</a:t>
            </a:r>
          </a:p>
        </p:txBody>
      </p:sp>
      <p:pic>
        <p:nvPicPr>
          <p:cNvPr id="378888" name="Picture 14">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037076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4498" name="Text Box 2"/>
          <p:cNvSpPr txBox="1">
            <a:spLocks noChangeArrowheads="1"/>
          </p:cNvSpPr>
          <p:nvPr/>
        </p:nvSpPr>
        <p:spPr bwMode="auto">
          <a:xfrm>
            <a:off x="358775" y="1798638"/>
            <a:ext cx="84010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3.	Drugs and alcohol have put this young man ________ utter physical ruin.</a:t>
            </a:r>
          </a:p>
        </p:txBody>
      </p:sp>
      <p:sp>
        <p:nvSpPr>
          <p:cNvPr id="105476" name="Text Box 4"/>
          <p:cNvSpPr txBox="1">
            <a:spLocks noChangeArrowheads="1"/>
          </p:cNvSpPr>
          <p:nvPr/>
        </p:nvSpPr>
        <p:spPr bwMode="auto">
          <a:xfrm>
            <a:off x="898525" y="2940050"/>
            <a:ext cx="186690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FF0000"/>
                </a:solidFill>
                <a:effectLst>
                  <a:outerShdw blurRad="38100" dist="38100" dir="2700000" algn="tl">
                    <a:srgbClr val="C0C0C0"/>
                  </a:outerShdw>
                </a:effectLst>
                <a:latin typeface="Arial Narrow" pitchFamily="34" charset="0"/>
              </a:rPr>
              <a:t>in a state of</a:t>
            </a:r>
          </a:p>
        </p:txBody>
      </p:sp>
      <p:sp>
        <p:nvSpPr>
          <p:cNvPr id="10548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7	Complete the following sentences with phrases or expressions from the passage. Make changes where necessary.</a:t>
            </a:r>
          </a:p>
        </p:txBody>
      </p:sp>
      <p:pic>
        <p:nvPicPr>
          <p:cNvPr id="379912" name="Picture 14">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714225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4498" name="Text Box 2"/>
          <p:cNvSpPr txBox="1">
            <a:spLocks noChangeArrowheads="1"/>
          </p:cNvSpPr>
          <p:nvPr/>
        </p:nvSpPr>
        <p:spPr bwMode="auto">
          <a:xfrm>
            <a:off x="358775" y="1798638"/>
            <a:ext cx="84010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4.	As a leading producer of spare parts for airplanes, our company is a long way ________ other companies.</a:t>
            </a:r>
          </a:p>
        </p:txBody>
      </p:sp>
      <p:sp>
        <p:nvSpPr>
          <p:cNvPr id="105476" name="Text Box 4"/>
          <p:cNvSpPr txBox="1">
            <a:spLocks noChangeArrowheads="1"/>
          </p:cNvSpPr>
          <p:nvPr/>
        </p:nvSpPr>
        <p:spPr bwMode="auto">
          <a:xfrm>
            <a:off x="898525" y="2940050"/>
            <a:ext cx="157480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FF0000"/>
                </a:solidFill>
                <a:effectLst>
                  <a:outerShdw blurRad="38100" dist="38100" dir="2700000" algn="tl">
                    <a:srgbClr val="C0C0C0"/>
                  </a:outerShdw>
                </a:effectLst>
                <a:latin typeface="Arial Narrow" pitchFamily="34" charset="0"/>
              </a:rPr>
              <a:t>ahead of </a:t>
            </a:r>
          </a:p>
        </p:txBody>
      </p:sp>
      <p:sp>
        <p:nvSpPr>
          <p:cNvPr id="10548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7	Complete the following sentences with phrases or expressions from the passage. Make changes where necessary.</a:t>
            </a:r>
          </a:p>
        </p:txBody>
      </p:sp>
      <p:pic>
        <p:nvPicPr>
          <p:cNvPr id="380936" name="Picture 14">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59784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358775" y="1798638"/>
            <a:ext cx="8401050" cy="128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5.	The bank robber has been sentenced to a ten-year imprisonment. _______ he had known the consequence before he committed the robbery.</a:t>
            </a:r>
          </a:p>
        </p:txBody>
      </p:sp>
      <p:sp>
        <p:nvSpPr>
          <p:cNvPr id="105476" name="Text Box 4"/>
          <p:cNvSpPr txBox="1">
            <a:spLocks noChangeArrowheads="1"/>
          </p:cNvSpPr>
          <p:nvPr/>
        </p:nvSpPr>
        <p:spPr bwMode="auto">
          <a:xfrm>
            <a:off x="898525" y="3170238"/>
            <a:ext cx="121285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FF0000"/>
                </a:solidFill>
                <a:effectLst>
                  <a:outerShdw blurRad="38100" dist="38100" dir="2700000" algn="tl">
                    <a:srgbClr val="C0C0C0"/>
                  </a:outerShdw>
                </a:effectLst>
                <a:latin typeface="Arial Narrow" pitchFamily="34" charset="0"/>
              </a:rPr>
              <a:t>If only</a:t>
            </a:r>
          </a:p>
        </p:txBody>
      </p:sp>
      <p:pic>
        <p:nvPicPr>
          <p:cNvPr id="381958"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6448425"/>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48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7	Complete the following sentences with phrases or expressions from the passage. Make changes where necessary.</a:t>
            </a:r>
          </a:p>
        </p:txBody>
      </p:sp>
    </p:spTree>
    <p:extLst>
      <p:ext uri="{BB962C8B-B14F-4D97-AF65-F5344CB8AC3E}">
        <p14:creationId xmlns:p14="http://schemas.microsoft.com/office/powerpoint/2010/main" xmlns="" val="16549810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381958"/>
                                        </p:tgtEl>
                                        <p:attrNameLst>
                                          <p:attrName>style.visibility</p:attrName>
                                        </p:attrNameLst>
                                      </p:cBhvr>
                                      <p:to>
                                        <p:strVal val="visible"/>
                                      </p:to>
                                    </p:set>
                                    <p:animEffect transition="in" filter="box(in)">
                                      <p:cBhvr>
                                        <p:cTn id="11" dur="500"/>
                                        <p:tgtEl>
                                          <p:spTgt spid="381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5" name="Text Box 11"/>
          <p:cNvSpPr txBox="1">
            <a:spLocks noChangeArrowheads="1"/>
          </p:cNvSpPr>
          <p:nvPr/>
        </p:nvSpPr>
        <p:spPr bwMode="auto">
          <a:xfrm>
            <a:off x="269875" y="738188"/>
            <a:ext cx="7805738" cy="140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20000"/>
              </a:lnSpc>
            </a:pPr>
            <a:r>
              <a:rPr lang="en-US" altLang="zh-CN" sz="2400">
                <a:latin typeface="Arial Narrow" pitchFamily="34" charset="0"/>
                <a:ea typeface="楷体_GB2312" pitchFamily="49" charset="-122"/>
              </a:rPr>
              <a:t>1.</a:t>
            </a:r>
            <a:r>
              <a:rPr lang="en-US" altLang="zh-CN" sz="2400">
                <a:latin typeface="Arial Narrow" pitchFamily="34" charset="0"/>
                <a:ea typeface="黑体" pitchFamily="2" charset="-122"/>
              </a:rPr>
              <a:t>	</a:t>
            </a:r>
            <a:r>
              <a:rPr lang="zh-CN" altLang="en-US" sz="2400">
                <a:latin typeface="黑体" pitchFamily="2" charset="-122"/>
                <a:ea typeface="黑体" pitchFamily="2" charset="-122"/>
              </a:rPr>
              <a:t>许多人认为这种药有助于睡眠，而我只能暗自感叹：“要是他们知情就好了。”</a:t>
            </a:r>
          </a:p>
          <a:p>
            <a:pPr algn="just" eaLnBrk="1" hangingPunct="1">
              <a:lnSpc>
                <a:spcPct val="120000"/>
              </a:lnSpc>
            </a:pPr>
            <a:r>
              <a:rPr lang="en-US" altLang="zh-CN" sz="2400">
                <a:latin typeface="Arial Narrow" pitchFamily="34" charset="0"/>
                <a:ea typeface="楷体_GB2312" pitchFamily="49" charset="-122"/>
              </a:rPr>
              <a:t>	(</a:t>
            </a:r>
            <a:r>
              <a:rPr lang="en-US" altLang="en-US" sz="2400">
                <a:latin typeface="Arial Narrow" pitchFamily="34" charset="0"/>
                <a:ea typeface="楷体_GB2312" pitchFamily="49" charset="-122"/>
              </a:rPr>
              <a:t>all  I</a:t>
            </a:r>
            <a:r>
              <a:rPr lang="en-US" altLang="zh-CN" sz="2400">
                <a:latin typeface="Arial Narrow" pitchFamily="34" charset="0"/>
                <a:ea typeface="楷体_GB2312" pitchFamily="49" charset="-122"/>
              </a:rPr>
              <a:t> </a:t>
            </a:r>
            <a:r>
              <a:rPr lang="en-US" altLang="en-US" sz="2400">
                <a:latin typeface="Arial Narrow" pitchFamily="34" charset="0"/>
                <a:ea typeface="楷体_GB2312" pitchFamily="49" charset="-122"/>
              </a:rPr>
              <a:t>can think; if ... only</a:t>
            </a:r>
            <a:r>
              <a:rPr lang="en-US" altLang="zh-CN" sz="2400">
                <a:latin typeface="Arial Narrow" pitchFamily="34" charset="0"/>
                <a:ea typeface="楷体_GB2312" pitchFamily="49" charset="-122"/>
              </a:rPr>
              <a:t>)</a:t>
            </a:r>
            <a:r>
              <a:rPr lang="zh-CN" altLang="en-US" sz="2400">
                <a:latin typeface="Arial Narrow" pitchFamily="34" charset="0"/>
                <a:ea typeface="楷体_GB2312" pitchFamily="49" charset="-122"/>
              </a:rPr>
              <a:t>  </a:t>
            </a:r>
          </a:p>
        </p:txBody>
      </p:sp>
      <p:sp>
        <p:nvSpPr>
          <p:cNvPr id="108556" name="Line 12"/>
          <p:cNvSpPr>
            <a:spLocks noChangeShapeType="1"/>
          </p:cNvSpPr>
          <p:nvPr/>
        </p:nvSpPr>
        <p:spPr bwMode="auto">
          <a:xfrm>
            <a:off x="2406650" y="1193800"/>
            <a:ext cx="2466975"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557" name="AutoShape 13"/>
          <p:cNvSpPr>
            <a:spLocks/>
          </p:cNvSpPr>
          <p:nvPr/>
        </p:nvSpPr>
        <p:spPr bwMode="auto">
          <a:xfrm>
            <a:off x="5033963" y="1998663"/>
            <a:ext cx="2613025" cy="485775"/>
          </a:xfrm>
          <a:prstGeom prst="borderCallout2">
            <a:avLst>
              <a:gd name="adj1" fmla="val 23528"/>
              <a:gd name="adj2" fmla="val -2648"/>
              <a:gd name="adj3" fmla="val 23528"/>
              <a:gd name="adj4" fmla="val -2648"/>
              <a:gd name="adj5" fmla="val -165361"/>
              <a:gd name="adj6" fmla="val -6181"/>
            </a:avLst>
          </a:prstGeom>
          <a:noFill/>
          <a:ln w="2857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p>
            <a:r>
              <a:rPr lang="en-US" altLang="zh-CN">
                <a:solidFill>
                  <a:srgbClr val="003366"/>
                </a:solidFill>
              </a:rPr>
              <a:t>the pills help sb sleep</a:t>
            </a:r>
          </a:p>
        </p:txBody>
      </p:sp>
      <p:sp>
        <p:nvSpPr>
          <p:cNvPr id="108562" name="Text Box 18"/>
          <p:cNvSpPr txBox="1">
            <a:spLocks noChangeArrowheads="1"/>
          </p:cNvSpPr>
          <p:nvPr/>
        </p:nvSpPr>
        <p:spPr bwMode="auto">
          <a:xfrm>
            <a:off x="852488" y="3630613"/>
            <a:ext cx="802322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Bef>
                <a:spcPct val="50000"/>
              </a:spcBef>
            </a:pPr>
            <a:r>
              <a:rPr lang="en-US" altLang="zh-CN" sz="2400" b="1">
                <a:solidFill>
                  <a:srgbClr val="003366"/>
                </a:solidFill>
                <a:latin typeface="Arial Narrow" pitchFamily="34" charset="0"/>
              </a:rPr>
              <a:t>A lot of people believe that these pills help them sleep. All I can think is, “if they only knew.”</a:t>
            </a:r>
          </a:p>
        </p:txBody>
      </p:sp>
      <p:sp>
        <p:nvSpPr>
          <p:cNvPr id="108566" name="Line 22"/>
          <p:cNvSpPr>
            <a:spLocks noChangeShapeType="1"/>
          </p:cNvSpPr>
          <p:nvPr/>
        </p:nvSpPr>
        <p:spPr bwMode="auto">
          <a:xfrm>
            <a:off x="546100" y="3505200"/>
            <a:ext cx="8078788"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solidFill>
                <a:schemeClr val="tx1"/>
              </a:solidFill>
              <a:latin typeface="Tahoma" pitchFamily="34" charset="0"/>
            </a:endParaRPr>
          </a:p>
        </p:txBody>
      </p:sp>
      <p:sp>
        <p:nvSpPr>
          <p:cNvPr id="111637" name="Text Box 21"/>
          <p:cNvSpPr txBox="1">
            <a:spLocks noChangeArrowheads="1"/>
          </p:cNvSpPr>
          <p:nvPr/>
        </p:nvSpPr>
        <p:spPr bwMode="auto">
          <a:xfrm>
            <a:off x="0" y="0"/>
            <a:ext cx="9144000" cy="420688"/>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8	Translate the following sentences into English. </a:t>
            </a:r>
          </a:p>
        </p:txBody>
      </p:sp>
      <p:pic>
        <p:nvPicPr>
          <p:cNvPr id="66579" name="Picture 22">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71220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6" descr=" icon"/>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60350" y="3617913"/>
            <a:ext cx="60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4695" name="AutoShape 1031"/>
          <p:cNvSpPr>
            <a:spLocks/>
          </p:cNvSpPr>
          <p:nvPr/>
        </p:nvSpPr>
        <p:spPr bwMode="auto">
          <a:xfrm>
            <a:off x="1320800" y="2233613"/>
            <a:ext cx="2068513" cy="485775"/>
          </a:xfrm>
          <a:prstGeom prst="borderCallout2">
            <a:avLst>
              <a:gd name="adj1" fmla="val 23528"/>
              <a:gd name="adj2" fmla="val -3685"/>
              <a:gd name="adj3" fmla="val 23528"/>
              <a:gd name="adj4" fmla="val -3685"/>
              <a:gd name="adj5" fmla="val -118630"/>
              <a:gd name="adj6" fmla="val -9287"/>
            </a:avLst>
          </a:prstGeom>
          <a:noFill/>
          <a:ln w="28575">
            <a:solidFill>
              <a:srgbClr val="66FFCC"/>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p>
            <a:pPr algn="just"/>
            <a:r>
              <a:rPr lang="en-US" altLang="zh-CN">
                <a:solidFill>
                  <a:srgbClr val="003366"/>
                </a:solidFill>
              </a:rPr>
              <a:t>if they only knew</a:t>
            </a:r>
          </a:p>
        </p:txBody>
      </p:sp>
      <p:sp>
        <p:nvSpPr>
          <p:cNvPr id="66584" name="Line 1034"/>
          <p:cNvSpPr>
            <a:spLocks noChangeShapeType="1"/>
          </p:cNvSpPr>
          <p:nvPr/>
        </p:nvSpPr>
        <p:spPr bwMode="auto">
          <a:xfrm>
            <a:off x="1106488" y="1670050"/>
            <a:ext cx="2759075" cy="0"/>
          </a:xfrm>
          <a:prstGeom prst="line">
            <a:avLst/>
          </a:prstGeom>
          <a:noFill/>
          <a:ln w="38100">
            <a:solidFill>
              <a:srgbClr val="66FFCC"/>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extLst>
      <p:ext uri="{BB962C8B-B14F-4D97-AF65-F5344CB8AC3E}">
        <p14:creationId xmlns:p14="http://schemas.microsoft.com/office/powerpoint/2010/main" xmlns="" val="30481017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08556"/>
                                        </p:tgtEl>
                                        <p:attrNameLst>
                                          <p:attrName>style.visibility</p:attrName>
                                        </p:attrNameLst>
                                      </p:cBhvr>
                                      <p:to>
                                        <p:strVal val="visible"/>
                                      </p:to>
                                    </p:set>
                                    <p:animEffect transition="in" filter="blinds(vertical)">
                                      <p:cBhvr>
                                        <p:cTn id="7" dur="500"/>
                                        <p:tgtEl>
                                          <p:spTgt spid="108556"/>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66584"/>
                                        </p:tgtEl>
                                        <p:attrNameLst>
                                          <p:attrName>style.visibility</p:attrName>
                                        </p:attrNameLst>
                                      </p:cBhvr>
                                      <p:to>
                                        <p:strVal val="visible"/>
                                      </p:to>
                                    </p:set>
                                    <p:animEffect transition="in" filter="blinds(vertical)">
                                      <p:cBhvr>
                                        <p:cTn id="11" dur="500"/>
                                        <p:tgtEl>
                                          <p:spTgt spid="665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8557"/>
                                        </p:tgtEl>
                                        <p:attrNameLst>
                                          <p:attrName>style.visibility</p:attrName>
                                        </p:attrNameLst>
                                      </p:cBhvr>
                                      <p:to>
                                        <p:strVal val="visible"/>
                                      </p:to>
                                    </p:set>
                                    <p:animEffect transition="in" filter="strips(downRight)">
                                      <p:cBhvr>
                                        <p:cTn id="16" dur="500"/>
                                        <p:tgtEl>
                                          <p:spTgt spid="108557"/>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4695"/>
                                        </p:tgtEl>
                                        <p:attrNameLst>
                                          <p:attrName>style.visibility</p:attrName>
                                        </p:attrNameLst>
                                      </p:cBhvr>
                                      <p:to>
                                        <p:strVal val="visible"/>
                                      </p:to>
                                    </p:set>
                                    <p:animEffect transition="in" filter="strips(downRight)">
                                      <p:cBhvr>
                                        <p:cTn id="21" dur="500"/>
                                        <p:tgtEl>
                                          <p:spTgt spid="114695"/>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6" presetClass="entr" presetSubtype="37" fill="hold" nodeType="afterEffect">
                                  <p:stCondLst>
                                    <p:cond delay="0"/>
                                  </p:stCondLst>
                                  <p:childTnLst>
                                    <p:set>
                                      <p:cBhvr>
                                        <p:cTn id="24" dur="1" fill="hold">
                                          <p:stCondLst>
                                            <p:cond delay="0"/>
                                          </p:stCondLst>
                                        </p:cTn>
                                        <p:tgtEl>
                                          <p:spTgt spid="108566"/>
                                        </p:tgtEl>
                                        <p:attrNameLst>
                                          <p:attrName>style.visibility</p:attrName>
                                        </p:attrNameLst>
                                      </p:cBhvr>
                                      <p:to>
                                        <p:strVal val="visible"/>
                                      </p:to>
                                    </p:set>
                                    <p:animEffect transition="in" filter="barn(outVertical)">
                                      <p:cBhvr>
                                        <p:cTn id="25" dur="500"/>
                                        <p:tgtEl>
                                          <p:spTgt spid="108566"/>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lide(fromLeft)">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8562"/>
                                        </p:tgtEl>
                                        <p:attrNameLst>
                                          <p:attrName>style.visibility</p:attrName>
                                        </p:attrNameLst>
                                      </p:cBhvr>
                                      <p:to>
                                        <p:strVal val="visible"/>
                                      </p:to>
                                    </p:set>
                                    <p:animEffect transition="in" filter="dissolve">
                                      <p:cBhvr>
                                        <p:cTn id="34" dur="500"/>
                                        <p:tgtEl>
                                          <p:spTgt spid="108562"/>
                                        </p:tgtEl>
                                      </p:cBhvr>
                                    </p:animEffect>
                                  </p:childTnLst>
                                  <p:subTnLst>
                                    <p:audio>
                                      <p:cMediaNode>
                                        <p:cTn display="0" masterRel="sameClick">
                                          <p:stCondLst>
                                            <p:cond evt="begin" delay="0">
                                              <p:tn val="32"/>
                                            </p:cond>
                                          </p:stCondLst>
                                          <p:endCondLst>
                                            <p:cond evt="onStopAudio" delay="0">
                                              <p:tgtEl>
                                                <p:sldTgt/>
                                              </p:tgtEl>
                                            </p:cond>
                                          </p:endCondLst>
                                        </p:cTn>
                                        <p:tgtEl>
                                          <p:sndTgt r:embed="rId2" name="CHIMES.WAV"/>
                                        </p:tgtEl>
                                      </p:cMediaNode>
                                    </p:audio>
                                  </p:subTnLst>
                                </p:cTn>
                              </p:par>
                            </p:childTnLst>
                          </p:cTn>
                        </p:par>
                        <p:par>
                          <p:cTn id="35" fill="hold" nodeType="afterGroup">
                            <p:stCondLst>
                              <p:cond delay="500"/>
                            </p:stCondLst>
                            <p:childTnLst>
                              <p:par>
                                <p:cTn id="36" presetID="12" presetClass="entr" presetSubtype="8" fill="hold" nodeType="afterEffect">
                                  <p:stCondLst>
                                    <p:cond delay="0"/>
                                  </p:stCondLst>
                                  <p:childTnLst>
                                    <p:set>
                                      <p:cBhvr>
                                        <p:cTn id="37" dur="1" fill="hold">
                                          <p:stCondLst>
                                            <p:cond delay="0"/>
                                          </p:stCondLst>
                                        </p:cTn>
                                        <p:tgtEl>
                                          <p:spTgt spid="124932"/>
                                        </p:tgtEl>
                                        <p:attrNameLst>
                                          <p:attrName>style.visibility</p:attrName>
                                        </p:attrNameLst>
                                      </p:cBhvr>
                                      <p:to>
                                        <p:strVal val="visible"/>
                                      </p:to>
                                    </p:set>
                                    <p:animEffect transition="in" filter="slide(fromLeft)">
                                      <p:cBhvr>
                                        <p:cTn id="3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animBg="1"/>
      <p:bldP spid="108557" grpId="0" animBg="1" autoUpdateAnimBg="0"/>
      <p:bldP spid="108562" grpId="0" autoUpdateAnimBg="0"/>
      <p:bldP spid="114695" grpId="0" animBg="1" autoUpdateAnimBg="0"/>
      <p:bldP spid="6658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5" name="Text Box 11"/>
          <p:cNvSpPr txBox="1">
            <a:spLocks noChangeArrowheads="1"/>
          </p:cNvSpPr>
          <p:nvPr/>
        </p:nvSpPr>
        <p:spPr bwMode="auto">
          <a:xfrm>
            <a:off x="250825" y="719138"/>
            <a:ext cx="8428038" cy="968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20000"/>
              </a:lnSpc>
            </a:pPr>
            <a:r>
              <a:rPr lang="en-US" altLang="zh-CN" sz="2400">
                <a:latin typeface="Arial Narrow" pitchFamily="34" charset="0"/>
                <a:ea typeface="楷体_GB2312" pitchFamily="49" charset="-122"/>
              </a:rPr>
              <a:t>2.</a:t>
            </a:r>
            <a:r>
              <a:rPr lang="en-US" altLang="zh-CN" sz="2400">
                <a:latin typeface="Arial Narrow" pitchFamily="34" charset="0"/>
                <a:ea typeface="黑体" pitchFamily="2" charset="-122"/>
              </a:rPr>
              <a:t>	</a:t>
            </a:r>
            <a:r>
              <a:rPr lang="zh-CN" altLang="en-US" sz="2400">
                <a:latin typeface="黑体" pitchFamily="2" charset="-122"/>
                <a:ea typeface="黑体" pitchFamily="2" charset="-122"/>
              </a:rPr>
              <a:t>他一直在琢磨这个问题，直到把它完全解决为止。</a:t>
            </a:r>
          </a:p>
          <a:p>
            <a:pPr algn="just" eaLnBrk="1" hangingPunct="1">
              <a:lnSpc>
                <a:spcPct val="120000"/>
              </a:lnSpc>
            </a:pPr>
            <a:r>
              <a:rPr lang="en-US" altLang="zh-CN" sz="2400">
                <a:latin typeface="Arial Narrow" pitchFamily="34" charset="0"/>
                <a:ea typeface="楷体_GB2312" pitchFamily="49" charset="-122"/>
              </a:rPr>
              <a:t>	(</a:t>
            </a:r>
            <a:r>
              <a:rPr lang="en-US" altLang="en-US" sz="2400">
                <a:latin typeface="Arial Narrow" pitchFamily="34" charset="0"/>
                <a:ea typeface="楷体_GB2312" pitchFamily="49" charset="-122"/>
              </a:rPr>
              <a:t>chip away at</a:t>
            </a:r>
            <a:r>
              <a:rPr lang="en-US" altLang="zh-CN" sz="2400">
                <a:latin typeface="Arial Narrow" pitchFamily="34" charset="0"/>
                <a:ea typeface="楷体_GB2312" pitchFamily="49" charset="-122"/>
              </a:rPr>
              <a:t>)</a:t>
            </a:r>
            <a:r>
              <a:rPr lang="zh-CN" altLang="en-US" sz="2400">
                <a:latin typeface="Arial Narrow" pitchFamily="34" charset="0"/>
                <a:ea typeface="楷体_GB2312" pitchFamily="49" charset="-122"/>
              </a:rPr>
              <a:t>  </a:t>
            </a:r>
          </a:p>
        </p:txBody>
      </p:sp>
      <p:sp>
        <p:nvSpPr>
          <p:cNvPr id="108556" name="Line 12"/>
          <p:cNvSpPr>
            <a:spLocks noChangeShapeType="1"/>
          </p:cNvSpPr>
          <p:nvPr/>
        </p:nvSpPr>
        <p:spPr bwMode="auto">
          <a:xfrm>
            <a:off x="1127125" y="1171575"/>
            <a:ext cx="2740025"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557" name="AutoShape 13"/>
          <p:cNvSpPr>
            <a:spLocks/>
          </p:cNvSpPr>
          <p:nvPr/>
        </p:nvSpPr>
        <p:spPr bwMode="auto">
          <a:xfrm>
            <a:off x="1265238" y="1882775"/>
            <a:ext cx="4160837" cy="485775"/>
          </a:xfrm>
          <a:prstGeom prst="borderCallout2">
            <a:avLst>
              <a:gd name="adj1" fmla="val 23528"/>
              <a:gd name="adj2" fmla="val -1833"/>
              <a:gd name="adj3" fmla="val 23528"/>
              <a:gd name="adj4" fmla="val -1833"/>
              <a:gd name="adj5" fmla="val -144116"/>
              <a:gd name="adj6" fmla="val -2977"/>
            </a:avLst>
          </a:prstGeom>
          <a:noFill/>
          <a:ln w="2857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p>
            <a:r>
              <a:rPr lang="en-US" altLang="zh-CN">
                <a:solidFill>
                  <a:srgbClr val="003366"/>
                </a:solidFill>
              </a:rPr>
              <a:t>keep chipping away at the problem </a:t>
            </a:r>
          </a:p>
        </p:txBody>
      </p:sp>
      <p:sp>
        <p:nvSpPr>
          <p:cNvPr id="108562" name="Text Box 18"/>
          <p:cNvSpPr txBox="1">
            <a:spLocks noChangeArrowheads="1"/>
          </p:cNvSpPr>
          <p:nvPr/>
        </p:nvSpPr>
        <p:spPr bwMode="auto">
          <a:xfrm>
            <a:off x="833438" y="3630613"/>
            <a:ext cx="801687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Bef>
                <a:spcPct val="50000"/>
              </a:spcBef>
            </a:pPr>
            <a:r>
              <a:rPr lang="en-US" altLang="zh-CN" sz="2400" b="1">
                <a:solidFill>
                  <a:srgbClr val="003366"/>
                </a:solidFill>
                <a:latin typeface="Arial Narrow" pitchFamily="34" charset="0"/>
              </a:rPr>
              <a:t>He kept chipping away at the problem until he had completely solved it.</a:t>
            </a:r>
          </a:p>
        </p:txBody>
      </p:sp>
      <p:sp>
        <p:nvSpPr>
          <p:cNvPr id="108566" name="Line 22"/>
          <p:cNvSpPr>
            <a:spLocks noChangeShapeType="1"/>
          </p:cNvSpPr>
          <p:nvPr/>
        </p:nvSpPr>
        <p:spPr bwMode="auto">
          <a:xfrm>
            <a:off x="527050" y="3505200"/>
            <a:ext cx="8078788"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solidFill>
                <a:schemeClr val="tx1"/>
              </a:solidFill>
              <a:latin typeface="Tahoma" pitchFamily="34" charset="0"/>
            </a:endParaRPr>
          </a:p>
        </p:txBody>
      </p:sp>
      <p:sp>
        <p:nvSpPr>
          <p:cNvPr id="111637" name="Text Box 21"/>
          <p:cNvSpPr txBox="1">
            <a:spLocks noChangeArrowheads="1"/>
          </p:cNvSpPr>
          <p:nvPr/>
        </p:nvSpPr>
        <p:spPr bwMode="auto">
          <a:xfrm>
            <a:off x="0" y="0"/>
            <a:ext cx="9144000" cy="420688"/>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8	Translate the following sentences into English. </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6" descr=" icon"/>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41300" y="3617913"/>
            <a:ext cx="60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4695" name="AutoShape 1031"/>
          <p:cNvSpPr>
            <a:spLocks/>
          </p:cNvSpPr>
          <p:nvPr/>
        </p:nvSpPr>
        <p:spPr bwMode="auto">
          <a:xfrm>
            <a:off x="5576888" y="1500188"/>
            <a:ext cx="2262187" cy="485775"/>
          </a:xfrm>
          <a:prstGeom prst="borderCallout2">
            <a:avLst>
              <a:gd name="adj1" fmla="val 23528"/>
              <a:gd name="adj2" fmla="val -3370"/>
              <a:gd name="adj3" fmla="val 23528"/>
              <a:gd name="adj4" fmla="val -3370"/>
              <a:gd name="adj5" fmla="val -64380"/>
              <a:gd name="adj6" fmla="val -33333"/>
            </a:avLst>
          </a:prstGeom>
          <a:noFill/>
          <a:ln w="28575">
            <a:solidFill>
              <a:srgbClr val="66FFCC"/>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p>
            <a:pPr algn="just"/>
            <a:r>
              <a:rPr lang="en-US" altLang="zh-CN">
                <a:solidFill>
                  <a:srgbClr val="003366"/>
                </a:solidFill>
              </a:rPr>
              <a:t>completely solve it</a:t>
            </a:r>
          </a:p>
        </p:txBody>
      </p:sp>
      <p:sp>
        <p:nvSpPr>
          <p:cNvPr id="261132" name="Line 1034"/>
          <p:cNvSpPr>
            <a:spLocks noChangeShapeType="1"/>
          </p:cNvSpPr>
          <p:nvPr/>
        </p:nvSpPr>
        <p:spPr bwMode="auto">
          <a:xfrm>
            <a:off x="4799013" y="1182688"/>
            <a:ext cx="1814512" cy="0"/>
          </a:xfrm>
          <a:prstGeom prst="line">
            <a:avLst/>
          </a:prstGeom>
          <a:noFill/>
          <a:ln w="38100">
            <a:solidFill>
              <a:srgbClr val="66FFCC"/>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pic>
        <p:nvPicPr>
          <p:cNvPr id="261133" name="Picture 22">
            <a:hlinkClick r:id="" action="ppaction://noaction"/>
          </p:cNvPr>
          <p:cNvPicPr>
            <a:picLocks noChangeAspect="1" noChangeArrowheads="1"/>
          </p:cNvPicPr>
          <p:nvPr/>
        </p:nvPicPr>
        <p:blipFill>
          <a:blip r:embed="rId5">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574236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08556"/>
                                        </p:tgtEl>
                                        <p:attrNameLst>
                                          <p:attrName>style.visibility</p:attrName>
                                        </p:attrNameLst>
                                      </p:cBhvr>
                                      <p:to>
                                        <p:strVal val="visible"/>
                                      </p:to>
                                    </p:set>
                                    <p:animEffect transition="in" filter="blinds(vertical)">
                                      <p:cBhvr>
                                        <p:cTn id="7" dur="500"/>
                                        <p:tgtEl>
                                          <p:spTgt spid="108556"/>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61132"/>
                                        </p:tgtEl>
                                        <p:attrNameLst>
                                          <p:attrName>style.visibility</p:attrName>
                                        </p:attrNameLst>
                                      </p:cBhvr>
                                      <p:to>
                                        <p:strVal val="visible"/>
                                      </p:to>
                                    </p:set>
                                    <p:animEffect transition="in" filter="blinds(vertical)">
                                      <p:cBhvr>
                                        <p:cTn id="11" dur="500"/>
                                        <p:tgtEl>
                                          <p:spTgt spid="26113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8557"/>
                                        </p:tgtEl>
                                        <p:attrNameLst>
                                          <p:attrName>style.visibility</p:attrName>
                                        </p:attrNameLst>
                                      </p:cBhvr>
                                      <p:to>
                                        <p:strVal val="visible"/>
                                      </p:to>
                                    </p:set>
                                    <p:animEffect transition="in" filter="strips(downRight)">
                                      <p:cBhvr>
                                        <p:cTn id="16" dur="500"/>
                                        <p:tgtEl>
                                          <p:spTgt spid="108557"/>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4695"/>
                                        </p:tgtEl>
                                        <p:attrNameLst>
                                          <p:attrName>style.visibility</p:attrName>
                                        </p:attrNameLst>
                                      </p:cBhvr>
                                      <p:to>
                                        <p:strVal val="visible"/>
                                      </p:to>
                                    </p:set>
                                    <p:animEffect transition="in" filter="strips(downRight)">
                                      <p:cBhvr>
                                        <p:cTn id="21" dur="500"/>
                                        <p:tgtEl>
                                          <p:spTgt spid="114695"/>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6" presetClass="entr" presetSubtype="37" fill="hold" nodeType="afterEffect">
                                  <p:stCondLst>
                                    <p:cond delay="0"/>
                                  </p:stCondLst>
                                  <p:childTnLst>
                                    <p:set>
                                      <p:cBhvr>
                                        <p:cTn id="24" dur="1" fill="hold">
                                          <p:stCondLst>
                                            <p:cond delay="0"/>
                                          </p:stCondLst>
                                        </p:cTn>
                                        <p:tgtEl>
                                          <p:spTgt spid="108566"/>
                                        </p:tgtEl>
                                        <p:attrNameLst>
                                          <p:attrName>style.visibility</p:attrName>
                                        </p:attrNameLst>
                                      </p:cBhvr>
                                      <p:to>
                                        <p:strVal val="visible"/>
                                      </p:to>
                                    </p:set>
                                    <p:animEffect transition="in" filter="barn(outVertical)">
                                      <p:cBhvr>
                                        <p:cTn id="25" dur="500"/>
                                        <p:tgtEl>
                                          <p:spTgt spid="108566"/>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lide(fromLeft)">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8562"/>
                                        </p:tgtEl>
                                        <p:attrNameLst>
                                          <p:attrName>style.visibility</p:attrName>
                                        </p:attrNameLst>
                                      </p:cBhvr>
                                      <p:to>
                                        <p:strVal val="visible"/>
                                      </p:to>
                                    </p:set>
                                    <p:animEffect transition="in" filter="dissolve">
                                      <p:cBhvr>
                                        <p:cTn id="34" dur="500"/>
                                        <p:tgtEl>
                                          <p:spTgt spid="108562"/>
                                        </p:tgtEl>
                                      </p:cBhvr>
                                    </p:animEffect>
                                  </p:childTnLst>
                                  <p:subTnLst>
                                    <p:audio>
                                      <p:cMediaNode>
                                        <p:cTn display="0" masterRel="sameClick">
                                          <p:stCondLst>
                                            <p:cond evt="begin" delay="0">
                                              <p:tn val="32"/>
                                            </p:cond>
                                          </p:stCondLst>
                                          <p:endCondLst>
                                            <p:cond evt="onStopAudio" delay="0">
                                              <p:tgtEl>
                                                <p:sldTgt/>
                                              </p:tgtEl>
                                            </p:cond>
                                          </p:endCondLst>
                                        </p:cTn>
                                        <p:tgtEl>
                                          <p:sndTgt r:embed="rId2" name="CHIMES.WAV"/>
                                        </p:tgtEl>
                                      </p:cMediaNode>
                                    </p:audio>
                                  </p:subTnLst>
                                </p:cTn>
                              </p:par>
                            </p:childTnLst>
                          </p:cTn>
                        </p:par>
                        <p:par>
                          <p:cTn id="35" fill="hold" nodeType="afterGroup">
                            <p:stCondLst>
                              <p:cond delay="500"/>
                            </p:stCondLst>
                            <p:childTnLst>
                              <p:par>
                                <p:cTn id="36" presetID="12" presetClass="entr" presetSubtype="8" fill="hold" nodeType="afterEffect">
                                  <p:stCondLst>
                                    <p:cond delay="0"/>
                                  </p:stCondLst>
                                  <p:childTnLst>
                                    <p:set>
                                      <p:cBhvr>
                                        <p:cTn id="37" dur="1" fill="hold">
                                          <p:stCondLst>
                                            <p:cond delay="0"/>
                                          </p:stCondLst>
                                        </p:cTn>
                                        <p:tgtEl>
                                          <p:spTgt spid="124932"/>
                                        </p:tgtEl>
                                        <p:attrNameLst>
                                          <p:attrName>style.visibility</p:attrName>
                                        </p:attrNameLst>
                                      </p:cBhvr>
                                      <p:to>
                                        <p:strVal val="visible"/>
                                      </p:to>
                                    </p:set>
                                    <p:animEffect transition="in" filter="slide(fromLeft)">
                                      <p:cBhvr>
                                        <p:cTn id="3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animBg="1"/>
      <p:bldP spid="108557" grpId="0" animBg="1" autoUpdateAnimBg="0"/>
      <p:bldP spid="108562" grpId="0" autoUpdateAnimBg="0"/>
      <p:bldP spid="114695" grpId="0" animBg="1" autoUpdateAnimBg="0"/>
      <p:bldP spid="2611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One word is wrongly used in each of the following sentences. Underline the wrong word and write out the correct one.</a:t>
            </a:r>
          </a:p>
        </p:txBody>
      </p:sp>
      <p:sp>
        <p:nvSpPr>
          <p:cNvPr id="64526" name="AutoShape 14"/>
          <p:cNvSpPr>
            <a:spLocks noChangeArrowheads="1"/>
          </p:cNvSpPr>
          <p:nvPr/>
        </p:nvSpPr>
        <p:spPr bwMode="auto">
          <a:xfrm>
            <a:off x="430213" y="1152525"/>
            <a:ext cx="8307387" cy="3067050"/>
          </a:xfrm>
          <a:prstGeom prst="roundRect">
            <a:avLst>
              <a:gd name="adj" fmla="val 16667"/>
            </a:avLst>
          </a:prstGeom>
          <a:noFill/>
          <a:ln w="38100" cap="rnd">
            <a:solidFill>
              <a:srgbClr val="C0C0C0"/>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a:lstStyle/>
          <a:p>
            <a:pPr algn="just" defTabSz="444500">
              <a:lnSpc>
                <a:spcPct val="130000"/>
              </a:lnSpc>
            </a:pPr>
            <a:r>
              <a:rPr lang="en-US" altLang="zh-CN" b="1" i="1">
                <a:solidFill>
                  <a:srgbClr val="CC3300"/>
                </a:solidFill>
                <a:latin typeface="Arial" pitchFamily="34" charset="0"/>
              </a:rPr>
              <a:t>Model</a:t>
            </a:r>
            <a:r>
              <a:rPr lang="en-US" altLang="zh-CN">
                <a:solidFill>
                  <a:srgbClr val="CC3300"/>
                </a:solidFill>
                <a:latin typeface="Arial" pitchFamily="34" charset="0"/>
              </a:rPr>
              <a:t>:</a:t>
            </a:r>
          </a:p>
          <a:p>
            <a:pPr defTabSz="444500"/>
            <a:endParaRPr lang="en-US" altLang="zh-CN">
              <a:solidFill>
                <a:srgbClr val="003366"/>
              </a:solidFill>
            </a:endParaRPr>
          </a:p>
          <a:p>
            <a:pPr defTabSz="444500">
              <a:lnSpc>
                <a:spcPct val="120000"/>
              </a:lnSpc>
            </a:pPr>
            <a:r>
              <a:rPr lang="en-US" altLang="zh-CN">
                <a:solidFill>
                  <a:srgbClr val="003366"/>
                </a:solidFill>
              </a:rPr>
              <a:t>It was difficult for us to understand his confused ideas.</a:t>
            </a:r>
          </a:p>
        </p:txBody>
      </p:sp>
      <p:pic>
        <p:nvPicPr>
          <p:cNvPr id="51208"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476" name="Text Box 4"/>
          <p:cNvSpPr txBox="1">
            <a:spLocks noChangeArrowheads="1"/>
          </p:cNvSpPr>
          <p:nvPr/>
        </p:nvSpPr>
        <p:spPr bwMode="auto">
          <a:xfrm>
            <a:off x="669925" y="3236913"/>
            <a:ext cx="167005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CC3300"/>
                </a:solidFill>
                <a:effectLst>
                  <a:outerShdw blurRad="38100" dist="38100" dir="2700000" algn="tl">
                    <a:srgbClr val="C0C0C0"/>
                  </a:outerShdw>
                </a:effectLst>
                <a:latin typeface="Arial Narrow" pitchFamily="34" charset="0"/>
              </a:rPr>
              <a:t>confusing</a:t>
            </a:r>
          </a:p>
        </p:txBody>
      </p:sp>
      <p:sp>
        <p:nvSpPr>
          <p:cNvPr id="51211" name="Line 11"/>
          <p:cNvSpPr>
            <a:spLocks noChangeShapeType="1"/>
          </p:cNvSpPr>
          <p:nvPr/>
        </p:nvSpPr>
        <p:spPr bwMode="auto">
          <a:xfrm>
            <a:off x="4975225" y="2613025"/>
            <a:ext cx="1020763" cy="0"/>
          </a:xfrm>
          <a:prstGeom prst="line">
            <a:avLst/>
          </a:prstGeom>
          <a:noFill/>
          <a:ln w="38100">
            <a:solidFill>
              <a:srgbClr val="CC33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7961" dir="2700000" algn="ctr" rotWithShape="0">
                    <a:srgbClr val="CC3300">
                      <a:gamma/>
                      <a:shade val="60000"/>
                      <a:invGamma/>
                    </a:srgbClr>
                  </a:outerShdw>
                </a:effectLst>
              </a14:hiddenEffects>
            </a:ext>
          </a:extLst>
        </p:spPr>
        <p:txBody>
          <a:bodyPr wrap="none"/>
          <a:lstStyle/>
          <a:p>
            <a:endParaRPr lang="zh-CN" altLang="en-US"/>
          </a:p>
        </p:txBody>
      </p:sp>
    </p:spTree>
    <p:extLst>
      <p:ext uri="{BB962C8B-B14F-4D97-AF65-F5344CB8AC3E}">
        <p14:creationId xmlns:p14="http://schemas.microsoft.com/office/powerpoint/2010/main" xmlns="" val="33160088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51211"/>
                                        </p:tgtEl>
                                        <p:attrNameLst>
                                          <p:attrName>style.visibility</p:attrName>
                                        </p:attrNameLst>
                                      </p:cBhvr>
                                      <p:to>
                                        <p:strVal val="visible"/>
                                      </p:to>
                                    </p:set>
                                    <p:anim calcmode="lin" valueType="num">
                                      <p:cBhvr>
                                        <p:cTn id="7" dur="500" decel="50000" fill="hold">
                                          <p:stCondLst>
                                            <p:cond delay="0"/>
                                          </p:stCondLst>
                                        </p:cTn>
                                        <p:tgtEl>
                                          <p:spTgt spid="5121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1"/>
                                        </p:tgtEl>
                                        <p:attrNameLst>
                                          <p:attrName>ppt_w</p:attrName>
                                        </p:attrNameLst>
                                      </p:cBhvr>
                                      <p:tavLst>
                                        <p:tav tm="0">
                                          <p:val>
                                            <p:strVal val="#ppt_w*.05"/>
                                          </p:val>
                                        </p:tav>
                                        <p:tav tm="100000">
                                          <p:val>
                                            <p:strVal val="#ppt_w"/>
                                          </p:val>
                                        </p:tav>
                                      </p:tavLst>
                                    </p:anim>
                                    <p:anim calcmode="lin" valueType="num">
                                      <p:cBhvr>
                                        <p:cTn id="10" dur="1000" fill="hold"/>
                                        <p:tgtEl>
                                          <p:spTgt spid="5121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1"/>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15" fill="hold" nodeType="afterGroup">
                            <p:stCondLst>
                              <p:cond delay="1000"/>
                            </p:stCondLst>
                            <p:childTnLst>
                              <p:par>
                                <p:cTn id="16" presetID="52" presetClass="entr" presetSubtype="0" fill="hold" grpId="0" nodeType="afterEffect">
                                  <p:stCondLst>
                                    <p:cond delay="0"/>
                                  </p:stCondLst>
                                  <p:childTnLst>
                                    <p:set>
                                      <p:cBhvr>
                                        <p:cTn id="17" dur="1" fill="hold">
                                          <p:stCondLst>
                                            <p:cond delay="0"/>
                                          </p:stCondLst>
                                        </p:cTn>
                                        <p:tgtEl>
                                          <p:spTgt spid="105476"/>
                                        </p:tgtEl>
                                        <p:attrNameLst>
                                          <p:attrName>style.visibility</p:attrName>
                                        </p:attrNameLst>
                                      </p:cBhvr>
                                      <p:to>
                                        <p:strVal val="visible"/>
                                      </p:to>
                                    </p:set>
                                    <p:animScale>
                                      <p:cBhvr>
                                        <p:cTn id="18"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05476"/>
                                        </p:tgtEl>
                                        <p:attrNameLst>
                                          <p:attrName>ppt_x</p:attrName>
                                          <p:attrName>ppt_y</p:attrName>
                                        </p:attrNameLst>
                                      </p:cBhvr>
                                    </p:animMotion>
                                    <p:animEffect transition="in" filter="fade">
                                      <p:cBhvr>
                                        <p:cTn id="20" dur="1000"/>
                                        <p:tgtEl>
                                          <p:spTgt spid="105476"/>
                                        </p:tgtEl>
                                      </p:cBhvr>
                                    </p:animEffect>
                                  </p:childTnLst>
                                </p:cTn>
                              </p:par>
                            </p:childTnLst>
                          </p:cTn>
                        </p:par>
                        <p:par>
                          <p:cTn id="21" fill="hold" nodeType="afterGroup">
                            <p:stCondLst>
                              <p:cond delay="2000"/>
                            </p:stCondLst>
                            <p:childTnLst>
                              <p:par>
                                <p:cTn id="22" presetID="12" presetClass="entr" presetSubtype="8" fill="hold" nodeType="afterEffect">
                                  <p:stCondLst>
                                    <p:cond delay="0"/>
                                  </p:stCondLst>
                                  <p:childTnLst>
                                    <p:set>
                                      <p:cBhvr>
                                        <p:cTn id="23" dur="1" fill="hold">
                                          <p:stCondLst>
                                            <p:cond delay="0"/>
                                          </p:stCondLst>
                                        </p:cTn>
                                        <p:tgtEl>
                                          <p:spTgt spid="124932"/>
                                        </p:tgtEl>
                                        <p:attrNameLst>
                                          <p:attrName>style.visibility</p:attrName>
                                        </p:attrNameLst>
                                      </p:cBhvr>
                                      <p:to>
                                        <p:strVal val="visible"/>
                                      </p:to>
                                    </p:set>
                                    <p:animEffect transition="in" filter="slide(fromLeft)">
                                      <p:cBhvr>
                                        <p:cTn id="24"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512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5" name="Text Box 11"/>
          <p:cNvSpPr txBox="1">
            <a:spLocks noChangeArrowheads="1"/>
          </p:cNvSpPr>
          <p:nvPr/>
        </p:nvSpPr>
        <p:spPr bwMode="auto">
          <a:xfrm>
            <a:off x="250825" y="719138"/>
            <a:ext cx="8374063" cy="140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20000"/>
              </a:lnSpc>
            </a:pPr>
            <a:r>
              <a:rPr lang="en-US" altLang="zh-CN" sz="2400">
                <a:latin typeface="Arial Narrow" pitchFamily="34" charset="0"/>
                <a:ea typeface="楷体_GB2312" pitchFamily="49" charset="-122"/>
              </a:rPr>
              <a:t>3.</a:t>
            </a:r>
            <a:r>
              <a:rPr lang="en-US" altLang="zh-CN" sz="2400">
                <a:latin typeface="Arial Narrow" pitchFamily="34" charset="0"/>
                <a:ea typeface="黑体" pitchFamily="2" charset="-122"/>
              </a:rPr>
              <a:t>	</a:t>
            </a:r>
            <a:r>
              <a:rPr lang="zh-CN" altLang="en-US" sz="2400">
                <a:latin typeface="黑体" pitchFamily="2" charset="-122"/>
                <a:ea typeface="黑体" pitchFamily="2" charset="-122"/>
              </a:rPr>
              <a:t>这位乡下孩子接触到了城里种种陌生的事物。他感到十分惊讶，仿佛自己进入了未来世界一般。</a:t>
            </a:r>
          </a:p>
          <a:p>
            <a:pPr algn="just" eaLnBrk="1" hangingPunct="1">
              <a:lnSpc>
                <a:spcPct val="120000"/>
              </a:lnSpc>
            </a:pPr>
            <a:r>
              <a:rPr lang="en-US" altLang="zh-CN" sz="2400">
                <a:latin typeface="Arial Narrow" pitchFamily="34" charset="0"/>
                <a:ea typeface="楷体_GB2312" pitchFamily="49" charset="-122"/>
              </a:rPr>
              <a:t>	(</a:t>
            </a:r>
            <a:r>
              <a:rPr lang="en-US" altLang="en-US" sz="2400">
                <a:latin typeface="Arial Narrow" pitchFamily="34" charset="0"/>
                <a:ea typeface="楷体_GB2312" pitchFamily="49" charset="-122"/>
              </a:rPr>
              <a:t>be exposed to; as if</a:t>
            </a:r>
            <a:r>
              <a:rPr lang="en-US" altLang="zh-CN" sz="2400">
                <a:latin typeface="Arial Narrow" pitchFamily="34" charset="0"/>
                <a:ea typeface="楷体_GB2312" pitchFamily="49" charset="-122"/>
              </a:rPr>
              <a:t>)</a:t>
            </a:r>
            <a:r>
              <a:rPr lang="zh-CN" altLang="en-US" sz="2400">
                <a:latin typeface="Arial Narrow" pitchFamily="34" charset="0"/>
                <a:ea typeface="楷体_GB2312" pitchFamily="49" charset="-122"/>
              </a:rPr>
              <a:t>  </a:t>
            </a:r>
          </a:p>
        </p:txBody>
      </p:sp>
      <p:sp>
        <p:nvSpPr>
          <p:cNvPr id="108556" name="Line 12"/>
          <p:cNvSpPr>
            <a:spLocks noChangeShapeType="1"/>
          </p:cNvSpPr>
          <p:nvPr/>
        </p:nvSpPr>
        <p:spPr bwMode="auto">
          <a:xfrm>
            <a:off x="2660650" y="1171575"/>
            <a:ext cx="4003675"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557" name="AutoShape 13"/>
          <p:cNvSpPr>
            <a:spLocks/>
          </p:cNvSpPr>
          <p:nvPr/>
        </p:nvSpPr>
        <p:spPr bwMode="auto">
          <a:xfrm>
            <a:off x="3348038" y="1751013"/>
            <a:ext cx="5249862" cy="485775"/>
          </a:xfrm>
          <a:prstGeom prst="borderCallout2">
            <a:avLst>
              <a:gd name="adj1" fmla="val 23528"/>
              <a:gd name="adj2" fmla="val -1454"/>
              <a:gd name="adj3" fmla="val 23528"/>
              <a:gd name="adj4" fmla="val -1454"/>
              <a:gd name="adj5" fmla="val -118301"/>
              <a:gd name="adj6" fmla="val -12759"/>
            </a:avLst>
          </a:prstGeom>
          <a:noFill/>
          <a:ln w="2857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p>
            <a:r>
              <a:rPr lang="en-US" altLang="zh-CN">
                <a:solidFill>
                  <a:srgbClr val="003366"/>
                </a:solidFill>
              </a:rPr>
              <a:t>be exposed to many strange things in the city</a:t>
            </a:r>
          </a:p>
        </p:txBody>
      </p:sp>
      <p:sp>
        <p:nvSpPr>
          <p:cNvPr id="108562" name="Text Box 18"/>
          <p:cNvSpPr txBox="1">
            <a:spLocks noChangeArrowheads="1"/>
          </p:cNvSpPr>
          <p:nvPr/>
        </p:nvSpPr>
        <p:spPr bwMode="auto">
          <a:xfrm>
            <a:off x="833438" y="3630613"/>
            <a:ext cx="7970837"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Bef>
                <a:spcPct val="50000"/>
              </a:spcBef>
            </a:pPr>
            <a:r>
              <a:rPr lang="en-US" altLang="zh-CN" sz="2400" b="1">
                <a:solidFill>
                  <a:srgbClr val="003366"/>
                </a:solidFill>
                <a:latin typeface="Arial Narrow" pitchFamily="34" charset="0"/>
              </a:rPr>
              <a:t>The country boy was exposed to many strange things in the city. He felt greatly shocked as if he had entered a future world.</a:t>
            </a:r>
          </a:p>
        </p:txBody>
      </p:sp>
      <p:sp>
        <p:nvSpPr>
          <p:cNvPr id="108566" name="Line 22"/>
          <p:cNvSpPr>
            <a:spLocks noChangeShapeType="1"/>
          </p:cNvSpPr>
          <p:nvPr/>
        </p:nvSpPr>
        <p:spPr bwMode="auto">
          <a:xfrm>
            <a:off x="527050" y="3505200"/>
            <a:ext cx="8078788"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solidFill>
                <a:schemeClr val="tx1"/>
              </a:solidFill>
              <a:latin typeface="Tahoma" pitchFamily="34" charset="0"/>
            </a:endParaRPr>
          </a:p>
        </p:txBody>
      </p:sp>
      <p:sp>
        <p:nvSpPr>
          <p:cNvPr id="111637" name="Text Box 21"/>
          <p:cNvSpPr txBox="1">
            <a:spLocks noChangeArrowheads="1"/>
          </p:cNvSpPr>
          <p:nvPr/>
        </p:nvSpPr>
        <p:spPr bwMode="auto">
          <a:xfrm>
            <a:off x="0" y="0"/>
            <a:ext cx="9144000" cy="420688"/>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8	Translate the following sentences into English. </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6" descr=" icon"/>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41300" y="3617913"/>
            <a:ext cx="60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4695" name="AutoShape 1031"/>
          <p:cNvSpPr>
            <a:spLocks/>
          </p:cNvSpPr>
          <p:nvPr/>
        </p:nvSpPr>
        <p:spPr bwMode="auto">
          <a:xfrm>
            <a:off x="2298700" y="2390775"/>
            <a:ext cx="4021138" cy="485775"/>
          </a:xfrm>
          <a:prstGeom prst="borderCallout2">
            <a:avLst>
              <a:gd name="adj1" fmla="val 23528"/>
              <a:gd name="adj2" fmla="val -1894"/>
              <a:gd name="adj3" fmla="val 23528"/>
              <a:gd name="adj4" fmla="val -1894"/>
              <a:gd name="adj5" fmla="val -151306"/>
              <a:gd name="adj6" fmla="val -13106"/>
            </a:avLst>
          </a:prstGeom>
          <a:noFill/>
          <a:ln w="28575">
            <a:solidFill>
              <a:srgbClr val="66FFCC"/>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p>
            <a:pPr algn="just"/>
            <a:r>
              <a:rPr lang="en-US" altLang="zh-CN">
                <a:solidFill>
                  <a:srgbClr val="003366"/>
                </a:solidFill>
              </a:rPr>
              <a:t>as if he had entered a future world</a:t>
            </a:r>
          </a:p>
        </p:txBody>
      </p:sp>
      <p:sp>
        <p:nvSpPr>
          <p:cNvPr id="262156" name="Line 1034"/>
          <p:cNvSpPr>
            <a:spLocks noChangeShapeType="1"/>
          </p:cNvSpPr>
          <p:nvPr/>
        </p:nvSpPr>
        <p:spPr bwMode="auto">
          <a:xfrm>
            <a:off x="1755775" y="1643063"/>
            <a:ext cx="3952875" cy="0"/>
          </a:xfrm>
          <a:prstGeom prst="line">
            <a:avLst/>
          </a:prstGeom>
          <a:noFill/>
          <a:ln w="38100">
            <a:solidFill>
              <a:srgbClr val="66FFCC"/>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pic>
        <p:nvPicPr>
          <p:cNvPr id="262157" name="Picture 22">
            <a:hlinkClick r:id="" action="ppaction://noaction"/>
          </p:cNvPr>
          <p:cNvPicPr>
            <a:picLocks noChangeAspect="1" noChangeArrowheads="1"/>
          </p:cNvPicPr>
          <p:nvPr/>
        </p:nvPicPr>
        <p:blipFill>
          <a:blip r:embed="rId5">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948769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08556"/>
                                        </p:tgtEl>
                                        <p:attrNameLst>
                                          <p:attrName>style.visibility</p:attrName>
                                        </p:attrNameLst>
                                      </p:cBhvr>
                                      <p:to>
                                        <p:strVal val="visible"/>
                                      </p:to>
                                    </p:set>
                                    <p:animEffect transition="in" filter="blinds(vertical)">
                                      <p:cBhvr>
                                        <p:cTn id="7" dur="500"/>
                                        <p:tgtEl>
                                          <p:spTgt spid="108556"/>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62156"/>
                                        </p:tgtEl>
                                        <p:attrNameLst>
                                          <p:attrName>style.visibility</p:attrName>
                                        </p:attrNameLst>
                                      </p:cBhvr>
                                      <p:to>
                                        <p:strVal val="visible"/>
                                      </p:to>
                                    </p:set>
                                    <p:animEffect transition="in" filter="blinds(vertical)">
                                      <p:cBhvr>
                                        <p:cTn id="11" dur="500"/>
                                        <p:tgtEl>
                                          <p:spTgt spid="2621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8557"/>
                                        </p:tgtEl>
                                        <p:attrNameLst>
                                          <p:attrName>style.visibility</p:attrName>
                                        </p:attrNameLst>
                                      </p:cBhvr>
                                      <p:to>
                                        <p:strVal val="visible"/>
                                      </p:to>
                                    </p:set>
                                    <p:animEffect transition="in" filter="strips(downRight)">
                                      <p:cBhvr>
                                        <p:cTn id="16" dur="500"/>
                                        <p:tgtEl>
                                          <p:spTgt spid="108557"/>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4695"/>
                                        </p:tgtEl>
                                        <p:attrNameLst>
                                          <p:attrName>style.visibility</p:attrName>
                                        </p:attrNameLst>
                                      </p:cBhvr>
                                      <p:to>
                                        <p:strVal val="visible"/>
                                      </p:to>
                                    </p:set>
                                    <p:animEffect transition="in" filter="strips(downRight)">
                                      <p:cBhvr>
                                        <p:cTn id="21" dur="500"/>
                                        <p:tgtEl>
                                          <p:spTgt spid="114695"/>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6" presetClass="entr" presetSubtype="37" fill="hold" nodeType="afterEffect">
                                  <p:stCondLst>
                                    <p:cond delay="0"/>
                                  </p:stCondLst>
                                  <p:childTnLst>
                                    <p:set>
                                      <p:cBhvr>
                                        <p:cTn id="24" dur="1" fill="hold">
                                          <p:stCondLst>
                                            <p:cond delay="0"/>
                                          </p:stCondLst>
                                        </p:cTn>
                                        <p:tgtEl>
                                          <p:spTgt spid="108566"/>
                                        </p:tgtEl>
                                        <p:attrNameLst>
                                          <p:attrName>style.visibility</p:attrName>
                                        </p:attrNameLst>
                                      </p:cBhvr>
                                      <p:to>
                                        <p:strVal val="visible"/>
                                      </p:to>
                                    </p:set>
                                    <p:animEffect transition="in" filter="barn(outVertical)">
                                      <p:cBhvr>
                                        <p:cTn id="25" dur="500"/>
                                        <p:tgtEl>
                                          <p:spTgt spid="108566"/>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lide(fromLeft)">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8562"/>
                                        </p:tgtEl>
                                        <p:attrNameLst>
                                          <p:attrName>style.visibility</p:attrName>
                                        </p:attrNameLst>
                                      </p:cBhvr>
                                      <p:to>
                                        <p:strVal val="visible"/>
                                      </p:to>
                                    </p:set>
                                    <p:animEffect transition="in" filter="dissolve">
                                      <p:cBhvr>
                                        <p:cTn id="34" dur="500"/>
                                        <p:tgtEl>
                                          <p:spTgt spid="108562"/>
                                        </p:tgtEl>
                                      </p:cBhvr>
                                    </p:animEffect>
                                  </p:childTnLst>
                                  <p:subTnLst>
                                    <p:audio>
                                      <p:cMediaNode>
                                        <p:cTn display="0" masterRel="sameClick">
                                          <p:stCondLst>
                                            <p:cond evt="begin" delay="0">
                                              <p:tn val="32"/>
                                            </p:cond>
                                          </p:stCondLst>
                                          <p:endCondLst>
                                            <p:cond evt="onStopAudio" delay="0">
                                              <p:tgtEl>
                                                <p:sldTgt/>
                                              </p:tgtEl>
                                            </p:cond>
                                          </p:endCondLst>
                                        </p:cTn>
                                        <p:tgtEl>
                                          <p:sndTgt r:embed="rId2" name="CHIMES.WAV"/>
                                        </p:tgtEl>
                                      </p:cMediaNode>
                                    </p:audio>
                                  </p:subTnLst>
                                </p:cTn>
                              </p:par>
                            </p:childTnLst>
                          </p:cTn>
                        </p:par>
                        <p:par>
                          <p:cTn id="35" fill="hold" nodeType="afterGroup">
                            <p:stCondLst>
                              <p:cond delay="500"/>
                            </p:stCondLst>
                            <p:childTnLst>
                              <p:par>
                                <p:cTn id="36" presetID="12" presetClass="entr" presetSubtype="8" fill="hold" nodeType="afterEffect">
                                  <p:stCondLst>
                                    <p:cond delay="0"/>
                                  </p:stCondLst>
                                  <p:childTnLst>
                                    <p:set>
                                      <p:cBhvr>
                                        <p:cTn id="37" dur="1" fill="hold">
                                          <p:stCondLst>
                                            <p:cond delay="0"/>
                                          </p:stCondLst>
                                        </p:cTn>
                                        <p:tgtEl>
                                          <p:spTgt spid="124932"/>
                                        </p:tgtEl>
                                        <p:attrNameLst>
                                          <p:attrName>style.visibility</p:attrName>
                                        </p:attrNameLst>
                                      </p:cBhvr>
                                      <p:to>
                                        <p:strVal val="visible"/>
                                      </p:to>
                                    </p:set>
                                    <p:animEffect transition="in" filter="slide(fromLeft)">
                                      <p:cBhvr>
                                        <p:cTn id="3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animBg="1"/>
      <p:bldP spid="108557" grpId="0" animBg="1" autoUpdateAnimBg="0"/>
      <p:bldP spid="108562" grpId="0" autoUpdateAnimBg="0"/>
      <p:bldP spid="114695" grpId="0" animBg="1" autoUpdateAnimBg="0"/>
      <p:bldP spid="2621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5" name="Text Box 11"/>
          <p:cNvSpPr txBox="1">
            <a:spLocks noChangeArrowheads="1"/>
          </p:cNvSpPr>
          <p:nvPr/>
        </p:nvSpPr>
        <p:spPr bwMode="auto">
          <a:xfrm>
            <a:off x="250825" y="719138"/>
            <a:ext cx="8428038" cy="140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20000"/>
              </a:lnSpc>
            </a:pPr>
            <a:r>
              <a:rPr lang="en-US" altLang="zh-CN" sz="2400">
                <a:latin typeface="Arial Narrow" pitchFamily="34" charset="0"/>
                <a:ea typeface="楷体_GB2312" pitchFamily="49" charset="-122"/>
              </a:rPr>
              <a:t>4.</a:t>
            </a:r>
            <a:r>
              <a:rPr lang="en-US" altLang="zh-CN" sz="2400">
                <a:latin typeface="Arial Narrow" pitchFamily="34" charset="0"/>
                <a:ea typeface="黑体" pitchFamily="2" charset="-122"/>
              </a:rPr>
              <a:t>	</a:t>
            </a:r>
            <a:r>
              <a:rPr lang="zh-CN" altLang="en-US" sz="2400">
                <a:latin typeface="黑体" pitchFamily="2" charset="-122"/>
                <a:ea typeface="黑体" pitchFamily="2" charset="-122"/>
              </a:rPr>
              <a:t>大学毕业才一年，他就从一个追求梦想的青年变成了一个凡事都无所谓的庸人。</a:t>
            </a:r>
          </a:p>
          <a:p>
            <a:pPr algn="just" eaLnBrk="1" hangingPunct="1">
              <a:lnSpc>
                <a:spcPct val="120000"/>
              </a:lnSpc>
            </a:pPr>
            <a:r>
              <a:rPr lang="en-US" altLang="zh-CN" sz="2400">
                <a:latin typeface="Arial Narrow" pitchFamily="34" charset="0"/>
                <a:ea typeface="楷体_GB2312" pitchFamily="49" charset="-122"/>
              </a:rPr>
              <a:t>	(</a:t>
            </a:r>
            <a:r>
              <a:rPr lang="en-US" altLang="en-US" sz="2400">
                <a:latin typeface="Arial Narrow" pitchFamily="34" charset="0"/>
                <a:ea typeface="楷体_GB2312" pitchFamily="49" charset="-122"/>
              </a:rPr>
              <a:t>go from ... to ...; pursue</a:t>
            </a:r>
            <a:r>
              <a:rPr lang="en-US" altLang="zh-CN" sz="2400">
                <a:latin typeface="Arial Narrow" pitchFamily="34" charset="0"/>
                <a:ea typeface="楷体_GB2312" pitchFamily="49" charset="-122"/>
              </a:rPr>
              <a:t>)</a:t>
            </a:r>
            <a:r>
              <a:rPr lang="zh-CN" altLang="en-US" sz="2400">
                <a:latin typeface="Arial Narrow" pitchFamily="34" charset="0"/>
                <a:ea typeface="楷体_GB2312" pitchFamily="49" charset="-122"/>
              </a:rPr>
              <a:t>  </a:t>
            </a:r>
          </a:p>
        </p:txBody>
      </p:sp>
      <p:sp>
        <p:nvSpPr>
          <p:cNvPr id="108556" name="Line 12"/>
          <p:cNvSpPr>
            <a:spLocks noChangeShapeType="1"/>
          </p:cNvSpPr>
          <p:nvPr/>
        </p:nvSpPr>
        <p:spPr bwMode="auto">
          <a:xfrm>
            <a:off x="4876800" y="1181100"/>
            <a:ext cx="1230313"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557" name="AutoShape 13"/>
          <p:cNvSpPr>
            <a:spLocks/>
          </p:cNvSpPr>
          <p:nvPr/>
        </p:nvSpPr>
        <p:spPr bwMode="auto">
          <a:xfrm>
            <a:off x="6292850" y="1457325"/>
            <a:ext cx="2498725" cy="485775"/>
          </a:xfrm>
          <a:prstGeom prst="borderCallout2">
            <a:avLst>
              <a:gd name="adj1" fmla="val 23528"/>
              <a:gd name="adj2" fmla="val -3051"/>
              <a:gd name="adj3" fmla="val 23528"/>
              <a:gd name="adj4" fmla="val -3051"/>
              <a:gd name="adj5" fmla="val -54903"/>
              <a:gd name="adj6" fmla="val -7940"/>
            </a:avLst>
          </a:prstGeom>
          <a:noFill/>
          <a:ln w="2857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p>
            <a:r>
              <a:rPr lang="en-US" altLang="zh-CN">
                <a:solidFill>
                  <a:srgbClr val="003366"/>
                </a:solidFill>
              </a:rPr>
              <a:t>pursue one’s dream </a:t>
            </a:r>
          </a:p>
        </p:txBody>
      </p:sp>
      <p:sp>
        <p:nvSpPr>
          <p:cNvPr id="108562" name="Text Box 18"/>
          <p:cNvSpPr txBox="1">
            <a:spLocks noChangeArrowheads="1"/>
          </p:cNvSpPr>
          <p:nvPr/>
        </p:nvSpPr>
        <p:spPr bwMode="auto">
          <a:xfrm>
            <a:off x="833438" y="3630613"/>
            <a:ext cx="8008937"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Bef>
                <a:spcPct val="50000"/>
              </a:spcBef>
            </a:pPr>
            <a:r>
              <a:rPr lang="en-US" altLang="zh-CN" sz="2400" b="1">
                <a:solidFill>
                  <a:srgbClr val="003366"/>
                </a:solidFill>
                <a:latin typeface="Arial Narrow" pitchFamily="34" charset="0"/>
              </a:rPr>
              <a:t>Within only one year of graduating from college, he went from a student who pursued his dream to a person who didn’t care about a thing.</a:t>
            </a:r>
          </a:p>
        </p:txBody>
      </p:sp>
      <p:sp>
        <p:nvSpPr>
          <p:cNvPr id="108566" name="Line 22"/>
          <p:cNvSpPr>
            <a:spLocks noChangeShapeType="1"/>
          </p:cNvSpPr>
          <p:nvPr/>
        </p:nvSpPr>
        <p:spPr bwMode="auto">
          <a:xfrm>
            <a:off x="527050" y="3505200"/>
            <a:ext cx="8078788"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solidFill>
                <a:schemeClr val="tx1"/>
              </a:solidFill>
              <a:latin typeface="Tahoma" pitchFamily="34" charset="0"/>
            </a:endParaRPr>
          </a:p>
        </p:txBody>
      </p:sp>
      <p:sp>
        <p:nvSpPr>
          <p:cNvPr id="111637" name="Text Box 21"/>
          <p:cNvSpPr txBox="1">
            <a:spLocks noChangeArrowheads="1"/>
          </p:cNvSpPr>
          <p:nvPr/>
        </p:nvSpPr>
        <p:spPr bwMode="auto">
          <a:xfrm>
            <a:off x="0" y="0"/>
            <a:ext cx="9144000" cy="420688"/>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8	Translate the following sentences into English. </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6" descr=" icon"/>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41300" y="3617913"/>
            <a:ext cx="60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3181" name="Picture 22">
            <a:hlinkClick r:id="" action="ppaction://noaction"/>
          </p:cNvPr>
          <p:cNvPicPr>
            <a:picLocks noChangeAspect="1" noChangeArrowheads="1"/>
          </p:cNvPicPr>
          <p:nvPr/>
        </p:nvPicPr>
        <p:blipFill>
          <a:blip r:embed="rId5">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4695" name="AutoShape 1031"/>
          <p:cNvSpPr>
            <a:spLocks/>
          </p:cNvSpPr>
          <p:nvPr/>
        </p:nvSpPr>
        <p:spPr bwMode="auto">
          <a:xfrm>
            <a:off x="3676650" y="2127250"/>
            <a:ext cx="4678363" cy="485775"/>
          </a:xfrm>
          <a:prstGeom prst="borderCallout2">
            <a:avLst>
              <a:gd name="adj1" fmla="val 23528"/>
              <a:gd name="adj2" fmla="val -1630"/>
              <a:gd name="adj3" fmla="val 23528"/>
              <a:gd name="adj4" fmla="val -1630"/>
              <a:gd name="adj5" fmla="val -97060"/>
              <a:gd name="adj6" fmla="val -3597"/>
            </a:avLst>
          </a:prstGeom>
          <a:noFill/>
          <a:ln w="28575">
            <a:solidFill>
              <a:srgbClr val="66FFCC"/>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p>
            <a:pPr algn="just"/>
            <a:r>
              <a:rPr lang="en-US" altLang="zh-CN">
                <a:solidFill>
                  <a:srgbClr val="003366"/>
                </a:solidFill>
              </a:rPr>
              <a:t>a person who doesn’t care about a thing</a:t>
            </a:r>
          </a:p>
        </p:txBody>
      </p:sp>
      <p:sp>
        <p:nvSpPr>
          <p:cNvPr id="263183" name="Line 1034"/>
          <p:cNvSpPr>
            <a:spLocks noChangeShapeType="1"/>
          </p:cNvSpPr>
          <p:nvPr/>
        </p:nvSpPr>
        <p:spPr bwMode="auto">
          <a:xfrm>
            <a:off x="819150" y="1643063"/>
            <a:ext cx="2708275" cy="0"/>
          </a:xfrm>
          <a:prstGeom prst="line">
            <a:avLst/>
          </a:prstGeom>
          <a:noFill/>
          <a:ln w="38100">
            <a:solidFill>
              <a:srgbClr val="66FFCC"/>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extLst>
      <p:ext uri="{BB962C8B-B14F-4D97-AF65-F5344CB8AC3E}">
        <p14:creationId xmlns:p14="http://schemas.microsoft.com/office/powerpoint/2010/main" xmlns="" val="34239065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08556"/>
                                        </p:tgtEl>
                                        <p:attrNameLst>
                                          <p:attrName>style.visibility</p:attrName>
                                        </p:attrNameLst>
                                      </p:cBhvr>
                                      <p:to>
                                        <p:strVal val="visible"/>
                                      </p:to>
                                    </p:set>
                                    <p:animEffect transition="in" filter="blinds(vertical)">
                                      <p:cBhvr>
                                        <p:cTn id="7" dur="500"/>
                                        <p:tgtEl>
                                          <p:spTgt spid="108556"/>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63183"/>
                                        </p:tgtEl>
                                        <p:attrNameLst>
                                          <p:attrName>style.visibility</p:attrName>
                                        </p:attrNameLst>
                                      </p:cBhvr>
                                      <p:to>
                                        <p:strVal val="visible"/>
                                      </p:to>
                                    </p:set>
                                    <p:animEffect transition="in" filter="blinds(vertical)">
                                      <p:cBhvr>
                                        <p:cTn id="11" dur="500"/>
                                        <p:tgtEl>
                                          <p:spTgt spid="2631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8557"/>
                                        </p:tgtEl>
                                        <p:attrNameLst>
                                          <p:attrName>style.visibility</p:attrName>
                                        </p:attrNameLst>
                                      </p:cBhvr>
                                      <p:to>
                                        <p:strVal val="visible"/>
                                      </p:to>
                                    </p:set>
                                    <p:animEffect transition="in" filter="strips(downRight)">
                                      <p:cBhvr>
                                        <p:cTn id="16" dur="500"/>
                                        <p:tgtEl>
                                          <p:spTgt spid="108557"/>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4695"/>
                                        </p:tgtEl>
                                        <p:attrNameLst>
                                          <p:attrName>style.visibility</p:attrName>
                                        </p:attrNameLst>
                                      </p:cBhvr>
                                      <p:to>
                                        <p:strVal val="visible"/>
                                      </p:to>
                                    </p:set>
                                    <p:animEffect transition="in" filter="strips(downRight)">
                                      <p:cBhvr>
                                        <p:cTn id="21" dur="500"/>
                                        <p:tgtEl>
                                          <p:spTgt spid="114695"/>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6" presetClass="entr" presetSubtype="37" fill="hold" nodeType="afterEffect">
                                  <p:stCondLst>
                                    <p:cond delay="0"/>
                                  </p:stCondLst>
                                  <p:childTnLst>
                                    <p:set>
                                      <p:cBhvr>
                                        <p:cTn id="24" dur="1" fill="hold">
                                          <p:stCondLst>
                                            <p:cond delay="0"/>
                                          </p:stCondLst>
                                        </p:cTn>
                                        <p:tgtEl>
                                          <p:spTgt spid="108566"/>
                                        </p:tgtEl>
                                        <p:attrNameLst>
                                          <p:attrName>style.visibility</p:attrName>
                                        </p:attrNameLst>
                                      </p:cBhvr>
                                      <p:to>
                                        <p:strVal val="visible"/>
                                      </p:to>
                                    </p:set>
                                    <p:animEffect transition="in" filter="barn(outVertical)">
                                      <p:cBhvr>
                                        <p:cTn id="25" dur="500"/>
                                        <p:tgtEl>
                                          <p:spTgt spid="108566"/>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lide(fromLeft)">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8562"/>
                                        </p:tgtEl>
                                        <p:attrNameLst>
                                          <p:attrName>style.visibility</p:attrName>
                                        </p:attrNameLst>
                                      </p:cBhvr>
                                      <p:to>
                                        <p:strVal val="visible"/>
                                      </p:to>
                                    </p:set>
                                    <p:animEffect transition="in" filter="dissolve">
                                      <p:cBhvr>
                                        <p:cTn id="34" dur="500"/>
                                        <p:tgtEl>
                                          <p:spTgt spid="108562"/>
                                        </p:tgtEl>
                                      </p:cBhvr>
                                    </p:animEffect>
                                  </p:childTnLst>
                                  <p:subTnLst>
                                    <p:audio>
                                      <p:cMediaNode>
                                        <p:cTn display="0" masterRel="sameClick">
                                          <p:stCondLst>
                                            <p:cond evt="begin" delay="0">
                                              <p:tn val="32"/>
                                            </p:cond>
                                          </p:stCondLst>
                                          <p:endCondLst>
                                            <p:cond evt="onStopAudio" delay="0">
                                              <p:tgtEl>
                                                <p:sldTgt/>
                                              </p:tgtEl>
                                            </p:cond>
                                          </p:endCondLst>
                                        </p:cTn>
                                        <p:tgtEl>
                                          <p:sndTgt r:embed="rId2" name="CHIMES.WAV"/>
                                        </p:tgtEl>
                                      </p:cMediaNode>
                                    </p:audio>
                                  </p:subTnLst>
                                </p:cTn>
                              </p:par>
                            </p:childTnLst>
                          </p:cTn>
                        </p:par>
                        <p:par>
                          <p:cTn id="35" fill="hold" nodeType="afterGroup">
                            <p:stCondLst>
                              <p:cond delay="500"/>
                            </p:stCondLst>
                            <p:childTnLst>
                              <p:par>
                                <p:cTn id="36" presetID="12" presetClass="entr" presetSubtype="8" fill="hold" nodeType="afterEffect">
                                  <p:stCondLst>
                                    <p:cond delay="0"/>
                                  </p:stCondLst>
                                  <p:childTnLst>
                                    <p:set>
                                      <p:cBhvr>
                                        <p:cTn id="37" dur="1" fill="hold">
                                          <p:stCondLst>
                                            <p:cond delay="0"/>
                                          </p:stCondLst>
                                        </p:cTn>
                                        <p:tgtEl>
                                          <p:spTgt spid="124932"/>
                                        </p:tgtEl>
                                        <p:attrNameLst>
                                          <p:attrName>style.visibility</p:attrName>
                                        </p:attrNameLst>
                                      </p:cBhvr>
                                      <p:to>
                                        <p:strVal val="visible"/>
                                      </p:to>
                                    </p:set>
                                    <p:animEffect transition="in" filter="slide(fromLeft)">
                                      <p:cBhvr>
                                        <p:cTn id="3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animBg="1"/>
      <p:bldP spid="108557" grpId="0" animBg="1" autoUpdateAnimBg="0"/>
      <p:bldP spid="108562" grpId="0" autoUpdateAnimBg="0"/>
      <p:bldP spid="114695" grpId="0" animBg="1" autoUpdateAnimBg="0"/>
      <p:bldP spid="26318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5" name="Text Box 11"/>
          <p:cNvSpPr txBox="1">
            <a:spLocks noChangeArrowheads="1"/>
          </p:cNvSpPr>
          <p:nvPr/>
        </p:nvSpPr>
        <p:spPr bwMode="auto">
          <a:xfrm>
            <a:off x="250825" y="719138"/>
            <a:ext cx="8428038" cy="140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20000"/>
              </a:lnSpc>
            </a:pPr>
            <a:r>
              <a:rPr lang="en-US" altLang="zh-CN" sz="2400">
                <a:latin typeface="Arial Narrow" pitchFamily="34" charset="0"/>
                <a:ea typeface="楷体_GB2312" pitchFamily="49" charset="-122"/>
              </a:rPr>
              <a:t>5.</a:t>
            </a:r>
            <a:r>
              <a:rPr lang="en-US" altLang="zh-CN" sz="2400">
                <a:latin typeface="Arial Narrow" pitchFamily="34" charset="0"/>
                <a:ea typeface="黑体" pitchFamily="2" charset="-122"/>
              </a:rPr>
              <a:t>	</a:t>
            </a:r>
            <a:r>
              <a:rPr lang="zh-CN" altLang="en-US" sz="2400">
                <a:latin typeface="黑体" pitchFamily="2" charset="-122"/>
                <a:ea typeface="黑体" pitchFamily="2" charset="-122"/>
              </a:rPr>
              <a:t>我已经获准进入那个地区进行采访，这可不是人人都能得到的机会。</a:t>
            </a:r>
          </a:p>
          <a:p>
            <a:pPr algn="just" eaLnBrk="1" hangingPunct="1">
              <a:lnSpc>
                <a:spcPct val="120000"/>
              </a:lnSpc>
            </a:pPr>
            <a:r>
              <a:rPr lang="en-US" altLang="zh-CN" sz="2400">
                <a:latin typeface="Arial Narrow" pitchFamily="34" charset="0"/>
                <a:ea typeface="楷体_GB2312" pitchFamily="49" charset="-122"/>
              </a:rPr>
              <a:t>	(</a:t>
            </a:r>
            <a:r>
              <a:rPr lang="en-US" altLang="en-US" sz="2400">
                <a:latin typeface="Arial Narrow" pitchFamily="34" charset="0"/>
                <a:ea typeface="楷体_GB2312" pitchFamily="49" charset="-122"/>
              </a:rPr>
              <a:t>be given permission)</a:t>
            </a:r>
            <a:r>
              <a:rPr lang="zh-CN" altLang="en-US" sz="2400">
                <a:latin typeface="Arial Narrow" pitchFamily="34" charset="0"/>
                <a:ea typeface="楷体_GB2312" pitchFamily="49" charset="-122"/>
              </a:rPr>
              <a:t>  </a:t>
            </a:r>
          </a:p>
        </p:txBody>
      </p:sp>
      <p:sp>
        <p:nvSpPr>
          <p:cNvPr id="108556" name="Line 12"/>
          <p:cNvSpPr>
            <a:spLocks noChangeShapeType="1"/>
          </p:cNvSpPr>
          <p:nvPr/>
        </p:nvSpPr>
        <p:spPr bwMode="auto">
          <a:xfrm>
            <a:off x="1746250" y="1174750"/>
            <a:ext cx="3749675"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557" name="AutoShape 13"/>
          <p:cNvSpPr>
            <a:spLocks/>
          </p:cNvSpPr>
          <p:nvPr/>
        </p:nvSpPr>
        <p:spPr bwMode="auto">
          <a:xfrm>
            <a:off x="2170113" y="2173288"/>
            <a:ext cx="5875337" cy="485775"/>
          </a:xfrm>
          <a:prstGeom prst="borderCallout2">
            <a:avLst>
              <a:gd name="adj1" fmla="val 23528"/>
              <a:gd name="adj2" fmla="val -1236"/>
              <a:gd name="adj3" fmla="val 23528"/>
              <a:gd name="adj4" fmla="val -1236"/>
              <a:gd name="adj5" fmla="val -205556"/>
              <a:gd name="adj6" fmla="val -6782"/>
            </a:avLst>
          </a:prstGeom>
          <a:noFill/>
          <a:ln w="2857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p>
            <a:r>
              <a:rPr lang="en-US" altLang="zh-CN">
                <a:solidFill>
                  <a:srgbClr val="003366"/>
                </a:solidFill>
              </a:rPr>
              <a:t>be given permission to do the interview in that area</a:t>
            </a:r>
          </a:p>
        </p:txBody>
      </p:sp>
      <p:sp>
        <p:nvSpPr>
          <p:cNvPr id="108562" name="Text Box 18"/>
          <p:cNvSpPr txBox="1">
            <a:spLocks noChangeArrowheads="1"/>
          </p:cNvSpPr>
          <p:nvPr/>
        </p:nvSpPr>
        <p:spPr bwMode="auto">
          <a:xfrm>
            <a:off x="833438" y="3630613"/>
            <a:ext cx="80010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spcBef>
                <a:spcPct val="50000"/>
              </a:spcBef>
            </a:pPr>
            <a:r>
              <a:rPr lang="en-US" altLang="zh-CN" sz="2400" b="1">
                <a:solidFill>
                  <a:srgbClr val="003366"/>
                </a:solidFill>
                <a:latin typeface="Arial Narrow" pitchFamily="34" charset="0"/>
              </a:rPr>
              <a:t>I have been given permission to do the interview in that area, and that’s not something that everyone gets.</a:t>
            </a:r>
          </a:p>
        </p:txBody>
      </p:sp>
      <p:sp>
        <p:nvSpPr>
          <p:cNvPr id="108566" name="Line 22"/>
          <p:cNvSpPr>
            <a:spLocks noChangeShapeType="1"/>
          </p:cNvSpPr>
          <p:nvPr/>
        </p:nvSpPr>
        <p:spPr bwMode="auto">
          <a:xfrm>
            <a:off x="527050" y="3505200"/>
            <a:ext cx="8078788"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solidFill>
                <a:schemeClr val="tx1"/>
              </a:solidFill>
              <a:latin typeface="Tahoma" pitchFamily="34" charset="0"/>
            </a:endParaRPr>
          </a:p>
        </p:txBody>
      </p:sp>
      <p:sp>
        <p:nvSpPr>
          <p:cNvPr id="111637" name="Text Box 21"/>
          <p:cNvSpPr txBox="1">
            <a:spLocks noChangeArrowheads="1"/>
          </p:cNvSpPr>
          <p:nvPr/>
        </p:nvSpPr>
        <p:spPr bwMode="auto">
          <a:xfrm>
            <a:off x="0" y="0"/>
            <a:ext cx="9144000" cy="420688"/>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8	Translate the following sentences into English. </a:t>
            </a:r>
          </a:p>
        </p:txBody>
      </p:sp>
      <p:pic>
        <p:nvPicPr>
          <p:cNvPr id="12" name="Picture 16" descr=" icon"/>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1300" y="3617913"/>
            <a:ext cx="60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3716" name="Picture 4">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6448425"/>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544119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08556"/>
                                        </p:tgtEl>
                                        <p:attrNameLst>
                                          <p:attrName>style.visibility</p:attrName>
                                        </p:attrNameLst>
                                      </p:cBhvr>
                                      <p:to>
                                        <p:strVal val="visible"/>
                                      </p:to>
                                    </p:set>
                                    <p:animEffect transition="in" filter="blinds(vertical)">
                                      <p:cBhvr>
                                        <p:cTn id="7" dur="500"/>
                                        <p:tgtEl>
                                          <p:spTgt spid="108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8557"/>
                                        </p:tgtEl>
                                        <p:attrNameLst>
                                          <p:attrName>style.visibility</p:attrName>
                                        </p:attrNameLst>
                                      </p:cBhvr>
                                      <p:to>
                                        <p:strVal val="visible"/>
                                      </p:to>
                                    </p:set>
                                    <p:animEffect transition="in" filter="strips(downRight)">
                                      <p:cBhvr>
                                        <p:cTn id="12" dur="500"/>
                                        <p:tgtEl>
                                          <p:spTgt spid="108557"/>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nodeType="afterGroup">
                            <p:stCondLst>
                              <p:cond delay="500"/>
                            </p:stCondLst>
                            <p:childTnLst>
                              <p:par>
                                <p:cTn id="14" presetID="16" presetClass="entr" presetSubtype="37" fill="hold" nodeType="afterEffect">
                                  <p:stCondLst>
                                    <p:cond delay="0"/>
                                  </p:stCondLst>
                                  <p:childTnLst>
                                    <p:set>
                                      <p:cBhvr>
                                        <p:cTn id="15" dur="1" fill="hold">
                                          <p:stCondLst>
                                            <p:cond delay="0"/>
                                          </p:stCondLst>
                                        </p:cTn>
                                        <p:tgtEl>
                                          <p:spTgt spid="108566"/>
                                        </p:tgtEl>
                                        <p:attrNameLst>
                                          <p:attrName>style.visibility</p:attrName>
                                        </p:attrNameLst>
                                      </p:cBhvr>
                                      <p:to>
                                        <p:strVal val="visible"/>
                                      </p:to>
                                    </p:set>
                                    <p:animEffect transition="in" filter="barn(outVertical)">
                                      <p:cBhvr>
                                        <p:cTn id="16" dur="500"/>
                                        <p:tgtEl>
                                          <p:spTgt spid="108566"/>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Left)">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8562"/>
                                        </p:tgtEl>
                                        <p:attrNameLst>
                                          <p:attrName>style.visibility</p:attrName>
                                        </p:attrNameLst>
                                      </p:cBhvr>
                                      <p:to>
                                        <p:strVal val="visible"/>
                                      </p:to>
                                    </p:set>
                                    <p:animEffect transition="in" filter="dissolve">
                                      <p:cBhvr>
                                        <p:cTn id="25" dur="500"/>
                                        <p:tgtEl>
                                          <p:spTgt spid="108562"/>
                                        </p:tgtEl>
                                      </p:cBhvr>
                                    </p:animEffect>
                                  </p:childTnLst>
                                  <p:subTnLst>
                                    <p:audio>
                                      <p:cMediaNode>
                                        <p:cTn display="0" masterRel="sameClick">
                                          <p:stCondLst>
                                            <p:cond evt="begin" delay="0">
                                              <p:tn val="23"/>
                                            </p:cond>
                                          </p:stCondLst>
                                          <p:endCondLst>
                                            <p:cond evt="onStopAudio" delay="0">
                                              <p:tgtEl>
                                                <p:sldTgt/>
                                              </p:tgtEl>
                                            </p:cond>
                                          </p:endCondLst>
                                        </p:cTn>
                                        <p:tgtEl>
                                          <p:sndTgt r:embed="rId2" name="CHIMES.WAV"/>
                                        </p:tgtEl>
                                      </p:cMediaNode>
                                    </p:audio>
                                  </p:subTnLst>
                                </p:cTn>
                              </p:par>
                            </p:childTnLst>
                          </p:cTn>
                        </p:par>
                        <p:par>
                          <p:cTn id="26" fill="hold" nodeType="afterGroup">
                            <p:stCondLst>
                              <p:cond delay="500"/>
                            </p:stCondLst>
                            <p:childTnLst>
                              <p:par>
                                <p:cTn id="27" presetID="4" presetClass="entr" presetSubtype="16" fill="hold" nodeType="afterEffect">
                                  <p:stCondLst>
                                    <p:cond delay="0"/>
                                  </p:stCondLst>
                                  <p:childTnLst>
                                    <p:set>
                                      <p:cBhvr>
                                        <p:cTn id="28" dur="1" fill="hold">
                                          <p:stCondLst>
                                            <p:cond delay="0"/>
                                          </p:stCondLst>
                                        </p:cTn>
                                        <p:tgtEl>
                                          <p:spTgt spid="243716"/>
                                        </p:tgtEl>
                                        <p:attrNameLst>
                                          <p:attrName>style.visibility</p:attrName>
                                        </p:attrNameLst>
                                      </p:cBhvr>
                                      <p:to>
                                        <p:strVal val="visible"/>
                                      </p:to>
                                    </p:set>
                                    <p:animEffect transition="in" filter="box(in)">
                                      <p:cBhvr>
                                        <p:cTn id="29" dur="500"/>
                                        <p:tgtEl>
                                          <p:spTgt spid="243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animBg="1"/>
      <p:bldP spid="108557" grpId="0" animBg="1" autoUpdateAnimBg="0"/>
      <p:bldP spid="10856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30" name="Text Box 18"/>
          <p:cNvSpPr txBox="1">
            <a:spLocks noChangeArrowheads="1"/>
          </p:cNvSpPr>
          <p:nvPr/>
        </p:nvSpPr>
        <p:spPr bwMode="auto">
          <a:xfrm>
            <a:off x="0" y="1638300"/>
            <a:ext cx="9144000" cy="1406525"/>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20000"/>
              </a:lnSpc>
            </a:pPr>
            <a:r>
              <a:rPr lang="en-US" altLang="zh-CN" sz="2400">
                <a:solidFill>
                  <a:srgbClr val="FFFFFF"/>
                </a:solidFill>
                <a:latin typeface="Arial Narrow" pitchFamily="34" charset="0"/>
                <a:cs typeface="Times New Roman" pitchFamily="18" charset="0"/>
              </a:rPr>
              <a:t>Ex. 9	Read and compare the English sentences, paying attention to the italicized parts and translate the Chinese sentences by simulating the structure of the English sentences.</a:t>
            </a:r>
          </a:p>
        </p:txBody>
      </p:sp>
      <p:pic>
        <p:nvPicPr>
          <p:cNvPr id="71683" name="Picture 19">
            <a:hlinkClick r:id="" action="ppaction://noaction"/>
          </p:cNvPr>
          <p:cNvPicPr>
            <a:picLocks noChangeAspect="1" noChangeArrowheads="1"/>
          </p:cNvPicPr>
          <p:nvPr/>
        </p:nvPicPr>
        <p:blipFill>
          <a:blip r:embed="rId2">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52016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15730"/>
                                        </p:tgtEl>
                                        <p:attrNameLst>
                                          <p:attrName>style.visibility</p:attrName>
                                        </p:attrNameLst>
                                      </p:cBhvr>
                                      <p:to>
                                        <p:strVal val="visible"/>
                                      </p:to>
                                    </p:set>
                                    <p:animEffect transition="in" filter="blinds(vertical)">
                                      <p:cBhvr>
                                        <p:cTn id="7" dur="500"/>
                                        <p:tgtEl>
                                          <p:spTgt spid="115730"/>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Text Box 4"/>
          <p:cNvSpPr txBox="1">
            <a:spLocks noChangeArrowheads="1"/>
          </p:cNvSpPr>
          <p:nvPr/>
        </p:nvSpPr>
        <p:spPr bwMode="auto">
          <a:xfrm>
            <a:off x="358775" y="647700"/>
            <a:ext cx="84010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76250" indent="-476250"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cs typeface="Times New Roman" pitchFamily="18" charset="0"/>
              </a:rPr>
              <a:t>1.	All I can think is, “</a:t>
            </a:r>
            <a:r>
              <a:rPr lang="en-US" altLang="zh-CN" sz="2400" b="1" i="1">
                <a:latin typeface="Arial Narrow" pitchFamily="34" charset="0"/>
                <a:cs typeface="Times New Roman" pitchFamily="18" charset="0"/>
              </a:rPr>
              <a:t>if</a:t>
            </a:r>
            <a:r>
              <a:rPr lang="en-US" altLang="zh-CN" sz="2400">
                <a:latin typeface="Arial Narrow" pitchFamily="34" charset="0"/>
                <a:cs typeface="Times New Roman" pitchFamily="18" charset="0"/>
              </a:rPr>
              <a:t> they </a:t>
            </a:r>
            <a:r>
              <a:rPr lang="en-US" altLang="zh-CN" sz="2400" b="1" i="1">
                <a:latin typeface="Arial Narrow" pitchFamily="34" charset="0"/>
                <a:cs typeface="Times New Roman" pitchFamily="18" charset="0"/>
              </a:rPr>
              <a:t>only knew</a:t>
            </a:r>
            <a:r>
              <a:rPr lang="en-US" altLang="zh-CN" sz="2400">
                <a:latin typeface="Arial Narrow" pitchFamily="34" charset="0"/>
                <a:cs typeface="Times New Roman" pitchFamily="18" charset="0"/>
              </a:rPr>
              <a:t>.”</a:t>
            </a:r>
          </a:p>
        </p:txBody>
      </p:sp>
      <p:sp>
        <p:nvSpPr>
          <p:cNvPr id="230405" name="Text Box 5"/>
          <p:cNvSpPr txBox="1">
            <a:spLocks noChangeArrowheads="1"/>
          </p:cNvSpPr>
          <p:nvPr/>
        </p:nvSpPr>
        <p:spPr bwMode="auto">
          <a:xfrm>
            <a:off x="835025" y="1676400"/>
            <a:ext cx="79565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b="1" i="1">
                <a:latin typeface="Arial Narrow" pitchFamily="34" charset="0"/>
                <a:cs typeface="Times New Roman" pitchFamily="18" charset="0"/>
              </a:rPr>
              <a:t>If</a:t>
            </a:r>
            <a:r>
              <a:rPr lang="en-US" altLang="zh-CN" sz="2400">
                <a:latin typeface="Arial Narrow" pitchFamily="34" charset="0"/>
                <a:cs typeface="Times New Roman" pitchFamily="18" charset="0"/>
              </a:rPr>
              <a:t> the public </a:t>
            </a:r>
            <a:r>
              <a:rPr lang="en-US" altLang="zh-CN" sz="2400" b="1" i="1">
                <a:latin typeface="Arial Narrow" pitchFamily="34" charset="0"/>
                <a:cs typeface="Times New Roman" pitchFamily="18" charset="0"/>
              </a:rPr>
              <a:t>only knew</a:t>
            </a:r>
            <a:r>
              <a:rPr lang="en-US" altLang="zh-CN" sz="2400">
                <a:latin typeface="Arial Narrow" pitchFamily="34" charset="0"/>
                <a:cs typeface="Times New Roman" pitchFamily="18" charset="0"/>
              </a:rPr>
              <a:t> how many hours the workers have to stand by the machines every day.</a:t>
            </a:r>
          </a:p>
        </p:txBody>
      </p:sp>
      <p:sp>
        <p:nvSpPr>
          <p:cNvPr id="230406" name="AutoShape 6"/>
          <p:cNvSpPr>
            <a:spLocks noChangeArrowheads="1"/>
          </p:cNvSpPr>
          <p:nvPr/>
        </p:nvSpPr>
        <p:spPr bwMode="auto">
          <a:xfrm>
            <a:off x="811213" y="3086100"/>
            <a:ext cx="7980362" cy="865188"/>
          </a:xfrm>
          <a:prstGeom prst="flowChartAlternateProcess">
            <a:avLst/>
          </a:prstGeom>
          <a:solidFill>
            <a:srgbClr val="CCFFFF">
              <a:alpha val="50000"/>
            </a:srgbClr>
          </a:solidFill>
          <a:ln>
            <a:noFill/>
          </a:ln>
          <a:extLst>
            <a:ext uri="{91240B29-F687-4F45-9708-019B960494DF}">
              <a14:hiddenLine xmlns:a14="http://schemas.microsoft.com/office/drawing/2010/main" xmlns="" w="3175">
                <a:solidFill>
                  <a:schemeClr val="hlink"/>
                </a:solidFill>
                <a:prstDash val="dash"/>
                <a:miter lim="800000"/>
                <a:headEnd/>
                <a:tailEnd/>
              </a14:hiddenLine>
            </a:ext>
          </a:extLst>
        </p:spPr>
        <p:txBody>
          <a:bodyPr tIns="72000" bIns="72000">
            <a:spAutoFit/>
          </a:bodyPr>
          <a:lstStyle/>
          <a:p>
            <a:pPr algn="just">
              <a:lnSpc>
                <a:spcPct val="110000"/>
              </a:lnSpc>
            </a:pPr>
            <a:r>
              <a:rPr lang="zh-CN" altLang="en-US" sz="2000">
                <a:solidFill>
                  <a:schemeClr val="tx1"/>
                </a:solidFill>
                <a:effectLst>
                  <a:outerShdw blurRad="38100" dist="38100" dir="2700000" algn="tl">
                    <a:srgbClr val="FFFFFF"/>
                  </a:outerShdw>
                </a:effectLst>
                <a:latin typeface="黑体" pitchFamily="2" charset="-122"/>
                <a:ea typeface="黑体" pitchFamily="2" charset="-122"/>
              </a:rPr>
              <a:t>那个大学生的父母千辛万苦地工作来供他上学，要是他明白这一点就好了。</a:t>
            </a:r>
            <a:r>
              <a:rPr lang="zh-CN" altLang="en-US" sz="2000" b="1">
                <a:solidFill>
                  <a:srgbClr val="FF3300"/>
                </a:solidFill>
                <a:effectLst>
                  <a:outerShdw blurRad="38100" dist="38100" dir="2700000" algn="tl">
                    <a:srgbClr val="000000"/>
                  </a:outerShdw>
                </a:effectLst>
                <a:latin typeface="黑体" pitchFamily="2" charset="-122"/>
                <a:ea typeface="黑体" pitchFamily="2" charset="-122"/>
              </a:rPr>
              <a:t> </a:t>
            </a:r>
          </a:p>
        </p:txBody>
      </p:sp>
      <p:sp>
        <p:nvSpPr>
          <p:cNvPr id="230407" name="Text Box 7"/>
          <p:cNvSpPr txBox="1">
            <a:spLocks noChangeArrowheads="1"/>
          </p:cNvSpPr>
          <p:nvPr/>
        </p:nvSpPr>
        <p:spPr bwMode="auto">
          <a:xfrm>
            <a:off x="539750" y="1309688"/>
            <a:ext cx="307181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Simulated reproduction:</a:t>
            </a:r>
          </a:p>
        </p:txBody>
      </p:sp>
      <p:sp>
        <p:nvSpPr>
          <p:cNvPr id="230409" name="Text Box 9"/>
          <p:cNvSpPr txBox="1">
            <a:spLocks noChangeArrowheads="1"/>
          </p:cNvSpPr>
          <p:nvPr/>
        </p:nvSpPr>
        <p:spPr bwMode="auto">
          <a:xfrm>
            <a:off x="539750" y="2654300"/>
            <a:ext cx="2809875"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Simulated translation:</a:t>
            </a:r>
          </a:p>
        </p:txBody>
      </p:sp>
      <p:sp>
        <p:nvSpPr>
          <p:cNvPr id="230410" name="AutoShape 10"/>
          <p:cNvSpPr>
            <a:spLocks noChangeArrowheads="1"/>
          </p:cNvSpPr>
          <p:nvPr/>
        </p:nvSpPr>
        <p:spPr bwMode="auto">
          <a:xfrm>
            <a:off x="823913" y="4637088"/>
            <a:ext cx="7985125" cy="1009650"/>
          </a:xfrm>
          <a:prstGeom prst="flowChartAlternateProcess">
            <a:avLst/>
          </a:prstGeom>
          <a:solidFill>
            <a:srgbClr val="CCFFFF">
              <a:alpha val="50000"/>
            </a:srgbClr>
          </a:solidFill>
          <a:ln>
            <a:noFill/>
          </a:ln>
          <a:extLst>
            <a:ext uri="{91240B29-F687-4F45-9708-019B960494DF}">
              <a14:hiddenLine xmlns:a14="http://schemas.microsoft.com/office/drawing/2010/main" xmlns="" w="3175">
                <a:solidFill>
                  <a:srgbClr val="00FF00"/>
                </a:solidFill>
                <a:prstDash val="dash"/>
                <a:miter lim="800000"/>
                <a:headEnd/>
                <a:tailEnd/>
              </a14:hiddenLine>
            </a:ext>
          </a:extLst>
        </p:spPr>
        <p:txBody>
          <a:bodyPr tIns="72000" bIns="72000">
            <a:spAutoFit/>
          </a:bodyPr>
          <a:lstStyle/>
          <a:p>
            <a:pPr algn="just">
              <a:lnSpc>
                <a:spcPct val="110000"/>
              </a:lnSpc>
            </a:pPr>
            <a:r>
              <a:rPr lang="en-US" altLang="zh-CN" i="1">
                <a:solidFill>
                  <a:srgbClr val="CC3300"/>
                </a:solidFill>
                <a:ea typeface="黑体" pitchFamily="2" charset="-122"/>
                <a:cs typeface="Times New Roman" pitchFamily="18" charset="0"/>
              </a:rPr>
              <a:t>If</a:t>
            </a:r>
            <a:r>
              <a:rPr lang="en-US" altLang="zh-CN">
                <a:ea typeface="黑体" pitchFamily="2" charset="-122"/>
                <a:cs typeface="Times New Roman" pitchFamily="18" charset="0"/>
              </a:rPr>
              <a:t> that college student </a:t>
            </a:r>
            <a:r>
              <a:rPr lang="en-US" altLang="zh-CN" i="1">
                <a:solidFill>
                  <a:srgbClr val="CC3300"/>
                </a:solidFill>
                <a:ea typeface="黑体" pitchFamily="2" charset="-122"/>
                <a:cs typeface="Times New Roman" pitchFamily="18" charset="0"/>
              </a:rPr>
              <a:t>only knew</a:t>
            </a:r>
            <a:r>
              <a:rPr lang="en-US" altLang="zh-CN">
                <a:ea typeface="黑体" pitchFamily="2" charset="-122"/>
                <a:cs typeface="Times New Roman" pitchFamily="18" charset="0"/>
              </a:rPr>
              <a:t> how hard his parents have worked to support his education.</a:t>
            </a:r>
            <a:r>
              <a:rPr lang="en-US" altLang="zh-CN">
                <a:solidFill>
                  <a:schemeClr val="tx1"/>
                </a:solidFill>
                <a:ea typeface="黑体" pitchFamily="2" charset="-122"/>
                <a:cs typeface="Times New Roman" pitchFamily="18" charset="0"/>
              </a:rPr>
              <a:t> </a:t>
            </a:r>
          </a:p>
        </p:txBody>
      </p:sp>
      <p:sp>
        <p:nvSpPr>
          <p:cNvPr id="230411" name="Text Box 11"/>
          <p:cNvSpPr txBox="1">
            <a:spLocks noChangeArrowheads="1"/>
          </p:cNvSpPr>
          <p:nvPr/>
        </p:nvSpPr>
        <p:spPr bwMode="auto">
          <a:xfrm>
            <a:off x="539750" y="4208463"/>
            <a:ext cx="147796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Reference:</a:t>
            </a:r>
          </a:p>
        </p:txBody>
      </p:sp>
      <p:pic>
        <p:nvPicPr>
          <p:cNvPr id="72713" name="Picture 12">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796901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0407"/>
                                        </p:tgtEl>
                                        <p:attrNameLst>
                                          <p:attrName>style.visibility</p:attrName>
                                        </p:attrNameLst>
                                      </p:cBhvr>
                                      <p:to>
                                        <p:strVal val="visible"/>
                                      </p:to>
                                    </p:set>
                                    <p:animEffect transition="in" filter="strips(downRight)">
                                      <p:cBhvr>
                                        <p:cTn id="7" dur="500"/>
                                        <p:tgtEl>
                                          <p:spTgt spid="2304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 calcmode="lin" valueType="num">
                                      <p:cBhvr>
                                        <p:cTn id="12" dur="500" fill="hold"/>
                                        <p:tgtEl>
                                          <p:spTgt spid="230405"/>
                                        </p:tgtEl>
                                        <p:attrNameLst>
                                          <p:attrName>ppt_x</p:attrName>
                                        </p:attrNameLst>
                                      </p:cBhvr>
                                      <p:tavLst>
                                        <p:tav tm="0">
                                          <p:val>
                                            <p:strVal val="#ppt_x"/>
                                          </p:val>
                                        </p:tav>
                                        <p:tav tm="100000">
                                          <p:val>
                                            <p:strVal val="#ppt_x"/>
                                          </p:val>
                                        </p:tav>
                                      </p:tavLst>
                                    </p:anim>
                                    <p:anim calcmode="lin" valueType="num">
                                      <p:cBhvr>
                                        <p:cTn id="13" dur="500" fill="hold"/>
                                        <p:tgtEl>
                                          <p:spTgt spid="230405"/>
                                        </p:tgtEl>
                                        <p:attrNameLst>
                                          <p:attrName>ppt_y</p:attrName>
                                        </p:attrNameLst>
                                      </p:cBhvr>
                                      <p:tavLst>
                                        <p:tav tm="0">
                                          <p:val>
                                            <p:strVal val="#ppt_y-#ppt_h/2"/>
                                          </p:val>
                                        </p:tav>
                                        <p:tav tm="100000">
                                          <p:val>
                                            <p:strVal val="#ppt_y"/>
                                          </p:val>
                                        </p:tav>
                                      </p:tavLst>
                                    </p:anim>
                                    <p:anim calcmode="lin" valueType="num">
                                      <p:cBhvr>
                                        <p:cTn id="14" dur="500" fill="hold"/>
                                        <p:tgtEl>
                                          <p:spTgt spid="230405"/>
                                        </p:tgtEl>
                                        <p:attrNameLst>
                                          <p:attrName>ppt_w</p:attrName>
                                        </p:attrNameLst>
                                      </p:cBhvr>
                                      <p:tavLst>
                                        <p:tav tm="0">
                                          <p:val>
                                            <p:strVal val="#ppt_w"/>
                                          </p:val>
                                        </p:tav>
                                        <p:tav tm="100000">
                                          <p:val>
                                            <p:strVal val="#ppt_w"/>
                                          </p:val>
                                        </p:tav>
                                      </p:tavLst>
                                    </p:anim>
                                    <p:anim calcmode="lin" valueType="num">
                                      <p:cBhvr>
                                        <p:cTn id="15" dur="500" fill="hold"/>
                                        <p:tgtEl>
                                          <p:spTgt spid="23040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6" fill="hold" nodeType="afterGroup">
                            <p:stCondLst>
                              <p:cond delay="500"/>
                            </p:stCondLst>
                            <p:childTnLst>
                              <p:par>
                                <p:cTn id="17" presetID="18" presetClass="entr" presetSubtype="6" fill="hold" grpId="0" nodeType="afterEffect">
                                  <p:stCondLst>
                                    <p:cond delay="0"/>
                                  </p:stCondLst>
                                  <p:childTnLst>
                                    <p:set>
                                      <p:cBhvr>
                                        <p:cTn id="18" dur="1" fill="hold">
                                          <p:stCondLst>
                                            <p:cond delay="0"/>
                                          </p:stCondLst>
                                        </p:cTn>
                                        <p:tgtEl>
                                          <p:spTgt spid="230409"/>
                                        </p:tgtEl>
                                        <p:attrNameLst>
                                          <p:attrName>style.visibility</p:attrName>
                                        </p:attrNameLst>
                                      </p:cBhvr>
                                      <p:to>
                                        <p:strVal val="visible"/>
                                      </p:to>
                                    </p:set>
                                    <p:animEffect transition="in" filter="strips(downRight)">
                                      <p:cBhvr>
                                        <p:cTn id="19" dur="500"/>
                                        <p:tgtEl>
                                          <p:spTgt spid="23040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230406"/>
                                        </p:tgtEl>
                                        <p:attrNameLst>
                                          <p:attrName>style.visibility</p:attrName>
                                        </p:attrNameLst>
                                      </p:cBhvr>
                                      <p:to>
                                        <p:strVal val="visible"/>
                                      </p:to>
                                    </p:set>
                                    <p:animEffect transition="in" filter="blinds(vertical)">
                                      <p:cBhvr>
                                        <p:cTn id="24" dur="500"/>
                                        <p:tgtEl>
                                          <p:spTgt spid="230406"/>
                                        </p:tgtEl>
                                      </p:cBhvr>
                                    </p:animEffect>
                                  </p:childTnLst>
                                  <p:subTnLst>
                                    <p:audio>
                                      <p:cMediaNode>
                                        <p:cTn display="0" masterRel="sameClick">
                                          <p:stCondLst>
                                            <p:cond evt="begin" delay="0">
                                              <p:tn val="22"/>
                                            </p:cond>
                                          </p:stCondLst>
                                          <p:endCondLst>
                                            <p:cond evt="onStopAudio" delay="0">
                                              <p:tgtEl>
                                                <p:sldTgt/>
                                              </p:tgtEl>
                                            </p:cond>
                                          </p:endCondLst>
                                        </p:cTn>
                                        <p:tgtEl>
                                          <p:sndTgt r:embed="rId3" name="sound_1.wav"/>
                                        </p:tgtEl>
                                      </p:cMediaNode>
                                    </p:audio>
                                  </p:subTnLst>
                                </p:cTn>
                              </p:par>
                            </p:childTnLst>
                          </p:cTn>
                        </p:par>
                        <p:par>
                          <p:cTn id="25" fill="hold" nodeType="afterGroup">
                            <p:stCondLst>
                              <p:cond delay="500"/>
                            </p:stCondLst>
                            <p:childTnLst>
                              <p:par>
                                <p:cTn id="26" presetID="18" presetClass="entr" presetSubtype="6" fill="hold" grpId="0" nodeType="afterEffect">
                                  <p:stCondLst>
                                    <p:cond delay="0"/>
                                  </p:stCondLst>
                                  <p:childTnLst>
                                    <p:set>
                                      <p:cBhvr>
                                        <p:cTn id="27" dur="1" fill="hold">
                                          <p:stCondLst>
                                            <p:cond delay="0"/>
                                          </p:stCondLst>
                                        </p:cTn>
                                        <p:tgtEl>
                                          <p:spTgt spid="230411"/>
                                        </p:tgtEl>
                                        <p:attrNameLst>
                                          <p:attrName>style.visibility</p:attrName>
                                        </p:attrNameLst>
                                      </p:cBhvr>
                                      <p:to>
                                        <p:strVal val="visible"/>
                                      </p:to>
                                    </p:set>
                                    <p:animEffect transition="in" filter="strips(downRight)">
                                      <p:cBhvr>
                                        <p:cTn id="28" dur="500"/>
                                        <p:tgtEl>
                                          <p:spTgt spid="2304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230410"/>
                                        </p:tgtEl>
                                        <p:attrNameLst>
                                          <p:attrName>style.visibility</p:attrName>
                                        </p:attrNameLst>
                                      </p:cBhvr>
                                      <p:to>
                                        <p:strVal val="visible"/>
                                      </p:to>
                                    </p:set>
                                    <p:animEffect transition="in" filter="blinds(vertical)">
                                      <p:cBhvr>
                                        <p:cTn id="33" dur="500"/>
                                        <p:tgtEl>
                                          <p:spTgt spid="230410"/>
                                        </p:tgtEl>
                                      </p:cBhvr>
                                    </p:animEffect>
                                  </p:childTnLst>
                                  <p:subTnLs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par>
                          <p:cTn id="34" fill="hold" nodeType="afterGroup">
                            <p:stCondLst>
                              <p:cond delay="500"/>
                            </p:stCondLst>
                            <p:childTnLst>
                              <p:par>
                                <p:cTn id="35" presetID="12" presetClass="entr" presetSubtype="8" fill="hold" nodeType="afterEffect">
                                  <p:stCondLst>
                                    <p:cond delay="0"/>
                                  </p:stCondLst>
                                  <p:childTnLst>
                                    <p:set>
                                      <p:cBhvr>
                                        <p:cTn id="36" dur="1" fill="hold">
                                          <p:stCondLst>
                                            <p:cond delay="0"/>
                                          </p:stCondLst>
                                        </p:cTn>
                                        <p:tgtEl>
                                          <p:spTgt spid="124932"/>
                                        </p:tgtEl>
                                        <p:attrNameLst>
                                          <p:attrName>style.visibility</p:attrName>
                                        </p:attrNameLst>
                                      </p:cBhvr>
                                      <p:to>
                                        <p:strVal val="visible"/>
                                      </p:to>
                                    </p:set>
                                    <p:animEffect transition="in" filter="slide(fromLeft)">
                                      <p:cBhvr>
                                        <p:cTn id="3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5" grpId="0" autoUpdateAnimBg="0"/>
      <p:bldP spid="230406" grpId="0" animBg="1" autoUpdateAnimBg="0"/>
      <p:bldP spid="230407" grpId="0" autoUpdateAnimBg="0"/>
      <p:bldP spid="230409" grpId="0" autoUpdateAnimBg="0"/>
      <p:bldP spid="230410" grpId="0" animBg="1" autoUpdateAnimBg="0"/>
      <p:bldP spid="23041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23" name="Text Box 11"/>
          <p:cNvSpPr txBox="1">
            <a:spLocks noChangeArrowheads="1"/>
          </p:cNvSpPr>
          <p:nvPr/>
        </p:nvSpPr>
        <p:spPr bwMode="auto">
          <a:xfrm>
            <a:off x="358775" y="647700"/>
            <a:ext cx="84010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76250" indent="-476250"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cs typeface="Times New Roman" pitchFamily="18" charset="0"/>
              </a:rPr>
              <a:t>2.	</a:t>
            </a:r>
            <a:r>
              <a:rPr lang="en-US" altLang="zh-CN" sz="2400" b="1" i="1">
                <a:latin typeface="Arial Narrow" pitchFamily="34" charset="0"/>
                <a:cs typeface="Times New Roman" pitchFamily="18" charset="0"/>
              </a:rPr>
              <a:t>My dream came true when</a:t>
            </a:r>
            <a:r>
              <a:rPr lang="en-US" altLang="zh-CN" sz="2400">
                <a:latin typeface="Arial Narrow" pitchFamily="34" charset="0"/>
                <a:cs typeface="Times New Roman" pitchFamily="18" charset="0"/>
              </a:rPr>
              <a:t> my mom brought me to the city to attend acting school.</a:t>
            </a:r>
          </a:p>
        </p:txBody>
      </p:sp>
      <p:sp>
        <p:nvSpPr>
          <p:cNvPr id="115724" name="Text Box 12"/>
          <p:cNvSpPr txBox="1">
            <a:spLocks noChangeArrowheads="1"/>
          </p:cNvSpPr>
          <p:nvPr/>
        </p:nvSpPr>
        <p:spPr bwMode="auto">
          <a:xfrm>
            <a:off x="833438" y="1985963"/>
            <a:ext cx="79565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b="1" i="1">
                <a:latin typeface="Arial Narrow" pitchFamily="34" charset="0"/>
              </a:rPr>
              <a:t>My dream came true when</a:t>
            </a:r>
            <a:r>
              <a:rPr lang="en-US" altLang="zh-CN" sz="2400">
                <a:latin typeface="Arial Narrow" pitchFamily="34" charset="0"/>
              </a:rPr>
              <a:t> I got the notice to inform me that I had been admitted to the university.</a:t>
            </a:r>
          </a:p>
        </p:txBody>
      </p:sp>
      <p:sp>
        <p:nvSpPr>
          <p:cNvPr id="115725" name="AutoShape 13"/>
          <p:cNvSpPr>
            <a:spLocks noChangeArrowheads="1"/>
          </p:cNvSpPr>
          <p:nvPr/>
        </p:nvSpPr>
        <p:spPr bwMode="auto">
          <a:xfrm>
            <a:off x="823913" y="3424238"/>
            <a:ext cx="7970837" cy="504825"/>
          </a:xfrm>
          <a:prstGeom prst="flowChartAlternateProcess">
            <a:avLst/>
          </a:prstGeom>
          <a:solidFill>
            <a:srgbClr val="CCFFFF">
              <a:alpha val="50000"/>
            </a:srgbClr>
          </a:solidFill>
          <a:ln>
            <a:noFill/>
          </a:ln>
          <a:extLst>
            <a:ext uri="{91240B29-F687-4F45-9708-019B960494DF}">
              <a14:hiddenLine xmlns:a14="http://schemas.microsoft.com/office/drawing/2010/main" xmlns="" w="3175">
                <a:solidFill>
                  <a:schemeClr val="hlink"/>
                </a:solidFill>
                <a:prstDash val="dash"/>
                <a:miter lim="800000"/>
                <a:headEnd/>
                <a:tailEnd/>
              </a14:hiddenLine>
            </a:ext>
          </a:extLst>
        </p:spPr>
        <p:txBody>
          <a:bodyPr tIns="72000" bIns="72000">
            <a:spAutoFit/>
          </a:bodyPr>
          <a:lstStyle/>
          <a:p>
            <a:pPr algn="just">
              <a:lnSpc>
                <a:spcPct val="110000"/>
              </a:lnSpc>
            </a:pPr>
            <a:r>
              <a:rPr lang="zh-CN" altLang="en-US" sz="2000">
                <a:solidFill>
                  <a:schemeClr val="tx1"/>
                </a:solidFill>
                <a:effectLst>
                  <a:outerShdw blurRad="38100" dist="38100" dir="2700000" algn="tl">
                    <a:srgbClr val="FFFFFF"/>
                  </a:outerShdw>
                </a:effectLst>
                <a:latin typeface="黑体" pitchFamily="2" charset="-122"/>
                <a:ea typeface="黑体" pitchFamily="2" charset="-122"/>
              </a:rPr>
              <a:t>杰克与一个</a:t>
            </a:r>
            <a:r>
              <a:rPr lang="en-US" altLang="zh-CN" sz="2000">
                <a:solidFill>
                  <a:schemeClr val="tx1"/>
                </a:solidFill>
                <a:effectLst>
                  <a:outerShdw blurRad="38100" dist="38100" dir="2700000" algn="tl">
                    <a:srgbClr val="FFFFFF"/>
                  </a:outerShdw>
                </a:effectLst>
                <a:latin typeface="黑体" pitchFamily="2" charset="-122"/>
                <a:ea typeface="黑体" pitchFamily="2" charset="-122"/>
              </a:rPr>
              <a:t>NBA</a:t>
            </a:r>
            <a:r>
              <a:rPr lang="zh-CN" altLang="en-US" sz="2000">
                <a:solidFill>
                  <a:schemeClr val="tx1"/>
                </a:solidFill>
                <a:effectLst>
                  <a:outerShdw blurRad="38100" dist="38100" dir="2700000" algn="tl">
                    <a:srgbClr val="FFFFFF"/>
                  </a:outerShdw>
                </a:effectLst>
                <a:latin typeface="黑体" pitchFamily="2" charset="-122"/>
                <a:ea typeface="黑体" pitchFamily="2" charset="-122"/>
              </a:rPr>
              <a:t>篮球队签了约，实现了他的梦想。</a:t>
            </a:r>
          </a:p>
        </p:txBody>
      </p:sp>
      <p:sp>
        <p:nvSpPr>
          <p:cNvPr id="115726" name="Text Box 14"/>
          <p:cNvSpPr txBox="1">
            <a:spLocks noChangeArrowheads="1"/>
          </p:cNvSpPr>
          <p:nvPr/>
        </p:nvSpPr>
        <p:spPr bwMode="auto">
          <a:xfrm>
            <a:off x="539750" y="1547813"/>
            <a:ext cx="307181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Simulated reproduction:</a:t>
            </a:r>
          </a:p>
        </p:txBody>
      </p:sp>
      <p:sp>
        <p:nvSpPr>
          <p:cNvPr id="115727" name="Text Box 15"/>
          <p:cNvSpPr txBox="1">
            <a:spLocks noChangeArrowheads="1"/>
          </p:cNvSpPr>
          <p:nvPr/>
        </p:nvSpPr>
        <p:spPr bwMode="auto">
          <a:xfrm>
            <a:off x="539750" y="3011488"/>
            <a:ext cx="2809875"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Simulated translation:</a:t>
            </a:r>
          </a:p>
        </p:txBody>
      </p:sp>
      <p:sp>
        <p:nvSpPr>
          <p:cNvPr id="115728" name="AutoShape 16"/>
          <p:cNvSpPr>
            <a:spLocks noChangeArrowheads="1"/>
          </p:cNvSpPr>
          <p:nvPr/>
        </p:nvSpPr>
        <p:spPr bwMode="auto">
          <a:xfrm>
            <a:off x="808038" y="4598988"/>
            <a:ext cx="7985125" cy="1009650"/>
          </a:xfrm>
          <a:prstGeom prst="flowChartAlternateProcess">
            <a:avLst/>
          </a:prstGeom>
          <a:solidFill>
            <a:srgbClr val="CCFFFF">
              <a:alpha val="50000"/>
            </a:srgbClr>
          </a:solidFill>
          <a:ln>
            <a:noFill/>
          </a:ln>
          <a:extLst>
            <a:ext uri="{91240B29-F687-4F45-9708-019B960494DF}">
              <a14:hiddenLine xmlns:a14="http://schemas.microsoft.com/office/drawing/2010/main" xmlns="" w="3175">
                <a:solidFill>
                  <a:srgbClr val="00FF00"/>
                </a:solidFill>
                <a:prstDash val="dash"/>
                <a:miter lim="800000"/>
                <a:headEnd/>
                <a:tailEnd/>
              </a14:hiddenLine>
            </a:ext>
          </a:extLst>
        </p:spPr>
        <p:txBody>
          <a:bodyPr tIns="72000" bIns="72000">
            <a:spAutoFit/>
          </a:bodyPr>
          <a:lstStyle/>
          <a:p>
            <a:pPr algn="just">
              <a:lnSpc>
                <a:spcPct val="110000"/>
              </a:lnSpc>
            </a:pPr>
            <a:r>
              <a:rPr lang="en-US" altLang="zh-CN" i="1">
                <a:solidFill>
                  <a:srgbClr val="CC3300"/>
                </a:solidFill>
              </a:rPr>
              <a:t>Jack’s dream came true when</a:t>
            </a:r>
            <a:r>
              <a:rPr lang="en-US" altLang="zh-CN">
                <a:solidFill>
                  <a:schemeClr val="tx1"/>
                </a:solidFill>
              </a:rPr>
              <a:t> he signed the contract with an NBA team. </a:t>
            </a:r>
          </a:p>
        </p:txBody>
      </p:sp>
      <p:sp>
        <p:nvSpPr>
          <p:cNvPr id="115729" name="Text Box 17"/>
          <p:cNvSpPr txBox="1">
            <a:spLocks noChangeArrowheads="1"/>
          </p:cNvSpPr>
          <p:nvPr/>
        </p:nvSpPr>
        <p:spPr bwMode="auto">
          <a:xfrm>
            <a:off x="539750" y="4200525"/>
            <a:ext cx="147796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Reference:</a:t>
            </a:r>
          </a:p>
        </p:txBody>
      </p:sp>
      <p:pic>
        <p:nvPicPr>
          <p:cNvPr id="73737" name="Picture 18">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167483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5726"/>
                                        </p:tgtEl>
                                        <p:attrNameLst>
                                          <p:attrName>style.visibility</p:attrName>
                                        </p:attrNameLst>
                                      </p:cBhvr>
                                      <p:to>
                                        <p:strVal val="visible"/>
                                      </p:to>
                                    </p:set>
                                    <p:animEffect transition="in" filter="strips(downRight)">
                                      <p:cBhvr>
                                        <p:cTn id="7" dur="500"/>
                                        <p:tgtEl>
                                          <p:spTgt spid="115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15724"/>
                                        </p:tgtEl>
                                        <p:attrNameLst>
                                          <p:attrName>style.visibility</p:attrName>
                                        </p:attrNameLst>
                                      </p:cBhvr>
                                      <p:to>
                                        <p:strVal val="visible"/>
                                      </p:to>
                                    </p:set>
                                    <p:anim calcmode="lin" valueType="num">
                                      <p:cBhvr>
                                        <p:cTn id="12" dur="500" fill="hold"/>
                                        <p:tgtEl>
                                          <p:spTgt spid="115724"/>
                                        </p:tgtEl>
                                        <p:attrNameLst>
                                          <p:attrName>ppt_x</p:attrName>
                                        </p:attrNameLst>
                                      </p:cBhvr>
                                      <p:tavLst>
                                        <p:tav tm="0">
                                          <p:val>
                                            <p:strVal val="#ppt_x"/>
                                          </p:val>
                                        </p:tav>
                                        <p:tav tm="100000">
                                          <p:val>
                                            <p:strVal val="#ppt_x"/>
                                          </p:val>
                                        </p:tav>
                                      </p:tavLst>
                                    </p:anim>
                                    <p:anim calcmode="lin" valueType="num">
                                      <p:cBhvr>
                                        <p:cTn id="13" dur="500" fill="hold"/>
                                        <p:tgtEl>
                                          <p:spTgt spid="115724"/>
                                        </p:tgtEl>
                                        <p:attrNameLst>
                                          <p:attrName>ppt_y</p:attrName>
                                        </p:attrNameLst>
                                      </p:cBhvr>
                                      <p:tavLst>
                                        <p:tav tm="0">
                                          <p:val>
                                            <p:strVal val="#ppt_y-#ppt_h/2"/>
                                          </p:val>
                                        </p:tav>
                                        <p:tav tm="100000">
                                          <p:val>
                                            <p:strVal val="#ppt_y"/>
                                          </p:val>
                                        </p:tav>
                                      </p:tavLst>
                                    </p:anim>
                                    <p:anim calcmode="lin" valueType="num">
                                      <p:cBhvr>
                                        <p:cTn id="14" dur="500" fill="hold"/>
                                        <p:tgtEl>
                                          <p:spTgt spid="115724"/>
                                        </p:tgtEl>
                                        <p:attrNameLst>
                                          <p:attrName>ppt_w</p:attrName>
                                        </p:attrNameLst>
                                      </p:cBhvr>
                                      <p:tavLst>
                                        <p:tav tm="0">
                                          <p:val>
                                            <p:strVal val="#ppt_w"/>
                                          </p:val>
                                        </p:tav>
                                        <p:tav tm="100000">
                                          <p:val>
                                            <p:strVal val="#ppt_w"/>
                                          </p:val>
                                        </p:tav>
                                      </p:tavLst>
                                    </p:anim>
                                    <p:anim calcmode="lin" valueType="num">
                                      <p:cBhvr>
                                        <p:cTn id="15" dur="500" fill="hold"/>
                                        <p:tgtEl>
                                          <p:spTgt spid="11572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6" fill="hold" nodeType="afterGroup">
                            <p:stCondLst>
                              <p:cond delay="500"/>
                            </p:stCondLst>
                            <p:childTnLst>
                              <p:par>
                                <p:cTn id="17" presetID="18" presetClass="entr" presetSubtype="6" fill="hold" grpId="0" nodeType="afterEffect">
                                  <p:stCondLst>
                                    <p:cond delay="0"/>
                                  </p:stCondLst>
                                  <p:childTnLst>
                                    <p:set>
                                      <p:cBhvr>
                                        <p:cTn id="18" dur="1" fill="hold">
                                          <p:stCondLst>
                                            <p:cond delay="0"/>
                                          </p:stCondLst>
                                        </p:cTn>
                                        <p:tgtEl>
                                          <p:spTgt spid="115727"/>
                                        </p:tgtEl>
                                        <p:attrNameLst>
                                          <p:attrName>style.visibility</p:attrName>
                                        </p:attrNameLst>
                                      </p:cBhvr>
                                      <p:to>
                                        <p:strVal val="visible"/>
                                      </p:to>
                                    </p:set>
                                    <p:animEffect transition="in" filter="strips(downRight)">
                                      <p:cBhvr>
                                        <p:cTn id="19" dur="500"/>
                                        <p:tgtEl>
                                          <p:spTgt spid="11572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15725"/>
                                        </p:tgtEl>
                                        <p:attrNameLst>
                                          <p:attrName>style.visibility</p:attrName>
                                        </p:attrNameLst>
                                      </p:cBhvr>
                                      <p:to>
                                        <p:strVal val="visible"/>
                                      </p:to>
                                    </p:set>
                                    <p:animEffect transition="in" filter="blinds(vertical)">
                                      <p:cBhvr>
                                        <p:cTn id="24" dur="500"/>
                                        <p:tgtEl>
                                          <p:spTgt spid="115725"/>
                                        </p:tgtEl>
                                      </p:cBhvr>
                                    </p:animEffect>
                                  </p:childTnLst>
                                  <p:subTnLst>
                                    <p:audio>
                                      <p:cMediaNode>
                                        <p:cTn display="0" masterRel="sameClick">
                                          <p:stCondLst>
                                            <p:cond evt="begin" delay="0">
                                              <p:tn val="22"/>
                                            </p:cond>
                                          </p:stCondLst>
                                          <p:endCondLst>
                                            <p:cond evt="onStopAudio" delay="0">
                                              <p:tgtEl>
                                                <p:sldTgt/>
                                              </p:tgtEl>
                                            </p:cond>
                                          </p:endCondLst>
                                        </p:cTn>
                                        <p:tgtEl>
                                          <p:sndTgt r:embed="rId3" name="sound_1.wav"/>
                                        </p:tgtEl>
                                      </p:cMediaNode>
                                    </p:audio>
                                  </p:subTnLst>
                                </p:cTn>
                              </p:par>
                            </p:childTnLst>
                          </p:cTn>
                        </p:par>
                        <p:par>
                          <p:cTn id="25" fill="hold" nodeType="afterGroup">
                            <p:stCondLst>
                              <p:cond delay="500"/>
                            </p:stCondLst>
                            <p:childTnLst>
                              <p:par>
                                <p:cTn id="26" presetID="18" presetClass="entr" presetSubtype="6" fill="hold" grpId="0" nodeType="afterEffect">
                                  <p:stCondLst>
                                    <p:cond delay="0"/>
                                  </p:stCondLst>
                                  <p:childTnLst>
                                    <p:set>
                                      <p:cBhvr>
                                        <p:cTn id="27" dur="1" fill="hold">
                                          <p:stCondLst>
                                            <p:cond delay="0"/>
                                          </p:stCondLst>
                                        </p:cTn>
                                        <p:tgtEl>
                                          <p:spTgt spid="115729"/>
                                        </p:tgtEl>
                                        <p:attrNameLst>
                                          <p:attrName>style.visibility</p:attrName>
                                        </p:attrNameLst>
                                      </p:cBhvr>
                                      <p:to>
                                        <p:strVal val="visible"/>
                                      </p:to>
                                    </p:set>
                                    <p:animEffect transition="in" filter="strips(downRight)">
                                      <p:cBhvr>
                                        <p:cTn id="28" dur="500"/>
                                        <p:tgtEl>
                                          <p:spTgt spid="11572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115728"/>
                                        </p:tgtEl>
                                        <p:attrNameLst>
                                          <p:attrName>style.visibility</p:attrName>
                                        </p:attrNameLst>
                                      </p:cBhvr>
                                      <p:to>
                                        <p:strVal val="visible"/>
                                      </p:to>
                                    </p:set>
                                    <p:animEffect transition="in" filter="blinds(vertical)">
                                      <p:cBhvr>
                                        <p:cTn id="33" dur="500"/>
                                        <p:tgtEl>
                                          <p:spTgt spid="115728"/>
                                        </p:tgtEl>
                                      </p:cBhvr>
                                    </p:animEffect>
                                  </p:childTnLst>
                                  <p:subTnLs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par>
                          <p:cTn id="34" fill="hold" nodeType="afterGroup">
                            <p:stCondLst>
                              <p:cond delay="500"/>
                            </p:stCondLst>
                            <p:childTnLst>
                              <p:par>
                                <p:cTn id="35" presetID="12" presetClass="entr" presetSubtype="8" fill="hold" nodeType="afterEffect">
                                  <p:stCondLst>
                                    <p:cond delay="0"/>
                                  </p:stCondLst>
                                  <p:childTnLst>
                                    <p:set>
                                      <p:cBhvr>
                                        <p:cTn id="36" dur="1" fill="hold">
                                          <p:stCondLst>
                                            <p:cond delay="0"/>
                                          </p:stCondLst>
                                        </p:cTn>
                                        <p:tgtEl>
                                          <p:spTgt spid="124932"/>
                                        </p:tgtEl>
                                        <p:attrNameLst>
                                          <p:attrName>style.visibility</p:attrName>
                                        </p:attrNameLst>
                                      </p:cBhvr>
                                      <p:to>
                                        <p:strVal val="visible"/>
                                      </p:to>
                                    </p:set>
                                    <p:animEffect transition="in" filter="slide(fromLeft)">
                                      <p:cBhvr>
                                        <p:cTn id="3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4" grpId="0" autoUpdateAnimBg="0"/>
      <p:bldP spid="115725" grpId="0" animBg="1" autoUpdateAnimBg="0"/>
      <p:bldP spid="115726" grpId="0" autoUpdateAnimBg="0"/>
      <p:bldP spid="115727" grpId="0" autoUpdateAnimBg="0"/>
      <p:bldP spid="115728" grpId="0" animBg="1" autoUpdateAnimBg="0"/>
      <p:bldP spid="11572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7" name="Text Box 11"/>
          <p:cNvSpPr txBox="1">
            <a:spLocks noChangeArrowheads="1"/>
          </p:cNvSpPr>
          <p:nvPr/>
        </p:nvSpPr>
        <p:spPr bwMode="auto">
          <a:xfrm>
            <a:off x="358775" y="647700"/>
            <a:ext cx="84010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76250" indent="-476250"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cs typeface="Times New Roman" pitchFamily="18" charset="0"/>
              </a:rPr>
              <a:t>3.	</a:t>
            </a:r>
            <a:r>
              <a:rPr lang="en-US" altLang="zh-CN" sz="2400">
                <a:solidFill>
                  <a:srgbClr val="000000"/>
                </a:solidFill>
                <a:latin typeface="Arial Narrow" pitchFamily="34" charset="0"/>
                <a:ea typeface="黑体" pitchFamily="2" charset="-122"/>
                <a:cs typeface="Times New Roman" pitchFamily="18" charset="0"/>
              </a:rPr>
              <a:t>On top of all this, </a:t>
            </a:r>
            <a:r>
              <a:rPr lang="en-US" altLang="zh-CN" sz="2400" b="1" i="1">
                <a:solidFill>
                  <a:srgbClr val="000000"/>
                </a:solidFill>
                <a:latin typeface="Arial Narrow" pitchFamily="34" charset="0"/>
                <a:ea typeface="黑体" pitchFamily="2" charset="-122"/>
                <a:cs typeface="Times New Roman" pitchFamily="18" charset="0"/>
              </a:rPr>
              <a:t>I felt as if</a:t>
            </a:r>
            <a:r>
              <a:rPr lang="en-US" altLang="zh-CN" sz="2400">
                <a:solidFill>
                  <a:srgbClr val="000000"/>
                </a:solidFill>
                <a:latin typeface="Arial Narrow" pitchFamily="34" charset="0"/>
                <a:ea typeface="黑体" pitchFamily="2" charset="-122"/>
                <a:cs typeface="Times New Roman" pitchFamily="18" charset="0"/>
              </a:rPr>
              <a:t> I was having a heart attack.</a:t>
            </a:r>
          </a:p>
        </p:txBody>
      </p:sp>
      <p:sp>
        <p:nvSpPr>
          <p:cNvPr id="116748" name="Text Box 12"/>
          <p:cNvSpPr txBox="1">
            <a:spLocks noChangeArrowheads="1"/>
          </p:cNvSpPr>
          <p:nvPr/>
        </p:nvSpPr>
        <p:spPr bwMode="auto">
          <a:xfrm>
            <a:off x="833438" y="1779588"/>
            <a:ext cx="79565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rPr>
              <a:t>Standing on the top of the tower, </a:t>
            </a:r>
            <a:r>
              <a:rPr lang="en-US" altLang="zh-CN" sz="2400" b="1" i="1">
                <a:latin typeface="Arial Narrow" pitchFamily="34" charset="0"/>
              </a:rPr>
              <a:t>I felt as if</a:t>
            </a:r>
            <a:r>
              <a:rPr lang="en-US" altLang="zh-CN" sz="2400">
                <a:latin typeface="Arial Narrow" pitchFamily="34" charset="0"/>
              </a:rPr>
              <a:t> I had melted in the beautiful scenery.</a:t>
            </a:r>
          </a:p>
        </p:txBody>
      </p:sp>
      <p:sp>
        <p:nvSpPr>
          <p:cNvPr id="116749" name="AutoShape 13"/>
          <p:cNvSpPr>
            <a:spLocks noChangeArrowheads="1"/>
          </p:cNvSpPr>
          <p:nvPr/>
        </p:nvSpPr>
        <p:spPr bwMode="auto">
          <a:xfrm>
            <a:off x="811213" y="3205163"/>
            <a:ext cx="7972425" cy="865187"/>
          </a:xfrm>
          <a:prstGeom prst="flowChartAlternateProcess">
            <a:avLst/>
          </a:prstGeom>
          <a:solidFill>
            <a:srgbClr val="CCFFFF">
              <a:alpha val="50000"/>
            </a:srgbClr>
          </a:solidFill>
          <a:ln>
            <a:noFill/>
          </a:ln>
          <a:extLst>
            <a:ext uri="{91240B29-F687-4F45-9708-019B960494DF}">
              <a14:hiddenLine xmlns:a14="http://schemas.microsoft.com/office/drawing/2010/main" xmlns="" w="3175">
                <a:solidFill>
                  <a:schemeClr val="hlink"/>
                </a:solidFill>
                <a:prstDash val="dash"/>
                <a:miter lim="800000"/>
                <a:headEnd/>
                <a:tailEnd/>
              </a14:hiddenLine>
            </a:ext>
          </a:extLst>
        </p:spPr>
        <p:txBody>
          <a:bodyPr tIns="72000" bIns="72000">
            <a:spAutoFit/>
          </a:bodyPr>
          <a:lstStyle/>
          <a:p>
            <a:pPr algn="just">
              <a:lnSpc>
                <a:spcPct val="110000"/>
              </a:lnSpc>
            </a:pPr>
            <a:r>
              <a:rPr lang="zh-CN" altLang="en-US" sz="2000">
                <a:solidFill>
                  <a:schemeClr val="tx1"/>
                </a:solidFill>
                <a:effectLst>
                  <a:outerShdw blurRad="38100" dist="38100" dir="2700000" algn="tl">
                    <a:srgbClr val="FFFFFF"/>
                  </a:outerShdw>
                </a:effectLst>
                <a:latin typeface="黑体" pitchFamily="2" charset="-122"/>
                <a:ea typeface="黑体" pitchFamily="2" charset="-122"/>
              </a:rPr>
              <a:t>那天我们聊得很愉快，我觉得我们更像是老朋友，而并非两个刚刚认</a:t>
            </a:r>
          </a:p>
          <a:p>
            <a:pPr algn="just">
              <a:lnSpc>
                <a:spcPct val="110000"/>
              </a:lnSpc>
            </a:pPr>
            <a:r>
              <a:rPr lang="zh-CN" altLang="en-US" sz="2000">
                <a:solidFill>
                  <a:schemeClr val="tx1"/>
                </a:solidFill>
                <a:effectLst>
                  <a:outerShdw blurRad="38100" dist="38100" dir="2700000" algn="tl">
                    <a:srgbClr val="FFFFFF"/>
                  </a:outerShdw>
                </a:effectLst>
                <a:latin typeface="黑体" pitchFamily="2" charset="-122"/>
                <a:ea typeface="黑体" pitchFamily="2" charset="-122"/>
              </a:rPr>
              <a:t>识的人。</a:t>
            </a:r>
          </a:p>
        </p:txBody>
      </p:sp>
      <p:sp>
        <p:nvSpPr>
          <p:cNvPr id="116750" name="Text Box 14"/>
          <p:cNvSpPr txBox="1">
            <a:spLocks noChangeArrowheads="1"/>
          </p:cNvSpPr>
          <p:nvPr/>
        </p:nvSpPr>
        <p:spPr bwMode="auto">
          <a:xfrm>
            <a:off x="539750" y="1341438"/>
            <a:ext cx="307181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Simulated reproduction:</a:t>
            </a:r>
          </a:p>
        </p:txBody>
      </p:sp>
      <p:sp>
        <p:nvSpPr>
          <p:cNvPr id="116751" name="Text Box 15"/>
          <p:cNvSpPr txBox="1">
            <a:spLocks noChangeArrowheads="1"/>
          </p:cNvSpPr>
          <p:nvPr/>
        </p:nvSpPr>
        <p:spPr bwMode="auto">
          <a:xfrm>
            <a:off x="539750" y="2781300"/>
            <a:ext cx="2809875"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Simulated translation:</a:t>
            </a:r>
          </a:p>
        </p:txBody>
      </p:sp>
      <p:sp>
        <p:nvSpPr>
          <p:cNvPr id="116752" name="AutoShape 16"/>
          <p:cNvSpPr>
            <a:spLocks noChangeArrowheads="1"/>
          </p:cNvSpPr>
          <p:nvPr/>
        </p:nvSpPr>
        <p:spPr bwMode="auto">
          <a:xfrm>
            <a:off x="823913" y="4638675"/>
            <a:ext cx="7954962" cy="1009650"/>
          </a:xfrm>
          <a:prstGeom prst="flowChartAlternateProcess">
            <a:avLst/>
          </a:prstGeom>
          <a:solidFill>
            <a:srgbClr val="CCFFFF">
              <a:alpha val="50000"/>
            </a:srgbClr>
          </a:solidFill>
          <a:ln>
            <a:noFill/>
          </a:ln>
          <a:extLst>
            <a:ext uri="{91240B29-F687-4F45-9708-019B960494DF}">
              <a14:hiddenLine xmlns:a14="http://schemas.microsoft.com/office/drawing/2010/main" xmlns="" w="3175">
                <a:solidFill>
                  <a:srgbClr val="00FF00"/>
                </a:solidFill>
                <a:prstDash val="dash"/>
                <a:miter lim="800000"/>
                <a:headEnd/>
                <a:tailEnd/>
              </a14:hiddenLine>
            </a:ext>
          </a:extLst>
        </p:spPr>
        <p:txBody>
          <a:bodyPr tIns="72000" bIns="72000">
            <a:spAutoFit/>
          </a:bodyPr>
          <a:lstStyle/>
          <a:p>
            <a:pPr algn="just">
              <a:lnSpc>
                <a:spcPct val="110000"/>
              </a:lnSpc>
            </a:pPr>
            <a:r>
              <a:rPr lang="en-US" altLang="zh-CN">
                <a:solidFill>
                  <a:schemeClr val="tx1"/>
                </a:solidFill>
              </a:rPr>
              <a:t>We had an enjoyable conversation that day, and </a:t>
            </a:r>
            <a:r>
              <a:rPr lang="en-US" altLang="zh-CN" i="1">
                <a:solidFill>
                  <a:srgbClr val="CC3300"/>
                </a:solidFill>
              </a:rPr>
              <a:t>I felt as if</a:t>
            </a:r>
            <a:r>
              <a:rPr lang="en-US" altLang="zh-CN">
                <a:solidFill>
                  <a:schemeClr val="tx1"/>
                </a:solidFill>
              </a:rPr>
              <a:t> we were old friends rather than two people who had just met. </a:t>
            </a:r>
          </a:p>
        </p:txBody>
      </p:sp>
      <p:sp>
        <p:nvSpPr>
          <p:cNvPr id="116753" name="Text Box 17"/>
          <p:cNvSpPr txBox="1">
            <a:spLocks noChangeArrowheads="1"/>
          </p:cNvSpPr>
          <p:nvPr/>
        </p:nvSpPr>
        <p:spPr bwMode="auto">
          <a:xfrm>
            <a:off x="539750" y="4200525"/>
            <a:ext cx="147796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Reference:</a:t>
            </a:r>
          </a:p>
        </p:txBody>
      </p:sp>
      <p:pic>
        <p:nvPicPr>
          <p:cNvPr id="74761" name="Picture 17">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598330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6750"/>
                                        </p:tgtEl>
                                        <p:attrNameLst>
                                          <p:attrName>style.visibility</p:attrName>
                                        </p:attrNameLst>
                                      </p:cBhvr>
                                      <p:to>
                                        <p:strVal val="visible"/>
                                      </p:to>
                                    </p:set>
                                    <p:animEffect transition="in" filter="strips(downRight)">
                                      <p:cBhvr>
                                        <p:cTn id="7" dur="500"/>
                                        <p:tgtEl>
                                          <p:spTgt spid="1167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16748"/>
                                        </p:tgtEl>
                                        <p:attrNameLst>
                                          <p:attrName>style.visibility</p:attrName>
                                        </p:attrNameLst>
                                      </p:cBhvr>
                                      <p:to>
                                        <p:strVal val="visible"/>
                                      </p:to>
                                    </p:set>
                                    <p:anim calcmode="lin" valueType="num">
                                      <p:cBhvr>
                                        <p:cTn id="12" dur="500" fill="hold"/>
                                        <p:tgtEl>
                                          <p:spTgt spid="116748"/>
                                        </p:tgtEl>
                                        <p:attrNameLst>
                                          <p:attrName>ppt_x</p:attrName>
                                        </p:attrNameLst>
                                      </p:cBhvr>
                                      <p:tavLst>
                                        <p:tav tm="0">
                                          <p:val>
                                            <p:strVal val="#ppt_x"/>
                                          </p:val>
                                        </p:tav>
                                        <p:tav tm="100000">
                                          <p:val>
                                            <p:strVal val="#ppt_x"/>
                                          </p:val>
                                        </p:tav>
                                      </p:tavLst>
                                    </p:anim>
                                    <p:anim calcmode="lin" valueType="num">
                                      <p:cBhvr>
                                        <p:cTn id="13" dur="500" fill="hold"/>
                                        <p:tgtEl>
                                          <p:spTgt spid="116748"/>
                                        </p:tgtEl>
                                        <p:attrNameLst>
                                          <p:attrName>ppt_y</p:attrName>
                                        </p:attrNameLst>
                                      </p:cBhvr>
                                      <p:tavLst>
                                        <p:tav tm="0">
                                          <p:val>
                                            <p:strVal val="#ppt_y-#ppt_h/2"/>
                                          </p:val>
                                        </p:tav>
                                        <p:tav tm="100000">
                                          <p:val>
                                            <p:strVal val="#ppt_y"/>
                                          </p:val>
                                        </p:tav>
                                      </p:tavLst>
                                    </p:anim>
                                    <p:anim calcmode="lin" valueType="num">
                                      <p:cBhvr>
                                        <p:cTn id="14" dur="500" fill="hold"/>
                                        <p:tgtEl>
                                          <p:spTgt spid="116748"/>
                                        </p:tgtEl>
                                        <p:attrNameLst>
                                          <p:attrName>ppt_w</p:attrName>
                                        </p:attrNameLst>
                                      </p:cBhvr>
                                      <p:tavLst>
                                        <p:tav tm="0">
                                          <p:val>
                                            <p:strVal val="#ppt_w"/>
                                          </p:val>
                                        </p:tav>
                                        <p:tav tm="100000">
                                          <p:val>
                                            <p:strVal val="#ppt_w"/>
                                          </p:val>
                                        </p:tav>
                                      </p:tavLst>
                                    </p:anim>
                                    <p:anim calcmode="lin" valueType="num">
                                      <p:cBhvr>
                                        <p:cTn id="15" dur="500" fill="hold"/>
                                        <p:tgtEl>
                                          <p:spTgt spid="11674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6" fill="hold" nodeType="afterGroup">
                            <p:stCondLst>
                              <p:cond delay="500"/>
                            </p:stCondLst>
                            <p:childTnLst>
                              <p:par>
                                <p:cTn id="17" presetID="18" presetClass="entr" presetSubtype="6" fill="hold" grpId="0" nodeType="afterEffect">
                                  <p:stCondLst>
                                    <p:cond delay="0"/>
                                  </p:stCondLst>
                                  <p:childTnLst>
                                    <p:set>
                                      <p:cBhvr>
                                        <p:cTn id="18" dur="1" fill="hold">
                                          <p:stCondLst>
                                            <p:cond delay="0"/>
                                          </p:stCondLst>
                                        </p:cTn>
                                        <p:tgtEl>
                                          <p:spTgt spid="116751"/>
                                        </p:tgtEl>
                                        <p:attrNameLst>
                                          <p:attrName>style.visibility</p:attrName>
                                        </p:attrNameLst>
                                      </p:cBhvr>
                                      <p:to>
                                        <p:strVal val="visible"/>
                                      </p:to>
                                    </p:set>
                                    <p:animEffect transition="in" filter="strips(downRight)">
                                      <p:cBhvr>
                                        <p:cTn id="19" dur="500"/>
                                        <p:tgtEl>
                                          <p:spTgt spid="11675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16749"/>
                                        </p:tgtEl>
                                        <p:attrNameLst>
                                          <p:attrName>style.visibility</p:attrName>
                                        </p:attrNameLst>
                                      </p:cBhvr>
                                      <p:to>
                                        <p:strVal val="visible"/>
                                      </p:to>
                                    </p:set>
                                    <p:animEffect transition="in" filter="blinds(vertical)">
                                      <p:cBhvr>
                                        <p:cTn id="24" dur="500"/>
                                        <p:tgtEl>
                                          <p:spTgt spid="116749"/>
                                        </p:tgtEl>
                                      </p:cBhvr>
                                    </p:animEffect>
                                  </p:childTnLst>
                                  <p:subTnLst>
                                    <p:audio>
                                      <p:cMediaNode>
                                        <p:cTn display="0" masterRel="sameClick">
                                          <p:stCondLst>
                                            <p:cond evt="begin" delay="0">
                                              <p:tn val="22"/>
                                            </p:cond>
                                          </p:stCondLst>
                                          <p:endCondLst>
                                            <p:cond evt="onStopAudio" delay="0">
                                              <p:tgtEl>
                                                <p:sldTgt/>
                                              </p:tgtEl>
                                            </p:cond>
                                          </p:endCondLst>
                                        </p:cTn>
                                        <p:tgtEl>
                                          <p:sndTgt r:embed="rId3" name="sound_1.wav"/>
                                        </p:tgtEl>
                                      </p:cMediaNode>
                                    </p:audio>
                                  </p:subTnLst>
                                </p:cTn>
                              </p:par>
                            </p:childTnLst>
                          </p:cTn>
                        </p:par>
                        <p:par>
                          <p:cTn id="25" fill="hold" nodeType="afterGroup">
                            <p:stCondLst>
                              <p:cond delay="500"/>
                            </p:stCondLst>
                            <p:childTnLst>
                              <p:par>
                                <p:cTn id="26" presetID="18" presetClass="entr" presetSubtype="6" fill="hold" grpId="0" nodeType="afterEffect">
                                  <p:stCondLst>
                                    <p:cond delay="0"/>
                                  </p:stCondLst>
                                  <p:childTnLst>
                                    <p:set>
                                      <p:cBhvr>
                                        <p:cTn id="27" dur="1" fill="hold">
                                          <p:stCondLst>
                                            <p:cond delay="0"/>
                                          </p:stCondLst>
                                        </p:cTn>
                                        <p:tgtEl>
                                          <p:spTgt spid="116753"/>
                                        </p:tgtEl>
                                        <p:attrNameLst>
                                          <p:attrName>style.visibility</p:attrName>
                                        </p:attrNameLst>
                                      </p:cBhvr>
                                      <p:to>
                                        <p:strVal val="visible"/>
                                      </p:to>
                                    </p:set>
                                    <p:animEffect transition="in" filter="strips(downRight)">
                                      <p:cBhvr>
                                        <p:cTn id="28" dur="500"/>
                                        <p:tgtEl>
                                          <p:spTgt spid="11675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116752"/>
                                        </p:tgtEl>
                                        <p:attrNameLst>
                                          <p:attrName>style.visibility</p:attrName>
                                        </p:attrNameLst>
                                      </p:cBhvr>
                                      <p:to>
                                        <p:strVal val="visible"/>
                                      </p:to>
                                    </p:set>
                                    <p:animEffect transition="in" filter="blinds(vertical)">
                                      <p:cBhvr>
                                        <p:cTn id="33" dur="500"/>
                                        <p:tgtEl>
                                          <p:spTgt spid="116752"/>
                                        </p:tgtEl>
                                      </p:cBhvr>
                                    </p:animEffect>
                                  </p:childTnLst>
                                  <p:subTnLs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par>
                          <p:cTn id="34" fill="hold" nodeType="afterGroup">
                            <p:stCondLst>
                              <p:cond delay="500"/>
                            </p:stCondLst>
                            <p:childTnLst>
                              <p:par>
                                <p:cTn id="35" presetID="12" presetClass="entr" presetSubtype="8" fill="hold" nodeType="afterEffect">
                                  <p:stCondLst>
                                    <p:cond delay="0"/>
                                  </p:stCondLst>
                                  <p:childTnLst>
                                    <p:set>
                                      <p:cBhvr>
                                        <p:cTn id="36" dur="1" fill="hold">
                                          <p:stCondLst>
                                            <p:cond delay="0"/>
                                          </p:stCondLst>
                                        </p:cTn>
                                        <p:tgtEl>
                                          <p:spTgt spid="124932"/>
                                        </p:tgtEl>
                                        <p:attrNameLst>
                                          <p:attrName>style.visibility</p:attrName>
                                        </p:attrNameLst>
                                      </p:cBhvr>
                                      <p:to>
                                        <p:strVal val="visible"/>
                                      </p:to>
                                    </p:set>
                                    <p:animEffect transition="in" filter="slide(fromLeft)">
                                      <p:cBhvr>
                                        <p:cTn id="3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8" grpId="0" autoUpdateAnimBg="0"/>
      <p:bldP spid="116749" grpId="0" animBg="1" autoUpdateAnimBg="0"/>
      <p:bldP spid="116750" grpId="0" autoUpdateAnimBg="0"/>
      <p:bldP spid="116751" grpId="0" autoUpdateAnimBg="0"/>
      <p:bldP spid="116752" grpId="0" animBg="1" autoUpdateAnimBg="0"/>
      <p:bldP spid="11675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70" name="Text Box 10"/>
          <p:cNvSpPr txBox="1">
            <a:spLocks noChangeArrowheads="1"/>
          </p:cNvSpPr>
          <p:nvPr/>
        </p:nvSpPr>
        <p:spPr bwMode="auto">
          <a:xfrm>
            <a:off x="358775" y="647700"/>
            <a:ext cx="84010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76250" indent="-476250"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cs typeface="Times New Roman" pitchFamily="18" charset="0"/>
              </a:rPr>
              <a:t>4.	</a:t>
            </a:r>
            <a:r>
              <a:rPr lang="en-US" altLang="zh-CN" sz="2400" b="1" i="1">
                <a:latin typeface="Arial Narrow" pitchFamily="34" charset="0"/>
                <a:cs typeface="Times New Roman" pitchFamily="18" charset="0"/>
              </a:rPr>
              <a:t>I couldn’t believe my eyes when</a:t>
            </a:r>
            <a:r>
              <a:rPr lang="en-US" altLang="zh-CN" sz="2400">
                <a:latin typeface="Arial Narrow" pitchFamily="34" charset="0"/>
                <a:cs typeface="Times New Roman" pitchFamily="18" charset="0"/>
              </a:rPr>
              <a:t> I saw the results.</a:t>
            </a:r>
          </a:p>
        </p:txBody>
      </p:sp>
      <p:sp>
        <p:nvSpPr>
          <p:cNvPr id="117771" name="Text Box 11"/>
          <p:cNvSpPr txBox="1">
            <a:spLocks noChangeArrowheads="1"/>
          </p:cNvSpPr>
          <p:nvPr/>
        </p:nvSpPr>
        <p:spPr bwMode="auto">
          <a:xfrm>
            <a:off x="833438" y="1787525"/>
            <a:ext cx="79565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b="1" i="1">
                <a:solidFill>
                  <a:srgbClr val="000000"/>
                </a:solidFill>
                <a:latin typeface="Arial Narrow" pitchFamily="34" charset="0"/>
                <a:ea typeface="黑体" pitchFamily="2" charset="-122"/>
                <a:cs typeface="Times New Roman" pitchFamily="18" charset="0"/>
              </a:rPr>
              <a:t>I couldn’t believe my eyes when</a:t>
            </a:r>
            <a:r>
              <a:rPr lang="en-US" altLang="zh-CN" sz="2400">
                <a:solidFill>
                  <a:srgbClr val="000000"/>
                </a:solidFill>
                <a:latin typeface="Arial Narrow" pitchFamily="34" charset="0"/>
                <a:ea typeface="黑体" pitchFamily="2" charset="-122"/>
                <a:cs typeface="Times New Roman" pitchFamily="18" charset="0"/>
              </a:rPr>
              <a:t> I saw my disabled mother walking to me.</a:t>
            </a:r>
          </a:p>
        </p:txBody>
      </p:sp>
      <p:sp>
        <p:nvSpPr>
          <p:cNvPr id="117772" name="AutoShape 12"/>
          <p:cNvSpPr>
            <a:spLocks noChangeArrowheads="1"/>
          </p:cNvSpPr>
          <p:nvPr/>
        </p:nvSpPr>
        <p:spPr bwMode="auto">
          <a:xfrm>
            <a:off x="839788" y="3368675"/>
            <a:ext cx="8064500" cy="504825"/>
          </a:xfrm>
          <a:prstGeom prst="flowChartAlternateProcess">
            <a:avLst/>
          </a:prstGeom>
          <a:solidFill>
            <a:srgbClr val="CCFFFF">
              <a:alpha val="50000"/>
            </a:srgbClr>
          </a:solidFill>
          <a:ln>
            <a:noFill/>
          </a:ln>
          <a:extLst>
            <a:ext uri="{91240B29-F687-4F45-9708-019B960494DF}">
              <a14:hiddenLine xmlns:a14="http://schemas.microsoft.com/office/drawing/2010/main" xmlns="" w="3175">
                <a:solidFill>
                  <a:schemeClr val="hlink"/>
                </a:solidFill>
                <a:prstDash val="dash"/>
                <a:miter lim="800000"/>
                <a:headEnd/>
                <a:tailEnd/>
              </a14:hiddenLine>
            </a:ext>
          </a:extLst>
        </p:spPr>
        <p:txBody>
          <a:bodyPr tIns="72000" bIns="72000">
            <a:spAutoFit/>
          </a:bodyPr>
          <a:lstStyle/>
          <a:p>
            <a:pPr algn="just">
              <a:lnSpc>
                <a:spcPct val="110000"/>
              </a:lnSpc>
            </a:pPr>
            <a:r>
              <a:rPr lang="en-US" altLang="zh-CN" sz="2000">
                <a:solidFill>
                  <a:schemeClr val="tx1"/>
                </a:solidFill>
                <a:effectLst>
                  <a:outerShdw blurRad="38100" dist="38100" dir="2700000" algn="tl">
                    <a:srgbClr val="FFFFFF"/>
                  </a:outerShdw>
                </a:effectLst>
                <a:latin typeface="黑体" pitchFamily="2" charset="-122"/>
                <a:ea typeface="黑体" pitchFamily="2" charset="-122"/>
                <a:cs typeface="Arial" pitchFamily="34" charset="0"/>
              </a:rPr>
              <a:t>当我在餐馆前看到两天前被偷走的车时，我简直不敢相信自己的眼睛</a:t>
            </a:r>
            <a:r>
              <a:rPr lang="zh-CN" altLang="en-US" sz="2000">
                <a:solidFill>
                  <a:schemeClr val="tx1"/>
                </a:solidFill>
                <a:effectLst>
                  <a:outerShdw blurRad="38100" dist="38100" dir="2700000" algn="tl">
                    <a:srgbClr val="FFFFFF"/>
                  </a:outerShdw>
                </a:effectLst>
                <a:latin typeface="黑体" pitchFamily="2" charset="-122"/>
                <a:ea typeface="黑体" pitchFamily="2" charset="-122"/>
                <a:cs typeface="Arial" pitchFamily="34" charset="0"/>
              </a:rPr>
              <a:t>。 </a:t>
            </a:r>
          </a:p>
        </p:txBody>
      </p:sp>
      <p:sp>
        <p:nvSpPr>
          <p:cNvPr id="117773" name="Text Box 13"/>
          <p:cNvSpPr txBox="1">
            <a:spLocks noChangeArrowheads="1"/>
          </p:cNvSpPr>
          <p:nvPr/>
        </p:nvSpPr>
        <p:spPr bwMode="auto">
          <a:xfrm>
            <a:off x="539750" y="1349375"/>
            <a:ext cx="307181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Simulated reproduction:</a:t>
            </a:r>
          </a:p>
        </p:txBody>
      </p:sp>
      <p:sp>
        <p:nvSpPr>
          <p:cNvPr id="117774" name="Text Box 14"/>
          <p:cNvSpPr txBox="1">
            <a:spLocks noChangeArrowheads="1"/>
          </p:cNvSpPr>
          <p:nvPr/>
        </p:nvSpPr>
        <p:spPr bwMode="auto">
          <a:xfrm>
            <a:off x="539750" y="2852738"/>
            <a:ext cx="2809875"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Simulated translation:</a:t>
            </a:r>
          </a:p>
        </p:txBody>
      </p:sp>
      <p:sp>
        <p:nvSpPr>
          <p:cNvPr id="117775" name="AutoShape 15"/>
          <p:cNvSpPr>
            <a:spLocks noChangeArrowheads="1"/>
          </p:cNvSpPr>
          <p:nvPr/>
        </p:nvSpPr>
        <p:spPr bwMode="auto">
          <a:xfrm>
            <a:off x="839788" y="4605338"/>
            <a:ext cx="7926387" cy="930275"/>
          </a:xfrm>
          <a:prstGeom prst="flowChartAlternateProcess">
            <a:avLst/>
          </a:prstGeom>
          <a:solidFill>
            <a:srgbClr val="CCFFFF">
              <a:alpha val="50000"/>
            </a:srgbClr>
          </a:solidFill>
          <a:ln>
            <a:noFill/>
          </a:ln>
          <a:extLst>
            <a:ext uri="{91240B29-F687-4F45-9708-019B960494DF}">
              <a14:hiddenLine xmlns:a14="http://schemas.microsoft.com/office/drawing/2010/main" xmlns="" w="3175">
                <a:solidFill>
                  <a:srgbClr val="00FF00"/>
                </a:solidFill>
                <a:prstDash val="dash"/>
                <a:miter lim="800000"/>
                <a:headEnd/>
                <a:tailEnd/>
              </a14:hiddenLine>
            </a:ext>
          </a:extLst>
        </p:spPr>
        <p:txBody>
          <a:bodyPr tIns="72000" bIns="72000">
            <a:spAutoFit/>
          </a:bodyPr>
          <a:lstStyle/>
          <a:p>
            <a:pPr algn="just"/>
            <a:r>
              <a:rPr lang="en-US" altLang="zh-CN" i="1">
                <a:solidFill>
                  <a:srgbClr val="CC3300"/>
                </a:solidFill>
              </a:rPr>
              <a:t>I couldn’t believe my eyes when</a:t>
            </a:r>
            <a:r>
              <a:rPr lang="en-US" altLang="zh-CN">
                <a:solidFill>
                  <a:schemeClr val="tx1"/>
                </a:solidFill>
              </a:rPr>
              <a:t> I saw my car in front of the restaurant, which had been stolen two days before. </a:t>
            </a:r>
          </a:p>
        </p:txBody>
      </p:sp>
      <p:sp>
        <p:nvSpPr>
          <p:cNvPr id="117776" name="Text Box 16"/>
          <p:cNvSpPr txBox="1">
            <a:spLocks noChangeArrowheads="1"/>
          </p:cNvSpPr>
          <p:nvPr/>
        </p:nvSpPr>
        <p:spPr bwMode="auto">
          <a:xfrm>
            <a:off x="539750" y="4168775"/>
            <a:ext cx="147796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Reference:</a:t>
            </a:r>
          </a:p>
        </p:txBody>
      </p:sp>
      <p:pic>
        <p:nvPicPr>
          <p:cNvPr id="75785" name="Picture 19">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327299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7773"/>
                                        </p:tgtEl>
                                        <p:attrNameLst>
                                          <p:attrName>style.visibility</p:attrName>
                                        </p:attrNameLst>
                                      </p:cBhvr>
                                      <p:to>
                                        <p:strVal val="visible"/>
                                      </p:to>
                                    </p:set>
                                    <p:animEffect transition="in" filter="strips(downRight)">
                                      <p:cBhvr>
                                        <p:cTn id="7" dur="500"/>
                                        <p:tgtEl>
                                          <p:spTgt spid="117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17771"/>
                                        </p:tgtEl>
                                        <p:attrNameLst>
                                          <p:attrName>style.visibility</p:attrName>
                                        </p:attrNameLst>
                                      </p:cBhvr>
                                      <p:to>
                                        <p:strVal val="visible"/>
                                      </p:to>
                                    </p:set>
                                    <p:anim calcmode="lin" valueType="num">
                                      <p:cBhvr>
                                        <p:cTn id="12" dur="500" fill="hold"/>
                                        <p:tgtEl>
                                          <p:spTgt spid="117771"/>
                                        </p:tgtEl>
                                        <p:attrNameLst>
                                          <p:attrName>ppt_x</p:attrName>
                                        </p:attrNameLst>
                                      </p:cBhvr>
                                      <p:tavLst>
                                        <p:tav tm="0">
                                          <p:val>
                                            <p:strVal val="#ppt_x"/>
                                          </p:val>
                                        </p:tav>
                                        <p:tav tm="100000">
                                          <p:val>
                                            <p:strVal val="#ppt_x"/>
                                          </p:val>
                                        </p:tav>
                                      </p:tavLst>
                                    </p:anim>
                                    <p:anim calcmode="lin" valueType="num">
                                      <p:cBhvr>
                                        <p:cTn id="13" dur="500" fill="hold"/>
                                        <p:tgtEl>
                                          <p:spTgt spid="117771"/>
                                        </p:tgtEl>
                                        <p:attrNameLst>
                                          <p:attrName>ppt_y</p:attrName>
                                        </p:attrNameLst>
                                      </p:cBhvr>
                                      <p:tavLst>
                                        <p:tav tm="0">
                                          <p:val>
                                            <p:strVal val="#ppt_y-#ppt_h/2"/>
                                          </p:val>
                                        </p:tav>
                                        <p:tav tm="100000">
                                          <p:val>
                                            <p:strVal val="#ppt_y"/>
                                          </p:val>
                                        </p:tav>
                                      </p:tavLst>
                                    </p:anim>
                                    <p:anim calcmode="lin" valueType="num">
                                      <p:cBhvr>
                                        <p:cTn id="14" dur="500" fill="hold"/>
                                        <p:tgtEl>
                                          <p:spTgt spid="117771"/>
                                        </p:tgtEl>
                                        <p:attrNameLst>
                                          <p:attrName>ppt_w</p:attrName>
                                        </p:attrNameLst>
                                      </p:cBhvr>
                                      <p:tavLst>
                                        <p:tav tm="0">
                                          <p:val>
                                            <p:strVal val="#ppt_w"/>
                                          </p:val>
                                        </p:tav>
                                        <p:tav tm="100000">
                                          <p:val>
                                            <p:strVal val="#ppt_w"/>
                                          </p:val>
                                        </p:tav>
                                      </p:tavLst>
                                    </p:anim>
                                    <p:anim calcmode="lin" valueType="num">
                                      <p:cBhvr>
                                        <p:cTn id="15" dur="500" fill="hold"/>
                                        <p:tgtEl>
                                          <p:spTgt spid="11777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6" fill="hold" nodeType="afterGroup">
                            <p:stCondLst>
                              <p:cond delay="500"/>
                            </p:stCondLst>
                            <p:childTnLst>
                              <p:par>
                                <p:cTn id="17" presetID="18" presetClass="entr" presetSubtype="6" fill="hold" grpId="0" nodeType="afterEffect">
                                  <p:stCondLst>
                                    <p:cond delay="0"/>
                                  </p:stCondLst>
                                  <p:childTnLst>
                                    <p:set>
                                      <p:cBhvr>
                                        <p:cTn id="18" dur="1" fill="hold">
                                          <p:stCondLst>
                                            <p:cond delay="0"/>
                                          </p:stCondLst>
                                        </p:cTn>
                                        <p:tgtEl>
                                          <p:spTgt spid="117774"/>
                                        </p:tgtEl>
                                        <p:attrNameLst>
                                          <p:attrName>style.visibility</p:attrName>
                                        </p:attrNameLst>
                                      </p:cBhvr>
                                      <p:to>
                                        <p:strVal val="visible"/>
                                      </p:to>
                                    </p:set>
                                    <p:animEffect transition="in" filter="strips(downRight)">
                                      <p:cBhvr>
                                        <p:cTn id="19" dur="500"/>
                                        <p:tgtEl>
                                          <p:spTgt spid="11777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17772"/>
                                        </p:tgtEl>
                                        <p:attrNameLst>
                                          <p:attrName>style.visibility</p:attrName>
                                        </p:attrNameLst>
                                      </p:cBhvr>
                                      <p:to>
                                        <p:strVal val="visible"/>
                                      </p:to>
                                    </p:set>
                                    <p:animEffect transition="in" filter="blinds(vertical)">
                                      <p:cBhvr>
                                        <p:cTn id="24" dur="500"/>
                                        <p:tgtEl>
                                          <p:spTgt spid="117772"/>
                                        </p:tgtEl>
                                      </p:cBhvr>
                                    </p:animEffect>
                                  </p:childTnLst>
                                  <p:subTnLst>
                                    <p:audio>
                                      <p:cMediaNode>
                                        <p:cTn display="0" masterRel="sameClick">
                                          <p:stCondLst>
                                            <p:cond evt="begin" delay="0">
                                              <p:tn val="22"/>
                                            </p:cond>
                                          </p:stCondLst>
                                          <p:endCondLst>
                                            <p:cond evt="onStopAudio" delay="0">
                                              <p:tgtEl>
                                                <p:sldTgt/>
                                              </p:tgtEl>
                                            </p:cond>
                                          </p:endCondLst>
                                        </p:cTn>
                                        <p:tgtEl>
                                          <p:sndTgt r:embed="rId3" name="sound_1.wav"/>
                                        </p:tgtEl>
                                      </p:cMediaNode>
                                    </p:audio>
                                  </p:subTnLst>
                                </p:cTn>
                              </p:par>
                            </p:childTnLst>
                          </p:cTn>
                        </p:par>
                        <p:par>
                          <p:cTn id="25" fill="hold" nodeType="afterGroup">
                            <p:stCondLst>
                              <p:cond delay="500"/>
                            </p:stCondLst>
                            <p:childTnLst>
                              <p:par>
                                <p:cTn id="26" presetID="18" presetClass="entr" presetSubtype="6" fill="hold" grpId="0" nodeType="afterEffect">
                                  <p:stCondLst>
                                    <p:cond delay="0"/>
                                  </p:stCondLst>
                                  <p:childTnLst>
                                    <p:set>
                                      <p:cBhvr>
                                        <p:cTn id="27" dur="1" fill="hold">
                                          <p:stCondLst>
                                            <p:cond delay="0"/>
                                          </p:stCondLst>
                                        </p:cTn>
                                        <p:tgtEl>
                                          <p:spTgt spid="117776"/>
                                        </p:tgtEl>
                                        <p:attrNameLst>
                                          <p:attrName>style.visibility</p:attrName>
                                        </p:attrNameLst>
                                      </p:cBhvr>
                                      <p:to>
                                        <p:strVal val="visible"/>
                                      </p:to>
                                    </p:set>
                                    <p:animEffect transition="in" filter="strips(downRight)">
                                      <p:cBhvr>
                                        <p:cTn id="28" dur="500"/>
                                        <p:tgtEl>
                                          <p:spTgt spid="11777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117775"/>
                                        </p:tgtEl>
                                        <p:attrNameLst>
                                          <p:attrName>style.visibility</p:attrName>
                                        </p:attrNameLst>
                                      </p:cBhvr>
                                      <p:to>
                                        <p:strVal val="visible"/>
                                      </p:to>
                                    </p:set>
                                    <p:animEffect transition="in" filter="blinds(vertical)">
                                      <p:cBhvr>
                                        <p:cTn id="33" dur="500"/>
                                        <p:tgtEl>
                                          <p:spTgt spid="117775"/>
                                        </p:tgtEl>
                                      </p:cBhvr>
                                    </p:animEffect>
                                  </p:childTnLst>
                                  <p:subTnLs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par>
                          <p:cTn id="34" fill="hold" nodeType="afterGroup">
                            <p:stCondLst>
                              <p:cond delay="500"/>
                            </p:stCondLst>
                            <p:childTnLst>
                              <p:par>
                                <p:cTn id="35" presetID="12" presetClass="entr" presetSubtype="8" fill="hold" nodeType="afterEffect">
                                  <p:stCondLst>
                                    <p:cond delay="0"/>
                                  </p:stCondLst>
                                  <p:childTnLst>
                                    <p:set>
                                      <p:cBhvr>
                                        <p:cTn id="36" dur="1" fill="hold">
                                          <p:stCondLst>
                                            <p:cond delay="0"/>
                                          </p:stCondLst>
                                        </p:cTn>
                                        <p:tgtEl>
                                          <p:spTgt spid="124932"/>
                                        </p:tgtEl>
                                        <p:attrNameLst>
                                          <p:attrName>style.visibility</p:attrName>
                                        </p:attrNameLst>
                                      </p:cBhvr>
                                      <p:to>
                                        <p:strVal val="visible"/>
                                      </p:to>
                                    </p:set>
                                    <p:animEffect transition="in" filter="slide(fromLeft)">
                                      <p:cBhvr>
                                        <p:cTn id="3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1" grpId="0" autoUpdateAnimBg="0"/>
      <p:bldP spid="117772" grpId="0" animBg="1" autoUpdateAnimBg="0"/>
      <p:bldP spid="117773" grpId="0" autoUpdateAnimBg="0"/>
      <p:bldP spid="117774" grpId="0" autoUpdateAnimBg="0"/>
      <p:bldP spid="117775" grpId="0" animBg="1" autoUpdateAnimBg="0"/>
      <p:bldP spid="11777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6" name="Text Box 1036"/>
          <p:cNvSpPr txBox="1">
            <a:spLocks noChangeArrowheads="1"/>
          </p:cNvSpPr>
          <p:nvPr/>
        </p:nvSpPr>
        <p:spPr bwMode="auto">
          <a:xfrm>
            <a:off x="358775" y="647700"/>
            <a:ext cx="84010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76250" indent="-476250"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cs typeface="Times New Roman" pitchFamily="18" charset="0"/>
              </a:rPr>
              <a:t>5.	</a:t>
            </a:r>
            <a:r>
              <a:rPr lang="en-US" altLang="zh-CN" sz="2400">
                <a:latin typeface="Arial Narrow" pitchFamily="34" charset="0"/>
              </a:rPr>
              <a:t>Since I saw that scan, my life has been </a:t>
            </a:r>
            <a:r>
              <a:rPr lang="en-US" altLang="zh-CN" sz="2400" b="1" i="1">
                <a:latin typeface="Arial Narrow" pitchFamily="34" charset="0"/>
              </a:rPr>
              <a:t>an uphill crawl</a:t>
            </a:r>
            <a:r>
              <a:rPr lang="en-US" altLang="zh-CN" sz="2400">
                <a:latin typeface="Arial Narrow" pitchFamily="34" charset="0"/>
              </a:rPr>
              <a:t>.</a:t>
            </a:r>
          </a:p>
        </p:txBody>
      </p:sp>
      <p:sp>
        <p:nvSpPr>
          <p:cNvPr id="118797" name="Text Box 1037"/>
          <p:cNvSpPr txBox="1">
            <a:spLocks noChangeArrowheads="1"/>
          </p:cNvSpPr>
          <p:nvPr/>
        </p:nvSpPr>
        <p:spPr bwMode="auto">
          <a:xfrm>
            <a:off x="833438" y="1851025"/>
            <a:ext cx="79565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476250" eaLnBrk="0" hangingPunct="0">
              <a:defRPr kumimoji="1" sz="1600">
                <a:solidFill>
                  <a:schemeClr val="tx1"/>
                </a:solidFill>
                <a:latin typeface="Tahoma" pitchFamily="34" charset="0"/>
                <a:ea typeface="宋体" pitchFamily="2" charset="-122"/>
              </a:defRPr>
            </a:lvl1pPr>
            <a:lvl2pPr marL="742950" indent="-285750" defTabSz="476250" eaLnBrk="0" hangingPunct="0">
              <a:defRPr kumimoji="1" sz="1600">
                <a:solidFill>
                  <a:schemeClr val="tx1"/>
                </a:solidFill>
                <a:latin typeface="Tahoma" pitchFamily="34" charset="0"/>
                <a:ea typeface="宋体" pitchFamily="2" charset="-122"/>
              </a:defRPr>
            </a:lvl2pPr>
            <a:lvl3pPr marL="1143000" indent="-228600" defTabSz="476250" eaLnBrk="0" hangingPunct="0">
              <a:defRPr kumimoji="1" sz="1600">
                <a:solidFill>
                  <a:schemeClr val="tx1"/>
                </a:solidFill>
                <a:latin typeface="Tahoma" pitchFamily="34" charset="0"/>
                <a:ea typeface="宋体" pitchFamily="2" charset="-122"/>
              </a:defRPr>
            </a:lvl3pPr>
            <a:lvl4pPr marL="1600200" indent="-228600" defTabSz="476250" eaLnBrk="0" hangingPunct="0">
              <a:defRPr kumimoji="1" sz="1600">
                <a:solidFill>
                  <a:schemeClr val="tx1"/>
                </a:solidFill>
                <a:latin typeface="Tahoma" pitchFamily="34" charset="0"/>
                <a:ea typeface="宋体" pitchFamily="2" charset="-122"/>
              </a:defRPr>
            </a:lvl4pPr>
            <a:lvl5pPr marL="2057400" indent="-228600" defTabSz="476250" eaLnBrk="0" hangingPunct="0">
              <a:defRPr kumimoji="1" sz="1600">
                <a:solidFill>
                  <a:schemeClr val="tx1"/>
                </a:solidFill>
                <a:latin typeface="Tahoma" pitchFamily="34" charset="0"/>
                <a:ea typeface="宋体" pitchFamily="2" charset="-122"/>
              </a:defRPr>
            </a:lvl5pPr>
            <a:lvl6pPr marL="25146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400">
                <a:latin typeface="Arial Narrow" pitchFamily="34" charset="0"/>
              </a:rPr>
              <a:t>Since the death of his wife, his life has been </a:t>
            </a:r>
            <a:r>
              <a:rPr lang="en-US" altLang="zh-CN" sz="2400" b="1" i="1">
                <a:latin typeface="Arial Narrow" pitchFamily="34" charset="0"/>
              </a:rPr>
              <a:t>an uphill crawl</a:t>
            </a:r>
            <a:r>
              <a:rPr lang="en-US" altLang="zh-CN" sz="2400">
                <a:latin typeface="Arial Narrow" pitchFamily="34" charset="0"/>
              </a:rPr>
              <a:t>, filled with housework and bills.</a:t>
            </a:r>
          </a:p>
        </p:txBody>
      </p:sp>
      <p:sp>
        <p:nvSpPr>
          <p:cNvPr id="118798" name="AutoShape 1038"/>
          <p:cNvSpPr>
            <a:spLocks noChangeArrowheads="1"/>
          </p:cNvSpPr>
          <p:nvPr/>
        </p:nvSpPr>
        <p:spPr bwMode="auto">
          <a:xfrm>
            <a:off x="825500" y="3267075"/>
            <a:ext cx="7964488" cy="504825"/>
          </a:xfrm>
          <a:prstGeom prst="flowChartAlternateProcess">
            <a:avLst/>
          </a:prstGeom>
          <a:solidFill>
            <a:srgbClr val="CCFFFF">
              <a:alpha val="50000"/>
            </a:srgbClr>
          </a:solidFill>
          <a:ln>
            <a:noFill/>
          </a:ln>
          <a:extLst>
            <a:ext uri="{91240B29-F687-4F45-9708-019B960494DF}">
              <a14:hiddenLine xmlns:a14="http://schemas.microsoft.com/office/drawing/2010/main" xmlns="" w="3175">
                <a:solidFill>
                  <a:schemeClr val="hlink"/>
                </a:solidFill>
                <a:prstDash val="dash"/>
                <a:miter lim="800000"/>
                <a:headEnd/>
                <a:tailEnd/>
              </a14:hiddenLine>
            </a:ext>
          </a:extLst>
        </p:spPr>
        <p:txBody>
          <a:bodyPr tIns="72000" bIns="72000">
            <a:spAutoFit/>
          </a:bodyPr>
          <a:lstStyle/>
          <a:p>
            <a:pPr algn="just">
              <a:lnSpc>
                <a:spcPct val="110000"/>
              </a:lnSpc>
            </a:pPr>
            <a:r>
              <a:rPr lang="zh-CN" altLang="en-US" sz="2000">
                <a:solidFill>
                  <a:schemeClr val="tx1"/>
                </a:solidFill>
                <a:effectLst>
                  <a:outerShdw blurRad="38100" dist="38100" dir="2700000" algn="tl">
                    <a:srgbClr val="FFFFFF"/>
                  </a:outerShdw>
                </a:effectLst>
                <a:latin typeface="Tahoma" pitchFamily="34" charset="0"/>
                <a:ea typeface="黑体" pitchFamily="2" charset="-122"/>
              </a:rPr>
              <a:t>几年前她父亲失业时，全家人的生活就如爬坡上坎一般变得艰难起来。 </a:t>
            </a:r>
          </a:p>
        </p:txBody>
      </p:sp>
      <p:sp>
        <p:nvSpPr>
          <p:cNvPr id="118799" name="Text Box 1039"/>
          <p:cNvSpPr txBox="1">
            <a:spLocks noChangeArrowheads="1"/>
          </p:cNvSpPr>
          <p:nvPr/>
        </p:nvSpPr>
        <p:spPr bwMode="auto">
          <a:xfrm>
            <a:off x="539750" y="1420813"/>
            <a:ext cx="307181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Simulated reproduction:</a:t>
            </a:r>
          </a:p>
        </p:txBody>
      </p:sp>
      <p:sp>
        <p:nvSpPr>
          <p:cNvPr id="118800" name="Text Box 1040"/>
          <p:cNvSpPr txBox="1">
            <a:spLocks noChangeArrowheads="1"/>
          </p:cNvSpPr>
          <p:nvPr/>
        </p:nvSpPr>
        <p:spPr bwMode="auto">
          <a:xfrm>
            <a:off x="539750" y="2828925"/>
            <a:ext cx="2809875"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Simulated translation:</a:t>
            </a:r>
          </a:p>
        </p:txBody>
      </p:sp>
      <p:sp>
        <p:nvSpPr>
          <p:cNvPr id="118801" name="AutoShape 1041"/>
          <p:cNvSpPr>
            <a:spLocks noChangeArrowheads="1"/>
          </p:cNvSpPr>
          <p:nvPr/>
        </p:nvSpPr>
        <p:spPr bwMode="auto">
          <a:xfrm>
            <a:off x="823913" y="4510088"/>
            <a:ext cx="7962900" cy="1009650"/>
          </a:xfrm>
          <a:prstGeom prst="flowChartAlternateProcess">
            <a:avLst/>
          </a:prstGeom>
          <a:solidFill>
            <a:srgbClr val="CCFFFF">
              <a:alpha val="50000"/>
            </a:srgbClr>
          </a:solidFill>
          <a:ln>
            <a:noFill/>
          </a:ln>
          <a:extLst>
            <a:ext uri="{91240B29-F687-4F45-9708-019B960494DF}">
              <a14:hiddenLine xmlns:a14="http://schemas.microsoft.com/office/drawing/2010/main" xmlns="" w="3175">
                <a:solidFill>
                  <a:srgbClr val="00FF00"/>
                </a:solidFill>
                <a:prstDash val="dash"/>
                <a:miter lim="800000"/>
                <a:headEnd/>
                <a:tailEnd/>
              </a14:hiddenLine>
            </a:ext>
          </a:extLst>
        </p:spPr>
        <p:txBody>
          <a:bodyPr tIns="72000" bIns="72000">
            <a:spAutoFit/>
          </a:bodyPr>
          <a:lstStyle/>
          <a:p>
            <a:pPr algn="just">
              <a:lnSpc>
                <a:spcPct val="110000"/>
              </a:lnSpc>
            </a:pPr>
            <a:r>
              <a:rPr lang="en-US" altLang="zh-CN">
                <a:solidFill>
                  <a:schemeClr val="tx1"/>
                </a:solidFill>
              </a:rPr>
              <a:t>When her father lost his job a few years ago, life was </a:t>
            </a:r>
            <a:r>
              <a:rPr lang="en-US" altLang="zh-CN" i="1">
                <a:solidFill>
                  <a:srgbClr val="CC3300"/>
                </a:solidFill>
              </a:rPr>
              <a:t>an uphill crawl</a:t>
            </a:r>
            <a:r>
              <a:rPr lang="en-US" altLang="zh-CN">
                <a:solidFill>
                  <a:schemeClr val="tx1"/>
                </a:solidFill>
              </a:rPr>
              <a:t> for the whole family. </a:t>
            </a:r>
          </a:p>
        </p:txBody>
      </p:sp>
      <p:sp>
        <p:nvSpPr>
          <p:cNvPr id="118802" name="Text Box 1042"/>
          <p:cNvSpPr txBox="1">
            <a:spLocks noChangeArrowheads="1"/>
          </p:cNvSpPr>
          <p:nvPr/>
        </p:nvSpPr>
        <p:spPr bwMode="auto">
          <a:xfrm>
            <a:off x="539750" y="4065588"/>
            <a:ext cx="1477963" cy="457200"/>
          </a:xfrm>
          <a:prstGeom prst="rect">
            <a:avLst/>
          </a:prstGeom>
          <a:noFill/>
          <a:ln w="9525">
            <a:noFill/>
            <a:miter lim="800000"/>
            <a:headEnd/>
            <a:tailEnd/>
          </a:ln>
          <a:effectLst/>
        </p:spPr>
        <p:txBody>
          <a:bodyPr wrap="none">
            <a:spAutoFit/>
          </a:bodyPr>
          <a:lstStyle/>
          <a:p>
            <a:pPr>
              <a:spcBef>
                <a:spcPct val="50000"/>
              </a:spcBef>
              <a:defRPr/>
            </a:pPr>
            <a:r>
              <a:rPr lang="en-US" altLang="zh-CN" b="1">
                <a:solidFill>
                  <a:srgbClr val="FF6600"/>
                </a:solidFill>
                <a:effectLst>
                  <a:outerShdw blurRad="38100" dist="38100" dir="2700000" algn="tl">
                    <a:srgbClr val="C0C0C0"/>
                  </a:outerShdw>
                </a:effectLst>
              </a:rPr>
              <a:t>Reference:</a:t>
            </a:r>
          </a:p>
        </p:txBody>
      </p:sp>
      <p:pic>
        <p:nvPicPr>
          <p:cNvPr id="86030" name="Picture 14">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6448425"/>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649815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8799"/>
                                        </p:tgtEl>
                                        <p:attrNameLst>
                                          <p:attrName>style.visibility</p:attrName>
                                        </p:attrNameLst>
                                      </p:cBhvr>
                                      <p:to>
                                        <p:strVal val="visible"/>
                                      </p:to>
                                    </p:set>
                                    <p:animEffect transition="in" filter="strips(downRight)">
                                      <p:cBhvr>
                                        <p:cTn id="7" dur="500"/>
                                        <p:tgtEl>
                                          <p:spTgt spid="118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18797"/>
                                        </p:tgtEl>
                                        <p:attrNameLst>
                                          <p:attrName>style.visibility</p:attrName>
                                        </p:attrNameLst>
                                      </p:cBhvr>
                                      <p:to>
                                        <p:strVal val="visible"/>
                                      </p:to>
                                    </p:set>
                                    <p:anim calcmode="lin" valueType="num">
                                      <p:cBhvr>
                                        <p:cTn id="12" dur="500" fill="hold"/>
                                        <p:tgtEl>
                                          <p:spTgt spid="118797"/>
                                        </p:tgtEl>
                                        <p:attrNameLst>
                                          <p:attrName>ppt_x</p:attrName>
                                        </p:attrNameLst>
                                      </p:cBhvr>
                                      <p:tavLst>
                                        <p:tav tm="0">
                                          <p:val>
                                            <p:strVal val="#ppt_x"/>
                                          </p:val>
                                        </p:tav>
                                        <p:tav tm="100000">
                                          <p:val>
                                            <p:strVal val="#ppt_x"/>
                                          </p:val>
                                        </p:tav>
                                      </p:tavLst>
                                    </p:anim>
                                    <p:anim calcmode="lin" valueType="num">
                                      <p:cBhvr>
                                        <p:cTn id="13" dur="500" fill="hold"/>
                                        <p:tgtEl>
                                          <p:spTgt spid="118797"/>
                                        </p:tgtEl>
                                        <p:attrNameLst>
                                          <p:attrName>ppt_y</p:attrName>
                                        </p:attrNameLst>
                                      </p:cBhvr>
                                      <p:tavLst>
                                        <p:tav tm="0">
                                          <p:val>
                                            <p:strVal val="#ppt_y-#ppt_h/2"/>
                                          </p:val>
                                        </p:tav>
                                        <p:tav tm="100000">
                                          <p:val>
                                            <p:strVal val="#ppt_y"/>
                                          </p:val>
                                        </p:tav>
                                      </p:tavLst>
                                    </p:anim>
                                    <p:anim calcmode="lin" valueType="num">
                                      <p:cBhvr>
                                        <p:cTn id="14" dur="500" fill="hold"/>
                                        <p:tgtEl>
                                          <p:spTgt spid="118797"/>
                                        </p:tgtEl>
                                        <p:attrNameLst>
                                          <p:attrName>ppt_w</p:attrName>
                                        </p:attrNameLst>
                                      </p:cBhvr>
                                      <p:tavLst>
                                        <p:tav tm="0">
                                          <p:val>
                                            <p:strVal val="#ppt_w"/>
                                          </p:val>
                                        </p:tav>
                                        <p:tav tm="100000">
                                          <p:val>
                                            <p:strVal val="#ppt_w"/>
                                          </p:val>
                                        </p:tav>
                                      </p:tavLst>
                                    </p:anim>
                                    <p:anim calcmode="lin" valueType="num">
                                      <p:cBhvr>
                                        <p:cTn id="15" dur="500" fill="hold"/>
                                        <p:tgtEl>
                                          <p:spTgt spid="11879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6" fill="hold" nodeType="afterGroup">
                            <p:stCondLst>
                              <p:cond delay="500"/>
                            </p:stCondLst>
                            <p:childTnLst>
                              <p:par>
                                <p:cTn id="17" presetID="18" presetClass="entr" presetSubtype="6" fill="hold" grpId="0" nodeType="afterEffect">
                                  <p:stCondLst>
                                    <p:cond delay="0"/>
                                  </p:stCondLst>
                                  <p:childTnLst>
                                    <p:set>
                                      <p:cBhvr>
                                        <p:cTn id="18" dur="1" fill="hold">
                                          <p:stCondLst>
                                            <p:cond delay="0"/>
                                          </p:stCondLst>
                                        </p:cTn>
                                        <p:tgtEl>
                                          <p:spTgt spid="118800"/>
                                        </p:tgtEl>
                                        <p:attrNameLst>
                                          <p:attrName>style.visibility</p:attrName>
                                        </p:attrNameLst>
                                      </p:cBhvr>
                                      <p:to>
                                        <p:strVal val="visible"/>
                                      </p:to>
                                    </p:set>
                                    <p:animEffect transition="in" filter="strips(downRight)">
                                      <p:cBhvr>
                                        <p:cTn id="19" dur="500"/>
                                        <p:tgtEl>
                                          <p:spTgt spid="11880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18798"/>
                                        </p:tgtEl>
                                        <p:attrNameLst>
                                          <p:attrName>style.visibility</p:attrName>
                                        </p:attrNameLst>
                                      </p:cBhvr>
                                      <p:to>
                                        <p:strVal val="visible"/>
                                      </p:to>
                                    </p:set>
                                    <p:animEffect transition="in" filter="blinds(vertical)">
                                      <p:cBhvr>
                                        <p:cTn id="24" dur="500"/>
                                        <p:tgtEl>
                                          <p:spTgt spid="118798"/>
                                        </p:tgtEl>
                                      </p:cBhvr>
                                    </p:animEffect>
                                  </p:childTnLst>
                                  <p:subTnLst>
                                    <p:audio>
                                      <p:cMediaNode>
                                        <p:cTn display="0" masterRel="sameClick">
                                          <p:stCondLst>
                                            <p:cond evt="begin" delay="0">
                                              <p:tn val="22"/>
                                            </p:cond>
                                          </p:stCondLst>
                                          <p:endCondLst>
                                            <p:cond evt="onStopAudio" delay="0">
                                              <p:tgtEl>
                                                <p:sldTgt/>
                                              </p:tgtEl>
                                            </p:cond>
                                          </p:endCondLst>
                                        </p:cTn>
                                        <p:tgtEl>
                                          <p:sndTgt r:embed="rId3" name="sound_1.wav"/>
                                        </p:tgtEl>
                                      </p:cMediaNode>
                                    </p:audio>
                                  </p:subTnLst>
                                </p:cTn>
                              </p:par>
                            </p:childTnLst>
                          </p:cTn>
                        </p:par>
                        <p:par>
                          <p:cTn id="25" fill="hold" nodeType="afterGroup">
                            <p:stCondLst>
                              <p:cond delay="500"/>
                            </p:stCondLst>
                            <p:childTnLst>
                              <p:par>
                                <p:cTn id="26" presetID="18" presetClass="entr" presetSubtype="6" fill="hold" grpId="0" nodeType="afterEffect">
                                  <p:stCondLst>
                                    <p:cond delay="0"/>
                                  </p:stCondLst>
                                  <p:childTnLst>
                                    <p:set>
                                      <p:cBhvr>
                                        <p:cTn id="27" dur="1" fill="hold">
                                          <p:stCondLst>
                                            <p:cond delay="0"/>
                                          </p:stCondLst>
                                        </p:cTn>
                                        <p:tgtEl>
                                          <p:spTgt spid="118802"/>
                                        </p:tgtEl>
                                        <p:attrNameLst>
                                          <p:attrName>style.visibility</p:attrName>
                                        </p:attrNameLst>
                                      </p:cBhvr>
                                      <p:to>
                                        <p:strVal val="visible"/>
                                      </p:to>
                                    </p:set>
                                    <p:animEffect transition="in" filter="strips(downRight)">
                                      <p:cBhvr>
                                        <p:cTn id="28" dur="500"/>
                                        <p:tgtEl>
                                          <p:spTgt spid="11880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118801"/>
                                        </p:tgtEl>
                                        <p:attrNameLst>
                                          <p:attrName>style.visibility</p:attrName>
                                        </p:attrNameLst>
                                      </p:cBhvr>
                                      <p:to>
                                        <p:strVal val="visible"/>
                                      </p:to>
                                    </p:set>
                                    <p:animEffect transition="in" filter="blinds(vertical)">
                                      <p:cBhvr>
                                        <p:cTn id="33" dur="500"/>
                                        <p:tgtEl>
                                          <p:spTgt spid="118801"/>
                                        </p:tgtEl>
                                      </p:cBhvr>
                                    </p:animEffect>
                                  </p:childTnLst>
                                  <p:subTnLs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par>
                          <p:cTn id="34" fill="hold" nodeType="afterGroup">
                            <p:stCondLst>
                              <p:cond delay="500"/>
                            </p:stCondLst>
                            <p:childTnLst>
                              <p:par>
                                <p:cTn id="35" presetID="4" presetClass="entr" presetSubtype="16" fill="hold" nodeType="afterEffect">
                                  <p:stCondLst>
                                    <p:cond delay="0"/>
                                  </p:stCondLst>
                                  <p:childTnLst>
                                    <p:set>
                                      <p:cBhvr>
                                        <p:cTn id="36" dur="1" fill="hold">
                                          <p:stCondLst>
                                            <p:cond delay="0"/>
                                          </p:stCondLst>
                                        </p:cTn>
                                        <p:tgtEl>
                                          <p:spTgt spid="86030"/>
                                        </p:tgtEl>
                                        <p:attrNameLst>
                                          <p:attrName>style.visibility</p:attrName>
                                        </p:attrNameLst>
                                      </p:cBhvr>
                                      <p:to>
                                        <p:strVal val="visible"/>
                                      </p:to>
                                    </p:set>
                                    <p:animEffect transition="in" filter="box(in)">
                                      <p:cBhvr>
                                        <p:cTn id="37" dur="500"/>
                                        <p:tgtEl>
                                          <p:spTgt spid="86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7" grpId="0" autoUpdateAnimBg="0"/>
      <p:bldP spid="118798" grpId="0" animBg="1" autoUpdateAnimBg="0"/>
      <p:bldP spid="118799" grpId="0" autoUpdateAnimBg="0"/>
      <p:bldP spid="118800" grpId="0" autoUpdateAnimBg="0"/>
      <p:bldP spid="118801" grpId="0" animBg="1" autoUpdateAnimBg="0"/>
      <p:bldP spid="11880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2" name="Text Box 10"/>
          <p:cNvSpPr txBox="1">
            <a:spLocks noChangeArrowheads="1"/>
          </p:cNvSpPr>
          <p:nvPr/>
        </p:nvSpPr>
        <p:spPr bwMode="auto">
          <a:xfrm>
            <a:off x="323850" y="1006475"/>
            <a:ext cx="8518525" cy="568325"/>
          </a:xfrm>
          <a:prstGeom prst="rect">
            <a:avLst/>
          </a:prstGeom>
          <a:noFill/>
          <a:ln w="9525">
            <a:noFill/>
            <a:miter lim="800000"/>
            <a:headEnd/>
            <a:tailEnd/>
          </a:ln>
        </p:spPr>
        <p:txBody>
          <a:bodyPr>
            <a:spAutoFit/>
          </a:bodyPr>
          <a:lstStyle/>
          <a:p>
            <a:pPr marL="485775" indent="-485775" algn="just" defTabSz="485775">
              <a:lnSpc>
                <a:spcPct val="120000"/>
              </a:lnSpc>
              <a:spcAft>
                <a:spcPct val="40000"/>
              </a:spcAft>
              <a:tabLst>
                <a:tab pos="898525" algn="l"/>
              </a:tabLst>
            </a:pPr>
            <a:r>
              <a:rPr lang="en-US" altLang="zh-CN" sz="2600">
                <a:solidFill>
                  <a:schemeClr val="tx1"/>
                </a:solidFill>
                <a:cs typeface="Times New Roman" pitchFamily="18" charset="0"/>
              </a:rPr>
              <a:t>1	</a:t>
            </a:r>
            <a:r>
              <a:rPr lang="en-US" altLang="zh-CN" sz="2600">
                <a:solidFill>
                  <a:schemeClr val="tx1"/>
                </a:solidFill>
                <a:cs typeface="Arial" pitchFamily="34" charset="0"/>
              </a:rPr>
              <a:t>Lieutenant Billy White is _____________.</a:t>
            </a:r>
          </a:p>
        </p:txBody>
      </p:sp>
      <p:sp>
        <p:nvSpPr>
          <p:cNvPr id="146445" name="Text Box 13"/>
          <p:cNvSpPr txBox="1">
            <a:spLocks noChangeArrowheads="1"/>
          </p:cNvSpPr>
          <p:nvPr/>
        </p:nvSpPr>
        <p:spPr bwMode="auto">
          <a:xfrm>
            <a:off x="0" y="0"/>
            <a:ext cx="9144000" cy="5603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12	Fill in the blanks below with the information from the passage.</a:t>
            </a:r>
          </a:p>
        </p:txBody>
      </p:sp>
      <p:pic>
        <p:nvPicPr>
          <p:cNvPr id="122885"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
        <p:nvSpPr>
          <p:cNvPr id="105476" name="Text Box 4"/>
          <p:cNvSpPr txBox="1">
            <a:spLocks noChangeArrowheads="1"/>
          </p:cNvSpPr>
          <p:nvPr/>
        </p:nvSpPr>
        <p:spPr bwMode="auto">
          <a:xfrm>
            <a:off x="871538" y="1762125"/>
            <a:ext cx="2565400" cy="365125"/>
          </a:xfrm>
          <a:prstGeom prst="rect">
            <a:avLst/>
          </a:prstGeom>
          <a:noFill/>
          <a:ln w="9525">
            <a:noFill/>
            <a:miter lim="800000"/>
            <a:headEnd/>
            <a:tailEnd/>
          </a:ln>
          <a:effectLst/>
        </p:spPr>
        <p:txBody>
          <a:bodyPr wrap="none" lIns="0" tIns="0" rIns="0" bIns="0" anchor="ctr">
            <a:spAutoFit/>
          </a:bodyPr>
          <a:lstStyle/>
          <a:p>
            <a:pPr marL="476250" indent="-476250" algn="just">
              <a:buClr>
                <a:srgbClr val="0066FF"/>
              </a:buClr>
              <a:buFont typeface="Wingdings" pitchFamily="2" charset="2"/>
              <a:buChar char="è"/>
            </a:pPr>
            <a:r>
              <a:rPr lang="en-US" altLang="zh-CN" b="1">
                <a:solidFill>
                  <a:srgbClr val="CC3300"/>
                </a:solidFill>
                <a:effectLst>
                  <a:outerShdw blurRad="38100" dist="38100" dir="2700000" algn="tl">
                    <a:srgbClr val="C0C0C0"/>
                  </a:outerShdw>
                </a:effectLst>
              </a:rPr>
              <a:t>a police detective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Scale>
                                      <p:cBhvr>
                                        <p:cTn id="7"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5476"/>
                                        </p:tgtEl>
                                        <p:attrNameLst>
                                          <p:attrName>ppt_x</p:attrName>
                                          <p:attrName>ppt_y</p:attrName>
                                        </p:attrNameLst>
                                      </p:cBhvr>
                                    </p:animMotion>
                                    <p:animEffect transition="in" filter="fade">
                                      <p:cBhvr>
                                        <p:cTn id="9" dur="10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124932"/>
                                        </p:tgtEl>
                                        <p:attrNameLst>
                                          <p:attrName>style.visibility</p:attrName>
                                        </p:attrNameLst>
                                      </p:cBhvr>
                                      <p:to>
                                        <p:strVal val="visible"/>
                                      </p:to>
                                    </p:set>
                                    <p:animEffect transition="in" filter="slide(fromLeft)">
                                      <p:cBhvr>
                                        <p:cTn id="13"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One word is wrongly used in each of the following sentences. Underline the wrong word and write out the correct one. </a:t>
            </a:r>
          </a:p>
        </p:txBody>
      </p:sp>
      <p:pic>
        <p:nvPicPr>
          <p:cNvPr id="369668"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476" name="Text Box 4"/>
          <p:cNvSpPr txBox="1">
            <a:spLocks noChangeArrowheads="1"/>
          </p:cNvSpPr>
          <p:nvPr/>
        </p:nvSpPr>
        <p:spPr bwMode="auto">
          <a:xfrm>
            <a:off x="1006475" y="2928938"/>
            <a:ext cx="1169988"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CC3300"/>
                </a:solidFill>
                <a:effectLst>
                  <a:outerShdw blurRad="38100" dist="38100" dir="2700000" algn="tl">
                    <a:srgbClr val="C0C0C0"/>
                  </a:outerShdw>
                </a:effectLst>
                <a:latin typeface="Arial Narrow" pitchFamily="34" charset="0"/>
              </a:rPr>
              <a:t>urban</a:t>
            </a:r>
          </a:p>
        </p:txBody>
      </p:sp>
      <p:sp>
        <p:nvSpPr>
          <p:cNvPr id="369672" name="Text Box 8"/>
          <p:cNvSpPr txBox="1">
            <a:spLocks noChangeArrowheads="1"/>
          </p:cNvSpPr>
          <p:nvPr/>
        </p:nvSpPr>
        <p:spPr bwMode="auto">
          <a:xfrm>
            <a:off x="539750" y="1619250"/>
            <a:ext cx="8213725" cy="965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lvl1pPr marL="358775" indent="-358775" eaLnBrk="0" hangingPunct="0">
              <a:defRPr kumimoji="1" sz="1600">
                <a:solidFill>
                  <a:schemeClr val="tx1"/>
                </a:solidFill>
                <a:latin typeface="Tahoma" pitchFamily="34" charset="0"/>
                <a:ea typeface="宋体" pitchFamily="2" charset="-122"/>
              </a:defRPr>
            </a:lvl1pPr>
            <a:lvl2pPr marL="538163" eaLnBrk="0" hangingPunct="0">
              <a:defRPr kumimoji="1" sz="1600">
                <a:solidFill>
                  <a:schemeClr val="tx1"/>
                </a:solidFill>
                <a:latin typeface="Tahoma" pitchFamily="34" charset="0"/>
                <a:ea typeface="宋体" pitchFamily="2" charset="-122"/>
              </a:defRPr>
            </a:lvl2pPr>
            <a:lvl3pPr eaLnBrk="0" hangingPunct="0">
              <a:defRPr kumimoji="1" sz="1600">
                <a:solidFill>
                  <a:schemeClr val="tx1"/>
                </a:solidFill>
                <a:latin typeface="Tahoma" pitchFamily="34" charset="0"/>
                <a:ea typeface="宋体" pitchFamily="2" charset="-122"/>
              </a:defRPr>
            </a:lvl3pPr>
            <a:lvl4pPr eaLnBrk="0" hangingPunct="0">
              <a:defRPr kumimoji="1" sz="1600">
                <a:solidFill>
                  <a:schemeClr val="tx1"/>
                </a:solidFill>
                <a:latin typeface="Tahoma" pitchFamily="34" charset="0"/>
                <a:ea typeface="宋体" pitchFamily="2" charset="-122"/>
              </a:defRPr>
            </a:lvl4pPr>
            <a:lvl5pPr eaLnBrk="0" hangingPunct="0">
              <a:defRPr kumimoji="1" sz="1600">
                <a:solidFill>
                  <a:schemeClr val="tx1"/>
                </a:solidFill>
                <a:latin typeface="Tahoma" pitchFamily="34" charset="0"/>
                <a:ea typeface="宋体" pitchFamily="2" charset="-122"/>
              </a:defRPr>
            </a:lvl5pPr>
            <a:lvl6pPr eaLnBrk="0" fontAlgn="base" hangingPunct="0">
              <a:spcBef>
                <a:spcPct val="0"/>
              </a:spcBef>
              <a:spcAft>
                <a:spcPct val="0"/>
              </a:spcAft>
              <a:defRPr kumimoji="1" sz="1600">
                <a:solidFill>
                  <a:schemeClr val="tx1"/>
                </a:solidFill>
                <a:latin typeface="Tahoma" pitchFamily="34" charset="0"/>
                <a:ea typeface="宋体" pitchFamily="2" charset="-122"/>
              </a:defRPr>
            </a:lvl6pPr>
            <a:lvl7pPr eaLnBrk="0" fontAlgn="base" hangingPunct="0">
              <a:spcBef>
                <a:spcPct val="0"/>
              </a:spcBef>
              <a:spcAft>
                <a:spcPct val="0"/>
              </a:spcAft>
              <a:defRPr kumimoji="1" sz="1600">
                <a:solidFill>
                  <a:schemeClr val="tx1"/>
                </a:solidFill>
                <a:latin typeface="Tahoma" pitchFamily="34" charset="0"/>
                <a:ea typeface="宋体" pitchFamily="2" charset="-122"/>
              </a:defRPr>
            </a:lvl7pPr>
            <a:lvl8pPr eaLnBrk="0" fontAlgn="base" hangingPunct="0">
              <a:spcBef>
                <a:spcPct val="0"/>
              </a:spcBef>
              <a:spcAft>
                <a:spcPct val="0"/>
              </a:spcAft>
              <a:defRPr kumimoji="1" sz="1600">
                <a:solidFill>
                  <a:schemeClr val="tx1"/>
                </a:solidFill>
                <a:latin typeface="Tahoma" pitchFamily="34" charset="0"/>
                <a:ea typeface="宋体" pitchFamily="2" charset="-122"/>
              </a:defRPr>
            </a:lvl8pPr>
            <a:lvl9pPr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110000"/>
              </a:lnSpc>
            </a:pPr>
            <a:r>
              <a:rPr lang="en-US" altLang="zh-CN" sz="2600">
                <a:solidFill>
                  <a:srgbClr val="003366"/>
                </a:solidFill>
                <a:latin typeface="Arial Narrow" pitchFamily="34" charset="0"/>
              </a:rPr>
              <a:t>1.	</a:t>
            </a:r>
            <a:r>
              <a:rPr lang="en-US" altLang="en-US" sz="2600">
                <a:solidFill>
                  <a:srgbClr val="003366"/>
                </a:solidFill>
                <a:latin typeface="Arial Narrow" pitchFamily="34" charset="0"/>
              </a:rPr>
              <a:t>He is fed up with the skyscrapers, noise, pollution and traffic jams that are part of rural life. </a:t>
            </a:r>
            <a:endParaRPr lang="zh-CN" altLang="en-US" sz="2600">
              <a:solidFill>
                <a:srgbClr val="003366"/>
              </a:solidFill>
              <a:latin typeface="Arial Narrow" pitchFamily="34" charset="0"/>
            </a:endParaRPr>
          </a:p>
        </p:txBody>
      </p:sp>
      <p:sp>
        <p:nvSpPr>
          <p:cNvPr id="369671" name="Line 7"/>
          <p:cNvSpPr>
            <a:spLocks noChangeShapeType="1"/>
          </p:cNvSpPr>
          <p:nvPr/>
        </p:nvSpPr>
        <p:spPr bwMode="auto">
          <a:xfrm>
            <a:off x="3475038" y="2493963"/>
            <a:ext cx="515937" cy="0"/>
          </a:xfrm>
          <a:prstGeom prst="line">
            <a:avLst/>
          </a:prstGeom>
          <a:noFill/>
          <a:ln w="38100">
            <a:solidFill>
              <a:srgbClr val="CC33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7961" dir="2700000" algn="ctr" rotWithShape="0">
                    <a:srgbClr val="CC3300">
                      <a:gamma/>
                      <a:shade val="60000"/>
                      <a:invGamma/>
                    </a:srgbClr>
                  </a:outerShdw>
                </a:effectLst>
              </a14:hiddenEffects>
            </a:ext>
          </a:extLst>
        </p:spPr>
        <p:txBody>
          <a:bodyPr wrap="none"/>
          <a:lstStyle/>
          <a:p>
            <a:endParaRPr lang="zh-CN" altLang="en-US"/>
          </a:p>
        </p:txBody>
      </p:sp>
    </p:spTree>
    <p:extLst>
      <p:ext uri="{BB962C8B-B14F-4D97-AF65-F5344CB8AC3E}">
        <p14:creationId xmlns:p14="http://schemas.microsoft.com/office/powerpoint/2010/main" xmlns="" val="10770865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69671"/>
                                        </p:tgtEl>
                                        <p:attrNameLst>
                                          <p:attrName>style.visibility</p:attrName>
                                        </p:attrNameLst>
                                      </p:cBhvr>
                                      <p:to>
                                        <p:strVal val="visible"/>
                                      </p:to>
                                    </p:set>
                                    <p:anim calcmode="lin" valueType="num">
                                      <p:cBhvr>
                                        <p:cTn id="7" dur="500" decel="50000" fill="hold">
                                          <p:stCondLst>
                                            <p:cond delay="0"/>
                                          </p:stCondLst>
                                        </p:cTn>
                                        <p:tgtEl>
                                          <p:spTgt spid="36967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6967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69671"/>
                                        </p:tgtEl>
                                        <p:attrNameLst>
                                          <p:attrName>ppt_w</p:attrName>
                                        </p:attrNameLst>
                                      </p:cBhvr>
                                      <p:tavLst>
                                        <p:tav tm="0">
                                          <p:val>
                                            <p:strVal val="#ppt_w*.05"/>
                                          </p:val>
                                        </p:tav>
                                        <p:tav tm="100000">
                                          <p:val>
                                            <p:strVal val="#ppt_w"/>
                                          </p:val>
                                        </p:tav>
                                      </p:tavLst>
                                    </p:anim>
                                    <p:anim calcmode="lin" valueType="num">
                                      <p:cBhvr>
                                        <p:cTn id="10" dur="1000" fill="hold"/>
                                        <p:tgtEl>
                                          <p:spTgt spid="36967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6967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6967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6967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69671"/>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105476"/>
                                        </p:tgtEl>
                                        <p:attrNameLst>
                                          <p:attrName>style.visibility</p:attrName>
                                        </p:attrNameLst>
                                      </p:cBhvr>
                                      <p:to>
                                        <p:strVal val="visible"/>
                                      </p:to>
                                    </p:set>
                                    <p:animScale>
                                      <p:cBhvr>
                                        <p:cTn id="19"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05476"/>
                                        </p:tgtEl>
                                        <p:attrNameLst>
                                          <p:attrName>ppt_x</p:attrName>
                                          <p:attrName>ppt_y</p:attrName>
                                        </p:attrNameLst>
                                      </p:cBhvr>
                                    </p:animMotion>
                                    <p:animEffect transition="in" filter="fade">
                                      <p:cBhvr>
                                        <p:cTn id="21" dur="1000"/>
                                        <p:tgtEl>
                                          <p:spTgt spid="105476"/>
                                        </p:tgtEl>
                                      </p:cBhvr>
                                    </p:animEffect>
                                  </p:childTnLst>
                                  <p:subTnLst>
                                    <p:audio>
                                      <p:cMediaNode>
                                        <p:cTn display="0" masterRel="sameClick">
                                          <p:stCondLst>
                                            <p:cond evt="begin" delay="0">
                                              <p:tn val="17"/>
                                            </p:cond>
                                          </p:stCondLst>
                                          <p:endCondLst>
                                            <p:cond evt="onStopAudio" delay="0">
                                              <p:tgtEl>
                                                <p:sldTgt/>
                                              </p:tgtEl>
                                            </p:cond>
                                          </p:endCondLst>
                                        </p:cTn>
                                        <p:tgtEl>
                                          <p:sndTgt r:embed="rId2" name="CHIMES.WAV"/>
                                        </p:tgtEl>
                                      </p:cMediaNode>
                                    </p:audio>
                                  </p:subTnLst>
                                </p:cTn>
                              </p:par>
                            </p:childTnLst>
                          </p:cTn>
                        </p:par>
                        <p:par>
                          <p:cTn id="22" fill="hold" nodeType="afterGroup">
                            <p:stCondLst>
                              <p:cond delay="1000"/>
                            </p:stCondLst>
                            <p:childTnLst>
                              <p:par>
                                <p:cTn id="23" presetID="12" presetClass="entr" presetSubtype="8" fill="hold" nodeType="afterEffect">
                                  <p:stCondLst>
                                    <p:cond delay="0"/>
                                  </p:stCondLst>
                                  <p:childTnLst>
                                    <p:set>
                                      <p:cBhvr>
                                        <p:cTn id="24" dur="1" fill="hold">
                                          <p:stCondLst>
                                            <p:cond delay="0"/>
                                          </p:stCondLst>
                                        </p:cTn>
                                        <p:tgtEl>
                                          <p:spTgt spid="124932"/>
                                        </p:tgtEl>
                                        <p:attrNameLst>
                                          <p:attrName>style.visibility</p:attrName>
                                        </p:attrNameLst>
                                      </p:cBhvr>
                                      <p:to>
                                        <p:strVal val="visible"/>
                                      </p:to>
                                    </p:set>
                                    <p:animEffect transition="in" filter="slide(fromLeft)">
                                      <p:cBhvr>
                                        <p:cTn id="25"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36967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2" name="Text Box 10"/>
          <p:cNvSpPr txBox="1">
            <a:spLocks noChangeArrowheads="1"/>
          </p:cNvSpPr>
          <p:nvPr/>
        </p:nvSpPr>
        <p:spPr bwMode="auto">
          <a:xfrm>
            <a:off x="323850" y="1006475"/>
            <a:ext cx="8518525" cy="1044575"/>
          </a:xfrm>
          <a:prstGeom prst="rect">
            <a:avLst/>
          </a:prstGeom>
          <a:noFill/>
          <a:ln w="9525">
            <a:noFill/>
            <a:miter lim="800000"/>
            <a:headEnd/>
            <a:tailEnd/>
          </a:ln>
        </p:spPr>
        <p:txBody>
          <a:bodyPr>
            <a:spAutoFit/>
          </a:bodyPr>
          <a:lstStyle/>
          <a:p>
            <a:pPr marL="485775" indent="-485775" algn="just" defTabSz="485775">
              <a:lnSpc>
                <a:spcPct val="120000"/>
              </a:lnSpc>
              <a:spcAft>
                <a:spcPct val="40000"/>
              </a:spcAft>
              <a:tabLst>
                <a:tab pos="898525" algn="l"/>
              </a:tabLst>
            </a:pPr>
            <a:r>
              <a:rPr lang="en-US" altLang="zh-CN" sz="2600">
                <a:solidFill>
                  <a:schemeClr val="tx1"/>
                </a:solidFill>
                <a:cs typeface="Times New Roman" pitchFamily="18" charset="0"/>
              </a:rPr>
              <a:t>2	</a:t>
            </a:r>
            <a:r>
              <a:rPr lang="en-US" altLang="zh-CN" sz="2600">
                <a:solidFill>
                  <a:schemeClr val="tx1"/>
                </a:solidFill>
                <a:cs typeface="Arial" pitchFamily="34" charset="0"/>
              </a:rPr>
              <a:t>The 300-man police team had gathered in New Haven to launch _____________.</a:t>
            </a:r>
          </a:p>
        </p:txBody>
      </p:sp>
      <p:sp>
        <p:nvSpPr>
          <p:cNvPr id="146445" name="Text Box 13"/>
          <p:cNvSpPr txBox="1">
            <a:spLocks noChangeArrowheads="1"/>
          </p:cNvSpPr>
          <p:nvPr/>
        </p:nvSpPr>
        <p:spPr bwMode="auto">
          <a:xfrm>
            <a:off x="0" y="0"/>
            <a:ext cx="9144000" cy="5603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12	Fill in the blanks below with the information from the passage.</a:t>
            </a:r>
          </a:p>
        </p:txBody>
      </p:sp>
      <p:pic>
        <p:nvPicPr>
          <p:cNvPr id="430084"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
        <p:nvSpPr>
          <p:cNvPr id="105476" name="Text Box 4"/>
          <p:cNvSpPr txBox="1">
            <a:spLocks noChangeArrowheads="1"/>
          </p:cNvSpPr>
          <p:nvPr/>
        </p:nvSpPr>
        <p:spPr bwMode="auto">
          <a:xfrm>
            <a:off x="871538" y="2309813"/>
            <a:ext cx="1906587" cy="365125"/>
          </a:xfrm>
          <a:prstGeom prst="rect">
            <a:avLst/>
          </a:prstGeom>
          <a:noFill/>
          <a:ln w="9525">
            <a:noFill/>
            <a:miter lim="800000"/>
            <a:headEnd/>
            <a:tailEnd/>
          </a:ln>
          <a:effectLst/>
        </p:spPr>
        <p:txBody>
          <a:bodyPr wrap="none" lIns="0" tIns="0" rIns="0" bIns="0" anchor="ctr">
            <a:spAutoFit/>
          </a:bodyPr>
          <a:lstStyle/>
          <a:p>
            <a:pPr marL="476250" indent="-476250" algn="just">
              <a:buClr>
                <a:srgbClr val="0066FF"/>
              </a:buClr>
              <a:buFont typeface="Wingdings" pitchFamily="2" charset="2"/>
              <a:buChar char="è"/>
            </a:pPr>
            <a:r>
              <a:rPr lang="en-US" altLang="zh-CN" b="1">
                <a:solidFill>
                  <a:srgbClr val="CC3300"/>
                </a:solidFill>
                <a:effectLst>
                  <a:outerShdw blurRad="38100" dist="38100" dir="2700000" algn="tl">
                    <a:srgbClr val="C0C0C0"/>
                  </a:outerShdw>
                </a:effectLst>
              </a:rPr>
              <a:t>a drug bust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Scale>
                                      <p:cBhvr>
                                        <p:cTn id="7"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5476"/>
                                        </p:tgtEl>
                                        <p:attrNameLst>
                                          <p:attrName>ppt_x</p:attrName>
                                          <p:attrName>ppt_y</p:attrName>
                                        </p:attrNameLst>
                                      </p:cBhvr>
                                    </p:animMotion>
                                    <p:animEffect transition="in" filter="fade">
                                      <p:cBhvr>
                                        <p:cTn id="9" dur="10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124932"/>
                                        </p:tgtEl>
                                        <p:attrNameLst>
                                          <p:attrName>style.visibility</p:attrName>
                                        </p:attrNameLst>
                                      </p:cBhvr>
                                      <p:to>
                                        <p:strVal val="visible"/>
                                      </p:to>
                                    </p:set>
                                    <p:animEffect transition="in" filter="slide(fromLeft)">
                                      <p:cBhvr>
                                        <p:cTn id="13"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2" name="Text Box 10"/>
          <p:cNvSpPr txBox="1">
            <a:spLocks noChangeArrowheads="1"/>
          </p:cNvSpPr>
          <p:nvPr/>
        </p:nvSpPr>
        <p:spPr bwMode="auto">
          <a:xfrm>
            <a:off x="323850" y="1006475"/>
            <a:ext cx="8518525" cy="1520825"/>
          </a:xfrm>
          <a:prstGeom prst="rect">
            <a:avLst/>
          </a:prstGeom>
          <a:noFill/>
          <a:ln w="9525">
            <a:noFill/>
            <a:miter lim="800000"/>
            <a:headEnd/>
            <a:tailEnd/>
          </a:ln>
        </p:spPr>
        <p:txBody>
          <a:bodyPr>
            <a:spAutoFit/>
          </a:bodyPr>
          <a:lstStyle/>
          <a:p>
            <a:pPr marL="485775" indent="-485775" algn="just" defTabSz="485775">
              <a:lnSpc>
                <a:spcPct val="120000"/>
              </a:lnSpc>
              <a:spcAft>
                <a:spcPct val="40000"/>
              </a:spcAft>
              <a:tabLst>
                <a:tab pos="898525" algn="l"/>
              </a:tabLst>
            </a:pPr>
            <a:r>
              <a:rPr lang="en-US" altLang="zh-CN" sz="2600">
                <a:solidFill>
                  <a:schemeClr val="tx1"/>
                </a:solidFill>
                <a:cs typeface="Times New Roman" pitchFamily="18" charset="0"/>
              </a:rPr>
              <a:t>3	</a:t>
            </a:r>
            <a:r>
              <a:rPr lang="en-US" altLang="zh-CN" sz="2600">
                <a:solidFill>
                  <a:schemeClr val="tx1"/>
                </a:solidFill>
                <a:cs typeface="Arial" pitchFamily="34" charset="0"/>
              </a:rPr>
              <a:t>Most of the men in the task force had been up since the morning before. But none of them would sleep that night either because they would have _____________.</a:t>
            </a:r>
          </a:p>
        </p:txBody>
      </p:sp>
      <p:sp>
        <p:nvSpPr>
          <p:cNvPr id="146445" name="Text Box 13"/>
          <p:cNvSpPr txBox="1">
            <a:spLocks noChangeArrowheads="1"/>
          </p:cNvSpPr>
          <p:nvPr/>
        </p:nvSpPr>
        <p:spPr bwMode="auto">
          <a:xfrm>
            <a:off x="0" y="0"/>
            <a:ext cx="9144000" cy="5603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12	Fill in the blanks below with the information from the passage.</a:t>
            </a:r>
          </a:p>
        </p:txBody>
      </p:sp>
      <p:pic>
        <p:nvPicPr>
          <p:cNvPr id="431108"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
        <p:nvSpPr>
          <p:cNvPr id="105476" name="Text Box 4"/>
          <p:cNvSpPr txBox="1">
            <a:spLocks noChangeArrowheads="1"/>
          </p:cNvSpPr>
          <p:nvPr/>
        </p:nvSpPr>
        <p:spPr bwMode="auto">
          <a:xfrm>
            <a:off x="871538" y="2627313"/>
            <a:ext cx="3870325" cy="365125"/>
          </a:xfrm>
          <a:prstGeom prst="rect">
            <a:avLst/>
          </a:prstGeom>
          <a:noFill/>
          <a:ln w="9525">
            <a:noFill/>
            <a:miter lim="800000"/>
            <a:headEnd/>
            <a:tailEnd/>
          </a:ln>
          <a:effectLst/>
        </p:spPr>
        <p:txBody>
          <a:bodyPr wrap="none" lIns="0" tIns="0" rIns="0" bIns="0" anchor="ctr">
            <a:spAutoFit/>
          </a:bodyPr>
          <a:lstStyle/>
          <a:p>
            <a:pPr marL="476250" indent="-476250" algn="just">
              <a:buClr>
                <a:srgbClr val="0066FF"/>
              </a:buClr>
              <a:buFont typeface="Wingdings" pitchFamily="2" charset="2"/>
              <a:buChar char="è"/>
            </a:pPr>
            <a:r>
              <a:rPr lang="en-US" altLang="zh-CN" b="1">
                <a:solidFill>
                  <a:srgbClr val="CC3300"/>
                </a:solidFill>
                <a:effectLst>
                  <a:outerShdw blurRad="38100" dist="38100" dir="2700000" algn="tl">
                    <a:srgbClr val="C0C0C0"/>
                  </a:outerShdw>
                </a:effectLst>
              </a:rPr>
              <a:t>a major operation / a big day</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Scale>
                                      <p:cBhvr>
                                        <p:cTn id="7"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5476"/>
                                        </p:tgtEl>
                                        <p:attrNameLst>
                                          <p:attrName>ppt_x</p:attrName>
                                          <p:attrName>ppt_y</p:attrName>
                                        </p:attrNameLst>
                                      </p:cBhvr>
                                    </p:animMotion>
                                    <p:animEffect transition="in" filter="fade">
                                      <p:cBhvr>
                                        <p:cTn id="9" dur="10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124932"/>
                                        </p:tgtEl>
                                        <p:attrNameLst>
                                          <p:attrName>style.visibility</p:attrName>
                                        </p:attrNameLst>
                                      </p:cBhvr>
                                      <p:to>
                                        <p:strVal val="visible"/>
                                      </p:to>
                                    </p:set>
                                    <p:animEffect transition="in" filter="slide(fromLeft)">
                                      <p:cBhvr>
                                        <p:cTn id="13"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2" name="Text Box 10"/>
          <p:cNvSpPr txBox="1">
            <a:spLocks noChangeArrowheads="1"/>
          </p:cNvSpPr>
          <p:nvPr/>
        </p:nvSpPr>
        <p:spPr bwMode="auto">
          <a:xfrm>
            <a:off x="323850" y="1006475"/>
            <a:ext cx="8518525" cy="1044575"/>
          </a:xfrm>
          <a:prstGeom prst="rect">
            <a:avLst/>
          </a:prstGeom>
          <a:noFill/>
          <a:ln w="9525">
            <a:noFill/>
            <a:miter lim="800000"/>
            <a:headEnd/>
            <a:tailEnd/>
          </a:ln>
        </p:spPr>
        <p:txBody>
          <a:bodyPr>
            <a:spAutoFit/>
          </a:bodyPr>
          <a:lstStyle/>
          <a:p>
            <a:pPr marL="485775" indent="-485775" algn="just" defTabSz="485775">
              <a:lnSpc>
                <a:spcPct val="120000"/>
              </a:lnSpc>
              <a:spcAft>
                <a:spcPct val="40000"/>
              </a:spcAft>
              <a:tabLst>
                <a:tab pos="898525" algn="l"/>
              </a:tabLst>
            </a:pPr>
            <a:r>
              <a:rPr lang="en-US" altLang="zh-CN" sz="2600">
                <a:solidFill>
                  <a:schemeClr val="tx1"/>
                </a:solidFill>
                <a:cs typeface="Times New Roman" pitchFamily="18" charset="0"/>
              </a:rPr>
              <a:t>4	</a:t>
            </a:r>
            <a:r>
              <a:rPr lang="en-US" altLang="zh-CN" sz="2600">
                <a:solidFill>
                  <a:schemeClr val="tx1"/>
                </a:solidFill>
                <a:cs typeface="Arial" pitchFamily="34" charset="0"/>
              </a:rPr>
              <a:t>When he recalled the hell-like period around 1990, Billy White felt that New Haven Police _____________.</a:t>
            </a:r>
          </a:p>
        </p:txBody>
      </p:sp>
      <p:sp>
        <p:nvSpPr>
          <p:cNvPr id="146445" name="Text Box 13"/>
          <p:cNvSpPr txBox="1">
            <a:spLocks noChangeArrowheads="1"/>
          </p:cNvSpPr>
          <p:nvPr/>
        </p:nvSpPr>
        <p:spPr bwMode="auto">
          <a:xfrm>
            <a:off x="0" y="0"/>
            <a:ext cx="9144000" cy="5603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12	Fill in the blanks below with the information from the passage.</a:t>
            </a:r>
          </a:p>
        </p:txBody>
      </p:sp>
      <p:pic>
        <p:nvPicPr>
          <p:cNvPr id="432132"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
        <p:nvSpPr>
          <p:cNvPr id="105476" name="Text Box 4"/>
          <p:cNvSpPr txBox="1">
            <a:spLocks noChangeArrowheads="1"/>
          </p:cNvSpPr>
          <p:nvPr/>
        </p:nvSpPr>
        <p:spPr bwMode="auto">
          <a:xfrm>
            <a:off x="871538" y="2230438"/>
            <a:ext cx="3727450" cy="365125"/>
          </a:xfrm>
          <a:prstGeom prst="rect">
            <a:avLst/>
          </a:prstGeom>
          <a:noFill/>
          <a:ln w="9525">
            <a:noFill/>
            <a:miter lim="800000"/>
            <a:headEnd/>
            <a:tailEnd/>
          </a:ln>
          <a:effectLst/>
        </p:spPr>
        <p:txBody>
          <a:bodyPr wrap="none" lIns="0" tIns="0" rIns="0" bIns="0" anchor="ctr">
            <a:spAutoFit/>
          </a:bodyPr>
          <a:lstStyle/>
          <a:p>
            <a:pPr marL="476250" indent="-476250" algn="just">
              <a:buClr>
                <a:srgbClr val="0066FF"/>
              </a:buClr>
              <a:buFont typeface="Wingdings" pitchFamily="2" charset="2"/>
              <a:buChar char="è"/>
            </a:pPr>
            <a:r>
              <a:rPr lang="en-US" altLang="zh-CN" b="1">
                <a:solidFill>
                  <a:srgbClr val="CC3300"/>
                </a:solidFill>
                <a:effectLst>
                  <a:outerShdw blurRad="38100" dist="38100" dir="2700000" algn="tl">
                    <a:srgbClr val="C0C0C0"/>
                  </a:outerShdw>
                </a:effectLst>
              </a:rPr>
              <a:t>had failed to do a good job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Scale>
                                      <p:cBhvr>
                                        <p:cTn id="7"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5476"/>
                                        </p:tgtEl>
                                        <p:attrNameLst>
                                          <p:attrName>ppt_x</p:attrName>
                                          <p:attrName>ppt_y</p:attrName>
                                        </p:attrNameLst>
                                      </p:cBhvr>
                                    </p:animMotion>
                                    <p:animEffect transition="in" filter="fade">
                                      <p:cBhvr>
                                        <p:cTn id="9" dur="10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124932"/>
                                        </p:tgtEl>
                                        <p:attrNameLst>
                                          <p:attrName>style.visibility</p:attrName>
                                        </p:attrNameLst>
                                      </p:cBhvr>
                                      <p:to>
                                        <p:strVal val="visible"/>
                                      </p:to>
                                    </p:set>
                                    <p:animEffect transition="in" filter="slide(fromLeft)">
                                      <p:cBhvr>
                                        <p:cTn id="13"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2" name="Text Box 10"/>
          <p:cNvSpPr txBox="1">
            <a:spLocks noChangeArrowheads="1"/>
          </p:cNvSpPr>
          <p:nvPr/>
        </p:nvSpPr>
        <p:spPr bwMode="auto">
          <a:xfrm>
            <a:off x="323850" y="1006475"/>
            <a:ext cx="8518525" cy="1044575"/>
          </a:xfrm>
          <a:prstGeom prst="rect">
            <a:avLst/>
          </a:prstGeom>
          <a:noFill/>
          <a:ln w="9525">
            <a:noFill/>
            <a:miter lim="800000"/>
            <a:headEnd/>
            <a:tailEnd/>
          </a:ln>
        </p:spPr>
        <p:txBody>
          <a:bodyPr>
            <a:spAutoFit/>
          </a:bodyPr>
          <a:lstStyle/>
          <a:p>
            <a:pPr marL="485775" indent="-485775" algn="just" defTabSz="485775">
              <a:lnSpc>
                <a:spcPct val="120000"/>
              </a:lnSpc>
              <a:spcAft>
                <a:spcPct val="40000"/>
              </a:spcAft>
              <a:tabLst>
                <a:tab pos="898525" algn="l"/>
              </a:tabLst>
            </a:pPr>
            <a:r>
              <a:rPr lang="en-US" altLang="zh-CN" sz="2600">
                <a:solidFill>
                  <a:schemeClr val="tx1"/>
                </a:solidFill>
                <a:cs typeface="Times New Roman" pitchFamily="18" charset="0"/>
              </a:rPr>
              <a:t>5	</a:t>
            </a:r>
            <a:r>
              <a:rPr lang="en-US" altLang="zh-CN" sz="2600">
                <a:solidFill>
                  <a:schemeClr val="tx1"/>
                </a:solidFill>
                <a:cs typeface="Arial" pitchFamily="34" charset="0"/>
              </a:rPr>
              <a:t>The _____________ contained the names, addresses, and photographs of each suspect.</a:t>
            </a:r>
          </a:p>
        </p:txBody>
      </p:sp>
      <p:sp>
        <p:nvSpPr>
          <p:cNvPr id="146445" name="Text Box 13"/>
          <p:cNvSpPr txBox="1">
            <a:spLocks noChangeArrowheads="1"/>
          </p:cNvSpPr>
          <p:nvPr/>
        </p:nvSpPr>
        <p:spPr bwMode="auto">
          <a:xfrm>
            <a:off x="0" y="0"/>
            <a:ext cx="9144000" cy="5603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12	Fill in the blanks below with the information from the passage.</a:t>
            </a:r>
          </a:p>
        </p:txBody>
      </p:sp>
      <p:pic>
        <p:nvPicPr>
          <p:cNvPr id="433156"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
        <p:nvSpPr>
          <p:cNvPr id="105476" name="Text Box 4"/>
          <p:cNvSpPr txBox="1">
            <a:spLocks noChangeArrowheads="1"/>
          </p:cNvSpPr>
          <p:nvPr/>
        </p:nvSpPr>
        <p:spPr bwMode="auto">
          <a:xfrm>
            <a:off x="871538" y="2309813"/>
            <a:ext cx="2244725" cy="365125"/>
          </a:xfrm>
          <a:prstGeom prst="rect">
            <a:avLst/>
          </a:prstGeom>
          <a:noFill/>
          <a:ln w="9525">
            <a:noFill/>
            <a:miter lim="800000"/>
            <a:headEnd/>
            <a:tailEnd/>
          </a:ln>
          <a:effectLst/>
        </p:spPr>
        <p:txBody>
          <a:bodyPr wrap="none" lIns="0" tIns="0" rIns="0" bIns="0" anchor="ctr">
            <a:spAutoFit/>
          </a:bodyPr>
          <a:lstStyle/>
          <a:p>
            <a:pPr marL="476250" indent="-476250" algn="just">
              <a:buClr>
                <a:srgbClr val="0066FF"/>
              </a:buClr>
              <a:buFont typeface="Wingdings" pitchFamily="2" charset="2"/>
              <a:buChar char="è"/>
            </a:pPr>
            <a:r>
              <a:rPr lang="en-US" altLang="zh-CN" b="1">
                <a:solidFill>
                  <a:srgbClr val="CC3300"/>
                </a:solidFill>
                <a:effectLst>
                  <a:outerShdw blurRad="38100" dist="38100" dir="2700000" algn="tl">
                    <a:srgbClr val="C0C0C0"/>
                  </a:outerShdw>
                </a:effectLst>
              </a:rPr>
              <a:t>arrest packets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Scale>
                                      <p:cBhvr>
                                        <p:cTn id="7"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5476"/>
                                        </p:tgtEl>
                                        <p:attrNameLst>
                                          <p:attrName>ppt_x</p:attrName>
                                          <p:attrName>ppt_y</p:attrName>
                                        </p:attrNameLst>
                                      </p:cBhvr>
                                    </p:animMotion>
                                    <p:animEffect transition="in" filter="fade">
                                      <p:cBhvr>
                                        <p:cTn id="9" dur="10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124932"/>
                                        </p:tgtEl>
                                        <p:attrNameLst>
                                          <p:attrName>style.visibility</p:attrName>
                                        </p:attrNameLst>
                                      </p:cBhvr>
                                      <p:to>
                                        <p:strVal val="visible"/>
                                      </p:to>
                                    </p:set>
                                    <p:animEffect transition="in" filter="slide(fromLeft)">
                                      <p:cBhvr>
                                        <p:cTn id="13"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2" name="Text Box 10"/>
          <p:cNvSpPr txBox="1">
            <a:spLocks noChangeArrowheads="1"/>
          </p:cNvSpPr>
          <p:nvPr/>
        </p:nvSpPr>
        <p:spPr bwMode="auto">
          <a:xfrm>
            <a:off x="323850" y="1006475"/>
            <a:ext cx="8518525" cy="1044575"/>
          </a:xfrm>
          <a:prstGeom prst="rect">
            <a:avLst/>
          </a:prstGeom>
          <a:noFill/>
          <a:ln w="9525">
            <a:noFill/>
            <a:miter lim="800000"/>
            <a:headEnd/>
            <a:tailEnd/>
          </a:ln>
        </p:spPr>
        <p:txBody>
          <a:bodyPr>
            <a:spAutoFit/>
          </a:bodyPr>
          <a:lstStyle/>
          <a:p>
            <a:pPr marL="485775" indent="-485775" algn="just" defTabSz="485775">
              <a:lnSpc>
                <a:spcPct val="120000"/>
              </a:lnSpc>
              <a:spcAft>
                <a:spcPct val="40000"/>
              </a:spcAft>
              <a:tabLst>
                <a:tab pos="898525" algn="l"/>
              </a:tabLst>
            </a:pPr>
            <a:r>
              <a:rPr lang="en-US" altLang="zh-CN" sz="2600">
                <a:solidFill>
                  <a:schemeClr val="tx1"/>
                </a:solidFill>
                <a:cs typeface="Times New Roman" pitchFamily="18" charset="0"/>
              </a:rPr>
              <a:t>6	</a:t>
            </a:r>
            <a:r>
              <a:rPr lang="en-US" altLang="zh-CN" sz="2600">
                <a:solidFill>
                  <a:schemeClr val="tx1"/>
                </a:solidFill>
                <a:cs typeface="Arial" pitchFamily="34" charset="0"/>
              </a:rPr>
              <a:t>After drug gangs came to New Haven, _____________ there increased sharply.</a:t>
            </a:r>
          </a:p>
        </p:txBody>
      </p:sp>
      <p:sp>
        <p:nvSpPr>
          <p:cNvPr id="146445" name="Text Box 13"/>
          <p:cNvSpPr txBox="1">
            <a:spLocks noChangeArrowheads="1"/>
          </p:cNvSpPr>
          <p:nvPr/>
        </p:nvSpPr>
        <p:spPr bwMode="auto">
          <a:xfrm>
            <a:off x="0" y="0"/>
            <a:ext cx="9144000" cy="5603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12	Fill in the blanks below with the information from the passage.</a:t>
            </a:r>
          </a:p>
        </p:txBody>
      </p:sp>
      <p:pic>
        <p:nvPicPr>
          <p:cNvPr id="434180"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
        <p:nvSpPr>
          <p:cNvPr id="105476" name="Text Box 4"/>
          <p:cNvSpPr txBox="1">
            <a:spLocks noChangeArrowheads="1"/>
          </p:cNvSpPr>
          <p:nvPr/>
        </p:nvSpPr>
        <p:spPr bwMode="auto">
          <a:xfrm>
            <a:off x="871538" y="2309813"/>
            <a:ext cx="2160587" cy="365125"/>
          </a:xfrm>
          <a:prstGeom prst="rect">
            <a:avLst/>
          </a:prstGeom>
          <a:noFill/>
          <a:ln w="9525">
            <a:noFill/>
            <a:miter lim="800000"/>
            <a:headEnd/>
            <a:tailEnd/>
          </a:ln>
          <a:effectLst/>
        </p:spPr>
        <p:txBody>
          <a:bodyPr wrap="none" lIns="0" tIns="0" rIns="0" bIns="0" anchor="ctr">
            <a:spAutoFit/>
          </a:bodyPr>
          <a:lstStyle/>
          <a:p>
            <a:pPr marL="476250" indent="-476250" algn="just">
              <a:buClr>
                <a:srgbClr val="0066FF"/>
              </a:buClr>
              <a:buFont typeface="Wingdings" pitchFamily="2" charset="2"/>
              <a:buChar char="è"/>
            </a:pPr>
            <a:r>
              <a:rPr lang="en-US" altLang="zh-CN" b="1">
                <a:solidFill>
                  <a:srgbClr val="CC3300"/>
                </a:solidFill>
                <a:effectLst>
                  <a:outerShdw blurRad="38100" dist="38100" dir="2700000" algn="tl">
                    <a:srgbClr val="C0C0C0"/>
                  </a:outerShdw>
                </a:effectLst>
              </a:rPr>
              <a:t>violent crimes</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Scale>
                                      <p:cBhvr>
                                        <p:cTn id="7"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5476"/>
                                        </p:tgtEl>
                                        <p:attrNameLst>
                                          <p:attrName>ppt_x</p:attrName>
                                          <p:attrName>ppt_y</p:attrName>
                                        </p:attrNameLst>
                                      </p:cBhvr>
                                    </p:animMotion>
                                    <p:animEffect transition="in" filter="fade">
                                      <p:cBhvr>
                                        <p:cTn id="9" dur="10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124932"/>
                                        </p:tgtEl>
                                        <p:attrNameLst>
                                          <p:attrName>style.visibility</p:attrName>
                                        </p:attrNameLst>
                                      </p:cBhvr>
                                      <p:to>
                                        <p:strVal val="visible"/>
                                      </p:to>
                                    </p:set>
                                    <p:animEffect transition="in" filter="slide(fromLeft)">
                                      <p:cBhvr>
                                        <p:cTn id="13"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2" name="Text Box 10"/>
          <p:cNvSpPr txBox="1">
            <a:spLocks noChangeArrowheads="1"/>
          </p:cNvSpPr>
          <p:nvPr/>
        </p:nvSpPr>
        <p:spPr bwMode="auto">
          <a:xfrm>
            <a:off x="323850" y="1006475"/>
            <a:ext cx="8518525" cy="1044575"/>
          </a:xfrm>
          <a:prstGeom prst="rect">
            <a:avLst/>
          </a:prstGeom>
          <a:noFill/>
          <a:ln w="9525">
            <a:noFill/>
            <a:miter lim="800000"/>
            <a:headEnd/>
            <a:tailEnd/>
          </a:ln>
        </p:spPr>
        <p:txBody>
          <a:bodyPr>
            <a:spAutoFit/>
          </a:bodyPr>
          <a:lstStyle/>
          <a:p>
            <a:pPr marL="485775" indent="-485775" algn="just" defTabSz="485775">
              <a:lnSpc>
                <a:spcPct val="120000"/>
              </a:lnSpc>
              <a:spcAft>
                <a:spcPct val="40000"/>
              </a:spcAft>
              <a:tabLst>
                <a:tab pos="898525" algn="l"/>
              </a:tabLst>
            </a:pPr>
            <a:r>
              <a:rPr lang="en-US" altLang="zh-CN" sz="2600">
                <a:solidFill>
                  <a:schemeClr val="tx1"/>
                </a:solidFill>
                <a:cs typeface="Times New Roman" pitchFamily="18" charset="0"/>
              </a:rPr>
              <a:t>7	</a:t>
            </a:r>
            <a:r>
              <a:rPr lang="en-US" altLang="zh-CN" sz="2600">
                <a:solidFill>
                  <a:schemeClr val="tx1"/>
                </a:solidFill>
                <a:cs typeface="Arial" pitchFamily="34" charset="0"/>
              </a:rPr>
              <a:t>The arrests in the New Haven area all went on very _____________.</a:t>
            </a:r>
          </a:p>
        </p:txBody>
      </p:sp>
      <p:sp>
        <p:nvSpPr>
          <p:cNvPr id="146445" name="Text Box 13"/>
          <p:cNvSpPr txBox="1">
            <a:spLocks noChangeArrowheads="1"/>
          </p:cNvSpPr>
          <p:nvPr/>
        </p:nvSpPr>
        <p:spPr bwMode="auto">
          <a:xfrm>
            <a:off x="0" y="0"/>
            <a:ext cx="9144000" cy="5603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12	Fill in the blanks below with the information from the passage.</a:t>
            </a:r>
          </a:p>
        </p:txBody>
      </p:sp>
      <p:pic>
        <p:nvPicPr>
          <p:cNvPr id="435204"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
        <p:nvSpPr>
          <p:cNvPr id="105476" name="Text Box 4"/>
          <p:cNvSpPr txBox="1">
            <a:spLocks noChangeArrowheads="1"/>
          </p:cNvSpPr>
          <p:nvPr/>
        </p:nvSpPr>
        <p:spPr bwMode="auto">
          <a:xfrm>
            <a:off x="871538" y="2309813"/>
            <a:ext cx="3302000" cy="365125"/>
          </a:xfrm>
          <a:prstGeom prst="rect">
            <a:avLst/>
          </a:prstGeom>
          <a:noFill/>
          <a:ln w="9525">
            <a:noFill/>
            <a:miter lim="800000"/>
            <a:headEnd/>
            <a:tailEnd/>
          </a:ln>
          <a:effectLst/>
        </p:spPr>
        <p:txBody>
          <a:bodyPr wrap="none" lIns="0" tIns="0" rIns="0" bIns="0" anchor="ctr">
            <a:spAutoFit/>
          </a:bodyPr>
          <a:lstStyle/>
          <a:p>
            <a:pPr marL="476250" indent="-476250" algn="just">
              <a:buClr>
                <a:srgbClr val="0066FF"/>
              </a:buClr>
              <a:buFont typeface="Wingdings" pitchFamily="2" charset="2"/>
              <a:buChar char="è"/>
            </a:pPr>
            <a:r>
              <a:rPr lang="en-US" altLang="zh-CN" b="1">
                <a:solidFill>
                  <a:srgbClr val="CC3300"/>
                </a:solidFill>
                <a:effectLst>
                  <a:outerShdw blurRad="38100" dist="38100" dir="2700000" algn="tl">
                    <a:srgbClr val="C0C0C0"/>
                  </a:outerShdw>
                </a:effectLst>
              </a:rPr>
              <a:t>smoothly / successfully</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Scale>
                                      <p:cBhvr>
                                        <p:cTn id="7"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5476"/>
                                        </p:tgtEl>
                                        <p:attrNameLst>
                                          <p:attrName>ppt_x</p:attrName>
                                          <p:attrName>ppt_y</p:attrName>
                                        </p:attrNameLst>
                                      </p:cBhvr>
                                    </p:animMotion>
                                    <p:animEffect transition="in" filter="fade">
                                      <p:cBhvr>
                                        <p:cTn id="9" dur="10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124932"/>
                                        </p:tgtEl>
                                        <p:attrNameLst>
                                          <p:attrName>style.visibility</p:attrName>
                                        </p:attrNameLst>
                                      </p:cBhvr>
                                      <p:to>
                                        <p:strVal val="visible"/>
                                      </p:to>
                                    </p:set>
                                    <p:animEffect transition="in" filter="slide(fromLeft)">
                                      <p:cBhvr>
                                        <p:cTn id="13"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2" name="Text Box 10"/>
          <p:cNvSpPr txBox="1">
            <a:spLocks noChangeArrowheads="1"/>
          </p:cNvSpPr>
          <p:nvPr/>
        </p:nvSpPr>
        <p:spPr bwMode="auto">
          <a:xfrm>
            <a:off x="323850" y="1006475"/>
            <a:ext cx="8518525" cy="1520825"/>
          </a:xfrm>
          <a:prstGeom prst="rect">
            <a:avLst/>
          </a:prstGeom>
          <a:noFill/>
          <a:ln w="9525">
            <a:noFill/>
            <a:miter lim="800000"/>
            <a:headEnd/>
            <a:tailEnd/>
          </a:ln>
        </p:spPr>
        <p:txBody>
          <a:bodyPr>
            <a:spAutoFit/>
          </a:bodyPr>
          <a:lstStyle/>
          <a:p>
            <a:pPr marL="485775" indent="-485775" algn="just" defTabSz="485775">
              <a:lnSpc>
                <a:spcPct val="120000"/>
              </a:lnSpc>
              <a:spcAft>
                <a:spcPct val="40000"/>
              </a:spcAft>
              <a:tabLst>
                <a:tab pos="898525" algn="l"/>
              </a:tabLst>
            </a:pPr>
            <a:r>
              <a:rPr lang="en-US" altLang="zh-CN" sz="2600">
                <a:solidFill>
                  <a:schemeClr val="tx1"/>
                </a:solidFill>
                <a:cs typeface="Times New Roman" pitchFamily="18" charset="0"/>
              </a:rPr>
              <a:t>8	</a:t>
            </a:r>
            <a:r>
              <a:rPr lang="en-US" altLang="zh-CN" sz="2600">
                <a:solidFill>
                  <a:schemeClr val="tx1"/>
                </a:solidFill>
                <a:cs typeface="Arial" pitchFamily="34" charset="0"/>
              </a:rPr>
              <a:t>When the anti-drug operation came to a close, some of the New Haven cops got so _____________ that they had tears in their eyes.</a:t>
            </a:r>
          </a:p>
        </p:txBody>
      </p:sp>
      <p:sp>
        <p:nvSpPr>
          <p:cNvPr id="146445" name="Text Box 13"/>
          <p:cNvSpPr txBox="1">
            <a:spLocks noChangeArrowheads="1"/>
          </p:cNvSpPr>
          <p:nvPr/>
        </p:nvSpPr>
        <p:spPr bwMode="auto">
          <a:xfrm>
            <a:off x="0" y="0"/>
            <a:ext cx="9144000" cy="5603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12	Fill in the blanks below with the information from the passage.</a:t>
            </a:r>
          </a:p>
        </p:txBody>
      </p:sp>
      <p:pic>
        <p:nvPicPr>
          <p:cNvPr id="436228"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
        <p:nvSpPr>
          <p:cNvPr id="105476" name="Text Box 4"/>
          <p:cNvSpPr txBox="1">
            <a:spLocks noChangeArrowheads="1"/>
          </p:cNvSpPr>
          <p:nvPr/>
        </p:nvSpPr>
        <p:spPr bwMode="auto">
          <a:xfrm>
            <a:off x="871538" y="2722563"/>
            <a:ext cx="1339850" cy="365125"/>
          </a:xfrm>
          <a:prstGeom prst="rect">
            <a:avLst/>
          </a:prstGeom>
          <a:noFill/>
          <a:ln w="9525">
            <a:noFill/>
            <a:miter lim="800000"/>
            <a:headEnd/>
            <a:tailEnd/>
          </a:ln>
          <a:effectLst/>
        </p:spPr>
        <p:txBody>
          <a:bodyPr wrap="none" lIns="0" tIns="0" rIns="0" bIns="0" anchor="ctr">
            <a:spAutoFit/>
          </a:bodyPr>
          <a:lstStyle/>
          <a:p>
            <a:pPr marL="476250" indent="-476250" algn="just">
              <a:buClr>
                <a:srgbClr val="0066FF"/>
              </a:buClr>
              <a:buFont typeface="Wingdings" pitchFamily="2" charset="2"/>
              <a:buChar char="è"/>
            </a:pPr>
            <a:r>
              <a:rPr lang="en-US" altLang="zh-CN" b="1">
                <a:solidFill>
                  <a:srgbClr val="CC3300"/>
                </a:solidFill>
                <a:effectLst>
                  <a:outerShdw blurRad="38100" dist="38100" dir="2700000" algn="tl">
                    <a:srgbClr val="C0C0C0"/>
                  </a:outerShdw>
                </a:effectLst>
              </a:rPr>
              <a:t>excited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Scale>
                                      <p:cBhvr>
                                        <p:cTn id="7"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5476"/>
                                        </p:tgtEl>
                                        <p:attrNameLst>
                                          <p:attrName>ppt_x</p:attrName>
                                          <p:attrName>ppt_y</p:attrName>
                                        </p:attrNameLst>
                                      </p:cBhvr>
                                    </p:animMotion>
                                    <p:animEffect transition="in" filter="fade">
                                      <p:cBhvr>
                                        <p:cTn id="9" dur="10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124932"/>
                                        </p:tgtEl>
                                        <p:attrNameLst>
                                          <p:attrName>style.visibility</p:attrName>
                                        </p:attrNameLst>
                                      </p:cBhvr>
                                      <p:to>
                                        <p:strVal val="visible"/>
                                      </p:to>
                                    </p:set>
                                    <p:animEffect transition="in" filter="slide(fromLeft)">
                                      <p:cBhvr>
                                        <p:cTn id="13"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2" name="Text Box 10"/>
          <p:cNvSpPr txBox="1">
            <a:spLocks noChangeArrowheads="1"/>
          </p:cNvSpPr>
          <p:nvPr/>
        </p:nvSpPr>
        <p:spPr bwMode="auto">
          <a:xfrm>
            <a:off x="323850" y="1006475"/>
            <a:ext cx="8518525" cy="568325"/>
          </a:xfrm>
          <a:prstGeom prst="rect">
            <a:avLst/>
          </a:prstGeom>
          <a:noFill/>
          <a:ln w="9525">
            <a:noFill/>
            <a:miter lim="800000"/>
            <a:headEnd/>
            <a:tailEnd/>
          </a:ln>
        </p:spPr>
        <p:txBody>
          <a:bodyPr>
            <a:spAutoFit/>
          </a:bodyPr>
          <a:lstStyle/>
          <a:p>
            <a:pPr marL="485775" indent="-485775" algn="just" defTabSz="485775">
              <a:lnSpc>
                <a:spcPct val="120000"/>
              </a:lnSpc>
              <a:spcAft>
                <a:spcPct val="40000"/>
              </a:spcAft>
              <a:tabLst>
                <a:tab pos="898525" algn="l"/>
              </a:tabLst>
            </a:pPr>
            <a:r>
              <a:rPr lang="en-US" altLang="zh-CN" sz="2600">
                <a:solidFill>
                  <a:schemeClr val="tx1"/>
                </a:solidFill>
                <a:cs typeface="Times New Roman" pitchFamily="18" charset="0"/>
              </a:rPr>
              <a:t>9	</a:t>
            </a:r>
            <a:r>
              <a:rPr lang="en-US" altLang="zh-CN" sz="2600">
                <a:solidFill>
                  <a:schemeClr val="tx1"/>
                </a:solidFill>
                <a:cs typeface="Arial" pitchFamily="34" charset="0"/>
              </a:rPr>
              <a:t>The anti-drug operation turned out to be _____________.</a:t>
            </a:r>
          </a:p>
        </p:txBody>
      </p:sp>
      <p:sp>
        <p:nvSpPr>
          <p:cNvPr id="146445" name="Text Box 13"/>
          <p:cNvSpPr txBox="1">
            <a:spLocks noChangeArrowheads="1"/>
          </p:cNvSpPr>
          <p:nvPr/>
        </p:nvSpPr>
        <p:spPr bwMode="auto">
          <a:xfrm>
            <a:off x="0" y="0"/>
            <a:ext cx="9144000" cy="5603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12	Fill in the blanks below with the information from the passage.</a:t>
            </a:r>
          </a:p>
        </p:txBody>
      </p:sp>
      <p:pic>
        <p:nvPicPr>
          <p:cNvPr id="437252"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
        <p:nvSpPr>
          <p:cNvPr id="105476" name="Text Box 4"/>
          <p:cNvSpPr txBox="1">
            <a:spLocks noChangeArrowheads="1"/>
          </p:cNvSpPr>
          <p:nvPr/>
        </p:nvSpPr>
        <p:spPr bwMode="auto">
          <a:xfrm>
            <a:off x="871538" y="1762125"/>
            <a:ext cx="2674937" cy="365125"/>
          </a:xfrm>
          <a:prstGeom prst="rect">
            <a:avLst/>
          </a:prstGeom>
          <a:noFill/>
          <a:ln w="9525">
            <a:noFill/>
            <a:miter lim="800000"/>
            <a:headEnd/>
            <a:tailEnd/>
          </a:ln>
          <a:effectLst/>
        </p:spPr>
        <p:txBody>
          <a:bodyPr wrap="none" lIns="0" tIns="0" rIns="0" bIns="0" anchor="ctr">
            <a:spAutoFit/>
          </a:bodyPr>
          <a:lstStyle/>
          <a:p>
            <a:pPr marL="476250" indent="-476250" algn="just">
              <a:buClr>
                <a:srgbClr val="0066FF"/>
              </a:buClr>
              <a:buFont typeface="Wingdings" pitchFamily="2" charset="2"/>
              <a:buChar char="è"/>
            </a:pPr>
            <a:r>
              <a:rPr lang="en-US" altLang="zh-CN" b="1">
                <a:solidFill>
                  <a:srgbClr val="CC3300"/>
                </a:solidFill>
                <a:effectLst>
                  <a:outerShdw blurRad="38100" dist="38100" dir="2700000" algn="tl">
                    <a:srgbClr val="C0C0C0"/>
                  </a:outerShdw>
                </a:effectLst>
              </a:rPr>
              <a:t>a complete victory</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Scale>
                                      <p:cBhvr>
                                        <p:cTn id="7"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5476"/>
                                        </p:tgtEl>
                                        <p:attrNameLst>
                                          <p:attrName>ppt_x</p:attrName>
                                          <p:attrName>ppt_y</p:attrName>
                                        </p:attrNameLst>
                                      </p:cBhvr>
                                    </p:animMotion>
                                    <p:animEffect transition="in" filter="fade">
                                      <p:cBhvr>
                                        <p:cTn id="9" dur="10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10" fill="hold">
                            <p:stCondLst>
                              <p:cond delay="1000"/>
                            </p:stCondLst>
                            <p:childTnLst>
                              <p:par>
                                <p:cTn id="11" presetID="12" presetClass="entr" presetSubtype="8" fill="hold" nodeType="afterEffect">
                                  <p:stCondLst>
                                    <p:cond delay="0"/>
                                  </p:stCondLst>
                                  <p:childTnLst>
                                    <p:set>
                                      <p:cBhvr>
                                        <p:cTn id="12" dur="1" fill="hold">
                                          <p:stCondLst>
                                            <p:cond delay="0"/>
                                          </p:stCondLst>
                                        </p:cTn>
                                        <p:tgtEl>
                                          <p:spTgt spid="124932"/>
                                        </p:tgtEl>
                                        <p:attrNameLst>
                                          <p:attrName>style.visibility</p:attrName>
                                        </p:attrNameLst>
                                      </p:cBhvr>
                                      <p:to>
                                        <p:strVal val="visible"/>
                                      </p:to>
                                    </p:set>
                                    <p:animEffect transition="in" filter="slide(fromLeft)">
                                      <p:cBhvr>
                                        <p:cTn id="13"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2" name="Text Box 10"/>
          <p:cNvSpPr txBox="1">
            <a:spLocks noChangeArrowheads="1"/>
          </p:cNvSpPr>
          <p:nvPr/>
        </p:nvSpPr>
        <p:spPr bwMode="auto">
          <a:xfrm>
            <a:off x="323850" y="1006475"/>
            <a:ext cx="8518525" cy="568325"/>
          </a:xfrm>
          <a:prstGeom prst="rect">
            <a:avLst/>
          </a:prstGeom>
          <a:noFill/>
          <a:ln w="9525">
            <a:noFill/>
            <a:miter lim="800000"/>
            <a:headEnd/>
            <a:tailEnd/>
          </a:ln>
        </p:spPr>
        <p:txBody>
          <a:bodyPr>
            <a:spAutoFit/>
          </a:bodyPr>
          <a:lstStyle/>
          <a:p>
            <a:pPr marL="485775" indent="-485775" algn="just" defTabSz="485775">
              <a:lnSpc>
                <a:spcPct val="120000"/>
              </a:lnSpc>
              <a:spcAft>
                <a:spcPct val="40000"/>
              </a:spcAft>
              <a:tabLst>
                <a:tab pos="898525" algn="l"/>
              </a:tabLst>
            </a:pPr>
            <a:r>
              <a:rPr lang="en-US" altLang="zh-CN" sz="2600">
                <a:solidFill>
                  <a:schemeClr val="tx1"/>
                </a:solidFill>
                <a:cs typeface="Times New Roman" pitchFamily="18" charset="0"/>
              </a:rPr>
              <a:t>10	</a:t>
            </a:r>
            <a:r>
              <a:rPr lang="en-US" altLang="zh-CN" sz="2600">
                <a:solidFill>
                  <a:schemeClr val="tx1"/>
                </a:solidFill>
                <a:cs typeface="Arial" pitchFamily="34" charset="0"/>
              </a:rPr>
              <a:t>As for the war on drug, Billy White believes that _____________.</a:t>
            </a:r>
          </a:p>
        </p:txBody>
      </p:sp>
      <p:sp>
        <p:nvSpPr>
          <p:cNvPr id="146445" name="Text Box 13"/>
          <p:cNvSpPr txBox="1">
            <a:spLocks noChangeArrowheads="1"/>
          </p:cNvSpPr>
          <p:nvPr/>
        </p:nvSpPr>
        <p:spPr bwMode="auto">
          <a:xfrm>
            <a:off x="0" y="0"/>
            <a:ext cx="9144000" cy="5603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12	Fill in the blanks below with the information from the passage.</a:t>
            </a:r>
          </a:p>
        </p:txBody>
      </p:sp>
      <p:pic>
        <p:nvPicPr>
          <p:cNvPr id="438276"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105476" name="Text Box 4"/>
          <p:cNvSpPr txBox="1">
            <a:spLocks noChangeArrowheads="1"/>
          </p:cNvSpPr>
          <p:nvPr/>
        </p:nvSpPr>
        <p:spPr bwMode="auto">
          <a:xfrm>
            <a:off x="871538" y="1762125"/>
            <a:ext cx="3248025" cy="365125"/>
          </a:xfrm>
          <a:prstGeom prst="rect">
            <a:avLst/>
          </a:prstGeom>
          <a:noFill/>
          <a:ln w="9525">
            <a:noFill/>
            <a:miter lim="800000"/>
            <a:headEnd/>
            <a:tailEnd/>
          </a:ln>
          <a:effectLst/>
        </p:spPr>
        <p:txBody>
          <a:bodyPr wrap="none" lIns="0" tIns="0" rIns="0" bIns="0" anchor="ctr">
            <a:spAutoFit/>
          </a:bodyPr>
          <a:lstStyle/>
          <a:p>
            <a:pPr marL="476250" indent="-476250" algn="just">
              <a:buClr>
                <a:srgbClr val="0066FF"/>
              </a:buClr>
              <a:buFont typeface="Wingdings" pitchFamily="2" charset="2"/>
              <a:buChar char="è"/>
            </a:pPr>
            <a:r>
              <a:rPr lang="en-US" altLang="zh-CN" b="1">
                <a:solidFill>
                  <a:srgbClr val="CC3300"/>
                </a:solidFill>
                <a:effectLst>
                  <a:outerShdw blurRad="38100" dist="38100" dir="2700000" algn="tl">
                    <a:srgbClr val="C0C0C0"/>
                  </a:outerShdw>
                </a:effectLst>
              </a:rPr>
              <a:t>they will eventually win</a:t>
            </a:r>
          </a:p>
        </p:txBody>
      </p:sp>
      <p:pic>
        <p:nvPicPr>
          <p:cNvPr id="151562"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6448425"/>
            <a:ext cx="409575" cy="4095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Scale>
                                      <p:cBhvr>
                                        <p:cTn id="7"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5476"/>
                                        </p:tgtEl>
                                        <p:attrNameLst>
                                          <p:attrName>ppt_x</p:attrName>
                                          <p:attrName>ppt_y</p:attrName>
                                        </p:attrNameLst>
                                      </p:cBhvr>
                                    </p:animMotion>
                                    <p:animEffect transition="in" filter="fade">
                                      <p:cBhvr>
                                        <p:cTn id="9" dur="1000"/>
                                        <p:tgtEl>
                                          <p:spTgt spid="10547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10" fill="hold">
                            <p:stCondLst>
                              <p:cond delay="1000"/>
                            </p:stCondLst>
                            <p:childTnLst>
                              <p:par>
                                <p:cTn id="11" presetID="4" presetClass="entr" presetSubtype="16" fill="hold" nodeType="afterEffect">
                                  <p:stCondLst>
                                    <p:cond delay="0"/>
                                  </p:stCondLst>
                                  <p:childTnLst>
                                    <p:set>
                                      <p:cBhvr>
                                        <p:cTn id="12" dur="1" fill="hold">
                                          <p:stCondLst>
                                            <p:cond delay="0"/>
                                          </p:stCondLst>
                                        </p:cTn>
                                        <p:tgtEl>
                                          <p:spTgt spid="151562"/>
                                        </p:tgtEl>
                                        <p:attrNameLst>
                                          <p:attrName>style.visibility</p:attrName>
                                        </p:attrNameLst>
                                      </p:cBhvr>
                                      <p:to>
                                        <p:strVal val="visible"/>
                                      </p:to>
                                    </p:set>
                                    <p:animEffect transition="in" filter="box(in)">
                                      <p:cBhvr>
                                        <p:cTn id="13" dur="500"/>
                                        <p:tgtEl>
                                          <p:spTgt spid="151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13	</a:t>
            </a:r>
            <a:r>
              <a:rPr lang="en-US" altLang="zh-CN" sz="2300">
                <a:solidFill>
                  <a:srgbClr val="FFFFFF"/>
                </a:solidFill>
                <a:cs typeface="Times New Roman" pitchFamily="18" charset="0"/>
              </a:rPr>
              <a:t>Complete the crossword with the words from the passage.</a:t>
            </a:r>
          </a:p>
        </p:txBody>
      </p:sp>
      <p:pic>
        <p:nvPicPr>
          <p:cNvPr id="129032"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9194" name="Picture 17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17550" y="636588"/>
            <a:ext cx="3948113" cy="4938712"/>
          </a:xfrm>
          <a:prstGeom prst="rect">
            <a:avLst/>
          </a:prstGeom>
          <a:noFill/>
          <a:ln w="9525">
            <a:noFill/>
            <a:miter lim="800000"/>
            <a:headEnd/>
            <a:tailEnd/>
          </a:ln>
          <a:effectLst/>
        </p:spPr>
      </p:pic>
      <p:sp>
        <p:nvSpPr>
          <p:cNvPr id="129195" name="Text Box 171"/>
          <p:cNvSpPr txBox="1">
            <a:spLocks noChangeArrowheads="1"/>
          </p:cNvSpPr>
          <p:nvPr/>
        </p:nvSpPr>
        <p:spPr bwMode="auto">
          <a:xfrm>
            <a:off x="4806950" y="2427288"/>
            <a:ext cx="4013200" cy="1077912"/>
          </a:xfrm>
          <a:prstGeom prst="rect">
            <a:avLst/>
          </a:prstGeom>
          <a:noFill/>
          <a:ln w="9525">
            <a:noFill/>
            <a:miter lim="800000"/>
            <a:headEnd/>
            <a:tailEnd/>
          </a:ln>
          <a:effectLst/>
        </p:spPr>
        <p:txBody>
          <a:bodyPr lIns="0">
            <a:spAutoFit/>
          </a:bodyPr>
          <a:lstStyle/>
          <a:p>
            <a:pPr marL="358775" indent="-358775" algn="just">
              <a:lnSpc>
                <a:spcPct val="90000"/>
              </a:lnSpc>
            </a:pPr>
            <a:r>
              <a:rPr lang="en-US" altLang="en-US">
                <a:solidFill>
                  <a:srgbClr val="003366"/>
                </a:solidFill>
              </a:rPr>
              <a:t>1</a:t>
            </a:r>
            <a:r>
              <a:rPr lang="en-US" altLang="zh-CN">
                <a:solidFill>
                  <a:srgbClr val="003366"/>
                </a:solidFill>
              </a:rPr>
              <a:t>	</a:t>
            </a:r>
            <a:r>
              <a:rPr lang="en-US" altLang="en-US">
                <a:solidFill>
                  <a:srgbClr val="003366"/>
                </a:solidFill>
              </a:rPr>
              <a:t>to make (people or things) work together, so as to increase effectiveness</a:t>
            </a:r>
            <a:endParaRPr lang="zh-CN" altLang="en-US">
              <a:solidFill>
                <a:srgbClr val="003366"/>
              </a:solidFill>
            </a:endParaRPr>
          </a:p>
        </p:txBody>
      </p:sp>
      <p:pic>
        <p:nvPicPr>
          <p:cNvPr id="129196" name="Picture 172" descr=" icon"/>
          <p:cNvPicPr>
            <a:picLocks noChangeAspect="1" noChangeArrowheads="1"/>
          </p:cNvPicPr>
          <p:nvPr/>
        </p:nvPicPr>
        <p:blipFill>
          <a:blip r:embed="rId5"/>
          <a:srcRect/>
          <a:stretch>
            <a:fillRect/>
          </a:stretch>
        </p:blipFill>
        <p:spPr bwMode="auto">
          <a:xfrm>
            <a:off x="4533900" y="1781175"/>
            <a:ext cx="647700" cy="647700"/>
          </a:xfrm>
          <a:prstGeom prst="rect">
            <a:avLst/>
          </a:prstGeom>
          <a:noFill/>
        </p:spPr>
      </p:pic>
      <p:graphicFrame>
        <p:nvGraphicFramePr>
          <p:cNvPr id="129270" name="Group 246"/>
          <p:cNvGraphicFramePr>
            <a:graphicFrameLocks noGrp="1"/>
          </p:cNvGraphicFramePr>
          <p:nvPr/>
        </p:nvGraphicFramePr>
        <p:xfrm>
          <a:off x="3667125" y="636588"/>
          <a:ext cx="250825" cy="2483806"/>
        </p:xfrm>
        <a:graphic>
          <a:graphicData uri="http://schemas.openxmlformats.org/drawingml/2006/table">
            <a:tbl>
              <a:tblPr/>
              <a:tblGrid>
                <a:gridCol w="250825"/>
              </a:tblGrid>
              <a:tr h="2365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C</a:t>
                      </a:r>
                    </a:p>
                  </a:txBody>
                  <a:tcPr marL="0" marR="0" marT="0" marB="0" anchor="ctr" horzOverflow="overflow">
                    <a:lnL cap="flat">
                      <a:noFill/>
                    </a:lnL>
                    <a:lnR cap="flat">
                      <a:noFill/>
                    </a:lnR>
                    <a:lnT cap="flat">
                      <a:noFill/>
                    </a:lnT>
                    <a:lnB>
                      <a:noFill/>
                    </a:lnB>
                    <a:lnTlToBr>
                      <a:noFill/>
                    </a:lnTlToBr>
                    <a:lnBlToTr>
                      <a:noFill/>
                    </a:lnBlToTr>
                    <a:solidFill>
                      <a:schemeClr val="folHlink">
                        <a:alpha val="50000"/>
                      </a:schemeClr>
                    </a:solid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O</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O</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R</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D</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I</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N</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A</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T</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cap="flat">
                      <a:noFill/>
                    </a:lnL>
                    <a:lnR cap="flat">
                      <a:noFill/>
                    </a:lnR>
                    <a:lnT>
                      <a:noFill/>
                    </a:lnT>
                    <a:lnB cap="flat">
                      <a:noFill/>
                    </a:lnB>
                    <a:lnTlToBr>
                      <a:noFill/>
                    </a:lnTlToBr>
                    <a:lnBlToTr>
                      <a:noFill/>
                    </a:lnBlToTr>
                    <a:solidFill>
                      <a:schemeClr val="folHlink">
                        <a:alpha val="50000"/>
                      </a:schemeClr>
                    </a:solid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2" presetClass="entr" presetSubtype="1" fill="hold" nodeType="afterEffect">
                                  <p:stCondLst>
                                    <p:cond delay="0"/>
                                  </p:stCondLst>
                                  <p:childTnLst>
                                    <p:set>
                                      <p:cBhvr>
                                        <p:cTn id="6" dur="1" fill="hold">
                                          <p:stCondLst>
                                            <p:cond delay="0"/>
                                          </p:stCondLst>
                                        </p:cTn>
                                        <p:tgtEl>
                                          <p:spTgt spid="129196"/>
                                        </p:tgtEl>
                                        <p:attrNameLst>
                                          <p:attrName>style.visibility</p:attrName>
                                        </p:attrNameLst>
                                      </p:cBhvr>
                                      <p:to>
                                        <p:strVal val="visible"/>
                                      </p:to>
                                    </p:set>
                                    <p:animEffect transition="in" filter="slide(fromTop)">
                                      <p:cBhvr>
                                        <p:cTn id="7" dur="500"/>
                                        <p:tgtEl>
                                          <p:spTgt spid="129196"/>
                                        </p:tgtEl>
                                      </p:cBhvr>
                                    </p:animEffect>
                                  </p:childTnLst>
                                </p:cTn>
                              </p:par>
                            </p:childTnLst>
                          </p:cTn>
                        </p:par>
                        <p:par>
                          <p:cTn id="8" fill="hold">
                            <p:stCondLst>
                              <p:cond delay="1000"/>
                            </p:stCondLst>
                            <p:childTnLst>
                              <p:par>
                                <p:cTn id="9" presetID="3" presetClass="entr" presetSubtype="5" fill="hold" grpId="0" nodeType="afterEffect">
                                  <p:stCondLst>
                                    <p:cond delay="0"/>
                                  </p:stCondLst>
                                  <p:childTnLst>
                                    <p:set>
                                      <p:cBhvr>
                                        <p:cTn id="10" dur="1" fill="hold">
                                          <p:stCondLst>
                                            <p:cond delay="0"/>
                                          </p:stCondLst>
                                        </p:cTn>
                                        <p:tgtEl>
                                          <p:spTgt spid="129195"/>
                                        </p:tgtEl>
                                        <p:attrNameLst>
                                          <p:attrName>style.visibility</p:attrName>
                                        </p:attrNameLst>
                                      </p:cBhvr>
                                      <p:to>
                                        <p:strVal val="visible"/>
                                      </p:to>
                                    </p:set>
                                    <p:animEffect transition="in" filter="blinds(vertical)">
                                      <p:cBhvr>
                                        <p:cTn id="11" dur="500"/>
                                        <p:tgtEl>
                                          <p:spTgt spid="129195"/>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129270"/>
                                        </p:tgtEl>
                                        <p:attrNameLst>
                                          <p:attrName>style.visibility</p:attrName>
                                        </p:attrNameLst>
                                      </p:cBhvr>
                                      <p:to>
                                        <p:strVal val="visible"/>
                                      </p:to>
                                    </p:set>
                                    <p:animEffect transition="in" filter="slide(fromTop)">
                                      <p:cBhvr>
                                        <p:cTn id="16" dur="500"/>
                                        <p:tgtEl>
                                          <p:spTgt spid="129270"/>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One word is wrongly used in each of the following sentences. Underline the wrong word and write out the correct one. </a:t>
            </a:r>
          </a:p>
        </p:txBody>
      </p:sp>
      <p:pic>
        <p:nvPicPr>
          <p:cNvPr id="370691"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476" name="Text Box 4"/>
          <p:cNvSpPr txBox="1">
            <a:spLocks noChangeArrowheads="1"/>
          </p:cNvSpPr>
          <p:nvPr/>
        </p:nvSpPr>
        <p:spPr bwMode="auto">
          <a:xfrm>
            <a:off x="1006475" y="2928938"/>
            <a:ext cx="147955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CC3300"/>
                </a:solidFill>
                <a:effectLst>
                  <a:outerShdw blurRad="38100" dist="38100" dir="2700000" algn="tl">
                    <a:srgbClr val="C0C0C0"/>
                  </a:outerShdw>
                </a:effectLst>
                <a:latin typeface="Arial Narrow" pitchFamily="34" charset="0"/>
              </a:rPr>
              <a:t>exposes</a:t>
            </a:r>
          </a:p>
        </p:txBody>
      </p:sp>
      <p:sp>
        <p:nvSpPr>
          <p:cNvPr id="370694" name="Line 6"/>
          <p:cNvSpPr>
            <a:spLocks noChangeShapeType="1"/>
          </p:cNvSpPr>
          <p:nvPr/>
        </p:nvSpPr>
        <p:spPr bwMode="auto">
          <a:xfrm>
            <a:off x="3852863" y="2054225"/>
            <a:ext cx="1101725" cy="0"/>
          </a:xfrm>
          <a:prstGeom prst="line">
            <a:avLst/>
          </a:prstGeom>
          <a:noFill/>
          <a:ln w="38100">
            <a:solidFill>
              <a:srgbClr val="CC33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7961" dir="2700000" algn="ctr" rotWithShape="0">
                    <a:srgbClr val="CC3300">
                      <a:gamma/>
                      <a:shade val="60000"/>
                      <a:invGamma/>
                    </a:srgbClr>
                  </a:outerShdw>
                </a:effectLst>
              </a14:hiddenEffects>
            </a:ext>
          </a:extLst>
        </p:spPr>
        <p:txBody>
          <a:bodyPr wrap="none"/>
          <a:lstStyle/>
          <a:p>
            <a:endParaRPr lang="zh-CN" altLang="en-US"/>
          </a:p>
        </p:txBody>
      </p:sp>
      <p:sp>
        <p:nvSpPr>
          <p:cNvPr id="370695" name="Text Box 7"/>
          <p:cNvSpPr txBox="1">
            <a:spLocks noChangeArrowheads="1"/>
          </p:cNvSpPr>
          <p:nvPr/>
        </p:nvSpPr>
        <p:spPr bwMode="auto">
          <a:xfrm>
            <a:off x="539750" y="1619250"/>
            <a:ext cx="8213725" cy="965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lvl1pPr marL="358775" indent="-358775" eaLnBrk="0" hangingPunct="0">
              <a:defRPr kumimoji="1" sz="1600">
                <a:solidFill>
                  <a:schemeClr val="tx1"/>
                </a:solidFill>
                <a:latin typeface="Tahoma" pitchFamily="34" charset="0"/>
                <a:ea typeface="宋体" pitchFamily="2" charset="-122"/>
              </a:defRPr>
            </a:lvl1pPr>
            <a:lvl2pPr marL="538163" eaLnBrk="0" hangingPunct="0">
              <a:defRPr kumimoji="1" sz="1600">
                <a:solidFill>
                  <a:schemeClr val="tx1"/>
                </a:solidFill>
                <a:latin typeface="Tahoma" pitchFamily="34" charset="0"/>
                <a:ea typeface="宋体" pitchFamily="2" charset="-122"/>
              </a:defRPr>
            </a:lvl2pPr>
            <a:lvl3pPr eaLnBrk="0" hangingPunct="0">
              <a:defRPr kumimoji="1" sz="1600">
                <a:solidFill>
                  <a:schemeClr val="tx1"/>
                </a:solidFill>
                <a:latin typeface="Tahoma" pitchFamily="34" charset="0"/>
                <a:ea typeface="宋体" pitchFamily="2" charset="-122"/>
              </a:defRPr>
            </a:lvl3pPr>
            <a:lvl4pPr eaLnBrk="0" hangingPunct="0">
              <a:defRPr kumimoji="1" sz="1600">
                <a:solidFill>
                  <a:schemeClr val="tx1"/>
                </a:solidFill>
                <a:latin typeface="Tahoma" pitchFamily="34" charset="0"/>
                <a:ea typeface="宋体" pitchFamily="2" charset="-122"/>
              </a:defRPr>
            </a:lvl4pPr>
            <a:lvl5pPr eaLnBrk="0" hangingPunct="0">
              <a:defRPr kumimoji="1" sz="1600">
                <a:solidFill>
                  <a:schemeClr val="tx1"/>
                </a:solidFill>
                <a:latin typeface="Tahoma" pitchFamily="34" charset="0"/>
                <a:ea typeface="宋体" pitchFamily="2" charset="-122"/>
              </a:defRPr>
            </a:lvl5pPr>
            <a:lvl6pPr eaLnBrk="0" fontAlgn="base" hangingPunct="0">
              <a:spcBef>
                <a:spcPct val="0"/>
              </a:spcBef>
              <a:spcAft>
                <a:spcPct val="0"/>
              </a:spcAft>
              <a:defRPr kumimoji="1" sz="1600">
                <a:solidFill>
                  <a:schemeClr val="tx1"/>
                </a:solidFill>
                <a:latin typeface="Tahoma" pitchFamily="34" charset="0"/>
                <a:ea typeface="宋体" pitchFamily="2" charset="-122"/>
              </a:defRPr>
            </a:lvl6pPr>
            <a:lvl7pPr eaLnBrk="0" fontAlgn="base" hangingPunct="0">
              <a:spcBef>
                <a:spcPct val="0"/>
              </a:spcBef>
              <a:spcAft>
                <a:spcPct val="0"/>
              </a:spcAft>
              <a:defRPr kumimoji="1" sz="1600">
                <a:solidFill>
                  <a:schemeClr val="tx1"/>
                </a:solidFill>
                <a:latin typeface="Tahoma" pitchFamily="34" charset="0"/>
                <a:ea typeface="宋体" pitchFamily="2" charset="-122"/>
              </a:defRPr>
            </a:lvl7pPr>
            <a:lvl8pPr eaLnBrk="0" fontAlgn="base" hangingPunct="0">
              <a:spcBef>
                <a:spcPct val="0"/>
              </a:spcBef>
              <a:spcAft>
                <a:spcPct val="0"/>
              </a:spcAft>
              <a:defRPr kumimoji="1" sz="1600">
                <a:solidFill>
                  <a:schemeClr val="tx1"/>
                </a:solidFill>
                <a:latin typeface="Tahoma" pitchFamily="34" charset="0"/>
                <a:ea typeface="宋体" pitchFamily="2" charset="-122"/>
              </a:defRPr>
            </a:lvl8pPr>
            <a:lvl9pPr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10000"/>
              </a:lnSpc>
            </a:pPr>
            <a:r>
              <a:rPr lang="en-US" altLang="zh-CN" sz="2600">
                <a:solidFill>
                  <a:srgbClr val="003366"/>
                </a:solidFill>
                <a:latin typeface="Arial Narrow" pitchFamily="34" charset="0"/>
              </a:rPr>
              <a:t>2.	</a:t>
            </a:r>
            <a:r>
              <a:rPr lang="en-US" altLang="en-US" sz="2600">
                <a:solidFill>
                  <a:srgbClr val="003366"/>
                </a:solidFill>
                <a:latin typeface="Arial Narrow" pitchFamily="34" charset="0"/>
              </a:rPr>
              <a:t>A wise mother never discloses her children to the slightest possibility of danger.</a:t>
            </a:r>
            <a:endParaRPr lang="zh-CN" altLang="en-US" sz="2600">
              <a:solidFill>
                <a:srgbClr val="003366"/>
              </a:solidFill>
              <a:latin typeface="Arial Narrow" pitchFamily="34" charset="0"/>
            </a:endParaRPr>
          </a:p>
        </p:txBody>
      </p:sp>
    </p:spTree>
    <p:extLst>
      <p:ext uri="{BB962C8B-B14F-4D97-AF65-F5344CB8AC3E}">
        <p14:creationId xmlns:p14="http://schemas.microsoft.com/office/powerpoint/2010/main" xmlns="" val="18396975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70694"/>
                                        </p:tgtEl>
                                        <p:attrNameLst>
                                          <p:attrName>style.visibility</p:attrName>
                                        </p:attrNameLst>
                                      </p:cBhvr>
                                      <p:to>
                                        <p:strVal val="visible"/>
                                      </p:to>
                                    </p:set>
                                    <p:anim calcmode="lin" valueType="num">
                                      <p:cBhvr>
                                        <p:cTn id="7" dur="500" decel="50000" fill="hold">
                                          <p:stCondLst>
                                            <p:cond delay="0"/>
                                          </p:stCondLst>
                                        </p:cTn>
                                        <p:tgtEl>
                                          <p:spTgt spid="37069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7069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70694"/>
                                        </p:tgtEl>
                                        <p:attrNameLst>
                                          <p:attrName>ppt_w</p:attrName>
                                        </p:attrNameLst>
                                      </p:cBhvr>
                                      <p:tavLst>
                                        <p:tav tm="0">
                                          <p:val>
                                            <p:strVal val="#ppt_w*.05"/>
                                          </p:val>
                                        </p:tav>
                                        <p:tav tm="100000">
                                          <p:val>
                                            <p:strVal val="#ppt_w"/>
                                          </p:val>
                                        </p:tav>
                                      </p:tavLst>
                                    </p:anim>
                                    <p:anim calcmode="lin" valueType="num">
                                      <p:cBhvr>
                                        <p:cTn id="10" dur="1000" fill="hold"/>
                                        <p:tgtEl>
                                          <p:spTgt spid="37069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7069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7069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7069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70694"/>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105476"/>
                                        </p:tgtEl>
                                        <p:attrNameLst>
                                          <p:attrName>style.visibility</p:attrName>
                                        </p:attrNameLst>
                                      </p:cBhvr>
                                      <p:to>
                                        <p:strVal val="visible"/>
                                      </p:to>
                                    </p:set>
                                    <p:animScale>
                                      <p:cBhvr>
                                        <p:cTn id="19"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05476"/>
                                        </p:tgtEl>
                                        <p:attrNameLst>
                                          <p:attrName>ppt_x</p:attrName>
                                          <p:attrName>ppt_y</p:attrName>
                                        </p:attrNameLst>
                                      </p:cBhvr>
                                    </p:animMotion>
                                    <p:animEffect transition="in" filter="fade">
                                      <p:cBhvr>
                                        <p:cTn id="21" dur="1000"/>
                                        <p:tgtEl>
                                          <p:spTgt spid="105476"/>
                                        </p:tgtEl>
                                      </p:cBhvr>
                                    </p:animEffect>
                                  </p:childTnLst>
                                  <p:subTnLst>
                                    <p:audio>
                                      <p:cMediaNode>
                                        <p:cTn display="0" masterRel="sameClick">
                                          <p:stCondLst>
                                            <p:cond evt="begin" delay="0">
                                              <p:tn val="17"/>
                                            </p:cond>
                                          </p:stCondLst>
                                          <p:endCondLst>
                                            <p:cond evt="onStopAudio" delay="0">
                                              <p:tgtEl>
                                                <p:sldTgt/>
                                              </p:tgtEl>
                                            </p:cond>
                                          </p:endCondLst>
                                        </p:cTn>
                                        <p:tgtEl>
                                          <p:sndTgt r:embed="rId2" name="CHIMES.WAV"/>
                                        </p:tgtEl>
                                      </p:cMediaNode>
                                    </p:audio>
                                  </p:subTnLst>
                                </p:cTn>
                              </p:par>
                            </p:childTnLst>
                          </p:cTn>
                        </p:par>
                        <p:par>
                          <p:cTn id="22" fill="hold" nodeType="afterGroup">
                            <p:stCondLst>
                              <p:cond delay="1000"/>
                            </p:stCondLst>
                            <p:childTnLst>
                              <p:par>
                                <p:cTn id="23" presetID="12" presetClass="entr" presetSubtype="8" fill="hold" nodeType="afterEffect">
                                  <p:stCondLst>
                                    <p:cond delay="0"/>
                                  </p:stCondLst>
                                  <p:childTnLst>
                                    <p:set>
                                      <p:cBhvr>
                                        <p:cTn id="24" dur="1" fill="hold">
                                          <p:stCondLst>
                                            <p:cond delay="0"/>
                                          </p:stCondLst>
                                        </p:cTn>
                                        <p:tgtEl>
                                          <p:spTgt spid="124932"/>
                                        </p:tgtEl>
                                        <p:attrNameLst>
                                          <p:attrName>style.visibility</p:attrName>
                                        </p:attrNameLst>
                                      </p:cBhvr>
                                      <p:to>
                                        <p:strVal val="visible"/>
                                      </p:to>
                                    </p:set>
                                    <p:animEffect transition="in" filter="slide(fromLeft)">
                                      <p:cBhvr>
                                        <p:cTn id="25"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37069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13	</a:t>
            </a:r>
            <a:r>
              <a:rPr lang="en-US" altLang="zh-CN" sz="2300">
                <a:solidFill>
                  <a:srgbClr val="FFFFFF"/>
                </a:solidFill>
                <a:cs typeface="Times New Roman" pitchFamily="18" charset="0"/>
              </a:rPr>
              <a:t>Complete the crossword with the words from the passage.</a:t>
            </a:r>
          </a:p>
        </p:txBody>
      </p:sp>
      <p:pic>
        <p:nvPicPr>
          <p:cNvPr id="439299"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439302" name="Text Box 6"/>
          <p:cNvSpPr txBox="1">
            <a:spLocks noChangeArrowheads="1"/>
          </p:cNvSpPr>
          <p:nvPr/>
        </p:nvSpPr>
        <p:spPr bwMode="auto">
          <a:xfrm>
            <a:off x="4806950" y="2427288"/>
            <a:ext cx="4013200" cy="749300"/>
          </a:xfrm>
          <a:prstGeom prst="rect">
            <a:avLst/>
          </a:prstGeom>
          <a:noFill/>
          <a:ln w="9525">
            <a:noFill/>
            <a:miter lim="800000"/>
            <a:headEnd/>
            <a:tailEnd/>
          </a:ln>
          <a:effectLst/>
        </p:spPr>
        <p:txBody>
          <a:bodyPr lIns="0">
            <a:spAutoFit/>
          </a:bodyPr>
          <a:lstStyle/>
          <a:p>
            <a:pPr marL="358775" indent="-358775" algn="just">
              <a:lnSpc>
                <a:spcPct val="90000"/>
              </a:lnSpc>
            </a:pPr>
            <a:r>
              <a:rPr lang="en-US" altLang="zh-CN">
                <a:solidFill>
                  <a:srgbClr val="003366"/>
                </a:solidFill>
              </a:rPr>
              <a:t>2	</a:t>
            </a:r>
            <a:r>
              <a:rPr lang="en-US" altLang="en-US">
                <a:solidFill>
                  <a:srgbClr val="003366"/>
                </a:solidFill>
              </a:rPr>
              <a:t>a police officer whose work is to investigate and solve crimes</a:t>
            </a:r>
            <a:endParaRPr lang="zh-CN" altLang="en-US">
              <a:solidFill>
                <a:srgbClr val="003366"/>
              </a:solidFill>
            </a:endParaRPr>
          </a:p>
        </p:txBody>
      </p:sp>
      <p:pic>
        <p:nvPicPr>
          <p:cNvPr id="439303" name="Picture 7" descr=" icon"/>
          <p:cNvPicPr>
            <a:picLocks noChangeAspect="1" noChangeArrowheads="1"/>
          </p:cNvPicPr>
          <p:nvPr/>
        </p:nvPicPr>
        <p:blipFill>
          <a:blip r:embed="rId4"/>
          <a:srcRect/>
          <a:stretch>
            <a:fillRect/>
          </a:stretch>
        </p:blipFill>
        <p:spPr bwMode="auto">
          <a:xfrm>
            <a:off x="4533900" y="1781175"/>
            <a:ext cx="647700" cy="647700"/>
          </a:xfrm>
          <a:prstGeom prst="rect">
            <a:avLst/>
          </a:prstGeom>
          <a:noFill/>
        </p:spPr>
      </p:pic>
      <p:grpSp>
        <p:nvGrpSpPr>
          <p:cNvPr id="2" name="Group 74"/>
          <p:cNvGrpSpPr>
            <a:grpSpLocks/>
          </p:cNvGrpSpPr>
          <p:nvPr/>
        </p:nvGrpSpPr>
        <p:grpSpPr bwMode="auto">
          <a:xfrm>
            <a:off x="717550" y="636588"/>
            <a:ext cx="3948113" cy="4938712"/>
            <a:chOff x="452" y="401"/>
            <a:chExt cx="2487" cy="3111"/>
          </a:xfrm>
        </p:grpSpPr>
        <p:pic>
          <p:nvPicPr>
            <p:cNvPr id="439301"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2" y="401"/>
              <a:ext cx="2487" cy="3111"/>
            </a:xfrm>
            <a:prstGeom prst="rect">
              <a:avLst/>
            </a:prstGeom>
            <a:noFill/>
            <a:ln w="9525">
              <a:noFill/>
              <a:miter lim="800000"/>
              <a:headEnd/>
              <a:tailEnd/>
            </a:ln>
            <a:effectLst/>
          </p:spPr>
        </p:pic>
        <p:sp>
          <p:nvSpPr>
            <p:cNvPr id="439305" name="Rectangle 9"/>
            <p:cNvSpPr>
              <a:spLocks noChangeArrowheads="1"/>
            </p:cNvSpPr>
            <p:nvPr/>
          </p:nvSpPr>
          <p:spPr bwMode="auto">
            <a:xfrm>
              <a:off x="2310" y="40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39306" name="Rectangle 10"/>
            <p:cNvSpPr>
              <a:spLocks noChangeArrowheads="1"/>
            </p:cNvSpPr>
            <p:nvPr/>
          </p:nvSpPr>
          <p:spPr bwMode="auto">
            <a:xfrm>
              <a:off x="2310" y="55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39307" name="Rectangle 11"/>
            <p:cNvSpPr>
              <a:spLocks noChangeArrowheads="1"/>
            </p:cNvSpPr>
            <p:nvPr/>
          </p:nvSpPr>
          <p:spPr bwMode="auto">
            <a:xfrm>
              <a:off x="2310" y="7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39308" name="Rectangle 12"/>
            <p:cNvSpPr>
              <a:spLocks noChangeArrowheads="1"/>
            </p:cNvSpPr>
            <p:nvPr/>
          </p:nvSpPr>
          <p:spPr bwMode="auto">
            <a:xfrm>
              <a:off x="2310" y="13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39309" name="Rectangle 13"/>
            <p:cNvSpPr>
              <a:spLocks noChangeArrowheads="1"/>
            </p:cNvSpPr>
            <p:nvPr/>
          </p:nvSpPr>
          <p:spPr bwMode="auto">
            <a:xfrm>
              <a:off x="2310" y="149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39310" name="Rectangle 14"/>
            <p:cNvSpPr>
              <a:spLocks noChangeArrowheads="1"/>
            </p:cNvSpPr>
            <p:nvPr/>
          </p:nvSpPr>
          <p:spPr bwMode="auto">
            <a:xfrm>
              <a:off x="2310" y="165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39311" name="Rectangle 15"/>
            <p:cNvSpPr>
              <a:spLocks noChangeArrowheads="1"/>
            </p:cNvSpPr>
            <p:nvPr/>
          </p:nvSpPr>
          <p:spPr bwMode="auto">
            <a:xfrm>
              <a:off x="2310" y="180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39312" name="Rectangle 16"/>
            <p:cNvSpPr>
              <a:spLocks noChangeArrowheads="1"/>
            </p:cNvSpPr>
            <p:nvPr/>
          </p:nvSpPr>
          <p:spPr bwMode="auto">
            <a:xfrm>
              <a:off x="2310" y="11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39313" name="Rectangle 17"/>
            <p:cNvSpPr>
              <a:spLocks noChangeArrowheads="1"/>
            </p:cNvSpPr>
            <p:nvPr/>
          </p:nvSpPr>
          <p:spPr bwMode="auto">
            <a:xfrm>
              <a:off x="2310" y="10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39314" name="Rectangle 18"/>
            <p:cNvSpPr>
              <a:spLocks noChangeArrowheads="1"/>
            </p:cNvSpPr>
            <p:nvPr/>
          </p:nvSpPr>
          <p:spPr bwMode="auto">
            <a:xfrm>
              <a:off x="2310" y="868"/>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39315" name="Line 19"/>
            <p:cNvSpPr>
              <a:spLocks noChangeShapeType="1"/>
            </p:cNvSpPr>
            <p:nvPr/>
          </p:nvSpPr>
          <p:spPr bwMode="auto">
            <a:xfrm>
              <a:off x="2310" y="401"/>
              <a:ext cx="158" cy="0"/>
            </a:xfrm>
            <a:prstGeom prst="line">
              <a:avLst/>
            </a:prstGeom>
            <a:noFill/>
            <a:ln w="6350" cap="sq">
              <a:noFill/>
              <a:miter lim="800000"/>
              <a:headEnd/>
              <a:tailEnd/>
            </a:ln>
            <a:effectLst/>
          </p:spPr>
          <p:txBody>
            <a:bodyPr wrap="none" lIns="0" tIns="0" rIns="0" bIns="0"/>
            <a:lstStyle/>
            <a:p>
              <a:endParaRPr lang="zh-CN" altLang="en-US"/>
            </a:p>
          </p:txBody>
        </p:sp>
        <p:sp>
          <p:nvSpPr>
            <p:cNvPr id="439316" name="Line 20"/>
            <p:cNvSpPr>
              <a:spLocks noChangeShapeType="1"/>
            </p:cNvSpPr>
            <p:nvPr/>
          </p:nvSpPr>
          <p:spPr bwMode="auto">
            <a:xfrm>
              <a:off x="2310" y="1966"/>
              <a:ext cx="158" cy="0"/>
            </a:xfrm>
            <a:prstGeom prst="line">
              <a:avLst/>
            </a:prstGeom>
            <a:noFill/>
            <a:ln w="6350" cap="sq">
              <a:noFill/>
              <a:miter lim="800000"/>
              <a:headEnd/>
              <a:tailEnd/>
            </a:ln>
            <a:effectLst/>
          </p:spPr>
          <p:txBody>
            <a:bodyPr wrap="none" lIns="0" tIns="0" rIns="0" bIns="0"/>
            <a:lstStyle/>
            <a:p>
              <a:endParaRPr lang="zh-CN" altLang="en-US"/>
            </a:p>
          </p:txBody>
        </p:sp>
        <p:sp>
          <p:nvSpPr>
            <p:cNvPr id="439317" name="Line 21"/>
            <p:cNvSpPr>
              <a:spLocks noChangeShapeType="1"/>
            </p:cNvSpPr>
            <p:nvPr/>
          </p:nvSpPr>
          <p:spPr bwMode="auto">
            <a:xfrm>
              <a:off x="2310"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39318" name="Line 22"/>
            <p:cNvSpPr>
              <a:spLocks noChangeShapeType="1"/>
            </p:cNvSpPr>
            <p:nvPr/>
          </p:nvSpPr>
          <p:spPr bwMode="auto">
            <a:xfrm>
              <a:off x="2468"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39319" name="Line 23"/>
            <p:cNvSpPr>
              <a:spLocks noChangeShapeType="1"/>
            </p:cNvSpPr>
            <p:nvPr/>
          </p:nvSpPr>
          <p:spPr bwMode="auto">
            <a:xfrm>
              <a:off x="2310"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39320" name="Line 24"/>
            <p:cNvSpPr>
              <a:spLocks noChangeShapeType="1"/>
            </p:cNvSpPr>
            <p:nvPr/>
          </p:nvSpPr>
          <p:spPr bwMode="auto">
            <a:xfrm>
              <a:off x="2468"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39321" name="Line 25"/>
            <p:cNvSpPr>
              <a:spLocks noChangeShapeType="1"/>
            </p:cNvSpPr>
            <p:nvPr/>
          </p:nvSpPr>
          <p:spPr bwMode="auto">
            <a:xfrm>
              <a:off x="2310"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39322" name="Line 26"/>
            <p:cNvSpPr>
              <a:spLocks noChangeShapeType="1"/>
            </p:cNvSpPr>
            <p:nvPr/>
          </p:nvSpPr>
          <p:spPr bwMode="auto">
            <a:xfrm>
              <a:off x="2468"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39323" name="Line 27"/>
            <p:cNvSpPr>
              <a:spLocks noChangeShapeType="1"/>
            </p:cNvSpPr>
            <p:nvPr/>
          </p:nvSpPr>
          <p:spPr bwMode="auto">
            <a:xfrm>
              <a:off x="2310"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39324" name="Line 28"/>
            <p:cNvSpPr>
              <a:spLocks noChangeShapeType="1"/>
            </p:cNvSpPr>
            <p:nvPr/>
          </p:nvSpPr>
          <p:spPr bwMode="auto">
            <a:xfrm>
              <a:off x="2468"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39325" name="Line 29"/>
            <p:cNvSpPr>
              <a:spLocks noChangeShapeType="1"/>
            </p:cNvSpPr>
            <p:nvPr/>
          </p:nvSpPr>
          <p:spPr bwMode="auto">
            <a:xfrm>
              <a:off x="2310"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39326" name="Line 30"/>
            <p:cNvSpPr>
              <a:spLocks noChangeShapeType="1"/>
            </p:cNvSpPr>
            <p:nvPr/>
          </p:nvSpPr>
          <p:spPr bwMode="auto">
            <a:xfrm>
              <a:off x="2468"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39327" name="Line 31"/>
            <p:cNvSpPr>
              <a:spLocks noChangeShapeType="1"/>
            </p:cNvSpPr>
            <p:nvPr/>
          </p:nvSpPr>
          <p:spPr bwMode="auto">
            <a:xfrm>
              <a:off x="2310"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39328" name="Line 32"/>
            <p:cNvSpPr>
              <a:spLocks noChangeShapeType="1"/>
            </p:cNvSpPr>
            <p:nvPr/>
          </p:nvSpPr>
          <p:spPr bwMode="auto">
            <a:xfrm>
              <a:off x="2468"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39329" name="Line 33"/>
            <p:cNvSpPr>
              <a:spLocks noChangeShapeType="1"/>
            </p:cNvSpPr>
            <p:nvPr/>
          </p:nvSpPr>
          <p:spPr bwMode="auto">
            <a:xfrm>
              <a:off x="2310"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39330" name="Line 34"/>
            <p:cNvSpPr>
              <a:spLocks noChangeShapeType="1"/>
            </p:cNvSpPr>
            <p:nvPr/>
          </p:nvSpPr>
          <p:spPr bwMode="auto">
            <a:xfrm>
              <a:off x="2468"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39331" name="Line 35"/>
            <p:cNvSpPr>
              <a:spLocks noChangeShapeType="1"/>
            </p:cNvSpPr>
            <p:nvPr/>
          </p:nvSpPr>
          <p:spPr bwMode="auto">
            <a:xfrm>
              <a:off x="2310"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39332" name="Line 36"/>
            <p:cNvSpPr>
              <a:spLocks noChangeShapeType="1"/>
            </p:cNvSpPr>
            <p:nvPr/>
          </p:nvSpPr>
          <p:spPr bwMode="auto">
            <a:xfrm>
              <a:off x="2468"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39333" name="Line 37"/>
            <p:cNvSpPr>
              <a:spLocks noChangeShapeType="1"/>
            </p:cNvSpPr>
            <p:nvPr/>
          </p:nvSpPr>
          <p:spPr bwMode="auto">
            <a:xfrm>
              <a:off x="2310"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39334" name="Line 38"/>
            <p:cNvSpPr>
              <a:spLocks noChangeShapeType="1"/>
            </p:cNvSpPr>
            <p:nvPr/>
          </p:nvSpPr>
          <p:spPr bwMode="auto">
            <a:xfrm>
              <a:off x="2468"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39335" name="Line 39"/>
            <p:cNvSpPr>
              <a:spLocks noChangeShapeType="1"/>
            </p:cNvSpPr>
            <p:nvPr/>
          </p:nvSpPr>
          <p:spPr bwMode="auto">
            <a:xfrm>
              <a:off x="2310" y="1809"/>
              <a:ext cx="0" cy="157"/>
            </a:xfrm>
            <a:prstGeom prst="line">
              <a:avLst/>
            </a:prstGeom>
            <a:noFill/>
            <a:ln w="6350" cap="sq">
              <a:noFill/>
              <a:miter lim="800000"/>
              <a:headEnd/>
              <a:tailEnd/>
            </a:ln>
            <a:effectLst/>
          </p:spPr>
          <p:txBody>
            <a:bodyPr wrap="none" lIns="0" tIns="0" rIns="0" bIns="0"/>
            <a:lstStyle/>
            <a:p>
              <a:endParaRPr lang="zh-CN" altLang="en-US"/>
            </a:p>
          </p:txBody>
        </p:sp>
        <p:sp>
          <p:nvSpPr>
            <p:cNvPr id="439336" name="Line 40"/>
            <p:cNvSpPr>
              <a:spLocks noChangeShapeType="1"/>
            </p:cNvSpPr>
            <p:nvPr/>
          </p:nvSpPr>
          <p:spPr bwMode="auto">
            <a:xfrm>
              <a:off x="2468" y="1809"/>
              <a:ext cx="0" cy="157"/>
            </a:xfrm>
            <a:prstGeom prst="line">
              <a:avLst/>
            </a:prstGeom>
            <a:noFill/>
            <a:ln w="6350" cap="sq">
              <a:noFill/>
              <a:miter lim="800000"/>
              <a:headEnd/>
              <a:tailEnd/>
            </a:ln>
            <a:effectLst/>
          </p:spPr>
          <p:txBody>
            <a:bodyPr wrap="none" lIns="0" tIns="0" rIns="0" bIns="0"/>
            <a:lstStyle/>
            <a:p>
              <a:endParaRPr lang="zh-CN" altLang="en-US"/>
            </a:p>
          </p:txBody>
        </p:sp>
      </p:grpSp>
      <p:graphicFrame>
        <p:nvGraphicFramePr>
          <p:cNvPr id="439404" name="Group 108"/>
          <p:cNvGraphicFramePr>
            <a:graphicFrameLocks noGrp="1"/>
          </p:cNvGraphicFramePr>
          <p:nvPr/>
        </p:nvGraphicFramePr>
        <p:xfrm>
          <a:off x="723900" y="1627188"/>
          <a:ext cx="250825" cy="2218056"/>
        </p:xfrm>
        <a:graphic>
          <a:graphicData uri="http://schemas.openxmlformats.org/drawingml/2006/table">
            <a:tbl>
              <a:tblPr/>
              <a:tblGrid>
                <a:gridCol w="250825"/>
              </a:tblGrid>
              <a:tr h="2365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D</a:t>
                      </a:r>
                    </a:p>
                  </a:txBody>
                  <a:tcPr marL="0" marR="0" marT="0" marB="0" anchor="ctr" horzOverflow="overflow">
                    <a:lnL cap="flat">
                      <a:noFill/>
                    </a:lnL>
                    <a:lnR cap="flat">
                      <a:noFill/>
                    </a:lnR>
                    <a:lnT cap="fla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606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T</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C</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T</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I</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606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V</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349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cap="flat">
                      <a:noFill/>
                    </a:lnL>
                    <a:lnR cap="flat">
                      <a:noFill/>
                    </a:lnR>
                    <a:lnT>
                      <a:noFill/>
                    </a:lnT>
                    <a:lnB cap="flat">
                      <a:noFill/>
                    </a:lnB>
                    <a:lnTlToBr>
                      <a:noFill/>
                    </a:lnTlToBr>
                    <a:lnBlToTr>
                      <a:noFill/>
                    </a:lnBlToTr>
                    <a:solidFill>
                      <a:schemeClr val="folHlink">
                        <a:alpha val="50000"/>
                      </a:schemeClr>
                    </a:solid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2" presetClass="entr" presetSubtype="1" fill="hold" nodeType="afterEffect">
                                  <p:stCondLst>
                                    <p:cond delay="0"/>
                                  </p:stCondLst>
                                  <p:childTnLst>
                                    <p:set>
                                      <p:cBhvr>
                                        <p:cTn id="6" dur="1" fill="hold">
                                          <p:stCondLst>
                                            <p:cond delay="0"/>
                                          </p:stCondLst>
                                        </p:cTn>
                                        <p:tgtEl>
                                          <p:spTgt spid="439303"/>
                                        </p:tgtEl>
                                        <p:attrNameLst>
                                          <p:attrName>style.visibility</p:attrName>
                                        </p:attrNameLst>
                                      </p:cBhvr>
                                      <p:to>
                                        <p:strVal val="visible"/>
                                      </p:to>
                                    </p:set>
                                    <p:animEffect transition="in" filter="slide(fromTop)">
                                      <p:cBhvr>
                                        <p:cTn id="7" dur="500"/>
                                        <p:tgtEl>
                                          <p:spTgt spid="439303"/>
                                        </p:tgtEl>
                                      </p:cBhvr>
                                    </p:animEffect>
                                  </p:childTnLst>
                                </p:cTn>
                              </p:par>
                            </p:childTnLst>
                          </p:cTn>
                        </p:par>
                        <p:par>
                          <p:cTn id="8" fill="hold">
                            <p:stCondLst>
                              <p:cond delay="1000"/>
                            </p:stCondLst>
                            <p:childTnLst>
                              <p:par>
                                <p:cTn id="9" presetID="3" presetClass="entr" presetSubtype="5" fill="hold" grpId="0" nodeType="afterEffect">
                                  <p:stCondLst>
                                    <p:cond delay="0"/>
                                  </p:stCondLst>
                                  <p:childTnLst>
                                    <p:set>
                                      <p:cBhvr>
                                        <p:cTn id="10" dur="1" fill="hold">
                                          <p:stCondLst>
                                            <p:cond delay="0"/>
                                          </p:stCondLst>
                                        </p:cTn>
                                        <p:tgtEl>
                                          <p:spTgt spid="439302"/>
                                        </p:tgtEl>
                                        <p:attrNameLst>
                                          <p:attrName>style.visibility</p:attrName>
                                        </p:attrNameLst>
                                      </p:cBhvr>
                                      <p:to>
                                        <p:strVal val="visible"/>
                                      </p:to>
                                    </p:set>
                                    <p:animEffect transition="in" filter="blinds(vertical)">
                                      <p:cBhvr>
                                        <p:cTn id="11" dur="500"/>
                                        <p:tgtEl>
                                          <p:spTgt spid="43930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439404"/>
                                        </p:tgtEl>
                                        <p:attrNameLst>
                                          <p:attrName>style.visibility</p:attrName>
                                        </p:attrNameLst>
                                      </p:cBhvr>
                                      <p:to>
                                        <p:strVal val="visible"/>
                                      </p:to>
                                    </p:set>
                                    <p:animEffect transition="in" filter="slide(fromTop)">
                                      <p:cBhvr>
                                        <p:cTn id="16" dur="500"/>
                                        <p:tgtEl>
                                          <p:spTgt spid="439404"/>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13	</a:t>
            </a:r>
            <a:r>
              <a:rPr lang="en-US" altLang="zh-CN" sz="2300">
                <a:solidFill>
                  <a:srgbClr val="FFFFFF"/>
                </a:solidFill>
                <a:cs typeface="Times New Roman" pitchFamily="18" charset="0"/>
              </a:rPr>
              <a:t>Complete the crossword with the words from the passage.</a:t>
            </a:r>
          </a:p>
        </p:txBody>
      </p:sp>
      <p:pic>
        <p:nvPicPr>
          <p:cNvPr id="440323"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440325" name="Text Box 5"/>
          <p:cNvSpPr txBox="1">
            <a:spLocks noChangeArrowheads="1"/>
          </p:cNvSpPr>
          <p:nvPr/>
        </p:nvSpPr>
        <p:spPr bwMode="auto">
          <a:xfrm>
            <a:off x="4806950" y="2427288"/>
            <a:ext cx="4013200" cy="749300"/>
          </a:xfrm>
          <a:prstGeom prst="rect">
            <a:avLst/>
          </a:prstGeom>
          <a:noFill/>
          <a:ln w="9525">
            <a:noFill/>
            <a:miter lim="800000"/>
            <a:headEnd/>
            <a:tailEnd/>
          </a:ln>
          <a:effectLst/>
        </p:spPr>
        <p:txBody>
          <a:bodyPr lIns="0">
            <a:spAutoFit/>
          </a:bodyPr>
          <a:lstStyle/>
          <a:p>
            <a:pPr marL="358775" indent="-358775" algn="just">
              <a:lnSpc>
                <a:spcPct val="90000"/>
              </a:lnSpc>
            </a:pPr>
            <a:r>
              <a:rPr lang="en-US" altLang="zh-CN">
                <a:solidFill>
                  <a:srgbClr val="003366"/>
                </a:solidFill>
              </a:rPr>
              <a:t>3	</a:t>
            </a:r>
            <a:r>
              <a:rPr lang="en-US" altLang="en-US">
                <a:solidFill>
                  <a:srgbClr val="003366"/>
                </a:solidFill>
              </a:rPr>
              <a:t>the crime of taking someone else’s property</a:t>
            </a:r>
            <a:endParaRPr lang="zh-CN" altLang="en-US">
              <a:solidFill>
                <a:srgbClr val="003366"/>
              </a:solidFill>
            </a:endParaRPr>
          </a:p>
        </p:txBody>
      </p:sp>
      <p:pic>
        <p:nvPicPr>
          <p:cNvPr id="440326" name="Picture 6" descr=" icon"/>
          <p:cNvPicPr>
            <a:picLocks noChangeAspect="1" noChangeArrowheads="1"/>
          </p:cNvPicPr>
          <p:nvPr/>
        </p:nvPicPr>
        <p:blipFill>
          <a:blip r:embed="rId4"/>
          <a:srcRect/>
          <a:stretch>
            <a:fillRect/>
          </a:stretch>
        </p:blipFill>
        <p:spPr bwMode="auto">
          <a:xfrm>
            <a:off x="4533900" y="1781175"/>
            <a:ext cx="647700" cy="647700"/>
          </a:xfrm>
          <a:prstGeom prst="rect">
            <a:avLst/>
          </a:prstGeom>
          <a:noFill/>
        </p:spPr>
      </p:pic>
      <p:grpSp>
        <p:nvGrpSpPr>
          <p:cNvPr id="2" name="Group 104"/>
          <p:cNvGrpSpPr>
            <a:grpSpLocks/>
          </p:cNvGrpSpPr>
          <p:nvPr/>
        </p:nvGrpSpPr>
        <p:grpSpPr bwMode="auto">
          <a:xfrm>
            <a:off x="717550" y="636588"/>
            <a:ext cx="3948113" cy="4938712"/>
            <a:chOff x="452" y="401"/>
            <a:chExt cx="2487" cy="3111"/>
          </a:xfrm>
        </p:grpSpPr>
        <p:grpSp>
          <p:nvGrpSpPr>
            <p:cNvPr id="3" name="Group 7"/>
            <p:cNvGrpSpPr>
              <a:grpSpLocks/>
            </p:cNvGrpSpPr>
            <p:nvPr/>
          </p:nvGrpSpPr>
          <p:grpSpPr bwMode="auto">
            <a:xfrm>
              <a:off x="452" y="401"/>
              <a:ext cx="2487" cy="3111"/>
              <a:chOff x="452" y="401"/>
              <a:chExt cx="2487" cy="3111"/>
            </a:xfrm>
          </p:grpSpPr>
          <p:pic>
            <p:nvPicPr>
              <p:cNvPr id="440328"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2" y="401"/>
                <a:ext cx="2487" cy="3111"/>
              </a:xfrm>
              <a:prstGeom prst="rect">
                <a:avLst/>
              </a:prstGeom>
              <a:noFill/>
              <a:ln w="9525">
                <a:noFill/>
                <a:miter lim="800000"/>
                <a:headEnd/>
                <a:tailEnd/>
              </a:ln>
              <a:effectLst/>
            </p:spPr>
          </p:pic>
          <p:sp>
            <p:nvSpPr>
              <p:cNvPr id="440329" name="Rectangle 9"/>
              <p:cNvSpPr>
                <a:spLocks noChangeArrowheads="1"/>
              </p:cNvSpPr>
              <p:nvPr/>
            </p:nvSpPr>
            <p:spPr bwMode="auto">
              <a:xfrm>
                <a:off x="2310" y="40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0330" name="Rectangle 10"/>
              <p:cNvSpPr>
                <a:spLocks noChangeArrowheads="1"/>
              </p:cNvSpPr>
              <p:nvPr/>
            </p:nvSpPr>
            <p:spPr bwMode="auto">
              <a:xfrm>
                <a:off x="2310" y="55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0331" name="Rectangle 11"/>
              <p:cNvSpPr>
                <a:spLocks noChangeArrowheads="1"/>
              </p:cNvSpPr>
              <p:nvPr/>
            </p:nvSpPr>
            <p:spPr bwMode="auto">
              <a:xfrm>
                <a:off x="2310" y="7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0332" name="Rectangle 12"/>
              <p:cNvSpPr>
                <a:spLocks noChangeArrowheads="1"/>
              </p:cNvSpPr>
              <p:nvPr/>
            </p:nvSpPr>
            <p:spPr bwMode="auto">
              <a:xfrm>
                <a:off x="2310" y="13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0333" name="Rectangle 13"/>
              <p:cNvSpPr>
                <a:spLocks noChangeArrowheads="1"/>
              </p:cNvSpPr>
              <p:nvPr/>
            </p:nvSpPr>
            <p:spPr bwMode="auto">
              <a:xfrm>
                <a:off x="2310" y="149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0334" name="Rectangle 14"/>
              <p:cNvSpPr>
                <a:spLocks noChangeArrowheads="1"/>
              </p:cNvSpPr>
              <p:nvPr/>
            </p:nvSpPr>
            <p:spPr bwMode="auto">
              <a:xfrm>
                <a:off x="2310" y="165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0335" name="Rectangle 15"/>
              <p:cNvSpPr>
                <a:spLocks noChangeArrowheads="1"/>
              </p:cNvSpPr>
              <p:nvPr/>
            </p:nvSpPr>
            <p:spPr bwMode="auto">
              <a:xfrm>
                <a:off x="2310" y="180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0336" name="Rectangle 16"/>
              <p:cNvSpPr>
                <a:spLocks noChangeArrowheads="1"/>
              </p:cNvSpPr>
              <p:nvPr/>
            </p:nvSpPr>
            <p:spPr bwMode="auto">
              <a:xfrm>
                <a:off x="2310" y="11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0337" name="Rectangle 17"/>
              <p:cNvSpPr>
                <a:spLocks noChangeArrowheads="1"/>
              </p:cNvSpPr>
              <p:nvPr/>
            </p:nvSpPr>
            <p:spPr bwMode="auto">
              <a:xfrm>
                <a:off x="2310" y="10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0338" name="Rectangle 18"/>
              <p:cNvSpPr>
                <a:spLocks noChangeArrowheads="1"/>
              </p:cNvSpPr>
              <p:nvPr/>
            </p:nvSpPr>
            <p:spPr bwMode="auto">
              <a:xfrm>
                <a:off x="2310" y="868"/>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0339" name="Line 19"/>
              <p:cNvSpPr>
                <a:spLocks noChangeShapeType="1"/>
              </p:cNvSpPr>
              <p:nvPr/>
            </p:nvSpPr>
            <p:spPr bwMode="auto">
              <a:xfrm>
                <a:off x="2310" y="40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0340" name="Line 20"/>
              <p:cNvSpPr>
                <a:spLocks noChangeShapeType="1"/>
              </p:cNvSpPr>
              <p:nvPr/>
            </p:nvSpPr>
            <p:spPr bwMode="auto">
              <a:xfrm>
                <a:off x="2310" y="196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0341" name="Line 21"/>
              <p:cNvSpPr>
                <a:spLocks noChangeShapeType="1"/>
              </p:cNvSpPr>
              <p:nvPr/>
            </p:nvSpPr>
            <p:spPr bwMode="auto">
              <a:xfrm>
                <a:off x="2310"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0342" name="Line 22"/>
              <p:cNvSpPr>
                <a:spLocks noChangeShapeType="1"/>
              </p:cNvSpPr>
              <p:nvPr/>
            </p:nvSpPr>
            <p:spPr bwMode="auto">
              <a:xfrm>
                <a:off x="2468"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0343" name="Line 23"/>
              <p:cNvSpPr>
                <a:spLocks noChangeShapeType="1"/>
              </p:cNvSpPr>
              <p:nvPr/>
            </p:nvSpPr>
            <p:spPr bwMode="auto">
              <a:xfrm>
                <a:off x="2310"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0344" name="Line 24"/>
              <p:cNvSpPr>
                <a:spLocks noChangeShapeType="1"/>
              </p:cNvSpPr>
              <p:nvPr/>
            </p:nvSpPr>
            <p:spPr bwMode="auto">
              <a:xfrm>
                <a:off x="2468"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0345" name="Line 25"/>
              <p:cNvSpPr>
                <a:spLocks noChangeShapeType="1"/>
              </p:cNvSpPr>
              <p:nvPr/>
            </p:nvSpPr>
            <p:spPr bwMode="auto">
              <a:xfrm>
                <a:off x="2310"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346" name="Line 26"/>
              <p:cNvSpPr>
                <a:spLocks noChangeShapeType="1"/>
              </p:cNvSpPr>
              <p:nvPr/>
            </p:nvSpPr>
            <p:spPr bwMode="auto">
              <a:xfrm>
                <a:off x="2468"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347" name="Line 27"/>
              <p:cNvSpPr>
                <a:spLocks noChangeShapeType="1"/>
              </p:cNvSpPr>
              <p:nvPr/>
            </p:nvSpPr>
            <p:spPr bwMode="auto">
              <a:xfrm>
                <a:off x="2310"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0348" name="Line 28"/>
              <p:cNvSpPr>
                <a:spLocks noChangeShapeType="1"/>
              </p:cNvSpPr>
              <p:nvPr/>
            </p:nvSpPr>
            <p:spPr bwMode="auto">
              <a:xfrm>
                <a:off x="2468"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0349" name="Line 29"/>
              <p:cNvSpPr>
                <a:spLocks noChangeShapeType="1"/>
              </p:cNvSpPr>
              <p:nvPr/>
            </p:nvSpPr>
            <p:spPr bwMode="auto">
              <a:xfrm>
                <a:off x="2310"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0350" name="Line 30"/>
              <p:cNvSpPr>
                <a:spLocks noChangeShapeType="1"/>
              </p:cNvSpPr>
              <p:nvPr/>
            </p:nvSpPr>
            <p:spPr bwMode="auto">
              <a:xfrm>
                <a:off x="2468"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0351" name="Line 31"/>
              <p:cNvSpPr>
                <a:spLocks noChangeShapeType="1"/>
              </p:cNvSpPr>
              <p:nvPr/>
            </p:nvSpPr>
            <p:spPr bwMode="auto">
              <a:xfrm>
                <a:off x="2310"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0352" name="Line 32"/>
              <p:cNvSpPr>
                <a:spLocks noChangeShapeType="1"/>
              </p:cNvSpPr>
              <p:nvPr/>
            </p:nvSpPr>
            <p:spPr bwMode="auto">
              <a:xfrm>
                <a:off x="2468"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0353" name="Line 33"/>
              <p:cNvSpPr>
                <a:spLocks noChangeShapeType="1"/>
              </p:cNvSpPr>
              <p:nvPr/>
            </p:nvSpPr>
            <p:spPr bwMode="auto">
              <a:xfrm>
                <a:off x="2310"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0354" name="Line 34"/>
              <p:cNvSpPr>
                <a:spLocks noChangeShapeType="1"/>
              </p:cNvSpPr>
              <p:nvPr/>
            </p:nvSpPr>
            <p:spPr bwMode="auto">
              <a:xfrm>
                <a:off x="2468"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0355" name="Line 35"/>
              <p:cNvSpPr>
                <a:spLocks noChangeShapeType="1"/>
              </p:cNvSpPr>
              <p:nvPr/>
            </p:nvSpPr>
            <p:spPr bwMode="auto">
              <a:xfrm>
                <a:off x="2310"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356" name="Line 36"/>
              <p:cNvSpPr>
                <a:spLocks noChangeShapeType="1"/>
              </p:cNvSpPr>
              <p:nvPr/>
            </p:nvSpPr>
            <p:spPr bwMode="auto">
              <a:xfrm>
                <a:off x="2468"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357" name="Line 37"/>
              <p:cNvSpPr>
                <a:spLocks noChangeShapeType="1"/>
              </p:cNvSpPr>
              <p:nvPr/>
            </p:nvSpPr>
            <p:spPr bwMode="auto">
              <a:xfrm>
                <a:off x="2310"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0358" name="Line 38"/>
              <p:cNvSpPr>
                <a:spLocks noChangeShapeType="1"/>
              </p:cNvSpPr>
              <p:nvPr/>
            </p:nvSpPr>
            <p:spPr bwMode="auto">
              <a:xfrm>
                <a:off x="2468"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0359" name="Line 39"/>
              <p:cNvSpPr>
                <a:spLocks noChangeShapeType="1"/>
              </p:cNvSpPr>
              <p:nvPr/>
            </p:nvSpPr>
            <p:spPr bwMode="auto">
              <a:xfrm>
                <a:off x="2310" y="180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0360" name="Line 40"/>
              <p:cNvSpPr>
                <a:spLocks noChangeShapeType="1"/>
              </p:cNvSpPr>
              <p:nvPr/>
            </p:nvSpPr>
            <p:spPr bwMode="auto">
              <a:xfrm>
                <a:off x="2468" y="1809"/>
                <a:ext cx="0" cy="157"/>
              </a:xfrm>
              <a:prstGeom prst="line">
                <a:avLst/>
              </a:prstGeom>
              <a:noFill/>
              <a:ln w="6350" cap="sq">
                <a:noFill/>
                <a:miter lim="800000"/>
                <a:headEnd/>
                <a:tailEnd/>
              </a:ln>
              <a:effectLst/>
            </p:spPr>
            <p:txBody>
              <a:bodyPr wrap="none" lIns="0" tIns="0" rIns="0" bIns="0"/>
              <a:lstStyle/>
              <a:p>
                <a:endParaRPr lang="zh-CN" altLang="en-US"/>
              </a:p>
            </p:txBody>
          </p:sp>
        </p:grpSp>
        <p:sp>
          <p:nvSpPr>
            <p:cNvPr id="440362" name="Rectangle 42"/>
            <p:cNvSpPr>
              <a:spLocks noChangeArrowheads="1"/>
            </p:cNvSpPr>
            <p:nvPr/>
          </p:nvSpPr>
          <p:spPr bwMode="auto">
            <a:xfrm>
              <a:off x="456" y="2269"/>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0363" name="Rectangle 43"/>
            <p:cNvSpPr>
              <a:spLocks noChangeArrowheads="1"/>
            </p:cNvSpPr>
            <p:nvPr/>
          </p:nvSpPr>
          <p:spPr bwMode="auto">
            <a:xfrm>
              <a:off x="456" y="102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0364" name="Rectangle 44"/>
            <p:cNvSpPr>
              <a:spLocks noChangeArrowheads="1"/>
            </p:cNvSpPr>
            <p:nvPr/>
          </p:nvSpPr>
          <p:spPr bwMode="auto">
            <a:xfrm>
              <a:off x="456" y="117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0365" name="Rectangle 45"/>
            <p:cNvSpPr>
              <a:spLocks noChangeArrowheads="1"/>
            </p:cNvSpPr>
            <p:nvPr/>
          </p:nvSpPr>
          <p:spPr bwMode="auto">
            <a:xfrm>
              <a:off x="456" y="1335"/>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0366" name="Rectangle 46"/>
            <p:cNvSpPr>
              <a:spLocks noChangeArrowheads="1"/>
            </p:cNvSpPr>
            <p:nvPr/>
          </p:nvSpPr>
          <p:spPr bwMode="auto">
            <a:xfrm>
              <a:off x="456" y="195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0367" name="Rectangle 47"/>
            <p:cNvSpPr>
              <a:spLocks noChangeArrowheads="1"/>
            </p:cNvSpPr>
            <p:nvPr/>
          </p:nvSpPr>
          <p:spPr bwMode="auto">
            <a:xfrm>
              <a:off x="456" y="2114"/>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0368" name="Rectangle 48"/>
            <p:cNvSpPr>
              <a:spLocks noChangeArrowheads="1"/>
            </p:cNvSpPr>
            <p:nvPr/>
          </p:nvSpPr>
          <p:spPr bwMode="auto">
            <a:xfrm>
              <a:off x="456" y="180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0369" name="Rectangle 49"/>
            <p:cNvSpPr>
              <a:spLocks noChangeArrowheads="1"/>
            </p:cNvSpPr>
            <p:nvPr/>
          </p:nvSpPr>
          <p:spPr bwMode="auto">
            <a:xfrm>
              <a:off x="456" y="164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0370" name="Rectangle 50"/>
            <p:cNvSpPr>
              <a:spLocks noChangeArrowheads="1"/>
            </p:cNvSpPr>
            <p:nvPr/>
          </p:nvSpPr>
          <p:spPr bwMode="auto">
            <a:xfrm>
              <a:off x="456" y="149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0371" name="Line 51"/>
            <p:cNvSpPr>
              <a:spLocks noChangeShapeType="1"/>
            </p:cNvSpPr>
            <p:nvPr/>
          </p:nvSpPr>
          <p:spPr bwMode="auto">
            <a:xfrm>
              <a:off x="456" y="1025"/>
              <a:ext cx="158" cy="0"/>
            </a:xfrm>
            <a:prstGeom prst="line">
              <a:avLst/>
            </a:prstGeom>
            <a:noFill/>
            <a:ln w="6350" cap="sq">
              <a:noFill/>
              <a:miter lim="800000"/>
              <a:headEnd/>
              <a:tailEnd/>
            </a:ln>
            <a:effectLst/>
          </p:spPr>
          <p:txBody>
            <a:bodyPr wrap="none" lIns="0" tIns="0" rIns="0" bIns="0"/>
            <a:lstStyle/>
            <a:p>
              <a:endParaRPr lang="zh-CN" altLang="en-US"/>
            </a:p>
          </p:txBody>
        </p:sp>
        <p:sp>
          <p:nvSpPr>
            <p:cNvPr id="440372" name="Line 52"/>
            <p:cNvSpPr>
              <a:spLocks noChangeShapeType="1"/>
            </p:cNvSpPr>
            <p:nvPr/>
          </p:nvSpPr>
          <p:spPr bwMode="auto">
            <a:xfrm>
              <a:off x="456" y="2423"/>
              <a:ext cx="158" cy="0"/>
            </a:xfrm>
            <a:prstGeom prst="line">
              <a:avLst/>
            </a:prstGeom>
            <a:noFill/>
            <a:ln w="6350" cap="sq">
              <a:noFill/>
              <a:miter lim="800000"/>
              <a:headEnd/>
              <a:tailEnd/>
            </a:ln>
            <a:effectLst/>
          </p:spPr>
          <p:txBody>
            <a:bodyPr wrap="none" lIns="0" tIns="0" rIns="0" bIns="0"/>
            <a:lstStyle/>
            <a:p>
              <a:endParaRPr lang="zh-CN" altLang="en-US"/>
            </a:p>
          </p:txBody>
        </p:sp>
        <p:sp>
          <p:nvSpPr>
            <p:cNvPr id="440373" name="Line 53"/>
            <p:cNvSpPr>
              <a:spLocks noChangeShapeType="1"/>
            </p:cNvSpPr>
            <p:nvPr/>
          </p:nvSpPr>
          <p:spPr bwMode="auto">
            <a:xfrm>
              <a:off x="456"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0374" name="Line 54"/>
            <p:cNvSpPr>
              <a:spLocks noChangeShapeType="1"/>
            </p:cNvSpPr>
            <p:nvPr/>
          </p:nvSpPr>
          <p:spPr bwMode="auto">
            <a:xfrm>
              <a:off x="614"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0407" name="Line 87"/>
            <p:cNvSpPr>
              <a:spLocks noChangeShapeType="1"/>
            </p:cNvSpPr>
            <p:nvPr/>
          </p:nvSpPr>
          <p:spPr bwMode="auto">
            <a:xfrm>
              <a:off x="456"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408" name="Line 88"/>
            <p:cNvSpPr>
              <a:spLocks noChangeShapeType="1"/>
            </p:cNvSpPr>
            <p:nvPr/>
          </p:nvSpPr>
          <p:spPr bwMode="auto">
            <a:xfrm>
              <a:off x="614"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409" name="Line 89"/>
            <p:cNvSpPr>
              <a:spLocks noChangeShapeType="1"/>
            </p:cNvSpPr>
            <p:nvPr/>
          </p:nvSpPr>
          <p:spPr bwMode="auto">
            <a:xfrm>
              <a:off x="456"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0410" name="Line 90"/>
            <p:cNvSpPr>
              <a:spLocks noChangeShapeType="1"/>
            </p:cNvSpPr>
            <p:nvPr/>
          </p:nvSpPr>
          <p:spPr bwMode="auto">
            <a:xfrm>
              <a:off x="614"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0411" name="Line 91"/>
            <p:cNvSpPr>
              <a:spLocks noChangeShapeType="1"/>
            </p:cNvSpPr>
            <p:nvPr/>
          </p:nvSpPr>
          <p:spPr bwMode="auto">
            <a:xfrm>
              <a:off x="456"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412" name="Line 92"/>
            <p:cNvSpPr>
              <a:spLocks noChangeShapeType="1"/>
            </p:cNvSpPr>
            <p:nvPr/>
          </p:nvSpPr>
          <p:spPr bwMode="auto">
            <a:xfrm>
              <a:off x="614"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413" name="Line 93"/>
            <p:cNvSpPr>
              <a:spLocks noChangeShapeType="1"/>
            </p:cNvSpPr>
            <p:nvPr/>
          </p:nvSpPr>
          <p:spPr bwMode="auto">
            <a:xfrm>
              <a:off x="456"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414" name="Line 94"/>
            <p:cNvSpPr>
              <a:spLocks noChangeShapeType="1"/>
            </p:cNvSpPr>
            <p:nvPr/>
          </p:nvSpPr>
          <p:spPr bwMode="auto">
            <a:xfrm>
              <a:off x="614"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415" name="Line 95"/>
            <p:cNvSpPr>
              <a:spLocks noChangeShapeType="1"/>
            </p:cNvSpPr>
            <p:nvPr/>
          </p:nvSpPr>
          <p:spPr bwMode="auto">
            <a:xfrm>
              <a:off x="456"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416" name="Line 96"/>
            <p:cNvSpPr>
              <a:spLocks noChangeShapeType="1"/>
            </p:cNvSpPr>
            <p:nvPr/>
          </p:nvSpPr>
          <p:spPr bwMode="auto">
            <a:xfrm>
              <a:off x="614"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417" name="Line 97"/>
            <p:cNvSpPr>
              <a:spLocks noChangeShapeType="1"/>
            </p:cNvSpPr>
            <p:nvPr/>
          </p:nvSpPr>
          <p:spPr bwMode="auto">
            <a:xfrm>
              <a:off x="456"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418" name="Line 98"/>
            <p:cNvSpPr>
              <a:spLocks noChangeShapeType="1"/>
            </p:cNvSpPr>
            <p:nvPr/>
          </p:nvSpPr>
          <p:spPr bwMode="auto">
            <a:xfrm>
              <a:off x="614"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0419" name="Line 99"/>
            <p:cNvSpPr>
              <a:spLocks noChangeShapeType="1"/>
            </p:cNvSpPr>
            <p:nvPr/>
          </p:nvSpPr>
          <p:spPr bwMode="auto">
            <a:xfrm>
              <a:off x="456"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0420" name="Line 100"/>
            <p:cNvSpPr>
              <a:spLocks noChangeShapeType="1"/>
            </p:cNvSpPr>
            <p:nvPr/>
          </p:nvSpPr>
          <p:spPr bwMode="auto">
            <a:xfrm>
              <a:off x="614"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0421" name="Line 101"/>
            <p:cNvSpPr>
              <a:spLocks noChangeShapeType="1"/>
            </p:cNvSpPr>
            <p:nvPr/>
          </p:nvSpPr>
          <p:spPr bwMode="auto">
            <a:xfrm>
              <a:off x="456" y="2269"/>
              <a:ext cx="0" cy="154"/>
            </a:xfrm>
            <a:prstGeom prst="line">
              <a:avLst/>
            </a:prstGeom>
            <a:noFill/>
            <a:ln w="6350" cap="sq">
              <a:noFill/>
              <a:miter lim="800000"/>
              <a:headEnd/>
              <a:tailEnd/>
            </a:ln>
            <a:effectLst/>
          </p:spPr>
          <p:txBody>
            <a:bodyPr wrap="none" lIns="0" tIns="0" rIns="0" bIns="0"/>
            <a:lstStyle/>
            <a:p>
              <a:endParaRPr lang="zh-CN" altLang="en-US"/>
            </a:p>
          </p:txBody>
        </p:sp>
        <p:sp>
          <p:nvSpPr>
            <p:cNvPr id="440422" name="Line 102"/>
            <p:cNvSpPr>
              <a:spLocks noChangeShapeType="1"/>
            </p:cNvSpPr>
            <p:nvPr/>
          </p:nvSpPr>
          <p:spPr bwMode="auto">
            <a:xfrm>
              <a:off x="614" y="2269"/>
              <a:ext cx="0" cy="154"/>
            </a:xfrm>
            <a:prstGeom prst="line">
              <a:avLst/>
            </a:prstGeom>
            <a:noFill/>
            <a:ln w="6350" cap="sq">
              <a:noFill/>
              <a:miter lim="800000"/>
              <a:headEnd/>
              <a:tailEnd/>
            </a:ln>
            <a:effectLst/>
          </p:spPr>
          <p:txBody>
            <a:bodyPr wrap="none" lIns="0" tIns="0" rIns="0" bIns="0"/>
            <a:lstStyle/>
            <a:p>
              <a:endParaRPr lang="zh-CN" altLang="en-US"/>
            </a:p>
          </p:txBody>
        </p:sp>
      </p:grpSp>
      <p:graphicFrame>
        <p:nvGraphicFramePr>
          <p:cNvPr id="440438" name="Group 118"/>
          <p:cNvGraphicFramePr>
            <a:graphicFrameLocks noGrp="1"/>
          </p:cNvGraphicFramePr>
          <p:nvPr/>
        </p:nvGraphicFramePr>
        <p:xfrm>
          <a:off x="2940050" y="1620838"/>
          <a:ext cx="250825" cy="1728153"/>
        </p:xfrm>
        <a:graphic>
          <a:graphicData uri="http://schemas.openxmlformats.org/drawingml/2006/table">
            <a:tbl>
              <a:tblPr/>
              <a:tblGrid>
                <a:gridCol w="250825"/>
              </a:tblGrid>
              <a:tr h="2365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R</a:t>
                      </a:r>
                    </a:p>
                  </a:txBody>
                  <a:tcPr marL="0" marR="0" marT="0" marB="0" anchor="ctr" horzOverflow="overflow">
                    <a:lnL cap="flat">
                      <a:noFill/>
                    </a:lnL>
                    <a:lnR cap="flat">
                      <a:noFill/>
                    </a:lnR>
                    <a:lnT cap="fla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O</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606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B</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B</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R</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Y</a:t>
                      </a:r>
                    </a:p>
                  </a:txBody>
                  <a:tcPr marL="0" marR="0" marT="0" marB="0" anchor="ctr" horzOverflow="overflow">
                    <a:lnL cap="flat">
                      <a:noFill/>
                    </a:lnL>
                    <a:lnR cap="flat">
                      <a:noFill/>
                    </a:lnR>
                    <a:lnT>
                      <a:noFill/>
                    </a:lnT>
                    <a:lnB cap="flat">
                      <a:noFill/>
                    </a:lnB>
                    <a:lnTlToBr>
                      <a:noFill/>
                    </a:lnTlToBr>
                    <a:lnBlToTr>
                      <a:noFill/>
                    </a:lnBlToTr>
                    <a:solidFill>
                      <a:schemeClr val="folHlink">
                        <a:alpha val="50000"/>
                      </a:schemeClr>
                    </a:solid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2" presetClass="entr" presetSubtype="1" fill="hold" nodeType="afterEffect">
                                  <p:stCondLst>
                                    <p:cond delay="0"/>
                                  </p:stCondLst>
                                  <p:childTnLst>
                                    <p:set>
                                      <p:cBhvr>
                                        <p:cTn id="6" dur="1" fill="hold">
                                          <p:stCondLst>
                                            <p:cond delay="0"/>
                                          </p:stCondLst>
                                        </p:cTn>
                                        <p:tgtEl>
                                          <p:spTgt spid="440326"/>
                                        </p:tgtEl>
                                        <p:attrNameLst>
                                          <p:attrName>style.visibility</p:attrName>
                                        </p:attrNameLst>
                                      </p:cBhvr>
                                      <p:to>
                                        <p:strVal val="visible"/>
                                      </p:to>
                                    </p:set>
                                    <p:animEffect transition="in" filter="slide(fromTop)">
                                      <p:cBhvr>
                                        <p:cTn id="7" dur="500"/>
                                        <p:tgtEl>
                                          <p:spTgt spid="440326"/>
                                        </p:tgtEl>
                                      </p:cBhvr>
                                    </p:animEffect>
                                  </p:childTnLst>
                                </p:cTn>
                              </p:par>
                            </p:childTnLst>
                          </p:cTn>
                        </p:par>
                        <p:par>
                          <p:cTn id="8" fill="hold">
                            <p:stCondLst>
                              <p:cond delay="1000"/>
                            </p:stCondLst>
                            <p:childTnLst>
                              <p:par>
                                <p:cTn id="9" presetID="3" presetClass="entr" presetSubtype="5" fill="hold" grpId="0" nodeType="afterEffect">
                                  <p:stCondLst>
                                    <p:cond delay="0"/>
                                  </p:stCondLst>
                                  <p:childTnLst>
                                    <p:set>
                                      <p:cBhvr>
                                        <p:cTn id="10" dur="1" fill="hold">
                                          <p:stCondLst>
                                            <p:cond delay="0"/>
                                          </p:stCondLst>
                                        </p:cTn>
                                        <p:tgtEl>
                                          <p:spTgt spid="440325"/>
                                        </p:tgtEl>
                                        <p:attrNameLst>
                                          <p:attrName>style.visibility</p:attrName>
                                        </p:attrNameLst>
                                      </p:cBhvr>
                                      <p:to>
                                        <p:strVal val="visible"/>
                                      </p:to>
                                    </p:set>
                                    <p:animEffect transition="in" filter="blinds(vertical)">
                                      <p:cBhvr>
                                        <p:cTn id="11" dur="500"/>
                                        <p:tgtEl>
                                          <p:spTgt spid="440325"/>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440438"/>
                                        </p:tgtEl>
                                        <p:attrNameLst>
                                          <p:attrName>style.visibility</p:attrName>
                                        </p:attrNameLst>
                                      </p:cBhvr>
                                      <p:to>
                                        <p:strVal val="visible"/>
                                      </p:to>
                                    </p:set>
                                    <p:animEffect transition="in" filter="slide(fromTop)">
                                      <p:cBhvr>
                                        <p:cTn id="16" dur="500"/>
                                        <p:tgtEl>
                                          <p:spTgt spid="440438"/>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13	</a:t>
            </a:r>
            <a:r>
              <a:rPr lang="en-US" altLang="zh-CN" sz="2300">
                <a:solidFill>
                  <a:srgbClr val="FFFFFF"/>
                </a:solidFill>
                <a:cs typeface="Times New Roman" pitchFamily="18" charset="0"/>
              </a:rPr>
              <a:t>Complete the crossword with the words from the passage.</a:t>
            </a:r>
          </a:p>
        </p:txBody>
      </p:sp>
      <p:pic>
        <p:nvPicPr>
          <p:cNvPr id="441347"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441348" name="Text Box 4"/>
          <p:cNvSpPr txBox="1">
            <a:spLocks noChangeArrowheads="1"/>
          </p:cNvSpPr>
          <p:nvPr/>
        </p:nvSpPr>
        <p:spPr bwMode="auto">
          <a:xfrm>
            <a:off x="4806950" y="2427288"/>
            <a:ext cx="4013200" cy="749300"/>
          </a:xfrm>
          <a:prstGeom prst="rect">
            <a:avLst/>
          </a:prstGeom>
          <a:noFill/>
          <a:ln w="9525">
            <a:noFill/>
            <a:miter lim="800000"/>
            <a:headEnd/>
            <a:tailEnd/>
          </a:ln>
          <a:effectLst/>
        </p:spPr>
        <p:txBody>
          <a:bodyPr lIns="0">
            <a:spAutoFit/>
          </a:bodyPr>
          <a:lstStyle/>
          <a:p>
            <a:pPr marL="358775" indent="-358775" algn="just">
              <a:lnSpc>
                <a:spcPct val="90000"/>
              </a:lnSpc>
            </a:pPr>
            <a:r>
              <a:rPr lang="en-US" altLang="zh-CN">
                <a:solidFill>
                  <a:srgbClr val="003366"/>
                </a:solidFill>
              </a:rPr>
              <a:t>4	</a:t>
            </a:r>
            <a:r>
              <a:rPr lang="en-US" altLang="en-US">
                <a:solidFill>
                  <a:srgbClr val="003366"/>
                </a:solidFill>
              </a:rPr>
              <a:t>a person thought to be guilty of a crime or offence</a:t>
            </a:r>
            <a:endParaRPr lang="zh-CN" altLang="en-US">
              <a:solidFill>
                <a:srgbClr val="003366"/>
              </a:solidFill>
            </a:endParaRPr>
          </a:p>
        </p:txBody>
      </p:sp>
      <p:pic>
        <p:nvPicPr>
          <p:cNvPr id="441349" name="Picture 5" descr=" icon"/>
          <p:cNvPicPr>
            <a:picLocks noChangeAspect="1" noChangeArrowheads="1"/>
          </p:cNvPicPr>
          <p:nvPr/>
        </p:nvPicPr>
        <p:blipFill>
          <a:blip r:embed="rId4"/>
          <a:srcRect/>
          <a:stretch>
            <a:fillRect/>
          </a:stretch>
        </p:blipFill>
        <p:spPr bwMode="auto">
          <a:xfrm>
            <a:off x="4533900" y="1781175"/>
            <a:ext cx="647700" cy="647700"/>
          </a:xfrm>
          <a:prstGeom prst="rect">
            <a:avLst/>
          </a:prstGeom>
          <a:noFill/>
        </p:spPr>
      </p:pic>
      <p:grpSp>
        <p:nvGrpSpPr>
          <p:cNvPr id="2" name="Group 118"/>
          <p:cNvGrpSpPr>
            <a:grpSpLocks/>
          </p:cNvGrpSpPr>
          <p:nvPr/>
        </p:nvGrpSpPr>
        <p:grpSpPr bwMode="auto">
          <a:xfrm>
            <a:off x="717550" y="636588"/>
            <a:ext cx="3948113" cy="4938712"/>
            <a:chOff x="452" y="401"/>
            <a:chExt cx="2487" cy="3111"/>
          </a:xfrm>
        </p:grpSpPr>
        <p:grpSp>
          <p:nvGrpSpPr>
            <p:cNvPr id="3" name="Group 6"/>
            <p:cNvGrpSpPr>
              <a:grpSpLocks/>
            </p:cNvGrpSpPr>
            <p:nvPr/>
          </p:nvGrpSpPr>
          <p:grpSpPr bwMode="auto">
            <a:xfrm>
              <a:off x="452" y="401"/>
              <a:ext cx="2487" cy="3111"/>
              <a:chOff x="452" y="401"/>
              <a:chExt cx="2487" cy="3111"/>
            </a:xfrm>
          </p:grpSpPr>
          <p:grpSp>
            <p:nvGrpSpPr>
              <p:cNvPr id="4" name="Group 7"/>
              <p:cNvGrpSpPr>
                <a:grpSpLocks/>
              </p:cNvGrpSpPr>
              <p:nvPr/>
            </p:nvGrpSpPr>
            <p:grpSpPr bwMode="auto">
              <a:xfrm>
                <a:off x="452" y="401"/>
                <a:ext cx="2487" cy="3111"/>
                <a:chOff x="452" y="401"/>
                <a:chExt cx="2487" cy="3111"/>
              </a:xfrm>
            </p:grpSpPr>
            <p:pic>
              <p:nvPicPr>
                <p:cNvPr id="441352" name="Picture 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2" y="401"/>
                  <a:ext cx="2487" cy="3111"/>
                </a:xfrm>
                <a:prstGeom prst="rect">
                  <a:avLst/>
                </a:prstGeom>
                <a:noFill/>
                <a:ln w="9525">
                  <a:noFill/>
                  <a:miter lim="800000"/>
                  <a:headEnd/>
                  <a:tailEnd/>
                </a:ln>
                <a:effectLst/>
              </p:spPr>
            </p:pic>
            <p:sp>
              <p:nvSpPr>
                <p:cNvPr id="441353" name="Rectangle 9"/>
                <p:cNvSpPr>
                  <a:spLocks noChangeArrowheads="1"/>
                </p:cNvSpPr>
                <p:nvPr/>
              </p:nvSpPr>
              <p:spPr bwMode="auto">
                <a:xfrm>
                  <a:off x="2310" y="40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1354" name="Rectangle 10"/>
                <p:cNvSpPr>
                  <a:spLocks noChangeArrowheads="1"/>
                </p:cNvSpPr>
                <p:nvPr/>
              </p:nvSpPr>
              <p:spPr bwMode="auto">
                <a:xfrm>
                  <a:off x="2310" y="55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1355" name="Rectangle 11"/>
                <p:cNvSpPr>
                  <a:spLocks noChangeArrowheads="1"/>
                </p:cNvSpPr>
                <p:nvPr/>
              </p:nvSpPr>
              <p:spPr bwMode="auto">
                <a:xfrm>
                  <a:off x="2310" y="7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1356" name="Rectangle 12"/>
                <p:cNvSpPr>
                  <a:spLocks noChangeArrowheads="1"/>
                </p:cNvSpPr>
                <p:nvPr/>
              </p:nvSpPr>
              <p:spPr bwMode="auto">
                <a:xfrm>
                  <a:off x="2310" y="13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1357" name="Rectangle 13"/>
                <p:cNvSpPr>
                  <a:spLocks noChangeArrowheads="1"/>
                </p:cNvSpPr>
                <p:nvPr/>
              </p:nvSpPr>
              <p:spPr bwMode="auto">
                <a:xfrm>
                  <a:off x="2310" y="149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1358" name="Rectangle 14"/>
                <p:cNvSpPr>
                  <a:spLocks noChangeArrowheads="1"/>
                </p:cNvSpPr>
                <p:nvPr/>
              </p:nvSpPr>
              <p:spPr bwMode="auto">
                <a:xfrm>
                  <a:off x="2310" y="165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1359" name="Rectangle 15"/>
                <p:cNvSpPr>
                  <a:spLocks noChangeArrowheads="1"/>
                </p:cNvSpPr>
                <p:nvPr/>
              </p:nvSpPr>
              <p:spPr bwMode="auto">
                <a:xfrm>
                  <a:off x="2310" y="180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1360" name="Rectangle 16"/>
                <p:cNvSpPr>
                  <a:spLocks noChangeArrowheads="1"/>
                </p:cNvSpPr>
                <p:nvPr/>
              </p:nvSpPr>
              <p:spPr bwMode="auto">
                <a:xfrm>
                  <a:off x="2310" y="11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1361" name="Rectangle 17"/>
                <p:cNvSpPr>
                  <a:spLocks noChangeArrowheads="1"/>
                </p:cNvSpPr>
                <p:nvPr/>
              </p:nvSpPr>
              <p:spPr bwMode="auto">
                <a:xfrm>
                  <a:off x="2310" y="10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1362" name="Rectangle 18"/>
                <p:cNvSpPr>
                  <a:spLocks noChangeArrowheads="1"/>
                </p:cNvSpPr>
                <p:nvPr/>
              </p:nvSpPr>
              <p:spPr bwMode="auto">
                <a:xfrm>
                  <a:off x="2310" y="868"/>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1363" name="Line 19"/>
                <p:cNvSpPr>
                  <a:spLocks noChangeShapeType="1"/>
                </p:cNvSpPr>
                <p:nvPr/>
              </p:nvSpPr>
              <p:spPr bwMode="auto">
                <a:xfrm>
                  <a:off x="2310" y="40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1364" name="Line 20"/>
                <p:cNvSpPr>
                  <a:spLocks noChangeShapeType="1"/>
                </p:cNvSpPr>
                <p:nvPr/>
              </p:nvSpPr>
              <p:spPr bwMode="auto">
                <a:xfrm>
                  <a:off x="2310" y="196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1365" name="Line 21"/>
                <p:cNvSpPr>
                  <a:spLocks noChangeShapeType="1"/>
                </p:cNvSpPr>
                <p:nvPr/>
              </p:nvSpPr>
              <p:spPr bwMode="auto">
                <a:xfrm>
                  <a:off x="2310"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1366" name="Line 22"/>
                <p:cNvSpPr>
                  <a:spLocks noChangeShapeType="1"/>
                </p:cNvSpPr>
                <p:nvPr/>
              </p:nvSpPr>
              <p:spPr bwMode="auto">
                <a:xfrm>
                  <a:off x="2468"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1367" name="Line 23"/>
                <p:cNvSpPr>
                  <a:spLocks noChangeShapeType="1"/>
                </p:cNvSpPr>
                <p:nvPr/>
              </p:nvSpPr>
              <p:spPr bwMode="auto">
                <a:xfrm>
                  <a:off x="2310"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1368" name="Line 24"/>
                <p:cNvSpPr>
                  <a:spLocks noChangeShapeType="1"/>
                </p:cNvSpPr>
                <p:nvPr/>
              </p:nvSpPr>
              <p:spPr bwMode="auto">
                <a:xfrm>
                  <a:off x="2468"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1369" name="Line 25"/>
                <p:cNvSpPr>
                  <a:spLocks noChangeShapeType="1"/>
                </p:cNvSpPr>
                <p:nvPr/>
              </p:nvSpPr>
              <p:spPr bwMode="auto">
                <a:xfrm>
                  <a:off x="2310"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370" name="Line 26"/>
                <p:cNvSpPr>
                  <a:spLocks noChangeShapeType="1"/>
                </p:cNvSpPr>
                <p:nvPr/>
              </p:nvSpPr>
              <p:spPr bwMode="auto">
                <a:xfrm>
                  <a:off x="2468"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371" name="Line 27"/>
                <p:cNvSpPr>
                  <a:spLocks noChangeShapeType="1"/>
                </p:cNvSpPr>
                <p:nvPr/>
              </p:nvSpPr>
              <p:spPr bwMode="auto">
                <a:xfrm>
                  <a:off x="2310"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1372" name="Line 28"/>
                <p:cNvSpPr>
                  <a:spLocks noChangeShapeType="1"/>
                </p:cNvSpPr>
                <p:nvPr/>
              </p:nvSpPr>
              <p:spPr bwMode="auto">
                <a:xfrm>
                  <a:off x="2468"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1373" name="Line 29"/>
                <p:cNvSpPr>
                  <a:spLocks noChangeShapeType="1"/>
                </p:cNvSpPr>
                <p:nvPr/>
              </p:nvSpPr>
              <p:spPr bwMode="auto">
                <a:xfrm>
                  <a:off x="2310"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1374" name="Line 30"/>
                <p:cNvSpPr>
                  <a:spLocks noChangeShapeType="1"/>
                </p:cNvSpPr>
                <p:nvPr/>
              </p:nvSpPr>
              <p:spPr bwMode="auto">
                <a:xfrm>
                  <a:off x="2468"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1375" name="Line 31"/>
                <p:cNvSpPr>
                  <a:spLocks noChangeShapeType="1"/>
                </p:cNvSpPr>
                <p:nvPr/>
              </p:nvSpPr>
              <p:spPr bwMode="auto">
                <a:xfrm>
                  <a:off x="2310"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1376" name="Line 32"/>
                <p:cNvSpPr>
                  <a:spLocks noChangeShapeType="1"/>
                </p:cNvSpPr>
                <p:nvPr/>
              </p:nvSpPr>
              <p:spPr bwMode="auto">
                <a:xfrm>
                  <a:off x="2468"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1377" name="Line 33"/>
                <p:cNvSpPr>
                  <a:spLocks noChangeShapeType="1"/>
                </p:cNvSpPr>
                <p:nvPr/>
              </p:nvSpPr>
              <p:spPr bwMode="auto">
                <a:xfrm>
                  <a:off x="2310"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1378" name="Line 34"/>
                <p:cNvSpPr>
                  <a:spLocks noChangeShapeType="1"/>
                </p:cNvSpPr>
                <p:nvPr/>
              </p:nvSpPr>
              <p:spPr bwMode="auto">
                <a:xfrm>
                  <a:off x="2468"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1379" name="Line 35"/>
                <p:cNvSpPr>
                  <a:spLocks noChangeShapeType="1"/>
                </p:cNvSpPr>
                <p:nvPr/>
              </p:nvSpPr>
              <p:spPr bwMode="auto">
                <a:xfrm>
                  <a:off x="2310"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380" name="Line 36"/>
                <p:cNvSpPr>
                  <a:spLocks noChangeShapeType="1"/>
                </p:cNvSpPr>
                <p:nvPr/>
              </p:nvSpPr>
              <p:spPr bwMode="auto">
                <a:xfrm>
                  <a:off x="2468"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381" name="Line 37"/>
                <p:cNvSpPr>
                  <a:spLocks noChangeShapeType="1"/>
                </p:cNvSpPr>
                <p:nvPr/>
              </p:nvSpPr>
              <p:spPr bwMode="auto">
                <a:xfrm>
                  <a:off x="2310"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1382" name="Line 38"/>
                <p:cNvSpPr>
                  <a:spLocks noChangeShapeType="1"/>
                </p:cNvSpPr>
                <p:nvPr/>
              </p:nvSpPr>
              <p:spPr bwMode="auto">
                <a:xfrm>
                  <a:off x="2468"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1383" name="Line 39"/>
                <p:cNvSpPr>
                  <a:spLocks noChangeShapeType="1"/>
                </p:cNvSpPr>
                <p:nvPr/>
              </p:nvSpPr>
              <p:spPr bwMode="auto">
                <a:xfrm>
                  <a:off x="2310" y="180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1384" name="Line 40"/>
                <p:cNvSpPr>
                  <a:spLocks noChangeShapeType="1"/>
                </p:cNvSpPr>
                <p:nvPr/>
              </p:nvSpPr>
              <p:spPr bwMode="auto">
                <a:xfrm>
                  <a:off x="2468" y="1809"/>
                  <a:ext cx="0" cy="157"/>
                </a:xfrm>
                <a:prstGeom prst="line">
                  <a:avLst/>
                </a:prstGeom>
                <a:noFill/>
                <a:ln w="6350" cap="sq">
                  <a:noFill/>
                  <a:miter lim="800000"/>
                  <a:headEnd/>
                  <a:tailEnd/>
                </a:ln>
                <a:effectLst/>
              </p:spPr>
              <p:txBody>
                <a:bodyPr wrap="none" lIns="0" tIns="0" rIns="0" bIns="0"/>
                <a:lstStyle/>
                <a:p>
                  <a:endParaRPr lang="zh-CN" altLang="en-US"/>
                </a:p>
              </p:txBody>
            </p:sp>
          </p:grpSp>
          <p:sp>
            <p:nvSpPr>
              <p:cNvPr id="441385" name="Rectangle 41"/>
              <p:cNvSpPr>
                <a:spLocks noChangeArrowheads="1"/>
              </p:cNvSpPr>
              <p:nvPr/>
            </p:nvSpPr>
            <p:spPr bwMode="auto">
              <a:xfrm>
                <a:off x="456" y="2269"/>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1386" name="Rectangle 42"/>
              <p:cNvSpPr>
                <a:spLocks noChangeArrowheads="1"/>
              </p:cNvSpPr>
              <p:nvPr/>
            </p:nvSpPr>
            <p:spPr bwMode="auto">
              <a:xfrm>
                <a:off x="456" y="102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1387" name="Rectangle 43"/>
              <p:cNvSpPr>
                <a:spLocks noChangeArrowheads="1"/>
              </p:cNvSpPr>
              <p:nvPr/>
            </p:nvSpPr>
            <p:spPr bwMode="auto">
              <a:xfrm>
                <a:off x="456" y="117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1388" name="Rectangle 44"/>
              <p:cNvSpPr>
                <a:spLocks noChangeArrowheads="1"/>
              </p:cNvSpPr>
              <p:nvPr/>
            </p:nvSpPr>
            <p:spPr bwMode="auto">
              <a:xfrm>
                <a:off x="456" y="1335"/>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1389" name="Rectangle 45"/>
              <p:cNvSpPr>
                <a:spLocks noChangeArrowheads="1"/>
              </p:cNvSpPr>
              <p:nvPr/>
            </p:nvSpPr>
            <p:spPr bwMode="auto">
              <a:xfrm>
                <a:off x="456" y="195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1390" name="Rectangle 46"/>
              <p:cNvSpPr>
                <a:spLocks noChangeArrowheads="1"/>
              </p:cNvSpPr>
              <p:nvPr/>
            </p:nvSpPr>
            <p:spPr bwMode="auto">
              <a:xfrm>
                <a:off x="456" y="2114"/>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1391" name="Rectangle 47"/>
              <p:cNvSpPr>
                <a:spLocks noChangeArrowheads="1"/>
              </p:cNvSpPr>
              <p:nvPr/>
            </p:nvSpPr>
            <p:spPr bwMode="auto">
              <a:xfrm>
                <a:off x="456" y="180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1392" name="Rectangle 48"/>
              <p:cNvSpPr>
                <a:spLocks noChangeArrowheads="1"/>
              </p:cNvSpPr>
              <p:nvPr/>
            </p:nvSpPr>
            <p:spPr bwMode="auto">
              <a:xfrm>
                <a:off x="456" y="164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1393" name="Rectangle 49"/>
              <p:cNvSpPr>
                <a:spLocks noChangeArrowheads="1"/>
              </p:cNvSpPr>
              <p:nvPr/>
            </p:nvSpPr>
            <p:spPr bwMode="auto">
              <a:xfrm>
                <a:off x="456" y="149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1394" name="Line 50"/>
              <p:cNvSpPr>
                <a:spLocks noChangeShapeType="1"/>
              </p:cNvSpPr>
              <p:nvPr/>
            </p:nvSpPr>
            <p:spPr bwMode="auto">
              <a:xfrm>
                <a:off x="456" y="1025"/>
                <a:ext cx="158" cy="0"/>
              </a:xfrm>
              <a:prstGeom prst="line">
                <a:avLst/>
              </a:prstGeom>
              <a:noFill/>
              <a:ln w="6350" cap="sq">
                <a:noFill/>
                <a:miter lim="800000"/>
                <a:headEnd/>
                <a:tailEnd/>
              </a:ln>
              <a:effectLst/>
            </p:spPr>
            <p:txBody>
              <a:bodyPr wrap="none" lIns="0" tIns="0" rIns="0" bIns="0"/>
              <a:lstStyle/>
              <a:p>
                <a:endParaRPr lang="zh-CN" altLang="en-US"/>
              </a:p>
            </p:txBody>
          </p:sp>
          <p:sp>
            <p:nvSpPr>
              <p:cNvPr id="441395" name="Line 51"/>
              <p:cNvSpPr>
                <a:spLocks noChangeShapeType="1"/>
              </p:cNvSpPr>
              <p:nvPr/>
            </p:nvSpPr>
            <p:spPr bwMode="auto">
              <a:xfrm>
                <a:off x="456" y="2423"/>
                <a:ext cx="158" cy="0"/>
              </a:xfrm>
              <a:prstGeom prst="line">
                <a:avLst/>
              </a:prstGeom>
              <a:noFill/>
              <a:ln w="6350" cap="sq">
                <a:noFill/>
                <a:miter lim="800000"/>
                <a:headEnd/>
                <a:tailEnd/>
              </a:ln>
              <a:effectLst/>
            </p:spPr>
            <p:txBody>
              <a:bodyPr wrap="none" lIns="0" tIns="0" rIns="0" bIns="0"/>
              <a:lstStyle/>
              <a:p>
                <a:endParaRPr lang="zh-CN" altLang="en-US"/>
              </a:p>
            </p:txBody>
          </p:sp>
          <p:sp>
            <p:nvSpPr>
              <p:cNvPr id="441396" name="Line 52"/>
              <p:cNvSpPr>
                <a:spLocks noChangeShapeType="1"/>
              </p:cNvSpPr>
              <p:nvPr/>
            </p:nvSpPr>
            <p:spPr bwMode="auto">
              <a:xfrm>
                <a:off x="456"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1397" name="Line 53"/>
              <p:cNvSpPr>
                <a:spLocks noChangeShapeType="1"/>
              </p:cNvSpPr>
              <p:nvPr/>
            </p:nvSpPr>
            <p:spPr bwMode="auto">
              <a:xfrm>
                <a:off x="614"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1398" name="Line 54"/>
              <p:cNvSpPr>
                <a:spLocks noChangeShapeType="1"/>
              </p:cNvSpPr>
              <p:nvPr/>
            </p:nvSpPr>
            <p:spPr bwMode="auto">
              <a:xfrm>
                <a:off x="456"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399" name="Line 55"/>
              <p:cNvSpPr>
                <a:spLocks noChangeShapeType="1"/>
              </p:cNvSpPr>
              <p:nvPr/>
            </p:nvSpPr>
            <p:spPr bwMode="auto">
              <a:xfrm>
                <a:off x="614"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00" name="Line 56"/>
              <p:cNvSpPr>
                <a:spLocks noChangeShapeType="1"/>
              </p:cNvSpPr>
              <p:nvPr/>
            </p:nvSpPr>
            <p:spPr bwMode="auto">
              <a:xfrm>
                <a:off x="456"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1401" name="Line 57"/>
              <p:cNvSpPr>
                <a:spLocks noChangeShapeType="1"/>
              </p:cNvSpPr>
              <p:nvPr/>
            </p:nvSpPr>
            <p:spPr bwMode="auto">
              <a:xfrm>
                <a:off x="614"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1402" name="Line 58"/>
              <p:cNvSpPr>
                <a:spLocks noChangeShapeType="1"/>
              </p:cNvSpPr>
              <p:nvPr/>
            </p:nvSpPr>
            <p:spPr bwMode="auto">
              <a:xfrm>
                <a:off x="456"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03" name="Line 59"/>
              <p:cNvSpPr>
                <a:spLocks noChangeShapeType="1"/>
              </p:cNvSpPr>
              <p:nvPr/>
            </p:nvSpPr>
            <p:spPr bwMode="auto">
              <a:xfrm>
                <a:off x="614"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04" name="Line 60"/>
              <p:cNvSpPr>
                <a:spLocks noChangeShapeType="1"/>
              </p:cNvSpPr>
              <p:nvPr/>
            </p:nvSpPr>
            <p:spPr bwMode="auto">
              <a:xfrm>
                <a:off x="456"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05" name="Line 61"/>
              <p:cNvSpPr>
                <a:spLocks noChangeShapeType="1"/>
              </p:cNvSpPr>
              <p:nvPr/>
            </p:nvSpPr>
            <p:spPr bwMode="auto">
              <a:xfrm>
                <a:off x="614"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06" name="Line 62"/>
              <p:cNvSpPr>
                <a:spLocks noChangeShapeType="1"/>
              </p:cNvSpPr>
              <p:nvPr/>
            </p:nvSpPr>
            <p:spPr bwMode="auto">
              <a:xfrm>
                <a:off x="456"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07" name="Line 63"/>
              <p:cNvSpPr>
                <a:spLocks noChangeShapeType="1"/>
              </p:cNvSpPr>
              <p:nvPr/>
            </p:nvSpPr>
            <p:spPr bwMode="auto">
              <a:xfrm>
                <a:off x="614"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08" name="Line 64"/>
              <p:cNvSpPr>
                <a:spLocks noChangeShapeType="1"/>
              </p:cNvSpPr>
              <p:nvPr/>
            </p:nvSpPr>
            <p:spPr bwMode="auto">
              <a:xfrm>
                <a:off x="456"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09" name="Line 65"/>
              <p:cNvSpPr>
                <a:spLocks noChangeShapeType="1"/>
              </p:cNvSpPr>
              <p:nvPr/>
            </p:nvSpPr>
            <p:spPr bwMode="auto">
              <a:xfrm>
                <a:off x="614"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10" name="Line 66"/>
              <p:cNvSpPr>
                <a:spLocks noChangeShapeType="1"/>
              </p:cNvSpPr>
              <p:nvPr/>
            </p:nvSpPr>
            <p:spPr bwMode="auto">
              <a:xfrm>
                <a:off x="456"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1411" name="Line 67"/>
              <p:cNvSpPr>
                <a:spLocks noChangeShapeType="1"/>
              </p:cNvSpPr>
              <p:nvPr/>
            </p:nvSpPr>
            <p:spPr bwMode="auto">
              <a:xfrm>
                <a:off x="614"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1412" name="Line 68"/>
              <p:cNvSpPr>
                <a:spLocks noChangeShapeType="1"/>
              </p:cNvSpPr>
              <p:nvPr/>
            </p:nvSpPr>
            <p:spPr bwMode="auto">
              <a:xfrm>
                <a:off x="456" y="2269"/>
                <a:ext cx="0" cy="154"/>
              </a:xfrm>
              <a:prstGeom prst="line">
                <a:avLst/>
              </a:prstGeom>
              <a:noFill/>
              <a:ln w="6350" cap="sq">
                <a:noFill/>
                <a:miter lim="800000"/>
                <a:headEnd/>
                <a:tailEnd/>
              </a:ln>
              <a:effectLst/>
            </p:spPr>
            <p:txBody>
              <a:bodyPr wrap="none" lIns="0" tIns="0" rIns="0" bIns="0"/>
              <a:lstStyle/>
              <a:p>
                <a:endParaRPr lang="zh-CN" altLang="en-US"/>
              </a:p>
            </p:txBody>
          </p:sp>
          <p:sp>
            <p:nvSpPr>
              <p:cNvPr id="441413" name="Line 69"/>
              <p:cNvSpPr>
                <a:spLocks noChangeShapeType="1"/>
              </p:cNvSpPr>
              <p:nvPr/>
            </p:nvSpPr>
            <p:spPr bwMode="auto">
              <a:xfrm>
                <a:off x="614" y="2269"/>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1415" name="Rectangle 71"/>
            <p:cNvSpPr>
              <a:spLocks noChangeArrowheads="1"/>
            </p:cNvSpPr>
            <p:nvPr/>
          </p:nvSpPr>
          <p:spPr bwMode="auto">
            <a:xfrm>
              <a:off x="1852" y="102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1416" name="Rectangle 72"/>
            <p:cNvSpPr>
              <a:spLocks noChangeArrowheads="1"/>
            </p:cNvSpPr>
            <p:nvPr/>
          </p:nvSpPr>
          <p:spPr bwMode="auto">
            <a:xfrm>
              <a:off x="1852" y="117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1417" name="Rectangle 73"/>
            <p:cNvSpPr>
              <a:spLocks noChangeArrowheads="1"/>
            </p:cNvSpPr>
            <p:nvPr/>
          </p:nvSpPr>
          <p:spPr bwMode="auto">
            <a:xfrm>
              <a:off x="1852" y="133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1418" name="Rectangle 74"/>
            <p:cNvSpPr>
              <a:spLocks noChangeArrowheads="1"/>
            </p:cNvSpPr>
            <p:nvPr/>
          </p:nvSpPr>
          <p:spPr bwMode="auto">
            <a:xfrm>
              <a:off x="1852"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Y</a:t>
              </a:r>
            </a:p>
          </p:txBody>
        </p:sp>
        <p:sp>
          <p:nvSpPr>
            <p:cNvPr id="441419" name="Rectangle 75"/>
            <p:cNvSpPr>
              <a:spLocks noChangeArrowheads="1"/>
            </p:cNvSpPr>
            <p:nvPr/>
          </p:nvSpPr>
          <p:spPr bwMode="auto">
            <a:xfrm>
              <a:off x="1852" y="179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1420" name="Rectangle 76"/>
            <p:cNvSpPr>
              <a:spLocks noChangeArrowheads="1"/>
            </p:cNvSpPr>
            <p:nvPr/>
          </p:nvSpPr>
          <p:spPr bwMode="auto">
            <a:xfrm>
              <a:off x="1852" y="164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1421" name="Rectangle 77"/>
            <p:cNvSpPr>
              <a:spLocks noChangeArrowheads="1"/>
            </p:cNvSpPr>
            <p:nvPr/>
          </p:nvSpPr>
          <p:spPr bwMode="auto">
            <a:xfrm>
              <a:off x="1852" y="148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1422" name="Line 78"/>
            <p:cNvSpPr>
              <a:spLocks noChangeShapeType="1"/>
            </p:cNvSpPr>
            <p:nvPr/>
          </p:nvSpPr>
          <p:spPr bwMode="auto">
            <a:xfrm>
              <a:off x="1852" y="102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1423" name="Line 79"/>
            <p:cNvSpPr>
              <a:spLocks noChangeShapeType="1"/>
            </p:cNvSpPr>
            <p:nvPr/>
          </p:nvSpPr>
          <p:spPr bwMode="auto">
            <a:xfrm>
              <a:off x="1852" y="2110"/>
              <a:ext cx="158" cy="0"/>
            </a:xfrm>
            <a:prstGeom prst="line">
              <a:avLst/>
            </a:prstGeom>
            <a:noFill/>
            <a:ln w="6350" cap="sq">
              <a:noFill/>
              <a:miter lim="800000"/>
              <a:headEnd/>
              <a:tailEnd/>
            </a:ln>
            <a:effectLst/>
          </p:spPr>
          <p:txBody>
            <a:bodyPr wrap="none" lIns="0" tIns="0" rIns="0" bIns="0"/>
            <a:lstStyle/>
            <a:p>
              <a:endParaRPr lang="zh-CN" altLang="en-US"/>
            </a:p>
          </p:txBody>
        </p:sp>
        <p:sp>
          <p:nvSpPr>
            <p:cNvPr id="441424" name="Line 80"/>
            <p:cNvSpPr>
              <a:spLocks noChangeShapeType="1"/>
            </p:cNvSpPr>
            <p:nvPr/>
          </p:nvSpPr>
          <p:spPr bwMode="auto">
            <a:xfrm>
              <a:off x="1852"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1425" name="Line 81"/>
            <p:cNvSpPr>
              <a:spLocks noChangeShapeType="1"/>
            </p:cNvSpPr>
            <p:nvPr/>
          </p:nvSpPr>
          <p:spPr bwMode="auto">
            <a:xfrm>
              <a:off x="2010"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1426" name="Line 82"/>
            <p:cNvSpPr>
              <a:spLocks noChangeShapeType="1"/>
            </p:cNvSpPr>
            <p:nvPr/>
          </p:nvSpPr>
          <p:spPr bwMode="auto">
            <a:xfrm>
              <a:off x="1852"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27" name="Line 83"/>
            <p:cNvSpPr>
              <a:spLocks noChangeShapeType="1"/>
            </p:cNvSpPr>
            <p:nvPr/>
          </p:nvSpPr>
          <p:spPr bwMode="auto">
            <a:xfrm>
              <a:off x="2010"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28" name="Line 84"/>
            <p:cNvSpPr>
              <a:spLocks noChangeShapeType="1"/>
            </p:cNvSpPr>
            <p:nvPr/>
          </p:nvSpPr>
          <p:spPr bwMode="auto">
            <a:xfrm>
              <a:off x="1852"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1429" name="Line 85"/>
            <p:cNvSpPr>
              <a:spLocks noChangeShapeType="1"/>
            </p:cNvSpPr>
            <p:nvPr/>
          </p:nvSpPr>
          <p:spPr bwMode="auto">
            <a:xfrm>
              <a:off x="2010"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1430" name="Line 86"/>
            <p:cNvSpPr>
              <a:spLocks noChangeShapeType="1"/>
            </p:cNvSpPr>
            <p:nvPr/>
          </p:nvSpPr>
          <p:spPr bwMode="auto">
            <a:xfrm>
              <a:off x="1852"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31" name="Line 87"/>
            <p:cNvSpPr>
              <a:spLocks noChangeShapeType="1"/>
            </p:cNvSpPr>
            <p:nvPr/>
          </p:nvSpPr>
          <p:spPr bwMode="auto">
            <a:xfrm>
              <a:off x="2010"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32" name="Line 88"/>
            <p:cNvSpPr>
              <a:spLocks noChangeShapeType="1"/>
            </p:cNvSpPr>
            <p:nvPr/>
          </p:nvSpPr>
          <p:spPr bwMode="auto">
            <a:xfrm>
              <a:off x="1852"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33" name="Line 89"/>
            <p:cNvSpPr>
              <a:spLocks noChangeShapeType="1"/>
            </p:cNvSpPr>
            <p:nvPr/>
          </p:nvSpPr>
          <p:spPr bwMode="auto">
            <a:xfrm>
              <a:off x="2010"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34" name="Line 90"/>
            <p:cNvSpPr>
              <a:spLocks noChangeShapeType="1"/>
            </p:cNvSpPr>
            <p:nvPr/>
          </p:nvSpPr>
          <p:spPr bwMode="auto">
            <a:xfrm>
              <a:off x="1852"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35" name="Line 91"/>
            <p:cNvSpPr>
              <a:spLocks noChangeShapeType="1"/>
            </p:cNvSpPr>
            <p:nvPr/>
          </p:nvSpPr>
          <p:spPr bwMode="auto">
            <a:xfrm>
              <a:off x="2010"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36" name="Line 92"/>
            <p:cNvSpPr>
              <a:spLocks noChangeShapeType="1"/>
            </p:cNvSpPr>
            <p:nvPr/>
          </p:nvSpPr>
          <p:spPr bwMode="auto">
            <a:xfrm>
              <a:off x="1852"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1437" name="Line 93"/>
            <p:cNvSpPr>
              <a:spLocks noChangeShapeType="1"/>
            </p:cNvSpPr>
            <p:nvPr/>
          </p:nvSpPr>
          <p:spPr bwMode="auto">
            <a:xfrm>
              <a:off x="2010" y="1954"/>
              <a:ext cx="0" cy="156"/>
            </a:xfrm>
            <a:prstGeom prst="line">
              <a:avLst/>
            </a:prstGeom>
            <a:noFill/>
            <a:ln w="6350" cap="sq">
              <a:noFill/>
              <a:miter lim="800000"/>
              <a:headEnd/>
              <a:tailEnd/>
            </a:ln>
            <a:effectLst/>
          </p:spPr>
          <p:txBody>
            <a:bodyPr wrap="none" lIns="0" tIns="0" rIns="0" bIns="0"/>
            <a:lstStyle/>
            <a:p>
              <a:endParaRPr lang="zh-CN" altLang="en-US"/>
            </a:p>
          </p:txBody>
        </p:sp>
      </p:grpSp>
      <p:graphicFrame>
        <p:nvGraphicFramePr>
          <p:cNvPr id="441482" name="Group 138"/>
          <p:cNvGraphicFramePr>
            <a:graphicFrameLocks noGrp="1"/>
          </p:cNvGraphicFramePr>
          <p:nvPr/>
        </p:nvGraphicFramePr>
        <p:xfrm>
          <a:off x="1214438" y="1870075"/>
          <a:ext cx="250825" cy="1728153"/>
        </p:xfrm>
        <a:graphic>
          <a:graphicData uri="http://schemas.openxmlformats.org/drawingml/2006/table">
            <a:tbl>
              <a:tblPr/>
              <a:tblGrid>
                <a:gridCol w="250825"/>
              </a:tblGrid>
              <a:tr h="2365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S</a:t>
                      </a:r>
                    </a:p>
                  </a:txBody>
                  <a:tcPr marL="0" marR="0" marT="0" marB="0" anchor="ctr" horzOverflow="overflow">
                    <a:lnL cap="flat">
                      <a:noFill/>
                    </a:lnL>
                    <a:lnR cap="flat">
                      <a:noFill/>
                    </a:lnR>
                    <a:lnT cap="fla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U</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606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S</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P</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C</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T</a:t>
                      </a:r>
                    </a:p>
                  </a:txBody>
                  <a:tcPr marL="0" marR="0" marT="0" marB="0" anchor="ctr" horzOverflow="overflow">
                    <a:lnL cap="flat">
                      <a:noFill/>
                    </a:lnL>
                    <a:lnR cap="flat">
                      <a:noFill/>
                    </a:lnR>
                    <a:lnT>
                      <a:noFill/>
                    </a:lnT>
                    <a:lnB cap="flat">
                      <a:noFill/>
                    </a:lnB>
                    <a:lnTlToBr>
                      <a:noFill/>
                    </a:lnTlToBr>
                    <a:lnBlToTr>
                      <a:noFill/>
                    </a:lnBlToTr>
                    <a:solidFill>
                      <a:schemeClr val="folHlink">
                        <a:alpha val="50000"/>
                      </a:schemeClr>
                    </a:solid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2" presetClass="entr" presetSubtype="1" fill="hold" nodeType="afterEffect">
                                  <p:stCondLst>
                                    <p:cond delay="0"/>
                                  </p:stCondLst>
                                  <p:childTnLst>
                                    <p:set>
                                      <p:cBhvr>
                                        <p:cTn id="6" dur="1" fill="hold">
                                          <p:stCondLst>
                                            <p:cond delay="0"/>
                                          </p:stCondLst>
                                        </p:cTn>
                                        <p:tgtEl>
                                          <p:spTgt spid="441349"/>
                                        </p:tgtEl>
                                        <p:attrNameLst>
                                          <p:attrName>style.visibility</p:attrName>
                                        </p:attrNameLst>
                                      </p:cBhvr>
                                      <p:to>
                                        <p:strVal val="visible"/>
                                      </p:to>
                                    </p:set>
                                    <p:animEffect transition="in" filter="slide(fromTop)">
                                      <p:cBhvr>
                                        <p:cTn id="7" dur="500"/>
                                        <p:tgtEl>
                                          <p:spTgt spid="441349"/>
                                        </p:tgtEl>
                                      </p:cBhvr>
                                    </p:animEffect>
                                  </p:childTnLst>
                                </p:cTn>
                              </p:par>
                            </p:childTnLst>
                          </p:cTn>
                        </p:par>
                        <p:par>
                          <p:cTn id="8" fill="hold">
                            <p:stCondLst>
                              <p:cond delay="1000"/>
                            </p:stCondLst>
                            <p:childTnLst>
                              <p:par>
                                <p:cTn id="9" presetID="3" presetClass="entr" presetSubtype="5" fill="hold" grpId="0" nodeType="afterEffect">
                                  <p:stCondLst>
                                    <p:cond delay="0"/>
                                  </p:stCondLst>
                                  <p:childTnLst>
                                    <p:set>
                                      <p:cBhvr>
                                        <p:cTn id="10" dur="1" fill="hold">
                                          <p:stCondLst>
                                            <p:cond delay="0"/>
                                          </p:stCondLst>
                                        </p:cTn>
                                        <p:tgtEl>
                                          <p:spTgt spid="441348"/>
                                        </p:tgtEl>
                                        <p:attrNameLst>
                                          <p:attrName>style.visibility</p:attrName>
                                        </p:attrNameLst>
                                      </p:cBhvr>
                                      <p:to>
                                        <p:strVal val="visible"/>
                                      </p:to>
                                    </p:set>
                                    <p:animEffect transition="in" filter="blinds(vertical)">
                                      <p:cBhvr>
                                        <p:cTn id="11" dur="500"/>
                                        <p:tgtEl>
                                          <p:spTgt spid="441348"/>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441482"/>
                                        </p:tgtEl>
                                        <p:attrNameLst>
                                          <p:attrName>style.visibility</p:attrName>
                                        </p:attrNameLst>
                                      </p:cBhvr>
                                      <p:to>
                                        <p:strVal val="visible"/>
                                      </p:to>
                                    </p:set>
                                    <p:animEffect transition="in" filter="slide(fromTop)">
                                      <p:cBhvr>
                                        <p:cTn id="16" dur="500"/>
                                        <p:tgtEl>
                                          <p:spTgt spid="441482"/>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13	</a:t>
            </a:r>
            <a:r>
              <a:rPr lang="en-US" altLang="zh-CN" sz="2300">
                <a:solidFill>
                  <a:srgbClr val="FFFFFF"/>
                </a:solidFill>
                <a:cs typeface="Times New Roman" pitchFamily="18" charset="0"/>
              </a:rPr>
              <a:t>Complete the crossword with the words from the passage.</a:t>
            </a:r>
          </a:p>
        </p:txBody>
      </p:sp>
      <p:pic>
        <p:nvPicPr>
          <p:cNvPr id="442371"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442372" name="Text Box 4"/>
          <p:cNvSpPr txBox="1">
            <a:spLocks noChangeArrowheads="1"/>
          </p:cNvSpPr>
          <p:nvPr/>
        </p:nvSpPr>
        <p:spPr bwMode="auto">
          <a:xfrm>
            <a:off x="4806950" y="2427288"/>
            <a:ext cx="4013200" cy="420687"/>
          </a:xfrm>
          <a:prstGeom prst="rect">
            <a:avLst/>
          </a:prstGeom>
          <a:noFill/>
          <a:ln w="9525">
            <a:noFill/>
            <a:miter lim="800000"/>
            <a:headEnd/>
            <a:tailEnd/>
          </a:ln>
          <a:effectLst/>
        </p:spPr>
        <p:txBody>
          <a:bodyPr lIns="0">
            <a:spAutoFit/>
          </a:bodyPr>
          <a:lstStyle/>
          <a:p>
            <a:pPr marL="358775" indent="-358775" algn="just">
              <a:lnSpc>
                <a:spcPct val="90000"/>
              </a:lnSpc>
            </a:pPr>
            <a:r>
              <a:rPr lang="en-US" altLang="zh-CN">
                <a:solidFill>
                  <a:srgbClr val="003366"/>
                </a:solidFill>
              </a:rPr>
              <a:t>5	</a:t>
            </a:r>
            <a:r>
              <a:rPr lang="en-US" altLang="en-US">
                <a:solidFill>
                  <a:srgbClr val="003366"/>
                </a:solidFill>
              </a:rPr>
              <a:t>to seize by power of law</a:t>
            </a:r>
            <a:endParaRPr lang="zh-CN" altLang="en-US">
              <a:solidFill>
                <a:srgbClr val="003366"/>
              </a:solidFill>
            </a:endParaRPr>
          </a:p>
        </p:txBody>
      </p:sp>
      <p:pic>
        <p:nvPicPr>
          <p:cNvPr id="442373" name="Picture 5" descr=" icon"/>
          <p:cNvPicPr>
            <a:picLocks noChangeAspect="1" noChangeArrowheads="1"/>
          </p:cNvPicPr>
          <p:nvPr/>
        </p:nvPicPr>
        <p:blipFill>
          <a:blip r:embed="rId4"/>
          <a:srcRect/>
          <a:stretch>
            <a:fillRect/>
          </a:stretch>
        </p:blipFill>
        <p:spPr bwMode="auto">
          <a:xfrm>
            <a:off x="4533900" y="1781175"/>
            <a:ext cx="647700" cy="647700"/>
          </a:xfrm>
          <a:prstGeom prst="rect">
            <a:avLst/>
          </a:prstGeom>
          <a:noFill/>
        </p:spPr>
      </p:pic>
      <p:grpSp>
        <p:nvGrpSpPr>
          <p:cNvPr id="2" name="Group 142"/>
          <p:cNvGrpSpPr>
            <a:grpSpLocks/>
          </p:cNvGrpSpPr>
          <p:nvPr/>
        </p:nvGrpSpPr>
        <p:grpSpPr bwMode="auto">
          <a:xfrm>
            <a:off x="717550" y="636588"/>
            <a:ext cx="3948113" cy="4938712"/>
            <a:chOff x="452" y="401"/>
            <a:chExt cx="2487" cy="3111"/>
          </a:xfrm>
        </p:grpSpPr>
        <p:grpSp>
          <p:nvGrpSpPr>
            <p:cNvPr id="3" name="Group 6"/>
            <p:cNvGrpSpPr>
              <a:grpSpLocks/>
            </p:cNvGrpSpPr>
            <p:nvPr/>
          </p:nvGrpSpPr>
          <p:grpSpPr bwMode="auto">
            <a:xfrm>
              <a:off x="452" y="401"/>
              <a:ext cx="2487" cy="3111"/>
              <a:chOff x="452" y="401"/>
              <a:chExt cx="2487" cy="3111"/>
            </a:xfrm>
          </p:grpSpPr>
          <p:grpSp>
            <p:nvGrpSpPr>
              <p:cNvPr id="4" name="Group 7"/>
              <p:cNvGrpSpPr>
                <a:grpSpLocks/>
              </p:cNvGrpSpPr>
              <p:nvPr/>
            </p:nvGrpSpPr>
            <p:grpSpPr bwMode="auto">
              <a:xfrm>
                <a:off x="452" y="401"/>
                <a:ext cx="2487" cy="3111"/>
                <a:chOff x="452" y="401"/>
                <a:chExt cx="2487" cy="3111"/>
              </a:xfrm>
            </p:grpSpPr>
            <p:grpSp>
              <p:nvGrpSpPr>
                <p:cNvPr id="5" name="Group 8"/>
                <p:cNvGrpSpPr>
                  <a:grpSpLocks/>
                </p:cNvGrpSpPr>
                <p:nvPr/>
              </p:nvGrpSpPr>
              <p:grpSpPr bwMode="auto">
                <a:xfrm>
                  <a:off x="452" y="401"/>
                  <a:ext cx="2487" cy="3111"/>
                  <a:chOff x="452" y="401"/>
                  <a:chExt cx="2487" cy="3111"/>
                </a:xfrm>
              </p:grpSpPr>
              <p:pic>
                <p:nvPicPr>
                  <p:cNvPr id="44237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2" y="401"/>
                    <a:ext cx="2487" cy="3111"/>
                  </a:xfrm>
                  <a:prstGeom prst="rect">
                    <a:avLst/>
                  </a:prstGeom>
                  <a:noFill/>
                  <a:ln w="9525">
                    <a:noFill/>
                    <a:miter lim="800000"/>
                    <a:headEnd/>
                    <a:tailEnd/>
                  </a:ln>
                  <a:effectLst/>
                </p:spPr>
              </p:pic>
              <p:sp>
                <p:nvSpPr>
                  <p:cNvPr id="442378" name="Rectangle 10"/>
                  <p:cNvSpPr>
                    <a:spLocks noChangeArrowheads="1"/>
                  </p:cNvSpPr>
                  <p:nvPr/>
                </p:nvSpPr>
                <p:spPr bwMode="auto">
                  <a:xfrm>
                    <a:off x="2310" y="40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2379" name="Rectangle 11"/>
                  <p:cNvSpPr>
                    <a:spLocks noChangeArrowheads="1"/>
                  </p:cNvSpPr>
                  <p:nvPr/>
                </p:nvSpPr>
                <p:spPr bwMode="auto">
                  <a:xfrm>
                    <a:off x="2310" y="55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2380" name="Rectangle 12"/>
                  <p:cNvSpPr>
                    <a:spLocks noChangeArrowheads="1"/>
                  </p:cNvSpPr>
                  <p:nvPr/>
                </p:nvSpPr>
                <p:spPr bwMode="auto">
                  <a:xfrm>
                    <a:off x="2310" y="7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2381" name="Rectangle 13"/>
                  <p:cNvSpPr>
                    <a:spLocks noChangeArrowheads="1"/>
                  </p:cNvSpPr>
                  <p:nvPr/>
                </p:nvSpPr>
                <p:spPr bwMode="auto">
                  <a:xfrm>
                    <a:off x="2310" y="13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2382" name="Rectangle 14"/>
                  <p:cNvSpPr>
                    <a:spLocks noChangeArrowheads="1"/>
                  </p:cNvSpPr>
                  <p:nvPr/>
                </p:nvSpPr>
                <p:spPr bwMode="auto">
                  <a:xfrm>
                    <a:off x="2310" y="149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2383" name="Rectangle 15"/>
                  <p:cNvSpPr>
                    <a:spLocks noChangeArrowheads="1"/>
                  </p:cNvSpPr>
                  <p:nvPr/>
                </p:nvSpPr>
                <p:spPr bwMode="auto">
                  <a:xfrm>
                    <a:off x="2310" y="165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2384" name="Rectangle 16"/>
                  <p:cNvSpPr>
                    <a:spLocks noChangeArrowheads="1"/>
                  </p:cNvSpPr>
                  <p:nvPr/>
                </p:nvSpPr>
                <p:spPr bwMode="auto">
                  <a:xfrm>
                    <a:off x="2310" y="180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2385" name="Rectangle 17"/>
                  <p:cNvSpPr>
                    <a:spLocks noChangeArrowheads="1"/>
                  </p:cNvSpPr>
                  <p:nvPr/>
                </p:nvSpPr>
                <p:spPr bwMode="auto">
                  <a:xfrm>
                    <a:off x="2310" y="11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2386" name="Rectangle 18"/>
                  <p:cNvSpPr>
                    <a:spLocks noChangeArrowheads="1"/>
                  </p:cNvSpPr>
                  <p:nvPr/>
                </p:nvSpPr>
                <p:spPr bwMode="auto">
                  <a:xfrm>
                    <a:off x="2310" y="10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2387" name="Rectangle 19"/>
                  <p:cNvSpPr>
                    <a:spLocks noChangeArrowheads="1"/>
                  </p:cNvSpPr>
                  <p:nvPr/>
                </p:nvSpPr>
                <p:spPr bwMode="auto">
                  <a:xfrm>
                    <a:off x="2310" y="868"/>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2388" name="Line 20"/>
                  <p:cNvSpPr>
                    <a:spLocks noChangeShapeType="1"/>
                  </p:cNvSpPr>
                  <p:nvPr/>
                </p:nvSpPr>
                <p:spPr bwMode="auto">
                  <a:xfrm>
                    <a:off x="2310" y="40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2389" name="Line 21"/>
                  <p:cNvSpPr>
                    <a:spLocks noChangeShapeType="1"/>
                  </p:cNvSpPr>
                  <p:nvPr/>
                </p:nvSpPr>
                <p:spPr bwMode="auto">
                  <a:xfrm>
                    <a:off x="2310" y="196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2390" name="Line 22"/>
                  <p:cNvSpPr>
                    <a:spLocks noChangeShapeType="1"/>
                  </p:cNvSpPr>
                  <p:nvPr/>
                </p:nvSpPr>
                <p:spPr bwMode="auto">
                  <a:xfrm>
                    <a:off x="2310"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2391" name="Line 23"/>
                  <p:cNvSpPr>
                    <a:spLocks noChangeShapeType="1"/>
                  </p:cNvSpPr>
                  <p:nvPr/>
                </p:nvSpPr>
                <p:spPr bwMode="auto">
                  <a:xfrm>
                    <a:off x="2468"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2392" name="Line 24"/>
                  <p:cNvSpPr>
                    <a:spLocks noChangeShapeType="1"/>
                  </p:cNvSpPr>
                  <p:nvPr/>
                </p:nvSpPr>
                <p:spPr bwMode="auto">
                  <a:xfrm>
                    <a:off x="2310"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2393" name="Line 25"/>
                  <p:cNvSpPr>
                    <a:spLocks noChangeShapeType="1"/>
                  </p:cNvSpPr>
                  <p:nvPr/>
                </p:nvSpPr>
                <p:spPr bwMode="auto">
                  <a:xfrm>
                    <a:off x="2468"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2394" name="Line 26"/>
                  <p:cNvSpPr>
                    <a:spLocks noChangeShapeType="1"/>
                  </p:cNvSpPr>
                  <p:nvPr/>
                </p:nvSpPr>
                <p:spPr bwMode="auto">
                  <a:xfrm>
                    <a:off x="2310"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395" name="Line 27"/>
                  <p:cNvSpPr>
                    <a:spLocks noChangeShapeType="1"/>
                  </p:cNvSpPr>
                  <p:nvPr/>
                </p:nvSpPr>
                <p:spPr bwMode="auto">
                  <a:xfrm>
                    <a:off x="2468"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396" name="Line 28"/>
                  <p:cNvSpPr>
                    <a:spLocks noChangeShapeType="1"/>
                  </p:cNvSpPr>
                  <p:nvPr/>
                </p:nvSpPr>
                <p:spPr bwMode="auto">
                  <a:xfrm>
                    <a:off x="2310"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2397" name="Line 29"/>
                  <p:cNvSpPr>
                    <a:spLocks noChangeShapeType="1"/>
                  </p:cNvSpPr>
                  <p:nvPr/>
                </p:nvSpPr>
                <p:spPr bwMode="auto">
                  <a:xfrm>
                    <a:off x="2468"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2398" name="Line 30"/>
                  <p:cNvSpPr>
                    <a:spLocks noChangeShapeType="1"/>
                  </p:cNvSpPr>
                  <p:nvPr/>
                </p:nvSpPr>
                <p:spPr bwMode="auto">
                  <a:xfrm>
                    <a:off x="2310"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2399" name="Line 31"/>
                  <p:cNvSpPr>
                    <a:spLocks noChangeShapeType="1"/>
                  </p:cNvSpPr>
                  <p:nvPr/>
                </p:nvSpPr>
                <p:spPr bwMode="auto">
                  <a:xfrm>
                    <a:off x="2468"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2400" name="Line 32"/>
                  <p:cNvSpPr>
                    <a:spLocks noChangeShapeType="1"/>
                  </p:cNvSpPr>
                  <p:nvPr/>
                </p:nvSpPr>
                <p:spPr bwMode="auto">
                  <a:xfrm>
                    <a:off x="2310"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2401" name="Line 33"/>
                  <p:cNvSpPr>
                    <a:spLocks noChangeShapeType="1"/>
                  </p:cNvSpPr>
                  <p:nvPr/>
                </p:nvSpPr>
                <p:spPr bwMode="auto">
                  <a:xfrm>
                    <a:off x="2468"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2402" name="Line 34"/>
                  <p:cNvSpPr>
                    <a:spLocks noChangeShapeType="1"/>
                  </p:cNvSpPr>
                  <p:nvPr/>
                </p:nvSpPr>
                <p:spPr bwMode="auto">
                  <a:xfrm>
                    <a:off x="2310"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2403" name="Line 35"/>
                  <p:cNvSpPr>
                    <a:spLocks noChangeShapeType="1"/>
                  </p:cNvSpPr>
                  <p:nvPr/>
                </p:nvSpPr>
                <p:spPr bwMode="auto">
                  <a:xfrm>
                    <a:off x="2468"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2404" name="Line 36"/>
                  <p:cNvSpPr>
                    <a:spLocks noChangeShapeType="1"/>
                  </p:cNvSpPr>
                  <p:nvPr/>
                </p:nvSpPr>
                <p:spPr bwMode="auto">
                  <a:xfrm>
                    <a:off x="2310"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05" name="Line 37"/>
                  <p:cNvSpPr>
                    <a:spLocks noChangeShapeType="1"/>
                  </p:cNvSpPr>
                  <p:nvPr/>
                </p:nvSpPr>
                <p:spPr bwMode="auto">
                  <a:xfrm>
                    <a:off x="2468"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06" name="Line 38"/>
                  <p:cNvSpPr>
                    <a:spLocks noChangeShapeType="1"/>
                  </p:cNvSpPr>
                  <p:nvPr/>
                </p:nvSpPr>
                <p:spPr bwMode="auto">
                  <a:xfrm>
                    <a:off x="2310"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2407" name="Line 39"/>
                  <p:cNvSpPr>
                    <a:spLocks noChangeShapeType="1"/>
                  </p:cNvSpPr>
                  <p:nvPr/>
                </p:nvSpPr>
                <p:spPr bwMode="auto">
                  <a:xfrm>
                    <a:off x="2468"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2408" name="Line 40"/>
                  <p:cNvSpPr>
                    <a:spLocks noChangeShapeType="1"/>
                  </p:cNvSpPr>
                  <p:nvPr/>
                </p:nvSpPr>
                <p:spPr bwMode="auto">
                  <a:xfrm>
                    <a:off x="2310" y="180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2409" name="Line 41"/>
                  <p:cNvSpPr>
                    <a:spLocks noChangeShapeType="1"/>
                  </p:cNvSpPr>
                  <p:nvPr/>
                </p:nvSpPr>
                <p:spPr bwMode="auto">
                  <a:xfrm>
                    <a:off x="2468" y="1809"/>
                    <a:ext cx="0" cy="157"/>
                  </a:xfrm>
                  <a:prstGeom prst="line">
                    <a:avLst/>
                  </a:prstGeom>
                  <a:noFill/>
                  <a:ln w="6350" cap="sq">
                    <a:noFill/>
                    <a:miter lim="800000"/>
                    <a:headEnd/>
                    <a:tailEnd/>
                  </a:ln>
                  <a:effectLst/>
                </p:spPr>
                <p:txBody>
                  <a:bodyPr wrap="none" lIns="0" tIns="0" rIns="0" bIns="0"/>
                  <a:lstStyle/>
                  <a:p>
                    <a:endParaRPr lang="zh-CN" altLang="en-US"/>
                  </a:p>
                </p:txBody>
              </p:sp>
            </p:grpSp>
            <p:sp>
              <p:nvSpPr>
                <p:cNvPr id="442410" name="Rectangle 42"/>
                <p:cNvSpPr>
                  <a:spLocks noChangeArrowheads="1"/>
                </p:cNvSpPr>
                <p:nvPr/>
              </p:nvSpPr>
              <p:spPr bwMode="auto">
                <a:xfrm>
                  <a:off x="456" y="2269"/>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2411" name="Rectangle 43"/>
                <p:cNvSpPr>
                  <a:spLocks noChangeArrowheads="1"/>
                </p:cNvSpPr>
                <p:nvPr/>
              </p:nvSpPr>
              <p:spPr bwMode="auto">
                <a:xfrm>
                  <a:off x="456" y="102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2412" name="Rectangle 44"/>
                <p:cNvSpPr>
                  <a:spLocks noChangeArrowheads="1"/>
                </p:cNvSpPr>
                <p:nvPr/>
              </p:nvSpPr>
              <p:spPr bwMode="auto">
                <a:xfrm>
                  <a:off x="456" y="117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2413" name="Rectangle 45"/>
                <p:cNvSpPr>
                  <a:spLocks noChangeArrowheads="1"/>
                </p:cNvSpPr>
                <p:nvPr/>
              </p:nvSpPr>
              <p:spPr bwMode="auto">
                <a:xfrm>
                  <a:off x="456" y="1335"/>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2414" name="Rectangle 46"/>
                <p:cNvSpPr>
                  <a:spLocks noChangeArrowheads="1"/>
                </p:cNvSpPr>
                <p:nvPr/>
              </p:nvSpPr>
              <p:spPr bwMode="auto">
                <a:xfrm>
                  <a:off x="456" y="195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2415" name="Rectangle 47"/>
                <p:cNvSpPr>
                  <a:spLocks noChangeArrowheads="1"/>
                </p:cNvSpPr>
                <p:nvPr/>
              </p:nvSpPr>
              <p:spPr bwMode="auto">
                <a:xfrm>
                  <a:off x="456" y="2114"/>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2416" name="Rectangle 48"/>
                <p:cNvSpPr>
                  <a:spLocks noChangeArrowheads="1"/>
                </p:cNvSpPr>
                <p:nvPr/>
              </p:nvSpPr>
              <p:spPr bwMode="auto">
                <a:xfrm>
                  <a:off x="456" y="180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2417" name="Rectangle 49"/>
                <p:cNvSpPr>
                  <a:spLocks noChangeArrowheads="1"/>
                </p:cNvSpPr>
                <p:nvPr/>
              </p:nvSpPr>
              <p:spPr bwMode="auto">
                <a:xfrm>
                  <a:off x="456" y="164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2418" name="Rectangle 50"/>
                <p:cNvSpPr>
                  <a:spLocks noChangeArrowheads="1"/>
                </p:cNvSpPr>
                <p:nvPr/>
              </p:nvSpPr>
              <p:spPr bwMode="auto">
                <a:xfrm>
                  <a:off x="456" y="149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2419" name="Line 51"/>
                <p:cNvSpPr>
                  <a:spLocks noChangeShapeType="1"/>
                </p:cNvSpPr>
                <p:nvPr/>
              </p:nvSpPr>
              <p:spPr bwMode="auto">
                <a:xfrm>
                  <a:off x="456" y="1025"/>
                  <a:ext cx="158" cy="0"/>
                </a:xfrm>
                <a:prstGeom prst="line">
                  <a:avLst/>
                </a:prstGeom>
                <a:noFill/>
                <a:ln w="6350" cap="sq">
                  <a:noFill/>
                  <a:miter lim="800000"/>
                  <a:headEnd/>
                  <a:tailEnd/>
                </a:ln>
                <a:effectLst/>
              </p:spPr>
              <p:txBody>
                <a:bodyPr wrap="none" lIns="0" tIns="0" rIns="0" bIns="0"/>
                <a:lstStyle/>
                <a:p>
                  <a:endParaRPr lang="zh-CN" altLang="en-US"/>
                </a:p>
              </p:txBody>
            </p:sp>
            <p:sp>
              <p:nvSpPr>
                <p:cNvPr id="442420" name="Line 52"/>
                <p:cNvSpPr>
                  <a:spLocks noChangeShapeType="1"/>
                </p:cNvSpPr>
                <p:nvPr/>
              </p:nvSpPr>
              <p:spPr bwMode="auto">
                <a:xfrm>
                  <a:off x="456" y="2423"/>
                  <a:ext cx="158" cy="0"/>
                </a:xfrm>
                <a:prstGeom prst="line">
                  <a:avLst/>
                </a:prstGeom>
                <a:noFill/>
                <a:ln w="6350" cap="sq">
                  <a:noFill/>
                  <a:miter lim="800000"/>
                  <a:headEnd/>
                  <a:tailEnd/>
                </a:ln>
                <a:effectLst/>
              </p:spPr>
              <p:txBody>
                <a:bodyPr wrap="none" lIns="0" tIns="0" rIns="0" bIns="0"/>
                <a:lstStyle/>
                <a:p>
                  <a:endParaRPr lang="zh-CN" altLang="en-US"/>
                </a:p>
              </p:txBody>
            </p:sp>
            <p:sp>
              <p:nvSpPr>
                <p:cNvPr id="442421" name="Line 53"/>
                <p:cNvSpPr>
                  <a:spLocks noChangeShapeType="1"/>
                </p:cNvSpPr>
                <p:nvPr/>
              </p:nvSpPr>
              <p:spPr bwMode="auto">
                <a:xfrm>
                  <a:off x="456"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2422" name="Line 54"/>
                <p:cNvSpPr>
                  <a:spLocks noChangeShapeType="1"/>
                </p:cNvSpPr>
                <p:nvPr/>
              </p:nvSpPr>
              <p:spPr bwMode="auto">
                <a:xfrm>
                  <a:off x="614"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2423" name="Line 55"/>
                <p:cNvSpPr>
                  <a:spLocks noChangeShapeType="1"/>
                </p:cNvSpPr>
                <p:nvPr/>
              </p:nvSpPr>
              <p:spPr bwMode="auto">
                <a:xfrm>
                  <a:off x="456"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24" name="Line 56"/>
                <p:cNvSpPr>
                  <a:spLocks noChangeShapeType="1"/>
                </p:cNvSpPr>
                <p:nvPr/>
              </p:nvSpPr>
              <p:spPr bwMode="auto">
                <a:xfrm>
                  <a:off x="614"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25" name="Line 57"/>
                <p:cNvSpPr>
                  <a:spLocks noChangeShapeType="1"/>
                </p:cNvSpPr>
                <p:nvPr/>
              </p:nvSpPr>
              <p:spPr bwMode="auto">
                <a:xfrm>
                  <a:off x="456"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2426" name="Line 58"/>
                <p:cNvSpPr>
                  <a:spLocks noChangeShapeType="1"/>
                </p:cNvSpPr>
                <p:nvPr/>
              </p:nvSpPr>
              <p:spPr bwMode="auto">
                <a:xfrm>
                  <a:off x="614"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2427" name="Line 59"/>
                <p:cNvSpPr>
                  <a:spLocks noChangeShapeType="1"/>
                </p:cNvSpPr>
                <p:nvPr/>
              </p:nvSpPr>
              <p:spPr bwMode="auto">
                <a:xfrm>
                  <a:off x="456"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28" name="Line 60"/>
                <p:cNvSpPr>
                  <a:spLocks noChangeShapeType="1"/>
                </p:cNvSpPr>
                <p:nvPr/>
              </p:nvSpPr>
              <p:spPr bwMode="auto">
                <a:xfrm>
                  <a:off x="614"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29" name="Line 61"/>
                <p:cNvSpPr>
                  <a:spLocks noChangeShapeType="1"/>
                </p:cNvSpPr>
                <p:nvPr/>
              </p:nvSpPr>
              <p:spPr bwMode="auto">
                <a:xfrm>
                  <a:off x="456"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30" name="Line 62"/>
                <p:cNvSpPr>
                  <a:spLocks noChangeShapeType="1"/>
                </p:cNvSpPr>
                <p:nvPr/>
              </p:nvSpPr>
              <p:spPr bwMode="auto">
                <a:xfrm>
                  <a:off x="614"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31" name="Line 63"/>
                <p:cNvSpPr>
                  <a:spLocks noChangeShapeType="1"/>
                </p:cNvSpPr>
                <p:nvPr/>
              </p:nvSpPr>
              <p:spPr bwMode="auto">
                <a:xfrm>
                  <a:off x="456"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32" name="Line 64"/>
                <p:cNvSpPr>
                  <a:spLocks noChangeShapeType="1"/>
                </p:cNvSpPr>
                <p:nvPr/>
              </p:nvSpPr>
              <p:spPr bwMode="auto">
                <a:xfrm>
                  <a:off x="614"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33" name="Line 65"/>
                <p:cNvSpPr>
                  <a:spLocks noChangeShapeType="1"/>
                </p:cNvSpPr>
                <p:nvPr/>
              </p:nvSpPr>
              <p:spPr bwMode="auto">
                <a:xfrm>
                  <a:off x="456"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34" name="Line 66"/>
                <p:cNvSpPr>
                  <a:spLocks noChangeShapeType="1"/>
                </p:cNvSpPr>
                <p:nvPr/>
              </p:nvSpPr>
              <p:spPr bwMode="auto">
                <a:xfrm>
                  <a:off x="614"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35" name="Line 67"/>
                <p:cNvSpPr>
                  <a:spLocks noChangeShapeType="1"/>
                </p:cNvSpPr>
                <p:nvPr/>
              </p:nvSpPr>
              <p:spPr bwMode="auto">
                <a:xfrm>
                  <a:off x="456"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2436" name="Line 68"/>
                <p:cNvSpPr>
                  <a:spLocks noChangeShapeType="1"/>
                </p:cNvSpPr>
                <p:nvPr/>
              </p:nvSpPr>
              <p:spPr bwMode="auto">
                <a:xfrm>
                  <a:off x="614"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2437" name="Line 69"/>
                <p:cNvSpPr>
                  <a:spLocks noChangeShapeType="1"/>
                </p:cNvSpPr>
                <p:nvPr/>
              </p:nvSpPr>
              <p:spPr bwMode="auto">
                <a:xfrm>
                  <a:off x="456" y="2269"/>
                  <a:ext cx="0" cy="154"/>
                </a:xfrm>
                <a:prstGeom prst="line">
                  <a:avLst/>
                </a:prstGeom>
                <a:noFill/>
                <a:ln w="6350" cap="sq">
                  <a:noFill/>
                  <a:miter lim="800000"/>
                  <a:headEnd/>
                  <a:tailEnd/>
                </a:ln>
                <a:effectLst/>
              </p:spPr>
              <p:txBody>
                <a:bodyPr wrap="none" lIns="0" tIns="0" rIns="0" bIns="0"/>
                <a:lstStyle/>
                <a:p>
                  <a:endParaRPr lang="zh-CN" altLang="en-US"/>
                </a:p>
              </p:txBody>
            </p:sp>
            <p:sp>
              <p:nvSpPr>
                <p:cNvPr id="442438" name="Line 70"/>
                <p:cNvSpPr>
                  <a:spLocks noChangeShapeType="1"/>
                </p:cNvSpPr>
                <p:nvPr/>
              </p:nvSpPr>
              <p:spPr bwMode="auto">
                <a:xfrm>
                  <a:off x="614" y="2269"/>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2439" name="Rectangle 71"/>
              <p:cNvSpPr>
                <a:spLocks noChangeArrowheads="1"/>
              </p:cNvSpPr>
              <p:nvPr/>
            </p:nvSpPr>
            <p:spPr bwMode="auto">
              <a:xfrm>
                <a:off x="1852" y="102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2440" name="Rectangle 72"/>
              <p:cNvSpPr>
                <a:spLocks noChangeArrowheads="1"/>
              </p:cNvSpPr>
              <p:nvPr/>
            </p:nvSpPr>
            <p:spPr bwMode="auto">
              <a:xfrm>
                <a:off x="1852" y="117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2441" name="Rectangle 73"/>
              <p:cNvSpPr>
                <a:spLocks noChangeArrowheads="1"/>
              </p:cNvSpPr>
              <p:nvPr/>
            </p:nvSpPr>
            <p:spPr bwMode="auto">
              <a:xfrm>
                <a:off x="1852" y="133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2442" name="Rectangle 74"/>
              <p:cNvSpPr>
                <a:spLocks noChangeArrowheads="1"/>
              </p:cNvSpPr>
              <p:nvPr/>
            </p:nvSpPr>
            <p:spPr bwMode="auto">
              <a:xfrm>
                <a:off x="1852"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Y</a:t>
                </a:r>
              </a:p>
            </p:txBody>
          </p:sp>
          <p:sp>
            <p:nvSpPr>
              <p:cNvPr id="442443" name="Rectangle 75"/>
              <p:cNvSpPr>
                <a:spLocks noChangeArrowheads="1"/>
              </p:cNvSpPr>
              <p:nvPr/>
            </p:nvSpPr>
            <p:spPr bwMode="auto">
              <a:xfrm>
                <a:off x="1852" y="179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2444" name="Rectangle 76"/>
              <p:cNvSpPr>
                <a:spLocks noChangeArrowheads="1"/>
              </p:cNvSpPr>
              <p:nvPr/>
            </p:nvSpPr>
            <p:spPr bwMode="auto">
              <a:xfrm>
                <a:off x="1852" y="164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2445" name="Rectangle 77"/>
              <p:cNvSpPr>
                <a:spLocks noChangeArrowheads="1"/>
              </p:cNvSpPr>
              <p:nvPr/>
            </p:nvSpPr>
            <p:spPr bwMode="auto">
              <a:xfrm>
                <a:off x="1852" y="148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2446" name="Line 78"/>
              <p:cNvSpPr>
                <a:spLocks noChangeShapeType="1"/>
              </p:cNvSpPr>
              <p:nvPr/>
            </p:nvSpPr>
            <p:spPr bwMode="auto">
              <a:xfrm>
                <a:off x="1852" y="102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2447" name="Line 79"/>
              <p:cNvSpPr>
                <a:spLocks noChangeShapeType="1"/>
              </p:cNvSpPr>
              <p:nvPr/>
            </p:nvSpPr>
            <p:spPr bwMode="auto">
              <a:xfrm>
                <a:off x="1852" y="2110"/>
                <a:ext cx="158" cy="0"/>
              </a:xfrm>
              <a:prstGeom prst="line">
                <a:avLst/>
              </a:prstGeom>
              <a:noFill/>
              <a:ln w="6350" cap="sq">
                <a:noFill/>
                <a:miter lim="800000"/>
                <a:headEnd/>
                <a:tailEnd/>
              </a:ln>
              <a:effectLst/>
            </p:spPr>
            <p:txBody>
              <a:bodyPr wrap="none" lIns="0" tIns="0" rIns="0" bIns="0"/>
              <a:lstStyle/>
              <a:p>
                <a:endParaRPr lang="zh-CN" altLang="en-US"/>
              </a:p>
            </p:txBody>
          </p:sp>
          <p:sp>
            <p:nvSpPr>
              <p:cNvPr id="442448" name="Line 80"/>
              <p:cNvSpPr>
                <a:spLocks noChangeShapeType="1"/>
              </p:cNvSpPr>
              <p:nvPr/>
            </p:nvSpPr>
            <p:spPr bwMode="auto">
              <a:xfrm>
                <a:off x="1852"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2449" name="Line 81"/>
              <p:cNvSpPr>
                <a:spLocks noChangeShapeType="1"/>
              </p:cNvSpPr>
              <p:nvPr/>
            </p:nvSpPr>
            <p:spPr bwMode="auto">
              <a:xfrm>
                <a:off x="2010"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2450" name="Line 82"/>
              <p:cNvSpPr>
                <a:spLocks noChangeShapeType="1"/>
              </p:cNvSpPr>
              <p:nvPr/>
            </p:nvSpPr>
            <p:spPr bwMode="auto">
              <a:xfrm>
                <a:off x="1852"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51" name="Line 83"/>
              <p:cNvSpPr>
                <a:spLocks noChangeShapeType="1"/>
              </p:cNvSpPr>
              <p:nvPr/>
            </p:nvSpPr>
            <p:spPr bwMode="auto">
              <a:xfrm>
                <a:off x="2010"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52" name="Line 84"/>
              <p:cNvSpPr>
                <a:spLocks noChangeShapeType="1"/>
              </p:cNvSpPr>
              <p:nvPr/>
            </p:nvSpPr>
            <p:spPr bwMode="auto">
              <a:xfrm>
                <a:off x="1852"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2453" name="Line 85"/>
              <p:cNvSpPr>
                <a:spLocks noChangeShapeType="1"/>
              </p:cNvSpPr>
              <p:nvPr/>
            </p:nvSpPr>
            <p:spPr bwMode="auto">
              <a:xfrm>
                <a:off x="2010"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2454" name="Line 86"/>
              <p:cNvSpPr>
                <a:spLocks noChangeShapeType="1"/>
              </p:cNvSpPr>
              <p:nvPr/>
            </p:nvSpPr>
            <p:spPr bwMode="auto">
              <a:xfrm>
                <a:off x="1852"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55" name="Line 87"/>
              <p:cNvSpPr>
                <a:spLocks noChangeShapeType="1"/>
              </p:cNvSpPr>
              <p:nvPr/>
            </p:nvSpPr>
            <p:spPr bwMode="auto">
              <a:xfrm>
                <a:off x="2010"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56" name="Line 88"/>
              <p:cNvSpPr>
                <a:spLocks noChangeShapeType="1"/>
              </p:cNvSpPr>
              <p:nvPr/>
            </p:nvSpPr>
            <p:spPr bwMode="auto">
              <a:xfrm>
                <a:off x="1852"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57" name="Line 89"/>
              <p:cNvSpPr>
                <a:spLocks noChangeShapeType="1"/>
              </p:cNvSpPr>
              <p:nvPr/>
            </p:nvSpPr>
            <p:spPr bwMode="auto">
              <a:xfrm>
                <a:off x="2010"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58" name="Line 90"/>
              <p:cNvSpPr>
                <a:spLocks noChangeShapeType="1"/>
              </p:cNvSpPr>
              <p:nvPr/>
            </p:nvSpPr>
            <p:spPr bwMode="auto">
              <a:xfrm>
                <a:off x="1852"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59" name="Line 91"/>
              <p:cNvSpPr>
                <a:spLocks noChangeShapeType="1"/>
              </p:cNvSpPr>
              <p:nvPr/>
            </p:nvSpPr>
            <p:spPr bwMode="auto">
              <a:xfrm>
                <a:off x="2010"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60" name="Line 92"/>
              <p:cNvSpPr>
                <a:spLocks noChangeShapeType="1"/>
              </p:cNvSpPr>
              <p:nvPr/>
            </p:nvSpPr>
            <p:spPr bwMode="auto">
              <a:xfrm>
                <a:off x="1852"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61" name="Line 93"/>
              <p:cNvSpPr>
                <a:spLocks noChangeShapeType="1"/>
              </p:cNvSpPr>
              <p:nvPr/>
            </p:nvSpPr>
            <p:spPr bwMode="auto">
              <a:xfrm>
                <a:off x="2010" y="1954"/>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2463" name="Rectangle 95"/>
            <p:cNvSpPr>
              <a:spLocks noChangeArrowheads="1"/>
            </p:cNvSpPr>
            <p:nvPr/>
          </p:nvSpPr>
          <p:spPr bwMode="auto">
            <a:xfrm>
              <a:off x="765" y="117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2464" name="Rectangle 96"/>
            <p:cNvSpPr>
              <a:spLocks noChangeArrowheads="1"/>
            </p:cNvSpPr>
            <p:nvPr/>
          </p:nvSpPr>
          <p:spPr bwMode="auto">
            <a:xfrm>
              <a:off x="765" y="133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2465" name="Rectangle 97"/>
            <p:cNvSpPr>
              <a:spLocks noChangeArrowheads="1"/>
            </p:cNvSpPr>
            <p:nvPr/>
          </p:nvSpPr>
          <p:spPr bwMode="auto">
            <a:xfrm>
              <a:off x="765" y="1488"/>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2466" name="Rectangle 98"/>
            <p:cNvSpPr>
              <a:spLocks noChangeArrowheads="1"/>
            </p:cNvSpPr>
            <p:nvPr/>
          </p:nvSpPr>
          <p:spPr bwMode="auto">
            <a:xfrm>
              <a:off x="765" y="2111"/>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2467" name="Rectangle 99"/>
            <p:cNvSpPr>
              <a:spLocks noChangeArrowheads="1"/>
            </p:cNvSpPr>
            <p:nvPr/>
          </p:nvSpPr>
          <p:spPr bwMode="auto">
            <a:xfrm>
              <a:off x="765" y="195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2468" name="Rectangle 100"/>
            <p:cNvSpPr>
              <a:spLocks noChangeArrowheads="1"/>
            </p:cNvSpPr>
            <p:nvPr/>
          </p:nvSpPr>
          <p:spPr bwMode="auto">
            <a:xfrm>
              <a:off x="765" y="179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2469" name="Rectangle 101"/>
            <p:cNvSpPr>
              <a:spLocks noChangeArrowheads="1"/>
            </p:cNvSpPr>
            <p:nvPr/>
          </p:nvSpPr>
          <p:spPr bwMode="auto">
            <a:xfrm>
              <a:off x="765" y="1643"/>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P</a:t>
              </a:r>
            </a:p>
          </p:txBody>
        </p:sp>
        <p:sp>
          <p:nvSpPr>
            <p:cNvPr id="442470" name="Line 102"/>
            <p:cNvSpPr>
              <a:spLocks noChangeShapeType="1"/>
            </p:cNvSpPr>
            <p:nvPr/>
          </p:nvSpPr>
          <p:spPr bwMode="auto">
            <a:xfrm>
              <a:off x="765" y="1178"/>
              <a:ext cx="158" cy="0"/>
            </a:xfrm>
            <a:prstGeom prst="line">
              <a:avLst/>
            </a:prstGeom>
            <a:noFill/>
            <a:ln w="6350" cap="sq">
              <a:noFill/>
              <a:miter lim="800000"/>
              <a:headEnd/>
              <a:tailEnd/>
            </a:ln>
            <a:effectLst/>
          </p:spPr>
          <p:txBody>
            <a:bodyPr wrap="none" lIns="0" tIns="0" rIns="0" bIns="0"/>
            <a:lstStyle/>
            <a:p>
              <a:endParaRPr lang="zh-CN" altLang="en-US"/>
            </a:p>
          </p:txBody>
        </p:sp>
        <p:sp>
          <p:nvSpPr>
            <p:cNvPr id="442471" name="Line 103"/>
            <p:cNvSpPr>
              <a:spLocks noChangeShapeType="1"/>
            </p:cNvSpPr>
            <p:nvPr/>
          </p:nvSpPr>
          <p:spPr bwMode="auto">
            <a:xfrm>
              <a:off x="765" y="2267"/>
              <a:ext cx="158" cy="0"/>
            </a:xfrm>
            <a:prstGeom prst="line">
              <a:avLst/>
            </a:prstGeom>
            <a:noFill/>
            <a:ln w="6350" cap="sq">
              <a:noFill/>
              <a:miter lim="800000"/>
              <a:headEnd/>
              <a:tailEnd/>
            </a:ln>
            <a:effectLst/>
          </p:spPr>
          <p:txBody>
            <a:bodyPr wrap="none" lIns="0" tIns="0" rIns="0" bIns="0"/>
            <a:lstStyle/>
            <a:p>
              <a:endParaRPr lang="zh-CN" altLang="en-US"/>
            </a:p>
          </p:txBody>
        </p:sp>
        <p:sp>
          <p:nvSpPr>
            <p:cNvPr id="442472" name="Line 104"/>
            <p:cNvSpPr>
              <a:spLocks noChangeShapeType="1"/>
            </p:cNvSpPr>
            <p:nvPr/>
          </p:nvSpPr>
          <p:spPr bwMode="auto">
            <a:xfrm>
              <a:off x="765"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2473" name="Line 105"/>
            <p:cNvSpPr>
              <a:spLocks noChangeShapeType="1"/>
            </p:cNvSpPr>
            <p:nvPr/>
          </p:nvSpPr>
          <p:spPr bwMode="auto">
            <a:xfrm>
              <a:off x="923"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2474" name="Line 106"/>
            <p:cNvSpPr>
              <a:spLocks noChangeShapeType="1"/>
            </p:cNvSpPr>
            <p:nvPr/>
          </p:nvSpPr>
          <p:spPr bwMode="auto">
            <a:xfrm>
              <a:off x="765"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75" name="Line 107"/>
            <p:cNvSpPr>
              <a:spLocks noChangeShapeType="1"/>
            </p:cNvSpPr>
            <p:nvPr/>
          </p:nvSpPr>
          <p:spPr bwMode="auto">
            <a:xfrm>
              <a:off x="923"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76" name="Line 108"/>
            <p:cNvSpPr>
              <a:spLocks noChangeShapeType="1"/>
            </p:cNvSpPr>
            <p:nvPr/>
          </p:nvSpPr>
          <p:spPr bwMode="auto">
            <a:xfrm>
              <a:off x="765"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2477" name="Line 109"/>
            <p:cNvSpPr>
              <a:spLocks noChangeShapeType="1"/>
            </p:cNvSpPr>
            <p:nvPr/>
          </p:nvSpPr>
          <p:spPr bwMode="auto">
            <a:xfrm>
              <a:off x="923"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2478" name="Line 110"/>
            <p:cNvSpPr>
              <a:spLocks noChangeShapeType="1"/>
            </p:cNvSpPr>
            <p:nvPr/>
          </p:nvSpPr>
          <p:spPr bwMode="auto">
            <a:xfrm>
              <a:off x="765"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79" name="Line 111"/>
            <p:cNvSpPr>
              <a:spLocks noChangeShapeType="1"/>
            </p:cNvSpPr>
            <p:nvPr/>
          </p:nvSpPr>
          <p:spPr bwMode="auto">
            <a:xfrm>
              <a:off x="923"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80" name="Line 112"/>
            <p:cNvSpPr>
              <a:spLocks noChangeShapeType="1"/>
            </p:cNvSpPr>
            <p:nvPr/>
          </p:nvSpPr>
          <p:spPr bwMode="auto">
            <a:xfrm>
              <a:off x="765"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81" name="Line 113"/>
            <p:cNvSpPr>
              <a:spLocks noChangeShapeType="1"/>
            </p:cNvSpPr>
            <p:nvPr/>
          </p:nvSpPr>
          <p:spPr bwMode="auto">
            <a:xfrm>
              <a:off x="923"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82" name="Line 114"/>
            <p:cNvSpPr>
              <a:spLocks noChangeShapeType="1"/>
            </p:cNvSpPr>
            <p:nvPr/>
          </p:nvSpPr>
          <p:spPr bwMode="auto">
            <a:xfrm>
              <a:off x="765"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83" name="Line 115"/>
            <p:cNvSpPr>
              <a:spLocks noChangeShapeType="1"/>
            </p:cNvSpPr>
            <p:nvPr/>
          </p:nvSpPr>
          <p:spPr bwMode="auto">
            <a:xfrm>
              <a:off x="923"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84" name="Line 116"/>
            <p:cNvSpPr>
              <a:spLocks noChangeShapeType="1"/>
            </p:cNvSpPr>
            <p:nvPr/>
          </p:nvSpPr>
          <p:spPr bwMode="auto">
            <a:xfrm>
              <a:off x="765" y="2111"/>
              <a:ext cx="0" cy="156"/>
            </a:xfrm>
            <a:prstGeom prst="line">
              <a:avLst/>
            </a:prstGeom>
            <a:noFill/>
            <a:ln w="6350" cap="sq">
              <a:noFill/>
              <a:miter lim="800000"/>
              <a:headEnd/>
              <a:tailEnd/>
            </a:ln>
            <a:effectLst/>
          </p:spPr>
          <p:txBody>
            <a:bodyPr wrap="none" lIns="0" tIns="0" rIns="0" bIns="0"/>
            <a:lstStyle/>
            <a:p>
              <a:endParaRPr lang="zh-CN" altLang="en-US"/>
            </a:p>
          </p:txBody>
        </p:sp>
        <p:sp>
          <p:nvSpPr>
            <p:cNvPr id="442485" name="Line 117"/>
            <p:cNvSpPr>
              <a:spLocks noChangeShapeType="1"/>
            </p:cNvSpPr>
            <p:nvPr/>
          </p:nvSpPr>
          <p:spPr bwMode="auto">
            <a:xfrm>
              <a:off x="923" y="2111"/>
              <a:ext cx="0" cy="156"/>
            </a:xfrm>
            <a:prstGeom prst="line">
              <a:avLst/>
            </a:prstGeom>
            <a:noFill/>
            <a:ln w="6350" cap="sq">
              <a:noFill/>
              <a:miter lim="800000"/>
              <a:headEnd/>
              <a:tailEnd/>
            </a:ln>
            <a:effectLst/>
          </p:spPr>
          <p:txBody>
            <a:bodyPr wrap="none" lIns="0" tIns="0" rIns="0" bIns="0"/>
            <a:lstStyle/>
            <a:p>
              <a:endParaRPr lang="zh-CN" altLang="en-US"/>
            </a:p>
          </p:txBody>
        </p:sp>
      </p:grpSp>
      <p:graphicFrame>
        <p:nvGraphicFramePr>
          <p:cNvPr id="442534" name="Group 166"/>
          <p:cNvGraphicFramePr>
            <a:graphicFrameLocks noGrp="1"/>
          </p:cNvGraphicFramePr>
          <p:nvPr/>
        </p:nvGraphicFramePr>
        <p:xfrm>
          <a:off x="1952625" y="2366963"/>
          <a:ext cx="250825" cy="1476693"/>
        </p:xfrm>
        <a:graphic>
          <a:graphicData uri="http://schemas.openxmlformats.org/drawingml/2006/table">
            <a:tbl>
              <a:tblPr/>
              <a:tblGrid>
                <a:gridCol w="250825"/>
              </a:tblGrid>
              <a:tr h="2365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A</a:t>
                      </a:r>
                    </a:p>
                  </a:txBody>
                  <a:tcPr marL="0" marR="0" marT="0" marB="0" anchor="ctr" horzOverflow="overflow">
                    <a:lnL cap="flat">
                      <a:noFill/>
                    </a:lnL>
                    <a:lnR cap="flat">
                      <a:noFill/>
                    </a:lnR>
                    <a:lnT cap="fla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R</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606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R</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S</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397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T</a:t>
                      </a:r>
                    </a:p>
                  </a:txBody>
                  <a:tcPr marL="0" marR="0" marT="0" marB="0" anchor="ctr" horzOverflow="overflow">
                    <a:lnL cap="flat">
                      <a:noFill/>
                    </a:lnL>
                    <a:lnR cap="flat">
                      <a:noFill/>
                    </a:lnR>
                    <a:lnT>
                      <a:noFill/>
                    </a:lnT>
                    <a:lnB cap="flat">
                      <a:noFill/>
                    </a:lnB>
                    <a:lnTlToBr>
                      <a:noFill/>
                    </a:lnTlToBr>
                    <a:lnBlToTr>
                      <a:noFill/>
                    </a:lnBlToTr>
                    <a:solidFill>
                      <a:schemeClr val="folHlink">
                        <a:alpha val="50000"/>
                      </a:schemeClr>
                    </a:solid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2" presetClass="entr" presetSubtype="1" fill="hold" nodeType="afterEffect">
                                  <p:stCondLst>
                                    <p:cond delay="0"/>
                                  </p:stCondLst>
                                  <p:childTnLst>
                                    <p:set>
                                      <p:cBhvr>
                                        <p:cTn id="6" dur="1" fill="hold">
                                          <p:stCondLst>
                                            <p:cond delay="0"/>
                                          </p:stCondLst>
                                        </p:cTn>
                                        <p:tgtEl>
                                          <p:spTgt spid="442373"/>
                                        </p:tgtEl>
                                        <p:attrNameLst>
                                          <p:attrName>style.visibility</p:attrName>
                                        </p:attrNameLst>
                                      </p:cBhvr>
                                      <p:to>
                                        <p:strVal val="visible"/>
                                      </p:to>
                                    </p:set>
                                    <p:animEffect transition="in" filter="slide(fromTop)">
                                      <p:cBhvr>
                                        <p:cTn id="7" dur="500"/>
                                        <p:tgtEl>
                                          <p:spTgt spid="442373"/>
                                        </p:tgtEl>
                                      </p:cBhvr>
                                    </p:animEffect>
                                  </p:childTnLst>
                                </p:cTn>
                              </p:par>
                            </p:childTnLst>
                          </p:cTn>
                        </p:par>
                        <p:par>
                          <p:cTn id="8" fill="hold">
                            <p:stCondLst>
                              <p:cond delay="1000"/>
                            </p:stCondLst>
                            <p:childTnLst>
                              <p:par>
                                <p:cTn id="9" presetID="3" presetClass="entr" presetSubtype="5" fill="hold" grpId="0" nodeType="afterEffect">
                                  <p:stCondLst>
                                    <p:cond delay="0"/>
                                  </p:stCondLst>
                                  <p:childTnLst>
                                    <p:set>
                                      <p:cBhvr>
                                        <p:cTn id="10" dur="1" fill="hold">
                                          <p:stCondLst>
                                            <p:cond delay="0"/>
                                          </p:stCondLst>
                                        </p:cTn>
                                        <p:tgtEl>
                                          <p:spTgt spid="442372"/>
                                        </p:tgtEl>
                                        <p:attrNameLst>
                                          <p:attrName>style.visibility</p:attrName>
                                        </p:attrNameLst>
                                      </p:cBhvr>
                                      <p:to>
                                        <p:strVal val="visible"/>
                                      </p:to>
                                    </p:set>
                                    <p:animEffect transition="in" filter="blinds(vertical)">
                                      <p:cBhvr>
                                        <p:cTn id="11" dur="500"/>
                                        <p:tgtEl>
                                          <p:spTgt spid="44237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442534"/>
                                        </p:tgtEl>
                                        <p:attrNameLst>
                                          <p:attrName>style.visibility</p:attrName>
                                        </p:attrNameLst>
                                      </p:cBhvr>
                                      <p:to>
                                        <p:strVal val="visible"/>
                                      </p:to>
                                    </p:set>
                                    <p:animEffect transition="in" filter="slide(fromTop)">
                                      <p:cBhvr>
                                        <p:cTn id="16" dur="500"/>
                                        <p:tgtEl>
                                          <p:spTgt spid="442534"/>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13	</a:t>
            </a:r>
            <a:r>
              <a:rPr lang="en-US" altLang="zh-CN" sz="2300">
                <a:solidFill>
                  <a:srgbClr val="FFFFFF"/>
                </a:solidFill>
                <a:cs typeface="Times New Roman" pitchFamily="18" charset="0"/>
              </a:rPr>
              <a:t>Complete the crossword with the words from the passage.</a:t>
            </a:r>
          </a:p>
        </p:txBody>
      </p:sp>
      <p:pic>
        <p:nvPicPr>
          <p:cNvPr id="443395"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443396" name="Text Box 4"/>
          <p:cNvSpPr txBox="1">
            <a:spLocks noChangeArrowheads="1"/>
          </p:cNvSpPr>
          <p:nvPr/>
        </p:nvSpPr>
        <p:spPr bwMode="auto">
          <a:xfrm>
            <a:off x="4806950" y="2427288"/>
            <a:ext cx="4013200" cy="749300"/>
          </a:xfrm>
          <a:prstGeom prst="rect">
            <a:avLst/>
          </a:prstGeom>
          <a:noFill/>
          <a:ln w="9525">
            <a:noFill/>
            <a:miter lim="800000"/>
            <a:headEnd/>
            <a:tailEnd/>
          </a:ln>
          <a:effectLst/>
        </p:spPr>
        <p:txBody>
          <a:bodyPr lIns="0">
            <a:spAutoFit/>
          </a:bodyPr>
          <a:lstStyle/>
          <a:p>
            <a:pPr marL="358775" indent="-358775" algn="just">
              <a:lnSpc>
                <a:spcPct val="90000"/>
              </a:lnSpc>
            </a:pPr>
            <a:r>
              <a:rPr lang="en-US" altLang="zh-CN">
                <a:solidFill>
                  <a:srgbClr val="003366"/>
                </a:solidFill>
              </a:rPr>
              <a:t>6	</a:t>
            </a:r>
            <a:r>
              <a:rPr lang="en-US" altLang="en-US">
                <a:solidFill>
                  <a:srgbClr val="003366"/>
                </a:solidFill>
              </a:rPr>
              <a:t>to act with some risk of harm or money</a:t>
            </a:r>
            <a:endParaRPr lang="zh-CN" altLang="en-US">
              <a:solidFill>
                <a:srgbClr val="003366"/>
              </a:solidFill>
            </a:endParaRPr>
          </a:p>
        </p:txBody>
      </p:sp>
      <p:pic>
        <p:nvPicPr>
          <p:cNvPr id="443397" name="Picture 5" descr=" icon"/>
          <p:cNvPicPr>
            <a:picLocks noChangeAspect="1" noChangeArrowheads="1"/>
          </p:cNvPicPr>
          <p:nvPr/>
        </p:nvPicPr>
        <p:blipFill>
          <a:blip r:embed="rId4"/>
          <a:srcRect/>
          <a:stretch>
            <a:fillRect/>
          </a:stretch>
        </p:blipFill>
        <p:spPr bwMode="auto">
          <a:xfrm>
            <a:off x="4533900" y="1781175"/>
            <a:ext cx="647700" cy="647700"/>
          </a:xfrm>
          <a:prstGeom prst="rect">
            <a:avLst/>
          </a:prstGeom>
          <a:noFill/>
        </p:spPr>
      </p:pic>
      <p:grpSp>
        <p:nvGrpSpPr>
          <p:cNvPr id="2" name="Group 160"/>
          <p:cNvGrpSpPr>
            <a:grpSpLocks/>
          </p:cNvGrpSpPr>
          <p:nvPr/>
        </p:nvGrpSpPr>
        <p:grpSpPr bwMode="auto">
          <a:xfrm>
            <a:off x="717550" y="636588"/>
            <a:ext cx="3948113" cy="4938712"/>
            <a:chOff x="452" y="401"/>
            <a:chExt cx="2487" cy="3111"/>
          </a:xfrm>
        </p:grpSpPr>
        <p:grpSp>
          <p:nvGrpSpPr>
            <p:cNvPr id="3" name="Group 6"/>
            <p:cNvGrpSpPr>
              <a:grpSpLocks/>
            </p:cNvGrpSpPr>
            <p:nvPr/>
          </p:nvGrpSpPr>
          <p:grpSpPr bwMode="auto">
            <a:xfrm>
              <a:off x="452" y="401"/>
              <a:ext cx="2487" cy="3111"/>
              <a:chOff x="452" y="401"/>
              <a:chExt cx="2487" cy="3111"/>
            </a:xfrm>
          </p:grpSpPr>
          <p:grpSp>
            <p:nvGrpSpPr>
              <p:cNvPr id="4" name="Group 7"/>
              <p:cNvGrpSpPr>
                <a:grpSpLocks/>
              </p:cNvGrpSpPr>
              <p:nvPr/>
            </p:nvGrpSpPr>
            <p:grpSpPr bwMode="auto">
              <a:xfrm>
                <a:off x="452" y="401"/>
                <a:ext cx="2487" cy="3111"/>
                <a:chOff x="452" y="401"/>
                <a:chExt cx="2487" cy="3111"/>
              </a:xfrm>
            </p:grpSpPr>
            <p:grpSp>
              <p:nvGrpSpPr>
                <p:cNvPr id="5" name="Group 8"/>
                <p:cNvGrpSpPr>
                  <a:grpSpLocks/>
                </p:cNvGrpSpPr>
                <p:nvPr/>
              </p:nvGrpSpPr>
              <p:grpSpPr bwMode="auto">
                <a:xfrm>
                  <a:off x="452" y="401"/>
                  <a:ext cx="2487" cy="3111"/>
                  <a:chOff x="452" y="401"/>
                  <a:chExt cx="2487" cy="3111"/>
                </a:xfrm>
              </p:grpSpPr>
              <p:grpSp>
                <p:nvGrpSpPr>
                  <p:cNvPr id="6" name="Group 9"/>
                  <p:cNvGrpSpPr>
                    <a:grpSpLocks/>
                  </p:cNvGrpSpPr>
                  <p:nvPr/>
                </p:nvGrpSpPr>
                <p:grpSpPr bwMode="auto">
                  <a:xfrm>
                    <a:off x="452" y="401"/>
                    <a:ext cx="2487" cy="3111"/>
                    <a:chOff x="452" y="401"/>
                    <a:chExt cx="2487" cy="3111"/>
                  </a:xfrm>
                </p:grpSpPr>
                <p:pic>
                  <p:nvPicPr>
                    <p:cNvPr id="443402" name="Picture 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2" y="401"/>
                      <a:ext cx="2487" cy="3111"/>
                    </a:xfrm>
                    <a:prstGeom prst="rect">
                      <a:avLst/>
                    </a:prstGeom>
                    <a:noFill/>
                    <a:ln w="9525">
                      <a:noFill/>
                      <a:miter lim="800000"/>
                      <a:headEnd/>
                      <a:tailEnd/>
                    </a:ln>
                    <a:effectLst/>
                  </p:spPr>
                </p:pic>
                <p:sp>
                  <p:nvSpPr>
                    <p:cNvPr id="443403" name="Rectangle 11"/>
                    <p:cNvSpPr>
                      <a:spLocks noChangeArrowheads="1"/>
                    </p:cNvSpPr>
                    <p:nvPr/>
                  </p:nvSpPr>
                  <p:spPr bwMode="auto">
                    <a:xfrm>
                      <a:off x="2310" y="40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3404" name="Rectangle 12"/>
                    <p:cNvSpPr>
                      <a:spLocks noChangeArrowheads="1"/>
                    </p:cNvSpPr>
                    <p:nvPr/>
                  </p:nvSpPr>
                  <p:spPr bwMode="auto">
                    <a:xfrm>
                      <a:off x="2310" y="55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3405" name="Rectangle 13"/>
                    <p:cNvSpPr>
                      <a:spLocks noChangeArrowheads="1"/>
                    </p:cNvSpPr>
                    <p:nvPr/>
                  </p:nvSpPr>
                  <p:spPr bwMode="auto">
                    <a:xfrm>
                      <a:off x="2310" y="7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3406" name="Rectangle 14"/>
                    <p:cNvSpPr>
                      <a:spLocks noChangeArrowheads="1"/>
                    </p:cNvSpPr>
                    <p:nvPr/>
                  </p:nvSpPr>
                  <p:spPr bwMode="auto">
                    <a:xfrm>
                      <a:off x="2310" y="13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3407" name="Rectangle 15"/>
                    <p:cNvSpPr>
                      <a:spLocks noChangeArrowheads="1"/>
                    </p:cNvSpPr>
                    <p:nvPr/>
                  </p:nvSpPr>
                  <p:spPr bwMode="auto">
                    <a:xfrm>
                      <a:off x="2310" y="149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3408" name="Rectangle 16"/>
                    <p:cNvSpPr>
                      <a:spLocks noChangeArrowheads="1"/>
                    </p:cNvSpPr>
                    <p:nvPr/>
                  </p:nvSpPr>
                  <p:spPr bwMode="auto">
                    <a:xfrm>
                      <a:off x="2310" y="165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3409" name="Rectangle 17"/>
                    <p:cNvSpPr>
                      <a:spLocks noChangeArrowheads="1"/>
                    </p:cNvSpPr>
                    <p:nvPr/>
                  </p:nvSpPr>
                  <p:spPr bwMode="auto">
                    <a:xfrm>
                      <a:off x="2310" y="180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3410" name="Rectangle 18"/>
                    <p:cNvSpPr>
                      <a:spLocks noChangeArrowheads="1"/>
                    </p:cNvSpPr>
                    <p:nvPr/>
                  </p:nvSpPr>
                  <p:spPr bwMode="auto">
                    <a:xfrm>
                      <a:off x="2310" y="11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3411" name="Rectangle 19"/>
                    <p:cNvSpPr>
                      <a:spLocks noChangeArrowheads="1"/>
                    </p:cNvSpPr>
                    <p:nvPr/>
                  </p:nvSpPr>
                  <p:spPr bwMode="auto">
                    <a:xfrm>
                      <a:off x="2310" y="10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3412" name="Rectangle 20"/>
                    <p:cNvSpPr>
                      <a:spLocks noChangeArrowheads="1"/>
                    </p:cNvSpPr>
                    <p:nvPr/>
                  </p:nvSpPr>
                  <p:spPr bwMode="auto">
                    <a:xfrm>
                      <a:off x="2310" y="868"/>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3413" name="Line 21"/>
                    <p:cNvSpPr>
                      <a:spLocks noChangeShapeType="1"/>
                    </p:cNvSpPr>
                    <p:nvPr/>
                  </p:nvSpPr>
                  <p:spPr bwMode="auto">
                    <a:xfrm>
                      <a:off x="2310" y="40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3414" name="Line 22"/>
                    <p:cNvSpPr>
                      <a:spLocks noChangeShapeType="1"/>
                    </p:cNvSpPr>
                    <p:nvPr/>
                  </p:nvSpPr>
                  <p:spPr bwMode="auto">
                    <a:xfrm>
                      <a:off x="2310" y="196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3415" name="Line 23"/>
                    <p:cNvSpPr>
                      <a:spLocks noChangeShapeType="1"/>
                    </p:cNvSpPr>
                    <p:nvPr/>
                  </p:nvSpPr>
                  <p:spPr bwMode="auto">
                    <a:xfrm>
                      <a:off x="2310"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3416" name="Line 24"/>
                    <p:cNvSpPr>
                      <a:spLocks noChangeShapeType="1"/>
                    </p:cNvSpPr>
                    <p:nvPr/>
                  </p:nvSpPr>
                  <p:spPr bwMode="auto">
                    <a:xfrm>
                      <a:off x="2468"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3417" name="Line 25"/>
                    <p:cNvSpPr>
                      <a:spLocks noChangeShapeType="1"/>
                    </p:cNvSpPr>
                    <p:nvPr/>
                  </p:nvSpPr>
                  <p:spPr bwMode="auto">
                    <a:xfrm>
                      <a:off x="2310"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3418" name="Line 26"/>
                    <p:cNvSpPr>
                      <a:spLocks noChangeShapeType="1"/>
                    </p:cNvSpPr>
                    <p:nvPr/>
                  </p:nvSpPr>
                  <p:spPr bwMode="auto">
                    <a:xfrm>
                      <a:off x="2468"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3419" name="Line 27"/>
                    <p:cNvSpPr>
                      <a:spLocks noChangeShapeType="1"/>
                    </p:cNvSpPr>
                    <p:nvPr/>
                  </p:nvSpPr>
                  <p:spPr bwMode="auto">
                    <a:xfrm>
                      <a:off x="2310"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20" name="Line 28"/>
                    <p:cNvSpPr>
                      <a:spLocks noChangeShapeType="1"/>
                    </p:cNvSpPr>
                    <p:nvPr/>
                  </p:nvSpPr>
                  <p:spPr bwMode="auto">
                    <a:xfrm>
                      <a:off x="2468"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21" name="Line 29"/>
                    <p:cNvSpPr>
                      <a:spLocks noChangeShapeType="1"/>
                    </p:cNvSpPr>
                    <p:nvPr/>
                  </p:nvSpPr>
                  <p:spPr bwMode="auto">
                    <a:xfrm>
                      <a:off x="2310"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3422" name="Line 30"/>
                    <p:cNvSpPr>
                      <a:spLocks noChangeShapeType="1"/>
                    </p:cNvSpPr>
                    <p:nvPr/>
                  </p:nvSpPr>
                  <p:spPr bwMode="auto">
                    <a:xfrm>
                      <a:off x="2468"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3423" name="Line 31"/>
                    <p:cNvSpPr>
                      <a:spLocks noChangeShapeType="1"/>
                    </p:cNvSpPr>
                    <p:nvPr/>
                  </p:nvSpPr>
                  <p:spPr bwMode="auto">
                    <a:xfrm>
                      <a:off x="2310"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3424" name="Line 32"/>
                    <p:cNvSpPr>
                      <a:spLocks noChangeShapeType="1"/>
                    </p:cNvSpPr>
                    <p:nvPr/>
                  </p:nvSpPr>
                  <p:spPr bwMode="auto">
                    <a:xfrm>
                      <a:off x="2468"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3425" name="Line 33"/>
                    <p:cNvSpPr>
                      <a:spLocks noChangeShapeType="1"/>
                    </p:cNvSpPr>
                    <p:nvPr/>
                  </p:nvSpPr>
                  <p:spPr bwMode="auto">
                    <a:xfrm>
                      <a:off x="2310"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3426" name="Line 34"/>
                    <p:cNvSpPr>
                      <a:spLocks noChangeShapeType="1"/>
                    </p:cNvSpPr>
                    <p:nvPr/>
                  </p:nvSpPr>
                  <p:spPr bwMode="auto">
                    <a:xfrm>
                      <a:off x="2468"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3427" name="Line 35"/>
                    <p:cNvSpPr>
                      <a:spLocks noChangeShapeType="1"/>
                    </p:cNvSpPr>
                    <p:nvPr/>
                  </p:nvSpPr>
                  <p:spPr bwMode="auto">
                    <a:xfrm>
                      <a:off x="2310"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3428" name="Line 36"/>
                    <p:cNvSpPr>
                      <a:spLocks noChangeShapeType="1"/>
                    </p:cNvSpPr>
                    <p:nvPr/>
                  </p:nvSpPr>
                  <p:spPr bwMode="auto">
                    <a:xfrm>
                      <a:off x="2468"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3429" name="Line 37"/>
                    <p:cNvSpPr>
                      <a:spLocks noChangeShapeType="1"/>
                    </p:cNvSpPr>
                    <p:nvPr/>
                  </p:nvSpPr>
                  <p:spPr bwMode="auto">
                    <a:xfrm>
                      <a:off x="2310"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30" name="Line 38"/>
                    <p:cNvSpPr>
                      <a:spLocks noChangeShapeType="1"/>
                    </p:cNvSpPr>
                    <p:nvPr/>
                  </p:nvSpPr>
                  <p:spPr bwMode="auto">
                    <a:xfrm>
                      <a:off x="2468"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31" name="Line 39"/>
                    <p:cNvSpPr>
                      <a:spLocks noChangeShapeType="1"/>
                    </p:cNvSpPr>
                    <p:nvPr/>
                  </p:nvSpPr>
                  <p:spPr bwMode="auto">
                    <a:xfrm>
                      <a:off x="2310"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3432" name="Line 40"/>
                    <p:cNvSpPr>
                      <a:spLocks noChangeShapeType="1"/>
                    </p:cNvSpPr>
                    <p:nvPr/>
                  </p:nvSpPr>
                  <p:spPr bwMode="auto">
                    <a:xfrm>
                      <a:off x="2468"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3433" name="Line 41"/>
                    <p:cNvSpPr>
                      <a:spLocks noChangeShapeType="1"/>
                    </p:cNvSpPr>
                    <p:nvPr/>
                  </p:nvSpPr>
                  <p:spPr bwMode="auto">
                    <a:xfrm>
                      <a:off x="2310" y="180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3434" name="Line 42"/>
                    <p:cNvSpPr>
                      <a:spLocks noChangeShapeType="1"/>
                    </p:cNvSpPr>
                    <p:nvPr/>
                  </p:nvSpPr>
                  <p:spPr bwMode="auto">
                    <a:xfrm>
                      <a:off x="2468" y="1809"/>
                      <a:ext cx="0" cy="157"/>
                    </a:xfrm>
                    <a:prstGeom prst="line">
                      <a:avLst/>
                    </a:prstGeom>
                    <a:noFill/>
                    <a:ln w="6350" cap="sq">
                      <a:noFill/>
                      <a:miter lim="800000"/>
                      <a:headEnd/>
                      <a:tailEnd/>
                    </a:ln>
                    <a:effectLst/>
                  </p:spPr>
                  <p:txBody>
                    <a:bodyPr wrap="none" lIns="0" tIns="0" rIns="0" bIns="0"/>
                    <a:lstStyle/>
                    <a:p>
                      <a:endParaRPr lang="zh-CN" altLang="en-US"/>
                    </a:p>
                  </p:txBody>
                </p:sp>
              </p:grpSp>
              <p:sp>
                <p:nvSpPr>
                  <p:cNvPr id="443435" name="Rectangle 43"/>
                  <p:cNvSpPr>
                    <a:spLocks noChangeArrowheads="1"/>
                  </p:cNvSpPr>
                  <p:nvPr/>
                </p:nvSpPr>
                <p:spPr bwMode="auto">
                  <a:xfrm>
                    <a:off x="456" y="2269"/>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3436" name="Rectangle 44"/>
                  <p:cNvSpPr>
                    <a:spLocks noChangeArrowheads="1"/>
                  </p:cNvSpPr>
                  <p:nvPr/>
                </p:nvSpPr>
                <p:spPr bwMode="auto">
                  <a:xfrm>
                    <a:off x="456" y="102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3437" name="Rectangle 45"/>
                  <p:cNvSpPr>
                    <a:spLocks noChangeArrowheads="1"/>
                  </p:cNvSpPr>
                  <p:nvPr/>
                </p:nvSpPr>
                <p:spPr bwMode="auto">
                  <a:xfrm>
                    <a:off x="456" y="117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3438" name="Rectangle 46"/>
                  <p:cNvSpPr>
                    <a:spLocks noChangeArrowheads="1"/>
                  </p:cNvSpPr>
                  <p:nvPr/>
                </p:nvSpPr>
                <p:spPr bwMode="auto">
                  <a:xfrm>
                    <a:off x="456" y="1335"/>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3439" name="Rectangle 47"/>
                  <p:cNvSpPr>
                    <a:spLocks noChangeArrowheads="1"/>
                  </p:cNvSpPr>
                  <p:nvPr/>
                </p:nvSpPr>
                <p:spPr bwMode="auto">
                  <a:xfrm>
                    <a:off x="456" y="195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3440" name="Rectangle 48"/>
                  <p:cNvSpPr>
                    <a:spLocks noChangeArrowheads="1"/>
                  </p:cNvSpPr>
                  <p:nvPr/>
                </p:nvSpPr>
                <p:spPr bwMode="auto">
                  <a:xfrm>
                    <a:off x="456" y="2114"/>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3441" name="Rectangle 49"/>
                  <p:cNvSpPr>
                    <a:spLocks noChangeArrowheads="1"/>
                  </p:cNvSpPr>
                  <p:nvPr/>
                </p:nvSpPr>
                <p:spPr bwMode="auto">
                  <a:xfrm>
                    <a:off x="456" y="180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3442" name="Rectangle 50"/>
                  <p:cNvSpPr>
                    <a:spLocks noChangeArrowheads="1"/>
                  </p:cNvSpPr>
                  <p:nvPr/>
                </p:nvSpPr>
                <p:spPr bwMode="auto">
                  <a:xfrm>
                    <a:off x="456" y="164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3443" name="Rectangle 51"/>
                  <p:cNvSpPr>
                    <a:spLocks noChangeArrowheads="1"/>
                  </p:cNvSpPr>
                  <p:nvPr/>
                </p:nvSpPr>
                <p:spPr bwMode="auto">
                  <a:xfrm>
                    <a:off x="456" y="149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3444" name="Line 52"/>
                  <p:cNvSpPr>
                    <a:spLocks noChangeShapeType="1"/>
                  </p:cNvSpPr>
                  <p:nvPr/>
                </p:nvSpPr>
                <p:spPr bwMode="auto">
                  <a:xfrm>
                    <a:off x="456" y="1025"/>
                    <a:ext cx="158" cy="0"/>
                  </a:xfrm>
                  <a:prstGeom prst="line">
                    <a:avLst/>
                  </a:prstGeom>
                  <a:noFill/>
                  <a:ln w="6350" cap="sq">
                    <a:noFill/>
                    <a:miter lim="800000"/>
                    <a:headEnd/>
                    <a:tailEnd/>
                  </a:ln>
                  <a:effectLst/>
                </p:spPr>
                <p:txBody>
                  <a:bodyPr wrap="none" lIns="0" tIns="0" rIns="0" bIns="0"/>
                  <a:lstStyle/>
                  <a:p>
                    <a:endParaRPr lang="zh-CN" altLang="en-US"/>
                  </a:p>
                </p:txBody>
              </p:sp>
              <p:sp>
                <p:nvSpPr>
                  <p:cNvPr id="443445" name="Line 53"/>
                  <p:cNvSpPr>
                    <a:spLocks noChangeShapeType="1"/>
                  </p:cNvSpPr>
                  <p:nvPr/>
                </p:nvSpPr>
                <p:spPr bwMode="auto">
                  <a:xfrm>
                    <a:off x="456" y="2423"/>
                    <a:ext cx="158" cy="0"/>
                  </a:xfrm>
                  <a:prstGeom prst="line">
                    <a:avLst/>
                  </a:prstGeom>
                  <a:noFill/>
                  <a:ln w="6350" cap="sq">
                    <a:noFill/>
                    <a:miter lim="800000"/>
                    <a:headEnd/>
                    <a:tailEnd/>
                  </a:ln>
                  <a:effectLst/>
                </p:spPr>
                <p:txBody>
                  <a:bodyPr wrap="none" lIns="0" tIns="0" rIns="0" bIns="0"/>
                  <a:lstStyle/>
                  <a:p>
                    <a:endParaRPr lang="zh-CN" altLang="en-US"/>
                  </a:p>
                </p:txBody>
              </p:sp>
              <p:sp>
                <p:nvSpPr>
                  <p:cNvPr id="443446" name="Line 54"/>
                  <p:cNvSpPr>
                    <a:spLocks noChangeShapeType="1"/>
                  </p:cNvSpPr>
                  <p:nvPr/>
                </p:nvSpPr>
                <p:spPr bwMode="auto">
                  <a:xfrm>
                    <a:off x="456"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3447" name="Line 55"/>
                  <p:cNvSpPr>
                    <a:spLocks noChangeShapeType="1"/>
                  </p:cNvSpPr>
                  <p:nvPr/>
                </p:nvSpPr>
                <p:spPr bwMode="auto">
                  <a:xfrm>
                    <a:off x="614"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3448" name="Line 56"/>
                  <p:cNvSpPr>
                    <a:spLocks noChangeShapeType="1"/>
                  </p:cNvSpPr>
                  <p:nvPr/>
                </p:nvSpPr>
                <p:spPr bwMode="auto">
                  <a:xfrm>
                    <a:off x="456"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49" name="Line 57"/>
                  <p:cNvSpPr>
                    <a:spLocks noChangeShapeType="1"/>
                  </p:cNvSpPr>
                  <p:nvPr/>
                </p:nvSpPr>
                <p:spPr bwMode="auto">
                  <a:xfrm>
                    <a:off x="614"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50" name="Line 58"/>
                  <p:cNvSpPr>
                    <a:spLocks noChangeShapeType="1"/>
                  </p:cNvSpPr>
                  <p:nvPr/>
                </p:nvSpPr>
                <p:spPr bwMode="auto">
                  <a:xfrm>
                    <a:off x="456"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3451" name="Line 59"/>
                  <p:cNvSpPr>
                    <a:spLocks noChangeShapeType="1"/>
                  </p:cNvSpPr>
                  <p:nvPr/>
                </p:nvSpPr>
                <p:spPr bwMode="auto">
                  <a:xfrm>
                    <a:off x="614"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3452" name="Line 60"/>
                  <p:cNvSpPr>
                    <a:spLocks noChangeShapeType="1"/>
                  </p:cNvSpPr>
                  <p:nvPr/>
                </p:nvSpPr>
                <p:spPr bwMode="auto">
                  <a:xfrm>
                    <a:off x="456"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53" name="Line 61"/>
                  <p:cNvSpPr>
                    <a:spLocks noChangeShapeType="1"/>
                  </p:cNvSpPr>
                  <p:nvPr/>
                </p:nvSpPr>
                <p:spPr bwMode="auto">
                  <a:xfrm>
                    <a:off x="614"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54" name="Line 62"/>
                  <p:cNvSpPr>
                    <a:spLocks noChangeShapeType="1"/>
                  </p:cNvSpPr>
                  <p:nvPr/>
                </p:nvSpPr>
                <p:spPr bwMode="auto">
                  <a:xfrm>
                    <a:off x="456"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55" name="Line 63"/>
                  <p:cNvSpPr>
                    <a:spLocks noChangeShapeType="1"/>
                  </p:cNvSpPr>
                  <p:nvPr/>
                </p:nvSpPr>
                <p:spPr bwMode="auto">
                  <a:xfrm>
                    <a:off x="614"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56" name="Line 64"/>
                  <p:cNvSpPr>
                    <a:spLocks noChangeShapeType="1"/>
                  </p:cNvSpPr>
                  <p:nvPr/>
                </p:nvSpPr>
                <p:spPr bwMode="auto">
                  <a:xfrm>
                    <a:off x="456"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57" name="Line 65"/>
                  <p:cNvSpPr>
                    <a:spLocks noChangeShapeType="1"/>
                  </p:cNvSpPr>
                  <p:nvPr/>
                </p:nvSpPr>
                <p:spPr bwMode="auto">
                  <a:xfrm>
                    <a:off x="614"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58" name="Line 66"/>
                  <p:cNvSpPr>
                    <a:spLocks noChangeShapeType="1"/>
                  </p:cNvSpPr>
                  <p:nvPr/>
                </p:nvSpPr>
                <p:spPr bwMode="auto">
                  <a:xfrm>
                    <a:off x="456"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59" name="Line 67"/>
                  <p:cNvSpPr>
                    <a:spLocks noChangeShapeType="1"/>
                  </p:cNvSpPr>
                  <p:nvPr/>
                </p:nvSpPr>
                <p:spPr bwMode="auto">
                  <a:xfrm>
                    <a:off x="614"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60" name="Line 68"/>
                  <p:cNvSpPr>
                    <a:spLocks noChangeShapeType="1"/>
                  </p:cNvSpPr>
                  <p:nvPr/>
                </p:nvSpPr>
                <p:spPr bwMode="auto">
                  <a:xfrm>
                    <a:off x="456"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3461" name="Line 69"/>
                  <p:cNvSpPr>
                    <a:spLocks noChangeShapeType="1"/>
                  </p:cNvSpPr>
                  <p:nvPr/>
                </p:nvSpPr>
                <p:spPr bwMode="auto">
                  <a:xfrm>
                    <a:off x="614"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3462" name="Line 70"/>
                  <p:cNvSpPr>
                    <a:spLocks noChangeShapeType="1"/>
                  </p:cNvSpPr>
                  <p:nvPr/>
                </p:nvSpPr>
                <p:spPr bwMode="auto">
                  <a:xfrm>
                    <a:off x="456" y="2269"/>
                    <a:ext cx="0" cy="154"/>
                  </a:xfrm>
                  <a:prstGeom prst="line">
                    <a:avLst/>
                  </a:prstGeom>
                  <a:noFill/>
                  <a:ln w="6350" cap="sq">
                    <a:noFill/>
                    <a:miter lim="800000"/>
                    <a:headEnd/>
                    <a:tailEnd/>
                  </a:ln>
                  <a:effectLst/>
                </p:spPr>
                <p:txBody>
                  <a:bodyPr wrap="none" lIns="0" tIns="0" rIns="0" bIns="0"/>
                  <a:lstStyle/>
                  <a:p>
                    <a:endParaRPr lang="zh-CN" altLang="en-US"/>
                  </a:p>
                </p:txBody>
              </p:sp>
              <p:sp>
                <p:nvSpPr>
                  <p:cNvPr id="443463" name="Line 71"/>
                  <p:cNvSpPr>
                    <a:spLocks noChangeShapeType="1"/>
                  </p:cNvSpPr>
                  <p:nvPr/>
                </p:nvSpPr>
                <p:spPr bwMode="auto">
                  <a:xfrm>
                    <a:off x="614" y="2269"/>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3464" name="Rectangle 72"/>
                <p:cNvSpPr>
                  <a:spLocks noChangeArrowheads="1"/>
                </p:cNvSpPr>
                <p:nvPr/>
              </p:nvSpPr>
              <p:spPr bwMode="auto">
                <a:xfrm>
                  <a:off x="1852" y="102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3465" name="Rectangle 73"/>
                <p:cNvSpPr>
                  <a:spLocks noChangeArrowheads="1"/>
                </p:cNvSpPr>
                <p:nvPr/>
              </p:nvSpPr>
              <p:spPr bwMode="auto">
                <a:xfrm>
                  <a:off x="1852" y="117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3466" name="Rectangle 74"/>
                <p:cNvSpPr>
                  <a:spLocks noChangeArrowheads="1"/>
                </p:cNvSpPr>
                <p:nvPr/>
              </p:nvSpPr>
              <p:spPr bwMode="auto">
                <a:xfrm>
                  <a:off x="1852" y="133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3467" name="Rectangle 75"/>
                <p:cNvSpPr>
                  <a:spLocks noChangeArrowheads="1"/>
                </p:cNvSpPr>
                <p:nvPr/>
              </p:nvSpPr>
              <p:spPr bwMode="auto">
                <a:xfrm>
                  <a:off x="1852"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Y</a:t>
                  </a:r>
                </a:p>
              </p:txBody>
            </p:sp>
            <p:sp>
              <p:nvSpPr>
                <p:cNvPr id="443468" name="Rectangle 76"/>
                <p:cNvSpPr>
                  <a:spLocks noChangeArrowheads="1"/>
                </p:cNvSpPr>
                <p:nvPr/>
              </p:nvSpPr>
              <p:spPr bwMode="auto">
                <a:xfrm>
                  <a:off x="1852" y="179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3469" name="Rectangle 77"/>
                <p:cNvSpPr>
                  <a:spLocks noChangeArrowheads="1"/>
                </p:cNvSpPr>
                <p:nvPr/>
              </p:nvSpPr>
              <p:spPr bwMode="auto">
                <a:xfrm>
                  <a:off x="1852" y="164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3470" name="Rectangle 78"/>
                <p:cNvSpPr>
                  <a:spLocks noChangeArrowheads="1"/>
                </p:cNvSpPr>
                <p:nvPr/>
              </p:nvSpPr>
              <p:spPr bwMode="auto">
                <a:xfrm>
                  <a:off x="1852" y="148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3471" name="Line 79"/>
                <p:cNvSpPr>
                  <a:spLocks noChangeShapeType="1"/>
                </p:cNvSpPr>
                <p:nvPr/>
              </p:nvSpPr>
              <p:spPr bwMode="auto">
                <a:xfrm>
                  <a:off x="1852" y="102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3472" name="Line 80"/>
                <p:cNvSpPr>
                  <a:spLocks noChangeShapeType="1"/>
                </p:cNvSpPr>
                <p:nvPr/>
              </p:nvSpPr>
              <p:spPr bwMode="auto">
                <a:xfrm>
                  <a:off x="1852" y="2110"/>
                  <a:ext cx="158" cy="0"/>
                </a:xfrm>
                <a:prstGeom prst="line">
                  <a:avLst/>
                </a:prstGeom>
                <a:noFill/>
                <a:ln w="6350" cap="sq">
                  <a:noFill/>
                  <a:miter lim="800000"/>
                  <a:headEnd/>
                  <a:tailEnd/>
                </a:ln>
                <a:effectLst/>
              </p:spPr>
              <p:txBody>
                <a:bodyPr wrap="none" lIns="0" tIns="0" rIns="0" bIns="0"/>
                <a:lstStyle/>
                <a:p>
                  <a:endParaRPr lang="zh-CN" altLang="en-US"/>
                </a:p>
              </p:txBody>
            </p:sp>
            <p:sp>
              <p:nvSpPr>
                <p:cNvPr id="443473" name="Line 81"/>
                <p:cNvSpPr>
                  <a:spLocks noChangeShapeType="1"/>
                </p:cNvSpPr>
                <p:nvPr/>
              </p:nvSpPr>
              <p:spPr bwMode="auto">
                <a:xfrm>
                  <a:off x="1852"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3474" name="Line 82"/>
                <p:cNvSpPr>
                  <a:spLocks noChangeShapeType="1"/>
                </p:cNvSpPr>
                <p:nvPr/>
              </p:nvSpPr>
              <p:spPr bwMode="auto">
                <a:xfrm>
                  <a:off x="2010"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3475" name="Line 83"/>
                <p:cNvSpPr>
                  <a:spLocks noChangeShapeType="1"/>
                </p:cNvSpPr>
                <p:nvPr/>
              </p:nvSpPr>
              <p:spPr bwMode="auto">
                <a:xfrm>
                  <a:off x="1852"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76" name="Line 84"/>
                <p:cNvSpPr>
                  <a:spLocks noChangeShapeType="1"/>
                </p:cNvSpPr>
                <p:nvPr/>
              </p:nvSpPr>
              <p:spPr bwMode="auto">
                <a:xfrm>
                  <a:off x="2010"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77" name="Line 85"/>
                <p:cNvSpPr>
                  <a:spLocks noChangeShapeType="1"/>
                </p:cNvSpPr>
                <p:nvPr/>
              </p:nvSpPr>
              <p:spPr bwMode="auto">
                <a:xfrm>
                  <a:off x="1852"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3478" name="Line 86"/>
                <p:cNvSpPr>
                  <a:spLocks noChangeShapeType="1"/>
                </p:cNvSpPr>
                <p:nvPr/>
              </p:nvSpPr>
              <p:spPr bwMode="auto">
                <a:xfrm>
                  <a:off x="2010"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3479" name="Line 87"/>
                <p:cNvSpPr>
                  <a:spLocks noChangeShapeType="1"/>
                </p:cNvSpPr>
                <p:nvPr/>
              </p:nvSpPr>
              <p:spPr bwMode="auto">
                <a:xfrm>
                  <a:off x="1852"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80" name="Line 88"/>
                <p:cNvSpPr>
                  <a:spLocks noChangeShapeType="1"/>
                </p:cNvSpPr>
                <p:nvPr/>
              </p:nvSpPr>
              <p:spPr bwMode="auto">
                <a:xfrm>
                  <a:off x="2010"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81" name="Line 89"/>
                <p:cNvSpPr>
                  <a:spLocks noChangeShapeType="1"/>
                </p:cNvSpPr>
                <p:nvPr/>
              </p:nvSpPr>
              <p:spPr bwMode="auto">
                <a:xfrm>
                  <a:off x="1852"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82" name="Line 90"/>
                <p:cNvSpPr>
                  <a:spLocks noChangeShapeType="1"/>
                </p:cNvSpPr>
                <p:nvPr/>
              </p:nvSpPr>
              <p:spPr bwMode="auto">
                <a:xfrm>
                  <a:off x="2010"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83" name="Line 91"/>
                <p:cNvSpPr>
                  <a:spLocks noChangeShapeType="1"/>
                </p:cNvSpPr>
                <p:nvPr/>
              </p:nvSpPr>
              <p:spPr bwMode="auto">
                <a:xfrm>
                  <a:off x="1852"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84" name="Line 92"/>
                <p:cNvSpPr>
                  <a:spLocks noChangeShapeType="1"/>
                </p:cNvSpPr>
                <p:nvPr/>
              </p:nvSpPr>
              <p:spPr bwMode="auto">
                <a:xfrm>
                  <a:off x="2010"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85" name="Line 93"/>
                <p:cNvSpPr>
                  <a:spLocks noChangeShapeType="1"/>
                </p:cNvSpPr>
                <p:nvPr/>
              </p:nvSpPr>
              <p:spPr bwMode="auto">
                <a:xfrm>
                  <a:off x="1852"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86" name="Line 94"/>
                <p:cNvSpPr>
                  <a:spLocks noChangeShapeType="1"/>
                </p:cNvSpPr>
                <p:nvPr/>
              </p:nvSpPr>
              <p:spPr bwMode="auto">
                <a:xfrm>
                  <a:off x="2010" y="1954"/>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3487" name="Rectangle 95"/>
              <p:cNvSpPr>
                <a:spLocks noChangeArrowheads="1"/>
              </p:cNvSpPr>
              <p:nvPr/>
            </p:nvSpPr>
            <p:spPr bwMode="auto">
              <a:xfrm>
                <a:off x="765" y="117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3488" name="Rectangle 96"/>
              <p:cNvSpPr>
                <a:spLocks noChangeArrowheads="1"/>
              </p:cNvSpPr>
              <p:nvPr/>
            </p:nvSpPr>
            <p:spPr bwMode="auto">
              <a:xfrm>
                <a:off x="765" y="133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3489" name="Rectangle 97"/>
              <p:cNvSpPr>
                <a:spLocks noChangeArrowheads="1"/>
              </p:cNvSpPr>
              <p:nvPr/>
            </p:nvSpPr>
            <p:spPr bwMode="auto">
              <a:xfrm>
                <a:off x="765" y="1488"/>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3490" name="Rectangle 98"/>
              <p:cNvSpPr>
                <a:spLocks noChangeArrowheads="1"/>
              </p:cNvSpPr>
              <p:nvPr/>
            </p:nvSpPr>
            <p:spPr bwMode="auto">
              <a:xfrm>
                <a:off x="765" y="2111"/>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3491" name="Rectangle 99"/>
              <p:cNvSpPr>
                <a:spLocks noChangeArrowheads="1"/>
              </p:cNvSpPr>
              <p:nvPr/>
            </p:nvSpPr>
            <p:spPr bwMode="auto">
              <a:xfrm>
                <a:off x="765" y="195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3492" name="Rectangle 100"/>
              <p:cNvSpPr>
                <a:spLocks noChangeArrowheads="1"/>
              </p:cNvSpPr>
              <p:nvPr/>
            </p:nvSpPr>
            <p:spPr bwMode="auto">
              <a:xfrm>
                <a:off x="765" y="179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3493" name="Rectangle 101"/>
              <p:cNvSpPr>
                <a:spLocks noChangeArrowheads="1"/>
              </p:cNvSpPr>
              <p:nvPr/>
            </p:nvSpPr>
            <p:spPr bwMode="auto">
              <a:xfrm>
                <a:off x="765" y="1643"/>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P</a:t>
                </a:r>
              </a:p>
            </p:txBody>
          </p:sp>
          <p:sp>
            <p:nvSpPr>
              <p:cNvPr id="443494" name="Line 102"/>
              <p:cNvSpPr>
                <a:spLocks noChangeShapeType="1"/>
              </p:cNvSpPr>
              <p:nvPr/>
            </p:nvSpPr>
            <p:spPr bwMode="auto">
              <a:xfrm>
                <a:off x="765" y="1178"/>
                <a:ext cx="158" cy="0"/>
              </a:xfrm>
              <a:prstGeom prst="line">
                <a:avLst/>
              </a:prstGeom>
              <a:noFill/>
              <a:ln w="6350" cap="sq">
                <a:noFill/>
                <a:miter lim="800000"/>
                <a:headEnd/>
                <a:tailEnd/>
              </a:ln>
              <a:effectLst/>
            </p:spPr>
            <p:txBody>
              <a:bodyPr wrap="none" lIns="0" tIns="0" rIns="0" bIns="0"/>
              <a:lstStyle/>
              <a:p>
                <a:endParaRPr lang="zh-CN" altLang="en-US"/>
              </a:p>
            </p:txBody>
          </p:sp>
          <p:sp>
            <p:nvSpPr>
              <p:cNvPr id="443495" name="Line 103"/>
              <p:cNvSpPr>
                <a:spLocks noChangeShapeType="1"/>
              </p:cNvSpPr>
              <p:nvPr/>
            </p:nvSpPr>
            <p:spPr bwMode="auto">
              <a:xfrm>
                <a:off x="765" y="2267"/>
                <a:ext cx="158" cy="0"/>
              </a:xfrm>
              <a:prstGeom prst="line">
                <a:avLst/>
              </a:prstGeom>
              <a:noFill/>
              <a:ln w="6350" cap="sq">
                <a:noFill/>
                <a:miter lim="800000"/>
                <a:headEnd/>
                <a:tailEnd/>
              </a:ln>
              <a:effectLst/>
            </p:spPr>
            <p:txBody>
              <a:bodyPr wrap="none" lIns="0" tIns="0" rIns="0" bIns="0"/>
              <a:lstStyle/>
              <a:p>
                <a:endParaRPr lang="zh-CN" altLang="en-US"/>
              </a:p>
            </p:txBody>
          </p:sp>
          <p:sp>
            <p:nvSpPr>
              <p:cNvPr id="443496" name="Line 104"/>
              <p:cNvSpPr>
                <a:spLocks noChangeShapeType="1"/>
              </p:cNvSpPr>
              <p:nvPr/>
            </p:nvSpPr>
            <p:spPr bwMode="auto">
              <a:xfrm>
                <a:off x="765"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3497" name="Line 105"/>
              <p:cNvSpPr>
                <a:spLocks noChangeShapeType="1"/>
              </p:cNvSpPr>
              <p:nvPr/>
            </p:nvSpPr>
            <p:spPr bwMode="auto">
              <a:xfrm>
                <a:off x="923"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3498" name="Line 106"/>
              <p:cNvSpPr>
                <a:spLocks noChangeShapeType="1"/>
              </p:cNvSpPr>
              <p:nvPr/>
            </p:nvSpPr>
            <p:spPr bwMode="auto">
              <a:xfrm>
                <a:off x="765"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499" name="Line 107"/>
              <p:cNvSpPr>
                <a:spLocks noChangeShapeType="1"/>
              </p:cNvSpPr>
              <p:nvPr/>
            </p:nvSpPr>
            <p:spPr bwMode="auto">
              <a:xfrm>
                <a:off x="923"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00" name="Line 108"/>
              <p:cNvSpPr>
                <a:spLocks noChangeShapeType="1"/>
              </p:cNvSpPr>
              <p:nvPr/>
            </p:nvSpPr>
            <p:spPr bwMode="auto">
              <a:xfrm>
                <a:off x="765"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3501" name="Line 109"/>
              <p:cNvSpPr>
                <a:spLocks noChangeShapeType="1"/>
              </p:cNvSpPr>
              <p:nvPr/>
            </p:nvSpPr>
            <p:spPr bwMode="auto">
              <a:xfrm>
                <a:off x="923"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3502" name="Line 110"/>
              <p:cNvSpPr>
                <a:spLocks noChangeShapeType="1"/>
              </p:cNvSpPr>
              <p:nvPr/>
            </p:nvSpPr>
            <p:spPr bwMode="auto">
              <a:xfrm>
                <a:off x="765"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03" name="Line 111"/>
              <p:cNvSpPr>
                <a:spLocks noChangeShapeType="1"/>
              </p:cNvSpPr>
              <p:nvPr/>
            </p:nvSpPr>
            <p:spPr bwMode="auto">
              <a:xfrm>
                <a:off x="923"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04" name="Line 112"/>
              <p:cNvSpPr>
                <a:spLocks noChangeShapeType="1"/>
              </p:cNvSpPr>
              <p:nvPr/>
            </p:nvSpPr>
            <p:spPr bwMode="auto">
              <a:xfrm>
                <a:off x="765"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05" name="Line 113"/>
              <p:cNvSpPr>
                <a:spLocks noChangeShapeType="1"/>
              </p:cNvSpPr>
              <p:nvPr/>
            </p:nvSpPr>
            <p:spPr bwMode="auto">
              <a:xfrm>
                <a:off x="923"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06" name="Line 114"/>
              <p:cNvSpPr>
                <a:spLocks noChangeShapeType="1"/>
              </p:cNvSpPr>
              <p:nvPr/>
            </p:nvSpPr>
            <p:spPr bwMode="auto">
              <a:xfrm>
                <a:off x="765"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07" name="Line 115"/>
              <p:cNvSpPr>
                <a:spLocks noChangeShapeType="1"/>
              </p:cNvSpPr>
              <p:nvPr/>
            </p:nvSpPr>
            <p:spPr bwMode="auto">
              <a:xfrm>
                <a:off x="923"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08" name="Line 116"/>
              <p:cNvSpPr>
                <a:spLocks noChangeShapeType="1"/>
              </p:cNvSpPr>
              <p:nvPr/>
            </p:nvSpPr>
            <p:spPr bwMode="auto">
              <a:xfrm>
                <a:off x="765" y="2111"/>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09" name="Line 117"/>
              <p:cNvSpPr>
                <a:spLocks noChangeShapeType="1"/>
              </p:cNvSpPr>
              <p:nvPr/>
            </p:nvSpPr>
            <p:spPr bwMode="auto">
              <a:xfrm>
                <a:off x="923" y="2111"/>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3511" name="Rectangle 119"/>
            <p:cNvSpPr>
              <a:spLocks noChangeArrowheads="1"/>
            </p:cNvSpPr>
            <p:nvPr/>
          </p:nvSpPr>
          <p:spPr bwMode="auto">
            <a:xfrm>
              <a:off x="1230" y="226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3512" name="Rectangle 120"/>
            <p:cNvSpPr>
              <a:spLocks noChangeArrowheads="1"/>
            </p:cNvSpPr>
            <p:nvPr/>
          </p:nvSpPr>
          <p:spPr bwMode="auto">
            <a:xfrm>
              <a:off x="1230"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3513" name="Rectangle 121"/>
            <p:cNvSpPr>
              <a:spLocks noChangeArrowheads="1"/>
            </p:cNvSpPr>
            <p:nvPr/>
          </p:nvSpPr>
          <p:spPr bwMode="auto">
            <a:xfrm>
              <a:off x="1230" y="164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3514" name="Rectangle 122"/>
            <p:cNvSpPr>
              <a:spLocks noChangeArrowheads="1"/>
            </p:cNvSpPr>
            <p:nvPr/>
          </p:nvSpPr>
          <p:spPr bwMode="auto">
            <a:xfrm>
              <a:off x="1230" y="180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3515" name="Rectangle 123"/>
            <p:cNvSpPr>
              <a:spLocks noChangeArrowheads="1"/>
            </p:cNvSpPr>
            <p:nvPr/>
          </p:nvSpPr>
          <p:spPr bwMode="auto">
            <a:xfrm>
              <a:off x="1230" y="21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3516" name="Rectangle 124"/>
            <p:cNvSpPr>
              <a:spLocks noChangeArrowheads="1"/>
            </p:cNvSpPr>
            <p:nvPr/>
          </p:nvSpPr>
          <p:spPr bwMode="auto">
            <a:xfrm>
              <a:off x="1230" y="195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3517" name="Line 125"/>
            <p:cNvSpPr>
              <a:spLocks noChangeShapeType="1"/>
            </p:cNvSpPr>
            <p:nvPr/>
          </p:nvSpPr>
          <p:spPr bwMode="auto">
            <a:xfrm>
              <a:off x="1230"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3518" name="Line 126"/>
            <p:cNvSpPr>
              <a:spLocks noChangeShapeType="1"/>
            </p:cNvSpPr>
            <p:nvPr/>
          </p:nvSpPr>
          <p:spPr bwMode="auto">
            <a:xfrm>
              <a:off x="1230" y="2422"/>
              <a:ext cx="158" cy="0"/>
            </a:xfrm>
            <a:prstGeom prst="line">
              <a:avLst/>
            </a:prstGeom>
            <a:noFill/>
            <a:ln w="6350" cap="sq">
              <a:noFill/>
              <a:miter lim="800000"/>
              <a:headEnd/>
              <a:tailEnd/>
            </a:ln>
            <a:effectLst/>
          </p:spPr>
          <p:txBody>
            <a:bodyPr wrap="none" lIns="0" tIns="0" rIns="0" bIns="0"/>
            <a:lstStyle/>
            <a:p>
              <a:endParaRPr lang="zh-CN" altLang="en-US"/>
            </a:p>
          </p:txBody>
        </p:sp>
        <p:sp>
          <p:nvSpPr>
            <p:cNvPr id="443519" name="Line 127"/>
            <p:cNvSpPr>
              <a:spLocks noChangeShapeType="1"/>
            </p:cNvSpPr>
            <p:nvPr/>
          </p:nvSpPr>
          <p:spPr bwMode="auto">
            <a:xfrm>
              <a:off x="1230"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3520" name="Line 128"/>
            <p:cNvSpPr>
              <a:spLocks noChangeShapeType="1"/>
            </p:cNvSpPr>
            <p:nvPr/>
          </p:nvSpPr>
          <p:spPr bwMode="auto">
            <a:xfrm>
              <a:off x="1388"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3521" name="Line 129"/>
            <p:cNvSpPr>
              <a:spLocks noChangeShapeType="1"/>
            </p:cNvSpPr>
            <p:nvPr/>
          </p:nvSpPr>
          <p:spPr bwMode="auto">
            <a:xfrm>
              <a:off x="1230"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22" name="Line 130"/>
            <p:cNvSpPr>
              <a:spLocks noChangeShapeType="1"/>
            </p:cNvSpPr>
            <p:nvPr/>
          </p:nvSpPr>
          <p:spPr bwMode="auto">
            <a:xfrm>
              <a:off x="1388"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23" name="Line 131"/>
            <p:cNvSpPr>
              <a:spLocks noChangeShapeType="1"/>
            </p:cNvSpPr>
            <p:nvPr/>
          </p:nvSpPr>
          <p:spPr bwMode="auto">
            <a:xfrm>
              <a:off x="1230"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3524" name="Line 132"/>
            <p:cNvSpPr>
              <a:spLocks noChangeShapeType="1"/>
            </p:cNvSpPr>
            <p:nvPr/>
          </p:nvSpPr>
          <p:spPr bwMode="auto">
            <a:xfrm>
              <a:off x="1388"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3525" name="Line 133"/>
            <p:cNvSpPr>
              <a:spLocks noChangeShapeType="1"/>
            </p:cNvSpPr>
            <p:nvPr/>
          </p:nvSpPr>
          <p:spPr bwMode="auto">
            <a:xfrm>
              <a:off x="1230"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26" name="Line 134"/>
            <p:cNvSpPr>
              <a:spLocks noChangeShapeType="1"/>
            </p:cNvSpPr>
            <p:nvPr/>
          </p:nvSpPr>
          <p:spPr bwMode="auto">
            <a:xfrm>
              <a:off x="1388"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27" name="Line 135"/>
            <p:cNvSpPr>
              <a:spLocks noChangeShapeType="1"/>
            </p:cNvSpPr>
            <p:nvPr/>
          </p:nvSpPr>
          <p:spPr bwMode="auto">
            <a:xfrm>
              <a:off x="1230"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28" name="Line 136"/>
            <p:cNvSpPr>
              <a:spLocks noChangeShapeType="1"/>
            </p:cNvSpPr>
            <p:nvPr/>
          </p:nvSpPr>
          <p:spPr bwMode="auto">
            <a:xfrm>
              <a:off x="1388"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3529" name="Line 137"/>
            <p:cNvSpPr>
              <a:spLocks noChangeShapeType="1"/>
            </p:cNvSpPr>
            <p:nvPr/>
          </p:nvSpPr>
          <p:spPr bwMode="auto">
            <a:xfrm>
              <a:off x="1230" y="226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3530" name="Line 138"/>
            <p:cNvSpPr>
              <a:spLocks noChangeShapeType="1"/>
            </p:cNvSpPr>
            <p:nvPr/>
          </p:nvSpPr>
          <p:spPr bwMode="auto">
            <a:xfrm>
              <a:off x="1388" y="2268"/>
              <a:ext cx="0" cy="154"/>
            </a:xfrm>
            <a:prstGeom prst="line">
              <a:avLst/>
            </a:prstGeom>
            <a:noFill/>
            <a:ln w="6350" cap="sq">
              <a:noFill/>
              <a:miter lim="800000"/>
              <a:headEnd/>
              <a:tailEnd/>
            </a:ln>
            <a:effectLst/>
          </p:spPr>
          <p:txBody>
            <a:bodyPr wrap="none" lIns="0" tIns="0" rIns="0" bIns="0"/>
            <a:lstStyle/>
            <a:p>
              <a:endParaRPr lang="zh-CN" altLang="en-US"/>
            </a:p>
          </p:txBody>
        </p:sp>
      </p:grpSp>
      <p:graphicFrame>
        <p:nvGraphicFramePr>
          <p:cNvPr id="443584" name="Group 192"/>
          <p:cNvGraphicFramePr>
            <a:graphicFrameLocks noGrp="1"/>
          </p:cNvGraphicFramePr>
          <p:nvPr/>
        </p:nvGraphicFramePr>
        <p:xfrm>
          <a:off x="2443163" y="2366963"/>
          <a:ext cx="250825" cy="1724343"/>
        </p:xfrm>
        <a:graphic>
          <a:graphicData uri="http://schemas.openxmlformats.org/drawingml/2006/table">
            <a:tbl>
              <a:tblPr/>
              <a:tblGrid>
                <a:gridCol w="250825"/>
              </a:tblGrid>
              <a:tr h="2365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V</a:t>
                      </a:r>
                    </a:p>
                  </a:txBody>
                  <a:tcPr marL="0" marR="0" marT="0" marB="0" anchor="ctr" horzOverflow="overflow">
                    <a:lnL cap="flat">
                      <a:noFill/>
                    </a:lnL>
                    <a:lnR cap="flat">
                      <a:noFill/>
                    </a:lnR>
                    <a:lnT cap="fla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606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N</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T</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U</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R</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13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cap="flat">
                      <a:noFill/>
                    </a:lnL>
                    <a:lnR cap="flat">
                      <a:noFill/>
                    </a:lnR>
                    <a:lnT>
                      <a:noFill/>
                    </a:lnT>
                    <a:lnB cap="flat">
                      <a:noFill/>
                    </a:lnB>
                    <a:lnTlToBr>
                      <a:noFill/>
                    </a:lnTlToBr>
                    <a:lnBlToTr>
                      <a:noFill/>
                    </a:lnBlToTr>
                    <a:solidFill>
                      <a:schemeClr val="folHlink">
                        <a:alpha val="50000"/>
                      </a:schemeClr>
                    </a:solid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2" presetClass="entr" presetSubtype="1" fill="hold" nodeType="afterEffect">
                                  <p:stCondLst>
                                    <p:cond delay="0"/>
                                  </p:stCondLst>
                                  <p:childTnLst>
                                    <p:set>
                                      <p:cBhvr>
                                        <p:cTn id="6" dur="1" fill="hold">
                                          <p:stCondLst>
                                            <p:cond delay="0"/>
                                          </p:stCondLst>
                                        </p:cTn>
                                        <p:tgtEl>
                                          <p:spTgt spid="443397"/>
                                        </p:tgtEl>
                                        <p:attrNameLst>
                                          <p:attrName>style.visibility</p:attrName>
                                        </p:attrNameLst>
                                      </p:cBhvr>
                                      <p:to>
                                        <p:strVal val="visible"/>
                                      </p:to>
                                    </p:set>
                                    <p:animEffect transition="in" filter="slide(fromTop)">
                                      <p:cBhvr>
                                        <p:cTn id="7" dur="500"/>
                                        <p:tgtEl>
                                          <p:spTgt spid="443397"/>
                                        </p:tgtEl>
                                      </p:cBhvr>
                                    </p:animEffect>
                                  </p:childTnLst>
                                </p:cTn>
                              </p:par>
                            </p:childTnLst>
                          </p:cTn>
                        </p:par>
                        <p:par>
                          <p:cTn id="8" fill="hold">
                            <p:stCondLst>
                              <p:cond delay="1000"/>
                            </p:stCondLst>
                            <p:childTnLst>
                              <p:par>
                                <p:cTn id="9" presetID="3" presetClass="entr" presetSubtype="5" fill="hold" grpId="0" nodeType="afterEffect">
                                  <p:stCondLst>
                                    <p:cond delay="0"/>
                                  </p:stCondLst>
                                  <p:childTnLst>
                                    <p:set>
                                      <p:cBhvr>
                                        <p:cTn id="10" dur="1" fill="hold">
                                          <p:stCondLst>
                                            <p:cond delay="0"/>
                                          </p:stCondLst>
                                        </p:cTn>
                                        <p:tgtEl>
                                          <p:spTgt spid="443396"/>
                                        </p:tgtEl>
                                        <p:attrNameLst>
                                          <p:attrName>style.visibility</p:attrName>
                                        </p:attrNameLst>
                                      </p:cBhvr>
                                      <p:to>
                                        <p:strVal val="visible"/>
                                      </p:to>
                                    </p:set>
                                    <p:animEffect transition="in" filter="blinds(vertical)">
                                      <p:cBhvr>
                                        <p:cTn id="11" dur="500"/>
                                        <p:tgtEl>
                                          <p:spTgt spid="443396"/>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443584"/>
                                        </p:tgtEl>
                                        <p:attrNameLst>
                                          <p:attrName>style.visibility</p:attrName>
                                        </p:attrNameLst>
                                      </p:cBhvr>
                                      <p:to>
                                        <p:strVal val="visible"/>
                                      </p:to>
                                    </p:set>
                                    <p:animEffect transition="in" filter="slide(fromTop)">
                                      <p:cBhvr>
                                        <p:cTn id="16" dur="500"/>
                                        <p:tgtEl>
                                          <p:spTgt spid="443584"/>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13	</a:t>
            </a:r>
            <a:r>
              <a:rPr lang="en-US" altLang="zh-CN" sz="2300">
                <a:solidFill>
                  <a:srgbClr val="FFFFFF"/>
                </a:solidFill>
                <a:cs typeface="Times New Roman" pitchFamily="18" charset="0"/>
              </a:rPr>
              <a:t>Complete the crossword with the words from the passage.</a:t>
            </a:r>
          </a:p>
        </p:txBody>
      </p:sp>
      <p:pic>
        <p:nvPicPr>
          <p:cNvPr id="444419"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444420" name="Text Box 4"/>
          <p:cNvSpPr txBox="1">
            <a:spLocks noChangeArrowheads="1"/>
          </p:cNvSpPr>
          <p:nvPr/>
        </p:nvSpPr>
        <p:spPr bwMode="auto">
          <a:xfrm>
            <a:off x="4806950" y="2427288"/>
            <a:ext cx="4013200" cy="749300"/>
          </a:xfrm>
          <a:prstGeom prst="rect">
            <a:avLst/>
          </a:prstGeom>
          <a:noFill/>
          <a:ln w="9525">
            <a:noFill/>
            <a:miter lim="800000"/>
            <a:headEnd/>
            <a:tailEnd/>
          </a:ln>
          <a:effectLst/>
        </p:spPr>
        <p:txBody>
          <a:bodyPr lIns="0">
            <a:spAutoFit/>
          </a:bodyPr>
          <a:lstStyle/>
          <a:p>
            <a:pPr marL="358775" indent="-358775" algn="just">
              <a:lnSpc>
                <a:spcPct val="90000"/>
              </a:lnSpc>
            </a:pPr>
            <a:r>
              <a:rPr lang="en-US" altLang="zh-CN">
                <a:solidFill>
                  <a:srgbClr val="003366"/>
                </a:solidFill>
              </a:rPr>
              <a:t>7	</a:t>
            </a:r>
            <a:r>
              <a:rPr lang="en-US" altLang="en-US">
                <a:solidFill>
                  <a:srgbClr val="003366"/>
                </a:solidFill>
              </a:rPr>
              <a:t>to kill (sb) as a lawful punishment</a:t>
            </a:r>
            <a:endParaRPr lang="zh-CN" altLang="en-US">
              <a:solidFill>
                <a:srgbClr val="003366"/>
              </a:solidFill>
            </a:endParaRPr>
          </a:p>
        </p:txBody>
      </p:sp>
      <p:grpSp>
        <p:nvGrpSpPr>
          <p:cNvPr id="2" name="Group 213"/>
          <p:cNvGrpSpPr>
            <a:grpSpLocks/>
          </p:cNvGrpSpPr>
          <p:nvPr/>
        </p:nvGrpSpPr>
        <p:grpSpPr bwMode="auto">
          <a:xfrm>
            <a:off x="717550" y="636588"/>
            <a:ext cx="3948113" cy="4938712"/>
            <a:chOff x="452" y="401"/>
            <a:chExt cx="2487" cy="3111"/>
          </a:xfrm>
        </p:grpSpPr>
        <p:grpSp>
          <p:nvGrpSpPr>
            <p:cNvPr id="3" name="Group 6"/>
            <p:cNvGrpSpPr>
              <a:grpSpLocks/>
            </p:cNvGrpSpPr>
            <p:nvPr/>
          </p:nvGrpSpPr>
          <p:grpSpPr bwMode="auto">
            <a:xfrm>
              <a:off x="452" y="401"/>
              <a:ext cx="2487" cy="3111"/>
              <a:chOff x="452" y="401"/>
              <a:chExt cx="2487" cy="3111"/>
            </a:xfrm>
          </p:grpSpPr>
          <p:grpSp>
            <p:nvGrpSpPr>
              <p:cNvPr id="4" name="Group 7"/>
              <p:cNvGrpSpPr>
                <a:grpSpLocks/>
              </p:cNvGrpSpPr>
              <p:nvPr/>
            </p:nvGrpSpPr>
            <p:grpSpPr bwMode="auto">
              <a:xfrm>
                <a:off x="452" y="401"/>
                <a:ext cx="2487" cy="3111"/>
                <a:chOff x="452" y="401"/>
                <a:chExt cx="2487" cy="3111"/>
              </a:xfrm>
            </p:grpSpPr>
            <p:grpSp>
              <p:nvGrpSpPr>
                <p:cNvPr id="5" name="Group 8"/>
                <p:cNvGrpSpPr>
                  <a:grpSpLocks/>
                </p:cNvGrpSpPr>
                <p:nvPr/>
              </p:nvGrpSpPr>
              <p:grpSpPr bwMode="auto">
                <a:xfrm>
                  <a:off x="452" y="401"/>
                  <a:ext cx="2487" cy="3111"/>
                  <a:chOff x="452" y="401"/>
                  <a:chExt cx="2487" cy="3111"/>
                </a:xfrm>
              </p:grpSpPr>
              <p:grpSp>
                <p:nvGrpSpPr>
                  <p:cNvPr id="6" name="Group 9"/>
                  <p:cNvGrpSpPr>
                    <a:grpSpLocks/>
                  </p:cNvGrpSpPr>
                  <p:nvPr/>
                </p:nvGrpSpPr>
                <p:grpSpPr bwMode="auto">
                  <a:xfrm>
                    <a:off x="452" y="401"/>
                    <a:ext cx="2487" cy="3111"/>
                    <a:chOff x="452" y="401"/>
                    <a:chExt cx="2487" cy="3111"/>
                  </a:xfrm>
                </p:grpSpPr>
                <p:grpSp>
                  <p:nvGrpSpPr>
                    <p:cNvPr id="7" name="Group 10"/>
                    <p:cNvGrpSpPr>
                      <a:grpSpLocks/>
                    </p:cNvGrpSpPr>
                    <p:nvPr/>
                  </p:nvGrpSpPr>
                  <p:grpSpPr bwMode="auto">
                    <a:xfrm>
                      <a:off x="452" y="401"/>
                      <a:ext cx="2487" cy="3111"/>
                      <a:chOff x="452" y="401"/>
                      <a:chExt cx="2487" cy="3111"/>
                    </a:xfrm>
                  </p:grpSpPr>
                  <p:pic>
                    <p:nvPicPr>
                      <p:cNvPr id="444427" name="Picture 1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2" y="401"/>
                        <a:ext cx="2487" cy="3111"/>
                      </a:xfrm>
                      <a:prstGeom prst="rect">
                        <a:avLst/>
                      </a:prstGeom>
                      <a:noFill/>
                      <a:ln w="9525">
                        <a:noFill/>
                        <a:miter lim="800000"/>
                        <a:headEnd/>
                        <a:tailEnd/>
                      </a:ln>
                      <a:effectLst/>
                    </p:spPr>
                  </p:pic>
                  <p:sp>
                    <p:nvSpPr>
                      <p:cNvPr id="444428" name="Rectangle 12"/>
                      <p:cNvSpPr>
                        <a:spLocks noChangeArrowheads="1"/>
                      </p:cNvSpPr>
                      <p:nvPr/>
                    </p:nvSpPr>
                    <p:spPr bwMode="auto">
                      <a:xfrm>
                        <a:off x="2310" y="40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4429" name="Rectangle 13"/>
                      <p:cNvSpPr>
                        <a:spLocks noChangeArrowheads="1"/>
                      </p:cNvSpPr>
                      <p:nvPr/>
                    </p:nvSpPr>
                    <p:spPr bwMode="auto">
                      <a:xfrm>
                        <a:off x="2310" y="55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4430" name="Rectangle 14"/>
                      <p:cNvSpPr>
                        <a:spLocks noChangeArrowheads="1"/>
                      </p:cNvSpPr>
                      <p:nvPr/>
                    </p:nvSpPr>
                    <p:spPr bwMode="auto">
                      <a:xfrm>
                        <a:off x="2310" y="7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4431" name="Rectangle 15"/>
                      <p:cNvSpPr>
                        <a:spLocks noChangeArrowheads="1"/>
                      </p:cNvSpPr>
                      <p:nvPr/>
                    </p:nvSpPr>
                    <p:spPr bwMode="auto">
                      <a:xfrm>
                        <a:off x="2310" y="13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4432" name="Rectangle 16"/>
                      <p:cNvSpPr>
                        <a:spLocks noChangeArrowheads="1"/>
                      </p:cNvSpPr>
                      <p:nvPr/>
                    </p:nvSpPr>
                    <p:spPr bwMode="auto">
                      <a:xfrm>
                        <a:off x="2310" y="149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4433" name="Rectangle 17"/>
                      <p:cNvSpPr>
                        <a:spLocks noChangeArrowheads="1"/>
                      </p:cNvSpPr>
                      <p:nvPr/>
                    </p:nvSpPr>
                    <p:spPr bwMode="auto">
                      <a:xfrm>
                        <a:off x="2310" y="165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4434" name="Rectangle 18"/>
                      <p:cNvSpPr>
                        <a:spLocks noChangeArrowheads="1"/>
                      </p:cNvSpPr>
                      <p:nvPr/>
                    </p:nvSpPr>
                    <p:spPr bwMode="auto">
                      <a:xfrm>
                        <a:off x="2310" y="180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4435" name="Rectangle 19"/>
                      <p:cNvSpPr>
                        <a:spLocks noChangeArrowheads="1"/>
                      </p:cNvSpPr>
                      <p:nvPr/>
                    </p:nvSpPr>
                    <p:spPr bwMode="auto">
                      <a:xfrm>
                        <a:off x="2310" y="11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4436" name="Rectangle 20"/>
                      <p:cNvSpPr>
                        <a:spLocks noChangeArrowheads="1"/>
                      </p:cNvSpPr>
                      <p:nvPr/>
                    </p:nvSpPr>
                    <p:spPr bwMode="auto">
                      <a:xfrm>
                        <a:off x="2310" y="10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4437" name="Rectangle 21"/>
                      <p:cNvSpPr>
                        <a:spLocks noChangeArrowheads="1"/>
                      </p:cNvSpPr>
                      <p:nvPr/>
                    </p:nvSpPr>
                    <p:spPr bwMode="auto">
                      <a:xfrm>
                        <a:off x="2310" y="868"/>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4438" name="Line 22"/>
                      <p:cNvSpPr>
                        <a:spLocks noChangeShapeType="1"/>
                      </p:cNvSpPr>
                      <p:nvPr/>
                    </p:nvSpPr>
                    <p:spPr bwMode="auto">
                      <a:xfrm>
                        <a:off x="2310" y="40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4439" name="Line 23"/>
                      <p:cNvSpPr>
                        <a:spLocks noChangeShapeType="1"/>
                      </p:cNvSpPr>
                      <p:nvPr/>
                    </p:nvSpPr>
                    <p:spPr bwMode="auto">
                      <a:xfrm>
                        <a:off x="2310" y="196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4440" name="Line 24"/>
                      <p:cNvSpPr>
                        <a:spLocks noChangeShapeType="1"/>
                      </p:cNvSpPr>
                      <p:nvPr/>
                    </p:nvSpPr>
                    <p:spPr bwMode="auto">
                      <a:xfrm>
                        <a:off x="2310"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441" name="Line 25"/>
                      <p:cNvSpPr>
                        <a:spLocks noChangeShapeType="1"/>
                      </p:cNvSpPr>
                      <p:nvPr/>
                    </p:nvSpPr>
                    <p:spPr bwMode="auto">
                      <a:xfrm>
                        <a:off x="2468"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442" name="Line 26"/>
                      <p:cNvSpPr>
                        <a:spLocks noChangeShapeType="1"/>
                      </p:cNvSpPr>
                      <p:nvPr/>
                    </p:nvSpPr>
                    <p:spPr bwMode="auto">
                      <a:xfrm>
                        <a:off x="2310"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4443" name="Line 27"/>
                      <p:cNvSpPr>
                        <a:spLocks noChangeShapeType="1"/>
                      </p:cNvSpPr>
                      <p:nvPr/>
                    </p:nvSpPr>
                    <p:spPr bwMode="auto">
                      <a:xfrm>
                        <a:off x="2468"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4444" name="Line 28"/>
                      <p:cNvSpPr>
                        <a:spLocks noChangeShapeType="1"/>
                      </p:cNvSpPr>
                      <p:nvPr/>
                    </p:nvSpPr>
                    <p:spPr bwMode="auto">
                      <a:xfrm>
                        <a:off x="2310"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45" name="Line 29"/>
                      <p:cNvSpPr>
                        <a:spLocks noChangeShapeType="1"/>
                      </p:cNvSpPr>
                      <p:nvPr/>
                    </p:nvSpPr>
                    <p:spPr bwMode="auto">
                      <a:xfrm>
                        <a:off x="2468"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46" name="Line 30"/>
                      <p:cNvSpPr>
                        <a:spLocks noChangeShapeType="1"/>
                      </p:cNvSpPr>
                      <p:nvPr/>
                    </p:nvSpPr>
                    <p:spPr bwMode="auto">
                      <a:xfrm>
                        <a:off x="2310"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4447" name="Line 31"/>
                      <p:cNvSpPr>
                        <a:spLocks noChangeShapeType="1"/>
                      </p:cNvSpPr>
                      <p:nvPr/>
                    </p:nvSpPr>
                    <p:spPr bwMode="auto">
                      <a:xfrm>
                        <a:off x="2468"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4448" name="Line 32"/>
                      <p:cNvSpPr>
                        <a:spLocks noChangeShapeType="1"/>
                      </p:cNvSpPr>
                      <p:nvPr/>
                    </p:nvSpPr>
                    <p:spPr bwMode="auto">
                      <a:xfrm>
                        <a:off x="2310"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4449" name="Line 33"/>
                      <p:cNvSpPr>
                        <a:spLocks noChangeShapeType="1"/>
                      </p:cNvSpPr>
                      <p:nvPr/>
                    </p:nvSpPr>
                    <p:spPr bwMode="auto">
                      <a:xfrm>
                        <a:off x="2468"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4450" name="Line 34"/>
                      <p:cNvSpPr>
                        <a:spLocks noChangeShapeType="1"/>
                      </p:cNvSpPr>
                      <p:nvPr/>
                    </p:nvSpPr>
                    <p:spPr bwMode="auto">
                      <a:xfrm>
                        <a:off x="2310"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4451" name="Line 35"/>
                      <p:cNvSpPr>
                        <a:spLocks noChangeShapeType="1"/>
                      </p:cNvSpPr>
                      <p:nvPr/>
                    </p:nvSpPr>
                    <p:spPr bwMode="auto">
                      <a:xfrm>
                        <a:off x="2468"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4452" name="Line 36"/>
                      <p:cNvSpPr>
                        <a:spLocks noChangeShapeType="1"/>
                      </p:cNvSpPr>
                      <p:nvPr/>
                    </p:nvSpPr>
                    <p:spPr bwMode="auto">
                      <a:xfrm>
                        <a:off x="2310"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4453" name="Line 37"/>
                      <p:cNvSpPr>
                        <a:spLocks noChangeShapeType="1"/>
                      </p:cNvSpPr>
                      <p:nvPr/>
                    </p:nvSpPr>
                    <p:spPr bwMode="auto">
                      <a:xfrm>
                        <a:off x="2468"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4454" name="Line 38"/>
                      <p:cNvSpPr>
                        <a:spLocks noChangeShapeType="1"/>
                      </p:cNvSpPr>
                      <p:nvPr/>
                    </p:nvSpPr>
                    <p:spPr bwMode="auto">
                      <a:xfrm>
                        <a:off x="2310"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55" name="Line 39"/>
                      <p:cNvSpPr>
                        <a:spLocks noChangeShapeType="1"/>
                      </p:cNvSpPr>
                      <p:nvPr/>
                    </p:nvSpPr>
                    <p:spPr bwMode="auto">
                      <a:xfrm>
                        <a:off x="2468"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56" name="Line 40"/>
                      <p:cNvSpPr>
                        <a:spLocks noChangeShapeType="1"/>
                      </p:cNvSpPr>
                      <p:nvPr/>
                    </p:nvSpPr>
                    <p:spPr bwMode="auto">
                      <a:xfrm>
                        <a:off x="2310"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4457" name="Line 41"/>
                      <p:cNvSpPr>
                        <a:spLocks noChangeShapeType="1"/>
                      </p:cNvSpPr>
                      <p:nvPr/>
                    </p:nvSpPr>
                    <p:spPr bwMode="auto">
                      <a:xfrm>
                        <a:off x="2468"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4458" name="Line 42"/>
                      <p:cNvSpPr>
                        <a:spLocks noChangeShapeType="1"/>
                      </p:cNvSpPr>
                      <p:nvPr/>
                    </p:nvSpPr>
                    <p:spPr bwMode="auto">
                      <a:xfrm>
                        <a:off x="2310" y="180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4459" name="Line 43"/>
                      <p:cNvSpPr>
                        <a:spLocks noChangeShapeType="1"/>
                      </p:cNvSpPr>
                      <p:nvPr/>
                    </p:nvSpPr>
                    <p:spPr bwMode="auto">
                      <a:xfrm>
                        <a:off x="2468" y="1809"/>
                        <a:ext cx="0" cy="157"/>
                      </a:xfrm>
                      <a:prstGeom prst="line">
                        <a:avLst/>
                      </a:prstGeom>
                      <a:noFill/>
                      <a:ln w="6350" cap="sq">
                        <a:noFill/>
                        <a:miter lim="800000"/>
                        <a:headEnd/>
                        <a:tailEnd/>
                      </a:ln>
                      <a:effectLst/>
                    </p:spPr>
                    <p:txBody>
                      <a:bodyPr wrap="none" lIns="0" tIns="0" rIns="0" bIns="0"/>
                      <a:lstStyle/>
                      <a:p>
                        <a:endParaRPr lang="zh-CN" altLang="en-US"/>
                      </a:p>
                    </p:txBody>
                  </p:sp>
                </p:grpSp>
                <p:sp>
                  <p:nvSpPr>
                    <p:cNvPr id="444460" name="Rectangle 44"/>
                    <p:cNvSpPr>
                      <a:spLocks noChangeArrowheads="1"/>
                    </p:cNvSpPr>
                    <p:nvPr/>
                  </p:nvSpPr>
                  <p:spPr bwMode="auto">
                    <a:xfrm>
                      <a:off x="456" y="2269"/>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4461" name="Rectangle 45"/>
                    <p:cNvSpPr>
                      <a:spLocks noChangeArrowheads="1"/>
                    </p:cNvSpPr>
                    <p:nvPr/>
                  </p:nvSpPr>
                  <p:spPr bwMode="auto">
                    <a:xfrm>
                      <a:off x="456" y="102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4462" name="Rectangle 46"/>
                    <p:cNvSpPr>
                      <a:spLocks noChangeArrowheads="1"/>
                    </p:cNvSpPr>
                    <p:nvPr/>
                  </p:nvSpPr>
                  <p:spPr bwMode="auto">
                    <a:xfrm>
                      <a:off x="456" y="117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4463" name="Rectangle 47"/>
                    <p:cNvSpPr>
                      <a:spLocks noChangeArrowheads="1"/>
                    </p:cNvSpPr>
                    <p:nvPr/>
                  </p:nvSpPr>
                  <p:spPr bwMode="auto">
                    <a:xfrm>
                      <a:off x="456" y="1335"/>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4464" name="Rectangle 48"/>
                    <p:cNvSpPr>
                      <a:spLocks noChangeArrowheads="1"/>
                    </p:cNvSpPr>
                    <p:nvPr/>
                  </p:nvSpPr>
                  <p:spPr bwMode="auto">
                    <a:xfrm>
                      <a:off x="456" y="195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4465" name="Rectangle 49"/>
                    <p:cNvSpPr>
                      <a:spLocks noChangeArrowheads="1"/>
                    </p:cNvSpPr>
                    <p:nvPr/>
                  </p:nvSpPr>
                  <p:spPr bwMode="auto">
                    <a:xfrm>
                      <a:off x="456" y="2114"/>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4466" name="Rectangle 50"/>
                    <p:cNvSpPr>
                      <a:spLocks noChangeArrowheads="1"/>
                    </p:cNvSpPr>
                    <p:nvPr/>
                  </p:nvSpPr>
                  <p:spPr bwMode="auto">
                    <a:xfrm>
                      <a:off x="456" y="180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4467" name="Rectangle 51"/>
                    <p:cNvSpPr>
                      <a:spLocks noChangeArrowheads="1"/>
                    </p:cNvSpPr>
                    <p:nvPr/>
                  </p:nvSpPr>
                  <p:spPr bwMode="auto">
                    <a:xfrm>
                      <a:off x="456" y="164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4468" name="Rectangle 52"/>
                    <p:cNvSpPr>
                      <a:spLocks noChangeArrowheads="1"/>
                    </p:cNvSpPr>
                    <p:nvPr/>
                  </p:nvSpPr>
                  <p:spPr bwMode="auto">
                    <a:xfrm>
                      <a:off x="456" y="149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4469" name="Line 53"/>
                    <p:cNvSpPr>
                      <a:spLocks noChangeShapeType="1"/>
                    </p:cNvSpPr>
                    <p:nvPr/>
                  </p:nvSpPr>
                  <p:spPr bwMode="auto">
                    <a:xfrm>
                      <a:off x="456" y="1025"/>
                      <a:ext cx="158" cy="0"/>
                    </a:xfrm>
                    <a:prstGeom prst="line">
                      <a:avLst/>
                    </a:prstGeom>
                    <a:noFill/>
                    <a:ln w="6350" cap="sq">
                      <a:noFill/>
                      <a:miter lim="800000"/>
                      <a:headEnd/>
                      <a:tailEnd/>
                    </a:ln>
                    <a:effectLst/>
                  </p:spPr>
                  <p:txBody>
                    <a:bodyPr wrap="none" lIns="0" tIns="0" rIns="0" bIns="0"/>
                    <a:lstStyle/>
                    <a:p>
                      <a:endParaRPr lang="zh-CN" altLang="en-US"/>
                    </a:p>
                  </p:txBody>
                </p:sp>
                <p:sp>
                  <p:nvSpPr>
                    <p:cNvPr id="444470" name="Line 54"/>
                    <p:cNvSpPr>
                      <a:spLocks noChangeShapeType="1"/>
                    </p:cNvSpPr>
                    <p:nvPr/>
                  </p:nvSpPr>
                  <p:spPr bwMode="auto">
                    <a:xfrm>
                      <a:off x="456" y="2423"/>
                      <a:ext cx="158" cy="0"/>
                    </a:xfrm>
                    <a:prstGeom prst="line">
                      <a:avLst/>
                    </a:prstGeom>
                    <a:noFill/>
                    <a:ln w="6350" cap="sq">
                      <a:noFill/>
                      <a:miter lim="800000"/>
                      <a:headEnd/>
                      <a:tailEnd/>
                    </a:ln>
                    <a:effectLst/>
                  </p:spPr>
                  <p:txBody>
                    <a:bodyPr wrap="none" lIns="0" tIns="0" rIns="0" bIns="0"/>
                    <a:lstStyle/>
                    <a:p>
                      <a:endParaRPr lang="zh-CN" altLang="en-US"/>
                    </a:p>
                  </p:txBody>
                </p:sp>
                <p:sp>
                  <p:nvSpPr>
                    <p:cNvPr id="444471" name="Line 55"/>
                    <p:cNvSpPr>
                      <a:spLocks noChangeShapeType="1"/>
                    </p:cNvSpPr>
                    <p:nvPr/>
                  </p:nvSpPr>
                  <p:spPr bwMode="auto">
                    <a:xfrm>
                      <a:off x="456"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472" name="Line 56"/>
                    <p:cNvSpPr>
                      <a:spLocks noChangeShapeType="1"/>
                    </p:cNvSpPr>
                    <p:nvPr/>
                  </p:nvSpPr>
                  <p:spPr bwMode="auto">
                    <a:xfrm>
                      <a:off x="614"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473" name="Line 57"/>
                    <p:cNvSpPr>
                      <a:spLocks noChangeShapeType="1"/>
                    </p:cNvSpPr>
                    <p:nvPr/>
                  </p:nvSpPr>
                  <p:spPr bwMode="auto">
                    <a:xfrm>
                      <a:off x="456"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74" name="Line 58"/>
                    <p:cNvSpPr>
                      <a:spLocks noChangeShapeType="1"/>
                    </p:cNvSpPr>
                    <p:nvPr/>
                  </p:nvSpPr>
                  <p:spPr bwMode="auto">
                    <a:xfrm>
                      <a:off x="614"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75" name="Line 59"/>
                    <p:cNvSpPr>
                      <a:spLocks noChangeShapeType="1"/>
                    </p:cNvSpPr>
                    <p:nvPr/>
                  </p:nvSpPr>
                  <p:spPr bwMode="auto">
                    <a:xfrm>
                      <a:off x="456"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4476" name="Line 60"/>
                    <p:cNvSpPr>
                      <a:spLocks noChangeShapeType="1"/>
                    </p:cNvSpPr>
                    <p:nvPr/>
                  </p:nvSpPr>
                  <p:spPr bwMode="auto">
                    <a:xfrm>
                      <a:off x="614"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4477" name="Line 61"/>
                    <p:cNvSpPr>
                      <a:spLocks noChangeShapeType="1"/>
                    </p:cNvSpPr>
                    <p:nvPr/>
                  </p:nvSpPr>
                  <p:spPr bwMode="auto">
                    <a:xfrm>
                      <a:off x="456"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78" name="Line 62"/>
                    <p:cNvSpPr>
                      <a:spLocks noChangeShapeType="1"/>
                    </p:cNvSpPr>
                    <p:nvPr/>
                  </p:nvSpPr>
                  <p:spPr bwMode="auto">
                    <a:xfrm>
                      <a:off x="614"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79" name="Line 63"/>
                    <p:cNvSpPr>
                      <a:spLocks noChangeShapeType="1"/>
                    </p:cNvSpPr>
                    <p:nvPr/>
                  </p:nvSpPr>
                  <p:spPr bwMode="auto">
                    <a:xfrm>
                      <a:off x="456"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80" name="Line 64"/>
                    <p:cNvSpPr>
                      <a:spLocks noChangeShapeType="1"/>
                    </p:cNvSpPr>
                    <p:nvPr/>
                  </p:nvSpPr>
                  <p:spPr bwMode="auto">
                    <a:xfrm>
                      <a:off x="614"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81" name="Line 65"/>
                    <p:cNvSpPr>
                      <a:spLocks noChangeShapeType="1"/>
                    </p:cNvSpPr>
                    <p:nvPr/>
                  </p:nvSpPr>
                  <p:spPr bwMode="auto">
                    <a:xfrm>
                      <a:off x="456"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82" name="Line 66"/>
                    <p:cNvSpPr>
                      <a:spLocks noChangeShapeType="1"/>
                    </p:cNvSpPr>
                    <p:nvPr/>
                  </p:nvSpPr>
                  <p:spPr bwMode="auto">
                    <a:xfrm>
                      <a:off x="614"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83" name="Line 67"/>
                    <p:cNvSpPr>
                      <a:spLocks noChangeShapeType="1"/>
                    </p:cNvSpPr>
                    <p:nvPr/>
                  </p:nvSpPr>
                  <p:spPr bwMode="auto">
                    <a:xfrm>
                      <a:off x="456"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84" name="Line 68"/>
                    <p:cNvSpPr>
                      <a:spLocks noChangeShapeType="1"/>
                    </p:cNvSpPr>
                    <p:nvPr/>
                  </p:nvSpPr>
                  <p:spPr bwMode="auto">
                    <a:xfrm>
                      <a:off x="614"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485" name="Line 69"/>
                    <p:cNvSpPr>
                      <a:spLocks noChangeShapeType="1"/>
                    </p:cNvSpPr>
                    <p:nvPr/>
                  </p:nvSpPr>
                  <p:spPr bwMode="auto">
                    <a:xfrm>
                      <a:off x="456"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4486" name="Line 70"/>
                    <p:cNvSpPr>
                      <a:spLocks noChangeShapeType="1"/>
                    </p:cNvSpPr>
                    <p:nvPr/>
                  </p:nvSpPr>
                  <p:spPr bwMode="auto">
                    <a:xfrm>
                      <a:off x="614"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4487" name="Line 71"/>
                    <p:cNvSpPr>
                      <a:spLocks noChangeShapeType="1"/>
                    </p:cNvSpPr>
                    <p:nvPr/>
                  </p:nvSpPr>
                  <p:spPr bwMode="auto">
                    <a:xfrm>
                      <a:off x="456" y="2269"/>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488" name="Line 72"/>
                    <p:cNvSpPr>
                      <a:spLocks noChangeShapeType="1"/>
                    </p:cNvSpPr>
                    <p:nvPr/>
                  </p:nvSpPr>
                  <p:spPr bwMode="auto">
                    <a:xfrm>
                      <a:off x="614" y="2269"/>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4489" name="Rectangle 73"/>
                  <p:cNvSpPr>
                    <a:spLocks noChangeArrowheads="1"/>
                  </p:cNvSpPr>
                  <p:nvPr/>
                </p:nvSpPr>
                <p:spPr bwMode="auto">
                  <a:xfrm>
                    <a:off x="1852" y="102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4490" name="Rectangle 74"/>
                  <p:cNvSpPr>
                    <a:spLocks noChangeArrowheads="1"/>
                  </p:cNvSpPr>
                  <p:nvPr/>
                </p:nvSpPr>
                <p:spPr bwMode="auto">
                  <a:xfrm>
                    <a:off x="1852" y="117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4491" name="Rectangle 75"/>
                  <p:cNvSpPr>
                    <a:spLocks noChangeArrowheads="1"/>
                  </p:cNvSpPr>
                  <p:nvPr/>
                </p:nvSpPr>
                <p:spPr bwMode="auto">
                  <a:xfrm>
                    <a:off x="1852" y="133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4492" name="Rectangle 76"/>
                  <p:cNvSpPr>
                    <a:spLocks noChangeArrowheads="1"/>
                  </p:cNvSpPr>
                  <p:nvPr/>
                </p:nvSpPr>
                <p:spPr bwMode="auto">
                  <a:xfrm>
                    <a:off x="1852"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Y</a:t>
                    </a:r>
                  </a:p>
                </p:txBody>
              </p:sp>
              <p:sp>
                <p:nvSpPr>
                  <p:cNvPr id="444493" name="Rectangle 77"/>
                  <p:cNvSpPr>
                    <a:spLocks noChangeArrowheads="1"/>
                  </p:cNvSpPr>
                  <p:nvPr/>
                </p:nvSpPr>
                <p:spPr bwMode="auto">
                  <a:xfrm>
                    <a:off x="1852" y="179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4494" name="Rectangle 78"/>
                  <p:cNvSpPr>
                    <a:spLocks noChangeArrowheads="1"/>
                  </p:cNvSpPr>
                  <p:nvPr/>
                </p:nvSpPr>
                <p:spPr bwMode="auto">
                  <a:xfrm>
                    <a:off x="1852" y="164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4495" name="Rectangle 79"/>
                  <p:cNvSpPr>
                    <a:spLocks noChangeArrowheads="1"/>
                  </p:cNvSpPr>
                  <p:nvPr/>
                </p:nvSpPr>
                <p:spPr bwMode="auto">
                  <a:xfrm>
                    <a:off x="1852" y="148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4496" name="Line 80"/>
                  <p:cNvSpPr>
                    <a:spLocks noChangeShapeType="1"/>
                  </p:cNvSpPr>
                  <p:nvPr/>
                </p:nvSpPr>
                <p:spPr bwMode="auto">
                  <a:xfrm>
                    <a:off x="1852" y="102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4497" name="Line 81"/>
                  <p:cNvSpPr>
                    <a:spLocks noChangeShapeType="1"/>
                  </p:cNvSpPr>
                  <p:nvPr/>
                </p:nvSpPr>
                <p:spPr bwMode="auto">
                  <a:xfrm>
                    <a:off x="1852" y="2110"/>
                    <a:ext cx="158" cy="0"/>
                  </a:xfrm>
                  <a:prstGeom prst="line">
                    <a:avLst/>
                  </a:prstGeom>
                  <a:noFill/>
                  <a:ln w="6350" cap="sq">
                    <a:noFill/>
                    <a:miter lim="800000"/>
                    <a:headEnd/>
                    <a:tailEnd/>
                  </a:ln>
                  <a:effectLst/>
                </p:spPr>
                <p:txBody>
                  <a:bodyPr wrap="none" lIns="0" tIns="0" rIns="0" bIns="0"/>
                  <a:lstStyle/>
                  <a:p>
                    <a:endParaRPr lang="zh-CN" altLang="en-US"/>
                  </a:p>
                </p:txBody>
              </p:sp>
              <p:sp>
                <p:nvSpPr>
                  <p:cNvPr id="444498" name="Line 82"/>
                  <p:cNvSpPr>
                    <a:spLocks noChangeShapeType="1"/>
                  </p:cNvSpPr>
                  <p:nvPr/>
                </p:nvSpPr>
                <p:spPr bwMode="auto">
                  <a:xfrm>
                    <a:off x="1852"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499" name="Line 83"/>
                  <p:cNvSpPr>
                    <a:spLocks noChangeShapeType="1"/>
                  </p:cNvSpPr>
                  <p:nvPr/>
                </p:nvSpPr>
                <p:spPr bwMode="auto">
                  <a:xfrm>
                    <a:off x="2010"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500" name="Line 84"/>
                  <p:cNvSpPr>
                    <a:spLocks noChangeShapeType="1"/>
                  </p:cNvSpPr>
                  <p:nvPr/>
                </p:nvSpPr>
                <p:spPr bwMode="auto">
                  <a:xfrm>
                    <a:off x="1852"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01" name="Line 85"/>
                  <p:cNvSpPr>
                    <a:spLocks noChangeShapeType="1"/>
                  </p:cNvSpPr>
                  <p:nvPr/>
                </p:nvSpPr>
                <p:spPr bwMode="auto">
                  <a:xfrm>
                    <a:off x="2010"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02" name="Line 86"/>
                  <p:cNvSpPr>
                    <a:spLocks noChangeShapeType="1"/>
                  </p:cNvSpPr>
                  <p:nvPr/>
                </p:nvSpPr>
                <p:spPr bwMode="auto">
                  <a:xfrm>
                    <a:off x="1852"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4503" name="Line 87"/>
                  <p:cNvSpPr>
                    <a:spLocks noChangeShapeType="1"/>
                  </p:cNvSpPr>
                  <p:nvPr/>
                </p:nvSpPr>
                <p:spPr bwMode="auto">
                  <a:xfrm>
                    <a:off x="2010"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4504" name="Line 88"/>
                  <p:cNvSpPr>
                    <a:spLocks noChangeShapeType="1"/>
                  </p:cNvSpPr>
                  <p:nvPr/>
                </p:nvSpPr>
                <p:spPr bwMode="auto">
                  <a:xfrm>
                    <a:off x="1852"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05" name="Line 89"/>
                  <p:cNvSpPr>
                    <a:spLocks noChangeShapeType="1"/>
                  </p:cNvSpPr>
                  <p:nvPr/>
                </p:nvSpPr>
                <p:spPr bwMode="auto">
                  <a:xfrm>
                    <a:off x="2010"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06" name="Line 90"/>
                  <p:cNvSpPr>
                    <a:spLocks noChangeShapeType="1"/>
                  </p:cNvSpPr>
                  <p:nvPr/>
                </p:nvSpPr>
                <p:spPr bwMode="auto">
                  <a:xfrm>
                    <a:off x="1852"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07" name="Line 91"/>
                  <p:cNvSpPr>
                    <a:spLocks noChangeShapeType="1"/>
                  </p:cNvSpPr>
                  <p:nvPr/>
                </p:nvSpPr>
                <p:spPr bwMode="auto">
                  <a:xfrm>
                    <a:off x="2010"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08" name="Line 92"/>
                  <p:cNvSpPr>
                    <a:spLocks noChangeShapeType="1"/>
                  </p:cNvSpPr>
                  <p:nvPr/>
                </p:nvSpPr>
                <p:spPr bwMode="auto">
                  <a:xfrm>
                    <a:off x="1852"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09" name="Line 93"/>
                  <p:cNvSpPr>
                    <a:spLocks noChangeShapeType="1"/>
                  </p:cNvSpPr>
                  <p:nvPr/>
                </p:nvSpPr>
                <p:spPr bwMode="auto">
                  <a:xfrm>
                    <a:off x="2010"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10" name="Line 94"/>
                  <p:cNvSpPr>
                    <a:spLocks noChangeShapeType="1"/>
                  </p:cNvSpPr>
                  <p:nvPr/>
                </p:nvSpPr>
                <p:spPr bwMode="auto">
                  <a:xfrm>
                    <a:off x="1852"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11" name="Line 95"/>
                  <p:cNvSpPr>
                    <a:spLocks noChangeShapeType="1"/>
                  </p:cNvSpPr>
                  <p:nvPr/>
                </p:nvSpPr>
                <p:spPr bwMode="auto">
                  <a:xfrm>
                    <a:off x="2010" y="1954"/>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4512" name="Rectangle 96"/>
                <p:cNvSpPr>
                  <a:spLocks noChangeArrowheads="1"/>
                </p:cNvSpPr>
                <p:nvPr/>
              </p:nvSpPr>
              <p:spPr bwMode="auto">
                <a:xfrm>
                  <a:off x="765" y="117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4513" name="Rectangle 97"/>
                <p:cNvSpPr>
                  <a:spLocks noChangeArrowheads="1"/>
                </p:cNvSpPr>
                <p:nvPr/>
              </p:nvSpPr>
              <p:spPr bwMode="auto">
                <a:xfrm>
                  <a:off x="765" y="133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4514" name="Rectangle 98"/>
                <p:cNvSpPr>
                  <a:spLocks noChangeArrowheads="1"/>
                </p:cNvSpPr>
                <p:nvPr/>
              </p:nvSpPr>
              <p:spPr bwMode="auto">
                <a:xfrm>
                  <a:off x="765" y="1488"/>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4515" name="Rectangle 99"/>
                <p:cNvSpPr>
                  <a:spLocks noChangeArrowheads="1"/>
                </p:cNvSpPr>
                <p:nvPr/>
              </p:nvSpPr>
              <p:spPr bwMode="auto">
                <a:xfrm>
                  <a:off x="765" y="2111"/>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4516" name="Rectangle 100"/>
                <p:cNvSpPr>
                  <a:spLocks noChangeArrowheads="1"/>
                </p:cNvSpPr>
                <p:nvPr/>
              </p:nvSpPr>
              <p:spPr bwMode="auto">
                <a:xfrm>
                  <a:off x="765" y="195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4517" name="Rectangle 101"/>
                <p:cNvSpPr>
                  <a:spLocks noChangeArrowheads="1"/>
                </p:cNvSpPr>
                <p:nvPr/>
              </p:nvSpPr>
              <p:spPr bwMode="auto">
                <a:xfrm>
                  <a:off x="765" y="179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4518" name="Rectangle 102"/>
                <p:cNvSpPr>
                  <a:spLocks noChangeArrowheads="1"/>
                </p:cNvSpPr>
                <p:nvPr/>
              </p:nvSpPr>
              <p:spPr bwMode="auto">
                <a:xfrm>
                  <a:off x="765" y="1643"/>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P</a:t>
                  </a:r>
                </a:p>
              </p:txBody>
            </p:sp>
            <p:sp>
              <p:nvSpPr>
                <p:cNvPr id="444519" name="Line 103"/>
                <p:cNvSpPr>
                  <a:spLocks noChangeShapeType="1"/>
                </p:cNvSpPr>
                <p:nvPr/>
              </p:nvSpPr>
              <p:spPr bwMode="auto">
                <a:xfrm>
                  <a:off x="765" y="1178"/>
                  <a:ext cx="158" cy="0"/>
                </a:xfrm>
                <a:prstGeom prst="line">
                  <a:avLst/>
                </a:prstGeom>
                <a:noFill/>
                <a:ln w="6350" cap="sq">
                  <a:noFill/>
                  <a:miter lim="800000"/>
                  <a:headEnd/>
                  <a:tailEnd/>
                </a:ln>
                <a:effectLst/>
              </p:spPr>
              <p:txBody>
                <a:bodyPr wrap="none" lIns="0" tIns="0" rIns="0" bIns="0"/>
                <a:lstStyle/>
                <a:p>
                  <a:endParaRPr lang="zh-CN" altLang="en-US"/>
                </a:p>
              </p:txBody>
            </p:sp>
            <p:sp>
              <p:nvSpPr>
                <p:cNvPr id="444520" name="Line 104"/>
                <p:cNvSpPr>
                  <a:spLocks noChangeShapeType="1"/>
                </p:cNvSpPr>
                <p:nvPr/>
              </p:nvSpPr>
              <p:spPr bwMode="auto">
                <a:xfrm>
                  <a:off x="765" y="2267"/>
                  <a:ext cx="158" cy="0"/>
                </a:xfrm>
                <a:prstGeom prst="line">
                  <a:avLst/>
                </a:prstGeom>
                <a:noFill/>
                <a:ln w="6350" cap="sq">
                  <a:noFill/>
                  <a:miter lim="800000"/>
                  <a:headEnd/>
                  <a:tailEnd/>
                </a:ln>
                <a:effectLst/>
              </p:spPr>
              <p:txBody>
                <a:bodyPr wrap="none" lIns="0" tIns="0" rIns="0" bIns="0"/>
                <a:lstStyle/>
                <a:p>
                  <a:endParaRPr lang="zh-CN" altLang="en-US"/>
                </a:p>
              </p:txBody>
            </p:sp>
            <p:sp>
              <p:nvSpPr>
                <p:cNvPr id="444521" name="Line 105"/>
                <p:cNvSpPr>
                  <a:spLocks noChangeShapeType="1"/>
                </p:cNvSpPr>
                <p:nvPr/>
              </p:nvSpPr>
              <p:spPr bwMode="auto">
                <a:xfrm>
                  <a:off x="765"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522" name="Line 106"/>
                <p:cNvSpPr>
                  <a:spLocks noChangeShapeType="1"/>
                </p:cNvSpPr>
                <p:nvPr/>
              </p:nvSpPr>
              <p:spPr bwMode="auto">
                <a:xfrm>
                  <a:off x="923"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523" name="Line 107"/>
                <p:cNvSpPr>
                  <a:spLocks noChangeShapeType="1"/>
                </p:cNvSpPr>
                <p:nvPr/>
              </p:nvSpPr>
              <p:spPr bwMode="auto">
                <a:xfrm>
                  <a:off x="765"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24" name="Line 108"/>
                <p:cNvSpPr>
                  <a:spLocks noChangeShapeType="1"/>
                </p:cNvSpPr>
                <p:nvPr/>
              </p:nvSpPr>
              <p:spPr bwMode="auto">
                <a:xfrm>
                  <a:off x="923"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25" name="Line 109"/>
                <p:cNvSpPr>
                  <a:spLocks noChangeShapeType="1"/>
                </p:cNvSpPr>
                <p:nvPr/>
              </p:nvSpPr>
              <p:spPr bwMode="auto">
                <a:xfrm>
                  <a:off x="765"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4526" name="Line 110"/>
                <p:cNvSpPr>
                  <a:spLocks noChangeShapeType="1"/>
                </p:cNvSpPr>
                <p:nvPr/>
              </p:nvSpPr>
              <p:spPr bwMode="auto">
                <a:xfrm>
                  <a:off x="923"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4527" name="Line 111"/>
                <p:cNvSpPr>
                  <a:spLocks noChangeShapeType="1"/>
                </p:cNvSpPr>
                <p:nvPr/>
              </p:nvSpPr>
              <p:spPr bwMode="auto">
                <a:xfrm>
                  <a:off x="765"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28" name="Line 112"/>
                <p:cNvSpPr>
                  <a:spLocks noChangeShapeType="1"/>
                </p:cNvSpPr>
                <p:nvPr/>
              </p:nvSpPr>
              <p:spPr bwMode="auto">
                <a:xfrm>
                  <a:off x="923"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29" name="Line 113"/>
                <p:cNvSpPr>
                  <a:spLocks noChangeShapeType="1"/>
                </p:cNvSpPr>
                <p:nvPr/>
              </p:nvSpPr>
              <p:spPr bwMode="auto">
                <a:xfrm>
                  <a:off x="765"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30" name="Line 114"/>
                <p:cNvSpPr>
                  <a:spLocks noChangeShapeType="1"/>
                </p:cNvSpPr>
                <p:nvPr/>
              </p:nvSpPr>
              <p:spPr bwMode="auto">
                <a:xfrm>
                  <a:off x="923"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31" name="Line 115"/>
                <p:cNvSpPr>
                  <a:spLocks noChangeShapeType="1"/>
                </p:cNvSpPr>
                <p:nvPr/>
              </p:nvSpPr>
              <p:spPr bwMode="auto">
                <a:xfrm>
                  <a:off x="765"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32" name="Line 116"/>
                <p:cNvSpPr>
                  <a:spLocks noChangeShapeType="1"/>
                </p:cNvSpPr>
                <p:nvPr/>
              </p:nvSpPr>
              <p:spPr bwMode="auto">
                <a:xfrm>
                  <a:off x="923"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33" name="Line 117"/>
                <p:cNvSpPr>
                  <a:spLocks noChangeShapeType="1"/>
                </p:cNvSpPr>
                <p:nvPr/>
              </p:nvSpPr>
              <p:spPr bwMode="auto">
                <a:xfrm>
                  <a:off x="765" y="2111"/>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34" name="Line 118"/>
                <p:cNvSpPr>
                  <a:spLocks noChangeShapeType="1"/>
                </p:cNvSpPr>
                <p:nvPr/>
              </p:nvSpPr>
              <p:spPr bwMode="auto">
                <a:xfrm>
                  <a:off x="923" y="2111"/>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4535" name="Rectangle 119"/>
              <p:cNvSpPr>
                <a:spLocks noChangeArrowheads="1"/>
              </p:cNvSpPr>
              <p:nvPr/>
            </p:nvSpPr>
            <p:spPr bwMode="auto">
              <a:xfrm>
                <a:off x="1230" y="226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4536" name="Rectangle 120"/>
              <p:cNvSpPr>
                <a:spLocks noChangeArrowheads="1"/>
              </p:cNvSpPr>
              <p:nvPr/>
            </p:nvSpPr>
            <p:spPr bwMode="auto">
              <a:xfrm>
                <a:off x="1230"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4537" name="Rectangle 121"/>
              <p:cNvSpPr>
                <a:spLocks noChangeArrowheads="1"/>
              </p:cNvSpPr>
              <p:nvPr/>
            </p:nvSpPr>
            <p:spPr bwMode="auto">
              <a:xfrm>
                <a:off x="1230" y="164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4538" name="Rectangle 122"/>
              <p:cNvSpPr>
                <a:spLocks noChangeArrowheads="1"/>
              </p:cNvSpPr>
              <p:nvPr/>
            </p:nvSpPr>
            <p:spPr bwMode="auto">
              <a:xfrm>
                <a:off x="1230" y="180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4539" name="Rectangle 123"/>
              <p:cNvSpPr>
                <a:spLocks noChangeArrowheads="1"/>
              </p:cNvSpPr>
              <p:nvPr/>
            </p:nvSpPr>
            <p:spPr bwMode="auto">
              <a:xfrm>
                <a:off x="1230" y="21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4540" name="Rectangle 124"/>
              <p:cNvSpPr>
                <a:spLocks noChangeArrowheads="1"/>
              </p:cNvSpPr>
              <p:nvPr/>
            </p:nvSpPr>
            <p:spPr bwMode="auto">
              <a:xfrm>
                <a:off x="1230" y="195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4541" name="Line 125"/>
              <p:cNvSpPr>
                <a:spLocks noChangeShapeType="1"/>
              </p:cNvSpPr>
              <p:nvPr/>
            </p:nvSpPr>
            <p:spPr bwMode="auto">
              <a:xfrm>
                <a:off x="1230"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4542" name="Line 126"/>
              <p:cNvSpPr>
                <a:spLocks noChangeShapeType="1"/>
              </p:cNvSpPr>
              <p:nvPr/>
            </p:nvSpPr>
            <p:spPr bwMode="auto">
              <a:xfrm>
                <a:off x="1230" y="2422"/>
                <a:ext cx="158" cy="0"/>
              </a:xfrm>
              <a:prstGeom prst="line">
                <a:avLst/>
              </a:prstGeom>
              <a:noFill/>
              <a:ln w="6350" cap="sq">
                <a:noFill/>
                <a:miter lim="800000"/>
                <a:headEnd/>
                <a:tailEnd/>
              </a:ln>
              <a:effectLst/>
            </p:spPr>
            <p:txBody>
              <a:bodyPr wrap="none" lIns="0" tIns="0" rIns="0" bIns="0"/>
              <a:lstStyle/>
              <a:p>
                <a:endParaRPr lang="zh-CN" altLang="en-US"/>
              </a:p>
            </p:txBody>
          </p:sp>
          <p:sp>
            <p:nvSpPr>
              <p:cNvPr id="444543" name="Line 127"/>
              <p:cNvSpPr>
                <a:spLocks noChangeShapeType="1"/>
              </p:cNvSpPr>
              <p:nvPr/>
            </p:nvSpPr>
            <p:spPr bwMode="auto">
              <a:xfrm>
                <a:off x="1230"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544" name="Line 128"/>
              <p:cNvSpPr>
                <a:spLocks noChangeShapeType="1"/>
              </p:cNvSpPr>
              <p:nvPr/>
            </p:nvSpPr>
            <p:spPr bwMode="auto">
              <a:xfrm>
                <a:off x="1388"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545" name="Line 129"/>
              <p:cNvSpPr>
                <a:spLocks noChangeShapeType="1"/>
              </p:cNvSpPr>
              <p:nvPr/>
            </p:nvSpPr>
            <p:spPr bwMode="auto">
              <a:xfrm>
                <a:off x="1230"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46" name="Line 130"/>
              <p:cNvSpPr>
                <a:spLocks noChangeShapeType="1"/>
              </p:cNvSpPr>
              <p:nvPr/>
            </p:nvSpPr>
            <p:spPr bwMode="auto">
              <a:xfrm>
                <a:off x="1388"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47" name="Line 131"/>
              <p:cNvSpPr>
                <a:spLocks noChangeShapeType="1"/>
              </p:cNvSpPr>
              <p:nvPr/>
            </p:nvSpPr>
            <p:spPr bwMode="auto">
              <a:xfrm>
                <a:off x="1230"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4548" name="Line 132"/>
              <p:cNvSpPr>
                <a:spLocks noChangeShapeType="1"/>
              </p:cNvSpPr>
              <p:nvPr/>
            </p:nvSpPr>
            <p:spPr bwMode="auto">
              <a:xfrm>
                <a:off x="1388"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4549" name="Line 133"/>
              <p:cNvSpPr>
                <a:spLocks noChangeShapeType="1"/>
              </p:cNvSpPr>
              <p:nvPr/>
            </p:nvSpPr>
            <p:spPr bwMode="auto">
              <a:xfrm>
                <a:off x="1230"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50" name="Line 134"/>
              <p:cNvSpPr>
                <a:spLocks noChangeShapeType="1"/>
              </p:cNvSpPr>
              <p:nvPr/>
            </p:nvSpPr>
            <p:spPr bwMode="auto">
              <a:xfrm>
                <a:off x="1388"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51" name="Line 135"/>
              <p:cNvSpPr>
                <a:spLocks noChangeShapeType="1"/>
              </p:cNvSpPr>
              <p:nvPr/>
            </p:nvSpPr>
            <p:spPr bwMode="auto">
              <a:xfrm>
                <a:off x="1230"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52" name="Line 136"/>
              <p:cNvSpPr>
                <a:spLocks noChangeShapeType="1"/>
              </p:cNvSpPr>
              <p:nvPr/>
            </p:nvSpPr>
            <p:spPr bwMode="auto">
              <a:xfrm>
                <a:off x="1388"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53" name="Line 137"/>
              <p:cNvSpPr>
                <a:spLocks noChangeShapeType="1"/>
              </p:cNvSpPr>
              <p:nvPr/>
            </p:nvSpPr>
            <p:spPr bwMode="auto">
              <a:xfrm>
                <a:off x="1230" y="226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554" name="Line 138"/>
              <p:cNvSpPr>
                <a:spLocks noChangeShapeType="1"/>
              </p:cNvSpPr>
              <p:nvPr/>
            </p:nvSpPr>
            <p:spPr bwMode="auto">
              <a:xfrm>
                <a:off x="1388" y="2268"/>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4556" name="Rectangle 140"/>
            <p:cNvSpPr>
              <a:spLocks noChangeArrowheads="1"/>
            </p:cNvSpPr>
            <p:nvPr/>
          </p:nvSpPr>
          <p:spPr bwMode="auto">
            <a:xfrm>
              <a:off x="1539" y="211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4557" name="Rectangle 141"/>
            <p:cNvSpPr>
              <a:spLocks noChangeArrowheads="1"/>
            </p:cNvSpPr>
            <p:nvPr/>
          </p:nvSpPr>
          <p:spPr bwMode="auto">
            <a:xfrm>
              <a:off x="1539" y="226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4558" name="Rectangle 142"/>
            <p:cNvSpPr>
              <a:spLocks noChangeArrowheads="1"/>
            </p:cNvSpPr>
            <p:nvPr/>
          </p:nvSpPr>
          <p:spPr bwMode="auto">
            <a:xfrm>
              <a:off x="1539" y="2422"/>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4559" name="Rectangle 143"/>
            <p:cNvSpPr>
              <a:spLocks noChangeArrowheads="1"/>
            </p:cNvSpPr>
            <p:nvPr/>
          </p:nvSpPr>
          <p:spPr bwMode="auto">
            <a:xfrm>
              <a:off x="1539"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4560" name="Rectangle 144"/>
            <p:cNvSpPr>
              <a:spLocks noChangeArrowheads="1"/>
            </p:cNvSpPr>
            <p:nvPr/>
          </p:nvSpPr>
          <p:spPr bwMode="auto">
            <a:xfrm>
              <a:off x="1539" y="164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4561" name="Rectangle 145"/>
            <p:cNvSpPr>
              <a:spLocks noChangeArrowheads="1"/>
            </p:cNvSpPr>
            <p:nvPr/>
          </p:nvSpPr>
          <p:spPr bwMode="auto">
            <a:xfrm>
              <a:off x="1539" y="1799"/>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4562" name="Rectangle 146"/>
            <p:cNvSpPr>
              <a:spLocks noChangeArrowheads="1"/>
            </p:cNvSpPr>
            <p:nvPr/>
          </p:nvSpPr>
          <p:spPr bwMode="auto">
            <a:xfrm>
              <a:off x="1539"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4563" name="Line 147"/>
            <p:cNvSpPr>
              <a:spLocks noChangeShapeType="1"/>
            </p:cNvSpPr>
            <p:nvPr/>
          </p:nvSpPr>
          <p:spPr bwMode="auto">
            <a:xfrm>
              <a:off x="1539"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4564" name="Line 148"/>
            <p:cNvSpPr>
              <a:spLocks noChangeShapeType="1"/>
            </p:cNvSpPr>
            <p:nvPr/>
          </p:nvSpPr>
          <p:spPr bwMode="auto">
            <a:xfrm>
              <a:off x="1539" y="257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4565" name="Line 149"/>
            <p:cNvSpPr>
              <a:spLocks noChangeShapeType="1"/>
            </p:cNvSpPr>
            <p:nvPr/>
          </p:nvSpPr>
          <p:spPr bwMode="auto">
            <a:xfrm>
              <a:off x="1539"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566" name="Line 150"/>
            <p:cNvSpPr>
              <a:spLocks noChangeShapeType="1"/>
            </p:cNvSpPr>
            <p:nvPr/>
          </p:nvSpPr>
          <p:spPr bwMode="auto">
            <a:xfrm>
              <a:off x="1697"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567" name="Line 151"/>
            <p:cNvSpPr>
              <a:spLocks noChangeShapeType="1"/>
            </p:cNvSpPr>
            <p:nvPr/>
          </p:nvSpPr>
          <p:spPr bwMode="auto">
            <a:xfrm>
              <a:off x="1539"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568" name="Line 152"/>
            <p:cNvSpPr>
              <a:spLocks noChangeShapeType="1"/>
            </p:cNvSpPr>
            <p:nvPr/>
          </p:nvSpPr>
          <p:spPr bwMode="auto">
            <a:xfrm>
              <a:off x="1697"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569" name="Line 153"/>
            <p:cNvSpPr>
              <a:spLocks noChangeShapeType="1"/>
            </p:cNvSpPr>
            <p:nvPr/>
          </p:nvSpPr>
          <p:spPr bwMode="auto">
            <a:xfrm>
              <a:off x="1539"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44570" name="Line 154"/>
            <p:cNvSpPr>
              <a:spLocks noChangeShapeType="1"/>
            </p:cNvSpPr>
            <p:nvPr/>
          </p:nvSpPr>
          <p:spPr bwMode="auto">
            <a:xfrm>
              <a:off x="1697"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44571" name="Line 155"/>
            <p:cNvSpPr>
              <a:spLocks noChangeShapeType="1"/>
            </p:cNvSpPr>
            <p:nvPr/>
          </p:nvSpPr>
          <p:spPr bwMode="auto">
            <a:xfrm>
              <a:off x="1539"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72" name="Line 156"/>
            <p:cNvSpPr>
              <a:spLocks noChangeShapeType="1"/>
            </p:cNvSpPr>
            <p:nvPr/>
          </p:nvSpPr>
          <p:spPr bwMode="auto">
            <a:xfrm>
              <a:off x="1697"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73" name="Line 157"/>
            <p:cNvSpPr>
              <a:spLocks noChangeShapeType="1"/>
            </p:cNvSpPr>
            <p:nvPr/>
          </p:nvSpPr>
          <p:spPr bwMode="auto">
            <a:xfrm>
              <a:off x="1539"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74" name="Line 158"/>
            <p:cNvSpPr>
              <a:spLocks noChangeShapeType="1"/>
            </p:cNvSpPr>
            <p:nvPr/>
          </p:nvSpPr>
          <p:spPr bwMode="auto">
            <a:xfrm>
              <a:off x="1697"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75" name="Line 159"/>
            <p:cNvSpPr>
              <a:spLocks noChangeShapeType="1"/>
            </p:cNvSpPr>
            <p:nvPr/>
          </p:nvSpPr>
          <p:spPr bwMode="auto">
            <a:xfrm>
              <a:off x="1539"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76" name="Line 160"/>
            <p:cNvSpPr>
              <a:spLocks noChangeShapeType="1"/>
            </p:cNvSpPr>
            <p:nvPr/>
          </p:nvSpPr>
          <p:spPr bwMode="auto">
            <a:xfrm>
              <a:off x="1697"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4577" name="Line 161"/>
            <p:cNvSpPr>
              <a:spLocks noChangeShapeType="1"/>
            </p:cNvSpPr>
            <p:nvPr/>
          </p:nvSpPr>
          <p:spPr bwMode="auto">
            <a:xfrm>
              <a:off x="1539" y="2422"/>
              <a:ext cx="0" cy="154"/>
            </a:xfrm>
            <a:prstGeom prst="line">
              <a:avLst/>
            </a:prstGeom>
            <a:noFill/>
            <a:ln w="6350" cap="sq">
              <a:noFill/>
              <a:miter lim="800000"/>
              <a:headEnd/>
              <a:tailEnd/>
            </a:ln>
            <a:effectLst/>
          </p:spPr>
          <p:txBody>
            <a:bodyPr wrap="none" lIns="0" tIns="0" rIns="0" bIns="0"/>
            <a:lstStyle/>
            <a:p>
              <a:endParaRPr lang="zh-CN" altLang="en-US"/>
            </a:p>
          </p:txBody>
        </p:sp>
        <p:sp>
          <p:nvSpPr>
            <p:cNvPr id="444578" name="Line 162"/>
            <p:cNvSpPr>
              <a:spLocks noChangeShapeType="1"/>
            </p:cNvSpPr>
            <p:nvPr/>
          </p:nvSpPr>
          <p:spPr bwMode="auto">
            <a:xfrm>
              <a:off x="1697" y="2422"/>
              <a:ext cx="0" cy="154"/>
            </a:xfrm>
            <a:prstGeom prst="line">
              <a:avLst/>
            </a:prstGeom>
            <a:noFill/>
            <a:ln w="6350" cap="sq">
              <a:noFill/>
              <a:miter lim="800000"/>
              <a:headEnd/>
              <a:tailEnd/>
            </a:ln>
            <a:effectLst/>
          </p:spPr>
          <p:txBody>
            <a:bodyPr wrap="none" lIns="0" tIns="0" rIns="0" bIns="0"/>
            <a:lstStyle/>
            <a:p>
              <a:endParaRPr lang="zh-CN" altLang="en-US"/>
            </a:p>
          </p:txBody>
        </p:sp>
      </p:grpSp>
      <p:pic>
        <p:nvPicPr>
          <p:cNvPr id="444579" name="Picture 163" descr=" icon"/>
          <p:cNvPicPr>
            <a:picLocks noChangeAspect="1" noChangeArrowheads="1"/>
          </p:cNvPicPr>
          <p:nvPr/>
        </p:nvPicPr>
        <p:blipFill>
          <a:blip r:embed="rId5"/>
          <a:srcRect/>
          <a:stretch>
            <a:fillRect/>
          </a:stretch>
        </p:blipFill>
        <p:spPr bwMode="auto">
          <a:xfrm>
            <a:off x="4533900" y="1781175"/>
            <a:ext cx="647700" cy="647700"/>
          </a:xfrm>
          <a:prstGeom prst="rect">
            <a:avLst/>
          </a:prstGeom>
          <a:noFill/>
        </p:spPr>
      </p:pic>
      <p:graphicFrame>
        <p:nvGraphicFramePr>
          <p:cNvPr id="444645" name="Group 229"/>
          <p:cNvGraphicFramePr>
            <a:graphicFrameLocks noGrp="1"/>
          </p:cNvGraphicFramePr>
          <p:nvPr/>
        </p:nvGraphicFramePr>
        <p:xfrm>
          <a:off x="2444750" y="2617788"/>
          <a:ext cx="1727200" cy="243840"/>
        </p:xfrm>
        <a:graphic>
          <a:graphicData uri="http://schemas.openxmlformats.org/drawingml/2006/table">
            <a:tbl>
              <a:tblPr/>
              <a:tblGrid>
                <a:gridCol w="247650"/>
                <a:gridCol w="249238"/>
                <a:gridCol w="244475"/>
                <a:gridCol w="244475"/>
                <a:gridCol w="247650"/>
                <a:gridCol w="246062"/>
                <a:gridCol w="247650"/>
              </a:tblGrid>
              <a:tr h="2254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cap="flat">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X</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C</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U</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T</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a:noFill/>
                    </a:lnL>
                    <a:lnR cap="flat">
                      <a:noFill/>
                    </a:lnR>
                    <a:lnT cap="flat">
                      <a:noFill/>
                    </a:lnT>
                    <a:lnB cap="flat">
                      <a:noFill/>
                    </a:lnB>
                    <a:lnTlToBr>
                      <a:noFill/>
                    </a:lnTlToBr>
                    <a:lnBlToTr>
                      <a:noFill/>
                    </a:lnBlToTr>
                    <a:solidFill>
                      <a:srgbClr val="E4FF97">
                        <a:alpha val="50000"/>
                      </a:srgbClr>
                    </a:solid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44579"/>
                                        </p:tgtEl>
                                        <p:attrNameLst>
                                          <p:attrName>style.visibility</p:attrName>
                                        </p:attrNameLst>
                                      </p:cBhvr>
                                      <p:to>
                                        <p:strVal val="visible"/>
                                      </p:to>
                                    </p:set>
                                    <p:animEffect transition="in" filter="slide(fromLeft)">
                                      <p:cBhvr>
                                        <p:cTn id="7" dur="500"/>
                                        <p:tgtEl>
                                          <p:spTgt spid="444579"/>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44420"/>
                                        </p:tgtEl>
                                        <p:attrNameLst>
                                          <p:attrName>style.visibility</p:attrName>
                                        </p:attrNameLst>
                                      </p:cBhvr>
                                      <p:to>
                                        <p:strVal val="visible"/>
                                      </p:to>
                                    </p:set>
                                    <p:animEffect transition="in" filter="blinds(vertical)">
                                      <p:cBhvr>
                                        <p:cTn id="11" dur="500"/>
                                        <p:tgtEl>
                                          <p:spTgt spid="444420"/>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444645"/>
                                        </p:tgtEl>
                                        <p:attrNameLst>
                                          <p:attrName>style.visibility</p:attrName>
                                        </p:attrNameLst>
                                      </p:cBhvr>
                                      <p:to>
                                        <p:strVal val="visible"/>
                                      </p:to>
                                    </p:set>
                                    <p:animEffect transition="in" filter="slide(fromLeft)">
                                      <p:cBhvr>
                                        <p:cTn id="16" dur="500"/>
                                        <p:tgtEl>
                                          <p:spTgt spid="444645"/>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13	</a:t>
            </a:r>
            <a:r>
              <a:rPr lang="en-US" altLang="zh-CN" sz="2300">
                <a:solidFill>
                  <a:srgbClr val="FFFFFF"/>
                </a:solidFill>
                <a:cs typeface="Times New Roman" pitchFamily="18" charset="0"/>
              </a:rPr>
              <a:t>Complete the crossword with the words from the passage.</a:t>
            </a:r>
          </a:p>
        </p:txBody>
      </p:sp>
      <p:pic>
        <p:nvPicPr>
          <p:cNvPr id="445443"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445444" name="Text Box 4"/>
          <p:cNvSpPr txBox="1">
            <a:spLocks noChangeArrowheads="1"/>
          </p:cNvSpPr>
          <p:nvPr/>
        </p:nvSpPr>
        <p:spPr bwMode="auto">
          <a:xfrm>
            <a:off x="4806950" y="2427288"/>
            <a:ext cx="4013200" cy="749300"/>
          </a:xfrm>
          <a:prstGeom prst="rect">
            <a:avLst/>
          </a:prstGeom>
          <a:noFill/>
          <a:ln w="9525">
            <a:noFill/>
            <a:miter lim="800000"/>
            <a:headEnd/>
            <a:tailEnd/>
          </a:ln>
          <a:effectLst/>
        </p:spPr>
        <p:txBody>
          <a:bodyPr lIns="0">
            <a:spAutoFit/>
          </a:bodyPr>
          <a:lstStyle/>
          <a:p>
            <a:pPr marL="358775" indent="-358775" algn="just">
              <a:lnSpc>
                <a:spcPct val="90000"/>
              </a:lnSpc>
            </a:pPr>
            <a:r>
              <a:rPr lang="en-US" altLang="zh-CN">
                <a:solidFill>
                  <a:srgbClr val="003366"/>
                </a:solidFill>
              </a:rPr>
              <a:t>8	</a:t>
            </a:r>
            <a:r>
              <a:rPr lang="en-US" altLang="en-US">
                <a:solidFill>
                  <a:srgbClr val="003366"/>
                </a:solidFill>
              </a:rPr>
              <a:t>an event, especially one that is unusual, important, or violent</a:t>
            </a:r>
            <a:endParaRPr lang="zh-CN" altLang="en-US">
              <a:solidFill>
                <a:srgbClr val="003366"/>
              </a:solidFill>
            </a:endParaRPr>
          </a:p>
        </p:txBody>
      </p:sp>
      <p:pic>
        <p:nvPicPr>
          <p:cNvPr id="445602" name="Picture 162" descr=" icon"/>
          <p:cNvPicPr>
            <a:picLocks noChangeAspect="1" noChangeArrowheads="1"/>
          </p:cNvPicPr>
          <p:nvPr/>
        </p:nvPicPr>
        <p:blipFill>
          <a:blip r:embed="rId4"/>
          <a:srcRect/>
          <a:stretch>
            <a:fillRect/>
          </a:stretch>
        </p:blipFill>
        <p:spPr bwMode="auto">
          <a:xfrm>
            <a:off x="4533900" y="1781175"/>
            <a:ext cx="647700" cy="647700"/>
          </a:xfrm>
          <a:prstGeom prst="rect">
            <a:avLst/>
          </a:prstGeom>
          <a:noFill/>
        </p:spPr>
      </p:pic>
      <p:grpSp>
        <p:nvGrpSpPr>
          <p:cNvPr id="2" name="Group 212"/>
          <p:cNvGrpSpPr>
            <a:grpSpLocks/>
          </p:cNvGrpSpPr>
          <p:nvPr/>
        </p:nvGrpSpPr>
        <p:grpSpPr bwMode="auto">
          <a:xfrm>
            <a:off x="717550" y="636588"/>
            <a:ext cx="3948113" cy="4938712"/>
            <a:chOff x="452" y="401"/>
            <a:chExt cx="2487" cy="3111"/>
          </a:xfrm>
        </p:grpSpPr>
        <p:grpSp>
          <p:nvGrpSpPr>
            <p:cNvPr id="3" name="Group 5"/>
            <p:cNvGrpSpPr>
              <a:grpSpLocks/>
            </p:cNvGrpSpPr>
            <p:nvPr/>
          </p:nvGrpSpPr>
          <p:grpSpPr bwMode="auto">
            <a:xfrm>
              <a:off x="452" y="401"/>
              <a:ext cx="2487" cy="3111"/>
              <a:chOff x="452" y="401"/>
              <a:chExt cx="2487" cy="3111"/>
            </a:xfrm>
          </p:grpSpPr>
          <p:grpSp>
            <p:nvGrpSpPr>
              <p:cNvPr id="4" name="Group 6"/>
              <p:cNvGrpSpPr>
                <a:grpSpLocks/>
              </p:cNvGrpSpPr>
              <p:nvPr/>
            </p:nvGrpSpPr>
            <p:grpSpPr bwMode="auto">
              <a:xfrm>
                <a:off x="452" y="401"/>
                <a:ext cx="2487" cy="3111"/>
                <a:chOff x="452" y="401"/>
                <a:chExt cx="2487" cy="3111"/>
              </a:xfrm>
            </p:grpSpPr>
            <p:grpSp>
              <p:nvGrpSpPr>
                <p:cNvPr id="5" name="Group 7"/>
                <p:cNvGrpSpPr>
                  <a:grpSpLocks/>
                </p:cNvGrpSpPr>
                <p:nvPr/>
              </p:nvGrpSpPr>
              <p:grpSpPr bwMode="auto">
                <a:xfrm>
                  <a:off x="452" y="401"/>
                  <a:ext cx="2487" cy="3111"/>
                  <a:chOff x="452" y="401"/>
                  <a:chExt cx="2487" cy="3111"/>
                </a:xfrm>
              </p:grpSpPr>
              <p:grpSp>
                <p:nvGrpSpPr>
                  <p:cNvPr id="6" name="Group 8"/>
                  <p:cNvGrpSpPr>
                    <a:grpSpLocks/>
                  </p:cNvGrpSpPr>
                  <p:nvPr/>
                </p:nvGrpSpPr>
                <p:grpSpPr bwMode="auto">
                  <a:xfrm>
                    <a:off x="452" y="401"/>
                    <a:ext cx="2487" cy="3111"/>
                    <a:chOff x="452" y="401"/>
                    <a:chExt cx="2487" cy="3111"/>
                  </a:xfrm>
                </p:grpSpPr>
                <p:grpSp>
                  <p:nvGrpSpPr>
                    <p:cNvPr id="7" name="Group 9"/>
                    <p:cNvGrpSpPr>
                      <a:grpSpLocks/>
                    </p:cNvGrpSpPr>
                    <p:nvPr/>
                  </p:nvGrpSpPr>
                  <p:grpSpPr bwMode="auto">
                    <a:xfrm>
                      <a:off x="452" y="401"/>
                      <a:ext cx="2487" cy="3111"/>
                      <a:chOff x="452" y="401"/>
                      <a:chExt cx="2487" cy="3111"/>
                    </a:xfrm>
                  </p:grpSpPr>
                  <p:grpSp>
                    <p:nvGrpSpPr>
                      <p:cNvPr id="8" name="Group 10"/>
                      <p:cNvGrpSpPr>
                        <a:grpSpLocks/>
                      </p:cNvGrpSpPr>
                      <p:nvPr/>
                    </p:nvGrpSpPr>
                    <p:grpSpPr bwMode="auto">
                      <a:xfrm>
                        <a:off x="452" y="401"/>
                        <a:ext cx="2487" cy="3111"/>
                        <a:chOff x="452" y="401"/>
                        <a:chExt cx="2487" cy="3111"/>
                      </a:xfrm>
                    </p:grpSpPr>
                    <p:pic>
                      <p:nvPicPr>
                        <p:cNvPr id="445451" name="Picture 1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2" y="401"/>
                          <a:ext cx="2487" cy="3111"/>
                        </a:xfrm>
                        <a:prstGeom prst="rect">
                          <a:avLst/>
                        </a:prstGeom>
                        <a:noFill/>
                        <a:ln w="9525">
                          <a:noFill/>
                          <a:miter lim="800000"/>
                          <a:headEnd/>
                          <a:tailEnd/>
                        </a:ln>
                        <a:effectLst/>
                      </p:spPr>
                    </p:pic>
                    <p:sp>
                      <p:nvSpPr>
                        <p:cNvPr id="445452" name="Rectangle 12"/>
                        <p:cNvSpPr>
                          <a:spLocks noChangeArrowheads="1"/>
                        </p:cNvSpPr>
                        <p:nvPr/>
                      </p:nvSpPr>
                      <p:spPr bwMode="auto">
                        <a:xfrm>
                          <a:off x="2310" y="40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5453" name="Rectangle 13"/>
                        <p:cNvSpPr>
                          <a:spLocks noChangeArrowheads="1"/>
                        </p:cNvSpPr>
                        <p:nvPr/>
                      </p:nvSpPr>
                      <p:spPr bwMode="auto">
                        <a:xfrm>
                          <a:off x="2310" y="55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5454" name="Rectangle 14"/>
                        <p:cNvSpPr>
                          <a:spLocks noChangeArrowheads="1"/>
                        </p:cNvSpPr>
                        <p:nvPr/>
                      </p:nvSpPr>
                      <p:spPr bwMode="auto">
                        <a:xfrm>
                          <a:off x="2310" y="7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5455" name="Rectangle 15"/>
                        <p:cNvSpPr>
                          <a:spLocks noChangeArrowheads="1"/>
                        </p:cNvSpPr>
                        <p:nvPr/>
                      </p:nvSpPr>
                      <p:spPr bwMode="auto">
                        <a:xfrm>
                          <a:off x="2310" y="13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5456" name="Rectangle 16"/>
                        <p:cNvSpPr>
                          <a:spLocks noChangeArrowheads="1"/>
                        </p:cNvSpPr>
                        <p:nvPr/>
                      </p:nvSpPr>
                      <p:spPr bwMode="auto">
                        <a:xfrm>
                          <a:off x="2310" y="149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5457" name="Rectangle 17"/>
                        <p:cNvSpPr>
                          <a:spLocks noChangeArrowheads="1"/>
                        </p:cNvSpPr>
                        <p:nvPr/>
                      </p:nvSpPr>
                      <p:spPr bwMode="auto">
                        <a:xfrm>
                          <a:off x="2310" y="165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5458" name="Rectangle 18"/>
                        <p:cNvSpPr>
                          <a:spLocks noChangeArrowheads="1"/>
                        </p:cNvSpPr>
                        <p:nvPr/>
                      </p:nvSpPr>
                      <p:spPr bwMode="auto">
                        <a:xfrm>
                          <a:off x="2310" y="180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5459" name="Rectangle 19"/>
                        <p:cNvSpPr>
                          <a:spLocks noChangeArrowheads="1"/>
                        </p:cNvSpPr>
                        <p:nvPr/>
                      </p:nvSpPr>
                      <p:spPr bwMode="auto">
                        <a:xfrm>
                          <a:off x="2310" y="11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5460" name="Rectangle 20"/>
                        <p:cNvSpPr>
                          <a:spLocks noChangeArrowheads="1"/>
                        </p:cNvSpPr>
                        <p:nvPr/>
                      </p:nvSpPr>
                      <p:spPr bwMode="auto">
                        <a:xfrm>
                          <a:off x="2310" y="10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5461" name="Rectangle 21"/>
                        <p:cNvSpPr>
                          <a:spLocks noChangeArrowheads="1"/>
                        </p:cNvSpPr>
                        <p:nvPr/>
                      </p:nvSpPr>
                      <p:spPr bwMode="auto">
                        <a:xfrm>
                          <a:off x="2310" y="868"/>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5462" name="Line 22"/>
                        <p:cNvSpPr>
                          <a:spLocks noChangeShapeType="1"/>
                        </p:cNvSpPr>
                        <p:nvPr/>
                      </p:nvSpPr>
                      <p:spPr bwMode="auto">
                        <a:xfrm>
                          <a:off x="2310" y="40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5463" name="Line 23"/>
                        <p:cNvSpPr>
                          <a:spLocks noChangeShapeType="1"/>
                        </p:cNvSpPr>
                        <p:nvPr/>
                      </p:nvSpPr>
                      <p:spPr bwMode="auto">
                        <a:xfrm>
                          <a:off x="2310" y="196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5464" name="Line 24"/>
                        <p:cNvSpPr>
                          <a:spLocks noChangeShapeType="1"/>
                        </p:cNvSpPr>
                        <p:nvPr/>
                      </p:nvSpPr>
                      <p:spPr bwMode="auto">
                        <a:xfrm>
                          <a:off x="2310"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465" name="Line 25"/>
                        <p:cNvSpPr>
                          <a:spLocks noChangeShapeType="1"/>
                        </p:cNvSpPr>
                        <p:nvPr/>
                      </p:nvSpPr>
                      <p:spPr bwMode="auto">
                        <a:xfrm>
                          <a:off x="2468"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466" name="Line 26"/>
                        <p:cNvSpPr>
                          <a:spLocks noChangeShapeType="1"/>
                        </p:cNvSpPr>
                        <p:nvPr/>
                      </p:nvSpPr>
                      <p:spPr bwMode="auto">
                        <a:xfrm>
                          <a:off x="2310"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5467" name="Line 27"/>
                        <p:cNvSpPr>
                          <a:spLocks noChangeShapeType="1"/>
                        </p:cNvSpPr>
                        <p:nvPr/>
                      </p:nvSpPr>
                      <p:spPr bwMode="auto">
                        <a:xfrm>
                          <a:off x="2468"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5468" name="Line 28"/>
                        <p:cNvSpPr>
                          <a:spLocks noChangeShapeType="1"/>
                        </p:cNvSpPr>
                        <p:nvPr/>
                      </p:nvSpPr>
                      <p:spPr bwMode="auto">
                        <a:xfrm>
                          <a:off x="2310"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469" name="Line 29"/>
                        <p:cNvSpPr>
                          <a:spLocks noChangeShapeType="1"/>
                        </p:cNvSpPr>
                        <p:nvPr/>
                      </p:nvSpPr>
                      <p:spPr bwMode="auto">
                        <a:xfrm>
                          <a:off x="2468"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470" name="Line 30"/>
                        <p:cNvSpPr>
                          <a:spLocks noChangeShapeType="1"/>
                        </p:cNvSpPr>
                        <p:nvPr/>
                      </p:nvSpPr>
                      <p:spPr bwMode="auto">
                        <a:xfrm>
                          <a:off x="2310"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5471" name="Line 31"/>
                        <p:cNvSpPr>
                          <a:spLocks noChangeShapeType="1"/>
                        </p:cNvSpPr>
                        <p:nvPr/>
                      </p:nvSpPr>
                      <p:spPr bwMode="auto">
                        <a:xfrm>
                          <a:off x="2468"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5472" name="Line 32"/>
                        <p:cNvSpPr>
                          <a:spLocks noChangeShapeType="1"/>
                        </p:cNvSpPr>
                        <p:nvPr/>
                      </p:nvSpPr>
                      <p:spPr bwMode="auto">
                        <a:xfrm>
                          <a:off x="2310"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5473" name="Line 33"/>
                        <p:cNvSpPr>
                          <a:spLocks noChangeShapeType="1"/>
                        </p:cNvSpPr>
                        <p:nvPr/>
                      </p:nvSpPr>
                      <p:spPr bwMode="auto">
                        <a:xfrm>
                          <a:off x="2468"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5474" name="Line 34"/>
                        <p:cNvSpPr>
                          <a:spLocks noChangeShapeType="1"/>
                        </p:cNvSpPr>
                        <p:nvPr/>
                      </p:nvSpPr>
                      <p:spPr bwMode="auto">
                        <a:xfrm>
                          <a:off x="2310"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5475" name="Line 35"/>
                        <p:cNvSpPr>
                          <a:spLocks noChangeShapeType="1"/>
                        </p:cNvSpPr>
                        <p:nvPr/>
                      </p:nvSpPr>
                      <p:spPr bwMode="auto">
                        <a:xfrm>
                          <a:off x="2468"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5476" name="Line 36"/>
                        <p:cNvSpPr>
                          <a:spLocks noChangeShapeType="1"/>
                        </p:cNvSpPr>
                        <p:nvPr/>
                      </p:nvSpPr>
                      <p:spPr bwMode="auto">
                        <a:xfrm>
                          <a:off x="2310"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5477" name="Line 37"/>
                        <p:cNvSpPr>
                          <a:spLocks noChangeShapeType="1"/>
                        </p:cNvSpPr>
                        <p:nvPr/>
                      </p:nvSpPr>
                      <p:spPr bwMode="auto">
                        <a:xfrm>
                          <a:off x="2468"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5478" name="Line 38"/>
                        <p:cNvSpPr>
                          <a:spLocks noChangeShapeType="1"/>
                        </p:cNvSpPr>
                        <p:nvPr/>
                      </p:nvSpPr>
                      <p:spPr bwMode="auto">
                        <a:xfrm>
                          <a:off x="2310"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479" name="Line 39"/>
                        <p:cNvSpPr>
                          <a:spLocks noChangeShapeType="1"/>
                        </p:cNvSpPr>
                        <p:nvPr/>
                      </p:nvSpPr>
                      <p:spPr bwMode="auto">
                        <a:xfrm>
                          <a:off x="2468"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480" name="Line 40"/>
                        <p:cNvSpPr>
                          <a:spLocks noChangeShapeType="1"/>
                        </p:cNvSpPr>
                        <p:nvPr/>
                      </p:nvSpPr>
                      <p:spPr bwMode="auto">
                        <a:xfrm>
                          <a:off x="2310"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5481" name="Line 41"/>
                        <p:cNvSpPr>
                          <a:spLocks noChangeShapeType="1"/>
                        </p:cNvSpPr>
                        <p:nvPr/>
                      </p:nvSpPr>
                      <p:spPr bwMode="auto">
                        <a:xfrm>
                          <a:off x="2468"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5482" name="Line 42"/>
                        <p:cNvSpPr>
                          <a:spLocks noChangeShapeType="1"/>
                        </p:cNvSpPr>
                        <p:nvPr/>
                      </p:nvSpPr>
                      <p:spPr bwMode="auto">
                        <a:xfrm>
                          <a:off x="2310" y="180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5483" name="Line 43"/>
                        <p:cNvSpPr>
                          <a:spLocks noChangeShapeType="1"/>
                        </p:cNvSpPr>
                        <p:nvPr/>
                      </p:nvSpPr>
                      <p:spPr bwMode="auto">
                        <a:xfrm>
                          <a:off x="2468" y="1809"/>
                          <a:ext cx="0" cy="157"/>
                        </a:xfrm>
                        <a:prstGeom prst="line">
                          <a:avLst/>
                        </a:prstGeom>
                        <a:noFill/>
                        <a:ln w="6350" cap="sq">
                          <a:noFill/>
                          <a:miter lim="800000"/>
                          <a:headEnd/>
                          <a:tailEnd/>
                        </a:ln>
                        <a:effectLst/>
                      </p:spPr>
                      <p:txBody>
                        <a:bodyPr wrap="none" lIns="0" tIns="0" rIns="0" bIns="0"/>
                        <a:lstStyle/>
                        <a:p>
                          <a:endParaRPr lang="zh-CN" altLang="en-US"/>
                        </a:p>
                      </p:txBody>
                    </p:sp>
                  </p:grpSp>
                  <p:sp>
                    <p:nvSpPr>
                      <p:cNvPr id="445484" name="Rectangle 44"/>
                      <p:cNvSpPr>
                        <a:spLocks noChangeArrowheads="1"/>
                      </p:cNvSpPr>
                      <p:nvPr/>
                    </p:nvSpPr>
                    <p:spPr bwMode="auto">
                      <a:xfrm>
                        <a:off x="456" y="2269"/>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5485" name="Rectangle 45"/>
                      <p:cNvSpPr>
                        <a:spLocks noChangeArrowheads="1"/>
                      </p:cNvSpPr>
                      <p:nvPr/>
                    </p:nvSpPr>
                    <p:spPr bwMode="auto">
                      <a:xfrm>
                        <a:off x="456" y="102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5486" name="Rectangle 46"/>
                      <p:cNvSpPr>
                        <a:spLocks noChangeArrowheads="1"/>
                      </p:cNvSpPr>
                      <p:nvPr/>
                    </p:nvSpPr>
                    <p:spPr bwMode="auto">
                      <a:xfrm>
                        <a:off x="456" y="117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5487" name="Rectangle 47"/>
                      <p:cNvSpPr>
                        <a:spLocks noChangeArrowheads="1"/>
                      </p:cNvSpPr>
                      <p:nvPr/>
                    </p:nvSpPr>
                    <p:spPr bwMode="auto">
                      <a:xfrm>
                        <a:off x="456" y="1335"/>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5488" name="Rectangle 48"/>
                      <p:cNvSpPr>
                        <a:spLocks noChangeArrowheads="1"/>
                      </p:cNvSpPr>
                      <p:nvPr/>
                    </p:nvSpPr>
                    <p:spPr bwMode="auto">
                      <a:xfrm>
                        <a:off x="456" y="195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5489" name="Rectangle 49"/>
                      <p:cNvSpPr>
                        <a:spLocks noChangeArrowheads="1"/>
                      </p:cNvSpPr>
                      <p:nvPr/>
                    </p:nvSpPr>
                    <p:spPr bwMode="auto">
                      <a:xfrm>
                        <a:off x="456" y="2114"/>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5490" name="Rectangle 50"/>
                      <p:cNvSpPr>
                        <a:spLocks noChangeArrowheads="1"/>
                      </p:cNvSpPr>
                      <p:nvPr/>
                    </p:nvSpPr>
                    <p:spPr bwMode="auto">
                      <a:xfrm>
                        <a:off x="456" y="180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5491" name="Rectangle 51"/>
                      <p:cNvSpPr>
                        <a:spLocks noChangeArrowheads="1"/>
                      </p:cNvSpPr>
                      <p:nvPr/>
                    </p:nvSpPr>
                    <p:spPr bwMode="auto">
                      <a:xfrm>
                        <a:off x="456" y="164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5492" name="Rectangle 52"/>
                      <p:cNvSpPr>
                        <a:spLocks noChangeArrowheads="1"/>
                      </p:cNvSpPr>
                      <p:nvPr/>
                    </p:nvSpPr>
                    <p:spPr bwMode="auto">
                      <a:xfrm>
                        <a:off x="456" y="149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5493" name="Line 53"/>
                      <p:cNvSpPr>
                        <a:spLocks noChangeShapeType="1"/>
                      </p:cNvSpPr>
                      <p:nvPr/>
                    </p:nvSpPr>
                    <p:spPr bwMode="auto">
                      <a:xfrm>
                        <a:off x="456" y="1025"/>
                        <a:ext cx="158" cy="0"/>
                      </a:xfrm>
                      <a:prstGeom prst="line">
                        <a:avLst/>
                      </a:prstGeom>
                      <a:noFill/>
                      <a:ln w="6350" cap="sq">
                        <a:noFill/>
                        <a:miter lim="800000"/>
                        <a:headEnd/>
                        <a:tailEnd/>
                      </a:ln>
                      <a:effectLst/>
                    </p:spPr>
                    <p:txBody>
                      <a:bodyPr wrap="none" lIns="0" tIns="0" rIns="0" bIns="0"/>
                      <a:lstStyle/>
                      <a:p>
                        <a:endParaRPr lang="zh-CN" altLang="en-US"/>
                      </a:p>
                    </p:txBody>
                  </p:sp>
                  <p:sp>
                    <p:nvSpPr>
                      <p:cNvPr id="445494" name="Line 54"/>
                      <p:cNvSpPr>
                        <a:spLocks noChangeShapeType="1"/>
                      </p:cNvSpPr>
                      <p:nvPr/>
                    </p:nvSpPr>
                    <p:spPr bwMode="auto">
                      <a:xfrm>
                        <a:off x="456" y="2423"/>
                        <a:ext cx="158" cy="0"/>
                      </a:xfrm>
                      <a:prstGeom prst="line">
                        <a:avLst/>
                      </a:prstGeom>
                      <a:noFill/>
                      <a:ln w="6350" cap="sq">
                        <a:noFill/>
                        <a:miter lim="800000"/>
                        <a:headEnd/>
                        <a:tailEnd/>
                      </a:ln>
                      <a:effectLst/>
                    </p:spPr>
                    <p:txBody>
                      <a:bodyPr wrap="none" lIns="0" tIns="0" rIns="0" bIns="0"/>
                      <a:lstStyle/>
                      <a:p>
                        <a:endParaRPr lang="zh-CN" altLang="en-US"/>
                      </a:p>
                    </p:txBody>
                  </p:sp>
                  <p:sp>
                    <p:nvSpPr>
                      <p:cNvPr id="445495" name="Line 55"/>
                      <p:cNvSpPr>
                        <a:spLocks noChangeShapeType="1"/>
                      </p:cNvSpPr>
                      <p:nvPr/>
                    </p:nvSpPr>
                    <p:spPr bwMode="auto">
                      <a:xfrm>
                        <a:off x="456"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496" name="Line 56"/>
                      <p:cNvSpPr>
                        <a:spLocks noChangeShapeType="1"/>
                      </p:cNvSpPr>
                      <p:nvPr/>
                    </p:nvSpPr>
                    <p:spPr bwMode="auto">
                      <a:xfrm>
                        <a:off x="614"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497" name="Line 57"/>
                      <p:cNvSpPr>
                        <a:spLocks noChangeShapeType="1"/>
                      </p:cNvSpPr>
                      <p:nvPr/>
                    </p:nvSpPr>
                    <p:spPr bwMode="auto">
                      <a:xfrm>
                        <a:off x="456"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498" name="Line 58"/>
                      <p:cNvSpPr>
                        <a:spLocks noChangeShapeType="1"/>
                      </p:cNvSpPr>
                      <p:nvPr/>
                    </p:nvSpPr>
                    <p:spPr bwMode="auto">
                      <a:xfrm>
                        <a:off x="614"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499" name="Line 59"/>
                      <p:cNvSpPr>
                        <a:spLocks noChangeShapeType="1"/>
                      </p:cNvSpPr>
                      <p:nvPr/>
                    </p:nvSpPr>
                    <p:spPr bwMode="auto">
                      <a:xfrm>
                        <a:off x="456"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5500" name="Line 60"/>
                      <p:cNvSpPr>
                        <a:spLocks noChangeShapeType="1"/>
                      </p:cNvSpPr>
                      <p:nvPr/>
                    </p:nvSpPr>
                    <p:spPr bwMode="auto">
                      <a:xfrm>
                        <a:off x="614"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5501" name="Line 61"/>
                      <p:cNvSpPr>
                        <a:spLocks noChangeShapeType="1"/>
                      </p:cNvSpPr>
                      <p:nvPr/>
                    </p:nvSpPr>
                    <p:spPr bwMode="auto">
                      <a:xfrm>
                        <a:off x="456"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02" name="Line 62"/>
                      <p:cNvSpPr>
                        <a:spLocks noChangeShapeType="1"/>
                      </p:cNvSpPr>
                      <p:nvPr/>
                    </p:nvSpPr>
                    <p:spPr bwMode="auto">
                      <a:xfrm>
                        <a:off x="614"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03" name="Line 63"/>
                      <p:cNvSpPr>
                        <a:spLocks noChangeShapeType="1"/>
                      </p:cNvSpPr>
                      <p:nvPr/>
                    </p:nvSpPr>
                    <p:spPr bwMode="auto">
                      <a:xfrm>
                        <a:off x="456"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04" name="Line 64"/>
                      <p:cNvSpPr>
                        <a:spLocks noChangeShapeType="1"/>
                      </p:cNvSpPr>
                      <p:nvPr/>
                    </p:nvSpPr>
                    <p:spPr bwMode="auto">
                      <a:xfrm>
                        <a:off x="614"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05" name="Line 65"/>
                      <p:cNvSpPr>
                        <a:spLocks noChangeShapeType="1"/>
                      </p:cNvSpPr>
                      <p:nvPr/>
                    </p:nvSpPr>
                    <p:spPr bwMode="auto">
                      <a:xfrm>
                        <a:off x="456"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06" name="Line 66"/>
                      <p:cNvSpPr>
                        <a:spLocks noChangeShapeType="1"/>
                      </p:cNvSpPr>
                      <p:nvPr/>
                    </p:nvSpPr>
                    <p:spPr bwMode="auto">
                      <a:xfrm>
                        <a:off x="614"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07" name="Line 67"/>
                      <p:cNvSpPr>
                        <a:spLocks noChangeShapeType="1"/>
                      </p:cNvSpPr>
                      <p:nvPr/>
                    </p:nvSpPr>
                    <p:spPr bwMode="auto">
                      <a:xfrm>
                        <a:off x="456"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08" name="Line 68"/>
                      <p:cNvSpPr>
                        <a:spLocks noChangeShapeType="1"/>
                      </p:cNvSpPr>
                      <p:nvPr/>
                    </p:nvSpPr>
                    <p:spPr bwMode="auto">
                      <a:xfrm>
                        <a:off x="614"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09" name="Line 69"/>
                      <p:cNvSpPr>
                        <a:spLocks noChangeShapeType="1"/>
                      </p:cNvSpPr>
                      <p:nvPr/>
                    </p:nvSpPr>
                    <p:spPr bwMode="auto">
                      <a:xfrm>
                        <a:off x="456"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5510" name="Line 70"/>
                      <p:cNvSpPr>
                        <a:spLocks noChangeShapeType="1"/>
                      </p:cNvSpPr>
                      <p:nvPr/>
                    </p:nvSpPr>
                    <p:spPr bwMode="auto">
                      <a:xfrm>
                        <a:off x="614"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5511" name="Line 71"/>
                      <p:cNvSpPr>
                        <a:spLocks noChangeShapeType="1"/>
                      </p:cNvSpPr>
                      <p:nvPr/>
                    </p:nvSpPr>
                    <p:spPr bwMode="auto">
                      <a:xfrm>
                        <a:off x="456" y="2269"/>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512" name="Line 72"/>
                      <p:cNvSpPr>
                        <a:spLocks noChangeShapeType="1"/>
                      </p:cNvSpPr>
                      <p:nvPr/>
                    </p:nvSpPr>
                    <p:spPr bwMode="auto">
                      <a:xfrm>
                        <a:off x="614" y="2269"/>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5513" name="Rectangle 73"/>
                    <p:cNvSpPr>
                      <a:spLocks noChangeArrowheads="1"/>
                    </p:cNvSpPr>
                    <p:nvPr/>
                  </p:nvSpPr>
                  <p:spPr bwMode="auto">
                    <a:xfrm>
                      <a:off x="1852" y="102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5514" name="Rectangle 74"/>
                    <p:cNvSpPr>
                      <a:spLocks noChangeArrowheads="1"/>
                    </p:cNvSpPr>
                    <p:nvPr/>
                  </p:nvSpPr>
                  <p:spPr bwMode="auto">
                    <a:xfrm>
                      <a:off x="1852" y="117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5515" name="Rectangle 75"/>
                    <p:cNvSpPr>
                      <a:spLocks noChangeArrowheads="1"/>
                    </p:cNvSpPr>
                    <p:nvPr/>
                  </p:nvSpPr>
                  <p:spPr bwMode="auto">
                    <a:xfrm>
                      <a:off x="1852" y="133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5516" name="Rectangle 76"/>
                    <p:cNvSpPr>
                      <a:spLocks noChangeArrowheads="1"/>
                    </p:cNvSpPr>
                    <p:nvPr/>
                  </p:nvSpPr>
                  <p:spPr bwMode="auto">
                    <a:xfrm>
                      <a:off x="1852"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Y</a:t>
                      </a:r>
                    </a:p>
                  </p:txBody>
                </p:sp>
                <p:sp>
                  <p:nvSpPr>
                    <p:cNvPr id="445517" name="Rectangle 77"/>
                    <p:cNvSpPr>
                      <a:spLocks noChangeArrowheads="1"/>
                    </p:cNvSpPr>
                    <p:nvPr/>
                  </p:nvSpPr>
                  <p:spPr bwMode="auto">
                    <a:xfrm>
                      <a:off x="1852" y="179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5518" name="Rectangle 78"/>
                    <p:cNvSpPr>
                      <a:spLocks noChangeArrowheads="1"/>
                    </p:cNvSpPr>
                    <p:nvPr/>
                  </p:nvSpPr>
                  <p:spPr bwMode="auto">
                    <a:xfrm>
                      <a:off x="1852" y="164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5519" name="Rectangle 79"/>
                    <p:cNvSpPr>
                      <a:spLocks noChangeArrowheads="1"/>
                    </p:cNvSpPr>
                    <p:nvPr/>
                  </p:nvSpPr>
                  <p:spPr bwMode="auto">
                    <a:xfrm>
                      <a:off x="1852" y="148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5520" name="Line 80"/>
                    <p:cNvSpPr>
                      <a:spLocks noChangeShapeType="1"/>
                    </p:cNvSpPr>
                    <p:nvPr/>
                  </p:nvSpPr>
                  <p:spPr bwMode="auto">
                    <a:xfrm>
                      <a:off x="1852" y="102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5521" name="Line 81"/>
                    <p:cNvSpPr>
                      <a:spLocks noChangeShapeType="1"/>
                    </p:cNvSpPr>
                    <p:nvPr/>
                  </p:nvSpPr>
                  <p:spPr bwMode="auto">
                    <a:xfrm>
                      <a:off x="1852" y="2110"/>
                      <a:ext cx="158" cy="0"/>
                    </a:xfrm>
                    <a:prstGeom prst="line">
                      <a:avLst/>
                    </a:prstGeom>
                    <a:noFill/>
                    <a:ln w="6350" cap="sq">
                      <a:noFill/>
                      <a:miter lim="800000"/>
                      <a:headEnd/>
                      <a:tailEnd/>
                    </a:ln>
                    <a:effectLst/>
                  </p:spPr>
                  <p:txBody>
                    <a:bodyPr wrap="none" lIns="0" tIns="0" rIns="0" bIns="0"/>
                    <a:lstStyle/>
                    <a:p>
                      <a:endParaRPr lang="zh-CN" altLang="en-US"/>
                    </a:p>
                  </p:txBody>
                </p:sp>
                <p:sp>
                  <p:nvSpPr>
                    <p:cNvPr id="445522" name="Line 82"/>
                    <p:cNvSpPr>
                      <a:spLocks noChangeShapeType="1"/>
                    </p:cNvSpPr>
                    <p:nvPr/>
                  </p:nvSpPr>
                  <p:spPr bwMode="auto">
                    <a:xfrm>
                      <a:off x="1852"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523" name="Line 83"/>
                    <p:cNvSpPr>
                      <a:spLocks noChangeShapeType="1"/>
                    </p:cNvSpPr>
                    <p:nvPr/>
                  </p:nvSpPr>
                  <p:spPr bwMode="auto">
                    <a:xfrm>
                      <a:off x="2010"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524" name="Line 84"/>
                    <p:cNvSpPr>
                      <a:spLocks noChangeShapeType="1"/>
                    </p:cNvSpPr>
                    <p:nvPr/>
                  </p:nvSpPr>
                  <p:spPr bwMode="auto">
                    <a:xfrm>
                      <a:off x="1852"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25" name="Line 85"/>
                    <p:cNvSpPr>
                      <a:spLocks noChangeShapeType="1"/>
                    </p:cNvSpPr>
                    <p:nvPr/>
                  </p:nvSpPr>
                  <p:spPr bwMode="auto">
                    <a:xfrm>
                      <a:off x="2010"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26" name="Line 86"/>
                    <p:cNvSpPr>
                      <a:spLocks noChangeShapeType="1"/>
                    </p:cNvSpPr>
                    <p:nvPr/>
                  </p:nvSpPr>
                  <p:spPr bwMode="auto">
                    <a:xfrm>
                      <a:off x="1852"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5527" name="Line 87"/>
                    <p:cNvSpPr>
                      <a:spLocks noChangeShapeType="1"/>
                    </p:cNvSpPr>
                    <p:nvPr/>
                  </p:nvSpPr>
                  <p:spPr bwMode="auto">
                    <a:xfrm>
                      <a:off x="2010"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5528" name="Line 88"/>
                    <p:cNvSpPr>
                      <a:spLocks noChangeShapeType="1"/>
                    </p:cNvSpPr>
                    <p:nvPr/>
                  </p:nvSpPr>
                  <p:spPr bwMode="auto">
                    <a:xfrm>
                      <a:off x="1852"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29" name="Line 89"/>
                    <p:cNvSpPr>
                      <a:spLocks noChangeShapeType="1"/>
                    </p:cNvSpPr>
                    <p:nvPr/>
                  </p:nvSpPr>
                  <p:spPr bwMode="auto">
                    <a:xfrm>
                      <a:off x="2010"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30" name="Line 90"/>
                    <p:cNvSpPr>
                      <a:spLocks noChangeShapeType="1"/>
                    </p:cNvSpPr>
                    <p:nvPr/>
                  </p:nvSpPr>
                  <p:spPr bwMode="auto">
                    <a:xfrm>
                      <a:off x="1852"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31" name="Line 91"/>
                    <p:cNvSpPr>
                      <a:spLocks noChangeShapeType="1"/>
                    </p:cNvSpPr>
                    <p:nvPr/>
                  </p:nvSpPr>
                  <p:spPr bwMode="auto">
                    <a:xfrm>
                      <a:off x="2010"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32" name="Line 92"/>
                    <p:cNvSpPr>
                      <a:spLocks noChangeShapeType="1"/>
                    </p:cNvSpPr>
                    <p:nvPr/>
                  </p:nvSpPr>
                  <p:spPr bwMode="auto">
                    <a:xfrm>
                      <a:off x="1852"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33" name="Line 93"/>
                    <p:cNvSpPr>
                      <a:spLocks noChangeShapeType="1"/>
                    </p:cNvSpPr>
                    <p:nvPr/>
                  </p:nvSpPr>
                  <p:spPr bwMode="auto">
                    <a:xfrm>
                      <a:off x="2010"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34" name="Line 94"/>
                    <p:cNvSpPr>
                      <a:spLocks noChangeShapeType="1"/>
                    </p:cNvSpPr>
                    <p:nvPr/>
                  </p:nvSpPr>
                  <p:spPr bwMode="auto">
                    <a:xfrm>
                      <a:off x="1852"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35" name="Line 95"/>
                    <p:cNvSpPr>
                      <a:spLocks noChangeShapeType="1"/>
                    </p:cNvSpPr>
                    <p:nvPr/>
                  </p:nvSpPr>
                  <p:spPr bwMode="auto">
                    <a:xfrm>
                      <a:off x="2010" y="1954"/>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5536" name="Rectangle 96"/>
                  <p:cNvSpPr>
                    <a:spLocks noChangeArrowheads="1"/>
                  </p:cNvSpPr>
                  <p:nvPr/>
                </p:nvSpPr>
                <p:spPr bwMode="auto">
                  <a:xfrm>
                    <a:off x="765" y="117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5537" name="Rectangle 97"/>
                  <p:cNvSpPr>
                    <a:spLocks noChangeArrowheads="1"/>
                  </p:cNvSpPr>
                  <p:nvPr/>
                </p:nvSpPr>
                <p:spPr bwMode="auto">
                  <a:xfrm>
                    <a:off x="765" y="133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5538" name="Rectangle 98"/>
                  <p:cNvSpPr>
                    <a:spLocks noChangeArrowheads="1"/>
                  </p:cNvSpPr>
                  <p:nvPr/>
                </p:nvSpPr>
                <p:spPr bwMode="auto">
                  <a:xfrm>
                    <a:off x="765" y="1488"/>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5539" name="Rectangle 99"/>
                  <p:cNvSpPr>
                    <a:spLocks noChangeArrowheads="1"/>
                  </p:cNvSpPr>
                  <p:nvPr/>
                </p:nvSpPr>
                <p:spPr bwMode="auto">
                  <a:xfrm>
                    <a:off x="765" y="2111"/>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5540" name="Rectangle 100"/>
                  <p:cNvSpPr>
                    <a:spLocks noChangeArrowheads="1"/>
                  </p:cNvSpPr>
                  <p:nvPr/>
                </p:nvSpPr>
                <p:spPr bwMode="auto">
                  <a:xfrm>
                    <a:off x="765" y="195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5541" name="Rectangle 101"/>
                  <p:cNvSpPr>
                    <a:spLocks noChangeArrowheads="1"/>
                  </p:cNvSpPr>
                  <p:nvPr/>
                </p:nvSpPr>
                <p:spPr bwMode="auto">
                  <a:xfrm>
                    <a:off x="765" y="179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5542" name="Rectangle 102"/>
                  <p:cNvSpPr>
                    <a:spLocks noChangeArrowheads="1"/>
                  </p:cNvSpPr>
                  <p:nvPr/>
                </p:nvSpPr>
                <p:spPr bwMode="auto">
                  <a:xfrm>
                    <a:off x="765" y="1643"/>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P</a:t>
                    </a:r>
                  </a:p>
                </p:txBody>
              </p:sp>
              <p:sp>
                <p:nvSpPr>
                  <p:cNvPr id="445543" name="Line 103"/>
                  <p:cNvSpPr>
                    <a:spLocks noChangeShapeType="1"/>
                  </p:cNvSpPr>
                  <p:nvPr/>
                </p:nvSpPr>
                <p:spPr bwMode="auto">
                  <a:xfrm>
                    <a:off x="765" y="1178"/>
                    <a:ext cx="158" cy="0"/>
                  </a:xfrm>
                  <a:prstGeom prst="line">
                    <a:avLst/>
                  </a:prstGeom>
                  <a:noFill/>
                  <a:ln w="6350" cap="sq">
                    <a:noFill/>
                    <a:miter lim="800000"/>
                    <a:headEnd/>
                    <a:tailEnd/>
                  </a:ln>
                  <a:effectLst/>
                </p:spPr>
                <p:txBody>
                  <a:bodyPr wrap="none" lIns="0" tIns="0" rIns="0" bIns="0"/>
                  <a:lstStyle/>
                  <a:p>
                    <a:endParaRPr lang="zh-CN" altLang="en-US"/>
                  </a:p>
                </p:txBody>
              </p:sp>
              <p:sp>
                <p:nvSpPr>
                  <p:cNvPr id="445544" name="Line 104"/>
                  <p:cNvSpPr>
                    <a:spLocks noChangeShapeType="1"/>
                  </p:cNvSpPr>
                  <p:nvPr/>
                </p:nvSpPr>
                <p:spPr bwMode="auto">
                  <a:xfrm>
                    <a:off x="765" y="2267"/>
                    <a:ext cx="158" cy="0"/>
                  </a:xfrm>
                  <a:prstGeom prst="line">
                    <a:avLst/>
                  </a:prstGeom>
                  <a:noFill/>
                  <a:ln w="6350" cap="sq">
                    <a:noFill/>
                    <a:miter lim="800000"/>
                    <a:headEnd/>
                    <a:tailEnd/>
                  </a:ln>
                  <a:effectLst/>
                </p:spPr>
                <p:txBody>
                  <a:bodyPr wrap="none" lIns="0" tIns="0" rIns="0" bIns="0"/>
                  <a:lstStyle/>
                  <a:p>
                    <a:endParaRPr lang="zh-CN" altLang="en-US"/>
                  </a:p>
                </p:txBody>
              </p:sp>
              <p:sp>
                <p:nvSpPr>
                  <p:cNvPr id="445545" name="Line 105"/>
                  <p:cNvSpPr>
                    <a:spLocks noChangeShapeType="1"/>
                  </p:cNvSpPr>
                  <p:nvPr/>
                </p:nvSpPr>
                <p:spPr bwMode="auto">
                  <a:xfrm>
                    <a:off x="765"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546" name="Line 106"/>
                  <p:cNvSpPr>
                    <a:spLocks noChangeShapeType="1"/>
                  </p:cNvSpPr>
                  <p:nvPr/>
                </p:nvSpPr>
                <p:spPr bwMode="auto">
                  <a:xfrm>
                    <a:off x="923"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547" name="Line 107"/>
                  <p:cNvSpPr>
                    <a:spLocks noChangeShapeType="1"/>
                  </p:cNvSpPr>
                  <p:nvPr/>
                </p:nvSpPr>
                <p:spPr bwMode="auto">
                  <a:xfrm>
                    <a:off x="765"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48" name="Line 108"/>
                  <p:cNvSpPr>
                    <a:spLocks noChangeShapeType="1"/>
                  </p:cNvSpPr>
                  <p:nvPr/>
                </p:nvSpPr>
                <p:spPr bwMode="auto">
                  <a:xfrm>
                    <a:off x="923"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49" name="Line 109"/>
                  <p:cNvSpPr>
                    <a:spLocks noChangeShapeType="1"/>
                  </p:cNvSpPr>
                  <p:nvPr/>
                </p:nvSpPr>
                <p:spPr bwMode="auto">
                  <a:xfrm>
                    <a:off x="765"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5550" name="Line 110"/>
                  <p:cNvSpPr>
                    <a:spLocks noChangeShapeType="1"/>
                  </p:cNvSpPr>
                  <p:nvPr/>
                </p:nvSpPr>
                <p:spPr bwMode="auto">
                  <a:xfrm>
                    <a:off x="923"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5551" name="Line 111"/>
                  <p:cNvSpPr>
                    <a:spLocks noChangeShapeType="1"/>
                  </p:cNvSpPr>
                  <p:nvPr/>
                </p:nvSpPr>
                <p:spPr bwMode="auto">
                  <a:xfrm>
                    <a:off x="765"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52" name="Line 112"/>
                  <p:cNvSpPr>
                    <a:spLocks noChangeShapeType="1"/>
                  </p:cNvSpPr>
                  <p:nvPr/>
                </p:nvSpPr>
                <p:spPr bwMode="auto">
                  <a:xfrm>
                    <a:off x="923"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53" name="Line 113"/>
                  <p:cNvSpPr>
                    <a:spLocks noChangeShapeType="1"/>
                  </p:cNvSpPr>
                  <p:nvPr/>
                </p:nvSpPr>
                <p:spPr bwMode="auto">
                  <a:xfrm>
                    <a:off x="765"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54" name="Line 114"/>
                  <p:cNvSpPr>
                    <a:spLocks noChangeShapeType="1"/>
                  </p:cNvSpPr>
                  <p:nvPr/>
                </p:nvSpPr>
                <p:spPr bwMode="auto">
                  <a:xfrm>
                    <a:off x="923"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55" name="Line 115"/>
                  <p:cNvSpPr>
                    <a:spLocks noChangeShapeType="1"/>
                  </p:cNvSpPr>
                  <p:nvPr/>
                </p:nvSpPr>
                <p:spPr bwMode="auto">
                  <a:xfrm>
                    <a:off x="765"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56" name="Line 116"/>
                  <p:cNvSpPr>
                    <a:spLocks noChangeShapeType="1"/>
                  </p:cNvSpPr>
                  <p:nvPr/>
                </p:nvSpPr>
                <p:spPr bwMode="auto">
                  <a:xfrm>
                    <a:off x="923"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57" name="Line 117"/>
                  <p:cNvSpPr>
                    <a:spLocks noChangeShapeType="1"/>
                  </p:cNvSpPr>
                  <p:nvPr/>
                </p:nvSpPr>
                <p:spPr bwMode="auto">
                  <a:xfrm>
                    <a:off x="765" y="2111"/>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58" name="Line 118"/>
                  <p:cNvSpPr>
                    <a:spLocks noChangeShapeType="1"/>
                  </p:cNvSpPr>
                  <p:nvPr/>
                </p:nvSpPr>
                <p:spPr bwMode="auto">
                  <a:xfrm>
                    <a:off x="923" y="2111"/>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5559" name="Rectangle 119"/>
                <p:cNvSpPr>
                  <a:spLocks noChangeArrowheads="1"/>
                </p:cNvSpPr>
                <p:nvPr/>
              </p:nvSpPr>
              <p:spPr bwMode="auto">
                <a:xfrm>
                  <a:off x="1230" y="226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5560" name="Rectangle 120"/>
                <p:cNvSpPr>
                  <a:spLocks noChangeArrowheads="1"/>
                </p:cNvSpPr>
                <p:nvPr/>
              </p:nvSpPr>
              <p:spPr bwMode="auto">
                <a:xfrm>
                  <a:off x="1230"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5561" name="Rectangle 121"/>
                <p:cNvSpPr>
                  <a:spLocks noChangeArrowheads="1"/>
                </p:cNvSpPr>
                <p:nvPr/>
              </p:nvSpPr>
              <p:spPr bwMode="auto">
                <a:xfrm>
                  <a:off x="1230" y="164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5562" name="Rectangle 122"/>
                <p:cNvSpPr>
                  <a:spLocks noChangeArrowheads="1"/>
                </p:cNvSpPr>
                <p:nvPr/>
              </p:nvSpPr>
              <p:spPr bwMode="auto">
                <a:xfrm>
                  <a:off x="1230" y="180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5563" name="Rectangle 123"/>
                <p:cNvSpPr>
                  <a:spLocks noChangeArrowheads="1"/>
                </p:cNvSpPr>
                <p:nvPr/>
              </p:nvSpPr>
              <p:spPr bwMode="auto">
                <a:xfrm>
                  <a:off x="1230" y="21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5564" name="Rectangle 124"/>
                <p:cNvSpPr>
                  <a:spLocks noChangeArrowheads="1"/>
                </p:cNvSpPr>
                <p:nvPr/>
              </p:nvSpPr>
              <p:spPr bwMode="auto">
                <a:xfrm>
                  <a:off x="1230" y="195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5565" name="Line 125"/>
                <p:cNvSpPr>
                  <a:spLocks noChangeShapeType="1"/>
                </p:cNvSpPr>
                <p:nvPr/>
              </p:nvSpPr>
              <p:spPr bwMode="auto">
                <a:xfrm>
                  <a:off x="1230"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5566" name="Line 126"/>
                <p:cNvSpPr>
                  <a:spLocks noChangeShapeType="1"/>
                </p:cNvSpPr>
                <p:nvPr/>
              </p:nvSpPr>
              <p:spPr bwMode="auto">
                <a:xfrm>
                  <a:off x="1230" y="2422"/>
                  <a:ext cx="158" cy="0"/>
                </a:xfrm>
                <a:prstGeom prst="line">
                  <a:avLst/>
                </a:prstGeom>
                <a:noFill/>
                <a:ln w="6350" cap="sq">
                  <a:noFill/>
                  <a:miter lim="800000"/>
                  <a:headEnd/>
                  <a:tailEnd/>
                </a:ln>
                <a:effectLst/>
              </p:spPr>
              <p:txBody>
                <a:bodyPr wrap="none" lIns="0" tIns="0" rIns="0" bIns="0"/>
                <a:lstStyle/>
                <a:p>
                  <a:endParaRPr lang="zh-CN" altLang="en-US"/>
                </a:p>
              </p:txBody>
            </p:sp>
            <p:sp>
              <p:nvSpPr>
                <p:cNvPr id="445567" name="Line 127"/>
                <p:cNvSpPr>
                  <a:spLocks noChangeShapeType="1"/>
                </p:cNvSpPr>
                <p:nvPr/>
              </p:nvSpPr>
              <p:spPr bwMode="auto">
                <a:xfrm>
                  <a:off x="1230"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568" name="Line 128"/>
                <p:cNvSpPr>
                  <a:spLocks noChangeShapeType="1"/>
                </p:cNvSpPr>
                <p:nvPr/>
              </p:nvSpPr>
              <p:spPr bwMode="auto">
                <a:xfrm>
                  <a:off x="1388"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569" name="Line 129"/>
                <p:cNvSpPr>
                  <a:spLocks noChangeShapeType="1"/>
                </p:cNvSpPr>
                <p:nvPr/>
              </p:nvSpPr>
              <p:spPr bwMode="auto">
                <a:xfrm>
                  <a:off x="1230"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70" name="Line 130"/>
                <p:cNvSpPr>
                  <a:spLocks noChangeShapeType="1"/>
                </p:cNvSpPr>
                <p:nvPr/>
              </p:nvSpPr>
              <p:spPr bwMode="auto">
                <a:xfrm>
                  <a:off x="1388"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71" name="Line 131"/>
                <p:cNvSpPr>
                  <a:spLocks noChangeShapeType="1"/>
                </p:cNvSpPr>
                <p:nvPr/>
              </p:nvSpPr>
              <p:spPr bwMode="auto">
                <a:xfrm>
                  <a:off x="1230"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5572" name="Line 132"/>
                <p:cNvSpPr>
                  <a:spLocks noChangeShapeType="1"/>
                </p:cNvSpPr>
                <p:nvPr/>
              </p:nvSpPr>
              <p:spPr bwMode="auto">
                <a:xfrm>
                  <a:off x="1388"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5573" name="Line 133"/>
                <p:cNvSpPr>
                  <a:spLocks noChangeShapeType="1"/>
                </p:cNvSpPr>
                <p:nvPr/>
              </p:nvSpPr>
              <p:spPr bwMode="auto">
                <a:xfrm>
                  <a:off x="1230"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74" name="Line 134"/>
                <p:cNvSpPr>
                  <a:spLocks noChangeShapeType="1"/>
                </p:cNvSpPr>
                <p:nvPr/>
              </p:nvSpPr>
              <p:spPr bwMode="auto">
                <a:xfrm>
                  <a:off x="1388"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75" name="Line 135"/>
                <p:cNvSpPr>
                  <a:spLocks noChangeShapeType="1"/>
                </p:cNvSpPr>
                <p:nvPr/>
              </p:nvSpPr>
              <p:spPr bwMode="auto">
                <a:xfrm>
                  <a:off x="1230"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76" name="Line 136"/>
                <p:cNvSpPr>
                  <a:spLocks noChangeShapeType="1"/>
                </p:cNvSpPr>
                <p:nvPr/>
              </p:nvSpPr>
              <p:spPr bwMode="auto">
                <a:xfrm>
                  <a:off x="1388"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77" name="Line 137"/>
                <p:cNvSpPr>
                  <a:spLocks noChangeShapeType="1"/>
                </p:cNvSpPr>
                <p:nvPr/>
              </p:nvSpPr>
              <p:spPr bwMode="auto">
                <a:xfrm>
                  <a:off x="1230" y="226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578" name="Line 138"/>
                <p:cNvSpPr>
                  <a:spLocks noChangeShapeType="1"/>
                </p:cNvSpPr>
                <p:nvPr/>
              </p:nvSpPr>
              <p:spPr bwMode="auto">
                <a:xfrm>
                  <a:off x="1388" y="2268"/>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5579" name="Rectangle 139"/>
              <p:cNvSpPr>
                <a:spLocks noChangeArrowheads="1"/>
              </p:cNvSpPr>
              <p:nvPr/>
            </p:nvSpPr>
            <p:spPr bwMode="auto">
              <a:xfrm>
                <a:off x="1539" y="211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5580" name="Rectangle 140"/>
              <p:cNvSpPr>
                <a:spLocks noChangeArrowheads="1"/>
              </p:cNvSpPr>
              <p:nvPr/>
            </p:nvSpPr>
            <p:spPr bwMode="auto">
              <a:xfrm>
                <a:off x="1539" y="226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5581" name="Rectangle 141"/>
              <p:cNvSpPr>
                <a:spLocks noChangeArrowheads="1"/>
              </p:cNvSpPr>
              <p:nvPr/>
            </p:nvSpPr>
            <p:spPr bwMode="auto">
              <a:xfrm>
                <a:off x="1539" y="2422"/>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5582" name="Rectangle 142"/>
              <p:cNvSpPr>
                <a:spLocks noChangeArrowheads="1"/>
              </p:cNvSpPr>
              <p:nvPr/>
            </p:nvSpPr>
            <p:spPr bwMode="auto">
              <a:xfrm>
                <a:off x="1539"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5583" name="Rectangle 143"/>
              <p:cNvSpPr>
                <a:spLocks noChangeArrowheads="1"/>
              </p:cNvSpPr>
              <p:nvPr/>
            </p:nvSpPr>
            <p:spPr bwMode="auto">
              <a:xfrm>
                <a:off x="1539" y="164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5584" name="Rectangle 144"/>
              <p:cNvSpPr>
                <a:spLocks noChangeArrowheads="1"/>
              </p:cNvSpPr>
              <p:nvPr/>
            </p:nvSpPr>
            <p:spPr bwMode="auto">
              <a:xfrm>
                <a:off x="1539" y="1799"/>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5585" name="Rectangle 145"/>
              <p:cNvSpPr>
                <a:spLocks noChangeArrowheads="1"/>
              </p:cNvSpPr>
              <p:nvPr/>
            </p:nvSpPr>
            <p:spPr bwMode="auto">
              <a:xfrm>
                <a:off x="1539"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5586" name="Line 146"/>
              <p:cNvSpPr>
                <a:spLocks noChangeShapeType="1"/>
              </p:cNvSpPr>
              <p:nvPr/>
            </p:nvSpPr>
            <p:spPr bwMode="auto">
              <a:xfrm>
                <a:off x="1539"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5587" name="Line 147"/>
              <p:cNvSpPr>
                <a:spLocks noChangeShapeType="1"/>
              </p:cNvSpPr>
              <p:nvPr/>
            </p:nvSpPr>
            <p:spPr bwMode="auto">
              <a:xfrm>
                <a:off x="1539" y="257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5588" name="Line 148"/>
              <p:cNvSpPr>
                <a:spLocks noChangeShapeType="1"/>
              </p:cNvSpPr>
              <p:nvPr/>
            </p:nvSpPr>
            <p:spPr bwMode="auto">
              <a:xfrm>
                <a:off x="1539"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589" name="Line 149"/>
              <p:cNvSpPr>
                <a:spLocks noChangeShapeType="1"/>
              </p:cNvSpPr>
              <p:nvPr/>
            </p:nvSpPr>
            <p:spPr bwMode="auto">
              <a:xfrm>
                <a:off x="1697"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590" name="Line 150"/>
              <p:cNvSpPr>
                <a:spLocks noChangeShapeType="1"/>
              </p:cNvSpPr>
              <p:nvPr/>
            </p:nvSpPr>
            <p:spPr bwMode="auto">
              <a:xfrm>
                <a:off x="1539"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591" name="Line 151"/>
              <p:cNvSpPr>
                <a:spLocks noChangeShapeType="1"/>
              </p:cNvSpPr>
              <p:nvPr/>
            </p:nvSpPr>
            <p:spPr bwMode="auto">
              <a:xfrm>
                <a:off x="1697"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592" name="Line 152"/>
              <p:cNvSpPr>
                <a:spLocks noChangeShapeType="1"/>
              </p:cNvSpPr>
              <p:nvPr/>
            </p:nvSpPr>
            <p:spPr bwMode="auto">
              <a:xfrm>
                <a:off x="1539"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45593" name="Line 153"/>
              <p:cNvSpPr>
                <a:spLocks noChangeShapeType="1"/>
              </p:cNvSpPr>
              <p:nvPr/>
            </p:nvSpPr>
            <p:spPr bwMode="auto">
              <a:xfrm>
                <a:off x="1697"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45594" name="Line 154"/>
              <p:cNvSpPr>
                <a:spLocks noChangeShapeType="1"/>
              </p:cNvSpPr>
              <p:nvPr/>
            </p:nvSpPr>
            <p:spPr bwMode="auto">
              <a:xfrm>
                <a:off x="1539"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95" name="Line 155"/>
              <p:cNvSpPr>
                <a:spLocks noChangeShapeType="1"/>
              </p:cNvSpPr>
              <p:nvPr/>
            </p:nvSpPr>
            <p:spPr bwMode="auto">
              <a:xfrm>
                <a:off x="1697"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96" name="Line 156"/>
              <p:cNvSpPr>
                <a:spLocks noChangeShapeType="1"/>
              </p:cNvSpPr>
              <p:nvPr/>
            </p:nvSpPr>
            <p:spPr bwMode="auto">
              <a:xfrm>
                <a:off x="1539"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97" name="Line 157"/>
              <p:cNvSpPr>
                <a:spLocks noChangeShapeType="1"/>
              </p:cNvSpPr>
              <p:nvPr/>
            </p:nvSpPr>
            <p:spPr bwMode="auto">
              <a:xfrm>
                <a:off x="1697"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98" name="Line 158"/>
              <p:cNvSpPr>
                <a:spLocks noChangeShapeType="1"/>
              </p:cNvSpPr>
              <p:nvPr/>
            </p:nvSpPr>
            <p:spPr bwMode="auto">
              <a:xfrm>
                <a:off x="1539"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599" name="Line 159"/>
              <p:cNvSpPr>
                <a:spLocks noChangeShapeType="1"/>
              </p:cNvSpPr>
              <p:nvPr/>
            </p:nvSpPr>
            <p:spPr bwMode="auto">
              <a:xfrm>
                <a:off x="1697"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5600" name="Line 160"/>
              <p:cNvSpPr>
                <a:spLocks noChangeShapeType="1"/>
              </p:cNvSpPr>
              <p:nvPr/>
            </p:nvSpPr>
            <p:spPr bwMode="auto">
              <a:xfrm>
                <a:off x="1539" y="2422"/>
                <a:ext cx="0" cy="154"/>
              </a:xfrm>
              <a:prstGeom prst="line">
                <a:avLst/>
              </a:prstGeom>
              <a:noFill/>
              <a:ln w="6350" cap="sq">
                <a:noFill/>
                <a:miter lim="800000"/>
                <a:headEnd/>
                <a:tailEnd/>
              </a:ln>
              <a:effectLst/>
            </p:spPr>
            <p:txBody>
              <a:bodyPr wrap="none" lIns="0" tIns="0" rIns="0" bIns="0"/>
              <a:lstStyle/>
              <a:p>
                <a:endParaRPr lang="zh-CN" altLang="en-US"/>
              </a:p>
            </p:txBody>
          </p:sp>
          <p:sp>
            <p:nvSpPr>
              <p:cNvPr id="445601" name="Line 161"/>
              <p:cNvSpPr>
                <a:spLocks noChangeShapeType="1"/>
              </p:cNvSpPr>
              <p:nvPr/>
            </p:nvSpPr>
            <p:spPr bwMode="auto">
              <a:xfrm>
                <a:off x="1697" y="2422"/>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5604" name="Rectangle 164"/>
            <p:cNvSpPr>
              <a:spLocks noChangeArrowheads="1"/>
            </p:cNvSpPr>
            <p:nvPr/>
          </p:nvSpPr>
          <p:spPr bwMode="auto">
            <a:xfrm>
              <a:off x="2472"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5605" name="Rectangle 165"/>
            <p:cNvSpPr>
              <a:spLocks noChangeArrowheads="1"/>
            </p:cNvSpPr>
            <p:nvPr/>
          </p:nvSpPr>
          <p:spPr bwMode="auto">
            <a:xfrm>
              <a:off x="2007" y="1649"/>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5606" name="Rectangle 166"/>
            <p:cNvSpPr>
              <a:spLocks noChangeArrowheads="1"/>
            </p:cNvSpPr>
            <p:nvPr/>
          </p:nvSpPr>
          <p:spPr bwMode="auto">
            <a:xfrm>
              <a:off x="2161"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5607" name="Rectangle 167"/>
            <p:cNvSpPr>
              <a:spLocks noChangeArrowheads="1"/>
            </p:cNvSpPr>
            <p:nvPr/>
          </p:nvSpPr>
          <p:spPr bwMode="auto">
            <a:xfrm>
              <a:off x="2317" y="1649"/>
              <a:ext cx="155"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5608" name="Rectangle 168"/>
            <p:cNvSpPr>
              <a:spLocks noChangeArrowheads="1"/>
            </p:cNvSpPr>
            <p:nvPr/>
          </p:nvSpPr>
          <p:spPr bwMode="auto">
            <a:xfrm>
              <a:off x="1853" y="1649"/>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5609" name="Rectangle 169"/>
            <p:cNvSpPr>
              <a:spLocks noChangeArrowheads="1"/>
            </p:cNvSpPr>
            <p:nvPr/>
          </p:nvSpPr>
          <p:spPr bwMode="auto">
            <a:xfrm>
              <a:off x="1696" y="1649"/>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X</a:t>
              </a:r>
            </a:p>
          </p:txBody>
        </p:sp>
        <p:sp>
          <p:nvSpPr>
            <p:cNvPr id="445610" name="Rectangle 170"/>
            <p:cNvSpPr>
              <a:spLocks noChangeArrowheads="1"/>
            </p:cNvSpPr>
            <p:nvPr/>
          </p:nvSpPr>
          <p:spPr bwMode="auto">
            <a:xfrm>
              <a:off x="1540"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5611" name="Line 171"/>
            <p:cNvSpPr>
              <a:spLocks noChangeShapeType="1"/>
            </p:cNvSpPr>
            <p:nvPr/>
          </p:nvSpPr>
          <p:spPr bwMode="auto">
            <a:xfrm>
              <a:off x="1540"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5612" name="Line 172"/>
            <p:cNvSpPr>
              <a:spLocks noChangeShapeType="1"/>
            </p:cNvSpPr>
            <p:nvPr/>
          </p:nvSpPr>
          <p:spPr bwMode="auto">
            <a:xfrm>
              <a:off x="1540" y="1803"/>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5613" name="Line 173"/>
            <p:cNvSpPr>
              <a:spLocks noChangeShapeType="1"/>
            </p:cNvSpPr>
            <p:nvPr/>
          </p:nvSpPr>
          <p:spPr bwMode="auto">
            <a:xfrm>
              <a:off x="1540" y="1649"/>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5614" name="Line 174"/>
            <p:cNvSpPr>
              <a:spLocks noChangeShapeType="1"/>
            </p:cNvSpPr>
            <p:nvPr/>
          </p:nvSpPr>
          <p:spPr bwMode="auto">
            <a:xfrm>
              <a:off x="2628" y="1649"/>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5639" name="Line 199"/>
            <p:cNvSpPr>
              <a:spLocks noChangeShapeType="1"/>
            </p:cNvSpPr>
            <p:nvPr/>
          </p:nvSpPr>
          <p:spPr bwMode="auto">
            <a:xfrm>
              <a:off x="1696" y="1649"/>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5640" name="Line 200"/>
            <p:cNvSpPr>
              <a:spLocks noChangeShapeType="1"/>
            </p:cNvSpPr>
            <p:nvPr/>
          </p:nvSpPr>
          <p:spPr bwMode="auto">
            <a:xfrm>
              <a:off x="1696" y="1803"/>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5641" name="Line 201"/>
            <p:cNvSpPr>
              <a:spLocks noChangeShapeType="1"/>
            </p:cNvSpPr>
            <p:nvPr/>
          </p:nvSpPr>
          <p:spPr bwMode="auto">
            <a:xfrm>
              <a:off x="1853" y="1649"/>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5642" name="Line 202"/>
            <p:cNvSpPr>
              <a:spLocks noChangeShapeType="1"/>
            </p:cNvSpPr>
            <p:nvPr/>
          </p:nvSpPr>
          <p:spPr bwMode="auto">
            <a:xfrm>
              <a:off x="1853" y="1803"/>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5643" name="Line 203"/>
            <p:cNvSpPr>
              <a:spLocks noChangeShapeType="1"/>
            </p:cNvSpPr>
            <p:nvPr/>
          </p:nvSpPr>
          <p:spPr bwMode="auto">
            <a:xfrm>
              <a:off x="2007" y="1649"/>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5644" name="Line 204"/>
            <p:cNvSpPr>
              <a:spLocks noChangeShapeType="1"/>
            </p:cNvSpPr>
            <p:nvPr/>
          </p:nvSpPr>
          <p:spPr bwMode="auto">
            <a:xfrm>
              <a:off x="2007" y="1803"/>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5645" name="Line 205"/>
            <p:cNvSpPr>
              <a:spLocks noChangeShapeType="1"/>
            </p:cNvSpPr>
            <p:nvPr/>
          </p:nvSpPr>
          <p:spPr bwMode="auto">
            <a:xfrm>
              <a:off x="2161"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5646" name="Line 206"/>
            <p:cNvSpPr>
              <a:spLocks noChangeShapeType="1"/>
            </p:cNvSpPr>
            <p:nvPr/>
          </p:nvSpPr>
          <p:spPr bwMode="auto">
            <a:xfrm>
              <a:off x="2161" y="1803"/>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5647" name="Line 207"/>
            <p:cNvSpPr>
              <a:spLocks noChangeShapeType="1"/>
            </p:cNvSpPr>
            <p:nvPr/>
          </p:nvSpPr>
          <p:spPr bwMode="auto">
            <a:xfrm>
              <a:off x="2317" y="1649"/>
              <a:ext cx="155" cy="0"/>
            </a:xfrm>
            <a:prstGeom prst="line">
              <a:avLst/>
            </a:prstGeom>
            <a:noFill/>
            <a:ln w="6350" cap="sq">
              <a:noFill/>
              <a:miter lim="800000"/>
              <a:headEnd/>
              <a:tailEnd/>
            </a:ln>
            <a:effectLst/>
          </p:spPr>
          <p:txBody>
            <a:bodyPr wrap="none" lIns="0" tIns="0" rIns="0" bIns="0" anchor="ctr"/>
            <a:lstStyle/>
            <a:p>
              <a:endParaRPr lang="zh-CN" altLang="en-US"/>
            </a:p>
          </p:txBody>
        </p:sp>
        <p:sp>
          <p:nvSpPr>
            <p:cNvPr id="445648" name="Line 208"/>
            <p:cNvSpPr>
              <a:spLocks noChangeShapeType="1"/>
            </p:cNvSpPr>
            <p:nvPr/>
          </p:nvSpPr>
          <p:spPr bwMode="auto">
            <a:xfrm>
              <a:off x="2317" y="1803"/>
              <a:ext cx="155" cy="0"/>
            </a:xfrm>
            <a:prstGeom prst="line">
              <a:avLst/>
            </a:prstGeom>
            <a:noFill/>
            <a:ln w="6350" cap="sq">
              <a:noFill/>
              <a:miter lim="800000"/>
              <a:headEnd/>
              <a:tailEnd/>
            </a:ln>
            <a:effectLst/>
          </p:spPr>
          <p:txBody>
            <a:bodyPr wrap="none" lIns="0" tIns="0" rIns="0" bIns="0" anchor="ctr"/>
            <a:lstStyle/>
            <a:p>
              <a:endParaRPr lang="zh-CN" altLang="en-US"/>
            </a:p>
          </p:txBody>
        </p:sp>
        <p:sp>
          <p:nvSpPr>
            <p:cNvPr id="445649" name="Line 209"/>
            <p:cNvSpPr>
              <a:spLocks noChangeShapeType="1"/>
            </p:cNvSpPr>
            <p:nvPr/>
          </p:nvSpPr>
          <p:spPr bwMode="auto">
            <a:xfrm>
              <a:off x="2472"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5650" name="Line 210"/>
            <p:cNvSpPr>
              <a:spLocks noChangeShapeType="1"/>
            </p:cNvSpPr>
            <p:nvPr/>
          </p:nvSpPr>
          <p:spPr bwMode="auto">
            <a:xfrm>
              <a:off x="2472" y="1803"/>
              <a:ext cx="156" cy="0"/>
            </a:xfrm>
            <a:prstGeom prst="line">
              <a:avLst/>
            </a:prstGeom>
            <a:noFill/>
            <a:ln w="6350" cap="sq">
              <a:noFill/>
              <a:miter lim="800000"/>
              <a:headEnd/>
              <a:tailEnd/>
            </a:ln>
            <a:effectLst/>
          </p:spPr>
          <p:txBody>
            <a:bodyPr wrap="none" lIns="0" tIns="0" rIns="0" bIns="0" anchor="ctr"/>
            <a:lstStyle/>
            <a:p>
              <a:endParaRPr lang="zh-CN" altLang="en-US"/>
            </a:p>
          </p:txBody>
        </p:sp>
      </p:grpSp>
      <p:graphicFrame>
        <p:nvGraphicFramePr>
          <p:cNvPr id="445675" name="Group 235"/>
          <p:cNvGraphicFramePr>
            <a:graphicFrameLocks noGrp="1"/>
          </p:cNvGraphicFramePr>
          <p:nvPr/>
        </p:nvGraphicFramePr>
        <p:xfrm>
          <a:off x="723900" y="3108325"/>
          <a:ext cx="1966913" cy="243840"/>
        </p:xfrm>
        <a:graphic>
          <a:graphicData uri="http://schemas.openxmlformats.org/drawingml/2006/table">
            <a:tbl>
              <a:tblPr/>
              <a:tblGrid>
                <a:gridCol w="247650"/>
                <a:gridCol w="249238"/>
                <a:gridCol w="244475"/>
                <a:gridCol w="244475"/>
                <a:gridCol w="244475"/>
                <a:gridCol w="244475"/>
                <a:gridCol w="244475"/>
                <a:gridCol w="247650"/>
              </a:tblGrid>
              <a:tr h="2254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I</a:t>
                      </a:r>
                    </a:p>
                  </a:txBody>
                  <a:tcPr marL="0" marR="0" marT="0" marB="0" anchor="ctr" horzOverflow="overflow">
                    <a:lnL cap="flat">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N</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C</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I</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D</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N</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T</a:t>
                      </a:r>
                    </a:p>
                  </a:txBody>
                  <a:tcPr marL="0" marR="0" marT="0" marB="0" anchor="ctr" horzOverflow="overflow">
                    <a:lnL>
                      <a:noFill/>
                    </a:lnL>
                    <a:lnR cap="flat">
                      <a:noFill/>
                    </a:lnR>
                    <a:lnT cap="flat">
                      <a:noFill/>
                    </a:lnT>
                    <a:lnB cap="flat">
                      <a:noFill/>
                    </a:lnB>
                    <a:lnTlToBr>
                      <a:noFill/>
                    </a:lnTlToBr>
                    <a:lnBlToTr>
                      <a:noFill/>
                    </a:lnBlToTr>
                    <a:solidFill>
                      <a:srgbClr val="E4FF97">
                        <a:alpha val="50000"/>
                      </a:srgbClr>
                    </a:solid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45602"/>
                                        </p:tgtEl>
                                        <p:attrNameLst>
                                          <p:attrName>style.visibility</p:attrName>
                                        </p:attrNameLst>
                                      </p:cBhvr>
                                      <p:to>
                                        <p:strVal val="visible"/>
                                      </p:to>
                                    </p:set>
                                    <p:animEffect transition="in" filter="slide(fromLeft)">
                                      <p:cBhvr>
                                        <p:cTn id="7" dur="500"/>
                                        <p:tgtEl>
                                          <p:spTgt spid="445602"/>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45444"/>
                                        </p:tgtEl>
                                        <p:attrNameLst>
                                          <p:attrName>style.visibility</p:attrName>
                                        </p:attrNameLst>
                                      </p:cBhvr>
                                      <p:to>
                                        <p:strVal val="visible"/>
                                      </p:to>
                                    </p:set>
                                    <p:animEffect transition="in" filter="blinds(vertical)">
                                      <p:cBhvr>
                                        <p:cTn id="11" dur="500"/>
                                        <p:tgtEl>
                                          <p:spTgt spid="445444"/>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445675"/>
                                        </p:tgtEl>
                                        <p:attrNameLst>
                                          <p:attrName>style.visibility</p:attrName>
                                        </p:attrNameLst>
                                      </p:cBhvr>
                                      <p:to>
                                        <p:strVal val="visible"/>
                                      </p:to>
                                    </p:set>
                                    <p:animEffect transition="in" filter="slide(fromLeft)">
                                      <p:cBhvr>
                                        <p:cTn id="16" dur="500"/>
                                        <p:tgtEl>
                                          <p:spTgt spid="445675"/>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13	</a:t>
            </a:r>
            <a:r>
              <a:rPr lang="en-US" altLang="zh-CN" sz="2300">
                <a:solidFill>
                  <a:srgbClr val="FFFFFF"/>
                </a:solidFill>
                <a:cs typeface="Times New Roman" pitchFamily="18" charset="0"/>
              </a:rPr>
              <a:t>Complete the crossword with the words from the passage.</a:t>
            </a:r>
          </a:p>
        </p:txBody>
      </p:sp>
      <p:pic>
        <p:nvPicPr>
          <p:cNvPr id="446467"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446468" name="Text Box 4"/>
          <p:cNvSpPr txBox="1">
            <a:spLocks noChangeArrowheads="1"/>
          </p:cNvSpPr>
          <p:nvPr/>
        </p:nvSpPr>
        <p:spPr bwMode="auto">
          <a:xfrm>
            <a:off x="4806950" y="2427288"/>
            <a:ext cx="4013200" cy="420687"/>
          </a:xfrm>
          <a:prstGeom prst="rect">
            <a:avLst/>
          </a:prstGeom>
          <a:noFill/>
          <a:ln w="9525">
            <a:noFill/>
            <a:miter lim="800000"/>
            <a:headEnd/>
            <a:tailEnd/>
          </a:ln>
          <a:effectLst/>
        </p:spPr>
        <p:txBody>
          <a:bodyPr lIns="0">
            <a:spAutoFit/>
          </a:bodyPr>
          <a:lstStyle/>
          <a:p>
            <a:pPr marL="358775" indent="-358775" algn="just">
              <a:lnSpc>
                <a:spcPct val="90000"/>
              </a:lnSpc>
            </a:pPr>
            <a:r>
              <a:rPr lang="en-US" altLang="zh-CN">
                <a:solidFill>
                  <a:srgbClr val="003366"/>
                </a:solidFill>
              </a:rPr>
              <a:t>9	</a:t>
            </a:r>
            <a:r>
              <a:rPr lang="en-US" altLang="en-US">
                <a:solidFill>
                  <a:srgbClr val="003366"/>
                </a:solidFill>
              </a:rPr>
              <a:t>a sudden attack</a:t>
            </a:r>
            <a:endParaRPr lang="zh-CN" altLang="en-US">
              <a:solidFill>
                <a:srgbClr val="003366"/>
              </a:solidFill>
            </a:endParaRPr>
          </a:p>
        </p:txBody>
      </p:sp>
      <p:pic>
        <p:nvPicPr>
          <p:cNvPr id="446469" name="Picture 5" descr=" icon"/>
          <p:cNvPicPr>
            <a:picLocks noChangeAspect="1" noChangeArrowheads="1"/>
          </p:cNvPicPr>
          <p:nvPr/>
        </p:nvPicPr>
        <p:blipFill>
          <a:blip r:embed="rId4"/>
          <a:srcRect/>
          <a:stretch>
            <a:fillRect/>
          </a:stretch>
        </p:blipFill>
        <p:spPr bwMode="auto">
          <a:xfrm>
            <a:off x="4533900" y="1781175"/>
            <a:ext cx="647700" cy="647700"/>
          </a:xfrm>
          <a:prstGeom prst="rect">
            <a:avLst/>
          </a:prstGeom>
          <a:noFill/>
        </p:spPr>
      </p:pic>
      <p:grpSp>
        <p:nvGrpSpPr>
          <p:cNvPr id="2" name="Group 241"/>
          <p:cNvGrpSpPr>
            <a:grpSpLocks/>
          </p:cNvGrpSpPr>
          <p:nvPr/>
        </p:nvGrpSpPr>
        <p:grpSpPr bwMode="auto">
          <a:xfrm>
            <a:off x="717550" y="636588"/>
            <a:ext cx="3948113" cy="4938712"/>
            <a:chOff x="452" y="401"/>
            <a:chExt cx="2487" cy="3111"/>
          </a:xfrm>
        </p:grpSpPr>
        <p:grpSp>
          <p:nvGrpSpPr>
            <p:cNvPr id="3" name="Group 6"/>
            <p:cNvGrpSpPr>
              <a:grpSpLocks/>
            </p:cNvGrpSpPr>
            <p:nvPr/>
          </p:nvGrpSpPr>
          <p:grpSpPr bwMode="auto">
            <a:xfrm>
              <a:off x="452" y="401"/>
              <a:ext cx="2487" cy="3111"/>
              <a:chOff x="452" y="401"/>
              <a:chExt cx="2487" cy="3111"/>
            </a:xfrm>
          </p:grpSpPr>
          <p:grpSp>
            <p:nvGrpSpPr>
              <p:cNvPr id="4" name="Group 7"/>
              <p:cNvGrpSpPr>
                <a:grpSpLocks/>
              </p:cNvGrpSpPr>
              <p:nvPr/>
            </p:nvGrpSpPr>
            <p:grpSpPr bwMode="auto">
              <a:xfrm>
                <a:off x="452" y="401"/>
                <a:ext cx="2487" cy="3111"/>
                <a:chOff x="452" y="401"/>
                <a:chExt cx="2487" cy="3111"/>
              </a:xfrm>
            </p:grpSpPr>
            <p:grpSp>
              <p:nvGrpSpPr>
                <p:cNvPr id="5" name="Group 8"/>
                <p:cNvGrpSpPr>
                  <a:grpSpLocks/>
                </p:cNvGrpSpPr>
                <p:nvPr/>
              </p:nvGrpSpPr>
              <p:grpSpPr bwMode="auto">
                <a:xfrm>
                  <a:off x="452" y="401"/>
                  <a:ext cx="2487" cy="3111"/>
                  <a:chOff x="452" y="401"/>
                  <a:chExt cx="2487" cy="3111"/>
                </a:xfrm>
              </p:grpSpPr>
              <p:grpSp>
                <p:nvGrpSpPr>
                  <p:cNvPr id="6" name="Group 9"/>
                  <p:cNvGrpSpPr>
                    <a:grpSpLocks/>
                  </p:cNvGrpSpPr>
                  <p:nvPr/>
                </p:nvGrpSpPr>
                <p:grpSpPr bwMode="auto">
                  <a:xfrm>
                    <a:off x="452" y="401"/>
                    <a:ext cx="2487" cy="3111"/>
                    <a:chOff x="452" y="401"/>
                    <a:chExt cx="2487" cy="3111"/>
                  </a:xfrm>
                </p:grpSpPr>
                <p:grpSp>
                  <p:nvGrpSpPr>
                    <p:cNvPr id="7" name="Group 10"/>
                    <p:cNvGrpSpPr>
                      <a:grpSpLocks/>
                    </p:cNvGrpSpPr>
                    <p:nvPr/>
                  </p:nvGrpSpPr>
                  <p:grpSpPr bwMode="auto">
                    <a:xfrm>
                      <a:off x="452" y="401"/>
                      <a:ext cx="2487" cy="3111"/>
                      <a:chOff x="452" y="401"/>
                      <a:chExt cx="2487" cy="3111"/>
                    </a:xfrm>
                  </p:grpSpPr>
                  <p:grpSp>
                    <p:nvGrpSpPr>
                      <p:cNvPr id="8" name="Group 11"/>
                      <p:cNvGrpSpPr>
                        <a:grpSpLocks/>
                      </p:cNvGrpSpPr>
                      <p:nvPr/>
                    </p:nvGrpSpPr>
                    <p:grpSpPr bwMode="auto">
                      <a:xfrm>
                        <a:off x="452" y="401"/>
                        <a:ext cx="2487" cy="3111"/>
                        <a:chOff x="452" y="401"/>
                        <a:chExt cx="2487" cy="3111"/>
                      </a:xfrm>
                    </p:grpSpPr>
                    <p:grpSp>
                      <p:nvGrpSpPr>
                        <p:cNvPr id="9" name="Group 12"/>
                        <p:cNvGrpSpPr>
                          <a:grpSpLocks/>
                        </p:cNvGrpSpPr>
                        <p:nvPr/>
                      </p:nvGrpSpPr>
                      <p:grpSpPr bwMode="auto">
                        <a:xfrm>
                          <a:off x="452" y="401"/>
                          <a:ext cx="2487" cy="3111"/>
                          <a:chOff x="452" y="401"/>
                          <a:chExt cx="2487" cy="3111"/>
                        </a:xfrm>
                      </p:grpSpPr>
                      <p:pic>
                        <p:nvPicPr>
                          <p:cNvPr id="446477"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2" y="401"/>
                            <a:ext cx="2487" cy="3111"/>
                          </a:xfrm>
                          <a:prstGeom prst="rect">
                            <a:avLst/>
                          </a:prstGeom>
                          <a:noFill/>
                          <a:ln w="9525">
                            <a:noFill/>
                            <a:miter lim="800000"/>
                            <a:headEnd/>
                            <a:tailEnd/>
                          </a:ln>
                          <a:effectLst/>
                        </p:spPr>
                      </p:pic>
                      <p:sp>
                        <p:nvSpPr>
                          <p:cNvPr id="446478" name="Rectangle 14"/>
                          <p:cNvSpPr>
                            <a:spLocks noChangeArrowheads="1"/>
                          </p:cNvSpPr>
                          <p:nvPr/>
                        </p:nvSpPr>
                        <p:spPr bwMode="auto">
                          <a:xfrm>
                            <a:off x="2310" y="40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6479" name="Rectangle 15"/>
                          <p:cNvSpPr>
                            <a:spLocks noChangeArrowheads="1"/>
                          </p:cNvSpPr>
                          <p:nvPr/>
                        </p:nvSpPr>
                        <p:spPr bwMode="auto">
                          <a:xfrm>
                            <a:off x="2310" y="55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6480" name="Rectangle 16"/>
                          <p:cNvSpPr>
                            <a:spLocks noChangeArrowheads="1"/>
                          </p:cNvSpPr>
                          <p:nvPr/>
                        </p:nvSpPr>
                        <p:spPr bwMode="auto">
                          <a:xfrm>
                            <a:off x="2310" y="7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6481" name="Rectangle 17"/>
                          <p:cNvSpPr>
                            <a:spLocks noChangeArrowheads="1"/>
                          </p:cNvSpPr>
                          <p:nvPr/>
                        </p:nvSpPr>
                        <p:spPr bwMode="auto">
                          <a:xfrm>
                            <a:off x="2310" y="13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6482" name="Rectangle 18"/>
                          <p:cNvSpPr>
                            <a:spLocks noChangeArrowheads="1"/>
                          </p:cNvSpPr>
                          <p:nvPr/>
                        </p:nvSpPr>
                        <p:spPr bwMode="auto">
                          <a:xfrm>
                            <a:off x="2310" y="149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6483" name="Rectangle 19"/>
                          <p:cNvSpPr>
                            <a:spLocks noChangeArrowheads="1"/>
                          </p:cNvSpPr>
                          <p:nvPr/>
                        </p:nvSpPr>
                        <p:spPr bwMode="auto">
                          <a:xfrm>
                            <a:off x="2310" y="165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6484" name="Rectangle 20"/>
                          <p:cNvSpPr>
                            <a:spLocks noChangeArrowheads="1"/>
                          </p:cNvSpPr>
                          <p:nvPr/>
                        </p:nvSpPr>
                        <p:spPr bwMode="auto">
                          <a:xfrm>
                            <a:off x="2310" y="180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6485" name="Rectangle 21"/>
                          <p:cNvSpPr>
                            <a:spLocks noChangeArrowheads="1"/>
                          </p:cNvSpPr>
                          <p:nvPr/>
                        </p:nvSpPr>
                        <p:spPr bwMode="auto">
                          <a:xfrm>
                            <a:off x="2310" y="11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6486" name="Rectangle 22"/>
                          <p:cNvSpPr>
                            <a:spLocks noChangeArrowheads="1"/>
                          </p:cNvSpPr>
                          <p:nvPr/>
                        </p:nvSpPr>
                        <p:spPr bwMode="auto">
                          <a:xfrm>
                            <a:off x="2310" y="10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6487" name="Rectangle 23"/>
                          <p:cNvSpPr>
                            <a:spLocks noChangeArrowheads="1"/>
                          </p:cNvSpPr>
                          <p:nvPr/>
                        </p:nvSpPr>
                        <p:spPr bwMode="auto">
                          <a:xfrm>
                            <a:off x="2310" y="868"/>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6488" name="Line 24"/>
                          <p:cNvSpPr>
                            <a:spLocks noChangeShapeType="1"/>
                          </p:cNvSpPr>
                          <p:nvPr/>
                        </p:nvSpPr>
                        <p:spPr bwMode="auto">
                          <a:xfrm>
                            <a:off x="2310" y="40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6489" name="Line 25"/>
                          <p:cNvSpPr>
                            <a:spLocks noChangeShapeType="1"/>
                          </p:cNvSpPr>
                          <p:nvPr/>
                        </p:nvSpPr>
                        <p:spPr bwMode="auto">
                          <a:xfrm>
                            <a:off x="2310" y="196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6490" name="Line 26"/>
                          <p:cNvSpPr>
                            <a:spLocks noChangeShapeType="1"/>
                          </p:cNvSpPr>
                          <p:nvPr/>
                        </p:nvSpPr>
                        <p:spPr bwMode="auto">
                          <a:xfrm>
                            <a:off x="2310"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491" name="Line 27"/>
                          <p:cNvSpPr>
                            <a:spLocks noChangeShapeType="1"/>
                          </p:cNvSpPr>
                          <p:nvPr/>
                        </p:nvSpPr>
                        <p:spPr bwMode="auto">
                          <a:xfrm>
                            <a:off x="2468"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492" name="Line 28"/>
                          <p:cNvSpPr>
                            <a:spLocks noChangeShapeType="1"/>
                          </p:cNvSpPr>
                          <p:nvPr/>
                        </p:nvSpPr>
                        <p:spPr bwMode="auto">
                          <a:xfrm>
                            <a:off x="2310"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6493" name="Line 29"/>
                          <p:cNvSpPr>
                            <a:spLocks noChangeShapeType="1"/>
                          </p:cNvSpPr>
                          <p:nvPr/>
                        </p:nvSpPr>
                        <p:spPr bwMode="auto">
                          <a:xfrm>
                            <a:off x="2468"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6494" name="Line 30"/>
                          <p:cNvSpPr>
                            <a:spLocks noChangeShapeType="1"/>
                          </p:cNvSpPr>
                          <p:nvPr/>
                        </p:nvSpPr>
                        <p:spPr bwMode="auto">
                          <a:xfrm>
                            <a:off x="2310"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495" name="Line 31"/>
                          <p:cNvSpPr>
                            <a:spLocks noChangeShapeType="1"/>
                          </p:cNvSpPr>
                          <p:nvPr/>
                        </p:nvSpPr>
                        <p:spPr bwMode="auto">
                          <a:xfrm>
                            <a:off x="2468"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496" name="Line 32"/>
                          <p:cNvSpPr>
                            <a:spLocks noChangeShapeType="1"/>
                          </p:cNvSpPr>
                          <p:nvPr/>
                        </p:nvSpPr>
                        <p:spPr bwMode="auto">
                          <a:xfrm>
                            <a:off x="2310"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6497" name="Line 33"/>
                          <p:cNvSpPr>
                            <a:spLocks noChangeShapeType="1"/>
                          </p:cNvSpPr>
                          <p:nvPr/>
                        </p:nvSpPr>
                        <p:spPr bwMode="auto">
                          <a:xfrm>
                            <a:off x="2468"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6498" name="Line 34"/>
                          <p:cNvSpPr>
                            <a:spLocks noChangeShapeType="1"/>
                          </p:cNvSpPr>
                          <p:nvPr/>
                        </p:nvSpPr>
                        <p:spPr bwMode="auto">
                          <a:xfrm>
                            <a:off x="2310"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6499" name="Line 35"/>
                          <p:cNvSpPr>
                            <a:spLocks noChangeShapeType="1"/>
                          </p:cNvSpPr>
                          <p:nvPr/>
                        </p:nvSpPr>
                        <p:spPr bwMode="auto">
                          <a:xfrm>
                            <a:off x="2468"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6500" name="Line 36"/>
                          <p:cNvSpPr>
                            <a:spLocks noChangeShapeType="1"/>
                          </p:cNvSpPr>
                          <p:nvPr/>
                        </p:nvSpPr>
                        <p:spPr bwMode="auto">
                          <a:xfrm>
                            <a:off x="2310"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6501" name="Line 37"/>
                          <p:cNvSpPr>
                            <a:spLocks noChangeShapeType="1"/>
                          </p:cNvSpPr>
                          <p:nvPr/>
                        </p:nvSpPr>
                        <p:spPr bwMode="auto">
                          <a:xfrm>
                            <a:off x="2468"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6502" name="Line 38"/>
                          <p:cNvSpPr>
                            <a:spLocks noChangeShapeType="1"/>
                          </p:cNvSpPr>
                          <p:nvPr/>
                        </p:nvSpPr>
                        <p:spPr bwMode="auto">
                          <a:xfrm>
                            <a:off x="2310"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6503" name="Line 39"/>
                          <p:cNvSpPr>
                            <a:spLocks noChangeShapeType="1"/>
                          </p:cNvSpPr>
                          <p:nvPr/>
                        </p:nvSpPr>
                        <p:spPr bwMode="auto">
                          <a:xfrm>
                            <a:off x="2468"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6504" name="Line 40"/>
                          <p:cNvSpPr>
                            <a:spLocks noChangeShapeType="1"/>
                          </p:cNvSpPr>
                          <p:nvPr/>
                        </p:nvSpPr>
                        <p:spPr bwMode="auto">
                          <a:xfrm>
                            <a:off x="2310"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05" name="Line 41"/>
                          <p:cNvSpPr>
                            <a:spLocks noChangeShapeType="1"/>
                          </p:cNvSpPr>
                          <p:nvPr/>
                        </p:nvSpPr>
                        <p:spPr bwMode="auto">
                          <a:xfrm>
                            <a:off x="2468"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06" name="Line 42"/>
                          <p:cNvSpPr>
                            <a:spLocks noChangeShapeType="1"/>
                          </p:cNvSpPr>
                          <p:nvPr/>
                        </p:nvSpPr>
                        <p:spPr bwMode="auto">
                          <a:xfrm>
                            <a:off x="2310"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6507" name="Line 43"/>
                          <p:cNvSpPr>
                            <a:spLocks noChangeShapeType="1"/>
                          </p:cNvSpPr>
                          <p:nvPr/>
                        </p:nvSpPr>
                        <p:spPr bwMode="auto">
                          <a:xfrm>
                            <a:off x="2468"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6508" name="Line 44"/>
                          <p:cNvSpPr>
                            <a:spLocks noChangeShapeType="1"/>
                          </p:cNvSpPr>
                          <p:nvPr/>
                        </p:nvSpPr>
                        <p:spPr bwMode="auto">
                          <a:xfrm>
                            <a:off x="2310" y="180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6509" name="Line 45"/>
                          <p:cNvSpPr>
                            <a:spLocks noChangeShapeType="1"/>
                          </p:cNvSpPr>
                          <p:nvPr/>
                        </p:nvSpPr>
                        <p:spPr bwMode="auto">
                          <a:xfrm>
                            <a:off x="2468" y="1809"/>
                            <a:ext cx="0" cy="157"/>
                          </a:xfrm>
                          <a:prstGeom prst="line">
                            <a:avLst/>
                          </a:prstGeom>
                          <a:noFill/>
                          <a:ln w="6350" cap="sq">
                            <a:noFill/>
                            <a:miter lim="800000"/>
                            <a:headEnd/>
                            <a:tailEnd/>
                          </a:ln>
                          <a:effectLst/>
                        </p:spPr>
                        <p:txBody>
                          <a:bodyPr wrap="none" lIns="0" tIns="0" rIns="0" bIns="0"/>
                          <a:lstStyle/>
                          <a:p>
                            <a:endParaRPr lang="zh-CN" altLang="en-US"/>
                          </a:p>
                        </p:txBody>
                      </p:sp>
                    </p:grpSp>
                    <p:sp>
                      <p:nvSpPr>
                        <p:cNvPr id="446510" name="Rectangle 46"/>
                        <p:cNvSpPr>
                          <a:spLocks noChangeArrowheads="1"/>
                        </p:cNvSpPr>
                        <p:nvPr/>
                      </p:nvSpPr>
                      <p:spPr bwMode="auto">
                        <a:xfrm>
                          <a:off x="456" y="2269"/>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6511" name="Rectangle 47"/>
                        <p:cNvSpPr>
                          <a:spLocks noChangeArrowheads="1"/>
                        </p:cNvSpPr>
                        <p:nvPr/>
                      </p:nvSpPr>
                      <p:spPr bwMode="auto">
                        <a:xfrm>
                          <a:off x="456" y="102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6512" name="Rectangle 48"/>
                        <p:cNvSpPr>
                          <a:spLocks noChangeArrowheads="1"/>
                        </p:cNvSpPr>
                        <p:nvPr/>
                      </p:nvSpPr>
                      <p:spPr bwMode="auto">
                        <a:xfrm>
                          <a:off x="456" y="117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6513" name="Rectangle 49"/>
                        <p:cNvSpPr>
                          <a:spLocks noChangeArrowheads="1"/>
                        </p:cNvSpPr>
                        <p:nvPr/>
                      </p:nvSpPr>
                      <p:spPr bwMode="auto">
                        <a:xfrm>
                          <a:off x="456" y="1335"/>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6514" name="Rectangle 50"/>
                        <p:cNvSpPr>
                          <a:spLocks noChangeArrowheads="1"/>
                        </p:cNvSpPr>
                        <p:nvPr/>
                      </p:nvSpPr>
                      <p:spPr bwMode="auto">
                        <a:xfrm>
                          <a:off x="456" y="195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6515" name="Rectangle 51"/>
                        <p:cNvSpPr>
                          <a:spLocks noChangeArrowheads="1"/>
                        </p:cNvSpPr>
                        <p:nvPr/>
                      </p:nvSpPr>
                      <p:spPr bwMode="auto">
                        <a:xfrm>
                          <a:off x="456" y="2114"/>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6516" name="Rectangle 52"/>
                        <p:cNvSpPr>
                          <a:spLocks noChangeArrowheads="1"/>
                        </p:cNvSpPr>
                        <p:nvPr/>
                      </p:nvSpPr>
                      <p:spPr bwMode="auto">
                        <a:xfrm>
                          <a:off x="456" y="180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6517" name="Rectangle 53"/>
                        <p:cNvSpPr>
                          <a:spLocks noChangeArrowheads="1"/>
                        </p:cNvSpPr>
                        <p:nvPr/>
                      </p:nvSpPr>
                      <p:spPr bwMode="auto">
                        <a:xfrm>
                          <a:off x="456" y="164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6518" name="Rectangle 54"/>
                        <p:cNvSpPr>
                          <a:spLocks noChangeArrowheads="1"/>
                        </p:cNvSpPr>
                        <p:nvPr/>
                      </p:nvSpPr>
                      <p:spPr bwMode="auto">
                        <a:xfrm>
                          <a:off x="456" y="149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6519" name="Line 55"/>
                        <p:cNvSpPr>
                          <a:spLocks noChangeShapeType="1"/>
                        </p:cNvSpPr>
                        <p:nvPr/>
                      </p:nvSpPr>
                      <p:spPr bwMode="auto">
                        <a:xfrm>
                          <a:off x="456" y="1025"/>
                          <a:ext cx="158" cy="0"/>
                        </a:xfrm>
                        <a:prstGeom prst="line">
                          <a:avLst/>
                        </a:prstGeom>
                        <a:noFill/>
                        <a:ln w="6350" cap="sq">
                          <a:noFill/>
                          <a:miter lim="800000"/>
                          <a:headEnd/>
                          <a:tailEnd/>
                        </a:ln>
                        <a:effectLst/>
                      </p:spPr>
                      <p:txBody>
                        <a:bodyPr wrap="none" lIns="0" tIns="0" rIns="0" bIns="0"/>
                        <a:lstStyle/>
                        <a:p>
                          <a:endParaRPr lang="zh-CN" altLang="en-US"/>
                        </a:p>
                      </p:txBody>
                    </p:sp>
                    <p:sp>
                      <p:nvSpPr>
                        <p:cNvPr id="446520" name="Line 56"/>
                        <p:cNvSpPr>
                          <a:spLocks noChangeShapeType="1"/>
                        </p:cNvSpPr>
                        <p:nvPr/>
                      </p:nvSpPr>
                      <p:spPr bwMode="auto">
                        <a:xfrm>
                          <a:off x="456" y="2423"/>
                          <a:ext cx="158" cy="0"/>
                        </a:xfrm>
                        <a:prstGeom prst="line">
                          <a:avLst/>
                        </a:prstGeom>
                        <a:noFill/>
                        <a:ln w="6350" cap="sq">
                          <a:noFill/>
                          <a:miter lim="800000"/>
                          <a:headEnd/>
                          <a:tailEnd/>
                        </a:ln>
                        <a:effectLst/>
                      </p:spPr>
                      <p:txBody>
                        <a:bodyPr wrap="none" lIns="0" tIns="0" rIns="0" bIns="0"/>
                        <a:lstStyle/>
                        <a:p>
                          <a:endParaRPr lang="zh-CN" altLang="en-US"/>
                        </a:p>
                      </p:txBody>
                    </p:sp>
                    <p:sp>
                      <p:nvSpPr>
                        <p:cNvPr id="446521" name="Line 57"/>
                        <p:cNvSpPr>
                          <a:spLocks noChangeShapeType="1"/>
                        </p:cNvSpPr>
                        <p:nvPr/>
                      </p:nvSpPr>
                      <p:spPr bwMode="auto">
                        <a:xfrm>
                          <a:off x="456"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522" name="Line 58"/>
                        <p:cNvSpPr>
                          <a:spLocks noChangeShapeType="1"/>
                        </p:cNvSpPr>
                        <p:nvPr/>
                      </p:nvSpPr>
                      <p:spPr bwMode="auto">
                        <a:xfrm>
                          <a:off x="614"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523" name="Line 59"/>
                        <p:cNvSpPr>
                          <a:spLocks noChangeShapeType="1"/>
                        </p:cNvSpPr>
                        <p:nvPr/>
                      </p:nvSpPr>
                      <p:spPr bwMode="auto">
                        <a:xfrm>
                          <a:off x="456"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24" name="Line 60"/>
                        <p:cNvSpPr>
                          <a:spLocks noChangeShapeType="1"/>
                        </p:cNvSpPr>
                        <p:nvPr/>
                      </p:nvSpPr>
                      <p:spPr bwMode="auto">
                        <a:xfrm>
                          <a:off x="614"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25" name="Line 61"/>
                        <p:cNvSpPr>
                          <a:spLocks noChangeShapeType="1"/>
                        </p:cNvSpPr>
                        <p:nvPr/>
                      </p:nvSpPr>
                      <p:spPr bwMode="auto">
                        <a:xfrm>
                          <a:off x="456"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6526" name="Line 62"/>
                        <p:cNvSpPr>
                          <a:spLocks noChangeShapeType="1"/>
                        </p:cNvSpPr>
                        <p:nvPr/>
                      </p:nvSpPr>
                      <p:spPr bwMode="auto">
                        <a:xfrm>
                          <a:off x="614"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6527" name="Line 63"/>
                        <p:cNvSpPr>
                          <a:spLocks noChangeShapeType="1"/>
                        </p:cNvSpPr>
                        <p:nvPr/>
                      </p:nvSpPr>
                      <p:spPr bwMode="auto">
                        <a:xfrm>
                          <a:off x="456"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28" name="Line 64"/>
                        <p:cNvSpPr>
                          <a:spLocks noChangeShapeType="1"/>
                        </p:cNvSpPr>
                        <p:nvPr/>
                      </p:nvSpPr>
                      <p:spPr bwMode="auto">
                        <a:xfrm>
                          <a:off x="614"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29" name="Line 65"/>
                        <p:cNvSpPr>
                          <a:spLocks noChangeShapeType="1"/>
                        </p:cNvSpPr>
                        <p:nvPr/>
                      </p:nvSpPr>
                      <p:spPr bwMode="auto">
                        <a:xfrm>
                          <a:off x="456"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30" name="Line 66"/>
                        <p:cNvSpPr>
                          <a:spLocks noChangeShapeType="1"/>
                        </p:cNvSpPr>
                        <p:nvPr/>
                      </p:nvSpPr>
                      <p:spPr bwMode="auto">
                        <a:xfrm>
                          <a:off x="614"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31" name="Line 67"/>
                        <p:cNvSpPr>
                          <a:spLocks noChangeShapeType="1"/>
                        </p:cNvSpPr>
                        <p:nvPr/>
                      </p:nvSpPr>
                      <p:spPr bwMode="auto">
                        <a:xfrm>
                          <a:off x="456"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32" name="Line 68"/>
                        <p:cNvSpPr>
                          <a:spLocks noChangeShapeType="1"/>
                        </p:cNvSpPr>
                        <p:nvPr/>
                      </p:nvSpPr>
                      <p:spPr bwMode="auto">
                        <a:xfrm>
                          <a:off x="614"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33" name="Line 69"/>
                        <p:cNvSpPr>
                          <a:spLocks noChangeShapeType="1"/>
                        </p:cNvSpPr>
                        <p:nvPr/>
                      </p:nvSpPr>
                      <p:spPr bwMode="auto">
                        <a:xfrm>
                          <a:off x="456"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34" name="Line 70"/>
                        <p:cNvSpPr>
                          <a:spLocks noChangeShapeType="1"/>
                        </p:cNvSpPr>
                        <p:nvPr/>
                      </p:nvSpPr>
                      <p:spPr bwMode="auto">
                        <a:xfrm>
                          <a:off x="614"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35" name="Line 71"/>
                        <p:cNvSpPr>
                          <a:spLocks noChangeShapeType="1"/>
                        </p:cNvSpPr>
                        <p:nvPr/>
                      </p:nvSpPr>
                      <p:spPr bwMode="auto">
                        <a:xfrm>
                          <a:off x="456"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6536" name="Line 72"/>
                        <p:cNvSpPr>
                          <a:spLocks noChangeShapeType="1"/>
                        </p:cNvSpPr>
                        <p:nvPr/>
                      </p:nvSpPr>
                      <p:spPr bwMode="auto">
                        <a:xfrm>
                          <a:off x="614"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6537" name="Line 73"/>
                        <p:cNvSpPr>
                          <a:spLocks noChangeShapeType="1"/>
                        </p:cNvSpPr>
                        <p:nvPr/>
                      </p:nvSpPr>
                      <p:spPr bwMode="auto">
                        <a:xfrm>
                          <a:off x="456" y="2269"/>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538" name="Line 74"/>
                        <p:cNvSpPr>
                          <a:spLocks noChangeShapeType="1"/>
                        </p:cNvSpPr>
                        <p:nvPr/>
                      </p:nvSpPr>
                      <p:spPr bwMode="auto">
                        <a:xfrm>
                          <a:off x="614" y="2269"/>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6539" name="Rectangle 75"/>
                      <p:cNvSpPr>
                        <a:spLocks noChangeArrowheads="1"/>
                      </p:cNvSpPr>
                      <p:nvPr/>
                    </p:nvSpPr>
                    <p:spPr bwMode="auto">
                      <a:xfrm>
                        <a:off x="1852" y="102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6540" name="Rectangle 76"/>
                      <p:cNvSpPr>
                        <a:spLocks noChangeArrowheads="1"/>
                      </p:cNvSpPr>
                      <p:nvPr/>
                    </p:nvSpPr>
                    <p:spPr bwMode="auto">
                      <a:xfrm>
                        <a:off x="1852" y="117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6541" name="Rectangle 77"/>
                      <p:cNvSpPr>
                        <a:spLocks noChangeArrowheads="1"/>
                      </p:cNvSpPr>
                      <p:nvPr/>
                    </p:nvSpPr>
                    <p:spPr bwMode="auto">
                      <a:xfrm>
                        <a:off x="1852" y="133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6542" name="Rectangle 78"/>
                      <p:cNvSpPr>
                        <a:spLocks noChangeArrowheads="1"/>
                      </p:cNvSpPr>
                      <p:nvPr/>
                    </p:nvSpPr>
                    <p:spPr bwMode="auto">
                      <a:xfrm>
                        <a:off x="1852"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Y</a:t>
                        </a:r>
                      </a:p>
                    </p:txBody>
                  </p:sp>
                  <p:sp>
                    <p:nvSpPr>
                      <p:cNvPr id="446543" name="Rectangle 79"/>
                      <p:cNvSpPr>
                        <a:spLocks noChangeArrowheads="1"/>
                      </p:cNvSpPr>
                      <p:nvPr/>
                    </p:nvSpPr>
                    <p:spPr bwMode="auto">
                      <a:xfrm>
                        <a:off x="1852" y="179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6544" name="Rectangle 80"/>
                      <p:cNvSpPr>
                        <a:spLocks noChangeArrowheads="1"/>
                      </p:cNvSpPr>
                      <p:nvPr/>
                    </p:nvSpPr>
                    <p:spPr bwMode="auto">
                      <a:xfrm>
                        <a:off x="1852" y="164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6545" name="Rectangle 81"/>
                      <p:cNvSpPr>
                        <a:spLocks noChangeArrowheads="1"/>
                      </p:cNvSpPr>
                      <p:nvPr/>
                    </p:nvSpPr>
                    <p:spPr bwMode="auto">
                      <a:xfrm>
                        <a:off x="1852" y="148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6546" name="Line 82"/>
                      <p:cNvSpPr>
                        <a:spLocks noChangeShapeType="1"/>
                      </p:cNvSpPr>
                      <p:nvPr/>
                    </p:nvSpPr>
                    <p:spPr bwMode="auto">
                      <a:xfrm>
                        <a:off x="1852" y="102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6547" name="Line 83"/>
                      <p:cNvSpPr>
                        <a:spLocks noChangeShapeType="1"/>
                      </p:cNvSpPr>
                      <p:nvPr/>
                    </p:nvSpPr>
                    <p:spPr bwMode="auto">
                      <a:xfrm>
                        <a:off x="1852" y="2110"/>
                        <a:ext cx="158" cy="0"/>
                      </a:xfrm>
                      <a:prstGeom prst="line">
                        <a:avLst/>
                      </a:prstGeom>
                      <a:noFill/>
                      <a:ln w="6350" cap="sq">
                        <a:noFill/>
                        <a:miter lim="800000"/>
                        <a:headEnd/>
                        <a:tailEnd/>
                      </a:ln>
                      <a:effectLst/>
                    </p:spPr>
                    <p:txBody>
                      <a:bodyPr wrap="none" lIns="0" tIns="0" rIns="0" bIns="0"/>
                      <a:lstStyle/>
                      <a:p>
                        <a:endParaRPr lang="zh-CN" altLang="en-US"/>
                      </a:p>
                    </p:txBody>
                  </p:sp>
                  <p:sp>
                    <p:nvSpPr>
                      <p:cNvPr id="446548" name="Line 84"/>
                      <p:cNvSpPr>
                        <a:spLocks noChangeShapeType="1"/>
                      </p:cNvSpPr>
                      <p:nvPr/>
                    </p:nvSpPr>
                    <p:spPr bwMode="auto">
                      <a:xfrm>
                        <a:off x="1852"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549" name="Line 85"/>
                      <p:cNvSpPr>
                        <a:spLocks noChangeShapeType="1"/>
                      </p:cNvSpPr>
                      <p:nvPr/>
                    </p:nvSpPr>
                    <p:spPr bwMode="auto">
                      <a:xfrm>
                        <a:off x="2010"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550" name="Line 86"/>
                      <p:cNvSpPr>
                        <a:spLocks noChangeShapeType="1"/>
                      </p:cNvSpPr>
                      <p:nvPr/>
                    </p:nvSpPr>
                    <p:spPr bwMode="auto">
                      <a:xfrm>
                        <a:off x="1852"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51" name="Line 87"/>
                      <p:cNvSpPr>
                        <a:spLocks noChangeShapeType="1"/>
                      </p:cNvSpPr>
                      <p:nvPr/>
                    </p:nvSpPr>
                    <p:spPr bwMode="auto">
                      <a:xfrm>
                        <a:off x="2010"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52" name="Line 88"/>
                      <p:cNvSpPr>
                        <a:spLocks noChangeShapeType="1"/>
                      </p:cNvSpPr>
                      <p:nvPr/>
                    </p:nvSpPr>
                    <p:spPr bwMode="auto">
                      <a:xfrm>
                        <a:off x="1852"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6553" name="Line 89"/>
                      <p:cNvSpPr>
                        <a:spLocks noChangeShapeType="1"/>
                      </p:cNvSpPr>
                      <p:nvPr/>
                    </p:nvSpPr>
                    <p:spPr bwMode="auto">
                      <a:xfrm>
                        <a:off x="2010"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6554" name="Line 90"/>
                      <p:cNvSpPr>
                        <a:spLocks noChangeShapeType="1"/>
                      </p:cNvSpPr>
                      <p:nvPr/>
                    </p:nvSpPr>
                    <p:spPr bwMode="auto">
                      <a:xfrm>
                        <a:off x="1852"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55" name="Line 91"/>
                      <p:cNvSpPr>
                        <a:spLocks noChangeShapeType="1"/>
                      </p:cNvSpPr>
                      <p:nvPr/>
                    </p:nvSpPr>
                    <p:spPr bwMode="auto">
                      <a:xfrm>
                        <a:off x="2010"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56" name="Line 92"/>
                      <p:cNvSpPr>
                        <a:spLocks noChangeShapeType="1"/>
                      </p:cNvSpPr>
                      <p:nvPr/>
                    </p:nvSpPr>
                    <p:spPr bwMode="auto">
                      <a:xfrm>
                        <a:off x="1852"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57" name="Line 93"/>
                      <p:cNvSpPr>
                        <a:spLocks noChangeShapeType="1"/>
                      </p:cNvSpPr>
                      <p:nvPr/>
                    </p:nvSpPr>
                    <p:spPr bwMode="auto">
                      <a:xfrm>
                        <a:off x="2010"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58" name="Line 94"/>
                      <p:cNvSpPr>
                        <a:spLocks noChangeShapeType="1"/>
                      </p:cNvSpPr>
                      <p:nvPr/>
                    </p:nvSpPr>
                    <p:spPr bwMode="auto">
                      <a:xfrm>
                        <a:off x="1852"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59" name="Line 95"/>
                      <p:cNvSpPr>
                        <a:spLocks noChangeShapeType="1"/>
                      </p:cNvSpPr>
                      <p:nvPr/>
                    </p:nvSpPr>
                    <p:spPr bwMode="auto">
                      <a:xfrm>
                        <a:off x="2010"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60" name="Line 96"/>
                      <p:cNvSpPr>
                        <a:spLocks noChangeShapeType="1"/>
                      </p:cNvSpPr>
                      <p:nvPr/>
                    </p:nvSpPr>
                    <p:spPr bwMode="auto">
                      <a:xfrm>
                        <a:off x="1852"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61" name="Line 97"/>
                      <p:cNvSpPr>
                        <a:spLocks noChangeShapeType="1"/>
                      </p:cNvSpPr>
                      <p:nvPr/>
                    </p:nvSpPr>
                    <p:spPr bwMode="auto">
                      <a:xfrm>
                        <a:off x="2010" y="1954"/>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6562" name="Rectangle 98"/>
                    <p:cNvSpPr>
                      <a:spLocks noChangeArrowheads="1"/>
                    </p:cNvSpPr>
                    <p:nvPr/>
                  </p:nvSpPr>
                  <p:spPr bwMode="auto">
                    <a:xfrm>
                      <a:off x="765" y="117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6563" name="Rectangle 99"/>
                    <p:cNvSpPr>
                      <a:spLocks noChangeArrowheads="1"/>
                    </p:cNvSpPr>
                    <p:nvPr/>
                  </p:nvSpPr>
                  <p:spPr bwMode="auto">
                    <a:xfrm>
                      <a:off x="765" y="133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6564" name="Rectangle 100"/>
                    <p:cNvSpPr>
                      <a:spLocks noChangeArrowheads="1"/>
                    </p:cNvSpPr>
                    <p:nvPr/>
                  </p:nvSpPr>
                  <p:spPr bwMode="auto">
                    <a:xfrm>
                      <a:off x="765" y="1488"/>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6565" name="Rectangle 101"/>
                    <p:cNvSpPr>
                      <a:spLocks noChangeArrowheads="1"/>
                    </p:cNvSpPr>
                    <p:nvPr/>
                  </p:nvSpPr>
                  <p:spPr bwMode="auto">
                    <a:xfrm>
                      <a:off x="765" y="2111"/>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6566" name="Rectangle 102"/>
                    <p:cNvSpPr>
                      <a:spLocks noChangeArrowheads="1"/>
                    </p:cNvSpPr>
                    <p:nvPr/>
                  </p:nvSpPr>
                  <p:spPr bwMode="auto">
                    <a:xfrm>
                      <a:off x="765" y="195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6567" name="Rectangle 103"/>
                    <p:cNvSpPr>
                      <a:spLocks noChangeArrowheads="1"/>
                    </p:cNvSpPr>
                    <p:nvPr/>
                  </p:nvSpPr>
                  <p:spPr bwMode="auto">
                    <a:xfrm>
                      <a:off x="765" y="179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6568" name="Rectangle 104"/>
                    <p:cNvSpPr>
                      <a:spLocks noChangeArrowheads="1"/>
                    </p:cNvSpPr>
                    <p:nvPr/>
                  </p:nvSpPr>
                  <p:spPr bwMode="auto">
                    <a:xfrm>
                      <a:off x="765" y="1643"/>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P</a:t>
                      </a:r>
                    </a:p>
                  </p:txBody>
                </p:sp>
                <p:sp>
                  <p:nvSpPr>
                    <p:cNvPr id="446569" name="Line 105"/>
                    <p:cNvSpPr>
                      <a:spLocks noChangeShapeType="1"/>
                    </p:cNvSpPr>
                    <p:nvPr/>
                  </p:nvSpPr>
                  <p:spPr bwMode="auto">
                    <a:xfrm>
                      <a:off x="765" y="1178"/>
                      <a:ext cx="158" cy="0"/>
                    </a:xfrm>
                    <a:prstGeom prst="line">
                      <a:avLst/>
                    </a:prstGeom>
                    <a:noFill/>
                    <a:ln w="6350" cap="sq">
                      <a:noFill/>
                      <a:miter lim="800000"/>
                      <a:headEnd/>
                      <a:tailEnd/>
                    </a:ln>
                    <a:effectLst/>
                  </p:spPr>
                  <p:txBody>
                    <a:bodyPr wrap="none" lIns="0" tIns="0" rIns="0" bIns="0"/>
                    <a:lstStyle/>
                    <a:p>
                      <a:endParaRPr lang="zh-CN" altLang="en-US"/>
                    </a:p>
                  </p:txBody>
                </p:sp>
                <p:sp>
                  <p:nvSpPr>
                    <p:cNvPr id="446570" name="Line 106"/>
                    <p:cNvSpPr>
                      <a:spLocks noChangeShapeType="1"/>
                    </p:cNvSpPr>
                    <p:nvPr/>
                  </p:nvSpPr>
                  <p:spPr bwMode="auto">
                    <a:xfrm>
                      <a:off x="765" y="2267"/>
                      <a:ext cx="158" cy="0"/>
                    </a:xfrm>
                    <a:prstGeom prst="line">
                      <a:avLst/>
                    </a:prstGeom>
                    <a:noFill/>
                    <a:ln w="6350" cap="sq">
                      <a:noFill/>
                      <a:miter lim="800000"/>
                      <a:headEnd/>
                      <a:tailEnd/>
                    </a:ln>
                    <a:effectLst/>
                  </p:spPr>
                  <p:txBody>
                    <a:bodyPr wrap="none" lIns="0" tIns="0" rIns="0" bIns="0"/>
                    <a:lstStyle/>
                    <a:p>
                      <a:endParaRPr lang="zh-CN" altLang="en-US"/>
                    </a:p>
                  </p:txBody>
                </p:sp>
                <p:sp>
                  <p:nvSpPr>
                    <p:cNvPr id="446571" name="Line 107"/>
                    <p:cNvSpPr>
                      <a:spLocks noChangeShapeType="1"/>
                    </p:cNvSpPr>
                    <p:nvPr/>
                  </p:nvSpPr>
                  <p:spPr bwMode="auto">
                    <a:xfrm>
                      <a:off x="765"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572" name="Line 108"/>
                    <p:cNvSpPr>
                      <a:spLocks noChangeShapeType="1"/>
                    </p:cNvSpPr>
                    <p:nvPr/>
                  </p:nvSpPr>
                  <p:spPr bwMode="auto">
                    <a:xfrm>
                      <a:off x="923"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573" name="Line 109"/>
                    <p:cNvSpPr>
                      <a:spLocks noChangeShapeType="1"/>
                    </p:cNvSpPr>
                    <p:nvPr/>
                  </p:nvSpPr>
                  <p:spPr bwMode="auto">
                    <a:xfrm>
                      <a:off x="765"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74" name="Line 110"/>
                    <p:cNvSpPr>
                      <a:spLocks noChangeShapeType="1"/>
                    </p:cNvSpPr>
                    <p:nvPr/>
                  </p:nvSpPr>
                  <p:spPr bwMode="auto">
                    <a:xfrm>
                      <a:off x="923"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75" name="Line 111"/>
                    <p:cNvSpPr>
                      <a:spLocks noChangeShapeType="1"/>
                    </p:cNvSpPr>
                    <p:nvPr/>
                  </p:nvSpPr>
                  <p:spPr bwMode="auto">
                    <a:xfrm>
                      <a:off x="765"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6576" name="Line 112"/>
                    <p:cNvSpPr>
                      <a:spLocks noChangeShapeType="1"/>
                    </p:cNvSpPr>
                    <p:nvPr/>
                  </p:nvSpPr>
                  <p:spPr bwMode="auto">
                    <a:xfrm>
                      <a:off x="923"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6577" name="Line 113"/>
                    <p:cNvSpPr>
                      <a:spLocks noChangeShapeType="1"/>
                    </p:cNvSpPr>
                    <p:nvPr/>
                  </p:nvSpPr>
                  <p:spPr bwMode="auto">
                    <a:xfrm>
                      <a:off x="765"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78" name="Line 114"/>
                    <p:cNvSpPr>
                      <a:spLocks noChangeShapeType="1"/>
                    </p:cNvSpPr>
                    <p:nvPr/>
                  </p:nvSpPr>
                  <p:spPr bwMode="auto">
                    <a:xfrm>
                      <a:off x="923"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79" name="Line 115"/>
                    <p:cNvSpPr>
                      <a:spLocks noChangeShapeType="1"/>
                    </p:cNvSpPr>
                    <p:nvPr/>
                  </p:nvSpPr>
                  <p:spPr bwMode="auto">
                    <a:xfrm>
                      <a:off x="765"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80" name="Line 116"/>
                    <p:cNvSpPr>
                      <a:spLocks noChangeShapeType="1"/>
                    </p:cNvSpPr>
                    <p:nvPr/>
                  </p:nvSpPr>
                  <p:spPr bwMode="auto">
                    <a:xfrm>
                      <a:off x="923"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81" name="Line 117"/>
                    <p:cNvSpPr>
                      <a:spLocks noChangeShapeType="1"/>
                    </p:cNvSpPr>
                    <p:nvPr/>
                  </p:nvSpPr>
                  <p:spPr bwMode="auto">
                    <a:xfrm>
                      <a:off x="765"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82" name="Line 118"/>
                    <p:cNvSpPr>
                      <a:spLocks noChangeShapeType="1"/>
                    </p:cNvSpPr>
                    <p:nvPr/>
                  </p:nvSpPr>
                  <p:spPr bwMode="auto">
                    <a:xfrm>
                      <a:off x="923"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83" name="Line 119"/>
                    <p:cNvSpPr>
                      <a:spLocks noChangeShapeType="1"/>
                    </p:cNvSpPr>
                    <p:nvPr/>
                  </p:nvSpPr>
                  <p:spPr bwMode="auto">
                    <a:xfrm>
                      <a:off x="765" y="2111"/>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84" name="Line 120"/>
                    <p:cNvSpPr>
                      <a:spLocks noChangeShapeType="1"/>
                    </p:cNvSpPr>
                    <p:nvPr/>
                  </p:nvSpPr>
                  <p:spPr bwMode="auto">
                    <a:xfrm>
                      <a:off x="923" y="2111"/>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6585" name="Rectangle 121"/>
                  <p:cNvSpPr>
                    <a:spLocks noChangeArrowheads="1"/>
                  </p:cNvSpPr>
                  <p:nvPr/>
                </p:nvSpPr>
                <p:spPr bwMode="auto">
                  <a:xfrm>
                    <a:off x="1230" y="226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6586" name="Rectangle 122"/>
                  <p:cNvSpPr>
                    <a:spLocks noChangeArrowheads="1"/>
                  </p:cNvSpPr>
                  <p:nvPr/>
                </p:nvSpPr>
                <p:spPr bwMode="auto">
                  <a:xfrm>
                    <a:off x="1230"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6587" name="Rectangle 123"/>
                  <p:cNvSpPr>
                    <a:spLocks noChangeArrowheads="1"/>
                  </p:cNvSpPr>
                  <p:nvPr/>
                </p:nvSpPr>
                <p:spPr bwMode="auto">
                  <a:xfrm>
                    <a:off x="1230" y="164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6588" name="Rectangle 124"/>
                  <p:cNvSpPr>
                    <a:spLocks noChangeArrowheads="1"/>
                  </p:cNvSpPr>
                  <p:nvPr/>
                </p:nvSpPr>
                <p:spPr bwMode="auto">
                  <a:xfrm>
                    <a:off x="1230" y="180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6589" name="Rectangle 125"/>
                  <p:cNvSpPr>
                    <a:spLocks noChangeArrowheads="1"/>
                  </p:cNvSpPr>
                  <p:nvPr/>
                </p:nvSpPr>
                <p:spPr bwMode="auto">
                  <a:xfrm>
                    <a:off x="1230" y="21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6590" name="Rectangle 126"/>
                  <p:cNvSpPr>
                    <a:spLocks noChangeArrowheads="1"/>
                  </p:cNvSpPr>
                  <p:nvPr/>
                </p:nvSpPr>
                <p:spPr bwMode="auto">
                  <a:xfrm>
                    <a:off x="1230" y="195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6591" name="Line 127"/>
                  <p:cNvSpPr>
                    <a:spLocks noChangeShapeType="1"/>
                  </p:cNvSpPr>
                  <p:nvPr/>
                </p:nvSpPr>
                <p:spPr bwMode="auto">
                  <a:xfrm>
                    <a:off x="1230"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6592" name="Line 128"/>
                  <p:cNvSpPr>
                    <a:spLocks noChangeShapeType="1"/>
                  </p:cNvSpPr>
                  <p:nvPr/>
                </p:nvSpPr>
                <p:spPr bwMode="auto">
                  <a:xfrm>
                    <a:off x="1230" y="2422"/>
                    <a:ext cx="158" cy="0"/>
                  </a:xfrm>
                  <a:prstGeom prst="line">
                    <a:avLst/>
                  </a:prstGeom>
                  <a:noFill/>
                  <a:ln w="6350" cap="sq">
                    <a:noFill/>
                    <a:miter lim="800000"/>
                    <a:headEnd/>
                    <a:tailEnd/>
                  </a:ln>
                  <a:effectLst/>
                </p:spPr>
                <p:txBody>
                  <a:bodyPr wrap="none" lIns="0" tIns="0" rIns="0" bIns="0"/>
                  <a:lstStyle/>
                  <a:p>
                    <a:endParaRPr lang="zh-CN" altLang="en-US"/>
                  </a:p>
                </p:txBody>
              </p:sp>
              <p:sp>
                <p:nvSpPr>
                  <p:cNvPr id="446593" name="Line 129"/>
                  <p:cNvSpPr>
                    <a:spLocks noChangeShapeType="1"/>
                  </p:cNvSpPr>
                  <p:nvPr/>
                </p:nvSpPr>
                <p:spPr bwMode="auto">
                  <a:xfrm>
                    <a:off x="1230"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594" name="Line 130"/>
                  <p:cNvSpPr>
                    <a:spLocks noChangeShapeType="1"/>
                  </p:cNvSpPr>
                  <p:nvPr/>
                </p:nvSpPr>
                <p:spPr bwMode="auto">
                  <a:xfrm>
                    <a:off x="1388"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595" name="Line 131"/>
                  <p:cNvSpPr>
                    <a:spLocks noChangeShapeType="1"/>
                  </p:cNvSpPr>
                  <p:nvPr/>
                </p:nvSpPr>
                <p:spPr bwMode="auto">
                  <a:xfrm>
                    <a:off x="1230"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96" name="Line 132"/>
                  <p:cNvSpPr>
                    <a:spLocks noChangeShapeType="1"/>
                  </p:cNvSpPr>
                  <p:nvPr/>
                </p:nvSpPr>
                <p:spPr bwMode="auto">
                  <a:xfrm>
                    <a:off x="1388"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597" name="Line 133"/>
                  <p:cNvSpPr>
                    <a:spLocks noChangeShapeType="1"/>
                  </p:cNvSpPr>
                  <p:nvPr/>
                </p:nvSpPr>
                <p:spPr bwMode="auto">
                  <a:xfrm>
                    <a:off x="1230"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6598" name="Line 134"/>
                  <p:cNvSpPr>
                    <a:spLocks noChangeShapeType="1"/>
                  </p:cNvSpPr>
                  <p:nvPr/>
                </p:nvSpPr>
                <p:spPr bwMode="auto">
                  <a:xfrm>
                    <a:off x="1388"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6599" name="Line 135"/>
                  <p:cNvSpPr>
                    <a:spLocks noChangeShapeType="1"/>
                  </p:cNvSpPr>
                  <p:nvPr/>
                </p:nvSpPr>
                <p:spPr bwMode="auto">
                  <a:xfrm>
                    <a:off x="1230"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600" name="Line 136"/>
                  <p:cNvSpPr>
                    <a:spLocks noChangeShapeType="1"/>
                  </p:cNvSpPr>
                  <p:nvPr/>
                </p:nvSpPr>
                <p:spPr bwMode="auto">
                  <a:xfrm>
                    <a:off x="1388"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601" name="Line 137"/>
                  <p:cNvSpPr>
                    <a:spLocks noChangeShapeType="1"/>
                  </p:cNvSpPr>
                  <p:nvPr/>
                </p:nvSpPr>
                <p:spPr bwMode="auto">
                  <a:xfrm>
                    <a:off x="1230"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602" name="Line 138"/>
                  <p:cNvSpPr>
                    <a:spLocks noChangeShapeType="1"/>
                  </p:cNvSpPr>
                  <p:nvPr/>
                </p:nvSpPr>
                <p:spPr bwMode="auto">
                  <a:xfrm>
                    <a:off x="1388"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603" name="Line 139"/>
                  <p:cNvSpPr>
                    <a:spLocks noChangeShapeType="1"/>
                  </p:cNvSpPr>
                  <p:nvPr/>
                </p:nvSpPr>
                <p:spPr bwMode="auto">
                  <a:xfrm>
                    <a:off x="1230" y="226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604" name="Line 140"/>
                  <p:cNvSpPr>
                    <a:spLocks noChangeShapeType="1"/>
                  </p:cNvSpPr>
                  <p:nvPr/>
                </p:nvSpPr>
                <p:spPr bwMode="auto">
                  <a:xfrm>
                    <a:off x="1388" y="2268"/>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6605" name="Rectangle 141"/>
                <p:cNvSpPr>
                  <a:spLocks noChangeArrowheads="1"/>
                </p:cNvSpPr>
                <p:nvPr/>
              </p:nvSpPr>
              <p:spPr bwMode="auto">
                <a:xfrm>
                  <a:off x="1539" y="211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6606" name="Rectangle 142"/>
                <p:cNvSpPr>
                  <a:spLocks noChangeArrowheads="1"/>
                </p:cNvSpPr>
                <p:nvPr/>
              </p:nvSpPr>
              <p:spPr bwMode="auto">
                <a:xfrm>
                  <a:off x="1539" y="226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6607" name="Rectangle 143"/>
                <p:cNvSpPr>
                  <a:spLocks noChangeArrowheads="1"/>
                </p:cNvSpPr>
                <p:nvPr/>
              </p:nvSpPr>
              <p:spPr bwMode="auto">
                <a:xfrm>
                  <a:off x="1539" y="2422"/>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6608" name="Rectangle 144"/>
                <p:cNvSpPr>
                  <a:spLocks noChangeArrowheads="1"/>
                </p:cNvSpPr>
                <p:nvPr/>
              </p:nvSpPr>
              <p:spPr bwMode="auto">
                <a:xfrm>
                  <a:off x="1539"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6609" name="Rectangle 145"/>
                <p:cNvSpPr>
                  <a:spLocks noChangeArrowheads="1"/>
                </p:cNvSpPr>
                <p:nvPr/>
              </p:nvSpPr>
              <p:spPr bwMode="auto">
                <a:xfrm>
                  <a:off x="1539" y="164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6610" name="Rectangle 146"/>
                <p:cNvSpPr>
                  <a:spLocks noChangeArrowheads="1"/>
                </p:cNvSpPr>
                <p:nvPr/>
              </p:nvSpPr>
              <p:spPr bwMode="auto">
                <a:xfrm>
                  <a:off x="1539" y="1799"/>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6611" name="Rectangle 147"/>
                <p:cNvSpPr>
                  <a:spLocks noChangeArrowheads="1"/>
                </p:cNvSpPr>
                <p:nvPr/>
              </p:nvSpPr>
              <p:spPr bwMode="auto">
                <a:xfrm>
                  <a:off x="1539"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6612" name="Line 148"/>
                <p:cNvSpPr>
                  <a:spLocks noChangeShapeType="1"/>
                </p:cNvSpPr>
                <p:nvPr/>
              </p:nvSpPr>
              <p:spPr bwMode="auto">
                <a:xfrm>
                  <a:off x="1539"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6613" name="Line 149"/>
                <p:cNvSpPr>
                  <a:spLocks noChangeShapeType="1"/>
                </p:cNvSpPr>
                <p:nvPr/>
              </p:nvSpPr>
              <p:spPr bwMode="auto">
                <a:xfrm>
                  <a:off x="1539" y="257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6614" name="Line 150"/>
                <p:cNvSpPr>
                  <a:spLocks noChangeShapeType="1"/>
                </p:cNvSpPr>
                <p:nvPr/>
              </p:nvSpPr>
              <p:spPr bwMode="auto">
                <a:xfrm>
                  <a:off x="1539"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615" name="Line 151"/>
                <p:cNvSpPr>
                  <a:spLocks noChangeShapeType="1"/>
                </p:cNvSpPr>
                <p:nvPr/>
              </p:nvSpPr>
              <p:spPr bwMode="auto">
                <a:xfrm>
                  <a:off x="1697"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616" name="Line 152"/>
                <p:cNvSpPr>
                  <a:spLocks noChangeShapeType="1"/>
                </p:cNvSpPr>
                <p:nvPr/>
              </p:nvSpPr>
              <p:spPr bwMode="auto">
                <a:xfrm>
                  <a:off x="1539"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617" name="Line 153"/>
                <p:cNvSpPr>
                  <a:spLocks noChangeShapeType="1"/>
                </p:cNvSpPr>
                <p:nvPr/>
              </p:nvSpPr>
              <p:spPr bwMode="auto">
                <a:xfrm>
                  <a:off x="1697"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618" name="Line 154"/>
                <p:cNvSpPr>
                  <a:spLocks noChangeShapeType="1"/>
                </p:cNvSpPr>
                <p:nvPr/>
              </p:nvSpPr>
              <p:spPr bwMode="auto">
                <a:xfrm>
                  <a:off x="1539"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46619" name="Line 155"/>
                <p:cNvSpPr>
                  <a:spLocks noChangeShapeType="1"/>
                </p:cNvSpPr>
                <p:nvPr/>
              </p:nvSpPr>
              <p:spPr bwMode="auto">
                <a:xfrm>
                  <a:off x="1697"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46620" name="Line 156"/>
                <p:cNvSpPr>
                  <a:spLocks noChangeShapeType="1"/>
                </p:cNvSpPr>
                <p:nvPr/>
              </p:nvSpPr>
              <p:spPr bwMode="auto">
                <a:xfrm>
                  <a:off x="1539"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621" name="Line 157"/>
                <p:cNvSpPr>
                  <a:spLocks noChangeShapeType="1"/>
                </p:cNvSpPr>
                <p:nvPr/>
              </p:nvSpPr>
              <p:spPr bwMode="auto">
                <a:xfrm>
                  <a:off x="1697"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622" name="Line 158"/>
                <p:cNvSpPr>
                  <a:spLocks noChangeShapeType="1"/>
                </p:cNvSpPr>
                <p:nvPr/>
              </p:nvSpPr>
              <p:spPr bwMode="auto">
                <a:xfrm>
                  <a:off x="1539"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623" name="Line 159"/>
                <p:cNvSpPr>
                  <a:spLocks noChangeShapeType="1"/>
                </p:cNvSpPr>
                <p:nvPr/>
              </p:nvSpPr>
              <p:spPr bwMode="auto">
                <a:xfrm>
                  <a:off x="1697"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624" name="Line 160"/>
                <p:cNvSpPr>
                  <a:spLocks noChangeShapeType="1"/>
                </p:cNvSpPr>
                <p:nvPr/>
              </p:nvSpPr>
              <p:spPr bwMode="auto">
                <a:xfrm>
                  <a:off x="1539"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625" name="Line 161"/>
                <p:cNvSpPr>
                  <a:spLocks noChangeShapeType="1"/>
                </p:cNvSpPr>
                <p:nvPr/>
              </p:nvSpPr>
              <p:spPr bwMode="auto">
                <a:xfrm>
                  <a:off x="1697"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6626" name="Line 162"/>
                <p:cNvSpPr>
                  <a:spLocks noChangeShapeType="1"/>
                </p:cNvSpPr>
                <p:nvPr/>
              </p:nvSpPr>
              <p:spPr bwMode="auto">
                <a:xfrm>
                  <a:off x="1539" y="2422"/>
                  <a:ext cx="0" cy="154"/>
                </a:xfrm>
                <a:prstGeom prst="line">
                  <a:avLst/>
                </a:prstGeom>
                <a:noFill/>
                <a:ln w="6350" cap="sq">
                  <a:noFill/>
                  <a:miter lim="800000"/>
                  <a:headEnd/>
                  <a:tailEnd/>
                </a:ln>
                <a:effectLst/>
              </p:spPr>
              <p:txBody>
                <a:bodyPr wrap="none" lIns="0" tIns="0" rIns="0" bIns="0"/>
                <a:lstStyle/>
                <a:p>
                  <a:endParaRPr lang="zh-CN" altLang="en-US"/>
                </a:p>
              </p:txBody>
            </p:sp>
            <p:sp>
              <p:nvSpPr>
                <p:cNvPr id="446627" name="Line 163"/>
                <p:cNvSpPr>
                  <a:spLocks noChangeShapeType="1"/>
                </p:cNvSpPr>
                <p:nvPr/>
              </p:nvSpPr>
              <p:spPr bwMode="auto">
                <a:xfrm>
                  <a:off x="1697" y="2422"/>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6628" name="Rectangle 164"/>
              <p:cNvSpPr>
                <a:spLocks noChangeArrowheads="1"/>
              </p:cNvSpPr>
              <p:nvPr/>
            </p:nvSpPr>
            <p:spPr bwMode="auto">
              <a:xfrm>
                <a:off x="2472"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6629" name="Rectangle 165"/>
              <p:cNvSpPr>
                <a:spLocks noChangeArrowheads="1"/>
              </p:cNvSpPr>
              <p:nvPr/>
            </p:nvSpPr>
            <p:spPr bwMode="auto">
              <a:xfrm>
                <a:off x="2007" y="1649"/>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6630" name="Rectangle 166"/>
              <p:cNvSpPr>
                <a:spLocks noChangeArrowheads="1"/>
              </p:cNvSpPr>
              <p:nvPr/>
            </p:nvSpPr>
            <p:spPr bwMode="auto">
              <a:xfrm>
                <a:off x="2161"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6631" name="Rectangle 167"/>
              <p:cNvSpPr>
                <a:spLocks noChangeArrowheads="1"/>
              </p:cNvSpPr>
              <p:nvPr/>
            </p:nvSpPr>
            <p:spPr bwMode="auto">
              <a:xfrm>
                <a:off x="2317" y="1649"/>
                <a:ext cx="155"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6632" name="Rectangle 168"/>
              <p:cNvSpPr>
                <a:spLocks noChangeArrowheads="1"/>
              </p:cNvSpPr>
              <p:nvPr/>
            </p:nvSpPr>
            <p:spPr bwMode="auto">
              <a:xfrm>
                <a:off x="1853" y="1649"/>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6633" name="Rectangle 169"/>
              <p:cNvSpPr>
                <a:spLocks noChangeArrowheads="1"/>
              </p:cNvSpPr>
              <p:nvPr/>
            </p:nvSpPr>
            <p:spPr bwMode="auto">
              <a:xfrm>
                <a:off x="1696" y="1649"/>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X</a:t>
                </a:r>
              </a:p>
            </p:txBody>
          </p:sp>
          <p:sp>
            <p:nvSpPr>
              <p:cNvPr id="446634" name="Rectangle 170"/>
              <p:cNvSpPr>
                <a:spLocks noChangeArrowheads="1"/>
              </p:cNvSpPr>
              <p:nvPr/>
            </p:nvSpPr>
            <p:spPr bwMode="auto">
              <a:xfrm>
                <a:off x="1540"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6635" name="Line 171"/>
              <p:cNvSpPr>
                <a:spLocks noChangeShapeType="1"/>
              </p:cNvSpPr>
              <p:nvPr/>
            </p:nvSpPr>
            <p:spPr bwMode="auto">
              <a:xfrm>
                <a:off x="1540"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36" name="Line 172"/>
              <p:cNvSpPr>
                <a:spLocks noChangeShapeType="1"/>
              </p:cNvSpPr>
              <p:nvPr/>
            </p:nvSpPr>
            <p:spPr bwMode="auto">
              <a:xfrm>
                <a:off x="1540" y="1803"/>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37" name="Line 173"/>
              <p:cNvSpPr>
                <a:spLocks noChangeShapeType="1"/>
              </p:cNvSpPr>
              <p:nvPr/>
            </p:nvSpPr>
            <p:spPr bwMode="auto">
              <a:xfrm>
                <a:off x="1540" y="1649"/>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6638" name="Line 174"/>
              <p:cNvSpPr>
                <a:spLocks noChangeShapeType="1"/>
              </p:cNvSpPr>
              <p:nvPr/>
            </p:nvSpPr>
            <p:spPr bwMode="auto">
              <a:xfrm>
                <a:off x="2628" y="1649"/>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6639" name="Line 175"/>
              <p:cNvSpPr>
                <a:spLocks noChangeShapeType="1"/>
              </p:cNvSpPr>
              <p:nvPr/>
            </p:nvSpPr>
            <p:spPr bwMode="auto">
              <a:xfrm>
                <a:off x="1696" y="1649"/>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40" name="Line 176"/>
              <p:cNvSpPr>
                <a:spLocks noChangeShapeType="1"/>
              </p:cNvSpPr>
              <p:nvPr/>
            </p:nvSpPr>
            <p:spPr bwMode="auto">
              <a:xfrm>
                <a:off x="1696" y="1803"/>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41" name="Line 177"/>
              <p:cNvSpPr>
                <a:spLocks noChangeShapeType="1"/>
              </p:cNvSpPr>
              <p:nvPr/>
            </p:nvSpPr>
            <p:spPr bwMode="auto">
              <a:xfrm>
                <a:off x="1853" y="1649"/>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42" name="Line 178"/>
              <p:cNvSpPr>
                <a:spLocks noChangeShapeType="1"/>
              </p:cNvSpPr>
              <p:nvPr/>
            </p:nvSpPr>
            <p:spPr bwMode="auto">
              <a:xfrm>
                <a:off x="1853" y="1803"/>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43" name="Line 179"/>
              <p:cNvSpPr>
                <a:spLocks noChangeShapeType="1"/>
              </p:cNvSpPr>
              <p:nvPr/>
            </p:nvSpPr>
            <p:spPr bwMode="auto">
              <a:xfrm>
                <a:off x="2007" y="1649"/>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44" name="Line 180"/>
              <p:cNvSpPr>
                <a:spLocks noChangeShapeType="1"/>
              </p:cNvSpPr>
              <p:nvPr/>
            </p:nvSpPr>
            <p:spPr bwMode="auto">
              <a:xfrm>
                <a:off x="2007" y="1803"/>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45" name="Line 181"/>
              <p:cNvSpPr>
                <a:spLocks noChangeShapeType="1"/>
              </p:cNvSpPr>
              <p:nvPr/>
            </p:nvSpPr>
            <p:spPr bwMode="auto">
              <a:xfrm>
                <a:off x="2161"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46" name="Line 182"/>
              <p:cNvSpPr>
                <a:spLocks noChangeShapeType="1"/>
              </p:cNvSpPr>
              <p:nvPr/>
            </p:nvSpPr>
            <p:spPr bwMode="auto">
              <a:xfrm>
                <a:off x="2161" y="1803"/>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47" name="Line 183"/>
              <p:cNvSpPr>
                <a:spLocks noChangeShapeType="1"/>
              </p:cNvSpPr>
              <p:nvPr/>
            </p:nvSpPr>
            <p:spPr bwMode="auto">
              <a:xfrm>
                <a:off x="2317" y="1649"/>
                <a:ext cx="155"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48" name="Line 184"/>
              <p:cNvSpPr>
                <a:spLocks noChangeShapeType="1"/>
              </p:cNvSpPr>
              <p:nvPr/>
            </p:nvSpPr>
            <p:spPr bwMode="auto">
              <a:xfrm>
                <a:off x="2317" y="1803"/>
                <a:ext cx="155"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49" name="Line 185"/>
              <p:cNvSpPr>
                <a:spLocks noChangeShapeType="1"/>
              </p:cNvSpPr>
              <p:nvPr/>
            </p:nvSpPr>
            <p:spPr bwMode="auto">
              <a:xfrm>
                <a:off x="2472"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50" name="Line 186"/>
              <p:cNvSpPr>
                <a:spLocks noChangeShapeType="1"/>
              </p:cNvSpPr>
              <p:nvPr/>
            </p:nvSpPr>
            <p:spPr bwMode="auto">
              <a:xfrm>
                <a:off x="2472" y="1803"/>
                <a:ext cx="156" cy="0"/>
              </a:xfrm>
              <a:prstGeom prst="line">
                <a:avLst/>
              </a:prstGeom>
              <a:noFill/>
              <a:ln w="6350" cap="sq">
                <a:noFill/>
                <a:miter lim="800000"/>
                <a:headEnd/>
                <a:tailEnd/>
              </a:ln>
              <a:effectLst/>
            </p:spPr>
            <p:txBody>
              <a:bodyPr wrap="none" lIns="0" tIns="0" rIns="0" bIns="0" anchor="ctr"/>
              <a:lstStyle/>
              <a:p>
                <a:endParaRPr lang="zh-CN" altLang="en-US"/>
              </a:p>
            </p:txBody>
          </p:sp>
        </p:grpSp>
        <p:sp>
          <p:nvSpPr>
            <p:cNvPr id="446652" name="Rectangle 188"/>
            <p:cNvSpPr>
              <a:spLocks noChangeArrowheads="1"/>
            </p:cNvSpPr>
            <p:nvPr/>
          </p:nvSpPr>
          <p:spPr bwMode="auto">
            <a:xfrm>
              <a:off x="923"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6653" name="Rectangle 189"/>
            <p:cNvSpPr>
              <a:spLocks noChangeArrowheads="1"/>
            </p:cNvSpPr>
            <p:nvPr/>
          </p:nvSpPr>
          <p:spPr bwMode="auto">
            <a:xfrm>
              <a:off x="1077"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6654" name="Rectangle 190"/>
            <p:cNvSpPr>
              <a:spLocks noChangeArrowheads="1"/>
            </p:cNvSpPr>
            <p:nvPr/>
          </p:nvSpPr>
          <p:spPr bwMode="auto">
            <a:xfrm>
              <a:off x="1231"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6655" name="Rectangle 191"/>
            <p:cNvSpPr>
              <a:spLocks noChangeArrowheads="1"/>
            </p:cNvSpPr>
            <p:nvPr/>
          </p:nvSpPr>
          <p:spPr bwMode="auto">
            <a:xfrm>
              <a:off x="1385"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6656" name="Rectangle 192"/>
            <p:cNvSpPr>
              <a:spLocks noChangeArrowheads="1"/>
            </p:cNvSpPr>
            <p:nvPr/>
          </p:nvSpPr>
          <p:spPr bwMode="auto">
            <a:xfrm>
              <a:off x="1539" y="195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6657" name="Rectangle 193"/>
            <p:cNvSpPr>
              <a:spLocks noChangeArrowheads="1"/>
            </p:cNvSpPr>
            <p:nvPr/>
          </p:nvSpPr>
          <p:spPr bwMode="auto">
            <a:xfrm>
              <a:off x="769"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6658" name="Rectangle 194"/>
            <p:cNvSpPr>
              <a:spLocks noChangeArrowheads="1"/>
            </p:cNvSpPr>
            <p:nvPr/>
          </p:nvSpPr>
          <p:spPr bwMode="auto">
            <a:xfrm>
              <a:off x="612" y="1958"/>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6659" name="Rectangle 195"/>
            <p:cNvSpPr>
              <a:spLocks noChangeArrowheads="1"/>
            </p:cNvSpPr>
            <p:nvPr/>
          </p:nvSpPr>
          <p:spPr bwMode="auto">
            <a:xfrm>
              <a:off x="456" y="195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6660" name="Line 196"/>
            <p:cNvSpPr>
              <a:spLocks noChangeShapeType="1"/>
            </p:cNvSpPr>
            <p:nvPr/>
          </p:nvSpPr>
          <p:spPr bwMode="auto">
            <a:xfrm>
              <a:off x="456" y="195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61" name="Line 197"/>
            <p:cNvSpPr>
              <a:spLocks noChangeShapeType="1"/>
            </p:cNvSpPr>
            <p:nvPr/>
          </p:nvSpPr>
          <p:spPr bwMode="auto">
            <a:xfrm>
              <a:off x="456" y="2112"/>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62" name="Line 198"/>
            <p:cNvSpPr>
              <a:spLocks noChangeShapeType="1"/>
            </p:cNvSpPr>
            <p:nvPr/>
          </p:nvSpPr>
          <p:spPr bwMode="auto">
            <a:xfrm>
              <a:off x="456" y="195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6663" name="Line 199"/>
            <p:cNvSpPr>
              <a:spLocks noChangeShapeType="1"/>
            </p:cNvSpPr>
            <p:nvPr/>
          </p:nvSpPr>
          <p:spPr bwMode="auto">
            <a:xfrm>
              <a:off x="1695" y="195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6664" name="Line 200"/>
            <p:cNvSpPr>
              <a:spLocks noChangeShapeType="1"/>
            </p:cNvSpPr>
            <p:nvPr/>
          </p:nvSpPr>
          <p:spPr bwMode="auto">
            <a:xfrm>
              <a:off x="612" y="1958"/>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65" name="Line 201"/>
            <p:cNvSpPr>
              <a:spLocks noChangeShapeType="1"/>
            </p:cNvSpPr>
            <p:nvPr/>
          </p:nvSpPr>
          <p:spPr bwMode="auto">
            <a:xfrm>
              <a:off x="612" y="2112"/>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66" name="Line 202"/>
            <p:cNvSpPr>
              <a:spLocks noChangeShapeType="1"/>
            </p:cNvSpPr>
            <p:nvPr/>
          </p:nvSpPr>
          <p:spPr bwMode="auto">
            <a:xfrm>
              <a:off x="769"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67" name="Line 203"/>
            <p:cNvSpPr>
              <a:spLocks noChangeShapeType="1"/>
            </p:cNvSpPr>
            <p:nvPr/>
          </p:nvSpPr>
          <p:spPr bwMode="auto">
            <a:xfrm>
              <a:off x="769"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68" name="Line 204"/>
            <p:cNvSpPr>
              <a:spLocks noChangeShapeType="1"/>
            </p:cNvSpPr>
            <p:nvPr/>
          </p:nvSpPr>
          <p:spPr bwMode="auto">
            <a:xfrm>
              <a:off x="923"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69" name="Line 205"/>
            <p:cNvSpPr>
              <a:spLocks noChangeShapeType="1"/>
            </p:cNvSpPr>
            <p:nvPr/>
          </p:nvSpPr>
          <p:spPr bwMode="auto">
            <a:xfrm>
              <a:off x="923"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70" name="Line 206"/>
            <p:cNvSpPr>
              <a:spLocks noChangeShapeType="1"/>
            </p:cNvSpPr>
            <p:nvPr/>
          </p:nvSpPr>
          <p:spPr bwMode="auto">
            <a:xfrm>
              <a:off x="1077"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71" name="Line 207"/>
            <p:cNvSpPr>
              <a:spLocks noChangeShapeType="1"/>
            </p:cNvSpPr>
            <p:nvPr/>
          </p:nvSpPr>
          <p:spPr bwMode="auto">
            <a:xfrm>
              <a:off x="1077"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72" name="Line 208"/>
            <p:cNvSpPr>
              <a:spLocks noChangeShapeType="1"/>
            </p:cNvSpPr>
            <p:nvPr/>
          </p:nvSpPr>
          <p:spPr bwMode="auto">
            <a:xfrm>
              <a:off x="1231"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73" name="Line 209"/>
            <p:cNvSpPr>
              <a:spLocks noChangeShapeType="1"/>
            </p:cNvSpPr>
            <p:nvPr/>
          </p:nvSpPr>
          <p:spPr bwMode="auto">
            <a:xfrm>
              <a:off x="1231"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74" name="Line 210"/>
            <p:cNvSpPr>
              <a:spLocks noChangeShapeType="1"/>
            </p:cNvSpPr>
            <p:nvPr/>
          </p:nvSpPr>
          <p:spPr bwMode="auto">
            <a:xfrm>
              <a:off x="1385"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75" name="Line 211"/>
            <p:cNvSpPr>
              <a:spLocks noChangeShapeType="1"/>
            </p:cNvSpPr>
            <p:nvPr/>
          </p:nvSpPr>
          <p:spPr bwMode="auto">
            <a:xfrm>
              <a:off x="1385"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76" name="Line 212"/>
            <p:cNvSpPr>
              <a:spLocks noChangeShapeType="1"/>
            </p:cNvSpPr>
            <p:nvPr/>
          </p:nvSpPr>
          <p:spPr bwMode="auto">
            <a:xfrm>
              <a:off x="1539" y="195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6677" name="Line 213"/>
            <p:cNvSpPr>
              <a:spLocks noChangeShapeType="1"/>
            </p:cNvSpPr>
            <p:nvPr/>
          </p:nvSpPr>
          <p:spPr bwMode="auto">
            <a:xfrm>
              <a:off x="1539" y="2112"/>
              <a:ext cx="156" cy="0"/>
            </a:xfrm>
            <a:prstGeom prst="line">
              <a:avLst/>
            </a:prstGeom>
            <a:noFill/>
            <a:ln w="6350" cap="sq">
              <a:noFill/>
              <a:miter lim="800000"/>
              <a:headEnd/>
              <a:tailEnd/>
            </a:ln>
            <a:effectLst/>
          </p:spPr>
          <p:txBody>
            <a:bodyPr wrap="none" lIns="0" tIns="0" rIns="0" bIns="0" anchor="ctr"/>
            <a:lstStyle/>
            <a:p>
              <a:endParaRPr lang="zh-CN" altLang="en-US"/>
            </a:p>
          </p:txBody>
        </p:sp>
      </p:grpSp>
      <p:graphicFrame>
        <p:nvGraphicFramePr>
          <p:cNvPr id="446721" name="Group 257"/>
          <p:cNvGraphicFramePr>
            <a:graphicFrameLocks noGrp="1"/>
          </p:cNvGraphicFramePr>
          <p:nvPr/>
        </p:nvGraphicFramePr>
        <p:xfrm>
          <a:off x="2441575" y="3598863"/>
          <a:ext cx="985838" cy="243840"/>
        </p:xfrm>
        <a:graphic>
          <a:graphicData uri="http://schemas.openxmlformats.org/drawingml/2006/table">
            <a:tbl>
              <a:tblPr/>
              <a:tblGrid>
                <a:gridCol w="247650"/>
                <a:gridCol w="249238"/>
                <a:gridCol w="244475"/>
                <a:gridCol w="244475"/>
              </a:tblGrid>
              <a:tr h="2254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R</a:t>
                      </a:r>
                    </a:p>
                  </a:txBody>
                  <a:tcPr marL="0" marR="0" marT="0" marB="0" anchor="ctr" horzOverflow="overflow">
                    <a:lnL cap="flat">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A</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I</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D</a:t>
                      </a:r>
                    </a:p>
                  </a:txBody>
                  <a:tcPr marL="0" marR="0" marT="0" marB="0" anchor="ctr" horzOverflow="overflow">
                    <a:lnL>
                      <a:noFill/>
                    </a:lnL>
                    <a:lnR cap="flat">
                      <a:noFill/>
                    </a:lnR>
                    <a:lnT cap="flat">
                      <a:noFill/>
                    </a:lnT>
                    <a:lnB cap="flat">
                      <a:noFill/>
                    </a:lnB>
                    <a:lnTlToBr>
                      <a:noFill/>
                    </a:lnTlToBr>
                    <a:lnBlToTr>
                      <a:noFill/>
                    </a:lnBlToTr>
                    <a:solidFill>
                      <a:srgbClr val="E4FF97">
                        <a:alpha val="50000"/>
                      </a:srgbClr>
                    </a:solidFill>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46469"/>
                                        </p:tgtEl>
                                        <p:attrNameLst>
                                          <p:attrName>style.visibility</p:attrName>
                                        </p:attrNameLst>
                                      </p:cBhvr>
                                      <p:to>
                                        <p:strVal val="visible"/>
                                      </p:to>
                                    </p:set>
                                    <p:animEffect transition="in" filter="slide(fromLeft)">
                                      <p:cBhvr>
                                        <p:cTn id="7" dur="500"/>
                                        <p:tgtEl>
                                          <p:spTgt spid="446469"/>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46468"/>
                                        </p:tgtEl>
                                        <p:attrNameLst>
                                          <p:attrName>style.visibility</p:attrName>
                                        </p:attrNameLst>
                                      </p:cBhvr>
                                      <p:to>
                                        <p:strVal val="visible"/>
                                      </p:to>
                                    </p:set>
                                    <p:animEffect transition="in" filter="blinds(vertical)">
                                      <p:cBhvr>
                                        <p:cTn id="11" dur="500"/>
                                        <p:tgtEl>
                                          <p:spTgt spid="446468"/>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446721"/>
                                        </p:tgtEl>
                                        <p:attrNameLst>
                                          <p:attrName>style.visibility</p:attrName>
                                        </p:attrNameLst>
                                      </p:cBhvr>
                                      <p:to>
                                        <p:strVal val="visible"/>
                                      </p:to>
                                    </p:set>
                                    <p:animEffect transition="in" filter="slide(fromLeft)">
                                      <p:cBhvr>
                                        <p:cTn id="16" dur="500"/>
                                        <p:tgtEl>
                                          <p:spTgt spid="446721"/>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13	</a:t>
            </a:r>
            <a:r>
              <a:rPr lang="en-US" altLang="zh-CN" sz="2300">
                <a:solidFill>
                  <a:srgbClr val="FFFFFF"/>
                </a:solidFill>
                <a:cs typeface="Times New Roman" pitchFamily="18" charset="0"/>
              </a:rPr>
              <a:t>Complete the crossword with the words from the passage.</a:t>
            </a:r>
          </a:p>
        </p:txBody>
      </p:sp>
      <p:pic>
        <p:nvPicPr>
          <p:cNvPr id="447491"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447492" name="Text Box 4"/>
          <p:cNvSpPr txBox="1">
            <a:spLocks noChangeArrowheads="1"/>
          </p:cNvSpPr>
          <p:nvPr/>
        </p:nvSpPr>
        <p:spPr bwMode="auto">
          <a:xfrm>
            <a:off x="4806950" y="2427288"/>
            <a:ext cx="4013200" cy="420687"/>
          </a:xfrm>
          <a:prstGeom prst="rect">
            <a:avLst/>
          </a:prstGeom>
          <a:noFill/>
          <a:ln w="9525">
            <a:noFill/>
            <a:miter lim="800000"/>
            <a:headEnd/>
            <a:tailEnd/>
          </a:ln>
          <a:effectLst/>
        </p:spPr>
        <p:txBody>
          <a:bodyPr lIns="0">
            <a:spAutoFit/>
          </a:bodyPr>
          <a:lstStyle/>
          <a:p>
            <a:pPr marL="446088" indent="-446088" algn="just">
              <a:lnSpc>
                <a:spcPct val="90000"/>
              </a:lnSpc>
            </a:pPr>
            <a:r>
              <a:rPr lang="en-US" altLang="zh-CN">
                <a:solidFill>
                  <a:srgbClr val="003366"/>
                </a:solidFill>
              </a:rPr>
              <a:t>10	</a:t>
            </a:r>
            <a:r>
              <a:rPr lang="en-US" altLang="en-US">
                <a:solidFill>
                  <a:srgbClr val="003366"/>
                </a:solidFill>
              </a:rPr>
              <a:t>not guilty of a crime or offence</a:t>
            </a:r>
            <a:endParaRPr lang="zh-CN" altLang="en-US">
              <a:solidFill>
                <a:srgbClr val="003366"/>
              </a:solidFill>
            </a:endParaRPr>
          </a:p>
        </p:txBody>
      </p:sp>
      <p:grpSp>
        <p:nvGrpSpPr>
          <p:cNvPr id="2" name="Group 244"/>
          <p:cNvGrpSpPr>
            <a:grpSpLocks/>
          </p:cNvGrpSpPr>
          <p:nvPr/>
        </p:nvGrpSpPr>
        <p:grpSpPr bwMode="auto">
          <a:xfrm>
            <a:off x="717550" y="636588"/>
            <a:ext cx="3948113" cy="4938712"/>
            <a:chOff x="452" y="401"/>
            <a:chExt cx="2487" cy="3111"/>
          </a:xfrm>
        </p:grpSpPr>
        <p:grpSp>
          <p:nvGrpSpPr>
            <p:cNvPr id="3" name="Group 6"/>
            <p:cNvGrpSpPr>
              <a:grpSpLocks/>
            </p:cNvGrpSpPr>
            <p:nvPr/>
          </p:nvGrpSpPr>
          <p:grpSpPr bwMode="auto">
            <a:xfrm>
              <a:off x="452" y="401"/>
              <a:ext cx="2487" cy="3111"/>
              <a:chOff x="452" y="401"/>
              <a:chExt cx="2487" cy="3111"/>
            </a:xfrm>
          </p:grpSpPr>
          <p:grpSp>
            <p:nvGrpSpPr>
              <p:cNvPr id="4" name="Group 7"/>
              <p:cNvGrpSpPr>
                <a:grpSpLocks/>
              </p:cNvGrpSpPr>
              <p:nvPr/>
            </p:nvGrpSpPr>
            <p:grpSpPr bwMode="auto">
              <a:xfrm>
                <a:off x="452" y="401"/>
                <a:ext cx="2487" cy="3111"/>
                <a:chOff x="452" y="401"/>
                <a:chExt cx="2487" cy="3111"/>
              </a:xfrm>
            </p:grpSpPr>
            <p:grpSp>
              <p:nvGrpSpPr>
                <p:cNvPr id="5" name="Group 8"/>
                <p:cNvGrpSpPr>
                  <a:grpSpLocks/>
                </p:cNvGrpSpPr>
                <p:nvPr/>
              </p:nvGrpSpPr>
              <p:grpSpPr bwMode="auto">
                <a:xfrm>
                  <a:off x="452" y="401"/>
                  <a:ext cx="2487" cy="3111"/>
                  <a:chOff x="452" y="401"/>
                  <a:chExt cx="2487" cy="3111"/>
                </a:xfrm>
              </p:grpSpPr>
              <p:grpSp>
                <p:nvGrpSpPr>
                  <p:cNvPr id="6" name="Group 9"/>
                  <p:cNvGrpSpPr>
                    <a:grpSpLocks/>
                  </p:cNvGrpSpPr>
                  <p:nvPr/>
                </p:nvGrpSpPr>
                <p:grpSpPr bwMode="auto">
                  <a:xfrm>
                    <a:off x="452" y="401"/>
                    <a:ext cx="2487" cy="3111"/>
                    <a:chOff x="452" y="401"/>
                    <a:chExt cx="2487" cy="3111"/>
                  </a:xfrm>
                </p:grpSpPr>
                <p:grpSp>
                  <p:nvGrpSpPr>
                    <p:cNvPr id="7" name="Group 10"/>
                    <p:cNvGrpSpPr>
                      <a:grpSpLocks/>
                    </p:cNvGrpSpPr>
                    <p:nvPr/>
                  </p:nvGrpSpPr>
                  <p:grpSpPr bwMode="auto">
                    <a:xfrm>
                      <a:off x="452" y="401"/>
                      <a:ext cx="2487" cy="3111"/>
                      <a:chOff x="452" y="401"/>
                      <a:chExt cx="2487" cy="3111"/>
                    </a:xfrm>
                  </p:grpSpPr>
                  <p:grpSp>
                    <p:nvGrpSpPr>
                      <p:cNvPr id="8" name="Group 11"/>
                      <p:cNvGrpSpPr>
                        <a:grpSpLocks/>
                      </p:cNvGrpSpPr>
                      <p:nvPr/>
                    </p:nvGrpSpPr>
                    <p:grpSpPr bwMode="auto">
                      <a:xfrm>
                        <a:off x="452" y="401"/>
                        <a:ext cx="2487" cy="3111"/>
                        <a:chOff x="452" y="401"/>
                        <a:chExt cx="2487" cy="3111"/>
                      </a:xfrm>
                    </p:grpSpPr>
                    <p:grpSp>
                      <p:nvGrpSpPr>
                        <p:cNvPr id="9" name="Group 12"/>
                        <p:cNvGrpSpPr>
                          <a:grpSpLocks/>
                        </p:cNvGrpSpPr>
                        <p:nvPr/>
                      </p:nvGrpSpPr>
                      <p:grpSpPr bwMode="auto">
                        <a:xfrm>
                          <a:off x="452" y="401"/>
                          <a:ext cx="2487" cy="3111"/>
                          <a:chOff x="452" y="401"/>
                          <a:chExt cx="2487" cy="3111"/>
                        </a:xfrm>
                      </p:grpSpPr>
                      <p:grpSp>
                        <p:nvGrpSpPr>
                          <p:cNvPr id="10" name="Group 13"/>
                          <p:cNvGrpSpPr>
                            <a:grpSpLocks/>
                          </p:cNvGrpSpPr>
                          <p:nvPr/>
                        </p:nvGrpSpPr>
                        <p:grpSpPr bwMode="auto">
                          <a:xfrm>
                            <a:off x="452" y="401"/>
                            <a:ext cx="2487" cy="3111"/>
                            <a:chOff x="452" y="401"/>
                            <a:chExt cx="2487" cy="3111"/>
                          </a:xfrm>
                        </p:grpSpPr>
                        <p:pic>
                          <p:nvPicPr>
                            <p:cNvPr id="447502" name="Picture 1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2" y="401"/>
                              <a:ext cx="2487" cy="3111"/>
                            </a:xfrm>
                            <a:prstGeom prst="rect">
                              <a:avLst/>
                            </a:prstGeom>
                            <a:noFill/>
                            <a:ln w="9525">
                              <a:noFill/>
                              <a:miter lim="800000"/>
                              <a:headEnd/>
                              <a:tailEnd/>
                            </a:ln>
                            <a:effectLst/>
                          </p:spPr>
                        </p:pic>
                        <p:sp>
                          <p:nvSpPr>
                            <p:cNvPr id="447503" name="Rectangle 15"/>
                            <p:cNvSpPr>
                              <a:spLocks noChangeArrowheads="1"/>
                            </p:cNvSpPr>
                            <p:nvPr/>
                          </p:nvSpPr>
                          <p:spPr bwMode="auto">
                            <a:xfrm>
                              <a:off x="2310" y="40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7504" name="Rectangle 16"/>
                            <p:cNvSpPr>
                              <a:spLocks noChangeArrowheads="1"/>
                            </p:cNvSpPr>
                            <p:nvPr/>
                          </p:nvSpPr>
                          <p:spPr bwMode="auto">
                            <a:xfrm>
                              <a:off x="2310" y="55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7505" name="Rectangle 17"/>
                            <p:cNvSpPr>
                              <a:spLocks noChangeArrowheads="1"/>
                            </p:cNvSpPr>
                            <p:nvPr/>
                          </p:nvSpPr>
                          <p:spPr bwMode="auto">
                            <a:xfrm>
                              <a:off x="2310" y="7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7506" name="Rectangle 18"/>
                            <p:cNvSpPr>
                              <a:spLocks noChangeArrowheads="1"/>
                            </p:cNvSpPr>
                            <p:nvPr/>
                          </p:nvSpPr>
                          <p:spPr bwMode="auto">
                            <a:xfrm>
                              <a:off x="2310" y="13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7507" name="Rectangle 19"/>
                            <p:cNvSpPr>
                              <a:spLocks noChangeArrowheads="1"/>
                            </p:cNvSpPr>
                            <p:nvPr/>
                          </p:nvSpPr>
                          <p:spPr bwMode="auto">
                            <a:xfrm>
                              <a:off x="2310" y="149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7508" name="Rectangle 20"/>
                            <p:cNvSpPr>
                              <a:spLocks noChangeArrowheads="1"/>
                            </p:cNvSpPr>
                            <p:nvPr/>
                          </p:nvSpPr>
                          <p:spPr bwMode="auto">
                            <a:xfrm>
                              <a:off x="2310" y="165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7509" name="Rectangle 21"/>
                            <p:cNvSpPr>
                              <a:spLocks noChangeArrowheads="1"/>
                            </p:cNvSpPr>
                            <p:nvPr/>
                          </p:nvSpPr>
                          <p:spPr bwMode="auto">
                            <a:xfrm>
                              <a:off x="2310" y="180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7510" name="Rectangle 22"/>
                            <p:cNvSpPr>
                              <a:spLocks noChangeArrowheads="1"/>
                            </p:cNvSpPr>
                            <p:nvPr/>
                          </p:nvSpPr>
                          <p:spPr bwMode="auto">
                            <a:xfrm>
                              <a:off x="2310" y="11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7511" name="Rectangle 23"/>
                            <p:cNvSpPr>
                              <a:spLocks noChangeArrowheads="1"/>
                            </p:cNvSpPr>
                            <p:nvPr/>
                          </p:nvSpPr>
                          <p:spPr bwMode="auto">
                            <a:xfrm>
                              <a:off x="2310" y="10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7512" name="Rectangle 24"/>
                            <p:cNvSpPr>
                              <a:spLocks noChangeArrowheads="1"/>
                            </p:cNvSpPr>
                            <p:nvPr/>
                          </p:nvSpPr>
                          <p:spPr bwMode="auto">
                            <a:xfrm>
                              <a:off x="2310" y="868"/>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7513" name="Line 25"/>
                            <p:cNvSpPr>
                              <a:spLocks noChangeShapeType="1"/>
                            </p:cNvSpPr>
                            <p:nvPr/>
                          </p:nvSpPr>
                          <p:spPr bwMode="auto">
                            <a:xfrm>
                              <a:off x="2310" y="40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7514" name="Line 26"/>
                            <p:cNvSpPr>
                              <a:spLocks noChangeShapeType="1"/>
                            </p:cNvSpPr>
                            <p:nvPr/>
                          </p:nvSpPr>
                          <p:spPr bwMode="auto">
                            <a:xfrm>
                              <a:off x="2310" y="196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7515" name="Line 27"/>
                            <p:cNvSpPr>
                              <a:spLocks noChangeShapeType="1"/>
                            </p:cNvSpPr>
                            <p:nvPr/>
                          </p:nvSpPr>
                          <p:spPr bwMode="auto">
                            <a:xfrm>
                              <a:off x="2310"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516" name="Line 28"/>
                            <p:cNvSpPr>
                              <a:spLocks noChangeShapeType="1"/>
                            </p:cNvSpPr>
                            <p:nvPr/>
                          </p:nvSpPr>
                          <p:spPr bwMode="auto">
                            <a:xfrm>
                              <a:off x="2468"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517" name="Line 29"/>
                            <p:cNvSpPr>
                              <a:spLocks noChangeShapeType="1"/>
                            </p:cNvSpPr>
                            <p:nvPr/>
                          </p:nvSpPr>
                          <p:spPr bwMode="auto">
                            <a:xfrm>
                              <a:off x="2310"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7518" name="Line 30"/>
                            <p:cNvSpPr>
                              <a:spLocks noChangeShapeType="1"/>
                            </p:cNvSpPr>
                            <p:nvPr/>
                          </p:nvSpPr>
                          <p:spPr bwMode="auto">
                            <a:xfrm>
                              <a:off x="2468"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7519" name="Line 31"/>
                            <p:cNvSpPr>
                              <a:spLocks noChangeShapeType="1"/>
                            </p:cNvSpPr>
                            <p:nvPr/>
                          </p:nvSpPr>
                          <p:spPr bwMode="auto">
                            <a:xfrm>
                              <a:off x="2310"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20" name="Line 32"/>
                            <p:cNvSpPr>
                              <a:spLocks noChangeShapeType="1"/>
                            </p:cNvSpPr>
                            <p:nvPr/>
                          </p:nvSpPr>
                          <p:spPr bwMode="auto">
                            <a:xfrm>
                              <a:off x="2468"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21" name="Line 33"/>
                            <p:cNvSpPr>
                              <a:spLocks noChangeShapeType="1"/>
                            </p:cNvSpPr>
                            <p:nvPr/>
                          </p:nvSpPr>
                          <p:spPr bwMode="auto">
                            <a:xfrm>
                              <a:off x="2310"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7522" name="Line 34"/>
                            <p:cNvSpPr>
                              <a:spLocks noChangeShapeType="1"/>
                            </p:cNvSpPr>
                            <p:nvPr/>
                          </p:nvSpPr>
                          <p:spPr bwMode="auto">
                            <a:xfrm>
                              <a:off x="2468"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7523" name="Line 35"/>
                            <p:cNvSpPr>
                              <a:spLocks noChangeShapeType="1"/>
                            </p:cNvSpPr>
                            <p:nvPr/>
                          </p:nvSpPr>
                          <p:spPr bwMode="auto">
                            <a:xfrm>
                              <a:off x="2310"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7524" name="Line 36"/>
                            <p:cNvSpPr>
                              <a:spLocks noChangeShapeType="1"/>
                            </p:cNvSpPr>
                            <p:nvPr/>
                          </p:nvSpPr>
                          <p:spPr bwMode="auto">
                            <a:xfrm>
                              <a:off x="2468"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7525" name="Line 37"/>
                            <p:cNvSpPr>
                              <a:spLocks noChangeShapeType="1"/>
                            </p:cNvSpPr>
                            <p:nvPr/>
                          </p:nvSpPr>
                          <p:spPr bwMode="auto">
                            <a:xfrm>
                              <a:off x="2310"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7526" name="Line 38"/>
                            <p:cNvSpPr>
                              <a:spLocks noChangeShapeType="1"/>
                            </p:cNvSpPr>
                            <p:nvPr/>
                          </p:nvSpPr>
                          <p:spPr bwMode="auto">
                            <a:xfrm>
                              <a:off x="2468"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7527" name="Line 39"/>
                            <p:cNvSpPr>
                              <a:spLocks noChangeShapeType="1"/>
                            </p:cNvSpPr>
                            <p:nvPr/>
                          </p:nvSpPr>
                          <p:spPr bwMode="auto">
                            <a:xfrm>
                              <a:off x="2310"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7528" name="Line 40"/>
                            <p:cNvSpPr>
                              <a:spLocks noChangeShapeType="1"/>
                            </p:cNvSpPr>
                            <p:nvPr/>
                          </p:nvSpPr>
                          <p:spPr bwMode="auto">
                            <a:xfrm>
                              <a:off x="2468"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7529" name="Line 41"/>
                            <p:cNvSpPr>
                              <a:spLocks noChangeShapeType="1"/>
                            </p:cNvSpPr>
                            <p:nvPr/>
                          </p:nvSpPr>
                          <p:spPr bwMode="auto">
                            <a:xfrm>
                              <a:off x="2310"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30" name="Line 42"/>
                            <p:cNvSpPr>
                              <a:spLocks noChangeShapeType="1"/>
                            </p:cNvSpPr>
                            <p:nvPr/>
                          </p:nvSpPr>
                          <p:spPr bwMode="auto">
                            <a:xfrm>
                              <a:off x="2468"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31" name="Line 43"/>
                            <p:cNvSpPr>
                              <a:spLocks noChangeShapeType="1"/>
                            </p:cNvSpPr>
                            <p:nvPr/>
                          </p:nvSpPr>
                          <p:spPr bwMode="auto">
                            <a:xfrm>
                              <a:off x="2310"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7532" name="Line 44"/>
                            <p:cNvSpPr>
                              <a:spLocks noChangeShapeType="1"/>
                            </p:cNvSpPr>
                            <p:nvPr/>
                          </p:nvSpPr>
                          <p:spPr bwMode="auto">
                            <a:xfrm>
                              <a:off x="2468"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7533" name="Line 45"/>
                            <p:cNvSpPr>
                              <a:spLocks noChangeShapeType="1"/>
                            </p:cNvSpPr>
                            <p:nvPr/>
                          </p:nvSpPr>
                          <p:spPr bwMode="auto">
                            <a:xfrm>
                              <a:off x="2310" y="180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7534" name="Line 46"/>
                            <p:cNvSpPr>
                              <a:spLocks noChangeShapeType="1"/>
                            </p:cNvSpPr>
                            <p:nvPr/>
                          </p:nvSpPr>
                          <p:spPr bwMode="auto">
                            <a:xfrm>
                              <a:off x="2468" y="1809"/>
                              <a:ext cx="0" cy="157"/>
                            </a:xfrm>
                            <a:prstGeom prst="line">
                              <a:avLst/>
                            </a:prstGeom>
                            <a:noFill/>
                            <a:ln w="6350" cap="sq">
                              <a:noFill/>
                              <a:miter lim="800000"/>
                              <a:headEnd/>
                              <a:tailEnd/>
                            </a:ln>
                            <a:effectLst/>
                          </p:spPr>
                          <p:txBody>
                            <a:bodyPr wrap="none" lIns="0" tIns="0" rIns="0" bIns="0"/>
                            <a:lstStyle/>
                            <a:p>
                              <a:endParaRPr lang="zh-CN" altLang="en-US"/>
                            </a:p>
                          </p:txBody>
                        </p:sp>
                      </p:grpSp>
                      <p:sp>
                        <p:nvSpPr>
                          <p:cNvPr id="447535" name="Rectangle 47"/>
                          <p:cNvSpPr>
                            <a:spLocks noChangeArrowheads="1"/>
                          </p:cNvSpPr>
                          <p:nvPr/>
                        </p:nvSpPr>
                        <p:spPr bwMode="auto">
                          <a:xfrm>
                            <a:off x="456" y="2269"/>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7536" name="Rectangle 48"/>
                          <p:cNvSpPr>
                            <a:spLocks noChangeArrowheads="1"/>
                          </p:cNvSpPr>
                          <p:nvPr/>
                        </p:nvSpPr>
                        <p:spPr bwMode="auto">
                          <a:xfrm>
                            <a:off x="456" y="102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7537" name="Rectangle 49"/>
                          <p:cNvSpPr>
                            <a:spLocks noChangeArrowheads="1"/>
                          </p:cNvSpPr>
                          <p:nvPr/>
                        </p:nvSpPr>
                        <p:spPr bwMode="auto">
                          <a:xfrm>
                            <a:off x="456" y="117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7538" name="Rectangle 50"/>
                          <p:cNvSpPr>
                            <a:spLocks noChangeArrowheads="1"/>
                          </p:cNvSpPr>
                          <p:nvPr/>
                        </p:nvSpPr>
                        <p:spPr bwMode="auto">
                          <a:xfrm>
                            <a:off x="456" y="1335"/>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7539" name="Rectangle 51"/>
                          <p:cNvSpPr>
                            <a:spLocks noChangeArrowheads="1"/>
                          </p:cNvSpPr>
                          <p:nvPr/>
                        </p:nvSpPr>
                        <p:spPr bwMode="auto">
                          <a:xfrm>
                            <a:off x="456" y="195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7540" name="Rectangle 52"/>
                          <p:cNvSpPr>
                            <a:spLocks noChangeArrowheads="1"/>
                          </p:cNvSpPr>
                          <p:nvPr/>
                        </p:nvSpPr>
                        <p:spPr bwMode="auto">
                          <a:xfrm>
                            <a:off x="456" y="2114"/>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7541" name="Rectangle 53"/>
                          <p:cNvSpPr>
                            <a:spLocks noChangeArrowheads="1"/>
                          </p:cNvSpPr>
                          <p:nvPr/>
                        </p:nvSpPr>
                        <p:spPr bwMode="auto">
                          <a:xfrm>
                            <a:off x="456" y="180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7542" name="Rectangle 54"/>
                          <p:cNvSpPr>
                            <a:spLocks noChangeArrowheads="1"/>
                          </p:cNvSpPr>
                          <p:nvPr/>
                        </p:nvSpPr>
                        <p:spPr bwMode="auto">
                          <a:xfrm>
                            <a:off x="456" y="164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7543" name="Rectangle 55"/>
                          <p:cNvSpPr>
                            <a:spLocks noChangeArrowheads="1"/>
                          </p:cNvSpPr>
                          <p:nvPr/>
                        </p:nvSpPr>
                        <p:spPr bwMode="auto">
                          <a:xfrm>
                            <a:off x="456" y="149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7544" name="Line 56"/>
                          <p:cNvSpPr>
                            <a:spLocks noChangeShapeType="1"/>
                          </p:cNvSpPr>
                          <p:nvPr/>
                        </p:nvSpPr>
                        <p:spPr bwMode="auto">
                          <a:xfrm>
                            <a:off x="456" y="1025"/>
                            <a:ext cx="158" cy="0"/>
                          </a:xfrm>
                          <a:prstGeom prst="line">
                            <a:avLst/>
                          </a:prstGeom>
                          <a:noFill/>
                          <a:ln w="6350" cap="sq">
                            <a:noFill/>
                            <a:miter lim="800000"/>
                            <a:headEnd/>
                            <a:tailEnd/>
                          </a:ln>
                          <a:effectLst/>
                        </p:spPr>
                        <p:txBody>
                          <a:bodyPr wrap="none" lIns="0" tIns="0" rIns="0" bIns="0"/>
                          <a:lstStyle/>
                          <a:p>
                            <a:endParaRPr lang="zh-CN" altLang="en-US"/>
                          </a:p>
                        </p:txBody>
                      </p:sp>
                      <p:sp>
                        <p:nvSpPr>
                          <p:cNvPr id="447545" name="Line 57"/>
                          <p:cNvSpPr>
                            <a:spLocks noChangeShapeType="1"/>
                          </p:cNvSpPr>
                          <p:nvPr/>
                        </p:nvSpPr>
                        <p:spPr bwMode="auto">
                          <a:xfrm>
                            <a:off x="456" y="2423"/>
                            <a:ext cx="158" cy="0"/>
                          </a:xfrm>
                          <a:prstGeom prst="line">
                            <a:avLst/>
                          </a:prstGeom>
                          <a:noFill/>
                          <a:ln w="6350" cap="sq">
                            <a:noFill/>
                            <a:miter lim="800000"/>
                            <a:headEnd/>
                            <a:tailEnd/>
                          </a:ln>
                          <a:effectLst/>
                        </p:spPr>
                        <p:txBody>
                          <a:bodyPr wrap="none" lIns="0" tIns="0" rIns="0" bIns="0"/>
                          <a:lstStyle/>
                          <a:p>
                            <a:endParaRPr lang="zh-CN" altLang="en-US"/>
                          </a:p>
                        </p:txBody>
                      </p:sp>
                      <p:sp>
                        <p:nvSpPr>
                          <p:cNvPr id="447546" name="Line 58"/>
                          <p:cNvSpPr>
                            <a:spLocks noChangeShapeType="1"/>
                          </p:cNvSpPr>
                          <p:nvPr/>
                        </p:nvSpPr>
                        <p:spPr bwMode="auto">
                          <a:xfrm>
                            <a:off x="456"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547" name="Line 59"/>
                          <p:cNvSpPr>
                            <a:spLocks noChangeShapeType="1"/>
                          </p:cNvSpPr>
                          <p:nvPr/>
                        </p:nvSpPr>
                        <p:spPr bwMode="auto">
                          <a:xfrm>
                            <a:off x="614"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548" name="Line 60"/>
                          <p:cNvSpPr>
                            <a:spLocks noChangeShapeType="1"/>
                          </p:cNvSpPr>
                          <p:nvPr/>
                        </p:nvSpPr>
                        <p:spPr bwMode="auto">
                          <a:xfrm>
                            <a:off x="456"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49" name="Line 61"/>
                          <p:cNvSpPr>
                            <a:spLocks noChangeShapeType="1"/>
                          </p:cNvSpPr>
                          <p:nvPr/>
                        </p:nvSpPr>
                        <p:spPr bwMode="auto">
                          <a:xfrm>
                            <a:off x="614"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50" name="Line 62"/>
                          <p:cNvSpPr>
                            <a:spLocks noChangeShapeType="1"/>
                          </p:cNvSpPr>
                          <p:nvPr/>
                        </p:nvSpPr>
                        <p:spPr bwMode="auto">
                          <a:xfrm>
                            <a:off x="456"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7551" name="Line 63"/>
                          <p:cNvSpPr>
                            <a:spLocks noChangeShapeType="1"/>
                          </p:cNvSpPr>
                          <p:nvPr/>
                        </p:nvSpPr>
                        <p:spPr bwMode="auto">
                          <a:xfrm>
                            <a:off x="614"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7552" name="Line 64"/>
                          <p:cNvSpPr>
                            <a:spLocks noChangeShapeType="1"/>
                          </p:cNvSpPr>
                          <p:nvPr/>
                        </p:nvSpPr>
                        <p:spPr bwMode="auto">
                          <a:xfrm>
                            <a:off x="456"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53" name="Line 65"/>
                          <p:cNvSpPr>
                            <a:spLocks noChangeShapeType="1"/>
                          </p:cNvSpPr>
                          <p:nvPr/>
                        </p:nvSpPr>
                        <p:spPr bwMode="auto">
                          <a:xfrm>
                            <a:off x="614"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54" name="Line 66"/>
                          <p:cNvSpPr>
                            <a:spLocks noChangeShapeType="1"/>
                          </p:cNvSpPr>
                          <p:nvPr/>
                        </p:nvSpPr>
                        <p:spPr bwMode="auto">
                          <a:xfrm>
                            <a:off x="456"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55" name="Line 67"/>
                          <p:cNvSpPr>
                            <a:spLocks noChangeShapeType="1"/>
                          </p:cNvSpPr>
                          <p:nvPr/>
                        </p:nvSpPr>
                        <p:spPr bwMode="auto">
                          <a:xfrm>
                            <a:off x="614"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56" name="Line 68"/>
                          <p:cNvSpPr>
                            <a:spLocks noChangeShapeType="1"/>
                          </p:cNvSpPr>
                          <p:nvPr/>
                        </p:nvSpPr>
                        <p:spPr bwMode="auto">
                          <a:xfrm>
                            <a:off x="456"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57" name="Line 69"/>
                          <p:cNvSpPr>
                            <a:spLocks noChangeShapeType="1"/>
                          </p:cNvSpPr>
                          <p:nvPr/>
                        </p:nvSpPr>
                        <p:spPr bwMode="auto">
                          <a:xfrm>
                            <a:off x="614"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58" name="Line 70"/>
                          <p:cNvSpPr>
                            <a:spLocks noChangeShapeType="1"/>
                          </p:cNvSpPr>
                          <p:nvPr/>
                        </p:nvSpPr>
                        <p:spPr bwMode="auto">
                          <a:xfrm>
                            <a:off x="456"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59" name="Line 71"/>
                          <p:cNvSpPr>
                            <a:spLocks noChangeShapeType="1"/>
                          </p:cNvSpPr>
                          <p:nvPr/>
                        </p:nvSpPr>
                        <p:spPr bwMode="auto">
                          <a:xfrm>
                            <a:off x="614"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60" name="Line 72"/>
                          <p:cNvSpPr>
                            <a:spLocks noChangeShapeType="1"/>
                          </p:cNvSpPr>
                          <p:nvPr/>
                        </p:nvSpPr>
                        <p:spPr bwMode="auto">
                          <a:xfrm>
                            <a:off x="456"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7561" name="Line 73"/>
                          <p:cNvSpPr>
                            <a:spLocks noChangeShapeType="1"/>
                          </p:cNvSpPr>
                          <p:nvPr/>
                        </p:nvSpPr>
                        <p:spPr bwMode="auto">
                          <a:xfrm>
                            <a:off x="614"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7562" name="Line 74"/>
                          <p:cNvSpPr>
                            <a:spLocks noChangeShapeType="1"/>
                          </p:cNvSpPr>
                          <p:nvPr/>
                        </p:nvSpPr>
                        <p:spPr bwMode="auto">
                          <a:xfrm>
                            <a:off x="456" y="2269"/>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563" name="Line 75"/>
                          <p:cNvSpPr>
                            <a:spLocks noChangeShapeType="1"/>
                          </p:cNvSpPr>
                          <p:nvPr/>
                        </p:nvSpPr>
                        <p:spPr bwMode="auto">
                          <a:xfrm>
                            <a:off x="614" y="2269"/>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7564" name="Rectangle 76"/>
                        <p:cNvSpPr>
                          <a:spLocks noChangeArrowheads="1"/>
                        </p:cNvSpPr>
                        <p:nvPr/>
                      </p:nvSpPr>
                      <p:spPr bwMode="auto">
                        <a:xfrm>
                          <a:off x="1852" y="102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7565" name="Rectangle 77"/>
                        <p:cNvSpPr>
                          <a:spLocks noChangeArrowheads="1"/>
                        </p:cNvSpPr>
                        <p:nvPr/>
                      </p:nvSpPr>
                      <p:spPr bwMode="auto">
                        <a:xfrm>
                          <a:off x="1852" y="117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7566" name="Rectangle 78"/>
                        <p:cNvSpPr>
                          <a:spLocks noChangeArrowheads="1"/>
                        </p:cNvSpPr>
                        <p:nvPr/>
                      </p:nvSpPr>
                      <p:spPr bwMode="auto">
                        <a:xfrm>
                          <a:off x="1852" y="133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7567" name="Rectangle 79"/>
                        <p:cNvSpPr>
                          <a:spLocks noChangeArrowheads="1"/>
                        </p:cNvSpPr>
                        <p:nvPr/>
                      </p:nvSpPr>
                      <p:spPr bwMode="auto">
                        <a:xfrm>
                          <a:off x="1852"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Y</a:t>
                          </a:r>
                        </a:p>
                      </p:txBody>
                    </p:sp>
                    <p:sp>
                      <p:nvSpPr>
                        <p:cNvPr id="447568" name="Rectangle 80"/>
                        <p:cNvSpPr>
                          <a:spLocks noChangeArrowheads="1"/>
                        </p:cNvSpPr>
                        <p:nvPr/>
                      </p:nvSpPr>
                      <p:spPr bwMode="auto">
                        <a:xfrm>
                          <a:off x="1852" y="179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7569" name="Rectangle 81"/>
                        <p:cNvSpPr>
                          <a:spLocks noChangeArrowheads="1"/>
                        </p:cNvSpPr>
                        <p:nvPr/>
                      </p:nvSpPr>
                      <p:spPr bwMode="auto">
                        <a:xfrm>
                          <a:off x="1852" y="164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7570" name="Rectangle 82"/>
                        <p:cNvSpPr>
                          <a:spLocks noChangeArrowheads="1"/>
                        </p:cNvSpPr>
                        <p:nvPr/>
                      </p:nvSpPr>
                      <p:spPr bwMode="auto">
                        <a:xfrm>
                          <a:off x="1852" y="148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7571" name="Line 83"/>
                        <p:cNvSpPr>
                          <a:spLocks noChangeShapeType="1"/>
                        </p:cNvSpPr>
                        <p:nvPr/>
                      </p:nvSpPr>
                      <p:spPr bwMode="auto">
                        <a:xfrm>
                          <a:off x="1852" y="102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7572" name="Line 84"/>
                        <p:cNvSpPr>
                          <a:spLocks noChangeShapeType="1"/>
                        </p:cNvSpPr>
                        <p:nvPr/>
                      </p:nvSpPr>
                      <p:spPr bwMode="auto">
                        <a:xfrm>
                          <a:off x="1852" y="2110"/>
                          <a:ext cx="158" cy="0"/>
                        </a:xfrm>
                        <a:prstGeom prst="line">
                          <a:avLst/>
                        </a:prstGeom>
                        <a:noFill/>
                        <a:ln w="6350" cap="sq">
                          <a:noFill/>
                          <a:miter lim="800000"/>
                          <a:headEnd/>
                          <a:tailEnd/>
                        </a:ln>
                        <a:effectLst/>
                      </p:spPr>
                      <p:txBody>
                        <a:bodyPr wrap="none" lIns="0" tIns="0" rIns="0" bIns="0"/>
                        <a:lstStyle/>
                        <a:p>
                          <a:endParaRPr lang="zh-CN" altLang="en-US"/>
                        </a:p>
                      </p:txBody>
                    </p:sp>
                    <p:sp>
                      <p:nvSpPr>
                        <p:cNvPr id="447573" name="Line 85"/>
                        <p:cNvSpPr>
                          <a:spLocks noChangeShapeType="1"/>
                        </p:cNvSpPr>
                        <p:nvPr/>
                      </p:nvSpPr>
                      <p:spPr bwMode="auto">
                        <a:xfrm>
                          <a:off x="1852"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574" name="Line 86"/>
                        <p:cNvSpPr>
                          <a:spLocks noChangeShapeType="1"/>
                        </p:cNvSpPr>
                        <p:nvPr/>
                      </p:nvSpPr>
                      <p:spPr bwMode="auto">
                        <a:xfrm>
                          <a:off x="2010"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575" name="Line 87"/>
                        <p:cNvSpPr>
                          <a:spLocks noChangeShapeType="1"/>
                        </p:cNvSpPr>
                        <p:nvPr/>
                      </p:nvSpPr>
                      <p:spPr bwMode="auto">
                        <a:xfrm>
                          <a:off x="1852"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76" name="Line 88"/>
                        <p:cNvSpPr>
                          <a:spLocks noChangeShapeType="1"/>
                        </p:cNvSpPr>
                        <p:nvPr/>
                      </p:nvSpPr>
                      <p:spPr bwMode="auto">
                        <a:xfrm>
                          <a:off x="2010"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77" name="Line 89"/>
                        <p:cNvSpPr>
                          <a:spLocks noChangeShapeType="1"/>
                        </p:cNvSpPr>
                        <p:nvPr/>
                      </p:nvSpPr>
                      <p:spPr bwMode="auto">
                        <a:xfrm>
                          <a:off x="1852"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7578" name="Line 90"/>
                        <p:cNvSpPr>
                          <a:spLocks noChangeShapeType="1"/>
                        </p:cNvSpPr>
                        <p:nvPr/>
                      </p:nvSpPr>
                      <p:spPr bwMode="auto">
                        <a:xfrm>
                          <a:off x="2010"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7579" name="Line 91"/>
                        <p:cNvSpPr>
                          <a:spLocks noChangeShapeType="1"/>
                        </p:cNvSpPr>
                        <p:nvPr/>
                      </p:nvSpPr>
                      <p:spPr bwMode="auto">
                        <a:xfrm>
                          <a:off x="1852"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80" name="Line 92"/>
                        <p:cNvSpPr>
                          <a:spLocks noChangeShapeType="1"/>
                        </p:cNvSpPr>
                        <p:nvPr/>
                      </p:nvSpPr>
                      <p:spPr bwMode="auto">
                        <a:xfrm>
                          <a:off x="2010"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81" name="Line 93"/>
                        <p:cNvSpPr>
                          <a:spLocks noChangeShapeType="1"/>
                        </p:cNvSpPr>
                        <p:nvPr/>
                      </p:nvSpPr>
                      <p:spPr bwMode="auto">
                        <a:xfrm>
                          <a:off x="1852"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82" name="Line 94"/>
                        <p:cNvSpPr>
                          <a:spLocks noChangeShapeType="1"/>
                        </p:cNvSpPr>
                        <p:nvPr/>
                      </p:nvSpPr>
                      <p:spPr bwMode="auto">
                        <a:xfrm>
                          <a:off x="2010"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83" name="Line 95"/>
                        <p:cNvSpPr>
                          <a:spLocks noChangeShapeType="1"/>
                        </p:cNvSpPr>
                        <p:nvPr/>
                      </p:nvSpPr>
                      <p:spPr bwMode="auto">
                        <a:xfrm>
                          <a:off x="1852"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84" name="Line 96"/>
                        <p:cNvSpPr>
                          <a:spLocks noChangeShapeType="1"/>
                        </p:cNvSpPr>
                        <p:nvPr/>
                      </p:nvSpPr>
                      <p:spPr bwMode="auto">
                        <a:xfrm>
                          <a:off x="2010"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85" name="Line 97"/>
                        <p:cNvSpPr>
                          <a:spLocks noChangeShapeType="1"/>
                        </p:cNvSpPr>
                        <p:nvPr/>
                      </p:nvSpPr>
                      <p:spPr bwMode="auto">
                        <a:xfrm>
                          <a:off x="1852"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86" name="Line 98"/>
                        <p:cNvSpPr>
                          <a:spLocks noChangeShapeType="1"/>
                        </p:cNvSpPr>
                        <p:nvPr/>
                      </p:nvSpPr>
                      <p:spPr bwMode="auto">
                        <a:xfrm>
                          <a:off x="2010" y="1954"/>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7587" name="Rectangle 99"/>
                      <p:cNvSpPr>
                        <a:spLocks noChangeArrowheads="1"/>
                      </p:cNvSpPr>
                      <p:nvPr/>
                    </p:nvSpPr>
                    <p:spPr bwMode="auto">
                      <a:xfrm>
                        <a:off x="765" y="117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7588" name="Rectangle 100"/>
                      <p:cNvSpPr>
                        <a:spLocks noChangeArrowheads="1"/>
                      </p:cNvSpPr>
                      <p:nvPr/>
                    </p:nvSpPr>
                    <p:spPr bwMode="auto">
                      <a:xfrm>
                        <a:off x="765" y="133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7589" name="Rectangle 101"/>
                      <p:cNvSpPr>
                        <a:spLocks noChangeArrowheads="1"/>
                      </p:cNvSpPr>
                      <p:nvPr/>
                    </p:nvSpPr>
                    <p:spPr bwMode="auto">
                      <a:xfrm>
                        <a:off x="765" y="1488"/>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7590" name="Rectangle 102"/>
                      <p:cNvSpPr>
                        <a:spLocks noChangeArrowheads="1"/>
                      </p:cNvSpPr>
                      <p:nvPr/>
                    </p:nvSpPr>
                    <p:spPr bwMode="auto">
                      <a:xfrm>
                        <a:off x="765" y="2111"/>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7591" name="Rectangle 103"/>
                      <p:cNvSpPr>
                        <a:spLocks noChangeArrowheads="1"/>
                      </p:cNvSpPr>
                      <p:nvPr/>
                    </p:nvSpPr>
                    <p:spPr bwMode="auto">
                      <a:xfrm>
                        <a:off x="765" y="195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7592" name="Rectangle 104"/>
                      <p:cNvSpPr>
                        <a:spLocks noChangeArrowheads="1"/>
                      </p:cNvSpPr>
                      <p:nvPr/>
                    </p:nvSpPr>
                    <p:spPr bwMode="auto">
                      <a:xfrm>
                        <a:off x="765" y="179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7593" name="Rectangle 105"/>
                      <p:cNvSpPr>
                        <a:spLocks noChangeArrowheads="1"/>
                      </p:cNvSpPr>
                      <p:nvPr/>
                    </p:nvSpPr>
                    <p:spPr bwMode="auto">
                      <a:xfrm>
                        <a:off x="765" y="1643"/>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P</a:t>
                        </a:r>
                      </a:p>
                    </p:txBody>
                  </p:sp>
                  <p:sp>
                    <p:nvSpPr>
                      <p:cNvPr id="447594" name="Line 106"/>
                      <p:cNvSpPr>
                        <a:spLocks noChangeShapeType="1"/>
                      </p:cNvSpPr>
                      <p:nvPr/>
                    </p:nvSpPr>
                    <p:spPr bwMode="auto">
                      <a:xfrm>
                        <a:off x="765" y="1178"/>
                        <a:ext cx="158" cy="0"/>
                      </a:xfrm>
                      <a:prstGeom prst="line">
                        <a:avLst/>
                      </a:prstGeom>
                      <a:noFill/>
                      <a:ln w="6350" cap="sq">
                        <a:noFill/>
                        <a:miter lim="800000"/>
                        <a:headEnd/>
                        <a:tailEnd/>
                      </a:ln>
                      <a:effectLst/>
                    </p:spPr>
                    <p:txBody>
                      <a:bodyPr wrap="none" lIns="0" tIns="0" rIns="0" bIns="0"/>
                      <a:lstStyle/>
                      <a:p>
                        <a:endParaRPr lang="zh-CN" altLang="en-US"/>
                      </a:p>
                    </p:txBody>
                  </p:sp>
                  <p:sp>
                    <p:nvSpPr>
                      <p:cNvPr id="447595" name="Line 107"/>
                      <p:cNvSpPr>
                        <a:spLocks noChangeShapeType="1"/>
                      </p:cNvSpPr>
                      <p:nvPr/>
                    </p:nvSpPr>
                    <p:spPr bwMode="auto">
                      <a:xfrm>
                        <a:off x="765" y="2267"/>
                        <a:ext cx="158" cy="0"/>
                      </a:xfrm>
                      <a:prstGeom prst="line">
                        <a:avLst/>
                      </a:prstGeom>
                      <a:noFill/>
                      <a:ln w="6350" cap="sq">
                        <a:noFill/>
                        <a:miter lim="800000"/>
                        <a:headEnd/>
                        <a:tailEnd/>
                      </a:ln>
                      <a:effectLst/>
                    </p:spPr>
                    <p:txBody>
                      <a:bodyPr wrap="none" lIns="0" tIns="0" rIns="0" bIns="0"/>
                      <a:lstStyle/>
                      <a:p>
                        <a:endParaRPr lang="zh-CN" altLang="en-US"/>
                      </a:p>
                    </p:txBody>
                  </p:sp>
                  <p:sp>
                    <p:nvSpPr>
                      <p:cNvPr id="447596" name="Line 108"/>
                      <p:cNvSpPr>
                        <a:spLocks noChangeShapeType="1"/>
                      </p:cNvSpPr>
                      <p:nvPr/>
                    </p:nvSpPr>
                    <p:spPr bwMode="auto">
                      <a:xfrm>
                        <a:off x="765"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597" name="Line 109"/>
                      <p:cNvSpPr>
                        <a:spLocks noChangeShapeType="1"/>
                      </p:cNvSpPr>
                      <p:nvPr/>
                    </p:nvSpPr>
                    <p:spPr bwMode="auto">
                      <a:xfrm>
                        <a:off x="923"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598" name="Line 110"/>
                      <p:cNvSpPr>
                        <a:spLocks noChangeShapeType="1"/>
                      </p:cNvSpPr>
                      <p:nvPr/>
                    </p:nvSpPr>
                    <p:spPr bwMode="auto">
                      <a:xfrm>
                        <a:off x="765"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599" name="Line 111"/>
                      <p:cNvSpPr>
                        <a:spLocks noChangeShapeType="1"/>
                      </p:cNvSpPr>
                      <p:nvPr/>
                    </p:nvSpPr>
                    <p:spPr bwMode="auto">
                      <a:xfrm>
                        <a:off x="923"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00" name="Line 112"/>
                      <p:cNvSpPr>
                        <a:spLocks noChangeShapeType="1"/>
                      </p:cNvSpPr>
                      <p:nvPr/>
                    </p:nvSpPr>
                    <p:spPr bwMode="auto">
                      <a:xfrm>
                        <a:off x="765"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7601" name="Line 113"/>
                      <p:cNvSpPr>
                        <a:spLocks noChangeShapeType="1"/>
                      </p:cNvSpPr>
                      <p:nvPr/>
                    </p:nvSpPr>
                    <p:spPr bwMode="auto">
                      <a:xfrm>
                        <a:off x="923"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7602" name="Line 114"/>
                      <p:cNvSpPr>
                        <a:spLocks noChangeShapeType="1"/>
                      </p:cNvSpPr>
                      <p:nvPr/>
                    </p:nvSpPr>
                    <p:spPr bwMode="auto">
                      <a:xfrm>
                        <a:off x="765"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03" name="Line 115"/>
                      <p:cNvSpPr>
                        <a:spLocks noChangeShapeType="1"/>
                      </p:cNvSpPr>
                      <p:nvPr/>
                    </p:nvSpPr>
                    <p:spPr bwMode="auto">
                      <a:xfrm>
                        <a:off x="923"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04" name="Line 116"/>
                      <p:cNvSpPr>
                        <a:spLocks noChangeShapeType="1"/>
                      </p:cNvSpPr>
                      <p:nvPr/>
                    </p:nvSpPr>
                    <p:spPr bwMode="auto">
                      <a:xfrm>
                        <a:off x="765"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05" name="Line 117"/>
                      <p:cNvSpPr>
                        <a:spLocks noChangeShapeType="1"/>
                      </p:cNvSpPr>
                      <p:nvPr/>
                    </p:nvSpPr>
                    <p:spPr bwMode="auto">
                      <a:xfrm>
                        <a:off x="923"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06" name="Line 118"/>
                      <p:cNvSpPr>
                        <a:spLocks noChangeShapeType="1"/>
                      </p:cNvSpPr>
                      <p:nvPr/>
                    </p:nvSpPr>
                    <p:spPr bwMode="auto">
                      <a:xfrm>
                        <a:off x="765"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07" name="Line 119"/>
                      <p:cNvSpPr>
                        <a:spLocks noChangeShapeType="1"/>
                      </p:cNvSpPr>
                      <p:nvPr/>
                    </p:nvSpPr>
                    <p:spPr bwMode="auto">
                      <a:xfrm>
                        <a:off x="923"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08" name="Line 120"/>
                      <p:cNvSpPr>
                        <a:spLocks noChangeShapeType="1"/>
                      </p:cNvSpPr>
                      <p:nvPr/>
                    </p:nvSpPr>
                    <p:spPr bwMode="auto">
                      <a:xfrm>
                        <a:off x="765" y="2111"/>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09" name="Line 121"/>
                      <p:cNvSpPr>
                        <a:spLocks noChangeShapeType="1"/>
                      </p:cNvSpPr>
                      <p:nvPr/>
                    </p:nvSpPr>
                    <p:spPr bwMode="auto">
                      <a:xfrm>
                        <a:off x="923" y="2111"/>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7610" name="Rectangle 122"/>
                    <p:cNvSpPr>
                      <a:spLocks noChangeArrowheads="1"/>
                    </p:cNvSpPr>
                    <p:nvPr/>
                  </p:nvSpPr>
                  <p:spPr bwMode="auto">
                    <a:xfrm>
                      <a:off x="1230" y="226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7611" name="Rectangle 123"/>
                    <p:cNvSpPr>
                      <a:spLocks noChangeArrowheads="1"/>
                    </p:cNvSpPr>
                    <p:nvPr/>
                  </p:nvSpPr>
                  <p:spPr bwMode="auto">
                    <a:xfrm>
                      <a:off x="1230"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7612" name="Rectangle 124"/>
                    <p:cNvSpPr>
                      <a:spLocks noChangeArrowheads="1"/>
                    </p:cNvSpPr>
                    <p:nvPr/>
                  </p:nvSpPr>
                  <p:spPr bwMode="auto">
                    <a:xfrm>
                      <a:off x="1230" y="164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7613" name="Rectangle 125"/>
                    <p:cNvSpPr>
                      <a:spLocks noChangeArrowheads="1"/>
                    </p:cNvSpPr>
                    <p:nvPr/>
                  </p:nvSpPr>
                  <p:spPr bwMode="auto">
                    <a:xfrm>
                      <a:off x="1230" y="180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7614" name="Rectangle 126"/>
                    <p:cNvSpPr>
                      <a:spLocks noChangeArrowheads="1"/>
                    </p:cNvSpPr>
                    <p:nvPr/>
                  </p:nvSpPr>
                  <p:spPr bwMode="auto">
                    <a:xfrm>
                      <a:off x="1230" y="21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7615" name="Rectangle 127"/>
                    <p:cNvSpPr>
                      <a:spLocks noChangeArrowheads="1"/>
                    </p:cNvSpPr>
                    <p:nvPr/>
                  </p:nvSpPr>
                  <p:spPr bwMode="auto">
                    <a:xfrm>
                      <a:off x="1230" y="195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7616" name="Line 128"/>
                    <p:cNvSpPr>
                      <a:spLocks noChangeShapeType="1"/>
                    </p:cNvSpPr>
                    <p:nvPr/>
                  </p:nvSpPr>
                  <p:spPr bwMode="auto">
                    <a:xfrm>
                      <a:off x="1230"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7617" name="Line 129"/>
                    <p:cNvSpPr>
                      <a:spLocks noChangeShapeType="1"/>
                    </p:cNvSpPr>
                    <p:nvPr/>
                  </p:nvSpPr>
                  <p:spPr bwMode="auto">
                    <a:xfrm>
                      <a:off x="1230" y="2422"/>
                      <a:ext cx="158" cy="0"/>
                    </a:xfrm>
                    <a:prstGeom prst="line">
                      <a:avLst/>
                    </a:prstGeom>
                    <a:noFill/>
                    <a:ln w="6350" cap="sq">
                      <a:noFill/>
                      <a:miter lim="800000"/>
                      <a:headEnd/>
                      <a:tailEnd/>
                    </a:ln>
                    <a:effectLst/>
                  </p:spPr>
                  <p:txBody>
                    <a:bodyPr wrap="none" lIns="0" tIns="0" rIns="0" bIns="0"/>
                    <a:lstStyle/>
                    <a:p>
                      <a:endParaRPr lang="zh-CN" altLang="en-US"/>
                    </a:p>
                  </p:txBody>
                </p:sp>
                <p:sp>
                  <p:nvSpPr>
                    <p:cNvPr id="447618" name="Line 130"/>
                    <p:cNvSpPr>
                      <a:spLocks noChangeShapeType="1"/>
                    </p:cNvSpPr>
                    <p:nvPr/>
                  </p:nvSpPr>
                  <p:spPr bwMode="auto">
                    <a:xfrm>
                      <a:off x="1230"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619" name="Line 131"/>
                    <p:cNvSpPr>
                      <a:spLocks noChangeShapeType="1"/>
                    </p:cNvSpPr>
                    <p:nvPr/>
                  </p:nvSpPr>
                  <p:spPr bwMode="auto">
                    <a:xfrm>
                      <a:off x="1388"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620" name="Line 132"/>
                    <p:cNvSpPr>
                      <a:spLocks noChangeShapeType="1"/>
                    </p:cNvSpPr>
                    <p:nvPr/>
                  </p:nvSpPr>
                  <p:spPr bwMode="auto">
                    <a:xfrm>
                      <a:off x="1230"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21" name="Line 133"/>
                    <p:cNvSpPr>
                      <a:spLocks noChangeShapeType="1"/>
                    </p:cNvSpPr>
                    <p:nvPr/>
                  </p:nvSpPr>
                  <p:spPr bwMode="auto">
                    <a:xfrm>
                      <a:off x="1388"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22" name="Line 134"/>
                    <p:cNvSpPr>
                      <a:spLocks noChangeShapeType="1"/>
                    </p:cNvSpPr>
                    <p:nvPr/>
                  </p:nvSpPr>
                  <p:spPr bwMode="auto">
                    <a:xfrm>
                      <a:off x="1230"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7623" name="Line 135"/>
                    <p:cNvSpPr>
                      <a:spLocks noChangeShapeType="1"/>
                    </p:cNvSpPr>
                    <p:nvPr/>
                  </p:nvSpPr>
                  <p:spPr bwMode="auto">
                    <a:xfrm>
                      <a:off x="1388"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7624" name="Line 136"/>
                    <p:cNvSpPr>
                      <a:spLocks noChangeShapeType="1"/>
                    </p:cNvSpPr>
                    <p:nvPr/>
                  </p:nvSpPr>
                  <p:spPr bwMode="auto">
                    <a:xfrm>
                      <a:off x="1230"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25" name="Line 137"/>
                    <p:cNvSpPr>
                      <a:spLocks noChangeShapeType="1"/>
                    </p:cNvSpPr>
                    <p:nvPr/>
                  </p:nvSpPr>
                  <p:spPr bwMode="auto">
                    <a:xfrm>
                      <a:off x="1388"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26" name="Line 138"/>
                    <p:cNvSpPr>
                      <a:spLocks noChangeShapeType="1"/>
                    </p:cNvSpPr>
                    <p:nvPr/>
                  </p:nvSpPr>
                  <p:spPr bwMode="auto">
                    <a:xfrm>
                      <a:off x="1230"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27" name="Line 139"/>
                    <p:cNvSpPr>
                      <a:spLocks noChangeShapeType="1"/>
                    </p:cNvSpPr>
                    <p:nvPr/>
                  </p:nvSpPr>
                  <p:spPr bwMode="auto">
                    <a:xfrm>
                      <a:off x="1388"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28" name="Line 140"/>
                    <p:cNvSpPr>
                      <a:spLocks noChangeShapeType="1"/>
                    </p:cNvSpPr>
                    <p:nvPr/>
                  </p:nvSpPr>
                  <p:spPr bwMode="auto">
                    <a:xfrm>
                      <a:off x="1230" y="226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629" name="Line 141"/>
                    <p:cNvSpPr>
                      <a:spLocks noChangeShapeType="1"/>
                    </p:cNvSpPr>
                    <p:nvPr/>
                  </p:nvSpPr>
                  <p:spPr bwMode="auto">
                    <a:xfrm>
                      <a:off x="1388" y="2268"/>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7630" name="Rectangle 142"/>
                  <p:cNvSpPr>
                    <a:spLocks noChangeArrowheads="1"/>
                  </p:cNvSpPr>
                  <p:nvPr/>
                </p:nvSpPr>
                <p:spPr bwMode="auto">
                  <a:xfrm>
                    <a:off x="1539" y="211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7631" name="Rectangle 143"/>
                  <p:cNvSpPr>
                    <a:spLocks noChangeArrowheads="1"/>
                  </p:cNvSpPr>
                  <p:nvPr/>
                </p:nvSpPr>
                <p:spPr bwMode="auto">
                  <a:xfrm>
                    <a:off x="1539" y="226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7632" name="Rectangle 144"/>
                  <p:cNvSpPr>
                    <a:spLocks noChangeArrowheads="1"/>
                  </p:cNvSpPr>
                  <p:nvPr/>
                </p:nvSpPr>
                <p:spPr bwMode="auto">
                  <a:xfrm>
                    <a:off x="1539" y="2422"/>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7633" name="Rectangle 145"/>
                  <p:cNvSpPr>
                    <a:spLocks noChangeArrowheads="1"/>
                  </p:cNvSpPr>
                  <p:nvPr/>
                </p:nvSpPr>
                <p:spPr bwMode="auto">
                  <a:xfrm>
                    <a:off x="1539"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7634" name="Rectangle 146"/>
                  <p:cNvSpPr>
                    <a:spLocks noChangeArrowheads="1"/>
                  </p:cNvSpPr>
                  <p:nvPr/>
                </p:nvSpPr>
                <p:spPr bwMode="auto">
                  <a:xfrm>
                    <a:off x="1539" y="164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7635" name="Rectangle 147"/>
                  <p:cNvSpPr>
                    <a:spLocks noChangeArrowheads="1"/>
                  </p:cNvSpPr>
                  <p:nvPr/>
                </p:nvSpPr>
                <p:spPr bwMode="auto">
                  <a:xfrm>
                    <a:off x="1539" y="1799"/>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7636" name="Rectangle 148"/>
                  <p:cNvSpPr>
                    <a:spLocks noChangeArrowheads="1"/>
                  </p:cNvSpPr>
                  <p:nvPr/>
                </p:nvSpPr>
                <p:spPr bwMode="auto">
                  <a:xfrm>
                    <a:off x="1539"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7637" name="Line 149"/>
                  <p:cNvSpPr>
                    <a:spLocks noChangeShapeType="1"/>
                  </p:cNvSpPr>
                  <p:nvPr/>
                </p:nvSpPr>
                <p:spPr bwMode="auto">
                  <a:xfrm>
                    <a:off x="1539"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7638" name="Line 150"/>
                  <p:cNvSpPr>
                    <a:spLocks noChangeShapeType="1"/>
                  </p:cNvSpPr>
                  <p:nvPr/>
                </p:nvSpPr>
                <p:spPr bwMode="auto">
                  <a:xfrm>
                    <a:off x="1539" y="257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7639" name="Line 151"/>
                  <p:cNvSpPr>
                    <a:spLocks noChangeShapeType="1"/>
                  </p:cNvSpPr>
                  <p:nvPr/>
                </p:nvSpPr>
                <p:spPr bwMode="auto">
                  <a:xfrm>
                    <a:off x="1539"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640" name="Line 152"/>
                  <p:cNvSpPr>
                    <a:spLocks noChangeShapeType="1"/>
                  </p:cNvSpPr>
                  <p:nvPr/>
                </p:nvSpPr>
                <p:spPr bwMode="auto">
                  <a:xfrm>
                    <a:off x="1697"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641" name="Line 153"/>
                  <p:cNvSpPr>
                    <a:spLocks noChangeShapeType="1"/>
                  </p:cNvSpPr>
                  <p:nvPr/>
                </p:nvSpPr>
                <p:spPr bwMode="auto">
                  <a:xfrm>
                    <a:off x="1539"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642" name="Line 154"/>
                  <p:cNvSpPr>
                    <a:spLocks noChangeShapeType="1"/>
                  </p:cNvSpPr>
                  <p:nvPr/>
                </p:nvSpPr>
                <p:spPr bwMode="auto">
                  <a:xfrm>
                    <a:off x="1697"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643" name="Line 155"/>
                  <p:cNvSpPr>
                    <a:spLocks noChangeShapeType="1"/>
                  </p:cNvSpPr>
                  <p:nvPr/>
                </p:nvSpPr>
                <p:spPr bwMode="auto">
                  <a:xfrm>
                    <a:off x="1539"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47644" name="Line 156"/>
                  <p:cNvSpPr>
                    <a:spLocks noChangeShapeType="1"/>
                  </p:cNvSpPr>
                  <p:nvPr/>
                </p:nvSpPr>
                <p:spPr bwMode="auto">
                  <a:xfrm>
                    <a:off x="1697"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47645" name="Line 157"/>
                  <p:cNvSpPr>
                    <a:spLocks noChangeShapeType="1"/>
                  </p:cNvSpPr>
                  <p:nvPr/>
                </p:nvSpPr>
                <p:spPr bwMode="auto">
                  <a:xfrm>
                    <a:off x="1539"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46" name="Line 158"/>
                  <p:cNvSpPr>
                    <a:spLocks noChangeShapeType="1"/>
                  </p:cNvSpPr>
                  <p:nvPr/>
                </p:nvSpPr>
                <p:spPr bwMode="auto">
                  <a:xfrm>
                    <a:off x="1697"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47" name="Line 159"/>
                  <p:cNvSpPr>
                    <a:spLocks noChangeShapeType="1"/>
                  </p:cNvSpPr>
                  <p:nvPr/>
                </p:nvSpPr>
                <p:spPr bwMode="auto">
                  <a:xfrm>
                    <a:off x="1539"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48" name="Line 160"/>
                  <p:cNvSpPr>
                    <a:spLocks noChangeShapeType="1"/>
                  </p:cNvSpPr>
                  <p:nvPr/>
                </p:nvSpPr>
                <p:spPr bwMode="auto">
                  <a:xfrm>
                    <a:off x="1697"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49" name="Line 161"/>
                  <p:cNvSpPr>
                    <a:spLocks noChangeShapeType="1"/>
                  </p:cNvSpPr>
                  <p:nvPr/>
                </p:nvSpPr>
                <p:spPr bwMode="auto">
                  <a:xfrm>
                    <a:off x="1539"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50" name="Line 162"/>
                  <p:cNvSpPr>
                    <a:spLocks noChangeShapeType="1"/>
                  </p:cNvSpPr>
                  <p:nvPr/>
                </p:nvSpPr>
                <p:spPr bwMode="auto">
                  <a:xfrm>
                    <a:off x="1697"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7651" name="Line 163"/>
                  <p:cNvSpPr>
                    <a:spLocks noChangeShapeType="1"/>
                  </p:cNvSpPr>
                  <p:nvPr/>
                </p:nvSpPr>
                <p:spPr bwMode="auto">
                  <a:xfrm>
                    <a:off x="1539" y="2422"/>
                    <a:ext cx="0" cy="154"/>
                  </a:xfrm>
                  <a:prstGeom prst="line">
                    <a:avLst/>
                  </a:prstGeom>
                  <a:noFill/>
                  <a:ln w="6350" cap="sq">
                    <a:noFill/>
                    <a:miter lim="800000"/>
                    <a:headEnd/>
                    <a:tailEnd/>
                  </a:ln>
                  <a:effectLst/>
                </p:spPr>
                <p:txBody>
                  <a:bodyPr wrap="none" lIns="0" tIns="0" rIns="0" bIns="0"/>
                  <a:lstStyle/>
                  <a:p>
                    <a:endParaRPr lang="zh-CN" altLang="en-US"/>
                  </a:p>
                </p:txBody>
              </p:sp>
              <p:sp>
                <p:nvSpPr>
                  <p:cNvPr id="447652" name="Line 164"/>
                  <p:cNvSpPr>
                    <a:spLocks noChangeShapeType="1"/>
                  </p:cNvSpPr>
                  <p:nvPr/>
                </p:nvSpPr>
                <p:spPr bwMode="auto">
                  <a:xfrm>
                    <a:off x="1697" y="2422"/>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7653" name="Rectangle 165"/>
                <p:cNvSpPr>
                  <a:spLocks noChangeArrowheads="1"/>
                </p:cNvSpPr>
                <p:nvPr/>
              </p:nvSpPr>
              <p:spPr bwMode="auto">
                <a:xfrm>
                  <a:off x="2472"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7654" name="Rectangle 166"/>
                <p:cNvSpPr>
                  <a:spLocks noChangeArrowheads="1"/>
                </p:cNvSpPr>
                <p:nvPr/>
              </p:nvSpPr>
              <p:spPr bwMode="auto">
                <a:xfrm>
                  <a:off x="2007" y="1649"/>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7655" name="Rectangle 167"/>
                <p:cNvSpPr>
                  <a:spLocks noChangeArrowheads="1"/>
                </p:cNvSpPr>
                <p:nvPr/>
              </p:nvSpPr>
              <p:spPr bwMode="auto">
                <a:xfrm>
                  <a:off x="2161"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7656" name="Rectangle 168"/>
                <p:cNvSpPr>
                  <a:spLocks noChangeArrowheads="1"/>
                </p:cNvSpPr>
                <p:nvPr/>
              </p:nvSpPr>
              <p:spPr bwMode="auto">
                <a:xfrm>
                  <a:off x="2317" y="1649"/>
                  <a:ext cx="155"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7657" name="Rectangle 169"/>
                <p:cNvSpPr>
                  <a:spLocks noChangeArrowheads="1"/>
                </p:cNvSpPr>
                <p:nvPr/>
              </p:nvSpPr>
              <p:spPr bwMode="auto">
                <a:xfrm>
                  <a:off x="1853" y="1649"/>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7658" name="Rectangle 170"/>
                <p:cNvSpPr>
                  <a:spLocks noChangeArrowheads="1"/>
                </p:cNvSpPr>
                <p:nvPr/>
              </p:nvSpPr>
              <p:spPr bwMode="auto">
                <a:xfrm>
                  <a:off x="1696" y="1649"/>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X</a:t>
                  </a:r>
                </a:p>
              </p:txBody>
            </p:sp>
            <p:sp>
              <p:nvSpPr>
                <p:cNvPr id="447659" name="Rectangle 171"/>
                <p:cNvSpPr>
                  <a:spLocks noChangeArrowheads="1"/>
                </p:cNvSpPr>
                <p:nvPr/>
              </p:nvSpPr>
              <p:spPr bwMode="auto">
                <a:xfrm>
                  <a:off x="1540"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7660" name="Line 172"/>
                <p:cNvSpPr>
                  <a:spLocks noChangeShapeType="1"/>
                </p:cNvSpPr>
                <p:nvPr/>
              </p:nvSpPr>
              <p:spPr bwMode="auto">
                <a:xfrm>
                  <a:off x="1540"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61" name="Line 173"/>
                <p:cNvSpPr>
                  <a:spLocks noChangeShapeType="1"/>
                </p:cNvSpPr>
                <p:nvPr/>
              </p:nvSpPr>
              <p:spPr bwMode="auto">
                <a:xfrm>
                  <a:off x="1540" y="1803"/>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62" name="Line 174"/>
                <p:cNvSpPr>
                  <a:spLocks noChangeShapeType="1"/>
                </p:cNvSpPr>
                <p:nvPr/>
              </p:nvSpPr>
              <p:spPr bwMode="auto">
                <a:xfrm>
                  <a:off x="1540" y="1649"/>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7663" name="Line 175"/>
                <p:cNvSpPr>
                  <a:spLocks noChangeShapeType="1"/>
                </p:cNvSpPr>
                <p:nvPr/>
              </p:nvSpPr>
              <p:spPr bwMode="auto">
                <a:xfrm>
                  <a:off x="2628" y="1649"/>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7664" name="Line 176"/>
                <p:cNvSpPr>
                  <a:spLocks noChangeShapeType="1"/>
                </p:cNvSpPr>
                <p:nvPr/>
              </p:nvSpPr>
              <p:spPr bwMode="auto">
                <a:xfrm>
                  <a:off x="1696" y="1649"/>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65" name="Line 177"/>
                <p:cNvSpPr>
                  <a:spLocks noChangeShapeType="1"/>
                </p:cNvSpPr>
                <p:nvPr/>
              </p:nvSpPr>
              <p:spPr bwMode="auto">
                <a:xfrm>
                  <a:off x="1696" y="1803"/>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66" name="Line 178"/>
                <p:cNvSpPr>
                  <a:spLocks noChangeShapeType="1"/>
                </p:cNvSpPr>
                <p:nvPr/>
              </p:nvSpPr>
              <p:spPr bwMode="auto">
                <a:xfrm>
                  <a:off x="1853" y="1649"/>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67" name="Line 179"/>
                <p:cNvSpPr>
                  <a:spLocks noChangeShapeType="1"/>
                </p:cNvSpPr>
                <p:nvPr/>
              </p:nvSpPr>
              <p:spPr bwMode="auto">
                <a:xfrm>
                  <a:off x="1853" y="1803"/>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68" name="Line 180"/>
                <p:cNvSpPr>
                  <a:spLocks noChangeShapeType="1"/>
                </p:cNvSpPr>
                <p:nvPr/>
              </p:nvSpPr>
              <p:spPr bwMode="auto">
                <a:xfrm>
                  <a:off x="2007" y="1649"/>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69" name="Line 181"/>
                <p:cNvSpPr>
                  <a:spLocks noChangeShapeType="1"/>
                </p:cNvSpPr>
                <p:nvPr/>
              </p:nvSpPr>
              <p:spPr bwMode="auto">
                <a:xfrm>
                  <a:off x="2007" y="1803"/>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70" name="Line 182"/>
                <p:cNvSpPr>
                  <a:spLocks noChangeShapeType="1"/>
                </p:cNvSpPr>
                <p:nvPr/>
              </p:nvSpPr>
              <p:spPr bwMode="auto">
                <a:xfrm>
                  <a:off x="2161"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71" name="Line 183"/>
                <p:cNvSpPr>
                  <a:spLocks noChangeShapeType="1"/>
                </p:cNvSpPr>
                <p:nvPr/>
              </p:nvSpPr>
              <p:spPr bwMode="auto">
                <a:xfrm>
                  <a:off x="2161" y="1803"/>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72" name="Line 184"/>
                <p:cNvSpPr>
                  <a:spLocks noChangeShapeType="1"/>
                </p:cNvSpPr>
                <p:nvPr/>
              </p:nvSpPr>
              <p:spPr bwMode="auto">
                <a:xfrm>
                  <a:off x="2317" y="1649"/>
                  <a:ext cx="155"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73" name="Line 185"/>
                <p:cNvSpPr>
                  <a:spLocks noChangeShapeType="1"/>
                </p:cNvSpPr>
                <p:nvPr/>
              </p:nvSpPr>
              <p:spPr bwMode="auto">
                <a:xfrm>
                  <a:off x="2317" y="1803"/>
                  <a:ext cx="155"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74" name="Line 186"/>
                <p:cNvSpPr>
                  <a:spLocks noChangeShapeType="1"/>
                </p:cNvSpPr>
                <p:nvPr/>
              </p:nvSpPr>
              <p:spPr bwMode="auto">
                <a:xfrm>
                  <a:off x="2472"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75" name="Line 187"/>
                <p:cNvSpPr>
                  <a:spLocks noChangeShapeType="1"/>
                </p:cNvSpPr>
                <p:nvPr/>
              </p:nvSpPr>
              <p:spPr bwMode="auto">
                <a:xfrm>
                  <a:off x="2472" y="1803"/>
                  <a:ext cx="156" cy="0"/>
                </a:xfrm>
                <a:prstGeom prst="line">
                  <a:avLst/>
                </a:prstGeom>
                <a:noFill/>
                <a:ln w="6350" cap="sq">
                  <a:noFill/>
                  <a:miter lim="800000"/>
                  <a:headEnd/>
                  <a:tailEnd/>
                </a:ln>
                <a:effectLst/>
              </p:spPr>
              <p:txBody>
                <a:bodyPr wrap="none" lIns="0" tIns="0" rIns="0" bIns="0" anchor="ctr"/>
                <a:lstStyle/>
                <a:p>
                  <a:endParaRPr lang="zh-CN" altLang="en-US"/>
                </a:p>
              </p:txBody>
            </p:sp>
          </p:grpSp>
          <p:sp>
            <p:nvSpPr>
              <p:cNvPr id="447676" name="Rectangle 188"/>
              <p:cNvSpPr>
                <a:spLocks noChangeArrowheads="1"/>
              </p:cNvSpPr>
              <p:nvPr/>
            </p:nvSpPr>
            <p:spPr bwMode="auto">
              <a:xfrm>
                <a:off x="923"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7677" name="Rectangle 189"/>
              <p:cNvSpPr>
                <a:spLocks noChangeArrowheads="1"/>
              </p:cNvSpPr>
              <p:nvPr/>
            </p:nvSpPr>
            <p:spPr bwMode="auto">
              <a:xfrm>
                <a:off x="1077"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7678" name="Rectangle 190"/>
              <p:cNvSpPr>
                <a:spLocks noChangeArrowheads="1"/>
              </p:cNvSpPr>
              <p:nvPr/>
            </p:nvSpPr>
            <p:spPr bwMode="auto">
              <a:xfrm>
                <a:off x="1231"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7679" name="Rectangle 191"/>
              <p:cNvSpPr>
                <a:spLocks noChangeArrowheads="1"/>
              </p:cNvSpPr>
              <p:nvPr/>
            </p:nvSpPr>
            <p:spPr bwMode="auto">
              <a:xfrm>
                <a:off x="1385"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7680" name="Rectangle 192"/>
              <p:cNvSpPr>
                <a:spLocks noChangeArrowheads="1"/>
              </p:cNvSpPr>
              <p:nvPr/>
            </p:nvSpPr>
            <p:spPr bwMode="auto">
              <a:xfrm>
                <a:off x="1539" y="195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7681" name="Rectangle 193"/>
              <p:cNvSpPr>
                <a:spLocks noChangeArrowheads="1"/>
              </p:cNvSpPr>
              <p:nvPr/>
            </p:nvSpPr>
            <p:spPr bwMode="auto">
              <a:xfrm>
                <a:off x="769"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7682" name="Rectangle 194"/>
              <p:cNvSpPr>
                <a:spLocks noChangeArrowheads="1"/>
              </p:cNvSpPr>
              <p:nvPr/>
            </p:nvSpPr>
            <p:spPr bwMode="auto">
              <a:xfrm>
                <a:off x="612" y="1958"/>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7683" name="Rectangle 195"/>
              <p:cNvSpPr>
                <a:spLocks noChangeArrowheads="1"/>
              </p:cNvSpPr>
              <p:nvPr/>
            </p:nvSpPr>
            <p:spPr bwMode="auto">
              <a:xfrm>
                <a:off x="456" y="195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7684" name="Line 196"/>
              <p:cNvSpPr>
                <a:spLocks noChangeShapeType="1"/>
              </p:cNvSpPr>
              <p:nvPr/>
            </p:nvSpPr>
            <p:spPr bwMode="auto">
              <a:xfrm>
                <a:off x="456" y="195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85" name="Line 197"/>
              <p:cNvSpPr>
                <a:spLocks noChangeShapeType="1"/>
              </p:cNvSpPr>
              <p:nvPr/>
            </p:nvSpPr>
            <p:spPr bwMode="auto">
              <a:xfrm>
                <a:off x="456" y="2112"/>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86" name="Line 198"/>
              <p:cNvSpPr>
                <a:spLocks noChangeShapeType="1"/>
              </p:cNvSpPr>
              <p:nvPr/>
            </p:nvSpPr>
            <p:spPr bwMode="auto">
              <a:xfrm>
                <a:off x="456" y="195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7687" name="Line 199"/>
              <p:cNvSpPr>
                <a:spLocks noChangeShapeType="1"/>
              </p:cNvSpPr>
              <p:nvPr/>
            </p:nvSpPr>
            <p:spPr bwMode="auto">
              <a:xfrm>
                <a:off x="1695" y="195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7688" name="Line 200"/>
              <p:cNvSpPr>
                <a:spLocks noChangeShapeType="1"/>
              </p:cNvSpPr>
              <p:nvPr/>
            </p:nvSpPr>
            <p:spPr bwMode="auto">
              <a:xfrm>
                <a:off x="612" y="1958"/>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89" name="Line 201"/>
              <p:cNvSpPr>
                <a:spLocks noChangeShapeType="1"/>
              </p:cNvSpPr>
              <p:nvPr/>
            </p:nvSpPr>
            <p:spPr bwMode="auto">
              <a:xfrm>
                <a:off x="612" y="2112"/>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90" name="Line 202"/>
              <p:cNvSpPr>
                <a:spLocks noChangeShapeType="1"/>
              </p:cNvSpPr>
              <p:nvPr/>
            </p:nvSpPr>
            <p:spPr bwMode="auto">
              <a:xfrm>
                <a:off x="769"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91" name="Line 203"/>
              <p:cNvSpPr>
                <a:spLocks noChangeShapeType="1"/>
              </p:cNvSpPr>
              <p:nvPr/>
            </p:nvSpPr>
            <p:spPr bwMode="auto">
              <a:xfrm>
                <a:off x="769"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92" name="Line 204"/>
              <p:cNvSpPr>
                <a:spLocks noChangeShapeType="1"/>
              </p:cNvSpPr>
              <p:nvPr/>
            </p:nvSpPr>
            <p:spPr bwMode="auto">
              <a:xfrm>
                <a:off x="923"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93" name="Line 205"/>
              <p:cNvSpPr>
                <a:spLocks noChangeShapeType="1"/>
              </p:cNvSpPr>
              <p:nvPr/>
            </p:nvSpPr>
            <p:spPr bwMode="auto">
              <a:xfrm>
                <a:off x="923"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94" name="Line 206"/>
              <p:cNvSpPr>
                <a:spLocks noChangeShapeType="1"/>
              </p:cNvSpPr>
              <p:nvPr/>
            </p:nvSpPr>
            <p:spPr bwMode="auto">
              <a:xfrm>
                <a:off x="1077"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95" name="Line 207"/>
              <p:cNvSpPr>
                <a:spLocks noChangeShapeType="1"/>
              </p:cNvSpPr>
              <p:nvPr/>
            </p:nvSpPr>
            <p:spPr bwMode="auto">
              <a:xfrm>
                <a:off x="1077"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96" name="Line 208"/>
              <p:cNvSpPr>
                <a:spLocks noChangeShapeType="1"/>
              </p:cNvSpPr>
              <p:nvPr/>
            </p:nvSpPr>
            <p:spPr bwMode="auto">
              <a:xfrm>
                <a:off x="1231"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97" name="Line 209"/>
              <p:cNvSpPr>
                <a:spLocks noChangeShapeType="1"/>
              </p:cNvSpPr>
              <p:nvPr/>
            </p:nvSpPr>
            <p:spPr bwMode="auto">
              <a:xfrm>
                <a:off x="1231"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98" name="Line 210"/>
              <p:cNvSpPr>
                <a:spLocks noChangeShapeType="1"/>
              </p:cNvSpPr>
              <p:nvPr/>
            </p:nvSpPr>
            <p:spPr bwMode="auto">
              <a:xfrm>
                <a:off x="1385"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699" name="Line 211"/>
              <p:cNvSpPr>
                <a:spLocks noChangeShapeType="1"/>
              </p:cNvSpPr>
              <p:nvPr/>
            </p:nvSpPr>
            <p:spPr bwMode="auto">
              <a:xfrm>
                <a:off x="1385"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700" name="Line 212"/>
              <p:cNvSpPr>
                <a:spLocks noChangeShapeType="1"/>
              </p:cNvSpPr>
              <p:nvPr/>
            </p:nvSpPr>
            <p:spPr bwMode="auto">
              <a:xfrm>
                <a:off x="1539" y="195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7701" name="Line 213"/>
              <p:cNvSpPr>
                <a:spLocks noChangeShapeType="1"/>
              </p:cNvSpPr>
              <p:nvPr/>
            </p:nvSpPr>
            <p:spPr bwMode="auto">
              <a:xfrm>
                <a:off x="1539" y="2112"/>
                <a:ext cx="156" cy="0"/>
              </a:xfrm>
              <a:prstGeom prst="line">
                <a:avLst/>
              </a:prstGeom>
              <a:noFill/>
              <a:ln w="6350" cap="sq">
                <a:noFill/>
                <a:miter lim="800000"/>
                <a:headEnd/>
                <a:tailEnd/>
              </a:ln>
              <a:effectLst/>
            </p:spPr>
            <p:txBody>
              <a:bodyPr wrap="none" lIns="0" tIns="0" rIns="0" bIns="0" anchor="ctr"/>
              <a:lstStyle/>
              <a:p>
                <a:endParaRPr lang="zh-CN" altLang="en-US"/>
              </a:p>
            </p:txBody>
          </p:sp>
        </p:grpSp>
        <p:sp>
          <p:nvSpPr>
            <p:cNvPr id="447703" name="Rectangle 215"/>
            <p:cNvSpPr>
              <a:spLocks noChangeArrowheads="1"/>
            </p:cNvSpPr>
            <p:nvPr/>
          </p:nvSpPr>
          <p:spPr bwMode="auto">
            <a:xfrm>
              <a:off x="2005" y="2267"/>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7704" name="Rectangle 216"/>
            <p:cNvSpPr>
              <a:spLocks noChangeArrowheads="1"/>
            </p:cNvSpPr>
            <p:nvPr/>
          </p:nvSpPr>
          <p:spPr bwMode="auto">
            <a:xfrm>
              <a:off x="1851" y="2267"/>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7705" name="Rectangle 217"/>
            <p:cNvSpPr>
              <a:spLocks noChangeArrowheads="1"/>
            </p:cNvSpPr>
            <p:nvPr/>
          </p:nvSpPr>
          <p:spPr bwMode="auto">
            <a:xfrm>
              <a:off x="1694" y="2267"/>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7706" name="Rectangle 218"/>
            <p:cNvSpPr>
              <a:spLocks noChangeArrowheads="1"/>
            </p:cNvSpPr>
            <p:nvPr/>
          </p:nvSpPr>
          <p:spPr bwMode="auto">
            <a:xfrm>
              <a:off x="1538" y="2267"/>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7707" name="Line 219"/>
            <p:cNvSpPr>
              <a:spLocks noChangeShapeType="1"/>
            </p:cNvSpPr>
            <p:nvPr/>
          </p:nvSpPr>
          <p:spPr bwMode="auto">
            <a:xfrm>
              <a:off x="1538" y="2267"/>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7708" name="Line 220"/>
            <p:cNvSpPr>
              <a:spLocks noChangeShapeType="1"/>
            </p:cNvSpPr>
            <p:nvPr/>
          </p:nvSpPr>
          <p:spPr bwMode="auto">
            <a:xfrm>
              <a:off x="1538" y="2421"/>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7709" name="Line 221"/>
            <p:cNvSpPr>
              <a:spLocks noChangeShapeType="1"/>
            </p:cNvSpPr>
            <p:nvPr/>
          </p:nvSpPr>
          <p:spPr bwMode="auto">
            <a:xfrm>
              <a:off x="1538" y="2267"/>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7710" name="Line 222"/>
            <p:cNvSpPr>
              <a:spLocks noChangeShapeType="1"/>
            </p:cNvSpPr>
            <p:nvPr/>
          </p:nvSpPr>
          <p:spPr bwMode="auto">
            <a:xfrm>
              <a:off x="2159" y="2267"/>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7711" name="Line 223"/>
            <p:cNvSpPr>
              <a:spLocks noChangeShapeType="1"/>
            </p:cNvSpPr>
            <p:nvPr/>
          </p:nvSpPr>
          <p:spPr bwMode="auto">
            <a:xfrm>
              <a:off x="1694" y="2267"/>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7712" name="Line 224"/>
            <p:cNvSpPr>
              <a:spLocks noChangeShapeType="1"/>
            </p:cNvSpPr>
            <p:nvPr/>
          </p:nvSpPr>
          <p:spPr bwMode="auto">
            <a:xfrm>
              <a:off x="1694" y="2421"/>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7713" name="Line 225"/>
            <p:cNvSpPr>
              <a:spLocks noChangeShapeType="1"/>
            </p:cNvSpPr>
            <p:nvPr/>
          </p:nvSpPr>
          <p:spPr bwMode="auto">
            <a:xfrm>
              <a:off x="1851" y="2267"/>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714" name="Line 226"/>
            <p:cNvSpPr>
              <a:spLocks noChangeShapeType="1"/>
            </p:cNvSpPr>
            <p:nvPr/>
          </p:nvSpPr>
          <p:spPr bwMode="auto">
            <a:xfrm>
              <a:off x="1851" y="2421"/>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715" name="Line 227"/>
            <p:cNvSpPr>
              <a:spLocks noChangeShapeType="1"/>
            </p:cNvSpPr>
            <p:nvPr/>
          </p:nvSpPr>
          <p:spPr bwMode="auto">
            <a:xfrm>
              <a:off x="2005" y="2267"/>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7716" name="Line 228"/>
            <p:cNvSpPr>
              <a:spLocks noChangeShapeType="1"/>
            </p:cNvSpPr>
            <p:nvPr/>
          </p:nvSpPr>
          <p:spPr bwMode="auto">
            <a:xfrm>
              <a:off x="2005" y="2421"/>
              <a:ext cx="154" cy="0"/>
            </a:xfrm>
            <a:prstGeom prst="line">
              <a:avLst/>
            </a:prstGeom>
            <a:noFill/>
            <a:ln w="6350" cap="sq">
              <a:noFill/>
              <a:miter lim="800000"/>
              <a:headEnd/>
              <a:tailEnd/>
            </a:ln>
            <a:effectLst/>
          </p:spPr>
          <p:txBody>
            <a:bodyPr wrap="none" lIns="0" tIns="0" rIns="0" bIns="0" anchor="ctr"/>
            <a:lstStyle/>
            <a:p>
              <a:endParaRPr lang="zh-CN" altLang="en-US"/>
            </a:p>
          </p:txBody>
        </p:sp>
      </p:grpSp>
      <p:graphicFrame>
        <p:nvGraphicFramePr>
          <p:cNvPr id="447789" name="Group 301"/>
          <p:cNvGraphicFramePr>
            <a:graphicFrameLocks noGrp="1"/>
          </p:cNvGraphicFramePr>
          <p:nvPr/>
        </p:nvGraphicFramePr>
        <p:xfrm>
          <a:off x="2933700" y="3584575"/>
          <a:ext cx="250825" cy="1985330"/>
        </p:xfrm>
        <a:graphic>
          <a:graphicData uri="http://schemas.openxmlformats.org/drawingml/2006/table">
            <a:tbl>
              <a:tblPr/>
              <a:tblGrid>
                <a:gridCol w="250825"/>
              </a:tblGrid>
              <a:tr h="2365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I</a:t>
                      </a:r>
                    </a:p>
                  </a:txBody>
                  <a:tcPr marL="0" marR="0" marT="0" marB="0" anchor="ctr" horzOverflow="overflow">
                    <a:lnL cap="flat">
                      <a:noFill/>
                    </a:lnL>
                    <a:lnR cap="flat">
                      <a:noFill/>
                    </a:lnR>
                    <a:lnT cap="flat">
                      <a:noFill/>
                    </a:lnT>
                    <a:lnB>
                      <a:noFill/>
                    </a:lnB>
                    <a:lnTlToBr>
                      <a:noFill/>
                    </a:lnTlToBr>
                    <a:lnBlToTr>
                      <a:noFill/>
                    </a:lnBlToTr>
                    <a:solidFill>
                      <a:schemeClr val="folHlink">
                        <a:alpha val="50000"/>
                      </a:schemeClr>
                    </a:solid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N</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N</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O</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C</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N</a:t>
                      </a:r>
                    </a:p>
                  </a:txBody>
                  <a:tcPr marL="0" marR="0" marT="0" marB="0" anchor="ctr" horzOverflow="overflow">
                    <a:lnL cap="flat">
                      <a:noFill/>
                    </a:lnL>
                    <a:lnR cap="flat">
                      <a:noFill/>
                    </a:lnR>
                    <a:lnT>
                      <a:noFill/>
                    </a:lnT>
                    <a:lnB>
                      <a:noFill/>
                    </a:lnB>
                    <a:lnTlToBr>
                      <a:noFill/>
                    </a:lnTlToBr>
                    <a:lnBlToTr>
                      <a:noFill/>
                    </a:lnBlToTr>
                    <a:solidFill>
                      <a:schemeClr val="folHlink">
                        <a:alpha val="50000"/>
                      </a:schemeClr>
                    </a:solidFill>
                  </a:tcPr>
                </a:tc>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T</a:t>
                      </a:r>
                    </a:p>
                  </a:txBody>
                  <a:tcPr marL="0" marR="0" marT="0" marB="0" anchor="ctr" horzOverflow="overflow">
                    <a:lnL cap="flat">
                      <a:noFill/>
                    </a:lnL>
                    <a:lnR cap="flat">
                      <a:noFill/>
                    </a:lnR>
                    <a:lnT>
                      <a:noFill/>
                    </a:lnT>
                    <a:lnB cap="flat">
                      <a:noFill/>
                    </a:lnB>
                    <a:lnTlToBr>
                      <a:noFill/>
                    </a:lnTlToBr>
                    <a:lnBlToTr>
                      <a:noFill/>
                    </a:lnBlToTr>
                    <a:solidFill>
                      <a:schemeClr val="folHlink">
                        <a:alpha val="50000"/>
                      </a:schemeClr>
                    </a:solidFill>
                  </a:tcPr>
                </a:tc>
              </a:tr>
            </a:tbl>
          </a:graphicData>
        </a:graphic>
      </p:graphicFrame>
      <p:pic>
        <p:nvPicPr>
          <p:cNvPr id="447790" name="Picture 302" descr=" icon"/>
          <p:cNvPicPr>
            <a:picLocks noChangeAspect="1" noChangeArrowheads="1"/>
          </p:cNvPicPr>
          <p:nvPr/>
        </p:nvPicPr>
        <p:blipFill>
          <a:blip r:embed="rId5"/>
          <a:srcRect/>
          <a:stretch>
            <a:fillRect/>
          </a:stretch>
        </p:blipFill>
        <p:spPr bwMode="auto">
          <a:xfrm>
            <a:off x="4533900" y="1781175"/>
            <a:ext cx="647700" cy="64770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447790"/>
                                        </p:tgtEl>
                                        <p:attrNameLst>
                                          <p:attrName>style.visibility</p:attrName>
                                        </p:attrNameLst>
                                      </p:cBhvr>
                                      <p:to>
                                        <p:strVal val="visible"/>
                                      </p:to>
                                    </p:set>
                                    <p:animEffect transition="in" filter="slide(fromTop)">
                                      <p:cBhvr>
                                        <p:cTn id="7" dur="500"/>
                                        <p:tgtEl>
                                          <p:spTgt spid="447790"/>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47492"/>
                                        </p:tgtEl>
                                        <p:attrNameLst>
                                          <p:attrName>style.visibility</p:attrName>
                                        </p:attrNameLst>
                                      </p:cBhvr>
                                      <p:to>
                                        <p:strVal val="visible"/>
                                      </p:to>
                                    </p:set>
                                    <p:animEffect transition="in" filter="blinds(vertical)">
                                      <p:cBhvr>
                                        <p:cTn id="11" dur="500"/>
                                        <p:tgtEl>
                                          <p:spTgt spid="44749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nodeType="clickEffect">
                                  <p:stCondLst>
                                    <p:cond delay="0"/>
                                  </p:stCondLst>
                                  <p:childTnLst>
                                    <p:set>
                                      <p:cBhvr>
                                        <p:cTn id="15" dur="1" fill="hold">
                                          <p:stCondLst>
                                            <p:cond delay="0"/>
                                          </p:stCondLst>
                                        </p:cTn>
                                        <p:tgtEl>
                                          <p:spTgt spid="447789"/>
                                        </p:tgtEl>
                                        <p:attrNameLst>
                                          <p:attrName>style.visibility</p:attrName>
                                        </p:attrNameLst>
                                      </p:cBhvr>
                                      <p:to>
                                        <p:strVal val="visible"/>
                                      </p:to>
                                    </p:set>
                                    <p:animEffect transition="in" filter="slide(fromTop)">
                                      <p:cBhvr>
                                        <p:cTn id="16" dur="500"/>
                                        <p:tgtEl>
                                          <p:spTgt spid="447789"/>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13	</a:t>
            </a:r>
            <a:r>
              <a:rPr lang="en-US" altLang="zh-CN" sz="2300">
                <a:solidFill>
                  <a:srgbClr val="FFFFFF"/>
                </a:solidFill>
                <a:cs typeface="Times New Roman" pitchFamily="18" charset="0"/>
              </a:rPr>
              <a:t>Complete the crossword with the words from the passage.</a:t>
            </a:r>
          </a:p>
        </p:txBody>
      </p:sp>
      <p:pic>
        <p:nvPicPr>
          <p:cNvPr id="448515"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448516" name="Text Box 4"/>
          <p:cNvSpPr txBox="1">
            <a:spLocks noChangeArrowheads="1"/>
          </p:cNvSpPr>
          <p:nvPr/>
        </p:nvSpPr>
        <p:spPr bwMode="auto">
          <a:xfrm>
            <a:off x="4806950" y="2427288"/>
            <a:ext cx="4013200" cy="1077912"/>
          </a:xfrm>
          <a:prstGeom prst="rect">
            <a:avLst/>
          </a:prstGeom>
          <a:noFill/>
          <a:ln w="9525">
            <a:noFill/>
            <a:miter lim="800000"/>
            <a:headEnd/>
            <a:tailEnd/>
          </a:ln>
          <a:effectLst/>
        </p:spPr>
        <p:txBody>
          <a:bodyPr lIns="0">
            <a:spAutoFit/>
          </a:bodyPr>
          <a:lstStyle/>
          <a:p>
            <a:pPr marL="446088" indent="-446088" algn="just">
              <a:lnSpc>
                <a:spcPct val="90000"/>
              </a:lnSpc>
            </a:pPr>
            <a:r>
              <a:rPr lang="en-US" altLang="zh-CN">
                <a:solidFill>
                  <a:srgbClr val="003366"/>
                </a:solidFill>
              </a:rPr>
              <a:t>11	</a:t>
            </a:r>
            <a:r>
              <a:rPr lang="en-US" altLang="en-US">
                <a:solidFill>
                  <a:srgbClr val="003366"/>
                </a:solidFill>
              </a:rPr>
              <a:t>a room or building in which law cases can be heard and judged</a:t>
            </a:r>
            <a:endParaRPr lang="zh-CN" altLang="en-US">
              <a:solidFill>
                <a:srgbClr val="003366"/>
              </a:solidFill>
            </a:endParaRPr>
          </a:p>
        </p:txBody>
      </p:sp>
      <p:pic>
        <p:nvPicPr>
          <p:cNvPr id="448517" name="Picture 5" descr=" icon"/>
          <p:cNvPicPr>
            <a:picLocks noChangeAspect="1" noChangeArrowheads="1"/>
          </p:cNvPicPr>
          <p:nvPr/>
        </p:nvPicPr>
        <p:blipFill>
          <a:blip r:embed="rId4"/>
          <a:srcRect/>
          <a:stretch>
            <a:fillRect/>
          </a:stretch>
        </p:blipFill>
        <p:spPr bwMode="auto">
          <a:xfrm>
            <a:off x="4533900" y="1781175"/>
            <a:ext cx="647700" cy="647700"/>
          </a:xfrm>
          <a:prstGeom prst="rect">
            <a:avLst/>
          </a:prstGeom>
          <a:noFill/>
        </p:spPr>
      </p:pic>
      <p:graphicFrame>
        <p:nvGraphicFramePr>
          <p:cNvPr id="448806" name="Group 294"/>
          <p:cNvGraphicFramePr>
            <a:graphicFrameLocks noGrp="1"/>
          </p:cNvGraphicFramePr>
          <p:nvPr/>
        </p:nvGraphicFramePr>
        <p:xfrm>
          <a:off x="2687638" y="4330700"/>
          <a:ext cx="1239837" cy="243840"/>
        </p:xfrm>
        <a:graphic>
          <a:graphicData uri="http://schemas.openxmlformats.org/drawingml/2006/table">
            <a:tbl>
              <a:tblPr/>
              <a:tblGrid>
                <a:gridCol w="247650"/>
                <a:gridCol w="247650"/>
                <a:gridCol w="247650"/>
                <a:gridCol w="247650"/>
                <a:gridCol w="249237"/>
              </a:tblGrid>
              <a:tr h="2254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C</a:t>
                      </a:r>
                    </a:p>
                  </a:txBody>
                  <a:tcPr marL="0" marR="0" marT="0" marB="0" anchor="ctr" horzOverflow="overflow">
                    <a:lnL cap="flat">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O</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U</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R</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T</a:t>
                      </a:r>
                    </a:p>
                  </a:txBody>
                  <a:tcPr marL="0" marR="0" marT="0" marB="0" anchor="ctr" horzOverflow="overflow">
                    <a:lnL>
                      <a:noFill/>
                    </a:lnL>
                    <a:lnR cap="flat">
                      <a:noFill/>
                    </a:lnR>
                    <a:lnT cap="flat">
                      <a:noFill/>
                    </a:lnT>
                    <a:lnB cap="flat">
                      <a:noFill/>
                    </a:lnB>
                    <a:lnTlToBr>
                      <a:noFill/>
                    </a:lnTlToBr>
                    <a:lnBlToTr>
                      <a:noFill/>
                    </a:lnBlToTr>
                    <a:solidFill>
                      <a:srgbClr val="E4FF97">
                        <a:alpha val="50000"/>
                      </a:srgbClr>
                    </a:solidFill>
                  </a:tcPr>
                </a:tc>
              </a:tr>
            </a:tbl>
          </a:graphicData>
        </a:graphic>
      </p:graphicFrame>
      <p:grpSp>
        <p:nvGrpSpPr>
          <p:cNvPr id="2" name="Group 271"/>
          <p:cNvGrpSpPr>
            <a:grpSpLocks/>
          </p:cNvGrpSpPr>
          <p:nvPr/>
        </p:nvGrpSpPr>
        <p:grpSpPr bwMode="auto">
          <a:xfrm>
            <a:off x="717550" y="636588"/>
            <a:ext cx="3948113" cy="4938712"/>
            <a:chOff x="452" y="401"/>
            <a:chExt cx="2487" cy="3111"/>
          </a:xfrm>
        </p:grpSpPr>
        <p:grpSp>
          <p:nvGrpSpPr>
            <p:cNvPr id="3" name="Group 6"/>
            <p:cNvGrpSpPr>
              <a:grpSpLocks/>
            </p:cNvGrpSpPr>
            <p:nvPr/>
          </p:nvGrpSpPr>
          <p:grpSpPr bwMode="auto">
            <a:xfrm>
              <a:off x="452" y="401"/>
              <a:ext cx="2487" cy="3111"/>
              <a:chOff x="452" y="401"/>
              <a:chExt cx="2487" cy="3111"/>
            </a:xfrm>
          </p:grpSpPr>
          <p:grpSp>
            <p:nvGrpSpPr>
              <p:cNvPr id="4" name="Group 7"/>
              <p:cNvGrpSpPr>
                <a:grpSpLocks/>
              </p:cNvGrpSpPr>
              <p:nvPr/>
            </p:nvGrpSpPr>
            <p:grpSpPr bwMode="auto">
              <a:xfrm>
                <a:off x="452" y="401"/>
                <a:ext cx="2487" cy="3111"/>
                <a:chOff x="452" y="401"/>
                <a:chExt cx="2487" cy="3111"/>
              </a:xfrm>
            </p:grpSpPr>
            <p:grpSp>
              <p:nvGrpSpPr>
                <p:cNvPr id="5" name="Group 8"/>
                <p:cNvGrpSpPr>
                  <a:grpSpLocks/>
                </p:cNvGrpSpPr>
                <p:nvPr/>
              </p:nvGrpSpPr>
              <p:grpSpPr bwMode="auto">
                <a:xfrm>
                  <a:off x="452" y="401"/>
                  <a:ext cx="2487" cy="3111"/>
                  <a:chOff x="452" y="401"/>
                  <a:chExt cx="2487" cy="3111"/>
                </a:xfrm>
              </p:grpSpPr>
              <p:grpSp>
                <p:nvGrpSpPr>
                  <p:cNvPr id="6" name="Group 9"/>
                  <p:cNvGrpSpPr>
                    <a:grpSpLocks/>
                  </p:cNvGrpSpPr>
                  <p:nvPr/>
                </p:nvGrpSpPr>
                <p:grpSpPr bwMode="auto">
                  <a:xfrm>
                    <a:off x="452" y="401"/>
                    <a:ext cx="2487" cy="3111"/>
                    <a:chOff x="452" y="401"/>
                    <a:chExt cx="2487" cy="3111"/>
                  </a:xfrm>
                </p:grpSpPr>
                <p:grpSp>
                  <p:nvGrpSpPr>
                    <p:cNvPr id="7" name="Group 10"/>
                    <p:cNvGrpSpPr>
                      <a:grpSpLocks/>
                    </p:cNvGrpSpPr>
                    <p:nvPr/>
                  </p:nvGrpSpPr>
                  <p:grpSpPr bwMode="auto">
                    <a:xfrm>
                      <a:off x="452" y="401"/>
                      <a:ext cx="2487" cy="3111"/>
                      <a:chOff x="452" y="401"/>
                      <a:chExt cx="2487" cy="3111"/>
                    </a:xfrm>
                  </p:grpSpPr>
                  <p:grpSp>
                    <p:nvGrpSpPr>
                      <p:cNvPr id="8" name="Group 11"/>
                      <p:cNvGrpSpPr>
                        <a:grpSpLocks/>
                      </p:cNvGrpSpPr>
                      <p:nvPr/>
                    </p:nvGrpSpPr>
                    <p:grpSpPr bwMode="auto">
                      <a:xfrm>
                        <a:off x="452" y="401"/>
                        <a:ext cx="2487" cy="3111"/>
                        <a:chOff x="452" y="401"/>
                        <a:chExt cx="2487" cy="3111"/>
                      </a:xfrm>
                    </p:grpSpPr>
                    <p:grpSp>
                      <p:nvGrpSpPr>
                        <p:cNvPr id="9" name="Group 12"/>
                        <p:cNvGrpSpPr>
                          <a:grpSpLocks/>
                        </p:cNvGrpSpPr>
                        <p:nvPr/>
                      </p:nvGrpSpPr>
                      <p:grpSpPr bwMode="auto">
                        <a:xfrm>
                          <a:off x="452" y="401"/>
                          <a:ext cx="2487" cy="3111"/>
                          <a:chOff x="452" y="401"/>
                          <a:chExt cx="2487" cy="3111"/>
                        </a:xfrm>
                      </p:grpSpPr>
                      <p:grpSp>
                        <p:nvGrpSpPr>
                          <p:cNvPr id="10" name="Group 13"/>
                          <p:cNvGrpSpPr>
                            <a:grpSpLocks/>
                          </p:cNvGrpSpPr>
                          <p:nvPr/>
                        </p:nvGrpSpPr>
                        <p:grpSpPr bwMode="auto">
                          <a:xfrm>
                            <a:off x="452" y="401"/>
                            <a:ext cx="2487" cy="3111"/>
                            <a:chOff x="452" y="401"/>
                            <a:chExt cx="2487" cy="3111"/>
                          </a:xfrm>
                        </p:grpSpPr>
                        <p:grpSp>
                          <p:nvGrpSpPr>
                            <p:cNvPr id="11" name="Group 14"/>
                            <p:cNvGrpSpPr>
                              <a:grpSpLocks/>
                            </p:cNvGrpSpPr>
                            <p:nvPr/>
                          </p:nvGrpSpPr>
                          <p:grpSpPr bwMode="auto">
                            <a:xfrm>
                              <a:off x="452" y="401"/>
                              <a:ext cx="2487" cy="3111"/>
                              <a:chOff x="452" y="401"/>
                              <a:chExt cx="2487" cy="3111"/>
                            </a:xfrm>
                          </p:grpSpPr>
                          <p:pic>
                            <p:nvPicPr>
                              <p:cNvPr id="448527" name="Picture 1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2" y="401"/>
                                <a:ext cx="2487" cy="3111"/>
                              </a:xfrm>
                              <a:prstGeom prst="rect">
                                <a:avLst/>
                              </a:prstGeom>
                              <a:noFill/>
                              <a:ln w="9525">
                                <a:noFill/>
                                <a:miter lim="800000"/>
                                <a:headEnd/>
                                <a:tailEnd/>
                              </a:ln>
                              <a:effectLst/>
                            </p:spPr>
                          </p:pic>
                          <p:sp>
                            <p:nvSpPr>
                              <p:cNvPr id="448528" name="Rectangle 16"/>
                              <p:cNvSpPr>
                                <a:spLocks noChangeArrowheads="1"/>
                              </p:cNvSpPr>
                              <p:nvPr/>
                            </p:nvSpPr>
                            <p:spPr bwMode="auto">
                              <a:xfrm>
                                <a:off x="2310" y="40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8529" name="Rectangle 17"/>
                              <p:cNvSpPr>
                                <a:spLocks noChangeArrowheads="1"/>
                              </p:cNvSpPr>
                              <p:nvPr/>
                            </p:nvSpPr>
                            <p:spPr bwMode="auto">
                              <a:xfrm>
                                <a:off x="2310" y="55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8530" name="Rectangle 18"/>
                              <p:cNvSpPr>
                                <a:spLocks noChangeArrowheads="1"/>
                              </p:cNvSpPr>
                              <p:nvPr/>
                            </p:nvSpPr>
                            <p:spPr bwMode="auto">
                              <a:xfrm>
                                <a:off x="2310" y="7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8531" name="Rectangle 19"/>
                              <p:cNvSpPr>
                                <a:spLocks noChangeArrowheads="1"/>
                              </p:cNvSpPr>
                              <p:nvPr/>
                            </p:nvSpPr>
                            <p:spPr bwMode="auto">
                              <a:xfrm>
                                <a:off x="2310" y="13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8532" name="Rectangle 20"/>
                              <p:cNvSpPr>
                                <a:spLocks noChangeArrowheads="1"/>
                              </p:cNvSpPr>
                              <p:nvPr/>
                            </p:nvSpPr>
                            <p:spPr bwMode="auto">
                              <a:xfrm>
                                <a:off x="2310" y="149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8533" name="Rectangle 21"/>
                              <p:cNvSpPr>
                                <a:spLocks noChangeArrowheads="1"/>
                              </p:cNvSpPr>
                              <p:nvPr/>
                            </p:nvSpPr>
                            <p:spPr bwMode="auto">
                              <a:xfrm>
                                <a:off x="2310" y="165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8534" name="Rectangle 22"/>
                              <p:cNvSpPr>
                                <a:spLocks noChangeArrowheads="1"/>
                              </p:cNvSpPr>
                              <p:nvPr/>
                            </p:nvSpPr>
                            <p:spPr bwMode="auto">
                              <a:xfrm>
                                <a:off x="2310" y="180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535" name="Rectangle 23"/>
                              <p:cNvSpPr>
                                <a:spLocks noChangeArrowheads="1"/>
                              </p:cNvSpPr>
                              <p:nvPr/>
                            </p:nvSpPr>
                            <p:spPr bwMode="auto">
                              <a:xfrm>
                                <a:off x="2310" y="11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8536" name="Rectangle 24"/>
                              <p:cNvSpPr>
                                <a:spLocks noChangeArrowheads="1"/>
                              </p:cNvSpPr>
                              <p:nvPr/>
                            </p:nvSpPr>
                            <p:spPr bwMode="auto">
                              <a:xfrm>
                                <a:off x="2310" y="10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8537" name="Rectangle 25"/>
                              <p:cNvSpPr>
                                <a:spLocks noChangeArrowheads="1"/>
                              </p:cNvSpPr>
                              <p:nvPr/>
                            </p:nvSpPr>
                            <p:spPr bwMode="auto">
                              <a:xfrm>
                                <a:off x="2310" y="868"/>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8538" name="Line 26"/>
                              <p:cNvSpPr>
                                <a:spLocks noChangeShapeType="1"/>
                              </p:cNvSpPr>
                              <p:nvPr/>
                            </p:nvSpPr>
                            <p:spPr bwMode="auto">
                              <a:xfrm>
                                <a:off x="2310" y="40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539" name="Line 27"/>
                              <p:cNvSpPr>
                                <a:spLocks noChangeShapeType="1"/>
                              </p:cNvSpPr>
                              <p:nvPr/>
                            </p:nvSpPr>
                            <p:spPr bwMode="auto">
                              <a:xfrm>
                                <a:off x="2310" y="196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540" name="Line 28"/>
                              <p:cNvSpPr>
                                <a:spLocks noChangeShapeType="1"/>
                              </p:cNvSpPr>
                              <p:nvPr/>
                            </p:nvSpPr>
                            <p:spPr bwMode="auto">
                              <a:xfrm>
                                <a:off x="2310"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541" name="Line 29"/>
                              <p:cNvSpPr>
                                <a:spLocks noChangeShapeType="1"/>
                              </p:cNvSpPr>
                              <p:nvPr/>
                            </p:nvSpPr>
                            <p:spPr bwMode="auto">
                              <a:xfrm>
                                <a:off x="2468"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542" name="Line 30"/>
                              <p:cNvSpPr>
                                <a:spLocks noChangeShapeType="1"/>
                              </p:cNvSpPr>
                              <p:nvPr/>
                            </p:nvSpPr>
                            <p:spPr bwMode="auto">
                              <a:xfrm>
                                <a:off x="2310"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543" name="Line 31"/>
                              <p:cNvSpPr>
                                <a:spLocks noChangeShapeType="1"/>
                              </p:cNvSpPr>
                              <p:nvPr/>
                            </p:nvSpPr>
                            <p:spPr bwMode="auto">
                              <a:xfrm>
                                <a:off x="2468"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544" name="Line 32"/>
                              <p:cNvSpPr>
                                <a:spLocks noChangeShapeType="1"/>
                              </p:cNvSpPr>
                              <p:nvPr/>
                            </p:nvSpPr>
                            <p:spPr bwMode="auto">
                              <a:xfrm>
                                <a:off x="2310"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45" name="Line 33"/>
                              <p:cNvSpPr>
                                <a:spLocks noChangeShapeType="1"/>
                              </p:cNvSpPr>
                              <p:nvPr/>
                            </p:nvSpPr>
                            <p:spPr bwMode="auto">
                              <a:xfrm>
                                <a:off x="2468"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46" name="Line 34"/>
                              <p:cNvSpPr>
                                <a:spLocks noChangeShapeType="1"/>
                              </p:cNvSpPr>
                              <p:nvPr/>
                            </p:nvSpPr>
                            <p:spPr bwMode="auto">
                              <a:xfrm>
                                <a:off x="2310"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547" name="Line 35"/>
                              <p:cNvSpPr>
                                <a:spLocks noChangeShapeType="1"/>
                              </p:cNvSpPr>
                              <p:nvPr/>
                            </p:nvSpPr>
                            <p:spPr bwMode="auto">
                              <a:xfrm>
                                <a:off x="2468"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548" name="Line 36"/>
                              <p:cNvSpPr>
                                <a:spLocks noChangeShapeType="1"/>
                              </p:cNvSpPr>
                              <p:nvPr/>
                            </p:nvSpPr>
                            <p:spPr bwMode="auto">
                              <a:xfrm>
                                <a:off x="2310"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549" name="Line 37"/>
                              <p:cNvSpPr>
                                <a:spLocks noChangeShapeType="1"/>
                              </p:cNvSpPr>
                              <p:nvPr/>
                            </p:nvSpPr>
                            <p:spPr bwMode="auto">
                              <a:xfrm>
                                <a:off x="2468"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550" name="Line 38"/>
                              <p:cNvSpPr>
                                <a:spLocks noChangeShapeType="1"/>
                              </p:cNvSpPr>
                              <p:nvPr/>
                            </p:nvSpPr>
                            <p:spPr bwMode="auto">
                              <a:xfrm>
                                <a:off x="2310"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551" name="Line 39"/>
                              <p:cNvSpPr>
                                <a:spLocks noChangeShapeType="1"/>
                              </p:cNvSpPr>
                              <p:nvPr/>
                            </p:nvSpPr>
                            <p:spPr bwMode="auto">
                              <a:xfrm>
                                <a:off x="2468"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552" name="Line 40"/>
                              <p:cNvSpPr>
                                <a:spLocks noChangeShapeType="1"/>
                              </p:cNvSpPr>
                              <p:nvPr/>
                            </p:nvSpPr>
                            <p:spPr bwMode="auto">
                              <a:xfrm>
                                <a:off x="2310"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553" name="Line 41"/>
                              <p:cNvSpPr>
                                <a:spLocks noChangeShapeType="1"/>
                              </p:cNvSpPr>
                              <p:nvPr/>
                            </p:nvSpPr>
                            <p:spPr bwMode="auto">
                              <a:xfrm>
                                <a:off x="2468"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554" name="Line 42"/>
                              <p:cNvSpPr>
                                <a:spLocks noChangeShapeType="1"/>
                              </p:cNvSpPr>
                              <p:nvPr/>
                            </p:nvSpPr>
                            <p:spPr bwMode="auto">
                              <a:xfrm>
                                <a:off x="2310"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55" name="Line 43"/>
                              <p:cNvSpPr>
                                <a:spLocks noChangeShapeType="1"/>
                              </p:cNvSpPr>
                              <p:nvPr/>
                            </p:nvSpPr>
                            <p:spPr bwMode="auto">
                              <a:xfrm>
                                <a:off x="2468"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56" name="Line 44"/>
                              <p:cNvSpPr>
                                <a:spLocks noChangeShapeType="1"/>
                              </p:cNvSpPr>
                              <p:nvPr/>
                            </p:nvSpPr>
                            <p:spPr bwMode="auto">
                              <a:xfrm>
                                <a:off x="2310"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557" name="Line 45"/>
                              <p:cNvSpPr>
                                <a:spLocks noChangeShapeType="1"/>
                              </p:cNvSpPr>
                              <p:nvPr/>
                            </p:nvSpPr>
                            <p:spPr bwMode="auto">
                              <a:xfrm>
                                <a:off x="2468"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558" name="Line 46"/>
                              <p:cNvSpPr>
                                <a:spLocks noChangeShapeType="1"/>
                              </p:cNvSpPr>
                              <p:nvPr/>
                            </p:nvSpPr>
                            <p:spPr bwMode="auto">
                              <a:xfrm>
                                <a:off x="2310" y="180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559" name="Line 47"/>
                              <p:cNvSpPr>
                                <a:spLocks noChangeShapeType="1"/>
                              </p:cNvSpPr>
                              <p:nvPr/>
                            </p:nvSpPr>
                            <p:spPr bwMode="auto">
                              <a:xfrm>
                                <a:off x="2468" y="1809"/>
                                <a:ext cx="0" cy="157"/>
                              </a:xfrm>
                              <a:prstGeom prst="line">
                                <a:avLst/>
                              </a:prstGeom>
                              <a:noFill/>
                              <a:ln w="6350" cap="sq">
                                <a:noFill/>
                                <a:miter lim="800000"/>
                                <a:headEnd/>
                                <a:tailEnd/>
                              </a:ln>
                              <a:effectLst/>
                            </p:spPr>
                            <p:txBody>
                              <a:bodyPr wrap="none" lIns="0" tIns="0" rIns="0" bIns="0"/>
                              <a:lstStyle/>
                              <a:p>
                                <a:endParaRPr lang="zh-CN" altLang="en-US"/>
                              </a:p>
                            </p:txBody>
                          </p:sp>
                        </p:grpSp>
                        <p:sp>
                          <p:nvSpPr>
                            <p:cNvPr id="448560" name="Rectangle 48"/>
                            <p:cNvSpPr>
                              <a:spLocks noChangeArrowheads="1"/>
                            </p:cNvSpPr>
                            <p:nvPr/>
                          </p:nvSpPr>
                          <p:spPr bwMode="auto">
                            <a:xfrm>
                              <a:off x="456" y="2269"/>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561" name="Rectangle 49"/>
                            <p:cNvSpPr>
                              <a:spLocks noChangeArrowheads="1"/>
                            </p:cNvSpPr>
                            <p:nvPr/>
                          </p:nvSpPr>
                          <p:spPr bwMode="auto">
                            <a:xfrm>
                              <a:off x="456" y="102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8562" name="Rectangle 50"/>
                            <p:cNvSpPr>
                              <a:spLocks noChangeArrowheads="1"/>
                            </p:cNvSpPr>
                            <p:nvPr/>
                          </p:nvSpPr>
                          <p:spPr bwMode="auto">
                            <a:xfrm>
                              <a:off x="456" y="117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563" name="Rectangle 51"/>
                            <p:cNvSpPr>
                              <a:spLocks noChangeArrowheads="1"/>
                            </p:cNvSpPr>
                            <p:nvPr/>
                          </p:nvSpPr>
                          <p:spPr bwMode="auto">
                            <a:xfrm>
                              <a:off x="456" y="1335"/>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8564" name="Rectangle 52"/>
                            <p:cNvSpPr>
                              <a:spLocks noChangeArrowheads="1"/>
                            </p:cNvSpPr>
                            <p:nvPr/>
                          </p:nvSpPr>
                          <p:spPr bwMode="auto">
                            <a:xfrm>
                              <a:off x="456" y="195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8565" name="Rectangle 53"/>
                            <p:cNvSpPr>
                              <a:spLocks noChangeArrowheads="1"/>
                            </p:cNvSpPr>
                            <p:nvPr/>
                          </p:nvSpPr>
                          <p:spPr bwMode="auto">
                            <a:xfrm>
                              <a:off x="456" y="2114"/>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8566" name="Rectangle 54"/>
                            <p:cNvSpPr>
                              <a:spLocks noChangeArrowheads="1"/>
                            </p:cNvSpPr>
                            <p:nvPr/>
                          </p:nvSpPr>
                          <p:spPr bwMode="auto">
                            <a:xfrm>
                              <a:off x="456" y="180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8567" name="Rectangle 55"/>
                            <p:cNvSpPr>
                              <a:spLocks noChangeArrowheads="1"/>
                            </p:cNvSpPr>
                            <p:nvPr/>
                          </p:nvSpPr>
                          <p:spPr bwMode="auto">
                            <a:xfrm>
                              <a:off x="456" y="164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8568" name="Rectangle 56"/>
                            <p:cNvSpPr>
                              <a:spLocks noChangeArrowheads="1"/>
                            </p:cNvSpPr>
                            <p:nvPr/>
                          </p:nvSpPr>
                          <p:spPr bwMode="auto">
                            <a:xfrm>
                              <a:off x="456" y="149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569" name="Line 57"/>
                            <p:cNvSpPr>
                              <a:spLocks noChangeShapeType="1"/>
                            </p:cNvSpPr>
                            <p:nvPr/>
                          </p:nvSpPr>
                          <p:spPr bwMode="auto">
                            <a:xfrm>
                              <a:off x="456" y="1025"/>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570" name="Line 58"/>
                            <p:cNvSpPr>
                              <a:spLocks noChangeShapeType="1"/>
                            </p:cNvSpPr>
                            <p:nvPr/>
                          </p:nvSpPr>
                          <p:spPr bwMode="auto">
                            <a:xfrm>
                              <a:off x="456" y="2423"/>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571" name="Line 59"/>
                            <p:cNvSpPr>
                              <a:spLocks noChangeShapeType="1"/>
                            </p:cNvSpPr>
                            <p:nvPr/>
                          </p:nvSpPr>
                          <p:spPr bwMode="auto">
                            <a:xfrm>
                              <a:off x="456"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572" name="Line 60"/>
                            <p:cNvSpPr>
                              <a:spLocks noChangeShapeType="1"/>
                            </p:cNvSpPr>
                            <p:nvPr/>
                          </p:nvSpPr>
                          <p:spPr bwMode="auto">
                            <a:xfrm>
                              <a:off x="614"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573" name="Line 61"/>
                            <p:cNvSpPr>
                              <a:spLocks noChangeShapeType="1"/>
                            </p:cNvSpPr>
                            <p:nvPr/>
                          </p:nvSpPr>
                          <p:spPr bwMode="auto">
                            <a:xfrm>
                              <a:off x="456"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74" name="Line 62"/>
                            <p:cNvSpPr>
                              <a:spLocks noChangeShapeType="1"/>
                            </p:cNvSpPr>
                            <p:nvPr/>
                          </p:nvSpPr>
                          <p:spPr bwMode="auto">
                            <a:xfrm>
                              <a:off x="614"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75" name="Line 63"/>
                            <p:cNvSpPr>
                              <a:spLocks noChangeShapeType="1"/>
                            </p:cNvSpPr>
                            <p:nvPr/>
                          </p:nvSpPr>
                          <p:spPr bwMode="auto">
                            <a:xfrm>
                              <a:off x="456"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8576" name="Line 64"/>
                            <p:cNvSpPr>
                              <a:spLocks noChangeShapeType="1"/>
                            </p:cNvSpPr>
                            <p:nvPr/>
                          </p:nvSpPr>
                          <p:spPr bwMode="auto">
                            <a:xfrm>
                              <a:off x="614"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8577" name="Line 65"/>
                            <p:cNvSpPr>
                              <a:spLocks noChangeShapeType="1"/>
                            </p:cNvSpPr>
                            <p:nvPr/>
                          </p:nvSpPr>
                          <p:spPr bwMode="auto">
                            <a:xfrm>
                              <a:off x="456"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78" name="Line 66"/>
                            <p:cNvSpPr>
                              <a:spLocks noChangeShapeType="1"/>
                            </p:cNvSpPr>
                            <p:nvPr/>
                          </p:nvSpPr>
                          <p:spPr bwMode="auto">
                            <a:xfrm>
                              <a:off x="614"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79" name="Line 67"/>
                            <p:cNvSpPr>
                              <a:spLocks noChangeShapeType="1"/>
                            </p:cNvSpPr>
                            <p:nvPr/>
                          </p:nvSpPr>
                          <p:spPr bwMode="auto">
                            <a:xfrm>
                              <a:off x="456"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80" name="Line 68"/>
                            <p:cNvSpPr>
                              <a:spLocks noChangeShapeType="1"/>
                            </p:cNvSpPr>
                            <p:nvPr/>
                          </p:nvSpPr>
                          <p:spPr bwMode="auto">
                            <a:xfrm>
                              <a:off x="614"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81" name="Line 69"/>
                            <p:cNvSpPr>
                              <a:spLocks noChangeShapeType="1"/>
                            </p:cNvSpPr>
                            <p:nvPr/>
                          </p:nvSpPr>
                          <p:spPr bwMode="auto">
                            <a:xfrm>
                              <a:off x="456"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82" name="Line 70"/>
                            <p:cNvSpPr>
                              <a:spLocks noChangeShapeType="1"/>
                            </p:cNvSpPr>
                            <p:nvPr/>
                          </p:nvSpPr>
                          <p:spPr bwMode="auto">
                            <a:xfrm>
                              <a:off x="614"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83" name="Line 71"/>
                            <p:cNvSpPr>
                              <a:spLocks noChangeShapeType="1"/>
                            </p:cNvSpPr>
                            <p:nvPr/>
                          </p:nvSpPr>
                          <p:spPr bwMode="auto">
                            <a:xfrm>
                              <a:off x="456"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84" name="Line 72"/>
                            <p:cNvSpPr>
                              <a:spLocks noChangeShapeType="1"/>
                            </p:cNvSpPr>
                            <p:nvPr/>
                          </p:nvSpPr>
                          <p:spPr bwMode="auto">
                            <a:xfrm>
                              <a:off x="614"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585" name="Line 73"/>
                            <p:cNvSpPr>
                              <a:spLocks noChangeShapeType="1"/>
                            </p:cNvSpPr>
                            <p:nvPr/>
                          </p:nvSpPr>
                          <p:spPr bwMode="auto">
                            <a:xfrm>
                              <a:off x="456"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8586" name="Line 74"/>
                            <p:cNvSpPr>
                              <a:spLocks noChangeShapeType="1"/>
                            </p:cNvSpPr>
                            <p:nvPr/>
                          </p:nvSpPr>
                          <p:spPr bwMode="auto">
                            <a:xfrm>
                              <a:off x="614"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8587" name="Line 75"/>
                            <p:cNvSpPr>
                              <a:spLocks noChangeShapeType="1"/>
                            </p:cNvSpPr>
                            <p:nvPr/>
                          </p:nvSpPr>
                          <p:spPr bwMode="auto">
                            <a:xfrm>
                              <a:off x="456" y="2269"/>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588" name="Line 76"/>
                            <p:cNvSpPr>
                              <a:spLocks noChangeShapeType="1"/>
                            </p:cNvSpPr>
                            <p:nvPr/>
                          </p:nvSpPr>
                          <p:spPr bwMode="auto">
                            <a:xfrm>
                              <a:off x="614" y="2269"/>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8589" name="Rectangle 77"/>
                          <p:cNvSpPr>
                            <a:spLocks noChangeArrowheads="1"/>
                          </p:cNvSpPr>
                          <p:nvPr/>
                        </p:nvSpPr>
                        <p:spPr bwMode="auto">
                          <a:xfrm>
                            <a:off x="1852" y="102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8590" name="Rectangle 78"/>
                          <p:cNvSpPr>
                            <a:spLocks noChangeArrowheads="1"/>
                          </p:cNvSpPr>
                          <p:nvPr/>
                        </p:nvSpPr>
                        <p:spPr bwMode="auto">
                          <a:xfrm>
                            <a:off x="1852" y="117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8591" name="Rectangle 79"/>
                          <p:cNvSpPr>
                            <a:spLocks noChangeArrowheads="1"/>
                          </p:cNvSpPr>
                          <p:nvPr/>
                        </p:nvSpPr>
                        <p:spPr bwMode="auto">
                          <a:xfrm>
                            <a:off x="1852" y="133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8592" name="Rectangle 80"/>
                          <p:cNvSpPr>
                            <a:spLocks noChangeArrowheads="1"/>
                          </p:cNvSpPr>
                          <p:nvPr/>
                        </p:nvSpPr>
                        <p:spPr bwMode="auto">
                          <a:xfrm>
                            <a:off x="1852"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Y</a:t>
                            </a:r>
                          </a:p>
                        </p:txBody>
                      </p:sp>
                      <p:sp>
                        <p:nvSpPr>
                          <p:cNvPr id="448593" name="Rectangle 81"/>
                          <p:cNvSpPr>
                            <a:spLocks noChangeArrowheads="1"/>
                          </p:cNvSpPr>
                          <p:nvPr/>
                        </p:nvSpPr>
                        <p:spPr bwMode="auto">
                          <a:xfrm>
                            <a:off x="1852" y="179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8594" name="Rectangle 82"/>
                          <p:cNvSpPr>
                            <a:spLocks noChangeArrowheads="1"/>
                          </p:cNvSpPr>
                          <p:nvPr/>
                        </p:nvSpPr>
                        <p:spPr bwMode="auto">
                          <a:xfrm>
                            <a:off x="1852" y="164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595" name="Rectangle 83"/>
                          <p:cNvSpPr>
                            <a:spLocks noChangeArrowheads="1"/>
                          </p:cNvSpPr>
                          <p:nvPr/>
                        </p:nvSpPr>
                        <p:spPr bwMode="auto">
                          <a:xfrm>
                            <a:off x="1852" y="148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8596" name="Line 84"/>
                          <p:cNvSpPr>
                            <a:spLocks noChangeShapeType="1"/>
                          </p:cNvSpPr>
                          <p:nvPr/>
                        </p:nvSpPr>
                        <p:spPr bwMode="auto">
                          <a:xfrm>
                            <a:off x="1852" y="102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597" name="Line 85"/>
                          <p:cNvSpPr>
                            <a:spLocks noChangeShapeType="1"/>
                          </p:cNvSpPr>
                          <p:nvPr/>
                        </p:nvSpPr>
                        <p:spPr bwMode="auto">
                          <a:xfrm>
                            <a:off x="1852" y="2110"/>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598" name="Line 86"/>
                          <p:cNvSpPr>
                            <a:spLocks noChangeShapeType="1"/>
                          </p:cNvSpPr>
                          <p:nvPr/>
                        </p:nvSpPr>
                        <p:spPr bwMode="auto">
                          <a:xfrm>
                            <a:off x="1852"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599" name="Line 87"/>
                          <p:cNvSpPr>
                            <a:spLocks noChangeShapeType="1"/>
                          </p:cNvSpPr>
                          <p:nvPr/>
                        </p:nvSpPr>
                        <p:spPr bwMode="auto">
                          <a:xfrm>
                            <a:off x="2010"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600" name="Line 88"/>
                          <p:cNvSpPr>
                            <a:spLocks noChangeShapeType="1"/>
                          </p:cNvSpPr>
                          <p:nvPr/>
                        </p:nvSpPr>
                        <p:spPr bwMode="auto">
                          <a:xfrm>
                            <a:off x="1852"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01" name="Line 89"/>
                          <p:cNvSpPr>
                            <a:spLocks noChangeShapeType="1"/>
                          </p:cNvSpPr>
                          <p:nvPr/>
                        </p:nvSpPr>
                        <p:spPr bwMode="auto">
                          <a:xfrm>
                            <a:off x="2010"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02" name="Line 90"/>
                          <p:cNvSpPr>
                            <a:spLocks noChangeShapeType="1"/>
                          </p:cNvSpPr>
                          <p:nvPr/>
                        </p:nvSpPr>
                        <p:spPr bwMode="auto">
                          <a:xfrm>
                            <a:off x="1852"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8603" name="Line 91"/>
                          <p:cNvSpPr>
                            <a:spLocks noChangeShapeType="1"/>
                          </p:cNvSpPr>
                          <p:nvPr/>
                        </p:nvSpPr>
                        <p:spPr bwMode="auto">
                          <a:xfrm>
                            <a:off x="2010"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8604" name="Line 92"/>
                          <p:cNvSpPr>
                            <a:spLocks noChangeShapeType="1"/>
                          </p:cNvSpPr>
                          <p:nvPr/>
                        </p:nvSpPr>
                        <p:spPr bwMode="auto">
                          <a:xfrm>
                            <a:off x="1852"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05" name="Line 93"/>
                          <p:cNvSpPr>
                            <a:spLocks noChangeShapeType="1"/>
                          </p:cNvSpPr>
                          <p:nvPr/>
                        </p:nvSpPr>
                        <p:spPr bwMode="auto">
                          <a:xfrm>
                            <a:off x="2010"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06" name="Line 94"/>
                          <p:cNvSpPr>
                            <a:spLocks noChangeShapeType="1"/>
                          </p:cNvSpPr>
                          <p:nvPr/>
                        </p:nvSpPr>
                        <p:spPr bwMode="auto">
                          <a:xfrm>
                            <a:off x="1852"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07" name="Line 95"/>
                          <p:cNvSpPr>
                            <a:spLocks noChangeShapeType="1"/>
                          </p:cNvSpPr>
                          <p:nvPr/>
                        </p:nvSpPr>
                        <p:spPr bwMode="auto">
                          <a:xfrm>
                            <a:off x="2010"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08" name="Line 96"/>
                          <p:cNvSpPr>
                            <a:spLocks noChangeShapeType="1"/>
                          </p:cNvSpPr>
                          <p:nvPr/>
                        </p:nvSpPr>
                        <p:spPr bwMode="auto">
                          <a:xfrm>
                            <a:off x="1852"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09" name="Line 97"/>
                          <p:cNvSpPr>
                            <a:spLocks noChangeShapeType="1"/>
                          </p:cNvSpPr>
                          <p:nvPr/>
                        </p:nvSpPr>
                        <p:spPr bwMode="auto">
                          <a:xfrm>
                            <a:off x="2010"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10" name="Line 98"/>
                          <p:cNvSpPr>
                            <a:spLocks noChangeShapeType="1"/>
                          </p:cNvSpPr>
                          <p:nvPr/>
                        </p:nvSpPr>
                        <p:spPr bwMode="auto">
                          <a:xfrm>
                            <a:off x="1852"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11" name="Line 99"/>
                          <p:cNvSpPr>
                            <a:spLocks noChangeShapeType="1"/>
                          </p:cNvSpPr>
                          <p:nvPr/>
                        </p:nvSpPr>
                        <p:spPr bwMode="auto">
                          <a:xfrm>
                            <a:off x="2010" y="1954"/>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8612" name="Rectangle 100"/>
                        <p:cNvSpPr>
                          <a:spLocks noChangeArrowheads="1"/>
                        </p:cNvSpPr>
                        <p:nvPr/>
                      </p:nvSpPr>
                      <p:spPr bwMode="auto">
                        <a:xfrm>
                          <a:off x="765" y="117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8613" name="Rectangle 101"/>
                        <p:cNvSpPr>
                          <a:spLocks noChangeArrowheads="1"/>
                        </p:cNvSpPr>
                        <p:nvPr/>
                      </p:nvSpPr>
                      <p:spPr bwMode="auto">
                        <a:xfrm>
                          <a:off x="765" y="133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8614" name="Rectangle 102"/>
                        <p:cNvSpPr>
                          <a:spLocks noChangeArrowheads="1"/>
                        </p:cNvSpPr>
                        <p:nvPr/>
                      </p:nvSpPr>
                      <p:spPr bwMode="auto">
                        <a:xfrm>
                          <a:off x="765" y="1488"/>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8615" name="Rectangle 103"/>
                        <p:cNvSpPr>
                          <a:spLocks noChangeArrowheads="1"/>
                        </p:cNvSpPr>
                        <p:nvPr/>
                      </p:nvSpPr>
                      <p:spPr bwMode="auto">
                        <a:xfrm>
                          <a:off x="765" y="2111"/>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8616" name="Rectangle 104"/>
                        <p:cNvSpPr>
                          <a:spLocks noChangeArrowheads="1"/>
                        </p:cNvSpPr>
                        <p:nvPr/>
                      </p:nvSpPr>
                      <p:spPr bwMode="auto">
                        <a:xfrm>
                          <a:off x="765" y="195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8617" name="Rectangle 105"/>
                        <p:cNvSpPr>
                          <a:spLocks noChangeArrowheads="1"/>
                        </p:cNvSpPr>
                        <p:nvPr/>
                      </p:nvSpPr>
                      <p:spPr bwMode="auto">
                        <a:xfrm>
                          <a:off x="765" y="179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618" name="Rectangle 106"/>
                        <p:cNvSpPr>
                          <a:spLocks noChangeArrowheads="1"/>
                        </p:cNvSpPr>
                        <p:nvPr/>
                      </p:nvSpPr>
                      <p:spPr bwMode="auto">
                        <a:xfrm>
                          <a:off x="765" y="1643"/>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P</a:t>
                          </a:r>
                        </a:p>
                      </p:txBody>
                    </p:sp>
                    <p:sp>
                      <p:nvSpPr>
                        <p:cNvPr id="448619" name="Line 107"/>
                        <p:cNvSpPr>
                          <a:spLocks noChangeShapeType="1"/>
                        </p:cNvSpPr>
                        <p:nvPr/>
                      </p:nvSpPr>
                      <p:spPr bwMode="auto">
                        <a:xfrm>
                          <a:off x="765" y="1178"/>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620" name="Line 108"/>
                        <p:cNvSpPr>
                          <a:spLocks noChangeShapeType="1"/>
                        </p:cNvSpPr>
                        <p:nvPr/>
                      </p:nvSpPr>
                      <p:spPr bwMode="auto">
                        <a:xfrm>
                          <a:off x="765" y="2267"/>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621" name="Line 109"/>
                        <p:cNvSpPr>
                          <a:spLocks noChangeShapeType="1"/>
                        </p:cNvSpPr>
                        <p:nvPr/>
                      </p:nvSpPr>
                      <p:spPr bwMode="auto">
                        <a:xfrm>
                          <a:off x="765"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622" name="Line 110"/>
                        <p:cNvSpPr>
                          <a:spLocks noChangeShapeType="1"/>
                        </p:cNvSpPr>
                        <p:nvPr/>
                      </p:nvSpPr>
                      <p:spPr bwMode="auto">
                        <a:xfrm>
                          <a:off x="923"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623" name="Line 111"/>
                        <p:cNvSpPr>
                          <a:spLocks noChangeShapeType="1"/>
                        </p:cNvSpPr>
                        <p:nvPr/>
                      </p:nvSpPr>
                      <p:spPr bwMode="auto">
                        <a:xfrm>
                          <a:off x="765"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24" name="Line 112"/>
                        <p:cNvSpPr>
                          <a:spLocks noChangeShapeType="1"/>
                        </p:cNvSpPr>
                        <p:nvPr/>
                      </p:nvSpPr>
                      <p:spPr bwMode="auto">
                        <a:xfrm>
                          <a:off x="923"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25" name="Line 113"/>
                        <p:cNvSpPr>
                          <a:spLocks noChangeShapeType="1"/>
                        </p:cNvSpPr>
                        <p:nvPr/>
                      </p:nvSpPr>
                      <p:spPr bwMode="auto">
                        <a:xfrm>
                          <a:off x="765"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8626" name="Line 114"/>
                        <p:cNvSpPr>
                          <a:spLocks noChangeShapeType="1"/>
                        </p:cNvSpPr>
                        <p:nvPr/>
                      </p:nvSpPr>
                      <p:spPr bwMode="auto">
                        <a:xfrm>
                          <a:off x="923"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8627" name="Line 115"/>
                        <p:cNvSpPr>
                          <a:spLocks noChangeShapeType="1"/>
                        </p:cNvSpPr>
                        <p:nvPr/>
                      </p:nvSpPr>
                      <p:spPr bwMode="auto">
                        <a:xfrm>
                          <a:off x="765"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28" name="Line 116"/>
                        <p:cNvSpPr>
                          <a:spLocks noChangeShapeType="1"/>
                        </p:cNvSpPr>
                        <p:nvPr/>
                      </p:nvSpPr>
                      <p:spPr bwMode="auto">
                        <a:xfrm>
                          <a:off x="923"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29" name="Line 117"/>
                        <p:cNvSpPr>
                          <a:spLocks noChangeShapeType="1"/>
                        </p:cNvSpPr>
                        <p:nvPr/>
                      </p:nvSpPr>
                      <p:spPr bwMode="auto">
                        <a:xfrm>
                          <a:off x="765"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30" name="Line 118"/>
                        <p:cNvSpPr>
                          <a:spLocks noChangeShapeType="1"/>
                        </p:cNvSpPr>
                        <p:nvPr/>
                      </p:nvSpPr>
                      <p:spPr bwMode="auto">
                        <a:xfrm>
                          <a:off x="923"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31" name="Line 119"/>
                        <p:cNvSpPr>
                          <a:spLocks noChangeShapeType="1"/>
                        </p:cNvSpPr>
                        <p:nvPr/>
                      </p:nvSpPr>
                      <p:spPr bwMode="auto">
                        <a:xfrm>
                          <a:off x="765"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32" name="Line 120"/>
                        <p:cNvSpPr>
                          <a:spLocks noChangeShapeType="1"/>
                        </p:cNvSpPr>
                        <p:nvPr/>
                      </p:nvSpPr>
                      <p:spPr bwMode="auto">
                        <a:xfrm>
                          <a:off x="923"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33" name="Line 121"/>
                        <p:cNvSpPr>
                          <a:spLocks noChangeShapeType="1"/>
                        </p:cNvSpPr>
                        <p:nvPr/>
                      </p:nvSpPr>
                      <p:spPr bwMode="auto">
                        <a:xfrm>
                          <a:off x="765" y="2111"/>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34" name="Line 122"/>
                        <p:cNvSpPr>
                          <a:spLocks noChangeShapeType="1"/>
                        </p:cNvSpPr>
                        <p:nvPr/>
                      </p:nvSpPr>
                      <p:spPr bwMode="auto">
                        <a:xfrm>
                          <a:off x="923" y="2111"/>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8635" name="Rectangle 123"/>
                      <p:cNvSpPr>
                        <a:spLocks noChangeArrowheads="1"/>
                      </p:cNvSpPr>
                      <p:nvPr/>
                    </p:nvSpPr>
                    <p:spPr bwMode="auto">
                      <a:xfrm>
                        <a:off x="1230" y="226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8636" name="Rectangle 124"/>
                      <p:cNvSpPr>
                        <a:spLocks noChangeArrowheads="1"/>
                      </p:cNvSpPr>
                      <p:nvPr/>
                    </p:nvSpPr>
                    <p:spPr bwMode="auto">
                      <a:xfrm>
                        <a:off x="1230"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8637" name="Rectangle 125"/>
                      <p:cNvSpPr>
                        <a:spLocks noChangeArrowheads="1"/>
                      </p:cNvSpPr>
                      <p:nvPr/>
                    </p:nvSpPr>
                    <p:spPr bwMode="auto">
                      <a:xfrm>
                        <a:off x="1230" y="164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8638" name="Rectangle 126"/>
                      <p:cNvSpPr>
                        <a:spLocks noChangeArrowheads="1"/>
                      </p:cNvSpPr>
                      <p:nvPr/>
                    </p:nvSpPr>
                    <p:spPr bwMode="auto">
                      <a:xfrm>
                        <a:off x="1230" y="180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8639" name="Rectangle 127"/>
                      <p:cNvSpPr>
                        <a:spLocks noChangeArrowheads="1"/>
                      </p:cNvSpPr>
                      <p:nvPr/>
                    </p:nvSpPr>
                    <p:spPr bwMode="auto">
                      <a:xfrm>
                        <a:off x="1230" y="21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8640" name="Rectangle 128"/>
                      <p:cNvSpPr>
                        <a:spLocks noChangeArrowheads="1"/>
                      </p:cNvSpPr>
                      <p:nvPr/>
                    </p:nvSpPr>
                    <p:spPr bwMode="auto">
                      <a:xfrm>
                        <a:off x="1230" y="195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641" name="Line 129"/>
                      <p:cNvSpPr>
                        <a:spLocks noChangeShapeType="1"/>
                      </p:cNvSpPr>
                      <p:nvPr/>
                    </p:nvSpPr>
                    <p:spPr bwMode="auto">
                      <a:xfrm>
                        <a:off x="1230"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642" name="Line 130"/>
                      <p:cNvSpPr>
                        <a:spLocks noChangeShapeType="1"/>
                      </p:cNvSpPr>
                      <p:nvPr/>
                    </p:nvSpPr>
                    <p:spPr bwMode="auto">
                      <a:xfrm>
                        <a:off x="1230" y="2422"/>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643" name="Line 131"/>
                      <p:cNvSpPr>
                        <a:spLocks noChangeShapeType="1"/>
                      </p:cNvSpPr>
                      <p:nvPr/>
                    </p:nvSpPr>
                    <p:spPr bwMode="auto">
                      <a:xfrm>
                        <a:off x="1230"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644" name="Line 132"/>
                      <p:cNvSpPr>
                        <a:spLocks noChangeShapeType="1"/>
                      </p:cNvSpPr>
                      <p:nvPr/>
                    </p:nvSpPr>
                    <p:spPr bwMode="auto">
                      <a:xfrm>
                        <a:off x="1388"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645" name="Line 133"/>
                      <p:cNvSpPr>
                        <a:spLocks noChangeShapeType="1"/>
                      </p:cNvSpPr>
                      <p:nvPr/>
                    </p:nvSpPr>
                    <p:spPr bwMode="auto">
                      <a:xfrm>
                        <a:off x="1230"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46" name="Line 134"/>
                      <p:cNvSpPr>
                        <a:spLocks noChangeShapeType="1"/>
                      </p:cNvSpPr>
                      <p:nvPr/>
                    </p:nvSpPr>
                    <p:spPr bwMode="auto">
                      <a:xfrm>
                        <a:off x="1388"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47" name="Line 135"/>
                      <p:cNvSpPr>
                        <a:spLocks noChangeShapeType="1"/>
                      </p:cNvSpPr>
                      <p:nvPr/>
                    </p:nvSpPr>
                    <p:spPr bwMode="auto">
                      <a:xfrm>
                        <a:off x="1230"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8648" name="Line 136"/>
                      <p:cNvSpPr>
                        <a:spLocks noChangeShapeType="1"/>
                      </p:cNvSpPr>
                      <p:nvPr/>
                    </p:nvSpPr>
                    <p:spPr bwMode="auto">
                      <a:xfrm>
                        <a:off x="1388"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8649" name="Line 137"/>
                      <p:cNvSpPr>
                        <a:spLocks noChangeShapeType="1"/>
                      </p:cNvSpPr>
                      <p:nvPr/>
                    </p:nvSpPr>
                    <p:spPr bwMode="auto">
                      <a:xfrm>
                        <a:off x="1230"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50" name="Line 138"/>
                      <p:cNvSpPr>
                        <a:spLocks noChangeShapeType="1"/>
                      </p:cNvSpPr>
                      <p:nvPr/>
                    </p:nvSpPr>
                    <p:spPr bwMode="auto">
                      <a:xfrm>
                        <a:off x="1388"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51" name="Line 139"/>
                      <p:cNvSpPr>
                        <a:spLocks noChangeShapeType="1"/>
                      </p:cNvSpPr>
                      <p:nvPr/>
                    </p:nvSpPr>
                    <p:spPr bwMode="auto">
                      <a:xfrm>
                        <a:off x="1230"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52" name="Line 140"/>
                      <p:cNvSpPr>
                        <a:spLocks noChangeShapeType="1"/>
                      </p:cNvSpPr>
                      <p:nvPr/>
                    </p:nvSpPr>
                    <p:spPr bwMode="auto">
                      <a:xfrm>
                        <a:off x="1388"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53" name="Line 141"/>
                      <p:cNvSpPr>
                        <a:spLocks noChangeShapeType="1"/>
                      </p:cNvSpPr>
                      <p:nvPr/>
                    </p:nvSpPr>
                    <p:spPr bwMode="auto">
                      <a:xfrm>
                        <a:off x="1230" y="226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654" name="Line 142"/>
                      <p:cNvSpPr>
                        <a:spLocks noChangeShapeType="1"/>
                      </p:cNvSpPr>
                      <p:nvPr/>
                    </p:nvSpPr>
                    <p:spPr bwMode="auto">
                      <a:xfrm>
                        <a:off x="1388" y="2268"/>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8655" name="Rectangle 143"/>
                    <p:cNvSpPr>
                      <a:spLocks noChangeArrowheads="1"/>
                    </p:cNvSpPr>
                    <p:nvPr/>
                  </p:nvSpPr>
                  <p:spPr bwMode="auto">
                    <a:xfrm>
                      <a:off x="1539" y="211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8656" name="Rectangle 144"/>
                    <p:cNvSpPr>
                      <a:spLocks noChangeArrowheads="1"/>
                    </p:cNvSpPr>
                    <p:nvPr/>
                  </p:nvSpPr>
                  <p:spPr bwMode="auto">
                    <a:xfrm>
                      <a:off x="1539" y="226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8657" name="Rectangle 145"/>
                    <p:cNvSpPr>
                      <a:spLocks noChangeArrowheads="1"/>
                    </p:cNvSpPr>
                    <p:nvPr/>
                  </p:nvSpPr>
                  <p:spPr bwMode="auto">
                    <a:xfrm>
                      <a:off x="1539" y="2422"/>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658" name="Rectangle 146"/>
                    <p:cNvSpPr>
                      <a:spLocks noChangeArrowheads="1"/>
                    </p:cNvSpPr>
                    <p:nvPr/>
                  </p:nvSpPr>
                  <p:spPr bwMode="auto">
                    <a:xfrm>
                      <a:off x="1539"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8659" name="Rectangle 147"/>
                    <p:cNvSpPr>
                      <a:spLocks noChangeArrowheads="1"/>
                    </p:cNvSpPr>
                    <p:nvPr/>
                  </p:nvSpPr>
                  <p:spPr bwMode="auto">
                    <a:xfrm>
                      <a:off x="1539" y="164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660" name="Rectangle 148"/>
                    <p:cNvSpPr>
                      <a:spLocks noChangeArrowheads="1"/>
                    </p:cNvSpPr>
                    <p:nvPr/>
                  </p:nvSpPr>
                  <p:spPr bwMode="auto">
                    <a:xfrm>
                      <a:off x="1539" y="1799"/>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8661" name="Rectangle 149"/>
                    <p:cNvSpPr>
                      <a:spLocks noChangeArrowheads="1"/>
                    </p:cNvSpPr>
                    <p:nvPr/>
                  </p:nvSpPr>
                  <p:spPr bwMode="auto">
                    <a:xfrm>
                      <a:off x="1539"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8662" name="Line 150"/>
                    <p:cNvSpPr>
                      <a:spLocks noChangeShapeType="1"/>
                    </p:cNvSpPr>
                    <p:nvPr/>
                  </p:nvSpPr>
                  <p:spPr bwMode="auto">
                    <a:xfrm>
                      <a:off x="1539"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663" name="Line 151"/>
                    <p:cNvSpPr>
                      <a:spLocks noChangeShapeType="1"/>
                    </p:cNvSpPr>
                    <p:nvPr/>
                  </p:nvSpPr>
                  <p:spPr bwMode="auto">
                    <a:xfrm>
                      <a:off x="1539" y="257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664" name="Line 152"/>
                    <p:cNvSpPr>
                      <a:spLocks noChangeShapeType="1"/>
                    </p:cNvSpPr>
                    <p:nvPr/>
                  </p:nvSpPr>
                  <p:spPr bwMode="auto">
                    <a:xfrm>
                      <a:off x="1539"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665" name="Line 153"/>
                    <p:cNvSpPr>
                      <a:spLocks noChangeShapeType="1"/>
                    </p:cNvSpPr>
                    <p:nvPr/>
                  </p:nvSpPr>
                  <p:spPr bwMode="auto">
                    <a:xfrm>
                      <a:off x="1697"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666" name="Line 154"/>
                    <p:cNvSpPr>
                      <a:spLocks noChangeShapeType="1"/>
                    </p:cNvSpPr>
                    <p:nvPr/>
                  </p:nvSpPr>
                  <p:spPr bwMode="auto">
                    <a:xfrm>
                      <a:off x="1539"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667" name="Line 155"/>
                    <p:cNvSpPr>
                      <a:spLocks noChangeShapeType="1"/>
                    </p:cNvSpPr>
                    <p:nvPr/>
                  </p:nvSpPr>
                  <p:spPr bwMode="auto">
                    <a:xfrm>
                      <a:off x="1697"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668" name="Line 156"/>
                    <p:cNvSpPr>
                      <a:spLocks noChangeShapeType="1"/>
                    </p:cNvSpPr>
                    <p:nvPr/>
                  </p:nvSpPr>
                  <p:spPr bwMode="auto">
                    <a:xfrm>
                      <a:off x="1539"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48669" name="Line 157"/>
                    <p:cNvSpPr>
                      <a:spLocks noChangeShapeType="1"/>
                    </p:cNvSpPr>
                    <p:nvPr/>
                  </p:nvSpPr>
                  <p:spPr bwMode="auto">
                    <a:xfrm>
                      <a:off x="1697"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48670" name="Line 158"/>
                    <p:cNvSpPr>
                      <a:spLocks noChangeShapeType="1"/>
                    </p:cNvSpPr>
                    <p:nvPr/>
                  </p:nvSpPr>
                  <p:spPr bwMode="auto">
                    <a:xfrm>
                      <a:off x="1539"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71" name="Line 159"/>
                    <p:cNvSpPr>
                      <a:spLocks noChangeShapeType="1"/>
                    </p:cNvSpPr>
                    <p:nvPr/>
                  </p:nvSpPr>
                  <p:spPr bwMode="auto">
                    <a:xfrm>
                      <a:off x="1697"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72" name="Line 160"/>
                    <p:cNvSpPr>
                      <a:spLocks noChangeShapeType="1"/>
                    </p:cNvSpPr>
                    <p:nvPr/>
                  </p:nvSpPr>
                  <p:spPr bwMode="auto">
                    <a:xfrm>
                      <a:off x="1539"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73" name="Line 161"/>
                    <p:cNvSpPr>
                      <a:spLocks noChangeShapeType="1"/>
                    </p:cNvSpPr>
                    <p:nvPr/>
                  </p:nvSpPr>
                  <p:spPr bwMode="auto">
                    <a:xfrm>
                      <a:off x="1697"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74" name="Line 162"/>
                    <p:cNvSpPr>
                      <a:spLocks noChangeShapeType="1"/>
                    </p:cNvSpPr>
                    <p:nvPr/>
                  </p:nvSpPr>
                  <p:spPr bwMode="auto">
                    <a:xfrm>
                      <a:off x="1539"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75" name="Line 163"/>
                    <p:cNvSpPr>
                      <a:spLocks noChangeShapeType="1"/>
                    </p:cNvSpPr>
                    <p:nvPr/>
                  </p:nvSpPr>
                  <p:spPr bwMode="auto">
                    <a:xfrm>
                      <a:off x="1697"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676" name="Line 164"/>
                    <p:cNvSpPr>
                      <a:spLocks noChangeShapeType="1"/>
                    </p:cNvSpPr>
                    <p:nvPr/>
                  </p:nvSpPr>
                  <p:spPr bwMode="auto">
                    <a:xfrm>
                      <a:off x="1539" y="2422"/>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677" name="Line 165"/>
                    <p:cNvSpPr>
                      <a:spLocks noChangeShapeType="1"/>
                    </p:cNvSpPr>
                    <p:nvPr/>
                  </p:nvSpPr>
                  <p:spPr bwMode="auto">
                    <a:xfrm>
                      <a:off x="1697" y="2422"/>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8678" name="Rectangle 166"/>
                  <p:cNvSpPr>
                    <a:spLocks noChangeArrowheads="1"/>
                  </p:cNvSpPr>
                  <p:nvPr/>
                </p:nvSpPr>
                <p:spPr bwMode="auto">
                  <a:xfrm>
                    <a:off x="2472"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679" name="Rectangle 167"/>
                  <p:cNvSpPr>
                    <a:spLocks noChangeArrowheads="1"/>
                  </p:cNvSpPr>
                  <p:nvPr/>
                </p:nvSpPr>
                <p:spPr bwMode="auto">
                  <a:xfrm>
                    <a:off x="2007" y="1649"/>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8680" name="Rectangle 168"/>
                  <p:cNvSpPr>
                    <a:spLocks noChangeArrowheads="1"/>
                  </p:cNvSpPr>
                  <p:nvPr/>
                </p:nvSpPr>
                <p:spPr bwMode="auto">
                  <a:xfrm>
                    <a:off x="2161"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8681" name="Rectangle 169"/>
                  <p:cNvSpPr>
                    <a:spLocks noChangeArrowheads="1"/>
                  </p:cNvSpPr>
                  <p:nvPr/>
                </p:nvSpPr>
                <p:spPr bwMode="auto">
                  <a:xfrm>
                    <a:off x="2317" y="1649"/>
                    <a:ext cx="155"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8682" name="Rectangle 170"/>
                  <p:cNvSpPr>
                    <a:spLocks noChangeArrowheads="1"/>
                  </p:cNvSpPr>
                  <p:nvPr/>
                </p:nvSpPr>
                <p:spPr bwMode="auto">
                  <a:xfrm>
                    <a:off x="1853" y="1649"/>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683" name="Rectangle 171"/>
                  <p:cNvSpPr>
                    <a:spLocks noChangeArrowheads="1"/>
                  </p:cNvSpPr>
                  <p:nvPr/>
                </p:nvSpPr>
                <p:spPr bwMode="auto">
                  <a:xfrm>
                    <a:off x="1696" y="1649"/>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X</a:t>
                    </a:r>
                  </a:p>
                </p:txBody>
              </p:sp>
              <p:sp>
                <p:nvSpPr>
                  <p:cNvPr id="448684" name="Rectangle 172"/>
                  <p:cNvSpPr>
                    <a:spLocks noChangeArrowheads="1"/>
                  </p:cNvSpPr>
                  <p:nvPr/>
                </p:nvSpPr>
                <p:spPr bwMode="auto">
                  <a:xfrm>
                    <a:off x="1540"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685" name="Line 173"/>
                  <p:cNvSpPr>
                    <a:spLocks noChangeShapeType="1"/>
                  </p:cNvSpPr>
                  <p:nvPr/>
                </p:nvSpPr>
                <p:spPr bwMode="auto">
                  <a:xfrm>
                    <a:off x="1540"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8686" name="Line 174"/>
                  <p:cNvSpPr>
                    <a:spLocks noChangeShapeType="1"/>
                  </p:cNvSpPr>
                  <p:nvPr/>
                </p:nvSpPr>
                <p:spPr bwMode="auto">
                  <a:xfrm>
                    <a:off x="1540" y="1803"/>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8687" name="Line 175"/>
                  <p:cNvSpPr>
                    <a:spLocks noChangeShapeType="1"/>
                  </p:cNvSpPr>
                  <p:nvPr/>
                </p:nvSpPr>
                <p:spPr bwMode="auto">
                  <a:xfrm>
                    <a:off x="1540" y="1649"/>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8688" name="Line 176"/>
                  <p:cNvSpPr>
                    <a:spLocks noChangeShapeType="1"/>
                  </p:cNvSpPr>
                  <p:nvPr/>
                </p:nvSpPr>
                <p:spPr bwMode="auto">
                  <a:xfrm>
                    <a:off x="2628" y="1649"/>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8689" name="Line 177"/>
                  <p:cNvSpPr>
                    <a:spLocks noChangeShapeType="1"/>
                  </p:cNvSpPr>
                  <p:nvPr/>
                </p:nvSpPr>
                <p:spPr bwMode="auto">
                  <a:xfrm>
                    <a:off x="1696" y="1649"/>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8690" name="Line 178"/>
                  <p:cNvSpPr>
                    <a:spLocks noChangeShapeType="1"/>
                  </p:cNvSpPr>
                  <p:nvPr/>
                </p:nvSpPr>
                <p:spPr bwMode="auto">
                  <a:xfrm>
                    <a:off x="1696" y="1803"/>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8691" name="Line 179"/>
                  <p:cNvSpPr>
                    <a:spLocks noChangeShapeType="1"/>
                  </p:cNvSpPr>
                  <p:nvPr/>
                </p:nvSpPr>
                <p:spPr bwMode="auto">
                  <a:xfrm>
                    <a:off x="1853" y="1649"/>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692" name="Line 180"/>
                  <p:cNvSpPr>
                    <a:spLocks noChangeShapeType="1"/>
                  </p:cNvSpPr>
                  <p:nvPr/>
                </p:nvSpPr>
                <p:spPr bwMode="auto">
                  <a:xfrm>
                    <a:off x="1853" y="1803"/>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693" name="Line 181"/>
                  <p:cNvSpPr>
                    <a:spLocks noChangeShapeType="1"/>
                  </p:cNvSpPr>
                  <p:nvPr/>
                </p:nvSpPr>
                <p:spPr bwMode="auto">
                  <a:xfrm>
                    <a:off x="2007" y="1649"/>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694" name="Line 182"/>
                  <p:cNvSpPr>
                    <a:spLocks noChangeShapeType="1"/>
                  </p:cNvSpPr>
                  <p:nvPr/>
                </p:nvSpPr>
                <p:spPr bwMode="auto">
                  <a:xfrm>
                    <a:off x="2007" y="1803"/>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695" name="Line 183"/>
                  <p:cNvSpPr>
                    <a:spLocks noChangeShapeType="1"/>
                  </p:cNvSpPr>
                  <p:nvPr/>
                </p:nvSpPr>
                <p:spPr bwMode="auto">
                  <a:xfrm>
                    <a:off x="2161"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8696" name="Line 184"/>
                  <p:cNvSpPr>
                    <a:spLocks noChangeShapeType="1"/>
                  </p:cNvSpPr>
                  <p:nvPr/>
                </p:nvSpPr>
                <p:spPr bwMode="auto">
                  <a:xfrm>
                    <a:off x="2161" y="1803"/>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8697" name="Line 185"/>
                  <p:cNvSpPr>
                    <a:spLocks noChangeShapeType="1"/>
                  </p:cNvSpPr>
                  <p:nvPr/>
                </p:nvSpPr>
                <p:spPr bwMode="auto">
                  <a:xfrm>
                    <a:off x="2317" y="1649"/>
                    <a:ext cx="155" cy="0"/>
                  </a:xfrm>
                  <a:prstGeom prst="line">
                    <a:avLst/>
                  </a:prstGeom>
                  <a:noFill/>
                  <a:ln w="6350" cap="sq">
                    <a:noFill/>
                    <a:miter lim="800000"/>
                    <a:headEnd/>
                    <a:tailEnd/>
                  </a:ln>
                  <a:effectLst/>
                </p:spPr>
                <p:txBody>
                  <a:bodyPr wrap="none" lIns="0" tIns="0" rIns="0" bIns="0" anchor="ctr"/>
                  <a:lstStyle/>
                  <a:p>
                    <a:endParaRPr lang="zh-CN" altLang="en-US"/>
                  </a:p>
                </p:txBody>
              </p:sp>
              <p:sp>
                <p:nvSpPr>
                  <p:cNvPr id="448698" name="Line 186"/>
                  <p:cNvSpPr>
                    <a:spLocks noChangeShapeType="1"/>
                  </p:cNvSpPr>
                  <p:nvPr/>
                </p:nvSpPr>
                <p:spPr bwMode="auto">
                  <a:xfrm>
                    <a:off x="2317" y="1803"/>
                    <a:ext cx="155" cy="0"/>
                  </a:xfrm>
                  <a:prstGeom prst="line">
                    <a:avLst/>
                  </a:prstGeom>
                  <a:noFill/>
                  <a:ln w="6350" cap="sq">
                    <a:noFill/>
                    <a:miter lim="800000"/>
                    <a:headEnd/>
                    <a:tailEnd/>
                  </a:ln>
                  <a:effectLst/>
                </p:spPr>
                <p:txBody>
                  <a:bodyPr wrap="none" lIns="0" tIns="0" rIns="0" bIns="0" anchor="ctr"/>
                  <a:lstStyle/>
                  <a:p>
                    <a:endParaRPr lang="zh-CN" altLang="en-US"/>
                  </a:p>
                </p:txBody>
              </p:sp>
              <p:sp>
                <p:nvSpPr>
                  <p:cNvPr id="448699" name="Line 187"/>
                  <p:cNvSpPr>
                    <a:spLocks noChangeShapeType="1"/>
                  </p:cNvSpPr>
                  <p:nvPr/>
                </p:nvSpPr>
                <p:spPr bwMode="auto">
                  <a:xfrm>
                    <a:off x="2472"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00" name="Line 188"/>
                  <p:cNvSpPr>
                    <a:spLocks noChangeShapeType="1"/>
                  </p:cNvSpPr>
                  <p:nvPr/>
                </p:nvSpPr>
                <p:spPr bwMode="auto">
                  <a:xfrm>
                    <a:off x="2472" y="1803"/>
                    <a:ext cx="156" cy="0"/>
                  </a:xfrm>
                  <a:prstGeom prst="line">
                    <a:avLst/>
                  </a:prstGeom>
                  <a:noFill/>
                  <a:ln w="6350" cap="sq">
                    <a:noFill/>
                    <a:miter lim="800000"/>
                    <a:headEnd/>
                    <a:tailEnd/>
                  </a:ln>
                  <a:effectLst/>
                </p:spPr>
                <p:txBody>
                  <a:bodyPr wrap="none" lIns="0" tIns="0" rIns="0" bIns="0" anchor="ctr"/>
                  <a:lstStyle/>
                  <a:p>
                    <a:endParaRPr lang="zh-CN" altLang="en-US"/>
                  </a:p>
                </p:txBody>
              </p:sp>
            </p:grpSp>
            <p:sp>
              <p:nvSpPr>
                <p:cNvPr id="448701" name="Rectangle 189"/>
                <p:cNvSpPr>
                  <a:spLocks noChangeArrowheads="1"/>
                </p:cNvSpPr>
                <p:nvPr/>
              </p:nvSpPr>
              <p:spPr bwMode="auto">
                <a:xfrm>
                  <a:off x="923"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8702" name="Rectangle 190"/>
                <p:cNvSpPr>
                  <a:spLocks noChangeArrowheads="1"/>
                </p:cNvSpPr>
                <p:nvPr/>
              </p:nvSpPr>
              <p:spPr bwMode="auto">
                <a:xfrm>
                  <a:off x="1077"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8703" name="Rectangle 191"/>
                <p:cNvSpPr>
                  <a:spLocks noChangeArrowheads="1"/>
                </p:cNvSpPr>
                <p:nvPr/>
              </p:nvSpPr>
              <p:spPr bwMode="auto">
                <a:xfrm>
                  <a:off x="1231"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704" name="Rectangle 192"/>
                <p:cNvSpPr>
                  <a:spLocks noChangeArrowheads="1"/>
                </p:cNvSpPr>
                <p:nvPr/>
              </p:nvSpPr>
              <p:spPr bwMode="auto">
                <a:xfrm>
                  <a:off x="1385"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8705" name="Rectangle 193"/>
                <p:cNvSpPr>
                  <a:spLocks noChangeArrowheads="1"/>
                </p:cNvSpPr>
                <p:nvPr/>
              </p:nvSpPr>
              <p:spPr bwMode="auto">
                <a:xfrm>
                  <a:off x="1539" y="195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8706" name="Rectangle 194"/>
                <p:cNvSpPr>
                  <a:spLocks noChangeArrowheads="1"/>
                </p:cNvSpPr>
                <p:nvPr/>
              </p:nvSpPr>
              <p:spPr bwMode="auto">
                <a:xfrm>
                  <a:off x="769"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8707" name="Rectangle 195"/>
                <p:cNvSpPr>
                  <a:spLocks noChangeArrowheads="1"/>
                </p:cNvSpPr>
                <p:nvPr/>
              </p:nvSpPr>
              <p:spPr bwMode="auto">
                <a:xfrm>
                  <a:off x="612" y="1958"/>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8708" name="Rectangle 196"/>
                <p:cNvSpPr>
                  <a:spLocks noChangeArrowheads="1"/>
                </p:cNvSpPr>
                <p:nvPr/>
              </p:nvSpPr>
              <p:spPr bwMode="auto">
                <a:xfrm>
                  <a:off x="456" y="195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8709" name="Line 197"/>
                <p:cNvSpPr>
                  <a:spLocks noChangeShapeType="1"/>
                </p:cNvSpPr>
                <p:nvPr/>
              </p:nvSpPr>
              <p:spPr bwMode="auto">
                <a:xfrm>
                  <a:off x="456" y="195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10" name="Line 198"/>
                <p:cNvSpPr>
                  <a:spLocks noChangeShapeType="1"/>
                </p:cNvSpPr>
                <p:nvPr/>
              </p:nvSpPr>
              <p:spPr bwMode="auto">
                <a:xfrm>
                  <a:off x="456" y="2112"/>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11" name="Line 199"/>
                <p:cNvSpPr>
                  <a:spLocks noChangeShapeType="1"/>
                </p:cNvSpPr>
                <p:nvPr/>
              </p:nvSpPr>
              <p:spPr bwMode="auto">
                <a:xfrm>
                  <a:off x="456" y="195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8712" name="Line 200"/>
                <p:cNvSpPr>
                  <a:spLocks noChangeShapeType="1"/>
                </p:cNvSpPr>
                <p:nvPr/>
              </p:nvSpPr>
              <p:spPr bwMode="auto">
                <a:xfrm>
                  <a:off x="1695" y="195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8713" name="Line 201"/>
                <p:cNvSpPr>
                  <a:spLocks noChangeShapeType="1"/>
                </p:cNvSpPr>
                <p:nvPr/>
              </p:nvSpPr>
              <p:spPr bwMode="auto">
                <a:xfrm>
                  <a:off x="612" y="1958"/>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14" name="Line 202"/>
                <p:cNvSpPr>
                  <a:spLocks noChangeShapeType="1"/>
                </p:cNvSpPr>
                <p:nvPr/>
              </p:nvSpPr>
              <p:spPr bwMode="auto">
                <a:xfrm>
                  <a:off x="612" y="2112"/>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15" name="Line 203"/>
                <p:cNvSpPr>
                  <a:spLocks noChangeShapeType="1"/>
                </p:cNvSpPr>
                <p:nvPr/>
              </p:nvSpPr>
              <p:spPr bwMode="auto">
                <a:xfrm>
                  <a:off x="769"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16" name="Line 204"/>
                <p:cNvSpPr>
                  <a:spLocks noChangeShapeType="1"/>
                </p:cNvSpPr>
                <p:nvPr/>
              </p:nvSpPr>
              <p:spPr bwMode="auto">
                <a:xfrm>
                  <a:off x="769"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17" name="Line 205"/>
                <p:cNvSpPr>
                  <a:spLocks noChangeShapeType="1"/>
                </p:cNvSpPr>
                <p:nvPr/>
              </p:nvSpPr>
              <p:spPr bwMode="auto">
                <a:xfrm>
                  <a:off x="923"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18" name="Line 206"/>
                <p:cNvSpPr>
                  <a:spLocks noChangeShapeType="1"/>
                </p:cNvSpPr>
                <p:nvPr/>
              </p:nvSpPr>
              <p:spPr bwMode="auto">
                <a:xfrm>
                  <a:off x="923"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19" name="Line 207"/>
                <p:cNvSpPr>
                  <a:spLocks noChangeShapeType="1"/>
                </p:cNvSpPr>
                <p:nvPr/>
              </p:nvSpPr>
              <p:spPr bwMode="auto">
                <a:xfrm>
                  <a:off x="1077"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20" name="Line 208"/>
                <p:cNvSpPr>
                  <a:spLocks noChangeShapeType="1"/>
                </p:cNvSpPr>
                <p:nvPr/>
              </p:nvSpPr>
              <p:spPr bwMode="auto">
                <a:xfrm>
                  <a:off x="1077"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21" name="Line 209"/>
                <p:cNvSpPr>
                  <a:spLocks noChangeShapeType="1"/>
                </p:cNvSpPr>
                <p:nvPr/>
              </p:nvSpPr>
              <p:spPr bwMode="auto">
                <a:xfrm>
                  <a:off x="1231"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22" name="Line 210"/>
                <p:cNvSpPr>
                  <a:spLocks noChangeShapeType="1"/>
                </p:cNvSpPr>
                <p:nvPr/>
              </p:nvSpPr>
              <p:spPr bwMode="auto">
                <a:xfrm>
                  <a:off x="1231"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23" name="Line 211"/>
                <p:cNvSpPr>
                  <a:spLocks noChangeShapeType="1"/>
                </p:cNvSpPr>
                <p:nvPr/>
              </p:nvSpPr>
              <p:spPr bwMode="auto">
                <a:xfrm>
                  <a:off x="1385"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24" name="Line 212"/>
                <p:cNvSpPr>
                  <a:spLocks noChangeShapeType="1"/>
                </p:cNvSpPr>
                <p:nvPr/>
              </p:nvSpPr>
              <p:spPr bwMode="auto">
                <a:xfrm>
                  <a:off x="1385"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25" name="Line 213"/>
                <p:cNvSpPr>
                  <a:spLocks noChangeShapeType="1"/>
                </p:cNvSpPr>
                <p:nvPr/>
              </p:nvSpPr>
              <p:spPr bwMode="auto">
                <a:xfrm>
                  <a:off x="1539" y="195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26" name="Line 214"/>
                <p:cNvSpPr>
                  <a:spLocks noChangeShapeType="1"/>
                </p:cNvSpPr>
                <p:nvPr/>
              </p:nvSpPr>
              <p:spPr bwMode="auto">
                <a:xfrm>
                  <a:off x="1539" y="2112"/>
                  <a:ext cx="156" cy="0"/>
                </a:xfrm>
                <a:prstGeom prst="line">
                  <a:avLst/>
                </a:prstGeom>
                <a:noFill/>
                <a:ln w="6350" cap="sq">
                  <a:noFill/>
                  <a:miter lim="800000"/>
                  <a:headEnd/>
                  <a:tailEnd/>
                </a:ln>
                <a:effectLst/>
              </p:spPr>
              <p:txBody>
                <a:bodyPr wrap="none" lIns="0" tIns="0" rIns="0" bIns="0" anchor="ctr"/>
                <a:lstStyle/>
                <a:p>
                  <a:endParaRPr lang="zh-CN" altLang="en-US"/>
                </a:p>
              </p:txBody>
            </p:sp>
          </p:grpSp>
          <p:sp>
            <p:nvSpPr>
              <p:cNvPr id="448727" name="Rectangle 215"/>
              <p:cNvSpPr>
                <a:spLocks noChangeArrowheads="1"/>
              </p:cNvSpPr>
              <p:nvPr/>
            </p:nvSpPr>
            <p:spPr bwMode="auto">
              <a:xfrm>
                <a:off x="2005" y="2267"/>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8728" name="Rectangle 216"/>
              <p:cNvSpPr>
                <a:spLocks noChangeArrowheads="1"/>
              </p:cNvSpPr>
              <p:nvPr/>
            </p:nvSpPr>
            <p:spPr bwMode="auto">
              <a:xfrm>
                <a:off x="1851" y="2267"/>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8729" name="Rectangle 217"/>
              <p:cNvSpPr>
                <a:spLocks noChangeArrowheads="1"/>
              </p:cNvSpPr>
              <p:nvPr/>
            </p:nvSpPr>
            <p:spPr bwMode="auto">
              <a:xfrm>
                <a:off x="1694" y="2267"/>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8730" name="Rectangle 218"/>
              <p:cNvSpPr>
                <a:spLocks noChangeArrowheads="1"/>
              </p:cNvSpPr>
              <p:nvPr/>
            </p:nvSpPr>
            <p:spPr bwMode="auto">
              <a:xfrm>
                <a:off x="1538" y="2267"/>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8731" name="Line 219"/>
              <p:cNvSpPr>
                <a:spLocks noChangeShapeType="1"/>
              </p:cNvSpPr>
              <p:nvPr/>
            </p:nvSpPr>
            <p:spPr bwMode="auto">
              <a:xfrm>
                <a:off x="1538" y="2267"/>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32" name="Line 220"/>
              <p:cNvSpPr>
                <a:spLocks noChangeShapeType="1"/>
              </p:cNvSpPr>
              <p:nvPr/>
            </p:nvSpPr>
            <p:spPr bwMode="auto">
              <a:xfrm>
                <a:off x="1538" y="2421"/>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33" name="Line 221"/>
              <p:cNvSpPr>
                <a:spLocks noChangeShapeType="1"/>
              </p:cNvSpPr>
              <p:nvPr/>
            </p:nvSpPr>
            <p:spPr bwMode="auto">
              <a:xfrm>
                <a:off x="1538" y="2267"/>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8734" name="Line 222"/>
              <p:cNvSpPr>
                <a:spLocks noChangeShapeType="1"/>
              </p:cNvSpPr>
              <p:nvPr/>
            </p:nvSpPr>
            <p:spPr bwMode="auto">
              <a:xfrm>
                <a:off x="2159" y="2267"/>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8735" name="Line 223"/>
              <p:cNvSpPr>
                <a:spLocks noChangeShapeType="1"/>
              </p:cNvSpPr>
              <p:nvPr/>
            </p:nvSpPr>
            <p:spPr bwMode="auto">
              <a:xfrm>
                <a:off x="1694" y="2267"/>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36" name="Line 224"/>
              <p:cNvSpPr>
                <a:spLocks noChangeShapeType="1"/>
              </p:cNvSpPr>
              <p:nvPr/>
            </p:nvSpPr>
            <p:spPr bwMode="auto">
              <a:xfrm>
                <a:off x="1694" y="2421"/>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37" name="Line 225"/>
              <p:cNvSpPr>
                <a:spLocks noChangeShapeType="1"/>
              </p:cNvSpPr>
              <p:nvPr/>
            </p:nvSpPr>
            <p:spPr bwMode="auto">
              <a:xfrm>
                <a:off x="1851" y="2267"/>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38" name="Line 226"/>
              <p:cNvSpPr>
                <a:spLocks noChangeShapeType="1"/>
              </p:cNvSpPr>
              <p:nvPr/>
            </p:nvSpPr>
            <p:spPr bwMode="auto">
              <a:xfrm>
                <a:off x="1851" y="2421"/>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39" name="Line 227"/>
              <p:cNvSpPr>
                <a:spLocks noChangeShapeType="1"/>
              </p:cNvSpPr>
              <p:nvPr/>
            </p:nvSpPr>
            <p:spPr bwMode="auto">
              <a:xfrm>
                <a:off x="2005" y="2267"/>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8740" name="Line 228"/>
              <p:cNvSpPr>
                <a:spLocks noChangeShapeType="1"/>
              </p:cNvSpPr>
              <p:nvPr/>
            </p:nvSpPr>
            <p:spPr bwMode="auto">
              <a:xfrm>
                <a:off x="2005" y="2421"/>
                <a:ext cx="154" cy="0"/>
              </a:xfrm>
              <a:prstGeom prst="line">
                <a:avLst/>
              </a:prstGeom>
              <a:noFill/>
              <a:ln w="6350" cap="sq">
                <a:noFill/>
                <a:miter lim="800000"/>
                <a:headEnd/>
                <a:tailEnd/>
              </a:ln>
              <a:effectLst/>
            </p:spPr>
            <p:txBody>
              <a:bodyPr wrap="none" lIns="0" tIns="0" rIns="0" bIns="0" anchor="ctr"/>
              <a:lstStyle/>
              <a:p>
                <a:endParaRPr lang="zh-CN" altLang="en-US"/>
              </a:p>
            </p:txBody>
          </p:sp>
        </p:grpSp>
        <p:sp>
          <p:nvSpPr>
            <p:cNvPr id="448757" name="Rectangle 245"/>
            <p:cNvSpPr>
              <a:spLocks noChangeArrowheads="1"/>
            </p:cNvSpPr>
            <p:nvPr/>
          </p:nvSpPr>
          <p:spPr bwMode="auto">
            <a:xfrm>
              <a:off x="1848" y="225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8758" name="Rectangle 246"/>
            <p:cNvSpPr>
              <a:spLocks noChangeArrowheads="1"/>
            </p:cNvSpPr>
            <p:nvPr/>
          </p:nvSpPr>
          <p:spPr bwMode="auto">
            <a:xfrm>
              <a:off x="1848" y="241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8759" name="Rectangle 247"/>
            <p:cNvSpPr>
              <a:spLocks noChangeArrowheads="1"/>
            </p:cNvSpPr>
            <p:nvPr/>
          </p:nvSpPr>
          <p:spPr bwMode="auto">
            <a:xfrm>
              <a:off x="1848" y="256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8760" name="Rectangle 248"/>
            <p:cNvSpPr>
              <a:spLocks noChangeArrowheads="1"/>
            </p:cNvSpPr>
            <p:nvPr/>
          </p:nvSpPr>
          <p:spPr bwMode="auto">
            <a:xfrm>
              <a:off x="1848" y="3196"/>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8761" name="Rectangle 249"/>
            <p:cNvSpPr>
              <a:spLocks noChangeArrowheads="1"/>
            </p:cNvSpPr>
            <p:nvPr/>
          </p:nvSpPr>
          <p:spPr bwMode="auto">
            <a:xfrm>
              <a:off x="1848" y="3353"/>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8762" name="Rectangle 250"/>
            <p:cNvSpPr>
              <a:spLocks noChangeArrowheads="1"/>
            </p:cNvSpPr>
            <p:nvPr/>
          </p:nvSpPr>
          <p:spPr bwMode="auto">
            <a:xfrm>
              <a:off x="1848" y="30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8763" name="Rectangle 251"/>
            <p:cNvSpPr>
              <a:spLocks noChangeArrowheads="1"/>
            </p:cNvSpPr>
            <p:nvPr/>
          </p:nvSpPr>
          <p:spPr bwMode="auto">
            <a:xfrm>
              <a:off x="1848" y="28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8764" name="Rectangle 252"/>
            <p:cNvSpPr>
              <a:spLocks noChangeArrowheads="1"/>
            </p:cNvSpPr>
            <p:nvPr/>
          </p:nvSpPr>
          <p:spPr bwMode="auto">
            <a:xfrm>
              <a:off x="1848" y="27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8765" name="Line 253"/>
            <p:cNvSpPr>
              <a:spLocks noChangeShapeType="1"/>
            </p:cNvSpPr>
            <p:nvPr/>
          </p:nvSpPr>
          <p:spPr bwMode="auto">
            <a:xfrm>
              <a:off x="1848" y="2258"/>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766" name="Line 254"/>
            <p:cNvSpPr>
              <a:spLocks noChangeShapeType="1"/>
            </p:cNvSpPr>
            <p:nvPr/>
          </p:nvSpPr>
          <p:spPr bwMode="auto">
            <a:xfrm>
              <a:off x="1848" y="3509"/>
              <a:ext cx="158" cy="0"/>
            </a:xfrm>
            <a:prstGeom prst="line">
              <a:avLst/>
            </a:prstGeom>
            <a:noFill/>
            <a:ln w="6350" cap="sq">
              <a:noFill/>
              <a:miter lim="800000"/>
              <a:headEnd/>
              <a:tailEnd/>
            </a:ln>
            <a:effectLst/>
          </p:spPr>
          <p:txBody>
            <a:bodyPr wrap="none" lIns="0" tIns="0" rIns="0" bIns="0"/>
            <a:lstStyle/>
            <a:p>
              <a:endParaRPr lang="zh-CN" altLang="en-US"/>
            </a:p>
          </p:txBody>
        </p:sp>
        <p:sp>
          <p:nvSpPr>
            <p:cNvPr id="448767" name="Line 255"/>
            <p:cNvSpPr>
              <a:spLocks noChangeShapeType="1"/>
            </p:cNvSpPr>
            <p:nvPr/>
          </p:nvSpPr>
          <p:spPr bwMode="auto">
            <a:xfrm>
              <a:off x="1848" y="225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768" name="Line 256"/>
            <p:cNvSpPr>
              <a:spLocks noChangeShapeType="1"/>
            </p:cNvSpPr>
            <p:nvPr/>
          </p:nvSpPr>
          <p:spPr bwMode="auto">
            <a:xfrm>
              <a:off x="2006" y="225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8769" name="Line 257"/>
            <p:cNvSpPr>
              <a:spLocks noChangeShapeType="1"/>
            </p:cNvSpPr>
            <p:nvPr/>
          </p:nvSpPr>
          <p:spPr bwMode="auto">
            <a:xfrm>
              <a:off x="1848" y="241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770" name="Line 258"/>
            <p:cNvSpPr>
              <a:spLocks noChangeShapeType="1"/>
            </p:cNvSpPr>
            <p:nvPr/>
          </p:nvSpPr>
          <p:spPr bwMode="auto">
            <a:xfrm>
              <a:off x="2006" y="241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771" name="Line 259"/>
            <p:cNvSpPr>
              <a:spLocks noChangeShapeType="1"/>
            </p:cNvSpPr>
            <p:nvPr/>
          </p:nvSpPr>
          <p:spPr bwMode="auto">
            <a:xfrm>
              <a:off x="1848" y="256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772" name="Line 260"/>
            <p:cNvSpPr>
              <a:spLocks noChangeShapeType="1"/>
            </p:cNvSpPr>
            <p:nvPr/>
          </p:nvSpPr>
          <p:spPr bwMode="auto">
            <a:xfrm>
              <a:off x="2006" y="256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773" name="Line 261"/>
            <p:cNvSpPr>
              <a:spLocks noChangeShapeType="1"/>
            </p:cNvSpPr>
            <p:nvPr/>
          </p:nvSpPr>
          <p:spPr bwMode="auto">
            <a:xfrm>
              <a:off x="1848" y="27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774" name="Line 262"/>
            <p:cNvSpPr>
              <a:spLocks noChangeShapeType="1"/>
            </p:cNvSpPr>
            <p:nvPr/>
          </p:nvSpPr>
          <p:spPr bwMode="auto">
            <a:xfrm>
              <a:off x="2006" y="27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775" name="Line 263"/>
            <p:cNvSpPr>
              <a:spLocks noChangeShapeType="1"/>
            </p:cNvSpPr>
            <p:nvPr/>
          </p:nvSpPr>
          <p:spPr bwMode="auto">
            <a:xfrm>
              <a:off x="1848" y="28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776" name="Line 264"/>
            <p:cNvSpPr>
              <a:spLocks noChangeShapeType="1"/>
            </p:cNvSpPr>
            <p:nvPr/>
          </p:nvSpPr>
          <p:spPr bwMode="auto">
            <a:xfrm>
              <a:off x="2006" y="28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777" name="Line 265"/>
            <p:cNvSpPr>
              <a:spLocks noChangeShapeType="1"/>
            </p:cNvSpPr>
            <p:nvPr/>
          </p:nvSpPr>
          <p:spPr bwMode="auto">
            <a:xfrm>
              <a:off x="1848" y="30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778" name="Line 266"/>
            <p:cNvSpPr>
              <a:spLocks noChangeShapeType="1"/>
            </p:cNvSpPr>
            <p:nvPr/>
          </p:nvSpPr>
          <p:spPr bwMode="auto">
            <a:xfrm>
              <a:off x="2006" y="30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779" name="Line 267"/>
            <p:cNvSpPr>
              <a:spLocks noChangeShapeType="1"/>
            </p:cNvSpPr>
            <p:nvPr/>
          </p:nvSpPr>
          <p:spPr bwMode="auto">
            <a:xfrm>
              <a:off x="1848" y="3196"/>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780" name="Line 268"/>
            <p:cNvSpPr>
              <a:spLocks noChangeShapeType="1"/>
            </p:cNvSpPr>
            <p:nvPr/>
          </p:nvSpPr>
          <p:spPr bwMode="auto">
            <a:xfrm>
              <a:off x="2006" y="3196"/>
              <a:ext cx="0" cy="157"/>
            </a:xfrm>
            <a:prstGeom prst="line">
              <a:avLst/>
            </a:prstGeom>
            <a:noFill/>
            <a:ln w="6350" cap="sq">
              <a:noFill/>
              <a:miter lim="800000"/>
              <a:headEnd/>
              <a:tailEnd/>
            </a:ln>
            <a:effectLst/>
          </p:spPr>
          <p:txBody>
            <a:bodyPr wrap="none" lIns="0" tIns="0" rIns="0" bIns="0"/>
            <a:lstStyle/>
            <a:p>
              <a:endParaRPr lang="zh-CN" altLang="en-US"/>
            </a:p>
          </p:txBody>
        </p:sp>
        <p:sp>
          <p:nvSpPr>
            <p:cNvPr id="448781" name="Line 269"/>
            <p:cNvSpPr>
              <a:spLocks noChangeShapeType="1"/>
            </p:cNvSpPr>
            <p:nvPr/>
          </p:nvSpPr>
          <p:spPr bwMode="auto">
            <a:xfrm>
              <a:off x="1848" y="335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8782" name="Line 270"/>
            <p:cNvSpPr>
              <a:spLocks noChangeShapeType="1"/>
            </p:cNvSpPr>
            <p:nvPr/>
          </p:nvSpPr>
          <p:spPr bwMode="auto">
            <a:xfrm>
              <a:off x="2006" y="3353"/>
              <a:ext cx="0" cy="156"/>
            </a:xfrm>
            <a:prstGeom prst="line">
              <a:avLst/>
            </a:prstGeom>
            <a:noFill/>
            <a:ln w="6350" cap="sq">
              <a:noFill/>
              <a:miter lim="800000"/>
              <a:headEnd/>
              <a:tailEnd/>
            </a:ln>
            <a:effectLst/>
          </p:spPr>
          <p:txBody>
            <a:bodyPr wrap="none" lIns="0" tIns="0" rIns="0" bIns="0"/>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48517"/>
                                        </p:tgtEl>
                                        <p:attrNameLst>
                                          <p:attrName>style.visibility</p:attrName>
                                        </p:attrNameLst>
                                      </p:cBhvr>
                                      <p:to>
                                        <p:strVal val="visible"/>
                                      </p:to>
                                    </p:set>
                                    <p:animEffect transition="in" filter="slide(fromLeft)">
                                      <p:cBhvr>
                                        <p:cTn id="7" dur="500"/>
                                        <p:tgtEl>
                                          <p:spTgt spid="448517"/>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48516"/>
                                        </p:tgtEl>
                                        <p:attrNameLst>
                                          <p:attrName>style.visibility</p:attrName>
                                        </p:attrNameLst>
                                      </p:cBhvr>
                                      <p:to>
                                        <p:strVal val="visible"/>
                                      </p:to>
                                    </p:set>
                                    <p:animEffect transition="in" filter="blinds(vertical)">
                                      <p:cBhvr>
                                        <p:cTn id="11" dur="500"/>
                                        <p:tgtEl>
                                          <p:spTgt spid="448516"/>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448806"/>
                                        </p:tgtEl>
                                        <p:attrNameLst>
                                          <p:attrName>style.visibility</p:attrName>
                                        </p:attrNameLst>
                                      </p:cBhvr>
                                      <p:to>
                                        <p:strVal val="visible"/>
                                      </p:to>
                                    </p:set>
                                    <p:animEffect transition="in" filter="slide(fromLeft)">
                                      <p:cBhvr>
                                        <p:cTn id="16" dur="500"/>
                                        <p:tgtEl>
                                          <p:spTgt spid="448806"/>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One word is wrongly used in each of the following sentences. Underline the wrong word and write out the correct one. </a:t>
            </a:r>
          </a:p>
        </p:txBody>
      </p:sp>
      <p:pic>
        <p:nvPicPr>
          <p:cNvPr id="371715"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476" name="Text Box 4"/>
          <p:cNvSpPr txBox="1">
            <a:spLocks noChangeArrowheads="1"/>
          </p:cNvSpPr>
          <p:nvPr/>
        </p:nvSpPr>
        <p:spPr bwMode="auto">
          <a:xfrm>
            <a:off x="1006475" y="2928938"/>
            <a:ext cx="149225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CC3300"/>
                </a:solidFill>
                <a:effectLst>
                  <a:outerShdw blurRad="38100" dist="38100" dir="2700000" algn="tl">
                    <a:srgbClr val="C0C0C0"/>
                  </a:outerShdw>
                </a:effectLst>
                <a:latin typeface="Arial Narrow" pitchFamily="34" charset="0"/>
              </a:rPr>
              <a:t>involved</a:t>
            </a:r>
          </a:p>
        </p:txBody>
      </p:sp>
      <p:sp>
        <p:nvSpPr>
          <p:cNvPr id="371719" name="Text Box 7"/>
          <p:cNvSpPr txBox="1">
            <a:spLocks noChangeArrowheads="1"/>
          </p:cNvSpPr>
          <p:nvPr/>
        </p:nvSpPr>
        <p:spPr bwMode="auto">
          <a:xfrm>
            <a:off x="539750" y="1619250"/>
            <a:ext cx="8213725" cy="965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lvl1pPr marL="358775" indent="-358775" eaLnBrk="0" hangingPunct="0">
              <a:defRPr kumimoji="1" sz="1600">
                <a:solidFill>
                  <a:schemeClr val="tx1"/>
                </a:solidFill>
                <a:latin typeface="Tahoma" pitchFamily="34" charset="0"/>
                <a:ea typeface="宋体" pitchFamily="2" charset="-122"/>
              </a:defRPr>
            </a:lvl1pPr>
            <a:lvl2pPr marL="538163" eaLnBrk="0" hangingPunct="0">
              <a:defRPr kumimoji="1" sz="1600">
                <a:solidFill>
                  <a:schemeClr val="tx1"/>
                </a:solidFill>
                <a:latin typeface="Tahoma" pitchFamily="34" charset="0"/>
                <a:ea typeface="宋体" pitchFamily="2" charset="-122"/>
              </a:defRPr>
            </a:lvl2pPr>
            <a:lvl3pPr eaLnBrk="0" hangingPunct="0">
              <a:defRPr kumimoji="1" sz="1600">
                <a:solidFill>
                  <a:schemeClr val="tx1"/>
                </a:solidFill>
                <a:latin typeface="Tahoma" pitchFamily="34" charset="0"/>
                <a:ea typeface="宋体" pitchFamily="2" charset="-122"/>
              </a:defRPr>
            </a:lvl3pPr>
            <a:lvl4pPr eaLnBrk="0" hangingPunct="0">
              <a:defRPr kumimoji="1" sz="1600">
                <a:solidFill>
                  <a:schemeClr val="tx1"/>
                </a:solidFill>
                <a:latin typeface="Tahoma" pitchFamily="34" charset="0"/>
                <a:ea typeface="宋体" pitchFamily="2" charset="-122"/>
              </a:defRPr>
            </a:lvl4pPr>
            <a:lvl5pPr eaLnBrk="0" hangingPunct="0">
              <a:defRPr kumimoji="1" sz="1600">
                <a:solidFill>
                  <a:schemeClr val="tx1"/>
                </a:solidFill>
                <a:latin typeface="Tahoma" pitchFamily="34" charset="0"/>
                <a:ea typeface="宋体" pitchFamily="2" charset="-122"/>
              </a:defRPr>
            </a:lvl5pPr>
            <a:lvl6pPr eaLnBrk="0" fontAlgn="base" hangingPunct="0">
              <a:spcBef>
                <a:spcPct val="0"/>
              </a:spcBef>
              <a:spcAft>
                <a:spcPct val="0"/>
              </a:spcAft>
              <a:defRPr kumimoji="1" sz="1600">
                <a:solidFill>
                  <a:schemeClr val="tx1"/>
                </a:solidFill>
                <a:latin typeface="Tahoma" pitchFamily="34" charset="0"/>
                <a:ea typeface="宋体" pitchFamily="2" charset="-122"/>
              </a:defRPr>
            </a:lvl6pPr>
            <a:lvl7pPr eaLnBrk="0" fontAlgn="base" hangingPunct="0">
              <a:spcBef>
                <a:spcPct val="0"/>
              </a:spcBef>
              <a:spcAft>
                <a:spcPct val="0"/>
              </a:spcAft>
              <a:defRPr kumimoji="1" sz="1600">
                <a:solidFill>
                  <a:schemeClr val="tx1"/>
                </a:solidFill>
                <a:latin typeface="Tahoma" pitchFamily="34" charset="0"/>
                <a:ea typeface="宋体" pitchFamily="2" charset="-122"/>
              </a:defRPr>
            </a:lvl7pPr>
            <a:lvl8pPr eaLnBrk="0" fontAlgn="base" hangingPunct="0">
              <a:spcBef>
                <a:spcPct val="0"/>
              </a:spcBef>
              <a:spcAft>
                <a:spcPct val="0"/>
              </a:spcAft>
              <a:defRPr kumimoji="1" sz="1600">
                <a:solidFill>
                  <a:schemeClr val="tx1"/>
                </a:solidFill>
                <a:latin typeface="Tahoma" pitchFamily="34" charset="0"/>
                <a:ea typeface="宋体" pitchFamily="2" charset="-122"/>
              </a:defRPr>
            </a:lvl8pPr>
            <a:lvl9pPr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10000"/>
              </a:lnSpc>
            </a:pPr>
            <a:r>
              <a:rPr lang="en-US" altLang="zh-CN" sz="2600">
                <a:solidFill>
                  <a:srgbClr val="003366"/>
                </a:solidFill>
                <a:latin typeface="Arial Narrow" pitchFamily="34" charset="0"/>
              </a:rPr>
              <a:t>3.	</a:t>
            </a:r>
            <a:r>
              <a:rPr lang="en-US" altLang="en-US" sz="2600">
                <a:solidFill>
                  <a:srgbClr val="003366"/>
                </a:solidFill>
                <a:latin typeface="Arial Narrow" pitchFamily="34" charset="0"/>
              </a:rPr>
              <a:t>The truck driver involving in a serious traffic accident was arrested for drunk driving. </a:t>
            </a:r>
          </a:p>
        </p:txBody>
      </p:sp>
      <p:sp>
        <p:nvSpPr>
          <p:cNvPr id="371718" name="Line 6"/>
          <p:cNvSpPr>
            <a:spLocks noChangeShapeType="1"/>
          </p:cNvSpPr>
          <p:nvPr/>
        </p:nvSpPr>
        <p:spPr bwMode="auto">
          <a:xfrm>
            <a:off x="3217863" y="2055813"/>
            <a:ext cx="1033462" cy="0"/>
          </a:xfrm>
          <a:prstGeom prst="line">
            <a:avLst/>
          </a:prstGeom>
          <a:noFill/>
          <a:ln w="38100">
            <a:solidFill>
              <a:srgbClr val="CC33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7961" dir="2700000" algn="ctr" rotWithShape="0">
                    <a:srgbClr val="CC3300">
                      <a:gamma/>
                      <a:shade val="60000"/>
                      <a:invGamma/>
                    </a:srgbClr>
                  </a:outerShdw>
                </a:effectLst>
              </a14:hiddenEffects>
            </a:ext>
          </a:extLst>
        </p:spPr>
        <p:txBody>
          <a:bodyPr wrap="none"/>
          <a:lstStyle/>
          <a:p>
            <a:endParaRPr lang="zh-CN" altLang="en-US"/>
          </a:p>
        </p:txBody>
      </p:sp>
    </p:spTree>
    <p:extLst>
      <p:ext uri="{BB962C8B-B14F-4D97-AF65-F5344CB8AC3E}">
        <p14:creationId xmlns:p14="http://schemas.microsoft.com/office/powerpoint/2010/main" xmlns="" val="20045445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71718"/>
                                        </p:tgtEl>
                                        <p:attrNameLst>
                                          <p:attrName>style.visibility</p:attrName>
                                        </p:attrNameLst>
                                      </p:cBhvr>
                                      <p:to>
                                        <p:strVal val="visible"/>
                                      </p:to>
                                    </p:set>
                                    <p:anim calcmode="lin" valueType="num">
                                      <p:cBhvr>
                                        <p:cTn id="7" dur="500" decel="50000" fill="hold">
                                          <p:stCondLst>
                                            <p:cond delay="0"/>
                                          </p:stCondLst>
                                        </p:cTn>
                                        <p:tgtEl>
                                          <p:spTgt spid="37171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7171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71718"/>
                                        </p:tgtEl>
                                        <p:attrNameLst>
                                          <p:attrName>ppt_w</p:attrName>
                                        </p:attrNameLst>
                                      </p:cBhvr>
                                      <p:tavLst>
                                        <p:tav tm="0">
                                          <p:val>
                                            <p:strVal val="#ppt_w*.05"/>
                                          </p:val>
                                        </p:tav>
                                        <p:tav tm="100000">
                                          <p:val>
                                            <p:strVal val="#ppt_w"/>
                                          </p:val>
                                        </p:tav>
                                      </p:tavLst>
                                    </p:anim>
                                    <p:anim calcmode="lin" valueType="num">
                                      <p:cBhvr>
                                        <p:cTn id="10" dur="1000" fill="hold"/>
                                        <p:tgtEl>
                                          <p:spTgt spid="37171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7171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7171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7171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71718"/>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105476"/>
                                        </p:tgtEl>
                                        <p:attrNameLst>
                                          <p:attrName>style.visibility</p:attrName>
                                        </p:attrNameLst>
                                      </p:cBhvr>
                                      <p:to>
                                        <p:strVal val="visible"/>
                                      </p:to>
                                    </p:set>
                                    <p:animScale>
                                      <p:cBhvr>
                                        <p:cTn id="19"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05476"/>
                                        </p:tgtEl>
                                        <p:attrNameLst>
                                          <p:attrName>ppt_x</p:attrName>
                                          <p:attrName>ppt_y</p:attrName>
                                        </p:attrNameLst>
                                      </p:cBhvr>
                                    </p:animMotion>
                                    <p:animEffect transition="in" filter="fade">
                                      <p:cBhvr>
                                        <p:cTn id="21" dur="1000"/>
                                        <p:tgtEl>
                                          <p:spTgt spid="105476"/>
                                        </p:tgtEl>
                                      </p:cBhvr>
                                    </p:animEffect>
                                  </p:childTnLst>
                                  <p:subTnLst>
                                    <p:audio>
                                      <p:cMediaNode>
                                        <p:cTn display="0" masterRel="sameClick">
                                          <p:stCondLst>
                                            <p:cond evt="begin" delay="0">
                                              <p:tn val="17"/>
                                            </p:cond>
                                          </p:stCondLst>
                                          <p:endCondLst>
                                            <p:cond evt="onStopAudio" delay="0">
                                              <p:tgtEl>
                                                <p:sldTgt/>
                                              </p:tgtEl>
                                            </p:cond>
                                          </p:endCondLst>
                                        </p:cTn>
                                        <p:tgtEl>
                                          <p:sndTgt r:embed="rId2" name="CHIMES.WAV"/>
                                        </p:tgtEl>
                                      </p:cMediaNode>
                                    </p:audio>
                                  </p:subTnLst>
                                </p:cTn>
                              </p:par>
                            </p:childTnLst>
                          </p:cTn>
                        </p:par>
                        <p:par>
                          <p:cTn id="22" fill="hold" nodeType="afterGroup">
                            <p:stCondLst>
                              <p:cond delay="1000"/>
                            </p:stCondLst>
                            <p:childTnLst>
                              <p:par>
                                <p:cTn id="23" presetID="12" presetClass="entr" presetSubtype="8" fill="hold" nodeType="afterEffect">
                                  <p:stCondLst>
                                    <p:cond delay="0"/>
                                  </p:stCondLst>
                                  <p:childTnLst>
                                    <p:set>
                                      <p:cBhvr>
                                        <p:cTn id="24" dur="1" fill="hold">
                                          <p:stCondLst>
                                            <p:cond delay="0"/>
                                          </p:stCondLst>
                                        </p:cTn>
                                        <p:tgtEl>
                                          <p:spTgt spid="124932"/>
                                        </p:tgtEl>
                                        <p:attrNameLst>
                                          <p:attrName>style.visibility</p:attrName>
                                        </p:attrNameLst>
                                      </p:cBhvr>
                                      <p:to>
                                        <p:strVal val="visible"/>
                                      </p:to>
                                    </p:set>
                                    <p:animEffect transition="in" filter="slide(fromLeft)">
                                      <p:cBhvr>
                                        <p:cTn id="25"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3717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13	</a:t>
            </a:r>
            <a:r>
              <a:rPr lang="en-US" altLang="zh-CN" sz="2300">
                <a:solidFill>
                  <a:srgbClr val="FFFFFF"/>
                </a:solidFill>
                <a:cs typeface="Times New Roman" pitchFamily="18" charset="0"/>
              </a:rPr>
              <a:t>Complete the crossword with the words from the passage.</a:t>
            </a:r>
          </a:p>
        </p:txBody>
      </p:sp>
      <p:pic>
        <p:nvPicPr>
          <p:cNvPr id="449539"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449540" name="Text Box 4"/>
          <p:cNvSpPr txBox="1">
            <a:spLocks noChangeArrowheads="1"/>
          </p:cNvSpPr>
          <p:nvPr/>
        </p:nvSpPr>
        <p:spPr bwMode="auto">
          <a:xfrm>
            <a:off x="4806950" y="2427288"/>
            <a:ext cx="4013200" cy="420687"/>
          </a:xfrm>
          <a:prstGeom prst="rect">
            <a:avLst/>
          </a:prstGeom>
          <a:noFill/>
          <a:ln w="9525">
            <a:noFill/>
            <a:miter lim="800000"/>
            <a:headEnd/>
            <a:tailEnd/>
          </a:ln>
          <a:effectLst/>
        </p:spPr>
        <p:txBody>
          <a:bodyPr lIns="0">
            <a:spAutoFit/>
          </a:bodyPr>
          <a:lstStyle/>
          <a:p>
            <a:pPr marL="446088" indent="-446088" algn="just">
              <a:lnSpc>
                <a:spcPct val="90000"/>
              </a:lnSpc>
            </a:pPr>
            <a:r>
              <a:rPr lang="en-US" altLang="zh-CN">
                <a:solidFill>
                  <a:srgbClr val="003366"/>
                </a:solidFill>
              </a:rPr>
              <a:t>12	</a:t>
            </a:r>
            <a:r>
              <a:rPr lang="en-US" altLang="en-US">
                <a:solidFill>
                  <a:srgbClr val="003366"/>
                </a:solidFill>
              </a:rPr>
              <a:t>later; after that</a:t>
            </a:r>
            <a:endParaRPr lang="zh-CN" altLang="en-US">
              <a:solidFill>
                <a:srgbClr val="003366"/>
              </a:solidFill>
            </a:endParaRPr>
          </a:p>
        </p:txBody>
      </p:sp>
      <p:pic>
        <p:nvPicPr>
          <p:cNvPr id="449541" name="Picture 5" descr=" icon"/>
          <p:cNvPicPr>
            <a:picLocks noChangeAspect="1" noChangeArrowheads="1"/>
          </p:cNvPicPr>
          <p:nvPr/>
        </p:nvPicPr>
        <p:blipFill>
          <a:blip r:embed="rId4"/>
          <a:srcRect/>
          <a:stretch>
            <a:fillRect/>
          </a:stretch>
        </p:blipFill>
        <p:spPr bwMode="auto">
          <a:xfrm>
            <a:off x="4533900" y="1781175"/>
            <a:ext cx="647700" cy="647700"/>
          </a:xfrm>
          <a:prstGeom prst="rect">
            <a:avLst/>
          </a:prstGeom>
          <a:noFill/>
        </p:spPr>
      </p:pic>
      <p:graphicFrame>
        <p:nvGraphicFramePr>
          <p:cNvPr id="449875" name="Group 339"/>
          <p:cNvGraphicFramePr>
            <a:graphicFrameLocks noGrp="1"/>
          </p:cNvGraphicFramePr>
          <p:nvPr/>
        </p:nvGraphicFramePr>
        <p:xfrm>
          <a:off x="2189163" y="4821238"/>
          <a:ext cx="2478087" cy="243840"/>
        </p:xfrm>
        <a:graphic>
          <a:graphicData uri="http://schemas.openxmlformats.org/drawingml/2006/table">
            <a:tbl>
              <a:tblPr/>
              <a:tblGrid>
                <a:gridCol w="247650"/>
                <a:gridCol w="247650"/>
                <a:gridCol w="247650"/>
                <a:gridCol w="247650"/>
                <a:gridCol w="247650"/>
                <a:gridCol w="247650"/>
                <a:gridCol w="247650"/>
                <a:gridCol w="247650"/>
                <a:gridCol w="247650"/>
                <a:gridCol w="249237"/>
              </a:tblGrid>
              <a:tr h="2254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A</a:t>
                      </a:r>
                    </a:p>
                  </a:txBody>
                  <a:tcPr marL="0" marR="0" marT="0" marB="0" anchor="ctr" horzOverflow="overflow">
                    <a:lnL cap="flat">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F</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T</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R</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W</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A</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R</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D</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S</a:t>
                      </a:r>
                    </a:p>
                  </a:txBody>
                  <a:tcPr marL="0" marR="0" marT="0" marB="0" anchor="ctr" horzOverflow="overflow">
                    <a:lnL>
                      <a:noFill/>
                    </a:lnL>
                    <a:lnR cap="flat">
                      <a:noFill/>
                    </a:lnR>
                    <a:lnT cap="flat">
                      <a:noFill/>
                    </a:lnT>
                    <a:lnB cap="flat">
                      <a:noFill/>
                    </a:lnB>
                    <a:lnTlToBr>
                      <a:noFill/>
                    </a:lnTlToBr>
                    <a:lnBlToTr>
                      <a:noFill/>
                    </a:lnBlToTr>
                    <a:solidFill>
                      <a:srgbClr val="E4FF97">
                        <a:alpha val="50000"/>
                      </a:srgbClr>
                    </a:solidFill>
                  </a:tcPr>
                </a:tc>
              </a:tr>
            </a:tbl>
          </a:graphicData>
        </a:graphic>
      </p:graphicFrame>
      <p:grpSp>
        <p:nvGrpSpPr>
          <p:cNvPr id="2" name="Group 292"/>
          <p:cNvGrpSpPr>
            <a:grpSpLocks/>
          </p:cNvGrpSpPr>
          <p:nvPr/>
        </p:nvGrpSpPr>
        <p:grpSpPr bwMode="auto">
          <a:xfrm>
            <a:off x="717550" y="636588"/>
            <a:ext cx="3948113" cy="4938712"/>
            <a:chOff x="452" y="401"/>
            <a:chExt cx="2487" cy="3111"/>
          </a:xfrm>
        </p:grpSpPr>
        <p:grpSp>
          <p:nvGrpSpPr>
            <p:cNvPr id="3" name="Group 24"/>
            <p:cNvGrpSpPr>
              <a:grpSpLocks/>
            </p:cNvGrpSpPr>
            <p:nvPr/>
          </p:nvGrpSpPr>
          <p:grpSpPr bwMode="auto">
            <a:xfrm>
              <a:off x="452" y="401"/>
              <a:ext cx="2487" cy="3111"/>
              <a:chOff x="452" y="401"/>
              <a:chExt cx="2487" cy="3111"/>
            </a:xfrm>
          </p:grpSpPr>
          <p:grpSp>
            <p:nvGrpSpPr>
              <p:cNvPr id="4" name="Group 25"/>
              <p:cNvGrpSpPr>
                <a:grpSpLocks/>
              </p:cNvGrpSpPr>
              <p:nvPr/>
            </p:nvGrpSpPr>
            <p:grpSpPr bwMode="auto">
              <a:xfrm>
                <a:off x="452" y="401"/>
                <a:ext cx="2487" cy="3111"/>
                <a:chOff x="452" y="401"/>
                <a:chExt cx="2487" cy="3111"/>
              </a:xfrm>
            </p:grpSpPr>
            <p:grpSp>
              <p:nvGrpSpPr>
                <p:cNvPr id="5" name="Group 26"/>
                <p:cNvGrpSpPr>
                  <a:grpSpLocks/>
                </p:cNvGrpSpPr>
                <p:nvPr/>
              </p:nvGrpSpPr>
              <p:grpSpPr bwMode="auto">
                <a:xfrm>
                  <a:off x="452" y="401"/>
                  <a:ext cx="2487" cy="3111"/>
                  <a:chOff x="452" y="401"/>
                  <a:chExt cx="2487" cy="3111"/>
                </a:xfrm>
              </p:grpSpPr>
              <p:grpSp>
                <p:nvGrpSpPr>
                  <p:cNvPr id="6" name="Group 27"/>
                  <p:cNvGrpSpPr>
                    <a:grpSpLocks/>
                  </p:cNvGrpSpPr>
                  <p:nvPr/>
                </p:nvGrpSpPr>
                <p:grpSpPr bwMode="auto">
                  <a:xfrm>
                    <a:off x="452" y="401"/>
                    <a:ext cx="2487" cy="3111"/>
                    <a:chOff x="452" y="401"/>
                    <a:chExt cx="2487" cy="3111"/>
                  </a:xfrm>
                </p:grpSpPr>
                <p:grpSp>
                  <p:nvGrpSpPr>
                    <p:cNvPr id="7" name="Group 28"/>
                    <p:cNvGrpSpPr>
                      <a:grpSpLocks/>
                    </p:cNvGrpSpPr>
                    <p:nvPr/>
                  </p:nvGrpSpPr>
                  <p:grpSpPr bwMode="auto">
                    <a:xfrm>
                      <a:off x="452" y="401"/>
                      <a:ext cx="2487" cy="3111"/>
                      <a:chOff x="452" y="401"/>
                      <a:chExt cx="2487" cy="3111"/>
                    </a:xfrm>
                  </p:grpSpPr>
                  <p:grpSp>
                    <p:nvGrpSpPr>
                      <p:cNvPr id="8" name="Group 29"/>
                      <p:cNvGrpSpPr>
                        <a:grpSpLocks/>
                      </p:cNvGrpSpPr>
                      <p:nvPr/>
                    </p:nvGrpSpPr>
                    <p:grpSpPr bwMode="auto">
                      <a:xfrm>
                        <a:off x="452" y="401"/>
                        <a:ext cx="2487" cy="3111"/>
                        <a:chOff x="452" y="401"/>
                        <a:chExt cx="2487" cy="3111"/>
                      </a:xfrm>
                    </p:grpSpPr>
                    <p:grpSp>
                      <p:nvGrpSpPr>
                        <p:cNvPr id="9" name="Group 30"/>
                        <p:cNvGrpSpPr>
                          <a:grpSpLocks/>
                        </p:cNvGrpSpPr>
                        <p:nvPr/>
                      </p:nvGrpSpPr>
                      <p:grpSpPr bwMode="auto">
                        <a:xfrm>
                          <a:off x="452" y="401"/>
                          <a:ext cx="2487" cy="3111"/>
                          <a:chOff x="452" y="401"/>
                          <a:chExt cx="2487" cy="3111"/>
                        </a:xfrm>
                      </p:grpSpPr>
                      <p:grpSp>
                        <p:nvGrpSpPr>
                          <p:cNvPr id="10" name="Group 31"/>
                          <p:cNvGrpSpPr>
                            <a:grpSpLocks/>
                          </p:cNvGrpSpPr>
                          <p:nvPr/>
                        </p:nvGrpSpPr>
                        <p:grpSpPr bwMode="auto">
                          <a:xfrm>
                            <a:off x="452" y="401"/>
                            <a:ext cx="2487" cy="3111"/>
                            <a:chOff x="452" y="401"/>
                            <a:chExt cx="2487" cy="3111"/>
                          </a:xfrm>
                        </p:grpSpPr>
                        <p:grpSp>
                          <p:nvGrpSpPr>
                            <p:cNvPr id="11" name="Group 32"/>
                            <p:cNvGrpSpPr>
                              <a:grpSpLocks/>
                            </p:cNvGrpSpPr>
                            <p:nvPr/>
                          </p:nvGrpSpPr>
                          <p:grpSpPr bwMode="auto">
                            <a:xfrm>
                              <a:off x="452" y="401"/>
                              <a:ext cx="2487" cy="3111"/>
                              <a:chOff x="452" y="401"/>
                              <a:chExt cx="2487" cy="3111"/>
                            </a:xfrm>
                          </p:grpSpPr>
                          <p:grpSp>
                            <p:nvGrpSpPr>
                              <p:cNvPr id="12" name="Group 33"/>
                              <p:cNvGrpSpPr>
                                <a:grpSpLocks/>
                              </p:cNvGrpSpPr>
                              <p:nvPr/>
                            </p:nvGrpSpPr>
                            <p:grpSpPr bwMode="auto">
                              <a:xfrm>
                                <a:off x="452" y="401"/>
                                <a:ext cx="2487" cy="3111"/>
                                <a:chOff x="452" y="401"/>
                                <a:chExt cx="2487" cy="3111"/>
                              </a:xfrm>
                            </p:grpSpPr>
                            <p:pic>
                              <p:nvPicPr>
                                <p:cNvPr id="449570" name="Picture 3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2" y="401"/>
                                  <a:ext cx="2487" cy="3111"/>
                                </a:xfrm>
                                <a:prstGeom prst="rect">
                                  <a:avLst/>
                                </a:prstGeom>
                                <a:noFill/>
                                <a:ln w="9525">
                                  <a:noFill/>
                                  <a:miter lim="800000"/>
                                  <a:headEnd/>
                                  <a:tailEnd/>
                                </a:ln>
                                <a:effectLst/>
                              </p:spPr>
                            </p:pic>
                            <p:sp>
                              <p:nvSpPr>
                                <p:cNvPr id="449571" name="Rectangle 35"/>
                                <p:cNvSpPr>
                                  <a:spLocks noChangeArrowheads="1"/>
                                </p:cNvSpPr>
                                <p:nvPr/>
                              </p:nvSpPr>
                              <p:spPr bwMode="auto">
                                <a:xfrm>
                                  <a:off x="2310" y="40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9572" name="Rectangle 36"/>
                                <p:cNvSpPr>
                                  <a:spLocks noChangeArrowheads="1"/>
                                </p:cNvSpPr>
                                <p:nvPr/>
                              </p:nvSpPr>
                              <p:spPr bwMode="auto">
                                <a:xfrm>
                                  <a:off x="2310" y="55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9573" name="Rectangle 37"/>
                                <p:cNvSpPr>
                                  <a:spLocks noChangeArrowheads="1"/>
                                </p:cNvSpPr>
                                <p:nvPr/>
                              </p:nvSpPr>
                              <p:spPr bwMode="auto">
                                <a:xfrm>
                                  <a:off x="2310" y="7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9574" name="Rectangle 38"/>
                                <p:cNvSpPr>
                                  <a:spLocks noChangeArrowheads="1"/>
                                </p:cNvSpPr>
                                <p:nvPr/>
                              </p:nvSpPr>
                              <p:spPr bwMode="auto">
                                <a:xfrm>
                                  <a:off x="2310" y="13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9575" name="Rectangle 39"/>
                                <p:cNvSpPr>
                                  <a:spLocks noChangeArrowheads="1"/>
                                </p:cNvSpPr>
                                <p:nvPr/>
                              </p:nvSpPr>
                              <p:spPr bwMode="auto">
                                <a:xfrm>
                                  <a:off x="2310" y="149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9576" name="Rectangle 40"/>
                                <p:cNvSpPr>
                                  <a:spLocks noChangeArrowheads="1"/>
                                </p:cNvSpPr>
                                <p:nvPr/>
                              </p:nvSpPr>
                              <p:spPr bwMode="auto">
                                <a:xfrm>
                                  <a:off x="2310" y="165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9577" name="Rectangle 41"/>
                                <p:cNvSpPr>
                                  <a:spLocks noChangeArrowheads="1"/>
                                </p:cNvSpPr>
                                <p:nvPr/>
                              </p:nvSpPr>
                              <p:spPr bwMode="auto">
                                <a:xfrm>
                                  <a:off x="2310" y="180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578" name="Rectangle 42"/>
                                <p:cNvSpPr>
                                  <a:spLocks noChangeArrowheads="1"/>
                                </p:cNvSpPr>
                                <p:nvPr/>
                              </p:nvSpPr>
                              <p:spPr bwMode="auto">
                                <a:xfrm>
                                  <a:off x="2310" y="11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9579" name="Rectangle 43"/>
                                <p:cNvSpPr>
                                  <a:spLocks noChangeArrowheads="1"/>
                                </p:cNvSpPr>
                                <p:nvPr/>
                              </p:nvSpPr>
                              <p:spPr bwMode="auto">
                                <a:xfrm>
                                  <a:off x="2310" y="10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9580" name="Rectangle 44"/>
                                <p:cNvSpPr>
                                  <a:spLocks noChangeArrowheads="1"/>
                                </p:cNvSpPr>
                                <p:nvPr/>
                              </p:nvSpPr>
                              <p:spPr bwMode="auto">
                                <a:xfrm>
                                  <a:off x="2310" y="868"/>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9581" name="Line 45"/>
                                <p:cNvSpPr>
                                  <a:spLocks noChangeShapeType="1"/>
                                </p:cNvSpPr>
                                <p:nvPr/>
                              </p:nvSpPr>
                              <p:spPr bwMode="auto">
                                <a:xfrm>
                                  <a:off x="2310" y="40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582" name="Line 46"/>
                                <p:cNvSpPr>
                                  <a:spLocks noChangeShapeType="1"/>
                                </p:cNvSpPr>
                                <p:nvPr/>
                              </p:nvSpPr>
                              <p:spPr bwMode="auto">
                                <a:xfrm>
                                  <a:off x="2310" y="196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583" name="Line 47"/>
                                <p:cNvSpPr>
                                  <a:spLocks noChangeShapeType="1"/>
                                </p:cNvSpPr>
                                <p:nvPr/>
                              </p:nvSpPr>
                              <p:spPr bwMode="auto">
                                <a:xfrm>
                                  <a:off x="2310"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584" name="Line 48"/>
                                <p:cNvSpPr>
                                  <a:spLocks noChangeShapeType="1"/>
                                </p:cNvSpPr>
                                <p:nvPr/>
                              </p:nvSpPr>
                              <p:spPr bwMode="auto">
                                <a:xfrm>
                                  <a:off x="2468"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585" name="Line 49"/>
                                <p:cNvSpPr>
                                  <a:spLocks noChangeShapeType="1"/>
                                </p:cNvSpPr>
                                <p:nvPr/>
                              </p:nvSpPr>
                              <p:spPr bwMode="auto">
                                <a:xfrm>
                                  <a:off x="2310"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586" name="Line 50"/>
                                <p:cNvSpPr>
                                  <a:spLocks noChangeShapeType="1"/>
                                </p:cNvSpPr>
                                <p:nvPr/>
                              </p:nvSpPr>
                              <p:spPr bwMode="auto">
                                <a:xfrm>
                                  <a:off x="2468"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587" name="Line 51"/>
                                <p:cNvSpPr>
                                  <a:spLocks noChangeShapeType="1"/>
                                </p:cNvSpPr>
                                <p:nvPr/>
                              </p:nvSpPr>
                              <p:spPr bwMode="auto">
                                <a:xfrm>
                                  <a:off x="2310"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588" name="Line 52"/>
                                <p:cNvSpPr>
                                  <a:spLocks noChangeShapeType="1"/>
                                </p:cNvSpPr>
                                <p:nvPr/>
                              </p:nvSpPr>
                              <p:spPr bwMode="auto">
                                <a:xfrm>
                                  <a:off x="2468"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589" name="Line 53"/>
                                <p:cNvSpPr>
                                  <a:spLocks noChangeShapeType="1"/>
                                </p:cNvSpPr>
                                <p:nvPr/>
                              </p:nvSpPr>
                              <p:spPr bwMode="auto">
                                <a:xfrm>
                                  <a:off x="2310"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590" name="Line 54"/>
                                <p:cNvSpPr>
                                  <a:spLocks noChangeShapeType="1"/>
                                </p:cNvSpPr>
                                <p:nvPr/>
                              </p:nvSpPr>
                              <p:spPr bwMode="auto">
                                <a:xfrm>
                                  <a:off x="2468"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591" name="Line 55"/>
                                <p:cNvSpPr>
                                  <a:spLocks noChangeShapeType="1"/>
                                </p:cNvSpPr>
                                <p:nvPr/>
                              </p:nvSpPr>
                              <p:spPr bwMode="auto">
                                <a:xfrm>
                                  <a:off x="2310"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592" name="Line 56"/>
                                <p:cNvSpPr>
                                  <a:spLocks noChangeShapeType="1"/>
                                </p:cNvSpPr>
                                <p:nvPr/>
                              </p:nvSpPr>
                              <p:spPr bwMode="auto">
                                <a:xfrm>
                                  <a:off x="2468"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593" name="Line 57"/>
                                <p:cNvSpPr>
                                  <a:spLocks noChangeShapeType="1"/>
                                </p:cNvSpPr>
                                <p:nvPr/>
                              </p:nvSpPr>
                              <p:spPr bwMode="auto">
                                <a:xfrm>
                                  <a:off x="2310"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594" name="Line 58"/>
                                <p:cNvSpPr>
                                  <a:spLocks noChangeShapeType="1"/>
                                </p:cNvSpPr>
                                <p:nvPr/>
                              </p:nvSpPr>
                              <p:spPr bwMode="auto">
                                <a:xfrm>
                                  <a:off x="2468"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595" name="Line 59"/>
                                <p:cNvSpPr>
                                  <a:spLocks noChangeShapeType="1"/>
                                </p:cNvSpPr>
                                <p:nvPr/>
                              </p:nvSpPr>
                              <p:spPr bwMode="auto">
                                <a:xfrm>
                                  <a:off x="2310"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596" name="Line 60"/>
                                <p:cNvSpPr>
                                  <a:spLocks noChangeShapeType="1"/>
                                </p:cNvSpPr>
                                <p:nvPr/>
                              </p:nvSpPr>
                              <p:spPr bwMode="auto">
                                <a:xfrm>
                                  <a:off x="2468"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597" name="Line 61"/>
                                <p:cNvSpPr>
                                  <a:spLocks noChangeShapeType="1"/>
                                </p:cNvSpPr>
                                <p:nvPr/>
                              </p:nvSpPr>
                              <p:spPr bwMode="auto">
                                <a:xfrm>
                                  <a:off x="2310"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598" name="Line 62"/>
                                <p:cNvSpPr>
                                  <a:spLocks noChangeShapeType="1"/>
                                </p:cNvSpPr>
                                <p:nvPr/>
                              </p:nvSpPr>
                              <p:spPr bwMode="auto">
                                <a:xfrm>
                                  <a:off x="2468"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599" name="Line 63"/>
                                <p:cNvSpPr>
                                  <a:spLocks noChangeShapeType="1"/>
                                </p:cNvSpPr>
                                <p:nvPr/>
                              </p:nvSpPr>
                              <p:spPr bwMode="auto">
                                <a:xfrm>
                                  <a:off x="2310"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600" name="Line 64"/>
                                <p:cNvSpPr>
                                  <a:spLocks noChangeShapeType="1"/>
                                </p:cNvSpPr>
                                <p:nvPr/>
                              </p:nvSpPr>
                              <p:spPr bwMode="auto">
                                <a:xfrm>
                                  <a:off x="2468"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601" name="Line 65"/>
                                <p:cNvSpPr>
                                  <a:spLocks noChangeShapeType="1"/>
                                </p:cNvSpPr>
                                <p:nvPr/>
                              </p:nvSpPr>
                              <p:spPr bwMode="auto">
                                <a:xfrm>
                                  <a:off x="2310" y="180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602" name="Line 66"/>
                                <p:cNvSpPr>
                                  <a:spLocks noChangeShapeType="1"/>
                                </p:cNvSpPr>
                                <p:nvPr/>
                              </p:nvSpPr>
                              <p:spPr bwMode="auto">
                                <a:xfrm>
                                  <a:off x="2468" y="1809"/>
                                  <a:ext cx="0" cy="157"/>
                                </a:xfrm>
                                <a:prstGeom prst="line">
                                  <a:avLst/>
                                </a:prstGeom>
                                <a:noFill/>
                                <a:ln w="6350" cap="sq">
                                  <a:noFill/>
                                  <a:miter lim="800000"/>
                                  <a:headEnd/>
                                  <a:tailEnd/>
                                </a:ln>
                                <a:effectLst/>
                              </p:spPr>
                              <p:txBody>
                                <a:bodyPr wrap="none" lIns="0" tIns="0" rIns="0" bIns="0"/>
                                <a:lstStyle/>
                                <a:p>
                                  <a:endParaRPr lang="zh-CN" altLang="en-US"/>
                                </a:p>
                              </p:txBody>
                            </p:sp>
                          </p:grpSp>
                          <p:sp>
                            <p:nvSpPr>
                              <p:cNvPr id="449603" name="Rectangle 67"/>
                              <p:cNvSpPr>
                                <a:spLocks noChangeArrowheads="1"/>
                              </p:cNvSpPr>
                              <p:nvPr/>
                            </p:nvSpPr>
                            <p:spPr bwMode="auto">
                              <a:xfrm>
                                <a:off x="456" y="2269"/>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604" name="Rectangle 68"/>
                              <p:cNvSpPr>
                                <a:spLocks noChangeArrowheads="1"/>
                              </p:cNvSpPr>
                              <p:nvPr/>
                            </p:nvSpPr>
                            <p:spPr bwMode="auto">
                              <a:xfrm>
                                <a:off x="456" y="102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9605" name="Rectangle 69"/>
                              <p:cNvSpPr>
                                <a:spLocks noChangeArrowheads="1"/>
                              </p:cNvSpPr>
                              <p:nvPr/>
                            </p:nvSpPr>
                            <p:spPr bwMode="auto">
                              <a:xfrm>
                                <a:off x="456" y="117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606" name="Rectangle 70"/>
                              <p:cNvSpPr>
                                <a:spLocks noChangeArrowheads="1"/>
                              </p:cNvSpPr>
                              <p:nvPr/>
                            </p:nvSpPr>
                            <p:spPr bwMode="auto">
                              <a:xfrm>
                                <a:off x="456" y="1335"/>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9607" name="Rectangle 71"/>
                              <p:cNvSpPr>
                                <a:spLocks noChangeArrowheads="1"/>
                              </p:cNvSpPr>
                              <p:nvPr/>
                            </p:nvSpPr>
                            <p:spPr bwMode="auto">
                              <a:xfrm>
                                <a:off x="456" y="195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9608" name="Rectangle 72"/>
                              <p:cNvSpPr>
                                <a:spLocks noChangeArrowheads="1"/>
                              </p:cNvSpPr>
                              <p:nvPr/>
                            </p:nvSpPr>
                            <p:spPr bwMode="auto">
                              <a:xfrm>
                                <a:off x="456" y="2114"/>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9609" name="Rectangle 73"/>
                              <p:cNvSpPr>
                                <a:spLocks noChangeArrowheads="1"/>
                              </p:cNvSpPr>
                              <p:nvPr/>
                            </p:nvSpPr>
                            <p:spPr bwMode="auto">
                              <a:xfrm>
                                <a:off x="456" y="180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9610" name="Rectangle 74"/>
                              <p:cNvSpPr>
                                <a:spLocks noChangeArrowheads="1"/>
                              </p:cNvSpPr>
                              <p:nvPr/>
                            </p:nvSpPr>
                            <p:spPr bwMode="auto">
                              <a:xfrm>
                                <a:off x="456" y="164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9611" name="Rectangle 75"/>
                              <p:cNvSpPr>
                                <a:spLocks noChangeArrowheads="1"/>
                              </p:cNvSpPr>
                              <p:nvPr/>
                            </p:nvSpPr>
                            <p:spPr bwMode="auto">
                              <a:xfrm>
                                <a:off x="456" y="149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612" name="Line 76"/>
                              <p:cNvSpPr>
                                <a:spLocks noChangeShapeType="1"/>
                              </p:cNvSpPr>
                              <p:nvPr/>
                            </p:nvSpPr>
                            <p:spPr bwMode="auto">
                              <a:xfrm>
                                <a:off x="456" y="1025"/>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613" name="Line 77"/>
                              <p:cNvSpPr>
                                <a:spLocks noChangeShapeType="1"/>
                              </p:cNvSpPr>
                              <p:nvPr/>
                            </p:nvSpPr>
                            <p:spPr bwMode="auto">
                              <a:xfrm>
                                <a:off x="456" y="2423"/>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614" name="Line 78"/>
                              <p:cNvSpPr>
                                <a:spLocks noChangeShapeType="1"/>
                              </p:cNvSpPr>
                              <p:nvPr/>
                            </p:nvSpPr>
                            <p:spPr bwMode="auto">
                              <a:xfrm>
                                <a:off x="456"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615" name="Line 79"/>
                              <p:cNvSpPr>
                                <a:spLocks noChangeShapeType="1"/>
                              </p:cNvSpPr>
                              <p:nvPr/>
                            </p:nvSpPr>
                            <p:spPr bwMode="auto">
                              <a:xfrm>
                                <a:off x="614"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616" name="Line 80"/>
                              <p:cNvSpPr>
                                <a:spLocks noChangeShapeType="1"/>
                              </p:cNvSpPr>
                              <p:nvPr/>
                            </p:nvSpPr>
                            <p:spPr bwMode="auto">
                              <a:xfrm>
                                <a:off x="456"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17" name="Line 81"/>
                              <p:cNvSpPr>
                                <a:spLocks noChangeShapeType="1"/>
                              </p:cNvSpPr>
                              <p:nvPr/>
                            </p:nvSpPr>
                            <p:spPr bwMode="auto">
                              <a:xfrm>
                                <a:off x="614"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18" name="Line 82"/>
                              <p:cNvSpPr>
                                <a:spLocks noChangeShapeType="1"/>
                              </p:cNvSpPr>
                              <p:nvPr/>
                            </p:nvSpPr>
                            <p:spPr bwMode="auto">
                              <a:xfrm>
                                <a:off x="456"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9619" name="Line 83"/>
                              <p:cNvSpPr>
                                <a:spLocks noChangeShapeType="1"/>
                              </p:cNvSpPr>
                              <p:nvPr/>
                            </p:nvSpPr>
                            <p:spPr bwMode="auto">
                              <a:xfrm>
                                <a:off x="614"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49620" name="Line 84"/>
                              <p:cNvSpPr>
                                <a:spLocks noChangeShapeType="1"/>
                              </p:cNvSpPr>
                              <p:nvPr/>
                            </p:nvSpPr>
                            <p:spPr bwMode="auto">
                              <a:xfrm>
                                <a:off x="456"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21" name="Line 85"/>
                              <p:cNvSpPr>
                                <a:spLocks noChangeShapeType="1"/>
                              </p:cNvSpPr>
                              <p:nvPr/>
                            </p:nvSpPr>
                            <p:spPr bwMode="auto">
                              <a:xfrm>
                                <a:off x="614"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22" name="Line 86"/>
                              <p:cNvSpPr>
                                <a:spLocks noChangeShapeType="1"/>
                              </p:cNvSpPr>
                              <p:nvPr/>
                            </p:nvSpPr>
                            <p:spPr bwMode="auto">
                              <a:xfrm>
                                <a:off x="456"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23" name="Line 87"/>
                              <p:cNvSpPr>
                                <a:spLocks noChangeShapeType="1"/>
                              </p:cNvSpPr>
                              <p:nvPr/>
                            </p:nvSpPr>
                            <p:spPr bwMode="auto">
                              <a:xfrm>
                                <a:off x="614"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24" name="Line 88"/>
                              <p:cNvSpPr>
                                <a:spLocks noChangeShapeType="1"/>
                              </p:cNvSpPr>
                              <p:nvPr/>
                            </p:nvSpPr>
                            <p:spPr bwMode="auto">
                              <a:xfrm>
                                <a:off x="456"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25" name="Line 89"/>
                              <p:cNvSpPr>
                                <a:spLocks noChangeShapeType="1"/>
                              </p:cNvSpPr>
                              <p:nvPr/>
                            </p:nvSpPr>
                            <p:spPr bwMode="auto">
                              <a:xfrm>
                                <a:off x="614"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26" name="Line 90"/>
                              <p:cNvSpPr>
                                <a:spLocks noChangeShapeType="1"/>
                              </p:cNvSpPr>
                              <p:nvPr/>
                            </p:nvSpPr>
                            <p:spPr bwMode="auto">
                              <a:xfrm>
                                <a:off x="456"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27" name="Line 91"/>
                              <p:cNvSpPr>
                                <a:spLocks noChangeShapeType="1"/>
                              </p:cNvSpPr>
                              <p:nvPr/>
                            </p:nvSpPr>
                            <p:spPr bwMode="auto">
                              <a:xfrm>
                                <a:off x="614"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28" name="Line 92"/>
                              <p:cNvSpPr>
                                <a:spLocks noChangeShapeType="1"/>
                              </p:cNvSpPr>
                              <p:nvPr/>
                            </p:nvSpPr>
                            <p:spPr bwMode="auto">
                              <a:xfrm>
                                <a:off x="456"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9629" name="Line 93"/>
                              <p:cNvSpPr>
                                <a:spLocks noChangeShapeType="1"/>
                              </p:cNvSpPr>
                              <p:nvPr/>
                            </p:nvSpPr>
                            <p:spPr bwMode="auto">
                              <a:xfrm>
                                <a:off x="614"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49630" name="Line 94"/>
                              <p:cNvSpPr>
                                <a:spLocks noChangeShapeType="1"/>
                              </p:cNvSpPr>
                              <p:nvPr/>
                            </p:nvSpPr>
                            <p:spPr bwMode="auto">
                              <a:xfrm>
                                <a:off x="456" y="2269"/>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631" name="Line 95"/>
                              <p:cNvSpPr>
                                <a:spLocks noChangeShapeType="1"/>
                              </p:cNvSpPr>
                              <p:nvPr/>
                            </p:nvSpPr>
                            <p:spPr bwMode="auto">
                              <a:xfrm>
                                <a:off x="614" y="2269"/>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9632" name="Rectangle 96"/>
                            <p:cNvSpPr>
                              <a:spLocks noChangeArrowheads="1"/>
                            </p:cNvSpPr>
                            <p:nvPr/>
                          </p:nvSpPr>
                          <p:spPr bwMode="auto">
                            <a:xfrm>
                              <a:off x="1852" y="102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9633" name="Rectangle 97"/>
                            <p:cNvSpPr>
                              <a:spLocks noChangeArrowheads="1"/>
                            </p:cNvSpPr>
                            <p:nvPr/>
                          </p:nvSpPr>
                          <p:spPr bwMode="auto">
                            <a:xfrm>
                              <a:off x="1852" y="117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9634" name="Rectangle 98"/>
                            <p:cNvSpPr>
                              <a:spLocks noChangeArrowheads="1"/>
                            </p:cNvSpPr>
                            <p:nvPr/>
                          </p:nvSpPr>
                          <p:spPr bwMode="auto">
                            <a:xfrm>
                              <a:off x="1852" y="133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9635" name="Rectangle 99"/>
                            <p:cNvSpPr>
                              <a:spLocks noChangeArrowheads="1"/>
                            </p:cNvSpPr>
                            <p:nvPr/>
                          </p:nvSpPr>
                          <p:spPr bwMode="auto">
                            <a:xfrm>
                              <a:off x="1852"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Y</a:t>
                              </a:r>
                            </a:p>
                          </p:txBody>
                        </p:sp>
                        <p:sp>
                          <p:nvSpPr>
                            <p:cNvPr id="449636" name="Rectangle 100"/>
                            <p:cNvSpPr>
                              <a:spLocks noChangeArrowheads="1"/>
                            </p:cNvSpPr>
                            <p:nvPr/>
                          </p:nvSpPr>
                          <p:spPr bwMode="auto">
                            <a:xfrm>
                              <a:off x="1852" y="179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9637" name="Rectangle 101"/>
                            <p:cNvSpPr>
                              <a:spLocks noChangeArrowheads="1"/>
                            </p:cNvSpPr>
                            <p:nvPr/>
                          </p:nvSpPr>
                          <p:spPr bwMode="auto">
                            <a:xfrm>
                              <a:off x="1852" y="164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638" name="Rectangle 102"/>
                            <p:cNvSpPr>
                              <a:spLocks noChangeArrowheads="1"/>
                            </p:cNvSpPr>
                            <p:nvPr/>
                          </p:nvSpPr>
                          <p:spPr bwMode="auto">
                            <a:xfrm>
                              <a:off x="1852" y="148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49639" name="Line 103"/>
                            <p:cNvSpPr>
                              <a:spLocks noChangeShapeType="1"/>
                            </p:cNvSpPr>
                            <p:nvPr/>
                          </p:nvSpPr>
                          <p:spPr bwMode="auto">
                            <a:xfrm>
                              <a:off x="1852" y="102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640" name="Line 104"/>
                            <p:cNvSpPr>
                              <a:spLocks noChangeShapeType="1"/>
                            </p:cNvSpPr>
                            <p:nvPr/>
                          </p:nvSpPr>
                          <p:spPr bwMode="auto">
                            <a:xfrm>
                              <a:off x="1852" y="2110"/>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641" name="Line 105"/>
                            <p:cNvSpPr>
                              <a:spLocks noChangeShapeType="1"/>
                            </p:cNvSpPr>
                            <p:nvPr/>
                          </p:nvSpPr>
                          <p:spPr bwMode="auto">
                            <a:xfrm>
                              <a:off x="1852"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642" name="Line 106"/>
                            <p:cNvSpPr>
                              <a:spLocks noChangeShapeType="1"/>
                            </p:cNvSpPr>
                            <p:nvPr/>
                          </p:nvSpPr>
                          <p:spPr bwMode="auto">
                            <a:xfrm>
                              <a:off x="2010"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643" name="Line 107"/>
                            <p:cNvSpPr>
                              <a:spLocks noChangeShapeType="1"/>
                            </p:cNvSpPr>
                            <p:nvPr/>
                          </p:nvSpPr>
                          <p:spPr bwMode="auto">
                            <a:xfrm>
                              <a:off x="1852"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44" name="Line 108"/>
                            <p:cNvSpPr>
                              <a:spLocks noChangeShapeType="1"/>
                            </p:cNvSpPr>
                            <p:nvPr/>
                          </p:nvSpPr>
                          <p:spPr bwMode="auto">
                            <a:xfrm>
                              <a:off x="2010"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45" name="Line 109"/>
                            <p:cNvSpPr>
                              <a:spLocks noChangeShapeType="1"/>
                            </p:cNvSpPr>
                            <p:nvPr/>
                          </p:nvSpPr>
                          <p:spPr bwMode="auto">
                            <a:xfrm>
                              <a:off x="1852"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9646" name="Line 110"/>
                            <p:cNvSpPr>
                              <a:spLocks noChangeShapeType="1"/>
                            </p:cNvSpPr>
                            <p:nvPr/>
                          </p:nvSpPr>
                          <p:spPr bwMode="auto">
                            <a:xfrm>
                              <a:off x="2010"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9647" name="Line 111"/>
                            <p:cNvSpPr>
                              <a:spLocks noChangeShapeType="1"/>
                            </p:cNvSpPr>
                            <p:nvPr/>
                          </p:nvSpPr>
                          <p:spPr bwMode="auto">
                            <a:xfrm>
                              <a:off x="1852"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48" name="Line 112"/>
                            <p:cNvSpPr>
                              <a:spLocks noChangeShapeType="1"/>
                            </p:cNvSpPr>
                            <p:nvPr/>
                          </p:nvSpPr>
                          <p:spPr bwMode="auto">
                            <a:xfrm>
                              <a:off x="2010"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49" name="Line 113"/>
                            <p:cNvSpPr>
                              <a:spLocks noChangeShapeType="1"/>
                            </p:cNvSpPr>
                            <p:nvPr/>
                          </p:nvSpPr>
                          <p:spPr bwMode="auto">
                            <a:xfrm>
                              <a:off x="1852"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50" name="Line 114"/>
                            <p:cNvSpPr>
                              <a:spLocks noChangeShapeType="1"/>
                            </p:cNvSpPr>
                            <p:nvPr/>
                          </p:nvSpPr>
                          <p:spPr bwMode="auto">
                            <a:xfrm>
                              <a:off x="2010"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51" name="Line 115"/>
                            <p:cNvSpPr>
                              <a:spLocks noChangeShapeType="1"/>
                            </p:cNvSpPr>
                            <p:nvPr/>
                          </p:nvSpPr>
                          <p:spPr bwMode="auto">
                            <a:xfrm>
                              <a:off x="1852"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52" name="Line 116"/>
                            <p:cNvSpPr>
                              <a:spLocks noChangeShapeType="1"/>
                            </p:cNvSpPr>
                            <p:nvPr/>
                          </p:nvSpPr>
                          <p:spPr bwMode="auto">
                            <a:xfrm>
                              <a:off x="2010"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53" name="Line 117"/>
                            <p:cNvSpPr>
                              <a:spLocks noChangeShapeType="1"/>
                            </p:cNvSpPr>
                            <p:nvPr/>
                          </p:nvSpPr>
                          <p:spPr bwMode="auto">
                            <a:xfrm>
                              <a:off x="1852"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54" name="Line 118"/>
                            <p:cNvSpPr>
                              <a:spLocks noChangeShapeType="1"/>
                            </p:cNvSpPr>
                            <p:nvPr/>
                          </p:nvSpPr>
                          <p:spPr bwMode="auto">
                            <a:xfrm>
                              <a:off x="2010" y="1954"/>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9655" name="Rectangle 119"/>
                          <p:cNvSpPr>
                            <a:spLocks noChangeArrowheads="1"/>
                          </p:cNvSpPr>
                          <p:nvPr/>
                        </p:nvSpPr>
                        <p:spPr bwMode="auto">
                          <a:xfrm>
                            <a:off x="765" y="117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9656" name="Rectangle 120"/>
                          <p:cNvSpPr>
                            <a:spLocks noChangeArrowheads="1"/>
                          </p:cNvSpPr>
                          <p:nvPr/>
                        </p:nvSpPr>
                        <p:spPr bwMode="auto">
                          <a:xfrm>
                            <a:off x="765" y="133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9657" name="Rectangle 121"/>
                          <p:cNvSpPr>
                            <a:spLocks noChangeArrowheads="1"/>
                          </p:cNvSpPr>
                          <p:nvPr/>
                        </p:nvSpPr>
                        <p:spPr bwMode="auto">
                          <a:xfrm>
                            <a:off x="765" y="1488"/>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9658" name="Rectangle 122"/>
                          <p:cNvSpPr>
                            <a:spLocks noChangeArrowheads="1"/>
                          </p:cNvSpPr>
                          <p:nvPr/>
                        </p:nvSpPr>
                        <p:spPr bwMode="auto">
                          <a:xfrm>
                            <a:off x="765" y="2111"/>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9659" name="Rectangle 123"/>
                          <p:cNvSpPr>
                            <a:spLocks noChangeArrowheads="1"/>
                          </p:cNvSpPr>
                          <p:nvPr/>
                        </p:nvSpPr>
                        <p:spPr bwMode="auto">
                          <a:xfrm>
                            <a:off x="765" y="195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9660" name="Rectangle 124"/>
                          <p:cNvSpPr>
                            <a:spLocks noChangeArrowheads="1"/>
                          </p:cNvSpPr>
                          <p:nvPr/>
                        </p:nvSpPr>
                        <p:spPr bwMode="auto">
                          <a:xfrm>
                            <a:off x="765" y="179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661" name="Rectangle 125"/>
                          <p:cNvSpPr>
                            <a:spLocks noChangeArrowheads="1"/>
                          </p:cNvSpPr>
                          <p:nvPr/>
                        </p:nvSpPr>
                        <p:spPr bwMode="auto">
                          <a:xfrm>
                            <a:off x="765" y="1643"/>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P</a:t>
                            </a:r>
                          </a:p>
                        </p:txBody>
                      </p:sp>
                      <p:sp>
                        <p:nvSpPr>
                          <p:cNvPr id="449662" name="Line 126"/>
                          <p:cNvSpPr>
                            <a:spLocks noChangeShapeType="1"/>
                          </p:cNvSpPr>
                          <p:nvPr/>
                        </p:nvSpPr>
                        <p:spPr bwMode="auto">
                          <a:xfrm>
                            <a:off x="765" y="1178"/>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663" name="Line 127"/>
                          <p:cNvSpPr>
                            <a:spLocks noChangeShapeType="1"/>
                          </p:cNvSpPr>
                          <p:nvPr/>
                        </p:nvSpPr>
                        <p:spPr bwMode="auto">
                          <a:xfrm>
                            <a:off x="765" y="2267"/>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664" name="Line 128"/>
                          <p:cNvSpPr>
                            <a:spLocks noChangeShapeType="1"/>
                          </p:cNvSpPr>
                          <p:nvPr/>
                        </p:nvSpPr>
                        <p:spPr bwMode="auto">
                          <a:xfrm>
                            <a:off x="765"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665" name="Line 129"/>
                          <p:cNvSpPr>
                            <a:spLocks noChangeShapeType="1"/>
                          </p:cNvSpPr>
                          <p:nvPr/>
                        </p:nvSpPr>
                        <p:spPr bwMode="auto">
                          <a:xfrm>
                            <a:off x="923"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666" name="Line 130"/>
                          <p:cNvSpPr>
                            <a:spLocks noChangeShapeType="1"/>
                          </p:cNvSpPr>
                          <p:nvPr/>
                        </p:nvSpPr>
                        <p:spPr bwMode="auto">
                          <a:xfrm>
                            <a:off x="765"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67" name="Line 131"/>
                          <p:cNvSpPr>
                            <a:spLocks noChangeShapeType="1"/>
                          </p:cNvSpPr>
                          <p:nvPr/>
                        </p:nvSpPr>
                        <p:spPr bwMode="auto">
                          <a:xfrm>
                            <a:off x="923"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68" name="Line 132"/>
                          <p:cNvSpPr>
                            <a:spLocks noChangeShapeType="1"/>
                          </p:cNvSpPr>
                          <p:nvPr/>
                        </p:nvSpPr>
                        <p:spPr bwMode="auto">
                          <a:xfrm>
                            <a:off x="765"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9669" name="Line 133"/>
                          <p:cNvSpPr>
                            <a:spLocks noChangeShapeType="1"/>
                          </p:cNvSpPr>
                          <p:nvPr/>
                        </p:nvSpPr>
                        <p:spPr bwMode="auto">
                          <a:xfrm>
                            <a:off x="923"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49670" name="Line 134"/>
                          <p:cNvSpPr>
                            <a:spLocks noChangeShapeType="1"/>
                          </p:cNvSpPr>
                          <p:nvPr/>
                        </p:nvSpPr>
                        <p:spPr bwMode="auto">
                          <a:xfrm>
                            <a:off x="765"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71" name="Line 135"/>
                          <p:cNvSpPr>
                            <a:spLocks noChangeShapeType="1"/>
                          </p:cNvSpPr>
                          <p:nvPr/>
                        </p:nvSpPr>
                        <p:spPr bwMode="auto">
                          <a:xfrm>
                            <a:off x="923"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72" name="Line 136"/>
                          <p:cNvSpPr>
                            <a:spLocks noChangeShapeType="1"/>
                          </p:cNvSpPr>
                          <p:nvPr/>
                        </p:nvSpPr>
                        <p:spPr bwMode="auto">
                          <a:xfrm>
                            <a:off x="765"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73" name="Line 137"/>
                          <p:cNvSpPr>
                            <a:spLocks noChangeShapeType="1"/>
                          </p:cNvSpPr>
                          <p:nvPr/>
                        </p:nvSpPr>
                        <p:spPr bwMode="auto">
                          <a:xfrm>
                            <a:off x="923"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74" name="Line 138"/>
                          <p:cNvSpPr>
                            <a:spLocks noChangeShapeType="1"/>
                          </p:cNvSpPr>
                          <p:nvPr/>
                        </p:nvSpPr>
                        <p:spPr bwMode="auto">
                          <a:xfrm>
                            <a:off x="765"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75" name="Line 139"/>
                          <p:cNvSpPr>
                            <a:spLocks noChangeShapeType="1"/>
                          </p:cNvSpPr>
                          <p:nvPr/>
                        </p:nvSpPr>
                        <p:spPr bwMode="auto">
                          <a:xfrm>
                            <a:off x="923"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76" name="Line 140"/>
                          <p:cNvSpPr>
                            <a:spLocks noChangeShapeType="1"/>
                          </p:cNvSpPr>
                          <p:nvPr/>
                        </p:nvSpPr>
                        <p:spPr bwMode="auto">
                          <a:xfrm>
                            <a:off x="765" y="2111"/>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77" name="Line 141"/>
                          <p:cNvSpPr>
                            <a:spLocks noChangeShapeType="1"/>
                          </p:cNvSpPr>
                          <p:nvPr/>
                        </p:nvSpPr>
                        <p:spPr bwMode="auto">
                          <a:xfrm>
                            <a:off x="923" y="2111"/>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9678" name="Rectangle 142"/>
                        <p:cNvSpPr>
                          <a:spLocks noChangeArrowheads="1"/>
                        </p:cNvSpPr>
                        <p:nvPr/>
                      </p:nvSpPr>
                      <p:spPr bwMode="auto">
                        <a:xfrm>
                          <a:off x="1230" y="226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9679" name="Rectangle 143"/>
                        <p:cNvSpPr>
                          <a:spLocks noChangeArrowheads="1"/>
                        </p:cNvSpPr>
                        <p:nvPr/>
                      </p:nvSpPr>
                      <p:spPr bwMode="auto">
                        <a:xfrm>
                          <a:off x="1230"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9680" name="Rectangle 144"/>
                        <p:cNvSpPr>
                          <a:spLocks noChangeArrowheads="1"/>
                        </p:cNvSpPr>
                        <p:nvPr/>
                      </p:nvSpPr>
                      <p:spPr bwMode="auto">
                        <a:xfrm>
                          <a:off x="1230" y="164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9681" name="Rectangle 145"/>
                        <p:cNvSpPr>
                          <a:spLocks noChangeArrowheads="1"/>
                        </p:cNvSpPr>
                        <p:nvPr/>
                      </p:nvSpPr>
                      <p:spPr bwMode="auto">
                        <a:xfrm>
                          <a:off x="1230" y="180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9682" name="Rectangle 146"/>
                        <p:cNvSpPr>
                          <a:spLocks noChangeArrowheads="1"/>
                        </p:cNvSpPr>
                        <p:nvPr/>
                      </p:nvSpPr>
                      <p:spPr bwMode="auto">
                        <a:xfrm>
                          <a:off x="1230" y="21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49683" name="Rectangle 147"/>
                        <p:cNvSpPr>
                          <a:spLocks noChangeArrowheads="1"/>
                        </p:cNvSpPr>
                        <p:nvPr/>
                      </p:nvSpPr>
                      <p:spPr bwMode="auto">
                        <a:xfrm>
                          <a:off x="1230" y="195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684" name="Line 148"/>
                        <p:cNvSpPr>
                          <a:spLocks noChangeShapeType="1"/>
                        </p:cNvSpPr>
                        <p:nvPr/>
                      </p:nvSpPr>
                      <p:spPr bwMode="auto">
                        <a:xfrm>
                          <a:off x="1230"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685" name="Line 149"/>
                        <p:cNvSpPr>
                          <a:spLocks noChangeShapeType="1"/>
                        </p:cNvSpPr>
                        <p:nvPr/>
                      </p:nvSpPr>
                      <p:spPr bwMode="auto">
                        <a:xfrm>
                          <a:off x="1230" y="2422"/>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686" name="Line 150"/>
                        <p:cNvSpPr>
                          <a:spLocks noChangeShapeType="1"/>
                        </p:cNvSpPr>
                        <p:nvPr/>
                      </p:nvSpPr>
                      <p:spPr bwMode="auto">
                        <a:xfrm>
                          <a:off x="1230"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687" name="Line 151"/>
                        <p:cNvSpPr>
                          <a:spLocks noChangeShapeType="1"/>
                        </p:cNvSpPr>
                        <p:nvPr/>
                      </p:nvSpPr>
                      <p:spPr bwMode="auto">
                        <a:xfrm>
                          <a:off x="1388"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688" name="Line 152"/>
                        <p:cNvSpPr>
                          <a:spLocks noChangeShapeType="1"/>
                        </p:cNvSpPr>
                        <p:nvPr/>
                      </p:nvSpPr>
                      <p:spPr bwMode="auto">
                        <a:xfrm>
                          <a:off x="1230"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89" name="Line 153"/>
                        <p:cNvSpPr>
                          <a:spLocks noChangeShapeType="1"/>
                        </p:cNvSpPr>
                        <p:nvPr/>
                      </p:nvSpPr>
                      <p:spPr bwMode="auto">
                        <a:xfrm>
                          <a:off x="1388"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90" name="Line 154"/>
                        <p:cNvSpPr>
                          <a:spLocks noChangeShapeType="1"/>
                        </p:cNvSpPr>
                        <p:nvPr/>
                      </p:nvSpPr>
                      <p:spPr bwMode="auto">
                        <a:xfrm>
                          <a:off x="1230"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9691" name="Line 155"/>
                        <p:cNvSpPr>
                          <a:spLocks noChangeShapeType="1"/>
                        </p:cNvSpPr>
                        <p:nvPr/>
                      </p:nvSpPr>
                      <p:spPr bwMode="auto">
                        <a:xfrm>
                          <a:off x="1388"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49692" name="Line 156"/>
                        <p:cNvSpPr>
                          <a:spLocks noChangeShapeType="1"/>
                        </p:cNvSpPr>
                        <p:nvPr/>
                      </p:nvSpPr>
                      <p:spPr bwMode="auto">
                        <a:xfrm>
                          <a:off x="1230"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93" name="Line 157"/>
                        <p:cNvSpPr>
                          <a:spLocks noChangeShapeType="1"/>
                        </p:cNvSpPr>
                        <p:nvPr/>
                      </p:nvSpPr>
                      <p:spPr bwMode="auto">
                        <a:xfrm>
                          <a:off x="1388"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94" name="Line 158"/>
                        <p:cNvSpPr>
                          <a:spLocks noChangeShapeType="1"/>
                        </p:cNvSpPr>
                        <p:nvPr/>
                      </p:nvSpPr>
                      <p:spPr bwMode="auto">
                        <a:xfrm>
                          <a:off x="1230"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95" name="Line 159"/>
                        <p:cNvSpPr>
                          <a:spLocks noChangeShapeType="1"/>
                        </p:cNvSpPr>
                        <p:nvPr/>
                      </p:nvSpPr>
                      <p:spPr bwMode="auto">
                        <a:xfrm>
                          <a:off x="1388"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696" name="Line 160"/>
                        <p:cNvSpPr>
                          <a:spLocks noChangeShapeType="1"/>
                        </p:cNvSpPr>
                        <p:nvPr/>
                      </p:nvSpPr>
                      <p:spPr bwMode="auto">
                        <a:xfrm>
                          <a:off x="1230" y="226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697" name="Line 161"/>
                        <p:cNvSpPr>
                          <a:spLocks noChangeShapeType="1"/>
                        </p:cNvSpPr>
                        <p:nvPr/>
                      </p:nvSpPr>
                      <p:spPr bwMode="auto">
                        <a:xfrm>
                          <a:off x="1388" y="2268"/>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9698" name="Rectangle 162"/>
                      <p:cNvSpPr>
                        <a:spLocks noChangeArrowheads="1"/>
                      </p:cNvSpPr>
                      <p:nvPr/>
                    </p:nvSpPr>
                    <p:spPr bwMode="auto">
                      <a:xfrm>
                        <a:off x="1539" y="211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9699" name="Rectangle 163"/>
                      <p:cNvSpPr>
                        <a:spLocks noChangeArrowheads="1"/>
                      </p:cNvSpPr>
                      <p:nvPr/>
                    </p:nvSpPr>
                    <p:spPr bwMode="auto">
                      <a:xfrm>
                        <a:off x="1539" y="226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9700" name="Rectangle 164"/>
                      <p:cNvSpPr>
                        <a:spLocks noChangeArrowheads="1"/>
                      </p:cNvSpPr>
                      <p:nvPr/>
                    </p:nvSpPr>
                    <p:spPr bwMode="auto">
                      <a:xfrm>
                        <a:off x="1539" y="2422"/>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701" name="Rectangle 165"/>
                      <p:cNvSpPr>
                        <a:spLocks noChangeArrowheads="1"/>
                      </p:cNvSpPr>
                      <p:nvPr/>
                    </p:nvSpPr>
                    <p:spPr bwMode="auto">
                      <a:xfrm>
                        <a:off x="1539"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49702" name="Rectangle 166"/>
                      <p:cNvSpPr>
                        <a:spLocks noChangeArrowheads="1"/>
                      </p:cNvSpPr>
                      <p:nvPr/>
                    </p:nvSpPr>
                    <p:spPr bwMode="auto">
                      <a:xfrm>
                        <a:off x="1539" y="164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703" name="Rectangle 167"/>
                      <p:cNvSpPr>
                        <a:spLocks noChangeArrowheads="1"/>
                      </p:cNvSpPr>
                      <p:nvPr/>
                    </p:nvSpPr>
                    <p:spPr bwMode="auto">
                      <a:xfrm>
                        <a:off x="1539" y="1799"/>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9704" name="Rectangle 168"/>
                      <p:cNvSpPr>
                        <a:spLocks noChangeArrowheads="1"/>
                      </p:cNvSpPr>
                      <p:nvPr/>
                    </p:nvSpPr>
                    <p:spPr bwMode="auto">
                      <a:xfrm>
                        <a:off x="1539"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9705" name="Line 169"/>
                      <p:cNvSpPr>
                        <a:spLocks noChangeShapeType="1"/>
                      </p:cNvSpPr>
                      <p:nvPr/>
                    </p:nvSpPr>
                    <p:spPr bwMode="auto">
                      <a:xfrm>
                        <a:off x="1539"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706" name="Line 170"/>
                      <p:cNvSpPr>
                        <a:spLocks noChangeShapeType="1"/>
                      </p:cNvSpPr>
                      <p:nvPr/>
                    </p:nvSpPr>
                    <p:spPr bwMode="auto">
                      <a:xfrm>
                        <a:off x="1539" y="2576"/>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707" name="Line 171"/>
                      <p:cNvSpPr>
                        <a:spLocks noChangeShapeType="1"/>
                      </p:cNvSpPr>
                      <p:nvPr/>
                    </p:nvSpPr>
                    <p:spPr bwMode="auto">
                      <a:xfrm>
                        <a:off x="1539"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708" name="Line 172"/>
                      <p:cNvSpPr>
                        <a:spLocks noChangeShapeType="1"/>
                      </p:cNvSpPr>
                      <p:nvPr/>
                    </p:nvSpPr>
                    <p:spPr bwMode="auto">
                      <a:xfrm>
                        <a:off x="1697"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709" name="Line 173"/>
                      <p:cNvSpPr>
                        <a:spLocks noChangeShapeType="1"/>
                      </p:cNvSpPr>
                      <p:nvPr/>
                    </p:nvSpPr>
                    <p:spPr bwMode="auto">
                      <a:xfrm>
                        <a:off x="1539"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710" name="Line 174"/>
                      <p:cNvSpPr>
                        <a:spLocks noChangeShapeType="1"/>
                      </p:cNvSpPr>
                      <p:nvPr/>
                    </p:nvSpPr>
                    <p:spPr bwMode="auto">
                      <a:xfrm>
                        <a:off x="1697"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711" name="Line 175"/>
                      <p:cNvSpPr>
                        <a:spLocks noChangeShapeType="1"/>
                      </p:cNvSpPr>
                      <p:nvPr/>
                    </p:nvSpPr>
                    <p:spPr bwMode="auto">
                      <a:xfrm>
                        <a:off x="1539"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49712" name="Line 176"/>
                      <p:cNvSpPr>
                        <a:spLocks noChangeShapeType="1"/>
                      </p:cNvSpPr>
                      <p:nvPr/>
                    </p:nvSpPr>
                    <p:spPr bwMode="auto">
                      <a:xfrm>
                        <a:off x="1697"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49713" name="Line 177"/>
                      <p:cNvSpPr>
                        <a:spLocks noChangeShapeType="1"/>
                      </p:cNvSpPr>
                      <p:nvPr/>
                    </p:nvSpPr>
                    <p:spPr bwMode="auto">
                      <a:xfrm>
                        <a:off x="1539"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714" name="Line 178"/>
                      <p:cNvSpPr>
                        <a:spLocks noChangeShapeType="1"/>
                      </p:cNvSpPr>
                      <p:nvPr/>
                    </p:nvSpPr>
                    <p:spPr bwMode="auto">
                      <a:xfrm>
                        <a:off x="1697"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715" name="Line 179"/>
                      <p:cNvSpPr>
                        <a:spLocks noChangeShapeType="1"/>
                      </p:cNvSpPr>
                      <p:nvPr/>
                    </p:nvSpPr>
                    <p:spPr bwMode="auto">
                      <a:xfrm>
                        <a:off x="1539"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716" name="Line 180"/>
                      <p:cNvSpPr>
                        <a:spLocks noChangeShapeType="1"/>
                      </p:cNvSpPr>
                      <p:nvPr/>
                    </p:nvSpPr>
                    <p:spPr bwMode="auto">
                      <a:xfrm>
                        <a:off x="1697"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717" name="Line 181"/>
                      <p:cNvSpPr>
                        <a:spLocks noChangeShapeType="1"/>
                      </p:cNvSpPr>
                      <p:nvPr/>
                    </p:nvSpPr>
                    <p:spPr bwMode="auto">
                      <a:xfrm>
                        <a:off x="1539"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718" name="Line 182"/>
                      <p:cNvSpPr>
                        <a:spLocks noChangeShapeType="1"/>
                      </p:cNvSpPr>
                      <p:nvPr/>
                    </p:nvSpPr>
                    <p:spPr bwMode="auto">
                      <a:xfrm>
                        <a:off x="1697"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719" name="Line 183"/>
                      <p:cNvSpPr>
                        <a:spLocks noChangeShapeType="1"/>
                      </p:cNvSpPr>
                      <p:nvPr/>
                    </p:nvSpPr>
                    <p:spPr bwMode="auto">
                      <a:xfrm>
                        <a:off x="1539" y="2422"/>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720" name="Line 184"/>
                      <p:cNvSpPr>
                        <a:spLocks noChangeShapeType="1"/>
                      </p:cNvSpPr>
                      <p:nvPr/>
                    </p:nvSpPr>
                    <p:spPr bwMode="auto">
                      <a:xfrm>
                        <a:off x="1697" y="2422"/>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49721" name="Rectangle 185"/>
                    <p:cNvSpPr>
                      <a:spLocks noChangeArrowheads="1"/>
                    </p:cNvSpPr>
                    <p:nvPr/>
                  </p:nvSpPr>
                  <p:spPr bwMode="auto">
                    <a:xfrm>
                      <a:off x="2472"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722" name="Rectangle 186"/>
                    <p:cNvSpPr>
                      <a:spLocks noChangeArrowheads="1"/>
                    </p:cNvSpPr>
                    <p:nvPr/>
                  </p:nvSpPr>
                  <p:spPr bwMode="auto">
                    <a:xfrm>
                      <a:off x="2007" y="1649"/>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9723" name="Rectangle 187"/>
                    <p:cNvSpPr>
                      <a:spLocks noChangeArrowheads="1"/>
                    </p:cNvSpPr>
                    <p:nvPr/>
                  </p:nvSpPr>
                  <p:spPr bwMode="auto">
                    <a:xfrm>
                      <a:off x="2161"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9724" name="Rectangle 188"/>
                    <p:cNvSpPr>
                      <a:spLocks noChangeArrowheads="1"/>
                    </p:cNvSpPr>
                    <p:nvPr/>
                  </p:nvSpPr>
                  <p:spPr bwMode="auto">
                    <a:xfrm>
                      <a:off x="2317" y="1649"/>
                      <a:ext cx="155"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9725" name="Rectangle 189"/>
                    <p:cNvSpPr>
                      <a:spLocks noChangeArrowheads="1"/>
                    </p:cNvSpPr>
                    <p:nvPr/>
                  </p:nvSpPr>
                  <p:spPr bwMode="auto">
                    <a:xfrm>
                      <a:off x="1853" y="1649"/>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726" name="Rectangle 190"/>
                    <p:cNvSpPr>
                      <a:spLocks noChangeArrowheads="1"/>
                    </p:cNvSpPr>
                    <p:nvPr/>
                  </p:nvSpPr>
                  <p:spPr bwMode="auto">
                    <a:xfrm>
                      <a:off x="1696" y="1649"/>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X</a:t>
                      </a:r>
                    </a:p>
                  </p:txBody>
                </p:sp>
                <p:sp>
                  <p:nvSpPr>
                    <p:cNvPr id="449727" name="Rectangle 191"/>
                    <p:cNvSpPr>
                      <a:spLocks noChangeArrowheads="1"/>
                    </p:cNvSpPr>
                    <p:nvPr/>
                  </p:nvSpPr>
                  <p:spPr bwMode="auto">
                    <a:xfrm>
                      <a:off x="1540"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728" name="Line 192"/>
                    <p:cNvSpPr>
                      <a:spLocks noChangeShapeType="1"/>
                    </p:cNvSpPr>
                    <p:nvPr/>
                  </p:nvSpPr>
                  <p:spPr bwMode="auto">
                    <a:xfrm>
                      <a:off x="1540"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29" name="Line 193"/>
                    <p:cNvSpPr>
                      <a:spLocks noChangeShapeType="1"/>
                    </p:cNvSpPr>
                    <p:nvPr/>
                  </p:nvSpPr>
                  <p:spPr bwMode="auto">
                    <a:xfrm>
                      <a:off x="1540" y="1803"/>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30" name="Line 194"/>
                    <p:cNvSpPr>
                      <a:spLocks noChangeShapeType="1"/>
                    </p:cNvSpPr>
                    <p:nvPr/>
                  </p:nvSpPr>
                  <p:spPr bwMode="auto">
                    <a:xfrm>
                      <a:off x="1540" y="1649"/>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9731" name="Line 195"/>
                    <p:cNvSpPr>
                      <a:spLocks noChangeShapeType="1"/>
                    </p:cNvSpPr>
                    <p:nvPr/>
                  </p:nvSpPr>
                  <p:spPr bwMode="auto">
                    <a:xfrm>
                      <a:off x="2628" y="1649"/>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9732" name="Line 196"/>
                    <p:cNvSpPr>
                      <a:spLocks noChangeShapeType="1"/>
                    </p:cNvSpPr>
                    <p:nvPr/>
                  </p:nvSpPr>
                  <p:spPr bwMode="auto">
                    <a:xfrm>
                      <a:off x="1696" y="1649"/>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33" name="Line 197"/>
                    <p:cNvSpPr>
                      <a:spLocks noChangeShapeType="1"/>
                    </p:cNvSpPr>
                    <p:nvPr/>
                  </p:nvSpPr>
                  <p:spPr bwMode="auto">
                    <a:xfrm>
                      <a:off x="1696" y="1803"/>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34" name="Line 198"/>
                    <p:cNvSpPr>
                      <a:spLocks noChangeShapeType="1"/>
                    </p:cNvSpPr>
                    <p:nvPr/>
                  </p:nvSpPr>
                  <p:spPr bwMode="auto">
                    <a:xfrm>
                      <a:off x="1853" y="1649"/>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35" name="Line 199"/>
                    <p:cNvSpPr>
                      <a:spLocks noChangeShapeType="1"/>
                    </p:cNvSpPr>
                    <p:nvPr/>
                  </p:nvSpPr>
                  <p:spPr bwMode="auto">
                    <a:xfrm>
                      <a:off x="1853" y="1803"/>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36" name="Line 200"/>
                    <p:cNvSpPr>
                      <a:spLocks noChangeShapeType="1"/>
                    </p:cNvSpPr>
                    <p:nvPr/>
                  </p:nvSpPr>
                  <p:spPr bwMode="auto">
                    <a:xfrm>
                      <a:off x="2007" y="1649"/>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37" name="Line 201"/>
                    <p:cNvSpPr>
                      <a:spLocks noChangeShapeType="1"/>
                    </p:cNvSpPr>
                    <p:nvPr/>
                  </p:nvSpPr>
                  <p:spPr bwMode="auto">
                    <a:xfrm>
                      <a:off x="2007" y="1803"/>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38" name="Line 202"/>
                    <p:cNvSpPr>
                      <a:spLocks noChangeShapeType="1"/>
                    </p:cNvSpPr>
                    <p:nvPr/>
                  </p:nvSpPr>
                  <p:spPr bwMode="auto">
                    <a:xfrm>
                      <a:off x="2161"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39" name="Line 203"/>
                    <p:cNvSpPr>
                      <a:spLocks noChangeShapeType="1"/>
                    </p:cNvSpPr>
                    <p:nvPr/>
                  </p:nvSpPr>
                  <p:spPr bwMode="auto">
                    <a:xfrm>
                      <a:off x="2161" y="1803"/>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40" name="Line 204"/>
                    <p:cNvSpPr>
                      <a:spLocks noChangeShapeType="1"/>
                    </p:cNvSpPr>
                    <p:nvPr/>
                  </p:nvSpPr>
                  <p:spPr bwMode="auto">
                    <a:xfrm>
                      <a:off x="2317" y="1649"/>
                      <a:ext cx="155"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41" name="Line 205"/>
                    <p:cNvSpPr>
                      <a:spLocks noChangeShapeType="1"/>
                    </p:cNvSpPr>
                    <p:nvPr/>
                  </p:nvSpPr>
                  <p:spPr bwMode="auto">
                    <a:xfrm>
                      <a:off x="2317" y="1803"/>
                      <a:ext cx="155"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42" name="Line 206"/>
                    <p:cNvSpPr>
                      <a:spLocks noChangeShapeType="1"/>
                    </p:cNvSpPr>
                    <p:nvPr/>
                  </p:nvSpPr>
                  <p:spPr bwMode="auto">
                    <a:xfrm>
                      <a:off x="2472"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43" name="Line 207"/>
                    <p:cNvSpPr>
                      <a:spLocks noChangeShapeType="1"/>
                    </p:cNvSpPr>
                    <p:nvPr/>
                  </p:nvSpPr>
                  <p:spPr bwMode="auto">
                    <a:xfrm>
                      <a:off x="2472" y="1803"/>
                      <a:ext cx="156" cy="0"/>
                    </a:xfrm>
                    <a:prstGeom prst="line">
                      <a:avLst/>
                    </a:prstGeom>
                    <a:noFill/>
                    <a:ln w="6350" cap="sq">
                      <a:noFill/>
                      <a:miter lim="800000"/>
                      <a:headEnd/>
                      <a:tailEnd/>
                    </a:ln>
                    <a:effectLst/>
                  </p:spPr>
                  <p:txBody>
                    <a:bodyPr wrap="none" lIns="0" tIns="0" rIns="0" bIns="0" anchor="ctr"/>
                    <a:lstStyle/>
                    <a:p>
                      <a:endParaRPr lang="zh-CN" altLang="en-US"/>
                    </a:p>
                  </p:txBody>
                </p:sp>
              </p:grpSp>
              <p:sp>
                <p:nvSpPr>
                  <p:cNvPr id="449744" name="Rectangle 208"/>
                  <p:cNvSpPr>
                    <a:spLocks noChangeArrowheads="1"/>
                  </p:cNvSpPr>
                  <p:nvPr/>
                </p:nvSpPr>
                <p:spPr bwMode="auto">
                  <a:xfrm>
                    <a:off x="923"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9745" name="Rectangle 209"/>
                  <p:cNvSpPr>
                    <a:spLocks noChangeArrowheads="1"/>
                  </p:cNvSpPr>
                  <p:nvPr/>
                </p:nvSpPr>
                <p:spPr bwMode="auto">
                  <a:xfrm>
                    <a:off x="1077"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9746" name="Rectangle 210"/>
                  <p:cNvSpPr>
                    <a:spLocks noChangeArrowheads="1"/>
                  </p:cNvSpPr>
                  <p:nvPr/>
                </p:nvSpPr>
                <p:spPr bwMode="auto">
                  <a:xfrm>
                    <a:off x="1231"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747" name="Rectangle 211"/>
                  <p:cNvSpPr>
                    <a:spLocks noChangeArrowheads="1"/>
                  </p:cNvSpPr>
                  <p:nvPr/>
                </p:nvSpPr>
                <p:spPr bwMode="auto">
                  <a:xfrm>
                    <a:off x="1385"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9748" name="Rectangle 212"/>
                  <p:cNvSpPr>
                    <a:spLocks noChangeArrowheads="1"/>
                  </p:cNvSpPr>
                  <p:nvPr/>
                </p:nvSpPr>
                <p:spPr bwMode="auto">
                  <a:xfrm>
                    <a:off x="1539" y="195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9749" name="Rectangle 213"/>
                  <p:cNvSpPr>
                    <a:spLocks noChangeArrowheads="1"/>
                  </p:cNvSpPr>
                  <p:nvPr/>
                </p:nvSpPr>
                <p:spPr bwMode="auto">
                  <a:xfrm>
                    <a:off x="769"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9750" name="Rectangle 214"/>
                  <p:cNvSpPr>
                    <a:spLocks noChangeArrowheads="1"/>
                  </p:cNvSpPr>
                  <p:nvPr/>
                </p:nvSpPr>
                <p:spPr bwMode="auto">
                  <a:xfrm>
                    <a:off x="612" y="1958"/>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9751" name="Rectangle 215"/>
                  <p:cNvSpPr>
                    <a:spLocks noChangeArrowheads="1"/>
                  </p:cNvSpPr>
                  <p:nvPr/>
                </p:nvSpPr>
                <p:spPr bwMode="auto">
                  <a:xfrm>
                    <a:off x="456" y="195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9752" name="Line 216"/>
                  <p:cNvSpPr>
                    <a:spLocks noChangeShapeType="1"/>
                  </p:cNvSpPr>
                  <p:nvPr/>
                </p:nvSpPr>
                <p:spPr bwMode="auto">
                  <a:xfrm>
                    <a:off x="456" y="195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53" name="Line 217"/>
                  <p:cNvSpPr>
                    <a:spLocks noChangeShapeType="1"/>
                  </p:cNvSpPr>
                  <p:nvPr/>
                </p:nvSpPr>
                <p:spPr bwMode="auto">
                  <a:xfrm>
                    <a:off x="456" y="2112"/>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54" name="Line 218"/>
                  <p:cNvSpPr>
                    <a:spLocks noChangeShapeType="1"/>
                  </p:cNvSpPr>
                  <p:nvPr/>
                </p:nvSpPr>
                <p:spPr bwMode="auto">
                  <a:xfrm>
                    <a:off x="456" y="195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9755" name="Line 219"/>
                  <p:cNvSpPr>
                    <a:spLocks noChangeShapeType="1"/>
                  </p:cNvSpPr>
                  <p:nvPr/>
                </p:nvSpPr>
                <p:spPr bwMode="auto">
                  <a:xfrm>
                    <a:off x="1695" y="195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9756" name="Line 220"/>
                  <p:cNvSpPr>
                    <a:spLocks noChangeShapeType="1"/>
                  </p:cNvSpPr>
                  <p:nvPr/>
                </p:nvSpPr>
                <p:spPr bwMode="auto">
                  <a:xfrm>
                    <a:off x="612" y="1958"/>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57" name="Line 221"/>
                  <p:cNvSpPr>
                    <a:spLocks noChangeShapeType="1"/>
                  </p:cNvSpPr>
                  <p:nvPr/>
                </p:nvSpPr>
                <p:spPr bwMode="auto">
                  <a:xfrm>
                    <a:off x="612" y="2112"/>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58" name="Line 222"/>
                  <p:cNvSpPr>
                    <a:spLocks noChangeShapeType="1"/>
                  </p:cNvSpPr>
                  <p:nvPr/>
                </p:nvSpPr>
                <p:spPr bwMode="auto">
                  <a:xfrm>
                    <a:off x="769"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59" name="Line 223"/>
                  <p:cNvSpPr>
                    <a:spLocks noChangeShapeType="1"/>
                  </p:cNvSpPr>
                  <p:nvPr/>
                </p:nvSpPr>
                <p:spPr bwMode="auto">
                  <a:xfrm>
                    <a:off x="769"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60" name="Line 224"/>
                  <p:cNvSpPr>
                    <a:spLocks noChangeShapeType="1"/>
                  </p:cNvSpPr>
                  <p:nvPr/>
                </p:nvSpPr>
                <p:spPr bwMode="auto">
                  <a:xfrm>
                    <a:off x="923"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61" name="Line 225"/>
                  <p:cNvSpPr>
                    <a:spLocks noChangeShapeType="1"/>
                  </p:cNvSpPr>
                  <p:nvPr/>
                </p:nvSpPr>
                <p:spPr bwMode="auto">
                  <a:xfrm>
                    <a:off x="923"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62" name="Line 226"/>
                  <p:cNvSpPr>
                    <a:spLocks noChangeShapeType="1"/>
                  </p:cNvSpPr>
                  <p:nvPr/>
                </p:nvSpPr>
                <p:spPr bwMode="auto">
                  <a:xfrm>
                    <a:off x="1077"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63" name="Line 227"/>
                  <p:cNvSpPr>
                    <a:spLocks noChangeShapeType="1"/>
                  </p:cNvSpPr>
                  <p:nvPr/>
                </p:nvSpPr>
                <p:spPr bwMode="auto">
                  <a:xfrm>
                    <a:off x="1077"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64" name="Line 228"/>
                  <p:cNvSpPr>
                    <a:spLocks noChangeShapeType="1"/>
                  </p:cNvSpPr>
                  <p:nvPr/>
                </p:nvSpPr>
                <p:spPr bwMode="auto">
                  <a:xfrm>
                    <a:off x="1231"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65" name="Line 229"/>
                  <p:cNvSpPr>
                    <a:spLocks noChangeShapeType="1"/>
                  </p:cNvSpPr>
                  <p:nvPr/>
                </p:nvSpPr>
                <p:spPr bwMode="auto">
                  <a:xfrm>
                    <a:off x="1231"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66" name="Line 230"/>
                  <p:cNvSpPr>
                    <a:spLocks noChangeShapeType="1"/>
                  </p:cNvSpPr>
                  <p:nvPr/>
                </p:nvSpPr>
                <p:spPr bwMode="auto">
                  <a:xfrm>
                    <a:off x="1385"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67" name="Line 231"/>
                  <p:cNvSpPr>
                    <a:spLocks noChangeShapeType="1"/>
                  </p:cNvSpPr>
                  <p:nvPr/>
                </p:nvSpPr>
                <p:spPr bwMode="auto">
                  <a:xfrm>
                    <a:off x="1385"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68" name="Line 232"/>
                  <p:cNvSpPr>
                    <a:spLocks noChangeShapeType="1"/>
                  </p:cNvSpPr>
                  <p:nvPr/>
                </p:nvSpPr>
                <p:spPr bwMode="auto">
                  <a:xfrm>
                    <a:off x="1539" y="195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69" name="Line 233"/>
                  <p:cNvSpPr>
                    <a:spLocks noChangeShapeType="1"/>
                  </p:cNvSpPr>
                  <p:nvPr/>
                </p:nvSpPr>
                <p:spPr bwMode="auto">
                  <a:xfrm>
                    <a:off x="1539" y="2112"/>
                    <a:ext cx="156" cy="0"/>
                  </a:xfrm>
                  <a:prstGeom prst="line">
                    <a:avLst/>
                  </a:prstGeom>
                  <a:noFill/>
                  <a:ln w="6350" cap="sq">
                    <a:noFill/>
                    <a:miter lim="800000"/>
                    <a:headEnd/>
                    <a:tailEnd/>
                  </a:ln>
                  <a:effectLst/>
                </p:spPr>
                <p:txBody>
                  <a:bodyPr wrap="none" lIns="0" tIns="0" rIns="0" bIns="0" anchor="ctr"/>
                  <a:lstStyle/>
                  <a:p>
                    <a:endParaRPr lang="zh-CN" altLang="en-US"/>
                  </a:p>
                </p:txBody>
              </p:sp>
            </p:grpSp>
            <p:sp>
              <p:nvSpPr>
                <p:cNvPr id="449770" name="Rectangle 234"/>
                <p:cNvSpPr>
                  <a:spLocks noChangeArrowheads="1"/>
                </p:cNvSpPr>
                <p:nvPr/>
              </p:nvSpPr>
              <p:spPr bwMode="auto">
                <a:xfrm>
                  <a:off x="2005" y="2267"/>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49771" name="Rectangle 235"/>
                <p:cNvSpPr>
                  <a:spLocks noChangeArrowheads="1"/>
                </p:cNvSpPr>
                <p:nvPr/>
              </p:nvSpPr>
              <p:spPr bwMode="auto">
                <a:xfrm>
                  <a:off x="1851" y="2267"/>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9772" name="Rectangle 236"/>
                <p:cNvSpPr>
                  <a:spLocks noChangeArrowheads="1"/>
                </p:cNvSpPr>
                <p:nvPr/>
              </p:nvSpPr>
              <p:spPr bwMode="auto">
                <a:xfrm>
                  <a:off x="1694" y="2267"/>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49773" name="Rectangle 237"/>
                <p:cNvSpPr>
                  <a:spLocks noChangeArrowheads="1"/>
                </p:cNvSpPr>
                <p:nvPr/>
              </p:nvSpPr>
              <p:spPr bwMode="auto">
                <a:xfrm>
                  <a:off x="1538" y="2267"/>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9774" name="Line 238"/>
                <p:cNvSpPr>
                  <a:spLocks noChangeShapeType="1"/>
                </p:cNvSpPr>
                <p:nvPr/>
              </p:nvSpPr>
              <p:spPr bwMode="auto">
                <a:xfrm>
                  <a:off x="1538" y="2267"/>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75" name="Line 239"/>
                <p:cNvSpPr>
                  <a:spLocks noChangeShapeType="1"/>
                </p:cNvSpPr>
                <p:nvPr/>
              </p:nvSpPr>
              <p:spPr bwMode="auto">
                <a:xfrm>
                  <a:off x="1538" y="2421"/>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76" name="Line 240"/>
                <p:cNvSpPr>
                  <a:spLocks noChangeShapeType="1"/>
                </p:cNvSpPr>
                <p:nvPr/>
              </p:nvSpPr>
              <p:spPr bwMode="auto">
                <a:xfrm>
                  <a:off x="1538" y="2267"/>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9777" name="Line 241"/>
                <p:cNvSpPr>
                  <a:spLocks noChangeShapeType="1"/>
                </p:cNvSpPr>
                <p:nvPr/>
              </p:nvSpPr>
              <p:spPr bwMode="auto">
                <a:xfrm>
                  <a:off x="2159" y="2267"/>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9778" name="Line 242"/>
                <p:cNvSpPr>
                  <a:spLocks noChangeShapeType="1"/>
                </p:cNvSpPr>
                <p:nvPr/>
              </p:nvSpPr>
              <p:spPr bwMode="auto">
                <a:xfrm>
                  <a:off x="1694" y="2267"/>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79" name="Line 243"/>
                <p:cNvSpPr>
                  <a:spLocks noChangeShapeType="1"/>
                </p:cNvSpPr>
                <p:nvPr/>
              </p:nvSpPr>
              <p:spPr bwMode="auto">
                <a:xfrm>
                  <a:off x="1694" y="2421"/>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80" name="Line 244"/>
                <p:cNvSpPr>
                  <a:spLocks noChangeShapeType="1"/>
                </p:cNvSpPr>
                <p:nvPr/>
              </p:nvSpPr>
              <p:spPr bwMode="auto">
                <a:xfrm>
                  <a:off x="1851" y="2267"/>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81" name="Line 245"/>
                <p:cNvSpPr>
                  <a:spLocks noChangeShapeType="1"/>
                </p:cNvSpPr>
                <p:nvPr/>
              </p:nvSpPr>
              <p:spPr bwMode="auto">
                <a:xfrm>
                  <a:off x="1851" y="2421"/>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82" name="Line 246"/>
                <p:cNvSpPr>
                  <a:spLocks noChangeShapeType="1"/>
                </p:cNvSpPr>
                <p:nvPr/>
              </p:nvSpPr>
              <p:spPr bwMode="auto">
                <a:xfrm>
                  <a:off x="2005" y="2267"/>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49783" name="Line 247"/>
                <p:cNvSpPr>
                  <a:spLocks noChangeShapeType="1"/>
                </p:cNvSpPr>
                <p:nvPr/>
              </p:nvSpPr>
              <p:spPr bwMode="auto">
                <a:xfrm>
                  <a:off x="2005" y="2421"/>
                  <a:ext cx="154" cy="0"/>
                </a:xfrm>
                <a:prstGeom prst="line">
                  <a:avLst/>
                </a:prstGeom>
                <a:noFill/>
                <a:ln w="6350" cap="sq">
                  <a:noFill/>
                  <a:miter lim="800000"/>
                  <a:headEnd/>
                  <a:tailEnd/>
                </a:ln>
                <a:effectLst/>
              </p:spPr>
              <p:txBody>
                <a:bodyPr wrap="none" lIns="0" tIns="0" rIns="0" bIns="0" anchor="ctr"/>
                <a:lstStyle/>
                <a:p>
                  <a:endParaRPr lang="zh-CN" altLang="en-US"/>
                </a:p>
              </p:txBody>
            </p:sp>
          </p:grpSp>
          <p:sp>
            <p:nvSpPr>
              <p:cNvPr id="449784" name="Rectangle 248"/>
              <p:cNvSpPr>
                <a:spLocks noChangeArrowheads="1"/>
              </p:cNvSpPr>
              <p:nvPr/>
            </p:nvSpPr>
            <p:spPr bwMode="auto">
              <a:xfrm>
                <a:off x="1848" y="225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49785" name="Rectangle 249"/>
              <p:cNvSpPr>
                <a:spLocks noChangeArrowheads="1"/>
              </p:cNvSpPr>
              <p:nvPr/>
            </p:nvSpPr>
            <p:spPr bwMode="auto">
              <a:xfrm>
                <a:off x="1848" y="241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9786" name="Rectangle 250"/>
              <p:cNvSpPr>
                <a:spLocks noChangeArrowheads="1"/>
              </p:cNvSpPr>
              <p:nvPr/>
            </p:nvSpPr>
            <p:spPr bwMode="auto">
              <a:xfrm>
                <a:off x="1848" y="256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9787" name="Rectangle 251"/>
              <p:cNvSpPr>
                <a:spLocks noChangeArrowheads="1"/>
              </p:cNvSpPr>
              <p:nvPr/>
            </p:nvSpPr>
            <p:spPr bwMode="auto">
              <a:xfrm>
                <a:off x="1848" y="3196"/>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49788" name="Rectangle 252"/>
              <p:cNvSpPr>
                <a:spLocks noChangeArrowheads="1"/>
              </p:cNvSpPr>
              <p:nvPr/>
            </p:nvSpPr>
            <p:spPr bwMode="auto">
              <a:xfrm>
                <a:off x="1848" y="3353"/>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9789" name="Rectangle 253"/>
              <p:cNvSpPr>
                <a:spLocks noChangeArrowheads="1"/>
              </p:cNvSpPr>
              <p:nvPr/>
            </p:nvSpPr>
            <p:spPr bwMode="auto">
              <a:xfrm>
                <a:off x="1848" y="30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49790" name="Rectangle 254"/>
              <p:cNvSpPr>
                <a:spLocks noChangeArrowheads="1"/>
              </p:cNvSpPr>
              <p:nvPr/>
            </p:nvSpPr>
            <p:spPr bwMode="auto">
              <a:xfrm>
                <a:off x="1848" y="28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9791" name="Rectangle 255"/>
              <p:cNvSpPr>
                <a:spLocks noChangeArrowheads="1"/>
              </p:cNvSpPr>
              <p:nvPr/>
            </p:nvSpPr>
            <p:spPr bwMode="auto">
              <a:xfrm>
                <a:off x="1848" y="27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9792" name="Line 256"/>
              <p:cNvSpPr>
                <a:spLocks noChangeShapeType="1"/>
              </p:cNvSpPr>
              <p:nvPr/>
            </p:nvSpPr>
            <p:spPr bwMode="auto">
              <a:xfrm>
                <a:off x="1848" y="2258"/>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793" name="Line 257"/>
              <p:cNvSpPr>
                <a:spLocks noChangeShapeType="1"/>
              </p:cNvSpPr>
              <p:nvPr/>
            </p:nvSpPr>
            <p:spPr bwMode="auto">
              <a:xfrm>
                <a:off x="1848" y="3509"/>
                <a:ext cx="158" cy="0"/>
              </a:xfrm>
              <a:prstGeom prst="line">
                <a:avLst/>
              </a:prstGeom>
              <a:noFill/>
              <a:ln w="6350" cap="sq">
                <a:noFill/>
                <a:miter lim="800000"/>
                <a:headEnd/>
                <a:tailEnd/>
              </a:ln>
              <a:effectLst/>
            </p:spPr>
            <p:txBody>
              <a:bodyPr wrap="none" lIns="0" tIns="0" rIns="0" bIns="0"/>
              <a:lstStyle/>
              <a:p>
                <a:endParaRPr lang="zh-CN" altLang="en-US"/>
              </a:p>
            </p:txBody>
          </p:sp>
          <p:sp>
            <p:nvSpPr>
              <p:cNvPr id="449794" name="Line 258"/>
              <p:cNvSpPr>
                <a:spLocks noChangeShapeType="1"/>
              </p:cNvSpPr>
              <p:nvPr/>
            </p:nvSpPr>
            <p:spPr bwMode="auto">
              <a:xfrm>
                <a:off x="1848" y="225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795" name="Line 259"/>
              <p:cNvSpPr>
                <a:spLocks noChangeShapeType="1"/>
              </p:cNvSpPr>
              <p:nvPr/>
            </p:nvSpPr>
            <p:spPr bwMode="auto">
              <a:xfrm>
                <a:off x="2006" y="2258"/>
                <a:ext cx="0" cy="154"/>
              </a:xfrm>
              <a:prstGeom prst="line">
                <a:avLst/>
              </a:prstGeom>
              <a:noFill/>
              <a:ln w="6350" cap="sq">
                <a:noFill/>
                <a:miter lim="800000"/>
                <a:headEnd/>
                <a:tailEnd/>
              </a:ln>
              <a:effectLst/>
            </p:spPr>
            <p:txBody>
              <a:bodyPr wrap="none" lIns="0" tIns="0" rIns="0" bIns="0"/>
              <a:lstStyle/>
              <a:p>
                <a:endParaRPr lang="zh-CN" altLang="en-US"/>
              </a:p>
            </p:txBody>
          </p:sp>
          <p:sp>
            <p:nvSpPr>
              <p:cNvPr id="449796" name="Line 260"/>
              <p:cNvSpPr>
                <a:spLocks noChangeShapeType="1"/>
              </p:cNvSpPr>
              <p:nvPr/>
            </p:nvSpPr>
            <p:spPr bwMode="auto">
              <a:xfrm>
                <a:off x="1848" y="241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797" name="Line 261"/>
              <p:cNvSpPr>
                <a:spLocks noChangeShapeType="1"/>
              </p:cNvSpPr>
              <p:nvPr/>
            </p:nvSpPr>
            <p:spPr bwMode="auto">
              <a:xfrm>
                <a:off x="2006" y="241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798" name="Line 262"/>
              <p:cNvSpPr>
                <a:spLocks noChangeShapeType="1"/>
              </p:cNvSpPr>
              <p:nvPr/>
            </p:nvSpPr>
            <p:spPr bwMode="auto">
              <a:xfrm>
                <a:off x="1848" y="256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799" name="Line 263"/>
              <p:cNvSpPr>
                <a:spLocks noChangeShapeType="1"/>
              </p:cNvSpPr>
              <p:nvPr/>
            </p:nvSpPr>
            <p:spPr bwMode="auto">
              <a:xfrm>
                <a:off x="2006" y="2569"/>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800" name="Line 264"/>
              <p:cNvSpPr>
                <a:spLocks noChangeShapeType="1"/>
              </p:cNvSpPr>
              <p:nvPr/>
            </p:nvSpPr>
            <p:spPr bwMode="auto">
              <a:xfrm>
                <a:off x="1848" y="27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801" name="Line 265"/>
              <p:cNvSpPr>
                <a:spLocks noChangeShapeType="1"/>
              </p:cNvSpPr>
              <p:nvPr/>
            </p:nvSpPr>
            <p:spPr bwMode="auto">
              <a:xfrm>
                <a:off x="2006" y="27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802" name="Line 266"/>
              <p:cNvSpPr>
                <a:spLocks noChangeShapeType="1"/>
              </p:cNvSpPr>
              <p:nvPr/>
            </p:nvSpPr>
            <p:spPr bwMode="auto">
              <a:xfrm>
                <a:off x="1848" y="28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803" name="Line 267"/>
              <p:cNvSpPr>
                <a:spLocks noChangeShapeType="1"/>
              </p:cNvSpPr>
              <p:nvPr/>
            </p:nvSpPr>
            <p:spPr bwMode="auto">
              <a:xfrm>
                <a:off x="2006" y="28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804" name="Line 268"/>
              <p:cNvSpPr>
                <a:spLocks noChangeShapeType="1"/>
              </p:cNvSpPr>
              <p:nvPr/>
            </p:nvSpPr>
            <p:spPr bwMode="auto">
              <a:xfrm>
                <a:off x="1848" y="30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805" name="Line 269"/>
              <p:cNvSpPr>
                <a:spLocks noChangeShapeType="1"/>
              </p:cNvSpPr>
              <p:nvPr/>
            </p:nvSpPr>
            <p:spPr bwMode="auto">
              <a:xfrm>
                <a:off x="2006" y="30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806" name="Line 270"/>
              <p:cNvSpPr>
                <a:spLocks noChangeShapeType="1"/>
              </p:cNvSpPr>
              <p:nvPr/>
            </p:nvSpPr>
            <p:spPr bwMode="auto">
              <a:xfrm>
                <a:off x="1848" y="3196"/>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807" name="Line 271"/>
              <p:cNvSpPr>
                <a:spLocks noChangeShapeType="1"/>
              </p:cNvSpPr>
              <p:nvPr/>
            </p:nvSpPr>
            <p:spPr bwMode="auto">
              <a:xfrm>
                <a:off x="2006" y="3196"/>
                <a:ext cx="0" cy="157"/>
              </a:xfrm>
              <a:prstGeom prst="line">
                <a:avLst/>
              </a:prstGeom>
              <a:noFill/>
              <a:ln w="6350" cap="sq">
                <a:noFill/>
                <a:miter lim="800000"/>
                <a:headEnd/>
                <a:tailEnd/>
              </a:ln>
              <a:effectLst/>
            </p:spPr>
            <p:txBody>
              <a:bodyPr wrap="none" lIns="0" tIns="0" rIns="0" bIns="0"/>
              <a:lstStyle/>
              <a:p>
                <a:endParaRPr lang="zh-CN" altLang="en-US"/>
              </a:p>
            </p:txBody>
          </p:sp>
          <p:sp>
            <p:nvSpPr>
              <p:cNvPr id="449808" name="Line 272"/>
              <p:cNvSpPr>
                <a:spLocks noChangeShapeType="1"/>
              </p:cNvSpPr>
              <p:nvPr/>
            </p:nvSpPr>
            <p:spPr bwMode="auto">
              <a:xfrm>
                <a:off x="1848" y="3353"/>
                <a:ext cx="0" cy="156"/>
              </a:xfrm>
              <a:prstGeom prst="line">
                <a:avLst/>
              </a:prstGeom>
              <a:noFill/>
              <a:ln w="6350" cap="sq">
                <a:noFill/>
                <a:miter lim="800000"/>
                <a:headEnd/>
                <a:tailEnd/>
              </a:ln>
              <a:effectLst/>
            </p:spPr>
            <p:txBody>
              <a:bodyPr wrap="none" lIns="0" tIns="0" rIns="0" bIns="0"/>
              <a:lstStyle/>
              <a:p>
                <a:endParaRPr lang="zh-CN" altLang="en-US"/>
              </a:p>
            </p:txBody>
          </p:sp>
          <p:sp>
            <p:nvSpPr>
              <p:cNvPr id="449809" name="Line 273"/>
              <p:cNvSpPr>
                <a:spLocks noChangeShapeType="1"/>
              </p:cNvSpPr>
              <p:nvPr/>
            </p:nvSpPr>
            <p:spPr bwMode="auto">
              <a:xfrm>
                <a:off x="2006" y="3353"/>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49543" name="Rectangle 7"/>
            <p:cNvSpPr>
              <a:spLocks noChangeArrowheads="1"/>
            </p:cNvSpPr>
            <p:nvPr/>
          </p:nvSpPr>
          <p:spPr bwMode="auto">
            <a:xfrm>
              <a:off x="1693" y="272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49544" name="Rectangle 8"/>
            <p:cNvSpPr>
              <a:spLocks noChangeArrowheads="1"/>
            </p:cNvSpPr>
            <p:nvPr/>
          </p:nvSpPr>
          <p:spPr bwMode="auto">
            <a:xfrm>
              <a:off x="1849" y="272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49545" name="Rectangle 9"/>
            <p:cNvSpPr>
              <a:spLocks noChangeArrowheads="1"/>
            </p:cNvSpPr>
            <p:nvPr/>
          </p:nvSpPr>
          <p:spPr bwMode="auto">
            <a:xfrm>
              <a:off x="2005" y="272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49546" name="Rectangle 10"/>
            <p:cNvSpPr>
              <a:spLocks noChangeArrowheads="1"/>
            </p:cNvSpPr>
            <p:nvPr/>
          </p:nvSpPr>
          <p:spPr bwMode="auto">
            <a:xfrm>
              <a:off x="2317" y="2728"/>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49547" name="Rectangle 11"/>
            <p:cNvSpPr>
              <a:spLocks noChangeArrowheads="1"/>
            </p:cNvSpPr>
            <p:nvPr/>
          </p:nvSpPr>
          <p:spPr bwMode="auto">
            <a:xfrm>
              <a:off x="2161" y="272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49548" name="Line 12"/>
            <p:cNvSpPr>
              <a:spLocks noChangeShapeType="1"/>
            </p:cNvSpPr>
            <p:nvPr/>
          </p:nvSpPr>
          <p:spPr bwMode="auto">
            <a:xfrm>
              <a:off x="1693" y="272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549" name="Line 13"/>
            <p:cNvSpPr>
              <a:spLocks noChangeShapeType="1"/>
            </p:cNvSpPr>
            <p:nvPr/>
          </p:nvSpPr>
          <p:spPr bwMode="auto">
            <a:xfrm>
              <a:off x="1693" y="2882"/>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550" name="Line 14"/>
            <p:cNvSpPr>
              <a:spLocks noChangeShapeType="1"/>
            </p:cNvSpPr>
            <p:nvPr/>
          </p:nvSpPr>
          <p:spPr bwMode="auto">
            <a:xfrm>
              <a:off x="1693" y="272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9551" name="Line 15"/>
            <p:cNvSpPr>
              <a:spLocks noChangeShapeType="1"/>
            </p:cNvSpPr>
            <p:nvPr/>
          </p:nvSpPr>
          <p:spPr bwMode="auto">
            <a:xfrm>
              <a:off x="2474" y="272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49552" name="Line 16"/>
            <p:cNvSpPr>
              <a:spLocks noChangeShapeType="1"/>
            </p:cNvSpPr>
            <p:nvPr/>
          </p:nvSpPr>
          <p:spPr bwMode="auto">
            <a:xfrm>
              <a:off x="1849" y="272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553" name="Line 17"/>
            <p:cNvSpPr>
              <a:spLocks noChangeShapeType="1"/>
            </p:cNvSpPr>
            <p:nvPr/>
          </p:nvSpPr>
          <p:spPr bwMode="auto">
            <a:xfrm>
              <a:off x="1849" y="2882"/>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554" name="Line 18"/>
            <p:cNvSpPr>
              <a:spLocks noChangeShapeType="1"/>
            </p:cNvSpPr>
            <p:nvPr/>
          </p:nvSpPr>
          <p:spPr bwMode="auto">
            <a:xfrm>
              <a:off x="2005" y="272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555" name="Line 19"/>
            <p:cNvSpPr>
              <a:spLocks noChangeShapeType="1"/>
            </p:cNvSpPr>
            <p:nvPr/>
          </p:nvSpPr>
          <p:spPr bwMode="auto">
            <a:xfrm>
              <a:off x="2005" y="2882"/>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556" name="Line 20"/>
            <p:cNvSpPr>
              <a:spLocks noChangeShapeType="1"/>
            </p:cNvSpPr>
            <p:nvPr/>
          </p:nvSpPr>
          <p:spPr bwMode="auto">
            <a:xfrm>
              <a:off x="2161" y="272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557" name="Line 21"/>
            <p:cNvSpPr>
              <a:spLocks noChangeShapeType="1"/>
            </p:cNvSpPr>
            <p:nvPr/>
          </p:nvSpPr>
          <p:spPr bwMode="auto">
            <a:xfrm>
              <a:off x="2161" y="2882"/>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49558" name="Line 22"/>
            <p:cNvSpPr>
              <a:spLocks noChangeShapeType="1"/>
            </p:cNvSpPr>
            <p:nvPr/>
          </p:nvSpPr>
          <p:spPr bwMode="auto">
            <a:xfrm>
              <a:off x="2317" y="2728"/>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49559" name="Line 23"/>
            <p:cNvSpPr>
              <a:spLocks noChangeShapeType="1"/>
            </p:cNvSpPr>
            <p:nvPr/>
          </p:nvSpPr>
          <p:spPr bwMode="auto">
            <a:xfrm>
              <a:off x="2317" y="2882"/>
              <a:ext cx="157" cy="0"/>
            </a:xfrm>
            <a:prstGeom prst="line">
              <a:avLst/>
            </a:prstGeom>
            <a:noFill/>
            <a:ln w="6350" cap="sq">
              <a:noFill/>
              <a:miter lim="800000"/>
              <a:headEnd/>
              <a:tailEnd/>
            </a:ln>
            <a:effectLst/>
          </p:spPr>
          <p:txBody>
            <a:bodyPr wrap="none" lIns="0" tIns="0" rIns="0" bIns="0" anchor="ct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49541"/>
                                        </p:tgtEl>
                                        <p:attrNameLst>
                                          <p:attrName>style.visibility</p:attrName>
                                        </p:attrNameLst>
                                      </p:cBhvr>
                                      <p:to>
                                        <p:strVal val="visible"/>
                                      </p:to>
                                    </p:set>
                                    <p:animEffect transition="in" filter="slide(fromLeft)">
                                      <p:cBhvr>
                                        <p:cTn id="7" dur="500"/>
                                        <p:tgtEl>
                                          <p:spTgt spid="449541"/>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49540"/>
                                        </p:tgtEl>
                                        <p:attrNameLst>
                                          <p:attrName>style.visibility</p:attrName>
                                        </p:attrNameLst>
                                      </p:cBhvr>
                                      <p:to>
                                        <p:strVal val="visible"/>
                                      </p:to>
                                    </p:set>
                                    <p:animEffect transition="in" filter="blinds(vertical)">
                                      <p:cBhvr>
                                        <p:cTn id="11" dur="500"/>
                                        <p:tgtEl>
                                          <p:spTgt spid="449540"/>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449875"/>
                                        </p:tgtEl>
                                        <p:attrNameLst>
                                          <p:attrName>style.visibility</p:attrName>
                                        </p:attrNameLst>
                                      </p:cBhvr>
                                      <p:to>
                                        <p:strVal val="visible"/>
                                      </p:to>
                                    </p:set>
                                    <p:animEffect transition="in" filter="slide(fromLeft)">
                                      <p:cBhvr>
                                        <p:cTn id="16" dur="500"/>
                                        <p:tgtEl>
                                          <p:spTgt spid="449875"/>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1" name="Text Box 11"/>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13	</a:t>
            </a:r>
            <a:r>
              <a:rPr lang="en-US" altLang="zh-CN" sz="2300">
                <a:solidFill>
                  <a:srgbClr val="FFFFFF"/>
                </a:solidFill>
                <a:cs typeface="Times New Roman" pitchFamily="18" charset="0"/>
              </a:rPr>
              <a:t>Complete the crossword with the words from the passage.</a:t>
            </a:r>
          </a:p>
        </p:txBody>
      </p:sp>
      <p:pic>
        <p:nvPicPr>
          <p:cNvPr id="450563"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450564" name="Text Box 4"/>
          <p:cNvSpPr txBox="1">
            <a:spLocks noChangeArrowheads="1"/>
          </p:cNvSpPr>
          <p:nvPr/>
        </p:nvSpPr>
        <p:spPr bwMode="auto">
          <a:xfrm>
            <a:off x="4806950" y="2427288"/>
            <a:ext cx="4013200" cy="420687"/>
          </a:xfrm>
          <a:prstGeom prst="rect">
            <a:avLst/>
          </a:prstGeom>
          <a:noFill/>
          <a:ln w="9525">
            <a:noFill/>
            <a:miter lim="800000"/>
            <a:headEnd/>
            <a:tailEnd/>
          </a:ln>
          <a:effectLst/>
        </p:spPr>
        <p:txBody>
          <a:bodyPr lIns="0">
            <a:spAutoFit/>
          </a:bodyPr>
          <a:lstStyle/>
          <a:p>
            <a:pPr marL="446088" indent="-446088" algn="just">
              <a:lnSpc>
                <a:spcPct val="90000"/>
              </a:lnSpc>
            </a:pPr>
            <a:r>
              <a:rPr lang="en-US" altLang="zh-CN">
                <a:solidFill>
                  <a:srgbClr val="003366"/>
                </a:solidFill>
              </a:rPr>
              <a:t>13	</a:t>
            </a:r>
            <a:r>
              <a:rPr lang="en-US" altLang="en-US">
                <a:solidFill>
                  <a:srgbClr val="003366"/>
                </a:solidFill>
              </a:rPr>
              <a:t>one thousandth of a meter</a:t>
            </a:r>
            <a:endParaRPr lang="zh-CN" altLang="en-US">
              <a:solidFill>
                <a:srgbClr val="003366"/>
              </a:solidFill>
            </a:endParaRPr>
          </a:p>
        </p:txBody>
      </p:sp>
      <p:pic>
        <p:nvPicPr>
          <p:cNvPr id="450565" name="Picture 5" descr=" icon"/>
          <p:cNvPicPr>
            <a:picLocks noChangeAspect="1" noChangeArrowheads="1"/>
          </p:cNvPicPr>
          <p:nvPr/>
        </p:nvPicPr>
        <p:blipFill>
          <a:blip r:embed="rId4"/>
          <a:srcRect/>
          <a:stretch>
            <a:fillRect/>
          </a:stretch>
        </p:blipFill>
        <p:spPr bwMode="auto">
          <a:xfrm>
            <a:off x="4533900" y="1781175"/>
            <a:ext cx="647700" cy="647700"/>
          </a:xfrm>
          <a:prstGeom prst="rect">
            <a:avLst/>
          </a:prstGeom>
          <a:noFill/>
        </p:spPr>
      </p:pic>
      <p:graphicFrame>
        <p:nvGraphicFramePr>
          <p:cNvPr id="450867" name="Group 307"/>
          <p:cNvGraphicFramePr>
            <a:graphicFrameLocks noGrp="1"/>
          </p:cNvGraphicFramePr>
          <p:nvPr/>
        </p:nvGraphicFramePr>
        <p:xfrm>
          <a:off x="1201738" y="5319713"/>
          <a:ext cx="2478087" cy="243840"/>
        </p:xfrm>
        <a:graphic>
          <a:graphicData uri="http://schemas.openxmlformats.org/drawingml/2006/table">
            <a:tbl>
              <a:tblPr/>
              <a:tblGrid>
                <a:gridCol w="247650"/>
                <a:gridCol w="247650"/>
                <a:gridCol w="247650"/>
                <a:gridCol w="247650"/>
                <a:gridCol w="247650"/>
                <a:gridCol w="247650"/>
                <a:gridCol w="247650"/>
                <a:gridCol w="247650"/>
                <a:gridCol w="247650"/>
                <a:gridCol w="249237"/>
              </a:tblGrid>
              <a:tr h="2254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M</a:t>
                      </a:r>
                    </a:p>
                  </a:txBody>
                  <a:tcPr marL="0" marR="0" marT="0" marB="0" anchor="ctr" horzOverflow="overflow">
                    <a:lnL cap="flat">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I</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L</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L</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I</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M</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T</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E</a:t>
                      </a:r>
                    </a:p>
                  </a:txBody>
                  <a:tcPr marL="0" marR="0" marT="0" marB="0" anchor="ctr" horzOverflow="overflow">
                    <a:lnL>
                      <a:noFill/>
                    </a:lnL>
                    <a:lnR>
                      <a:noFill/>
                    </a:lnR>
                    <a:lnT cap="flat">
                      <a:noFill/>
                    </a:lnT>
                    <a:lnB cap="flat">
                      <a:noFill/>
                    </a:lnB>
                    <a:lnTlToBr>
                      <a:noFill/>
                    </a:lnTlToBr>
                    <a:lnBlToTr>
                      <a:noFill/>
                    </a:lnBlToTr>
                    <a:solidFill>
                      <a:srgbClr val="E4FF97">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smtClean="0">
                          <a:ln>
                            <a:noFill/>
                          </a:ln>
                          <a:solidFill>
                            <a:schemeClr val="tx1"/>
                          </a:solidFill>
                          <a:effectLst/>
                          <a:latin typeface="Arial" pitchFamily="34" charset="0"/>
                          <a:ea typeface="宋体" pitchFamily="2" charset="-122"/>
                        </a:rPr>
                        <a:t>R</a:t>
                      </a:r>
                    </a:p>
                  </a:txBody>
                  <a:tcPr marL="0" marR="0" marT="0" marB="0" anchor="ctr" horzOverflow="overflow">
                    <a:lnL>
                      <a:noFill/>
                    </a:lnL>
                    <a:lnR cap="flat">
                      <a:noFill/>
                    </a:lnR>
                    <a:lnT cap="flat">
                      <a:noFill/>
                    </a:lnT>
                    <a:lnB cap="flat">
                      <a:noFill/>
                    </a:lnB>
                    <a:lnTlToBr>
                      <a:noFill/>
                    </a:lnTlToBr>
                    <a:lnBlToTr>
                      <a:noFill/>
                    </a:lnBlToTr>
                    <a:solidFill>
                      <a:srgbClr val="E4FF97">
                        <a:alpha val="50000"/>
                      </a:srgbClr>
                    </a:solidFill>
                  </a:tcPr>
                </a:tc>
              </a:tr>
            </a:tbl>
          </a:graphicData>
        </a:graphic>
      </p:graphicFrame>
      <p:grpSp>
        <p:nvGrpSpPr>
          <p:cNvPr id="2" name="Group 340"/>
          <p:cNvGrpSpPr>
            <a:grpSpLocks/>
          </p:cNvGrpSpPr>
          <p:nvPr/>
        </p:nvGrpSpPr>
        <p:grpSpPr bwMode="auto">
          <a:xfrm>
            <a:off x="717550" y="636588"/>
            <a:ext cx="3949700" cy="4938712"/>
            <a:chOff x="452" y="401"/>
            <a:chExt cx="2488" cy="3111"/>
          </a:xfrm>
        </p:grpSpPr>
        <p:grpSp>
          <p:nvGrpSpPr>
            <p:cNvPr id="3" name="Group 39"/>
            <p:cNvGrpSpPr>
              <a:grpSpLocks/>
            </p:cNvGrpSpPr>
            <p:nvPr/>
          </p:nvGrpSpPr>
          <p:grpSpPr bwMode="auto">
            <a:xfrm>
              <a:off x="452" y="401"/>
              <a:ext cx="2487" cy="3111"/>
              <a:chOff x="452" y="401"/>
              <a:chExt cx="2487" cy="3111"/>
            </a:xfrm>
          </p:grpSpPr>
          <p:grpSp>
            <p:nvGrpSpPr>
              <p:cNvPr id="4" name="Group 40"/>
              <p:cNvGrpSpPr>
                <a:grpSpLocks/>
              </p:cNvGrpSpPr>
              <p:nvPr/>
            </p:nvGrpSpPr>
            <p:grpSpPr bwMode="auto">
              <a:xfrm>
                <a:off x="452" y="401"/>
                <a:ext cx="2487" cy="3111"/>
                <a:chOff x="452" y="401"/>
                <a:chExt cx="2487" cy="3111"/>
              </a:xfrm>
            </p:grpSpPr>
            <p:grpSp>
              <p:nvGrpSpPr>
                <p:cNvPr id="5" name="Group 41"/>
                <p:cNvGrpSpPr>
                  <a:grpSpLocks/>
                </p:cNvGrpSpPr>
                <p:nvPr/>
              </p:nvGrpSpPr>
              <p:grpSpPr bwMode="auto">
                <a:xfrm>
                  <a:off x="452" y="401"/>
                  <a:ext cx="2487" cy="3111"/>
                  <a:chOff x="452" y="401"/>
                  <a:chExt cx="2487" cy="3111"/>
                </a:xfrm>
              </p:grpSpPr>
              <p:grpSp>
                <p:nvGrpSpPr>
                  <p:cNvPr id="6" name="Group 42"/>
                  <p:cNvGrpSpPr>
                    <a:grpSpLocks/>
                  </p:cNvGrpSpPr>
                  <p:nvPr/>
                </p:nvGrpSpPr>
                <p:grpSpPr bwMode="auto">
                  <a:xfrm>
                    <a:off x="452" y="401"/>
                    <a:ext cx="2487" cy="3111"/>
                    <a:chOff x="452" y="401"/>
                    <a:chExt cx="2487" cy="3111"/>
                  </a:xfrm>
                </p:grpSpPr>
                <p:grpSp>
                  <p:nvGrpSpPr>
                    <p:cNvPr id="7" name="Group 43"/>
                    <p:cNvGrpSpPr>
                      <a:grpSpLocks/>
                    </p:cNvGrpSpPr>
                    <p:nvPr/>
                  </p:nvGrpSpPr>
                  <p:grpSpPr bwMode="auto">
                    <a:xfrm>
                      <a:off x="452" y="401"/>
                      <a:ext cx="2487" cy="3111"/>
                      <a:chOff x="452" y="401"/>
                      <a:chExt cx="2487" cy="3111"/>
                    </a:xfrm>
                  </p:grpSpPr>
                  <p:grpSp>
                    <p:nvGrpSpPr>
                      <p:cNvPr id="8" name="Group 44"/>
                      <p:cNvGrpSpPr>
                        <a:grpSpLocks/>
                      </p:cNvGrpSpPr>
                      <p:nvPr/>
                    </p:nvGrpSpPr>
                    <p:grpSpPr bwMode="auto">
                      <a:xfrm>
                        <a:off x="452" y="401"/>
                        <a:ext cx="2487" cy="3111"/>
                        <a:chOff x="452" y="401"/>
                        <a:chExt cx="2487" cy="3111"/>
                      </a:xfrm>
                    </p:grpSpPr>
                    <p:grpSp>
                      <p:nvGrpSpPr>
                        <p:cNvPr id="9" name="Group 45"/>
                        <p:cNvGrpSpPr>
                          <a:grpSpLocks/>
                        </p:cNvGrpSpPr>
                        <p:nvPr/>
                      </p:nvGrpSpPr>
                      <p:grpSpPr bwMode="auto">
                        <a:xfrm>
                          <a:off x="452" y="401"/>
                          <a:ext cx="2487" cy="3111"/>
                          <a:chOff x="452" y="401"/>
                          <a:chExt cx="2487" cy="3111"/>
                        </a:xfrm>
                      </p:grpSpPr>
                      <p:grpSp>
                        <p:nvGrpSpPr>
                          <p:cNvPr id="10" name="Group 46"/>
                          <p:cNvGrpSpPr>
                            <a:grpSpLocks/>
                          </p:cNvGrpSpPr>
                          <p:nvPr/>
                        </p:nvGrpSpPr>
                        <p:grpSpPr bwMode="auto">
                          <a:xfrm>
                            <a:off x="452" y="401"/>
                            <a:ext cx="2487" cy="3111"/>
                            <a:chOff x="452" y="401"/>
                            <a:chExt cx="2487" cy="3111"/>
                          </a:xfrm>
                        </p:grpSpPr>
                        <p:grpSp>
                          <p:nvGrpSpPr>
                            <p:cNvPr id="11" name="Group 47"/>
                            <p:cNvGrpSpPr>
                              <a:grpSpLocks/>
                            </p:cNvGrpSpPr>
                            <p:nvPr/>
                          </p:nvGrpSpPr>
                          <p:grpSpPr bwMode="auto">
                            <a:xfrm>
                              <a:off x="452" y="401"/>
                              <a:ext cx="2487" cy="3111"/>
                              <a:chOff x="452" y="401"/>
                              <a:chExt cx="2487" cy="3111"/>
                            </a:xfrm>
                          </p:grpSpPr>
                          <p:grpSp>
                            <p:nvGrpSpPr>
                              <p:cNvPr id="12" name="Group 48"/>
                              <p:cNvGrpSpPr>
                                <a:grpSpLocks/>
                              </p:cNvGrpSpPr>
                              <p:nvPr/>
                            </p:nvGrpSpPr>
                            <p:grpSpPr bwMode="auto">
                              <a:xfrm>
                                <a:off x="452" y="401"/>
                                <a:ext cx="2487" cy="3111"/>
                                <a:chOff x="452" y="401"/>
                                <a:chExt cx="2487" cy="3111"/>
                              </a:xfrm>
                            </p:grpSpPr>
                            <p:grpSp>
                              <p:nvGrpSpPr>
                                <p:cNvPr id="13" name="Group 49"/>
                                <p:cNvGrpSpPr>
                                  <a:grpSpLocks/>
                                </p:cNvGrpSpPr>
                                <p:nvPr/>
                              </p:nvGrpSpPr>
                              <p:grpSpPr bwMode="auto">
                                <a:xfrm>
                                  <a:off x="452" y="401"/>
                                  <a:ext cx="2487" cy="3111"/>
                                  <a:chOff x="452" y="401"/>
                                  <a:chExt cx="2487" cy="3111"/>
                                </a:xfrm>
                              </p:grpSpPr>
                              <p:pic>
                                <p:nvPicPr>
                                  <p:cNvPr id="450610" name="Picture 5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2" y="401"/>
                                    <a:ext cx="2487" cy="3111"/>
                                  </a:xfrm>
                                  <a:prstGeom prst="rect">
                                    <a:avLst/>
                                  </a:prstGeom>
                                  <a:noFill/>
                                  <a:ln w="9525">
                                    <a:noFill/>
                                    <a:miter lim="800000"/>
                                    <a:headEnd/>
                                    <a:tailEnd/>
                                  </a:ln>
                                  <a:effectLst/>
                                </p:spPr>
                              </p:pic>
                              <p:sp>
                                <p:nvSpPr>
                                  <p:cNvPr id="450611" name="Rectangle 51"/>
                                  <p:cNvSpPr>
                                    <a:spLocks noChangeArrowheads="1"/>
                                  </p:cNvSpPr>
                                  <p:nvPr/>
                                </p:nvSpPr>
                                <p:spPr bwMode="auto">
                                  <a:xfrm>
                                    <a:off x="2310" y="40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50612" name="Rectangle 52"/>
                                  <p:cNvSpPr>
                                    <a:spLocks noChangeArrowheads="1"/>
                                  </p:cNvSpPr>
                                  <p:nvPr/>
                                </p:nvSpPr>
                                <p:spPr bwMode="auto">
                                  <a:xfrm>
                                    <a:off x="2310" y="55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50613" name="Rectangle 53"/>
                                  <p:cNvSpPr>
                                    <a:spLocks noChangeArrowheads="1"/>
                                  </p:cNvSpPr>
                                  <p:nvPr/>
                                </p:nvSpPr>
                                <p:spPr bwMode="auto">
                                  <a:xfrm>
                                    <a:off x="2310" y="7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50614" name="Rectangle 54"/>
                                  <p:cNvSpPr>
                                    <a:spLocks noChangeArrowheads="1"/>
                                  </p:cNvSpPr>
                                  <p:nvPr/>
                                </p:nvSpPr>
                                <p:spPr bwMode="auto">
                                  <a:xfrm>
                                    <a:off x="2310" y="13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50615" name="Rectangle 55"/>
                                  <p:cNvSpPr>
                                    <a:spLocks noChangeArrowheads="1"/>
                                  </p:cNvSpPr>
                                  <p:nvPr/>
                                </p:nvSpPr>
                                <p:spPr bwMode="auto">
                                  <a:xfrm>
                                    <a:off x="2310" y="149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50616" name="Rectangle 56"/>
                                  <p:cNvSpPr>
                                    <a:spLocks noChangeArrowheads="1"/>
                                  </p:cNvSpPr>
                                  <p:nvPr/>
                                </p:nvSpPr>
                                <p:spPr bwMode="auto">
                                  <a:xfrm>
                                    <a:off x="2310" y="165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50617" name="Rectangle 57"/>
                                  <p:cNvSpPr>
                                    <a:spLocks noChangeArrowheads="1"/>
                                  </p:cNvSpPr>
                                  <p:nvPr/>
                                </p:nvSpPr>
                                <p:spPr bwMode="auto">
                                  <a:xfrm>
                                    <a:off x="2310" y="180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618" name="Rectangle 58"/>
                                  <p:cNvSpPr>
                                    <a:spLocks noChangeArrowheads="1"/>
                                  </p:cNvSpPr>
                                  <p:nvPr/>
                                </p:nvSpPr>
                                <p:spPr bwMode="auto">
                                  <a:xfrm>
                                    <a:off x="2310" y="11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50619" name="Rectangle 59"/>
                                  <p:cNvSpPr>
                                    <a:spLocks noChangeArrowheads="1"/>
                                  </p:cNvSpPr>
                                  <p:nvPr/>
                                </p:nvSpPr>
                                <p:spPr bwMode="auto">
                                  <a:xfrm>
                                    <a:off x="2310" y="10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50620" name="Rectangle 60"/>
                                  <p:cNvSpPr>
                                    <a:spLocks noChangeArrowheads="1"/>
                                  </p:cNvSpPr>
                                  <p:nvPr/>
                                </p:nvSpPr>
                                <p:spPr bwMode="auto">
                                  <a:xfrm>
                                    <a:off x="2310" y="868"/>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50621" name="Line 61"/>
                                  <p:cNvSpPr>
                                    <a:spLocks noChangeShapeType="1"/>
                                  </p:cNvSpPr>
                                  <p:nvPr/>
                                </p:nvSpPr>
                                <p:spPr bwMode="auto">
                                  <a:xfrm>
                                    <a:off x="2310" y="401"/>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622" name="Line 62"/>
                                  <p:cNvSpPr>
                                    <a:spLocks noChangeShapeType="1"/>
                                  </p:cNvSpPr>
                                  <p:nvPr/>
                                </p:nvSpPr>
                                <p:spPr bwMode="auto">
                                  <a:xfrm>
                                    <a:off x="2310" y="1966"/>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623" name="Line 63"/>
                                  <p:cNvSpPr>
                                    <a:spLocks noChangeShapeType="1"/>
                                  </p:cNvSpPr>
                                  <p:nvPr/>
                                </p:nvSpPr>
                                <p:spPr bwMode="auto">
                                  <a:xfrm>
                                    <a:off x="2310"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624" name="Line 64"/>
                                  <p:cNvSpPr>
                                    <a:spLocks noChangeShapeType="1"/>
                                  </p:cNvSpPr>
                                  <p:nvPr/>
                                </p:nvSpPr>
                                <p:spPr bwMode="auto">
                                  <a:xfrm>
                                    <a:off x="2468" y="401"/>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625" name="Line 65"/>
                                  <p:cNvSpPr>
                                    <a:spLocks noChangeShapeType="1"/>
                                  </p:cNvSpPr>
                                  <p:nvPr/>
                                </p:nvSpPr>
                                <p:spPr bwMode="auto">
                                  <a:xfrm>
                                    <a:off x="2310"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626" name="Line 66"/>
                                  <p:cNvSpPr>
                                    <a:spLocks noChangeShapeType="1"/>
                                  </p:cNvSpPr>
                                  <p:nvPr/>
                                </p:nvSpPr>
                                <p:spPr bwMode="auto">
                                  <a:xfrm>
                                    <a:off x="2468" y="555"/>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627" name="Line 67"/>
                                  <p:cNvSpPr>
                                    <a:spLocks noChangeShapeType="1"/>
                                  </p:cNvSpPr>
                                  <p:nvPr/>
                                </p:nvSpPr>
                                <p:spPr bwMode="auto">
                                  <a:xfrm>
                                    <a:off x="2310"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28" name="Line 68"/>
                                  <p:cNvSpPr>
                                    <a:spLocks noChangeShapeType="1"/>
                                  </p:cNvSpPr>
                                  <p:nvPr/>
                                </p:nvSpPr>
                                <p:spPr bwMode="auto">
                                  <a:xfrm>
                                    <a:off x="2468" y="7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29" name="Line 69"/>
                                  <p:cNvSpPr>
                                    <a:spLocks noChangeShapeType="1"/>
                                  </p:cNvSpPr>
                                  <p:nvPr/>
                                </p:nvSpPr>
                                <p:spPr bwMode="auto">
                                  <a:xfrm>
                                    <a:off x="2310"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630" name="Line 70"/>
                                  <p:cNvSpPr>
                                    <a:spLocks noChangeShapeType="1"/>
                                  </p:cNvSpPr>
                                  <p:nvPr/>
                                </p:nvSpPr>
                                <p:spPr bwMode="auto">
                                  <a:xfrm>
                                    <a:off x="2468" y="868"/>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631" name="Line 71"/>
                                  <p:cNvSpPr>
                                    <a:spLocks noChangeShapeType="1"/>
                                  </p:cNvSpPr>
                                  <p:nvPr/>
                                </p:nvSpPr>
                                <p:spPr bwMode="auto">
                                  <a:xfrm>
                                    <a:off x="2310"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632" name="Line 72"/>
                                  <p:cNvSpPr>
                                    <a:spLocks noChangeShapeType="1"/>
                                  </p:cNvSpPr>
                                  <p:nvPr/>
                                </p:nvSpPr>
                                <p:spPr bwMode="auto">
                                  <a:xfrm>
                                    <a:off x="2468" y="10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633" name="Line 73"/>
                                  <p:cNvSpPr>
                                    <a:spLocks noChangeShapeType="1"/>
                                  </p:cNvSpPr>
                                  <p:nvPr/>
                                </p:nvSpPr>
                                <p:spPr bwMode="auto">
                                  <a:xfrm>
                                    <a:off x="2310"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634" name="Line 74"/>
                                  <p:cNvSpPr>
                                    <a:spLocks noChangeShapeType="1"/>
                                  </p:cNvSpPr>
                                  <p:nvPr/>
                                </p:nvSpPr>
                                <p:spPr bwMode="auto">
                                  <a:xfrm>
                                    <a:off x="2468" y="11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635" name="Line 75"/>
                                  <p:cNvSpPr>
                                    <a:spLocks noChangeShapeType="1"/>
                                  </p:cNvSpPr>
                                  <p:nvPr/>
                                </p:nvSpPr>
                                <p:spPr bwMode="auto">
                                  <a:xfrm>
                                    <a:off x="2310"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636" name="Line 76"/>
                                  <p:cNvSpPr>
                                    <a:spLocks noChangeShapeType="1"/>
                                  </p:cNvSpPr>
                                  <p:nvPr/>
                                </p:nvSpPr>
                                <p:spPr bwMode="auto">
                                  <a:xfrm>
                                    <a:off x="2468" y="13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637" name="Line 77"/>
                                  <p:cNvSpPr>
                                    <a:spLocks noChangeShapeType="1"/>
                                  </p:cNvSpPr>
                                  <p:nvPr/>
                                </p:nvSpPr>
                                <p:spPr bwMode="auto">
                                  <a:xfrm>
                                    <a:off x="2310"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38" name="Line 78"/>
                                  <p:cNvSpPr>
                                    <a:spLocks noChangeShapeType="1"/>
                                  </p:cNvSpPr>
                                  <p:nvPr/>
                                </p:nvSpPr>
                                <p:spPr bwMode="auto">
                                  <a:xfrm>
                                    <a:off x="2468" y="1496"/>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39" name="Line 79"/>
                                  <p:cNvSpPr>
                                    <a:spLocks noChangeShapeType="1"/>
                                  </p:cNvSpPr>
                                  <p:nvPr/>
                                </p:nvSpPr>
                                <p:spPr bwMode="auto">
                                  <a:xfrm>
                                    <a:off x="2310"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640" name="Line 80"/>
                                  <p:cNvSpPr>
                                    <a:spLocks noChangeShapeType="1"/>
                                  </p:cNvSpPr>
                                  <p:nvPr/>
                                </p:nvSpPr>
                                <p:spPr bwMode="auto">
                                  <a:xfrm>
                                    <a:off x="2468" y="1652"/>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641" name="Line 81"/>
                                  <p:cNvSpPr>
                                    <a:spLocks noChangeShapeType="1"/>
                                  </p:cNvSpPr>
                                  <p:nvPr/>
                                </p:nvSpPr>
                                <p:spPr bwMode="auto">
                                  <a:xfrm>
                                    <a:off x="2310" y="1809"/>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642" name="Line 82"/>
                                  <p:cNvSpPr>
                                    <a:spLocks noChangeShapeType="1"/>
                                  </p:cNvSpPr>
                                  <p:nvPr/>
                                </p:nvSpPr>
                                <p:spPr bwMode="auto">
                                  <a:xfrm>
                                    <a:off x="2468" y="1809"/>
                                    <a:ext cx="0" cy="157"/>
                                  </a:xfrm>
                                  <a:prstGeom prst="line">
                                    <a:avLst/>
                                  </a:prstGeom>
                                  <a:noFill/>
                                  <a:ln w="6350" cap="sq">
                                    <a:noFill/>
                                    <a:miter lim="800000"/>
                                    <a:headEnd/>
                                    <a:tailEnd/>
                                  </a:ln>
                                  <a:effectLst/>
                                </p:spPr>
                                <p:txBody>
                                  <a:bodyPr wrap="none" lIns="0" tIns="0" rIns="0" bIns="0"/>
                                  <a:lstStyle/>
                                  <a:p>
                                    <a:endParaRPr lang="zh-CN" altLang="en-US"/>
                                  </a:p>
                                </p:txBody>
                              </p:sp>
                            </p:grpSp>
                            <p:sp>
                              <p:nvSpPr>
                                <p:cNvPr id="450643" name="Rectangle 83"/>
                                <p:cNvSpPr>
                                  <a:spLocks noChangeArrowheads="1"/>
                                </p:cNvSpPr>
                                <p:nvPr/>
                              </p:nvSpPr>
                              <p:spPr bwMode="auto">
                                <a:xfrm>
                                  <a:off x="456" y="2269"/>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644" name="Rectangle 84"/>
                                <p:cNvSpPr>
                                  <a:spLocks noChangeArrowheads="1"/>
                                </p:cNvSpPr>
                                <p:nvPr/>
                              </p:nvSpPr>
                              <p:spPr bwMode="auto">
                                <a:xfrm>
                                  <a:off x="456" y="102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50645" name="Rectangle 85"/>
                                <p:cNvSpPr>
                                  <a:spLocks noChangeArrowheads="1"/>
                                </p:cNvSpPr>
                                <p:nvPr/>
                              </p:nvSpPr>
                              <p:spPr bwMode="auto">
                                <a:xfrm>
                                  <a:off x="456" y="117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646" name="Rectangle 86"/>
                                <p:cNvSpPr>
                                  <a:spLocks noChangeArrowheads="1"/>
                                </p:cNvSpPr>
                                <p:nvPr/>
                              </p:nvSpPr>
                              <p:spPr bwMode="auto">
                                <a:xfrm>
                                  <a:off x="456" y="1335"/>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50647" name="Rectangle 87"/>
                                <p:cNvSpPr>
                                  <a:spLocks noChangeArrowheads="1"/>
                                </p:cNvSpPr>
                                <p:nvPr/>
                              </p:nvSpPr>
                              <p:spPr bwMode="auto">
                                <a:xfrm>
                                  <a:off x="456" y="195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50648" name="Rectangle 88"/>
                                <p:cNvSpPr>
                                  <a:spLocks noChangeArrowheads="1"/>
                                </p:cNvSpPr>
                                <p:nvPr/>
                              </p:nvSpPr>
                              <p:spPr bwMode="auto">
                                <a:xfrm>
                                  <a:off x="456" y="2114"/>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50649" name="Rectangle 89"/>
                                <p:cNvSpPr>
                                  <a:spLocks noChangeArrowheads="1"/>
                                </p:cNvSpPr>
                                <p:nvPr/>
                              </p:nvSpPr>
                              <p:spPr bwMode="auto">
                                <a:xfrm>
                                  <a:off x="456" y="180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50650" name="Rectangle 90"/>
                                <p:cNvSpPr>
                                  <a:spLocks noChangeArrowheads="1"/>
                                </p:cNvSpPr>
                                <p:nvPr/>
                              </p:nvSpPr>
                              <p:spPr bwMode="auto">
                                <a:xfrm>
                                  <a:off x="456" y="164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50651" name="Rectangle 91"/>
                                <p:cNvSpPr>
                                  <a:spLocks noChangeArrowheads="1"/>
                                </p:cNvSpPr>
                                <p:nvPr/>
                              </p:nvSpPr>
                              <p:spPr bwMode="auto">
                                <a:xfrm>
                                  <a:off x="456" y="149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652" name="Line 92"/>
                                <p:cNvSpPr>
                                  <a:spLocks noChangeShapeType="1"/>
                                </p:cNvSpPr>
                                <p:nvPr/>
                              </p:nvSpPr>
                              <p:spPr bwMode="auto">
                                <a:xfrm>
                                  <a:off x="456" y="1025"/>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653" name="Line 93"/>
                                <p:cNvSpPr>
                                  <a:spLocks noChangeShapeType="1"/>
                                </p:cNvSpPr>
                                <p:nvPr/>
                              </p:nvSpPr>
                              <p:spPr bwMode="auto">
                                <a:xfrm>
                                  <a:off x="456" y="2423"/>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654" name="Line 94"/>
                                <p:cNvSpPr>
                                  <a:spLocks noChangeShapeType="1"/>
                                </p:cNvSpPr>
                                <p:nvPr/>
                              </p:nvSpPr>
                              <p:spPr bwMode="auto">
                                <a:xfrm>
                                  <a:off x="456"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655" name="Line 95"/>
                                <p:cNvSpPr>
                                  <a:spLocks noChangeShapeType="1"/>
                                </p:cNvSpPr>
                                <p:nvPr/>
                              </p:nvSpPr>
                              <p:spPr bwMode="auto">
                                <a:xfrm>
                                  <a:off x="614" y="1025"/>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656" name="Line 96"/>
                                <p:cNvSpPr>
                                  <a:spLocks noChangeShapeType="1"/>
                                </p:cNvSpPr>
                                <p:nvPr/>
                              </p:nvSpPr>
                              <p:spPr bwMode="auto">
                                <a:xfrm>
                                  <a:off x="456"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57" name="Line 97"/>
                                <p:cNvSpPr>
                                  <a:spLocks noChangeShapeType="1"/>
                                </p:cNvSpPr>
                                <p:nvPr/>
                              </p:nvSpPr>
                              <p:spPr bwMode="auto">
                                <a:xfrm>
                                  <a:off x="614" y="1179"/>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58" name="Line 98"/>
                                <p:cNvSpPr>
                                  <a:spLocks noChangeShapeType="1"/>
                                </p:cNvSpPr>
                                <p:nvPr/>
                              </p:nvSpPr>
                              <p:spPr bwMode="auto">
                                <a:xfrm>
                                  <a:off x="456"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50659" name="Line 99"/>
                                <p:cNvSpPr>
                                  <a:spLocks noChangeShapeType="1"/>
                                </p:cNvSpPr>
                                <p:nvPr/>
                              </p:nvSpPr>
                              <p:spPr bwMode="auto">
                                <a:xfrm>
                                  <a:off x="614" y="1335"/>
                                  <a:ext cx="0" cy="155"/>
                                </a:xfrm>
                                <a:prstGeom prst="line">
                                  <a:avLst/>
                                </a:prstGeom>
                                <a:noFill/>
                                <a:ln w="6350" cap="sq">
                                  <a:noFill/>
                                  <a:miter lim="800000"/>
                                  <a:headEnd/>
                                  <a:tailEnd/>
                                </a:ln>
                                <a:effectLst/>
                              </p:spPr>
                              <p:txBody>
                                <a:bodyPr wrap="none" lIns="0" tIns="0" rIns="0" bIns="0"/>
                                <a:lstStyle/>
                                <a:p>
                                  <a:endParaRPr lang="zh-CN" altLang="en-US"/>
                                </a:p>
                              </p:txBody>
                            </p:sp>
                            <p:sp>
                              <p:nvSpPr>
                                <p:cNvPr id="450660" name="Line 100"/>
                                <p:cNvSpPr>
                                  <a:spLocks noChangeShapeType="1"/>
                                </p:cNvSpPr>
                                <p:nvPr/>
                              </p:nvSpPr>
                              <p:spPr bwMode="auto">
                                <a:xfrm>
                                  <a:off x="456"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61" name="Line 101"/>
                                <p:cNvSpPr>
                                  <a:spLocks noChangeShapeType="1"/>
                                </p:cNvSpPr>
                                <p:nvPr/>
                              </p:nvSpPr>
                              <p:spPr bwMode="auto">
                                <a:xfrm>
                                  <a:off x="614" y="1490"/>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62" name="Line 102"/>
                                <p:cNvSpPr>
                                  <a:spLocks noChangeShapeType="1"/>
                                </p:cNvSpPr>
                                <p:nvPr/>
                              </p:nvSpPr>
                              <p:spPr bwMode="auto">
                                <a:xfrm>
                                  <a:off x="456"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63" name="Line 103"/>
                                <p:cNvSpPr>
                                  <a:spLocks noChangeShapeType="1"/>
                                </p:cNvSpPr>
                                <p:nvPr/>
                              </p:nvSpPr>
                              <p:spPr bwMode="auto">
                                <a:xfrm>
                                  <a:off x="614" y="1646"/>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64" name="Line 104"/>
                                <p:cNvSpPr>
                                  <a:spLocks noChangeShapeType="1"/>
                                </p:cNvSpPr>
                                <p:nvPr/>
                              </p:nvSpPr>
                              <p:spPr bwMode="auto">
                                <a:xfrm>
                                  <a:off x="456"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65" name="Line 105"/>
                                <p:cNvSpPr>
                                  <a:spLocks noChangeShapeType="1"/>
                                </p:cNvSpPr>
                                <p:nvPr/>
                              </p:nvSpPr>
                              <p:spPr bwMode="auto">
                                <a:xfrm>
                                  <a:off x="614" y="1802"/>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66" name="Line 106"/>
                                <p:cNvSpPr>
                                  <a:spLocks noChangeShapeType="1"/>
                                </p:cNvSpPr>
                                <p:nvPr/>
                              </p:nvSpPr>
                              <p:spPr bwMode="auto">
                                <a:xfrm>
                                  <a:off x="456"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67" name="Line 107"/>
                                <p:cNvSpPr>
                                  <a:spLocks noChangeShapeType="1"/>
                                </p:cNvSpPr>
                                <p:nvPr/>
                              </p:nvSpPr>
                              <p:spPr bwMode="auto">
                                <a:xfrm>
                                  <a:off x="614" y="1958"/>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68" name="Line 108"/>
                                <p:cNvSpPr>
                                  <a:spLocks noChangeShapeType="1"/>
                                </p:cNvSpPr>
                                <p:nvPr/>
                              </p:nvSpPr>
                              <p:spPr bwMode="auto">
                                <a:xfrm>
                                  <a:off x="456"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50669" name="Line 109"/>
                                <p:cNvSpPr>
                                  <a:spLocks noChangeShapeType="1"/>
                                </p:cNvSpPr>
                                <p:nvPr/>
                              </p:nvSpPr>
                              <p:spPr bwMode="auto">
                                <a:xfrm>
                                  <a:off x="614" y="2114"/>
                                  <a:ext cx="0" cy="155"/>
                                </a:xfrm>
                                <a:prstGeom prst="line">
                                  <a:avLst/>
                                </a:prstGeom>
                                <a:noFill/>
                                <a:ln w="6350" cap="sq">
                                  <a:noFill/>
                                  <a:miter lim="800000"/>
                                  <a:headEnd/>
                                  <a:tailEnd/>
                                </a:ln>
                                <a:effectLst/>
                              </p:spPr>
                              <p:txBody>
                                <a:bodyPr wrap="none" lIns="0" tIns="0" rIns="0" bIns="0"/>
                                <a:lstStyle/>
                                <a:p>
                                  <a:endParaRPr lang="zh-CN" altLang="en-US"/>
                                </a:p>
                              </p:txBody>
                            </p:sp>
                            <p:sp>
                              <p:nvSpPr>
                                <p:cNvPr id="450670" name="Line 110"/>
                                <p:cNvSpPr>
                                  <a:spLocks noChangeShapeType="1"/>
                                </p:cNvSpPr>
                                <p:nvPr/>
                              </p:nvSpPr>
                              <p:spPr bwMode="auto">
                                <a:xfrm>
                                  <a:off x="456" y="2269"/>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671" name="Line 111"/>
                                <p:cNvSpPr>
                                  <a:spLocks noChangeShapeType="1"/>
                                </p:cNvSpPr>
                                <p:nvPr/>
                              </p:nvSpPr>
                              <p:spPr bwMode="auto">
                                <a:xfrm>
                                  <a:off x="614" y="2269"/>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50672" name="Rectangle 112"/>
                              <p:cNvSpPr>
                                <a:spLocks noChangeArrowheads="1"/>
                              </p:cNvSpPr>
                              <p:nvPr/>
                            </p:nvSpPr>
                            <p:spPr bwMode="auto">
                              <a:xfrm>
                                <a:off x="1852" y="102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50673" name="Rectangle 113"/>
                              <p:cNvSpPr>
                                <a:spLocks noChangeArrowheads="1"/>
                              </p:cNvSpPr>
                              <p:nvPr/>
                            </p:nvSpPr>
                            <p:spPr bwMode="auto">
                              <a:xfrm>
                                <a:off x="1852" y="117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50674" name="Rectangle 114"/>
                              <p:cNvSpPr>
                                <a:spLocks noChangeArrowheads="1"/>
                              </p:cNvSpPr>
                              <p:nvPr/>
                            </p:nvSpPr>
                            <p:spPr bwMode="auto">
                              <a:xfrm>
                                <a:off x="1852" y="133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50675" name="Rectangle 115"/>
                              <p:cNvSpPr>
                                <a:spLocks noChangeArrowheads="1"/>
                              </p:cNvSpPr>
                              <p:nvPr/>
                            </p:nvSpPr>
                            <p:spPr bwMode="auto">
                              <a:xfrm>
                                <a:off x="1852"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Y</a:t>
                                </a:r>
                              </a:p>
                            </p:txBody>
                          </p:sp>
                          <p:sp>
                            <p:nvSpPr>
                              <p:cNvPr id="450676" name="Rectangle 116"/>
                              <p:cNvSpPr>
                                <a:spLocks noChangeArrowheads="1"/>
                              </p:cNvSpPr>
                              <p:nvPr/>
                            </p:nvSpPr>
                            <p:spPr bwMode="auto">
                              <a:xfrm>
                                <a:off x="1852" y="1798"/>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50677" name="Rectangle 117"/>
                              <p:cNvSpPr>
                                <a:spLocks noChangeArrowheads="1"/>
                              </p:cNvSpPr>
                              <p:nvPr/>
                            </p:nvSpPr>
                            <p:spPr bwMode="auto">
                              <a:xfrm>
                                <a:off x="1852" y="164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678" name="Rectangle 118"/>
                              <p:cNvSpPr>
                                <a:spLocks noChangeArrowheads="1"/>
                              </p:cNvSpPr>
                              <p:nvPr/>
                            </p:nvSpPr>
                            <p:spPr bwMode="auto">
                              <a:xfrm>
                                <a:off x="1852" y="148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B</a:t>
                                </a:r>
                              </a:p>
                            </p:txBody>
                          </p:sp>
                          <p:sp>
                            <p:nvSpPr>
                              <p:cNvPr id="450679" name="Line 119"/>
                              <p:cNvSpPr>
                                <a:spLocks noChangeShapeType="1"/>
                              </p:cNvSpPr>
                              <p:nvPr/>
                            </p:nvSpPr>
                            <p:spPr bwMode="auto">
                              <a:xfrm>
                                <a:off x="1852" y="1021"/>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680" name="Line 120"/>
                              <p:cNvSpPr>
                                <a:spLocks noChangeShapeType="1"/>
                              </p:cNvSpPr>
                              <p:nvPr/>
                            </p:nvSpPr>
                            <p:spPr bwMode="auto">
                              <a:xfrm>
                                <a:off x="1852" y="2110"/>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681" name="Line 121"/>
                              <p:cNvSpPr>
                                <a:spLocks noChangeShapeType="1"/>
                              </p:cNvSpPr>
                              <p:nvPr/>
                            </p:nvSpPr>
                            <p:spPr bwMode="auto">
                              <a:xfrm>
                                <a:off x="1852"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682" name="Line 122"/>
                              <p:cNvSpPr>
                                <a:spLocks noChangeShapeType="1"/>
                              </p:cNvSpPr>
                              <p:nvPr/>
                            </p:nvSpPr>
                            <p:spPr bwMode="auto">
                              <a:xfrm>
                                <a:off x="2010" y="1021"/>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683" name="Line 123"/>
                              <p:cNvSpPr>
                                <a:spLocks noChangeShapeType="1"/>
                              </p:cNvSpPr>
                              <p:nvPr/>
                            </p:nvSpPr>
                            <p:spPr bwMode="auto">
                              <a:xfrm>
                                <a:off x="1852"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84" name="Line 124"/>
                              <p:cNvSpPr>
                                <a:spLocks noChangeShapeType="1"/>
                              </p:cNvSpPr>
                              <p:nvPr/>
                            </p:nvSpPr>
                            <p:spPr bwMode="auto">
                              <a:xfrm>
                                <a:off x="2010" y="1175"/>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85" name="Line 125"/>
                              <p:cNvSpPr>
                                <a:spLocks noChangeShapeType="1"/>
                              </p:cNvSpPr>
                              <p:nvPr/>
                            </p:nvSpPr>
                            <p:spPr bwMode="auto">
                              <a:xfrm>
                                <a:off x="1852"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50686" name="Line 126"/>
                              <p:cNvSpPr>
                                <a:spLocks noChangeShapeType="1"/>
                              </p:cNvSpPr>
                              <p:nvPr/>
                            </p:nvSpPr>
                            <p:spPr bwMode="auto">
                              <a:xfrm>
                                <a:off x="2010" y="1331"/>
                                <a:ext cx="0" cy="155"/>
                              </a:xfrm>
                              <a:prstGeom prst="line">
                                <a:avLst/>
                              </a:prstGeom>
                              <a:noFill/>
                              <a:ln w="6350" cap="sq">
                                <a:noFill/>
                                <a:miter lim="800000"/>
                                <a:headEnd/>
                                <a:tailEnd/>
                              </a:ln>
                              <a:effectLst/>
                            </p:spPr>
                            <p:txBody>
                              <a:bodyPr wrap="none" lIns="0" tIns="0" rIns="0" bIns="0"/>
                              <a:lstStyle/>
                              <a:p>
                                <a:endParaRPr lang="zh-CN" altLang="en-US"/>
                              </a:p>
                            </p:txBody>
                          </p:sp>
                          <p:sp>
                            <p:nvSpPr>
                              <p:cNvPr id="450687" name="Line 127"/>
                              <p:cNvSpPr>
                                <a:spLocks noChangeShapeType="1"/>
                              </p:cNvSpPr>
                              <p:nvPr/>
                            </p:nvSpPr>
                            <p:spPr bwMode="auto">
                              <a:xfrm>
                                <a:off x="1852"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88" name="Line 128"/>
                              <p:cNvSpPr>
                                <a:spLocks noChangeShapeType="1"/>
                              </p:cNvSpPr>
                              <p:nvPr/>
                            </p:nvSpPr>
                            <p:spPr bwMode="auto">
                              <a:xfrm>
                                <a:off x="2010" y="1486"/>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89" name="Line 129"/>
                              <p:cNvSpPr>
                                <a:spLocks noChangeShapeType="1"/>
                              </p:cNvSpPr>
                              <p:nvPr/>
                            </p:nvSpPr>
                            <p:spPr bwMode="auto">
                              <a:xfrm>
                                <a:off x="1852"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90" name="Line 130"/>
                              <p:cNvSpPr>
                                <a:spLocks noChangeShapeType="1"/>
                              </p:cNvSpPr>
                              <p:nvPr/>
                            </p:nvSpPr>
                            <p:spPr bwMode="auto">
                              <a:xfrm>
                                <a:off x="2010" y="1642"/>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91" name="Line 131"/>
                              <p:cNvSpPr>
                                <a:spLocks noChangeShapeType="1"/>
                              </p:cNvSpPr>
                              <p:nvPr/>
                            </p:nvSpPr>
                            <p:spPr bwMode="auto">
                              <a:xfrm>
                                <a:off x="1852"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92" name="Line 132"/>
                              <p:cNvSpPr>
                                <a:spLocks noChangeShapeType="1"/>
                              </p:cNvSpPr>
                              <p:nvPr/>
                            </p:nvSpPr>
                            <p:spPr bwMode="auto">
                              <a:xfrm>
                                <a:off x="2010" y="1798"/>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93" name="Line 133"/>
                              <p:cNvSpPr>
                                <a:spLocks noChangeShapeType="1"/>
                              </p:cNvSpPr>
                              <p:nvPr/>
                            </p:nvSpPr>
                            <p:spPr bwMode="auto">
                              <a:xfrm>
                                <a:off x="1852"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694" name="Line 134"/>
                              <p:cNvSpPr>
                                <a:spLocks noChangeShapeType="1"/>
                              </p:cNvSpPr>
                              <p:nvPr/>
                            </p:nvSpPr>
                            <p:spPr bwMode="auto">
                              <a:xfrm>
                                <a:off x="2010" y="1954"/>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50695" name="Rectangle 135"/>
                            <p:cNvSpPr>
                              <a:spLocks noChangeArrowheads="1"/>
                            </p:cNvSpPr>
                            <p:nvPr/>
                          </p:nvSpPr>
                          <p:spPr bwMode="auto">
                            <a:xfrm>
                              <a:off x="765" y="117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50696" name="Rectangle 136"/>
                            <p:cNvSpPr>
                              <a:spLocks noChangeArrowheads="1"/>
                            </p:cNvSpPr>
                            <p:nvPr/>
                          </p:nvSpPr>
                          <p:spPr bwMode="auto">
                            <a:xfrm>
                              <a:off x="765" y="133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50697" name="Rectangle 137"/>
                            <p:cNvSpPr>
                              <a:spLocks noChangeArrowheads="1"/>
                            </p:cNvSpPr>
                            <p:nvPr/>
                          </p:nvSpPr>
                          <p:spPr bwMode="auto">
                            <a:xfrm>
                              <a:off x="765" y="1488"/>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50698" name="Rectangle 138"/>
                            <p:cNvSpPr>
                              <a:spLocks noChangeArrowheads="1"/>
                            </p:cNvSpPr>
                            <p:nvPr/>
                          </p:nvSpPr>
                          <p:spPr bwMode="auto">
                            <a:xfrm>
                              <a:off x="765" y="2111"/>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50699" name="Rectangle 139"/>
                            <p:cNvSpPr>
                              <a:spLocks noChangeArrowheads="1"/>
                            </p:cNvSpPr>
                            <p:nvPr/>
                          </p:nvSpPr>
                          <p:spPr bwMode="auto">
                            <a:xfrm>
                              <a:off x="765" y="195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50700" name="Rectangle 140"/>
                            <p:cNvSpPr>
                              <a:spLocks noChangeArrowheads="1"/>
                            </p:cNvSpPr>
                            <p:nvPr/>
                          </p:nvSpPr>
                          <p:spPr bwMode="auto">
                            <a:xfrm>
                              <a:off x="765" y="179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701" name="Rectangle 141"/>
                            <p:cNvSpPr>
                              <a:spLocks noChangeArrowheads="1"/>
                            </p:cNvSpPr>
                            <p:nvPr/>
                          </p:nvSpPr>
                          <p:spPr bwMode="auto">
                            <a:xfrm>
                              <a:off x="765" y="1643"/>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P</a:t>
                              </a:r>
                            </a:p>
                          </p:txBody>
                        </p:sp>
                        <p:sp>
                          <p:nvSpPr>
                            <p:cNvPr id="450702" name="Line 142"/>
                            <p:cNvSpPr>
                              <a:spLocks noChangeShapeType="1"/>
                            </p:cNvSpPr>
                            <p:nvPr/>
                          </p:nvSpPr>
                          <p:spPr bwMode="auto">
                            <a:xfrm>
                              <a:off x="765" y="1178"/>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703" name="Line 143"/>
                            <p:cNvSpPr>
                              <a:spLocks noChangeShapeType="1"/>
                            </p:cNvSpPr>
                            <p:nvPr/>
                          </p:nvSpPr>
                          <p:spPr bwMode="auto">
                            <a:xfrm>
                              <a:off x="765" y="2267"/>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704" name="Line 144"/>
                            <p:cNvSpPr>
                              <a:spLocks noChangeShapeType="1"/>
                            </p:cNvSpPr>
                            <p:nvPr/>
                          </p:nvSpPr>
                          <p:spPr bwMode="auto">
                            <a:xfrm>
                              <a:off x="765"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705" name="Line 145"/>
                            <p:cNvSpPr>
                              <a:spLocks noChangeShapeType="1"/>
                            </p:cNvSpPr>
                            <p:nvPr/>
                          </p:nvSpPr>
                          <p:spPr bwMode="auto">
                            <a:xfrm>
                              <a:off x="923" y="1178"/>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706" name="Line 146"/>
                            <p:cNvSpPr>
                              <a:spLocks noChangeShapeType="1"/>
                            </p:cNvSpPr>
                            <p:nvPr/>
                          </p:nvSpPr>
                          <p:spPr bwMode="auto">
                            <a:xfrm>
                              <a:off x="765"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07" name="Line 147"/>
                            <p:cNvSpPr>
                              <a:spLocks noChangeShapeType="1"/>
                            </p:cNvSpPr>
                            <p:nvPr/>
                          </p:nvSpPr>
                          <p:spPr bwMode="auto">
                            <a:xfrm>
                              <a:off x="923" y="1332"/>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08" name="Line 148"/>
                            <p:cNvSpPr>
                              <a:spLocks noChangeShapeType="1"/>
                            </p:cNvSpPr>
                            <p:nvPr/>
                          </p:nvSpPr>
                          <p:spPr bwMode="auto">
                            <a:xfrm>
                              <a:off x="765"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50709" name="Line 149"/>
                            <p:cNvSpPr>
                              <a:spLocks noChangeShapeType="1"/>
                            </p:cNvSpPr>
                            <p:nvPr/>
                          </p:nvSpPr>
                          <p:spPr bwMode="auto">
                            <a:xfrm>
                              <a:off x="923" y="1488"/>
                              <a:ext cx="0" cy="155"/>
                            </a:xfrm>
                            <a:prstGeom prst="line">
                              <a:avLst/>
                            </a:prstGeom>
                            <a:noFill/>
                            <a:ln w="6350" cap="sq">
                              <a:noFill/>
                              <a:miter lim="800000"/>
                              <a:headEnd/>
                              <a:tailEnd/>
                            </a:ln>
                            <a:effectLst/>
                          </p:spPr>
                          <p:txBody>
                            <a:bodyPr wrap="none" lIns="0" tIns="0" rIns="0" bIns="0"/>
                            <a:lstStyle/>
                            <a:p>
                              <a:endParaRPr lang="zh-CN" altLang="en-US"/>
                            </a:p>
                          </p:txBody>
                        </p:sp>
                        <p:sp>
                          <p:nvSpPr>
                            <p:cNvPr id="450710" name="Line 150"/>
                            <p:cNvSpPr>
                              <a:spLocks noChangeShapeType="1"/>
                            </p:cNvSpPr>
                            <p:nvPr/>
                          </p:nvSpPr>
                          <p:spPr bwMode="auto">
                            <a:xfrm>
                              <a:off x="765"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11" name="Line 151"/>
                            <p:cNvSpPr>
                              <a:spLocks noChangeShapeType="1"/>
                            </p:cNvSpPr>
                            <p:nvPr/>
                          </p:nvSpPr>
                          <p:spPr bwMode="auto">
                            <a:xfrm>
                              <a:off x="923" y="1643"/>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12" name="Line 152"/>
                            <p:cNvSpPr>
                              <a:spLocks noChangeShapeType="1"/>
                            </p:cNvSpPr>
                            <p:nvPr/>
                          </p:nvSpPr>
                          <p:spPr bwMode="auto">
                            <a:xfrm>
                              <a:off x="765"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13" name="Line 153"/>
                            <p:cNvSpPr>
                              <a:spLocks noChangeShapeType="1"/>
                            </p:cNvSpPr>
                            <p:nvPr/>
                          </p:nvSpPr>
                          <p:spPr bwMode="auto">
                            <a:xfrm>
                              <a:off x="923" y="1799"/>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14" name="Line 154"/>
                            <p:cNvSpPr>
                              <a:spLocks noChangeShapeType="1"/>
                            </p:cNvSpPr>
                            <p:nvPr/>
                          </p:nvSpPr>
                          <p:spPr bwMode="auto">
                            <a:xfrm>
                              <a:off x="765"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15" name="Line 155"/>
                            <p:cNvSpPr>
                              <a:spLocks noChangeShapeType="1"/>
                            </p:cNvSpPr>
                            <p:nvPr/>
                          </p:nvSpPr>
                          <p:spPr bwMode="auto">
                            <a:xfrm>
                              <a:off x="923" y="1955"/>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16" name="Line 156"/>
                            <p:cNvSpPr>
                              <a:spLocks noChangeShapeType="1"/>
                            </p:cNvSpPr>
                            <p:nvPr/>
                          </p:nvSpPr>
                          <p:spPr bwMode="auto">
                            <a:xfrm>
                              <a:off x="765" y="2111"/>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17" name="Line 157"/>
                            <p:cNvSpPr>
                              <a:spLocks noChangeShapeType="1"/>
                            </p:cNvSpPr>
                            <p:nvPr/>
                          </p:nvSpPr>
                          <p:spPr bwMode="auto">
                            <a:xfrm>
                              <a:off x="923" y="2111"/>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50718" name="Rectangle 158"/>
                          <p:cNvSpPr>
                            <a:spLocks noChangeArrowheads="1"/>
                          </p:cNvSpPr>
                          <p:nvPr/>
                        </p:nvSpPr>
                        <p:spPr bwMode="auto">
                          <a:xfrm>
                            <a:off x="1230" y="226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50719" name="Rectangle 159"/>
                          <p:cNvSpPr>
                            <a:spLocks noChangeArrowheads="1"/>
                          </p:cNvSpPr>
                          <p:nvPr/>
                        </p:nvSpPr>
                        <p:spPr bwMode="auto">
                          <a:xfrm>
                            <a:off x="1230"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50720" name="Rectangle 160"/>
                          <p:cNvSpPr>
                            <a:spLocks noChangeArrowheads="1"/>
                          </p:cNvSpPr>
                          <p:nvPr/>
                        </p:nvSpPr>
                        <p:spPr bwMode="auto">
                          <a:xfrm>
                            <a:off x="1230" y="1645"/>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50721" name="Rectangle 161"/>
                          <p:cNvSpPr>
                            <a:spLocks noChangeArrowheads="1"/>
                          </p:cNvSpPr>
                          <p:nvPr/>
                        </p:nvSpPr>
                        <p:spPr bwMode="auto">
                          <a:xfrm>
                            <a:off x="1230" y="1801"/>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50722" name="Rectangle 162"/>
                          <p:cNvSpPr>
                            <a:spLocks noChangeArrowheads="1"/>
                          </p:cNvSpPr>
                          <p:nvPr/>
                        </p:nvSpPr>
                        <p:spPr bwMode="auto">
                          <a:xfrm>
                            <a:off x="1230" y="2112"/>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50723" name="Rectangle 163"/>
                          <p:cNvSpPr>
                            <a:spLocks noChangeArrowheads="1"/>
                          </p:cNvSpPr>
                          <p:nvPr/>
                        </p:nvSpPr>
                        <p:spPr bwMode="auto">
                          <a:xfrm>
                            <a:off x="1230" y="195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724" name="Line 164"/>
                          <p:cNvSpPr>
                            <a:spLocks noChangeShapeType="1"/>
                          </p:cNvSpPr>
                          <p:nvPr/>
                        </p:nvSpPr>
                        <p:spPr bwMode="auto">
                          <a:xfrm>
                            <a:off x="1230"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725" name="Line 165"/>
                          <p:cNvSpPr>
                            <a:spLocks noChangeShapeType="1"/>
                          </p:cNvSpPr>
                          <p:nvPr/>
                        </p:nvSpPr>
                        <p:spPr bwMode="auto">
                          <a:xfrm>
                            <a:off x="1230" y="2422"/>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726" name="Line 166"/>
                          <p:cNvSpPr>
                            <a:spLocks noChangeShapeType="1"/>
                          </p:cNvSpPr>
                          <p:nvPr/>
                        </p:nvSpPr>
                        <p:spPr bwMode="auto">
                          <a:xfrm>
                            <a:off x="1230"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727" name="Line 167"/>
                          <p:cNvSpPr>
                            <a:spLocks noChangeShapeType="1"/>
                          </p:cNvSpPr>
                          <p:nvPr/>
                        </p:nvSpPr>
                        <p:spPr bwMode="auto">
                          <a:xfrm>
                            <a:off x="1388"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728" name="Line 168"/>
                          <p:cNvSpPr>
                            <a:spLocks noChangeShapeType="1"/>
                          </p:cNvSpPr>
                          <p:nvPr/>
                        </p:nvSpPr>
                        <p:spPr bwMode="auto">
                          <a:xfrm>
                            <a:off x="1230"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29" name="Line 169"/>
                          <p:cNvSpPr>
                            <a:spLocks noChangeShapeType="1"/>
                          </p:cNvSpPr>
                          <p:nvPr/>
                        </p:nvSpPr>
                        <p:spPr bwMode="auto">
                          <a:xfrm>
                            <a:off x="1388" y="1645"/>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30" name="Line 170"/>
                          <p:cNvSpPr>
                            <a:spLocks noChangeShapeType="1"/>
                          </p:cNvSpPr>
                          <p:nvPr/>
                        </p:nvSpPr>
                        <p:spPr bwMode="auto">
                          <a:xfrm>
                            <a:off x="1230"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50731" name="Line 171"/>
                          <p:cNvSpPr>
                            <a:spLocks noChangeShapeType="1"/>
                          </p:cNvSpPr>
                          <p:nvPr/>
                        </p:nvSpPr>
                        <p:spPr bwMode="auto">
                          <a:xfrm>
                            <a:off x="1388" y="1801"/>
                            <a:ext cx="0" cy="155"/>
                          </a:xfrm>
                          <a:prstGeom prst="line">
                            <a:avLst/>
                          </a:prstGeom>
                          <a:noFill/>
                          <a:ln w="6350" cap="sq">
                            <a:noFill/>
                            <a:miter lim="800000"/>
                            <a:headEnd/>
                            <a:tailEnd/>
                          </a:ln>
                          <a:effectLst/>
                        </p:spPr>
                        <p:txBody>
                          <a:bodyPr wrap="none" lIns="0" tIns="0" rIns="0" bIns="0"/>
                          <a:lstStyle/>
                          <a:p>
                            <a:endParaRPr lang="zh-CN" altLang="en-US"/>
                          </a:p>
                        </p:txBody>
                      </p:sp>
                      <p:sp>
                        <p:nvSpPr>
                          <p:cNvPr id="450732" name="Line 172"/>
                          <p:cNvSpPr>
                            <a:spLocks noChangeShapeType="1"/>
                          </p:cNvSpPr>
                          <p:nvPr/>
                        </p:nvSpPr>
                        <p:spPr bwMode="auto">
                          <a:xfrm>
                            <a:off x="1230"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33" name="Line 173"/>
                          <p:cNvSpPr>
                            <a:spLocks noChangeShapeType="1"/>
                          </p:cNvSpPr>
                          <p:nvPr/>
                        </p:nvSpPr>
                        <p:spPr bwMode="auto">
                          <a:xfrm>
                            <a:off x="1388" y="1956"/>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34" name="Line 174"/>
                          <p:cNvSpPr>
                            <a:spLocks noChangeShapeType="1"/>
                          </p:cNvSpPr>
                          <p:nvPr/>
                        </p:nvSpPr>
                        <p:spPr bwMode="auto">
                          <a:xfrm>
                            <a:off x="1230"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35" name="Line 175"/>
                          <p:cNvSpPr>
                            <a:spLocks noChangeShapeType="1"/>
                          </p:cNvSpPr>
                          <p:nvPr/>
                        </p:nvSpPr>
                        <p:spPr bwMode="auto">
                          <a:xfrm>
                            <a:off x="1388" y="2112"/>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36" name="Line 176"/>
                          <p:cNvSpPr>
                            <a:spLocks noChangeShapeType="1"/>
                          </p:cNvSpPr>
                          <p:nvPr/>
                        </p:nvSpPr>
                        <p:spPr bwMode="auto">
                          <a:xfrm>
                            <a:off x="1230" y="2268"/>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737" name="Line 177"/>
                          <p:cNvSpPr>
                            <a:spLocks noChangeShapeType="1"/>
                          </p:cNvSpPr>
                          <p:nvPr/>
                        </p:nvSpPr>
                        <p:spPr bwMode="auto">
                          <a:xfrm>
                            <a:off x="1388" y="2268"/>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50738" name="Rectangle 178"/>
                        <p:cNvSpPr>
                          <a:spLocks noChangeArrowheads="1"/>
                        </p:cNvSpPr>
                        <p:nvPr/>
                      </p:nvSpPr>
                      <p:spPr bwMode="auto">
                        <a:xfrm>
                          <a:off x="1539" y="2110"/>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50739" name="Rectangle 179"/>
                        <p:cNvSpPr>
                          <a:spLocks noChangeArrowheads="1"/>
                        </p:cNvSpPr>
                        <p:nvPr/>
                      </p:nvSpPr>
                      <p:spPr bwMode="auto">
                        <a:xfrm>
                          <a:off x="1539" y="2266"/>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50740" name="Rectangle 180"/>
                        <p:cNvSpPr>
                          <a:spLocks noChangeArrowheads="1"/>
                        </p:cNvSpPr>
                        <p:nvPr/>
                      </p:nvSpPr>
                      <p:spPr bwMode="auto">
                        <a:xfrm>
                          <a:off x="1539" y="2422"/>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741" name="Rectangle 181"/>
                        <p:cNvSpPr>
                          <a:spLocks noChangeArrowheads="1"/>
                        </p:cNvSpPr>
                        <p:nvPr/>
                      </p:nvSpPr>
                      <p:spPr bwMode="auto">
                        <a:xfrm>
                          <a:off x="1539" y="1491"/>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V</a:t>
                          </a:r>
                        </a:p>
                      </p:txBody>
                    </p:sp>
                    <p:sp>
                      <p:nvSpPr>
                        <p:cNvPr id="450742" name="Rectangle 182"/>
                        <p:cNvSpPr>
                          <a:spLocks noChangeArrowheads="1"/>
                        </p:cNvSpPr>
                        <p:nvPr/>
                      </p:nvSpPr>
                      <p:spPr bwMode="auto">
                        <a:xfrm>
                          <a:off x="1539" y="1645"/>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743" name="Rectangle 183"/>
                        <p:cNvSpPr>
                          <a:spLocks noChangeArrowheads="1"/>
                        </p:cNvSpPr>
                        <p:nvPr/>
                      </p:nvSpPr>
                      <p:spPr bwMode="auto">
                        <a:xfrm>
                          <a:off x="1539" y="1799"/>
                          <a:ext cx="158" cy="155"/>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50744" name="Rectangle 184"/>
                        <p:cNvSpPr>
                          <a:spLocks noChangeArrowheads="1"/>
                        </p:cNvSpPr>
                        <p:nvPr/>
                      </p:nvSpPr>
                      <p:spPr bwMode="auto">
                        <a:xfrm>
                          <a:off x="1539" y="1954"/>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50745" name="Line 185"/>
                        <p:cNvSpPr>
                          <a:spLocks noChangeShapeType="1"/>
                        </p:cNvSpPr>
                        <p:nvPr/>
                      </p:nvSpPr>
                      <p:spPr bwMode="auto">
                        <a:xfrm>
                          <a:off x="1539" y="1491"/>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746" name="Line 186"/>
                        <p:cNvSpPr>
                          <a:spLocks noChangeShapeType="1"/>
                        </p:cNvSpPr>
                        <p:nvPr/>
                      </p:nvSpPr>
                      <p:spPr bwMode="auto">
                        <a:xfrm>
                          <a:off x="1539" y="2576"/>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747" name="Line 187"/>
                        <p:cNvSpPr>
                          <a:spLocks noChangeShapeType="1"/>
                        </p:cNvSpPr>
                        <p:nvPr/>
                      </p:nvSpPr>
                      <p:spPr bwMode="auto">
                        <a:xfrm>
                          <a:off x="1539"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748" name="Line 188"/>
                        <p:cNvSpPr>
                          <a:spLocks noChangeShapeType="1"/>
                        </p:cNvSpPr>
                        <p:nvPr/>
                      </p:nvSpPr>
                      <p:spPr bwMode="auto">
                        <a:xfrm>
                          <a:off x="1697" y="1491"/>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749" name="Line 189"/>
                        <p:cNvSpPr>
                          <a:spLocks noChangeShapeType="1"/>
                        </p:cNvSpPr>
                        <p:nvPr/>
                      </p:nvSpPr>
                      <p:spPr bwMode="auto">
                        <a:xfrm>
                          <a:off x="1539"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750" name="Line 190"/>
                        <p:cNvSpPr>
                          <a:spLocks noChangeShapeType="1"/>
                        </p:cNvSpPr>
                        <p:nvPr/>
                      </p:nvSpPr>
                      <p:spPr bwMode="auto">
                        <a:xfrm>
                          <a:off x="1697" y="1645"/>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751" name="Line 191"/>
                        <p:cNvSpPr>
                          <a:spLocks noChangeShapeType="1"/>
                        </p:cNvSpPr>
                        <p:nvPr/>
                      </p:nvSpPr>
                      <p:spPr bwMode="auto">
                        <a:xfrm>
                          <a:off x="1539"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50752" name="Line 192"/>
                        <p:cNvSpPr>
                          <a:spLocks noChangeShapeType="1"/>
                        </p:cNvSpPr>
                        <p:nvPr/>
                      </p:nvSpPr>
                      <p:spPr bwMode="auto">
                        <a:xfrm>
                          <a:off x="1697" y="1799"/>
                          <a:ext cx="0" cy="155"/>
                        </a:xfrm>
                        <a:prstGeom prst="line">
                          <a:avLst/>
                        </a:prstGeom>
                        <a:noFill/>
                        <a:ln w="6350" cap="sq">
                          <a:noFill/>
                          <a:miter lim="800000"/>
                          <a:headEnd/>
                          <a:tailEnd/>
                        </a:ln>
                        <a:effectLst/>
                      </p:spPr>
                      <p:txBody>
                        <a:bodyPr wrap="none" lIns="0" tIns="0" rIns="0" bIns="0"/>
                        <a:lstStyle/>
                        <a:p>
                          <a:endParaRPr lang="zh-CN" altLang="en-US"/>
                        </a:p>
                      </p:txBody>
                    </p:sp>
                    <p:sp>
                      <p:nvSpPr>
                        <p:cNvPr id="450753" name="Line 193"/>
                        <p:cNvSpPr>
                          <a:spLocks noChangeShapeType="1"/>
                        </p:cNvSpPr>
                        <p:nvPr/>
                      </p:nvSpPr>
                      <p:spPr bwMode="auto">
                        <a:xfrm>
                          <a:off x="1539"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54" name="Line 194"/>
                        <p:cNvSpPr>
                          <a:spLocks noChangeShapeType="1"/>
                        </p:cNvSpPr>
                        <p:nvPr/>
                      </p:nvSpPr>
                      <p:spPr bwMode="auto">
                        <a:xfrm>
                          <a:off x="1697" y="1954"/>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55" name="Line 195"/>
                        <p:cNvSpPr>
                          <a:spLocks noChangeShapeType="1"/>
                        </p:cNvSpPr>
                        <p:nvPr/>
                      </p:nvSpPr>
                      <p:spPr bwMode="auto">
                        <a:xfrm>
                          <a:off x="1539"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56" name="Line 196"/>
                        <p:cNvSpPr>
                          <a:spLocks noChangeShapeType="1"/>
                        </p:cNvSpPr>
                        <p:nvPr/>
                      </p:nvSpPr>
                      <p:spPr bwMode="auto">
                        <a:xfrm>
                          <a:off x="1697" y="2110"/>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57" name="Line 197"/>
                        <p:cNvSpPr>
                          <a:spLocks noChangeShapeType="1"/>
                        </p:cNvSpPr>
                        <p:nvPr/>
                      </p:nvSpPr>
                      <p:spPr bwMode="auto">
                        <a:xfrm>
                          <a:off x="1539"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58" name="Line 198"/>
                        <p:cNvSpPr>
                          <a:spLocks noChangeShapeType="1"/>
                        </p:cNvSpPr>
                        <p:nvPr/>
                      </p:nvSpPr>
                      <p:spPr bwMode="auto">
                        <a:xfrm>
                          <a:off x="1697" y="2266"/>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759" name="Line 199"/>
                        <p:cNvSpPr>
                          <a:spLocks noChangeShapeType="1"/>
                        </p:cNvSpPr>
                        <p:nvPr/>
                      </p:nvSpPr>
                      <p:spPr bwMode="auto">
                        <a:xfrm>
                          <a:off x="1539" y="2422"/>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760" name="Line 200"/>
                        <p:cNvSpPr>
                          <a:spLocks noChangeShapeType="1"/>
                        </p:cNvSpPr>
                        <p:nvPr/>
                      </p:nvSpPr>
                      <p:spPr bwMode="auto">
                        <a:xfrm>
                          <a:off x="1697" y="2422"/>
                          <a:ext cx="0" cy="154"/>
                        </a:xfrm>
                        <a:prstGeom prst="line">
                          <a:avLst/>
                        </a:prstGeom>
                        <a:noFill/>
                        <a:ln w="6350" cap="sq">
                          <a:noFill/>
                          <a:miter lim="800000"/>
                          <a:headEnd/>
                          <a:tailEnd/>
                        </a:ln>
                        <a:effectLst/>
                      </p:spPr>
                      <p:txBody>
                        <a:bodyPr wrap="none" lIns="0" tIns="0" rIns="0" bIns="0"/>
                        <a:lstStyle/>
                        <a:p>
                          <a:endParaRPr lang="zh-CN" altLang="en-US"/>
                        </a:p>
                      </p:txBody>
                    </p:sp>
                  </p:grpSp>
                  <p:sp>
                    <p:nvSpPr>
                      <p:cNvPr id="450761" name="Rectangle 201"/>
                      <p:cNvSpPr>
                        <a:spLocks noChangeArrowheads="1"/>
                      </p:cNvSpPr>
                      <p:nvPr/>
                    </p:nvSpPr>
                    <p:spPr bwMode="auto">
                      <a:xfrm>
                        <a:off x="2472"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762" name="Rectangle 202"/>
                      <p:cNvSpPr>
                        <a:spLocks noChangeArrowheads="1"/>
                      </p:cNvSpPr>
                      <p:nvPr/>
                    </p:nvSpPr>
                    <p:spPr bwMode="auto">
                      <a:xfrm>
                        <a:off x="2007" y="1649"/>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50763" name="Rectangle 203"/>
                      <p:cNvSpPr>
                        <a:spLocks noChangeArrowheads="1"/>
                      </p:cNvSpPr>
                      <p:nvPr/>
                    </p:nvSpPr>
                    <p:spPr bwMode="auto">
                      <a:xfrm>
                        <a:off x="2161"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50764" name="Rectangle 204"/>
                      <p:cNvSpPr>
                        <a:spLocks noChangeArrowheads="1"/>
                      </p:cNvSpPr>
                      <p:nvPr/>
                    </p:nvSpPr>
                    <p:spPr bwMode="auto">
                      <a:xfrm>
                        <a:off x="2317" y="1649"/>
                        <a:ext cx="155"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50765" name="Rectangle 205"/>
                      <p:cNvSpPr>
                        <a:spLocks noChangeArrowheads="1"/>
                      </p:cNvSpPr>
                      <p:nvPr/>
                    </p:nvSpPr>
                    <p:spPr bwMode="auto">
                      <a:xfrm>
                        <a:off x="1853" y="1649"/>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766" name="Rectangle 206"/>
                      <p:cNvSpPr>
                        <a:spLocks noChangeArrowheads="1"/>
                      </p:cNvSpPr>
                      <p:nvPr/>
                    </p:nvSpPr>
                    <p:spPr bwMode="auto">
                      <a:xfrm>
                        <a:off x="1696" y="1649"/>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X</a:t>
                        </a:r>
                      </a:p>
                    </p:txBody>
                  </p:sp>
                  <p:sp>
                    <p:nvSpPr>
                      <p:cNvPr id="450767" name="Rectangle 207"/>
                      <p:cNvSpPr>
                        <a:spLocks noChangeArrowheads="1"/>
                      </p:cNvSpPr>
                      <p:nvPr/>
                    </p:nvSpPr>
                    <p:spPr bwMode="auto">
                      <a:xfrm>
                        <a:off x="1540" y="1649"/>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768" name="Line 208"/>
                      <p:cNvSpPr>
                        <a:spLocks noChangeShapeType="1"/>
                      </p:cNvSpPr>
                      <p:nvPr/>
                    </p:nvSpPr>
                    <p:spPr bwMode="auto">
                      <a:xfrm>
                        <a:off x="1540"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69" name="Line 209"/>
                      <p:cNvSpPr>
                        <a:spLocks noChangeShapeType="1"/>
                      </p:cNvSpPr>
                      <p:nvPr/>
                    </p:nvSpPr>
                    <p:spPr bwMode="auto">
                      <a:xfrm>
                        <a:off x="1540" y="1803"/>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70" name="Line 210"/>
                      <p:cNvSpPr>
                        <a:spLocks noChangeShapeType="1"/>
                      </p:cNvSpPr>
                      <p:nvPr/>
                    </p:nvSpPr>
                    <p:spPr bwMode="auto">
                      <a:xfrm>
                        <a:off x="1540" y="1649"/>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50771" name="Line 211"/>
                      <p:cNvSpPr>
                        <a:spLocks noChangeShapeType="1"/>
                      </p:cNvSpPr>
                      <p:nvPr/>
                    </p:nvSpPr>
                    <p:spPr bwMode="auto">
                      <a:xfrm>
                        <a:off x="2628" y="1649"/>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50772" name="Line 212"/>
                      <p:cNvSpPr>
                        <a:spLocks noChangeShapeType="1"/>
                      </p:cNvSpPr>
                      <p:nvPr/>
                    </p:nvSpPr>
                    <p:spPr bwMode="auto">
                      <a:xfrm>
                        <a:off x="1696" y="1649"/>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73" name="Line 213"/>
                      <p:cNvSpPr>
                        <a:spLocks noChangeShapeType="1"/>
                      </p:cNvSpPr>
                      <p:nvPr/>
                    </p:nvSpPr>
                    <p:spPr bwMode="auto">
                      <a:xfrm>
                        <a:off x="1696" y="1803"/>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74" name="Line 214"/>
                      <p:cNvSpPr>
                        <a:spLocks noChangeShapeType="1"/>
                      </p:cNvSpPr>
                      <p:nvPr/>
                    </p:nvSpPr>
                    <p:spPr bwMode="auto">
                      <a:xfrm>
                        <a:off x="1853" y="1649"/>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75" name="Line 215"/>
                      <p:cNvSpPr>
                        <a:spLocks noChangeShapeType="1"/>
                      </p:cNvSpPr>
                      <p:nvPr/>
                    </p:nvSpPr>
                    <p:spPr bwMode="auto">
                      <a:xfrm>
                        <a:off x="1853" y="1803"/>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76" name="Line 216"/>
                      <p:cNvSpPr>
                        <a:spLocks noChangeShapeType="1"/>
                      </p:cNvSpPr>
                      <p:nvPr/>
                    </p:nvSpPr>
                    <p:spPr bwMode="auto">
                      <a:xfrm>
                        <a:off x="2007" y="1649"/>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77" name="Line 217"/>
                      <p:cNvSpPr>
                        <a:spLocks noChangeShapeType="1"/>
                      </p:cNvSpPr>
                      <p:nvPr/>
                    </p:nvSpPr>
                    <p:spPr bwMode="auto">
                      <a:xfrm>
                        <a:off x="2007" y="1803"/>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78" name="Line 218"/>
                      <p:cNvSpPr>
                        <a:spLocks noChangeShapeType="1"/>
                      </p:cNvSpPr>
                      <p:nvPr/>
                    </p:nvSpPr>
                    <p:spPr bwMode="auto">
                      <a:xfrm>
                        <a:off x="2161"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79" name="Line 219"/>
                      <p:cNvSpPr>
                        <a:spLocks noChangeShapeType="1"/>
                      </p:cNvSpPr>
                      <p:nvPr/>
                    </p:nvSpPr>
                    <p:spPr bwMode="auto">
                      <a:xfrm>
                        <a:off x="2161" y="1803"/>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80" name="Line 220"/>
                      <p:cNvSpPr>
                        <a:spLocks noChangeShapeType="1"/>
                      </p:cNvSpPr>
                      <p:nvPr/>
                    </p:nvSpPr>
                    <p:spPr bwMode="auto">
                      <a:xfrm>
                        <a:off x="2317" y="1649"/>
                        <a:ext cx="155"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81" name="Line 221"/>
                      <p:cNvSpPr>
                        <a:spLocks noChangeShapeType="1"/>
                      </p:cNvSpPr>
                      <p:nvPr/>
                    </p:nvSpPr>
                    <p:spPr bwMode="auto">
                      <a:xfrm>
                        <a:off x="2317" y="1803"/>
                        <a:ext cx="155"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82" name="Line 222"/>
                      <p:cNvSpPr>
                        <a:spLocks noChangeShapeType="1"/>
                      </p:cNvSpPr>
                      <p:nvPr/>
                    </p:nvSpPr>
                    <p:spPr bwMode="auto">
                      <a:xfrm>
                        <a:off x="2472" y="1649"/>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83" name="Line 223"/>
                      <p:cNvSpPr>
                        <a:spLocks noChangeShapeType="1"/>
                      </p:cNvSpPr>
                      <p:nvPr/>
                    </p:nvSpPr>
                    <p:spPr bwMode="auto">
                      <a:xfrm>
                        <a:off x="2472" y="1803"/>
                        <a:ext cx="156" cy="0"/>
                      </a:xfrm>
                      <a:prstGeom prst="line">
                        <a:avLst/>
                      </a:prstGeom>
                      <a:noFill/>
                      <a:ln w="6350" cap="sq">
                        <a:noFill/>
                        <a:miter lim="800000"/>
                        <a:headEnd/>
                        <a:tailEnd/>
                      </a:ln>
                      <a:effectLst/>
                    </p:spPr>
                    <p:txBody>
                      <a:bodyPr wrap="none" lIns="0" tIns="0" rIns="0" bIns="0" anchor="ctr"/>
                      <a:lstStyle/>
                      <a:p>
                        <a:endParaRPr lang="zh-CN" altLang="en-US"/>
                      </a:p>
                    </p:txBody>
                  </p:sp>
                </p:grpSp>
                <p:sp>
                  <p:nvSpPr>
                    <p:cNvPr id="450784" name="Rectangle 224"/>
                    <p:cNvSpPr>
                      <a:spLocks noChangeArrowheads="1"/>
                    </p:cNvSpPr>
                    <p:nvPr/>
                  </p:nvSpPr>
                  <p:spPr bwMode="auto">
                    <a:xfrm>
                      <a:off x="923"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50785" name="Rectangle 225"/>
                    <p:cNvSpPr>
                      <a:spLocks noChangeArrowheads="1"/>
                    </p:cNvSpPr>
                    <p:nvPr/>
                  </p:nvSpPr>
                  <p:spPr bwMode="auto">
                    <a:xfrm>
                      <a:off x="1077"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50786" name="Rectangle 226"/>
                    <p:cNvSpPr>
                      <a:spLocks noChangeArrowheads="1"/>
                    </p:cNvSpPr>
                    <p:nvPr/>
                  </p:nvSpPr>
                  <p:spPr bwMode="auto">
                    <a:xfrm>
                      <a:off x="1231"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787" name="Rectangle 227"/>
                    <p:cNvSpPr>
                      <a:spLocks noChangeArrowheads="1"/>
                    </p:cNvSpPr>
                    <p:nvPr/>
                  </p:nvSpPr>
                  <p:spPr bwMode="auto">
                    <a:xfrm>
                      <a:off x="1385"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50788" name="Rectangle 228"/>
                    <p:cNvSpPr>
                      <a:spLocks noChangeArrowheads="1"/>
                    </p:cNvSpPr>
                    <p:nvPr/>
                  </p:nvSpPr>
                  <p:spPr bwMode="auto">
                    <a:xfrm>
                      <a:off x="1539" y="195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50789" name="Rectangle 229"/>
                    <p:cNvSpPr>
                      <a:spLocks noChangeArrowheads="1"/>
                    </p:cNvSpPr>
                    <p:nvPr/>
                  </p:nvSpPr>
                  <p:spPr bwMode="auto">
                    <a:xfrm>
                      <a:off x="769" y="1958"/>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50790" name="Rectangle 230"/>
                    <p:cNvSpPr>
                      <a:spLocks noChangeArrowheads="1"/>
                    </p:cNvSpPr>
                    <p:nvPr/>
                  </p:nvSpPr>
                  <p:spPr bwMode="auto">
                    <a:xfrm>
                      <a:off x="612" y="1958"/>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50791" name="Rectangle 231"/>
                    <p:cNvSpPr>
                      <a:spLocks noChangeArrowheads="1"/>
                    </p:cNvSpPr>
                    <p:nvPr/>
                  </p:nvSpPr>
                  <p:spPr bwMode="auto">
                    <a:xfrm>
                      <a:off x="456" y="195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50792" name="Line 232"/>
                    <p:cNvSpPr>
                      <a:spLocks noChangeShapeType="1"/>
                    </p:cNvSpPr>
                    <p:nvPr/>
                  </p:nvSpPr>
                  <p:spPr bwMode="auto">
                    <a:xfrm>
                      <a:off x="456" y="195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93" name="Line 233"/>
                    <p:cNvSpPr>
                      <a:spLocks noChangeShapeType="1"/>
                    </p:cNvSpPr>
                    <p:nvPr/>
                  </p:nvSpPr>
                  <p:spPr bwMode="auto">
                    <a:xfrm>
                      <a:off x="456" y="2112"/>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94" name="Line 234"/>
                    <p:cNvSpPr>
                      <a:spLocks noChangeShapeType="1"/>
                    </p:cNvSpPr>
                    <p:nvPr/>
                  </p:nvSpPr>
                  <p:spPr bwMode="auto">
                    <a:xfrm>
                      <a:off x="456" y="195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50795" name="Line 235"/>
                    <p:cNvSpPr>
                      <a:spLocks noChangeShapeType="1"/>
                    </p:cNvSpPr>
                    <p:nvPr/>
                  </p:nvSpPr>
                  <p:spPr bwMode="auto">
                    <a:xfrm>
                      <a:off x="1695" y="195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50796" name="Line 236"/>
                    <p:cNvSpPr>
                      <a:spLocks noChangeShapeType="1"/>
                    </p:cNvSpPr>
                    <p:nvPr/>
                  </p:nvSpPr>
                  <p:spPr bwMode="auto">
                    <a:xfrm>
                      <a:off x="612" y="1958"/>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97" name="Line 237"/>
                    <p:cNvSpPr>
                      <a:spLocks noChangeShapeType="1"/>
                    </p:cNvSpPr>
                    <p:nvPr/>
                  </p:nvSpPr>
                  <p:spPr bwMode="auto">
                    <a:xfrm>
                      <a:off x="612" y="2112"/>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98" name="Line 238"/>
                    <p:cNvSpPr>
                      <a:spLocks noChangeShapeType="1"/>
                    </p:cNvSpPr>
                    <p:nvPr/>
                  </p:nvSpPr>
                  <p:spPr bwMode="auto">
                    <a:xfrm>
                      <a:off x="769"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799" name="Line 239"/>
                    <p:cNvSpPr>
                      <a:spLocks noChangeShapeType="1"/>
                    </p:cNvSpPr>
                    <p:nvPr/>
                  </p:nvSpPr>
                  <p:spPr bwMode="auto">
                    <a:xfrm>
                      <a:off x="769"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00" name="Line 240"/>
                    <p:cNvSpPr>
                      <a:spLocks noChangeShapeType="1"/>
                    </p:cNvSpPr>
                    <p:nvPr/>
                  </p:nvSpPr>
                  <p:spPr bwMode="auto">
                    <a:xfrm>
                      <a:off x="923"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01" name="Line 241"/>
                    <p:cNvSpPr>
                      <a:spLocks noChangeShapeType="1"/>
                    </p:cNvSpPr>
                    <p:nvPr/>
                  </p:nvSpPr>
                  <p:spPr bwMode="auto">
                    <a:xfrm>
                      <a:off x="923"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02" name="Line 242"/>
                    <p:cNvSpPr>
                      <a:spLocks noChangeShapeType="1"/>
                    </p:cNvSpPr>
                    <p:nvPr/>
                  </p:nvSpPr>
                  <p:spPr bwMode="auto">
                    <a:xfrm>
                      <a:off x="1077"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03" name="Line 243"/>
                    <p:cNvSpPr>
                      <a:spLocks noChangeShapeType="1"/>
                    </p:cNvSpPr>
                    <p:nvPr/>
                  </p:nvSpPr>
                  <p:spPr bwMode="auto">
                    <a:xfrm>
                      <a:off x="1077"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04" name="Line 244"/>
                    <p:cNvSpPr>
                      <a:spLocks noChangeShapeType="1"/>
                    </p:cNvSpPr>
                    <p:nvPr/>
                  </p:nvSpPr>
                  <p:spPr bwMode="auto">
                    <a:xfrm>
                      <a:off x="1231"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05" name="Line 245"/>
                    <p:cNvSpPr>
                      <a:spLocks noChangeShapeType="1"/>
                    </p:cNvSpPr>
                    <p:nvPr/>
                  </p:nvSpPr>
                  <p:spPr bwMode="auto">
                    <a:xfrm>
                      <a:off x="1231"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06" name="Line 246"/>
                    <p:cNvSpPr>
                      <a:spLocks noChangeShapeType="1"/>
                    </p:cNvSpPr>
                    <p:nvPr/>
                  </p:nvSpPr>
                  <p:spPr bwMode="auto">
                    <a:xfrm>
                      <a:off x="1385" y="1958"/>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07" name="Line 247"/>
                    <p:cNvSpPr>
                      <a:spLocks noChangeShapeType="1"/>
                    </p:cNvSpPr>
                    <p:nvPr/>
                  </p:nvSpPr>
                  <p:spPr bwMode="auto">
                    <a:xfrm>
                      <a:off x="1385" y="2112"/>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08" name="Line 248"/>
                    <p:cNvSpPr>
                      <a:spLocks noChangeShapeType="1"/>
                    </p:cNvSpPr>
                    <p:nvPr/>
                  </p:nvSpPr>
                  <p:spPr bwMode="auto">
                    <a:xfrm>
                      <a:off x="1539" y="195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09" name="Line 249"/>
                    <p:cNvSpPr>
                      <a:spLocks noChangeShapeType="1"/>
                    </p:cNvSpPr>
                    <p:nvPr/>
                  </p:nvSpPr>
                  <p:spPr bwMode="auto">
                    <a:xfrm>
                      <a:off x="1539" y="2112"/>
                      <a:ext cx="156" cy="0"/>
                    </a:xfrm>
                    <a:prstGeom prst="line">
                      <a:avLst/>
                    </a:prstGeom>
                    <a:noFill/>
                    <a:ln w="6350" cap="sq">
                      <a:noFill/>
                      <a:miter lim="800000"/>
                      <a:headEnd/>
                      <a:tailEnd/>
                    </a:ln>
                    <a:effectLst/>
                  </p:spPr>
                  <p:txBody>
                    <a:bodyPr wrap="none" lIns="0" tIns="0" rIns="0" bIns="0" anchor="ctr"/>
                    <a:lstStyle/>
                    <a:p>
                      <a:endParaRPr lang="zh-CN" altLang="en-US"/>
                    </a:p>
                  </p:txBody>
                </p:sp>
              </p:grpSp>
              <p:sp>
                <p:nvSpPr>
                  <p:cNvPr id="450810" name="Rectangle 250"/>
                  <p:cNvSpPr>
                    <a:spLocks noChangeArrowheads="1"/>
                  </p:cNvSpPr>
                  <p:nvPr/>
                </p:nvSpPr>
                <p:spPr bwMode="auto">
                  <a:xfrm>
                    <a:off x="2005" y="2267"/>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50811" name="Rectangle 251"/>
                  <p:cNvSpPr>
                    <a:spLocks noChangeArrowheads="1"/>
                  </p:cNvSpPr>
                  <p:nvPr/>
                </p:nvSpPr>
                <p:spPr bwMode="auto">
                  <a:xfrm>
                    <a:off x="1851" y="2267"/>
                    <a:ext cx="154"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50812" name="Rectangle 252"/>
                  <p:cNvSpPr>
                    <a:spLocks noChangeArrowheads="1"/>
                  </p:cNvSpPr>
                  <p:nvPr/>
                </p:nvSpPr>
                <p:spPr bwMode="auto">
                  <a:xfrm>
                    <a:off x="1694" y="2267"/>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50813" name="Rectangle 253"/>
                  <p:cNvSpPr>
                    <a:spLocks noChangeArrowheads="1"/>
                  </p:cNvSpPr>
                  <p:nvPr/>
                </p:nvSpPr>
                <p:spPr bwMode="auto">
                  <a:xfrm>
                    <a:off x="1538" y="2267"/>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50814" name="Line 254"/>
                  <p:cNvSpPr>
                    <a:spLocks noChangeShapeType="1"/>
                  </p:cNvSpPr>
                  <p:nvPr/>
                </p:nvSpPr>
                <p:spPr bwMode="auto">
                  <a:xfrm>
                    <a:off x="1538" y="2267"/>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15" name="Line 255"/>
                  <p:cNvSpPr>
                    <a:spLocks noChangeShapeType="1"/>
                  </p:cNvSpPr>
                  <p:nvPr/>
                </p:nvSpPr>
                <p:spPr bwMode="auto">
                  <a:xfrm>
                    <a:off x="1538" y="2421"/>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16" name="Line 256"/>
                  <p:cNvSpPr>
                    <a:spLocks noChangeShapeType="1"/>
                  </p:cNvSpPr>
                  <p:nvPr/>
                </p:nvSpPr>
                <p:spPr bwMode="auto">
                  <a:xfrm>
                    <a:off x="1538" y="2267"/>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50817" name="Line 257"/>
                  <p:cNvSpPr>
                    <a:spLocks noChangeShapeType="1"/>
                  </p:cNvSpPr>
                  <p:nvPr/>
                </p:nvSpPr>
                <p:spPr bwMode="auto">
                  <a:xfrm>
                    <a:off x="2159" y="2267"/>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50818" name="Line 258"/>
                  <p:cNvSpPr>
                    <a:spLocks noChangeShapeType="1"/>
                  </p:cNvSpPr>
                  <p:nvPr/>
                </p:nvSpPr>
                <p:spPr bwMode="auto">
                  <a:xfrm>
                    <a:off x="1694" y="2267"/>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19" name="Line 259"/>
                  <p:cNvSpPr>
                    <a:spLocks noChangeShapeType="1"/>
                  </p:cNvSpPr>
                  <p:nvPr/>
                </p:nvSpPr>
                <p:spPr bwMode="auto">
                  <a:xfrm>
                    <a:off x="1694" y="2421"/>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20" name="Line 260"/>
                  <p:cNvSpPr>
                    <a:spLocks noChangeShapeType="1"/>
                  </p:cNvSpPr>
                  <p:nvPr/>
                </p:nvSpPr>
                <p:spPr bwMode="auto">
                  <a:xfrm>
                    <a:off x="1851" y="2267"/>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21" name="Line 261"/>
                  <p:cNvSpPr>
                    <a:spLocks noChangeShapeType="1"/>
                  </p:cNvSpPr>
                  <p:nvPr/>
                </p:nvSpPr>
                <p:spPr bwMode="auto">
                  <a:xfrm>
                    <a:off x="1851" y="2421"/>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22" name="Line 262"/>
                  <p:cNvSpPr>
                    <a:spLocks noChangeShapeType="1"/>
                  </p:cNvSpPr>
                  <p:nvPr/>
                </p:nvSpPr>
                <p:spPr bwMode="auto">
                  <a:xfrm>
                    <a:off x="2005" y="2267"/>
                    <a:ext cx="154"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23" name="Line 263"/>
                  <p:cNvSpPr>
                    <a:spLocks noChangeShapeType="1"/>
                  </p:cNvSpPr>
                  <p:nvPr/>
                </p:nvSpPr>
                <p:spPr bwMode="auto">
                  <a:xfrm>
                    <a:off x="2005" y="2421"/>
                    <a:ext cx="154" cy="0"/>
                  </a:xfrm>
                  <a:prstGeom prst="line">
                    <a:avLst/>
                  </a:prstGeom>
                  <a:noFill/>
                  <a:ln w="6350" cap="sq">
                    <a:noFill/>
                    <a:miter lim="800000"/>
                    <a:headEnd/>
                    <a:tailEnd/>
                  </a:ln>
                  <a:effectLst/>
                </p:spPr>
                <p:txBody>
                  <a:bodyPr wrap="none" lIns="0" tIns="0" rIns="0" bIns="0" anchor="ctr"/>
                  <a:lstStyle/>
                  <a:p>
                    <a:endParaRPr lang="zh-CN" altLang="en-US"/>
                  </a:p>
                </p:txBody>
              </p:sp>
            </p:grpSp>
            <p:sp>
              <p:nvSpPr>
                <p:cNvPr id="450824" name="Rectangle 264"/>
                <p:cNvSpPr>
                  <a:spLocks noChangeArrowheads="1"/>
                </p:cNvSpPr>
                <p:nvPr/>
              </p:nvSpPr>
              <p:spPr bwMode="auto">
                <a:xfrm>
                  <a:off x="1848" y="2258"/>
                  <a:ext cx="158" cy="154"/>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I</a:t>
                  </a:r>
                </a:p>
              </p:txBody>
            </p:sp>
            <p:sp>
              <p:nvSpPr>
                <p:cNvPr id="450825" name="Rectangle 265"/>
                <p:cNvSpPr>
                  <a:spLocks noChangeArrowheads="1"/>
                </p:cNvSpPr>
                <p:nvPr/>
              </p:nvSpPr>
              <p:spPr bwMode="auto">
                <a:xfrm>
                  <a:off x="1848" y="241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50826" name="Rectangle 266"/>
                <p:cNvSpPr>
                  <a:spLocks noChangeArrowheads="1"/>
                </p:cNvSpPr>
                <p:nvPr/>
              </p:nvSpPr>
              <p:spPr bwMode="auto">
                <a:xfrm>
                  <a:off x="1848" y="2569"/>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50827" name="Rectangle 267"/>
                <p:cNvSpPr>
                  <a:spLocks noChangeArrowheads="1"/>
                </p:cNvSpPr>
                <p:nvPr/>
              </p:nvSpPr>
              <p:spPr bwMode="auto">
                <a:xfrm>
                  <a:off x="1848" y="3196"/>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N</a:t>
                  </a:r>
                </a:p>
              </p:txBody>
            </p:sp>
            <p:sp>
              <p:nvSpPr>
                <p:cNvPr id="450828" name="Rectangle 268"/>
                <p:cNvSpPr>
                  <a:spLocks noChangeArrowheads="1"/>
                </p:cNvSpPr>
                <p:nvPr/>
              </p:nvSpPr>
              <p:spPr bwMode="auto">
                <a:xfrm>
                  <a:off x="1848" y="3353"/>
                  <a:ext cx="158" cy="156"/>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50829" name="Rectangle 269"/>
                <p:cNvSpPr>
                  <a:spLocks noChangeArrowheads="1"/>
                </p:cNvSpPr>
                <p:nvPr/>
              </p:nvSpPr>
              <p:spPr bwMode="auto">
                <a:xfrm>
                  <a:off x="1848" y="3039"/>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830" name="Rectangle 270"/>
                <p:cNvSpPr>
                  <a:spLocks noChangeArrowheads="1"/>
                </p:cNvSpPr>
                <p:nvPr/>
              </p:nvSpPr>
              <p:spPr bwMode="auto">
                <a:xfrm>
                  <a:off x="1848" y="2882"/>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50831" name="Rectangle 271"/>
                <p:cNvSpPr>
                  <a:spLocks noChangeArrowheads="1"/>
                </p:cNvSpPr>
                <p:nvPr/>
              </p:nvSpPr>
              <p:spPr bwMode="auto">
                <a:xfrm>
                  <a:off x="1848" y="2725"/>
                  <a:ext cx="158" cy="157"/>
                </a:xfrm>
                <a:prstGeom prst="rect">
                  <a:avLst/>
                </a:prstGeom>
                <a:solidFill>
                  <a:schemeClr val="folHlink">
                    <a:alpha val="50000"/>
                  </a:scheme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50832" name="Line 272"/>
                <p:cNvSpPr>
                  <a:spLocks noChangeShapeType="1"/>
                </p:cNvSpPr>
                <p:nvPr/>
              </p:nvSpPr>
              <p:spPr bwMode="auto">
                <a:xfrm>
                  <a:off x="1848" y="2258"/>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833" name="Line 273"/>
                <p:cNvSpPr>
                  <a:spLocks noChangeShapeType="1"/>
                </p:cNvSpPr>
                <p:nvPr/>
              </p:nvSpPr>
              <p:spPr bwMode="auto">
                <a:xfrm>
                  <a:off x="1848" y="3509"/>
                  <a:ext cx="158" cy="0"/>
                </a:xfrm>
                <a:prstGeom prst="line">
                  <a:avLst/>
                </a:prstGeom>
                <a:noFill/>
                <a:ln w="6350" cap="sq">
                  <a:noFill/>
                  <a:miter lim="800000"/>
                  <a:headEnd/>
                  <a:tailEnd/>
                </a:ln>
                <a:effectLst/>
              </p:spPr>
              <p:txBody>
                <a:bodyPr wrap="none" lIns="0" tIns="0" rIns="0" bIns="0"/>
                <a:lstStyle/>
                <a:p>
                  <a:endParaRPr lang="zh-CN" altLang="en-US"/>
                </a:p>
              </p:txBody>
            </p:sp>
            <p:sp>
              <p:nvSpPr>
                <p:cNvPr id="450834" name="Line 274"/>
                <p:cNvSpPr>
                  <a:spLocks noChangeShapeType="1"/>
                </p:cNvSpPr>
                <p:nvPr/>
              </p:nvSpPr>
              <p:spPr bwMode="auto">
                <a:xfrm>
                  <a:off x="1848" y="2258"/>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835" name="Line 275"/>
                <p:cNvSpPr>
                  <a:spLocks noChangeShapeType="1"/>
                </p:cNvSpPr>
                <p:nvPr/>
              </p:nvSpPr>
              <p:spPr bwMode="auto">
                <a:xfrm>
                  <a:off x="2006" y="2258"/>
                  <a:ext cx="0" cy="154"/>
                </a:xfrm>
                <a:prstGeom prst="line">
                  <a:avLst/>
                </a:prstGeom>
                <a:noFill/>
                <a:ln w="6350" cap="sq">
                  <a:noFill/>
                  <a:miter lim="800000"/>
                  <a:headEnd/>
                  <a:tailEnd/>
                </a:ln>
                <a:effectLst/>
              </p:spPr>
              <p:txBody>
                <a:bodyPr wrap="none" lIns="0" tIns="0" rIns="0" bIns="0"/>
                <a:lstStyle/>
                <a:p>
                  <a:endParaRPr lang="zh-CN" altLang="en-US"/>
                </a:p>
              </p:txBody>
            </p:sp>
            <p:sp>
              <p:nvSpPr>
                <p:cNvPr id="450836" name="Line 276"/>
                <p:cNvSpPr>
                  <a:spLocks noChangeShapeType="1"/>
                </p:cNvSpPr>
                <p:nvPr/>
              </p:nvSpPr>
              <p:spPr bwMode="auto">
                <a:xfrm>
                  <a:off x="1848" y="2412"/>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837" name="Line 277"/>
                <p:cNvSpPr>
                  <a:spLocks noChangeShapeType="1"/>
                </p:cNvSpPr>
                <p:nvPr/>
              </p:nvSpPr>
              <p:spPr bwMode="auto">
                <a:xfrm>
                  <a:off x="2006" y="2412"/>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838" name="Line 278"/>
                <p:cNvSpPr>
                  <a:spLocks noChangeShapeType="1"/>
                </p:cNvSpPr>
                <p:nvPr/>
              </p:nvSpPr>
              <p:spPr bwMode="auto">
                <a:xfrm>
                  <a:off x="1848" y="2569"/>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839" name="Line 279"/>
                <p:cNvSpPr>
                  <a:spLocks noChangeShapeType="1"/>
                </p:cNvSpPr>
                <p:nvPr/>
              </p:nvSpPr>
              <p:spPr bwMode="auto">
                <a:xfrm>
                  <a:off x="2006" y="2569"/>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840" name="Line 280"/>
                <p:cNvSpPr>
                  <a:spLocks noChangeShapeType="1"/>
                </p:cNvSpPr>
                <p:nvPr/>
              </p:nvSpPr>
              <p:spPr bwMode="auto">
                <a:xfrm>
                  <a:off x="1848" y="27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841" name="Line 281"/>
                <p:cNvSpPr>
                  <a:spLocks noChangeShapeType="1"/>
                </p:cNvSpPr>
                <p:nvPr/>
              </p:nvSpPr>
              <p:spPr bwMode="auto">
                <a:xfrm>
                  <a:off x="2006" y="2725"/>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842" name="Line 282"/>
                <p:cNvSpPr>
                  <a:spLocks noChangeShapeType="1"/>
                </p:cNvSpPr>
                <p:nvPr/>
              </p:nvSpPr>
              <p:spPr bwMode="auto">
                <a:xfrm>
                  <a:off x="1848" y="28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843" name="Line 283"/>
                <p:cNvSpPr>
                  <a:spLocks noChangeShapeType="1"/>
                </p:cNvSpPr>
                <p:nvPr/>
              </p:nvSpPr>
              <p:spPr bwMode="auto">
                <a:xfrm>
                  <a:off x="2006" y="2882"/>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844" name="Line 284"/>
                <p:cNvSpPr>
                  <a:spLocks noChangeShapeType="1"/>
                </p:cNvSpPr>
                <p:nvPr/>
              </p:nvSpPr>
              <p:spPr bwMode="auto">
                <a:xfrm>
                  <a:off x="1848" y="30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845" name="Line 285"/>
                <p:cNvSpPr>
                  <a:spLocks noChangeShapeType="1"/>
                </p:cNvSpPr>
                <p:nvPr/>
              </p:nvSpPr>
              <p:spPr bwMode="auto">
                <a:xfrm>
                  <a:off x="2006" y="3039"/>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846" name="Line 286"/>
                <p:cNvSpPr>
                  <a:spLocks noChangeShapeType="1"/>
                </p:cNvSpPr>
                <p:nvPr/>
              </p:nvSpPr>
              <p:spPr bwMode="auto">
                <a:xfrm>
                  <a:off x="1848" y="3196"/>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847" name="Line 287"/>
                <p:cNvSpPr>
                  <a:spLocks noChangeShapeType="1"/>
                </p:cNvSpPr>
                <p:nvPr/>
              </p:nvSpPr>
              <p:spPr bwMode="auto">
                <a:xfrm>
                  <a:off x="2006" y="3196"/>
                  <a:ext cx="0" cy="157"/>
                </a:xfrm>
                <a:prstGeom prst="line">
                  <a:avLst/>
                </a:prstGeom>
                <a:noFill/>
                <a:ln w="6350" cap="sq">
                  <a:noFill/>
                  <a:miter lim="800000"/>
                  <a:headEnd/>
                  <a:tailEnd/>
                </a:ln>
                <a:effectLst/>
              </p:spPr>
              <p:txBody>
                <a:bodyPr wrap="none" lIns="0" tIns="0" rIns="0" bIns="0"/>
                <a:lstStyle/>
                <a:p>
                  <a:endParaRPr lang="zh-CN" altLang="en-US"/>
                </a:p>
              </p:txBody>
            </p:sp>
            <p:sp>
              <p:nvSpPr>
                <p:cNvPr id="450848" name="Line 288"/>
                <p:cNvSpPr>
                  <a:spLocks noChangeShapeType="1"/>
                </p:cNvSpPr>
                <p:nvPr/>
              </p:nvSpPr>
              <p:spPr bwMode="auto">
                <a:xfrm>
                  <a:off x="1848" y="3353"/>
                  <a:ext cx="0" cy="156"/>
                </a:xfrm>
                <a:prstGeom prst="line">
                  <a:avLst/>
                </a:prstGeom>
                <a:noFill/>
                <a:ln w="6350" cap="sq">
                  <a:noFill/>
                  <a:miter lim="800000"/>
                  <a:headEnd/>
                  <a:tailEnd/>
                </a:ln>
                <a:effectLst/>
              </p:spPr>
              <p:txBody>
                <a:bodyPr wrap="none" lIns="0" tIns="0" rIns="0" bIns="0"/>
                <a:lstStyle/>
                <a:p>
                  <a:endParaRPr lang="zh-CN" altLang="en-US"/>
                </a:p>
              </p:txBody>
            </p:sp>
            <p:sp>
              <p:nvSpPr>
                <p:cNvPr id="450849" name="Line 289"/>
                <p:cNvSpPr>
                  <a:spLocks noChangeShapeType="1"/>
                </p:cNvSpPr>
                <p:nvPr/>
              </p:nvSpPr>
              <p:spPr bwMode="auto">
                <a:xfrm>
                  <a:off x="2006" y="3353"/>
                  <a:ext cx="0" cy="156"/>
                </a:xfrm>
                <a:prstGeom prst="line">
                  <a:avLst/>
                </a:prstGeom>
                <a:noFill/>
                <a:ln w="6350" cap="sq">
                  <a:noFill/>
                  <a:miter lim="800000"/>
                  <a:headEnd/>
                  <a:tailEnd/>
                </a:ln>
                <a:effectLst/>
              </p:spPr>
              <p:txBody>
                <a:bodyPr wrap="none" lIns="0" tIns="0" rIns="0" bIns="0"/>
                <a:lstStyle/>
                <a:p>
                  <a:endParaRPr lang="zh-CN" altLang="en-US"/>
                </a:p>
              </p:txBody>
            </p:sp>
          </p:grpSp>
          <p:sp>
            <p:nvSpPr>
              <p:cNvPr id="450850" name="Rectangle 290"/>
              <p:cNvSpPr>
                <a:spLocks noChangeArrowheads="1"/>
              </p:cNvSpPr>
              <p:nvPr/>
            </p:nvSpPr>
            <p:spPr bwMode="auto">
              <a:xfrm>
                <a:off x="1693" y="272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C</a:t>
                </a:r>
              </a:p>
            </p:txBody>
          </p:sp>
          <p:sp>
            <p:nvSpPr>
              <p:cNvPr id="450851" name="Rectangle 291"/>
              <p:cNvSpPr>
                <a:spLocks noChangeArrowheads="1"/>
              </p:cNvSpPr>
              <p:nvPr/>
            </p:nvSpPr>
            <p:spPr bwMode="auto">
              <a:xfrm>
                <a:off x="1849" y="272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O</a:t>
                </a:r>
              </a:p>
            </p:txBody>
          </p:sp>
          <p:sp>
            <p:nvSpPr>
              <p:cNvPr id="450852" name="Rectangle 292"/>
              <p:cNvSpPr>
                <a:spLocks noChangeArrowheads="1"/>
              </p:cNvSpPr>
              <p:nvPr/>
            </p:nvSpPr>
            <p:spPr bwMode="auto">
              <a:xfrm>
                <a:off x="2005" y="272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U</a:t>
                </a:r>
              </a:p>
            </p:txBody>
          </p:sp>
          <p:sp>
            <p:nvSpPr>
              <p:cNvPr id="450853" name="Rectangle 293"/>
              <p:cNvSpPr>
                <a:spLocks noChangeArrowheads="1"/>
              </p:cNvSpPr>
              <p:nvPr/>
            </p:nvSpPr>
            <p:spPr bwMode="auto">
              <a:xfrm>
                <a:off x="2317" y="2728"/>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50854" name="Rectangle 294"/>
              <p:cNvSpPr>
                <a:spLocks noChangeArrowheads="1"/>
              </p:cNvSpPr>
              <p:nvPr/>
            </p:nvSpPr>
            <p:spPr bwMode="auto">
              <a:xfrm>
                <a:off x="2161" y="2728"/>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50855" name="Line 295"/>
              <p:cNvSpPr>
                <a:spLocks noChangeShapeType="1"/>
              </p:cNvSpPr>
              <p:nvPr/>
            </p:nvSpPr>
            <p:spPr bwMode="auto">
              <a:xfrm>
                <a:off x="1693" y="272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56" name="Line 296"/>
              <p:cNvSpPr>
                <a:spLocks noChangeShapeType="1"/>
              </p:cNvSpPr>
              <p:nvPr/>
            </p:nvSpPr>
            <p:spPr bwMode="auto">
              <a:xfrm>
                <a:off x="1693" y="2882"/>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57" name="Line 297"/>
              <p:cNvSpPr>
                <a:spLocks noChangeShapeType="1"/>
              </p:cNvSpPr>
              <p:nvPr/>
            </p:nvSpPr>
            <p:spPr bwMode="auto">
              <a:xfrm>
                <a:off x="1693" y="272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50858" name="Line 298"/>
              <p:cNvSpPr>
                <a:spLocks noChangeShapeType="1"/>
              </p:cNvSpPr>
              <p:nvPr/>
            </p:nvSpPr>
            <p:spPr bwMode="auto">
              <a:xfrm>
                <a:off x="2474" y="2728"/>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50859" name="Line 299"/>
              <p:cNvSpPr>
                <a:spLocks noChangeShapeType="1"/>
              </p:cNvSpPr>
              <p:nvPr/>
            </p:nvSpPr>
            <p:spPr bwMode="auto">
              <a:xfrm>
                <a:off x="1849" y="272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60" name="Line 300"/>
              <p:cNvSpPr>
                <a:spLocks noChangeShapeType="1"/>
              </p:cNvSpPr>
              <p:nvPr/>
            </p:nvSpPr>
            <p:spPr bwMode="auto">
              <a:xfrm>
                <a:off x="1849" y="2882"/>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61" name="Line 301"/>
              <p:cNvSpPr>
                <a:spLocks noChangeShapeType="1"/>
              </p:cNvSpPr>
              <p:nvPr/>
            </p:nvSpPr>
            <p:spPr bwMode="auto">
              <a:xfrm>
                <a:off x="2005" y="272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62" name="Line 302"/>
              <p:cNvSpPr>
                <a:spLocks noChangeShapeType="1"/>
              </p:cNvSpPr>
              <p:nvPr/>
            </p:nvSpPr>
            <p:spPr bwMode="auto">
              <a:xfrm>
                <a:off x="2005" y="2882"/>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63" name="Line 303"/>
              <p:cNvSpPr>
                <a:spLocks noChangeShapeType="1"/>
              </p:cNvSpPr>
              <p:nvPr/>
            </p:nvSpPr>
            <p:spPr bwMode="auto">
              <a:xfrm>
                <a:off x="2161" y="2728"/>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64" name="Line 304"/>
              <p:cNvSpPr>
                <a:spLocks noChangeShapeType="1"/>
              </p:cNvSpPr>
              <p:nvPr/>
            </p:nvSpPr>
            <p:spPr bwMode="auto">
              <a:xfrm>
                <a:off x="2161" y="2882"/>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65" name="Line 305"/>
              <p:cNvSpPr>
                <a:spLocks noChangeShapeType="1"/>
              </p:cNvSpPr>
              <p:nvPr/>
            </p:nvSpPr>
            <p:spPr bwMode="auto">
              <a:xfrm>
                <a:off x="2317" y="2728"/>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50866" name="Line 306"/>
              <p:cNvSpPr>
                <a:spLocks noChangeShapeType="1"/>
              </p:cNvSpPr>
              <p:nvPr/>
            </p:nvSpPr>
            <p:spPr bwMode="auto">
              <a:xfrm>
                <a:off x="2317" y="2882"/>
                <a:ext cx="157" cy="0"/>
              </a:xfrm>
              <a:prstGeom prst="line">
                <a:avLst/>
              </a:prstGeom>
              <a:noFill/>
              <a:ln w="6350" cap="sq">
                <a:noFill/>
                <a:miter lim="800000"/>
                <a:headEnd/>
                <a:tailEnd/>
              </a:ln>
              <a:effectLst/>
            </p:spPr>
            <p:txBody>
              <a:bodyPr wrap="none" lIns="0" tIns="0" rIns="0" bIns="0" anchor="ctr"/>
              <a:lstStyle/>
              <a:p>
                <a:endParaRPr lang="zh-CN" altLang="en-US"/>
              </a:p>
            </p:txBody>
          </p:sp>
        </p:grpSp>
        <p:sp>
          <p:nvSpPr>
            <p:cNvPr id="450567" name="Rectangle 7"/>
            <p:cNvSpPr>
              <a:spLocks noChangeArrowheads="1"/>
            </p:cNvSpPr>
            <p:nvPr/>
          </p:nvSpPr>
          <p:spPr bwMode="auto">
            <a:xfrm>
              <a:off x="1691" y="3037"/>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T</a:t>
              </a:r>
            </a:p>
          </p:txBody>
        </p:sp>
        <p:sp>
          <p:nvSpPr>
            <p:cNvPr id="450568" name="Rectangle 8"/>
            <p:cNvSpPr>
              <a:spLocks noChangeArrowheads="1"/>
            </p:cNvSpPr>
            <p:nvPr/>
          </p:nvSpPr>
          <p:spPr bwMode="auto">
            <a:xfrm>
              <a:off x="1847" y="3037"/>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E</a:t>
              </a:r>
            </a:p>
          </p:txBody>
        </p:sp>
        <p:sp>
          <p:nvSpPr>
            <p:cNvPr id="450569" name="Rectangle 9"/>
            <p:cNvSpPr>
              <a:spLocks noChangeArrowheads="1"/>
            </p:cNvSpPr>
            <p:nvPr/>
          </p:nvSpPr>
          <p:spPr bwMode="auto">
            <a:xfrm>
              <a:off x="2003" y="3037"/>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50570" name="Rectangle 10"/>
            <p:cNvSpPr>
              <a:spLocks noChangeArrowheads="1"/>
            </p:cNvSpPr>
            <p:nvPr/>
          </p:nvSpPr>
          <p:spPr bwMode="auto">
            <a:xfrm>
              <a:off x="2159" y="3037"/>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W</a:t>
              </a:r>
            </a:p>
          </p:txBody>
        </p:sp>
        <p:sp>
          <p:nvSpPr>
            <p:cNvPr id="450571" name="Rectangle 11"/>
            <p:cNvSpPr>
              <a:spLocks noChangeArrowheads="1"/>
            </p:cNvSpPr>
            <p:nvPr/>
          </p:nvSpPr>
          <p:spPr bwMode="auto">
            <a:xfrm>
              <a:off x="2315" y="3037"/>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50572" name="Rectangle 12"/>
            <p:cNvSpPr>
              <a:spLocks noChangeArrowheads="1"/>
            </p:cNvSpPr>
            <p:nvPr/>
          </p:nvSpPr>
          <p:spPr bwMode="auto">
            <a:xfrm>
              <a:off x="1379" y="3037"/>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A</a:t>
              </a:r>
            </a:p>
          </p:txBody>
        </p:sp>
        <p:sp>
          <p:nvSpPr>
            <p:cNvPr id="450573" name="Rectangle 13"/>
            <p:cNvSpPr>
              <a:spLocks noChangeArrowheads="1"/>
            </p:cNvSpPr>
            <p:nvPr/>
          </p:nvSpPr>
          <p:spPr bwMode="auto">
            <a:xfrm>
              <a:off x="1535" y="3037"/>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F</a:t>
              </a:r>
            </a:p>
          </p:txBody>
        </p:sp>
        <p:sp>
          <p:nvSpPr>
            <p:cNvPr id="450574" name="Rectangle 14"/>
            <p:cNvSpPr>
              <a:spLocks noChangeArrowheads="1"/>
            </p:cNvSpPr>
            <p:nvPr/>
          </p:nvSpPr>
          <p:spPr bwMode="auto">
            <a:xfrm>
              <a:off x="2471" y="3037"/>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R</a:t>
              </a:r>
            </a:p>
          </p:txBody>
        </p:sp>
        <p:sp>
          <p:nvSpPr>
            <p:cNvPr id="450575" name="Rectangle 15"/>
            <p:cNvSpPr>
              <a:spLocks noChangeArrowheads="1"/>
            </p:cNvSpPr>
            <p:nvPr/>
          </p:nvSpPr>
          <p:spPr bwMode="auto">
            <a:xfrm>
              <a:off x="2783" y="3037"/>
              <a:ext cx="157"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S</a:t>
              </a:r>
            </a:p>
          </p:txBody>
        </p:sp>
        <p:sp>
          <p:nvSpPr>
            <p:cNvPr id="450576" name="Rectangle 16"/>
            <p:cNvSpPr>
              <a:spLocks noChangeArrowheads="1"/>
            </p:cNvSpPr>
            <p:nvPr/>
          </p:nvSpPr>
          <p:spPr bwMode="auto">
            <a:xfrm>
              <a:off x="2627" y="3037"/>
              <a:ext cx="156" cy="154"/>
            </a:xfrm>
            <a:prstGeom prst="rect">
              <a:avLst/>
            </a:prstGeom>
            <a:solidFill>
              <a:srgbClr val="E4FF97">
                <a:alpha val="50000"/>
              </a:srgbClr>
            </a:solidFill>
            <a:ln w="9525">
              <a:noFill/>
              <a:miter lim="800000"/>
              <a:headEnd/>
              <a:tailEnd/>
            </a:ln>
            <a:effectLst/>
          </p:spPr>
          <p:txBody>
            <a:bodyPr lIns="0" tIns="0" rIns="0" bIns="0" anchor="ctr"/>
            <a:lstStyle/>
            <a:p>
              <a:pPr algn="ctr" eaLnBrk="0" hangingPunct="0">
                <a:spcBef>
                  <a:spcPct val="20000"/>
                </a:spcBef>
                <a:buClr>
                  <a:schemeClr val="folHlink"/>
                </a:buClr>
                <a:buSzPct val="60000"/>
                <a:buFont typeface="Wingdings" pitchFamily="2" charset="2"/>
                <a:buNone/>
              </a:pPr>
              <a:r>
                <a:rPr lang="en-US" altLang="zh-CN" sz="1600">
                  <a:solidFill>
                    <a:schemeClr val="tx1"/>
                  </a:solidFill>
                  <a:latin typeface="Arial" pitchFamily="34" charset="0"/>
                </a:rPr>
                <a:t>D</a:t>
              </a:r>
            </a:p>
          </p:txBody>
        </p:sp>
        <p:sp>
          <p:nvSpPr>
            <p:cNvPr id="450577" name="Line 17"/>
            <p:cNvSpPr>
              <a:spLocks noChangeShapeType="1"/>
            </p:cNvSpPr>
            <p:nvPr/>
          </p:nvSpPr>
          <p:spPr bwMode="auto">
            <a:xfrm>
              <a:off x="1379" y="3037"/>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78" name="Line 18"/>
            <p:cNvSpPr>
              <a:spLocks noChangeShapeType="1"/>
            </p:cNvSpPr>
            <p:nvPr/>
          </p:nvSpPr>
          <p:spPr bwMode="auto">
            <a:xfrm>
              <a:off x="1379" y="3191"/>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79" name="Line 19"/>
            <p:cNvSpPr>
              <a:spLocks noChangeShapeType="1"/>
            </p:cNvSpPr>
            <p:nvPr/>
          </p:nvSpPr>
          <p:spPr bwMode="auto">
            <a:xfrm>
              <a:off x="1379" y="3037"/>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50580" name="Line 20"/>
            <p:cNvSpPr>
              <a:spLocks noChangeShapeType="1"/>
            </p:cNvSpPr>
            <p:nvPr/>
          </p:nvSpPr>
          <p:spPr bwMode="auto">
            <a:xfrm>
              <a:off x="2940" y="3037"/>
              <a:ext cx="0" cy="154"/>
            </a:xfrm>
            <a:prstGeom prst="line">
              <a:avLst/>
            </a:prstGeom>
            <a:noFill/>
            <a:ln w="6350" cap="sq">
              <a:noFill/>
              <a:miter lim="800000"/>
              <a:headEnd/>
              <a:tailEnd/>
            </a:ln>
            <a:effectLst/>
          </p:spPr>
          <p:txBody>
            <a:bodyPr wrap="none" lIns="0" tIns="0" rIns="0" bIns="0" anchor="ctr"/>
            <a:lstStyle/>
            <a:p>
              <a:endParaRPr lang="zh-CN" altLang="en-US"/>
            </a:p>
          </p:txBody>
        </p:sp>
        <p:sp>
          <p:nvSpPr>
            <p:cNvPr id="450581" name="Line 21"/>
            <p:cNvSpPr>
              <a:spLocks noChangeShapeType="1"/>
            </p:cNvSpPr>
            <p:nvPr/>
          </p:nvSpPr>
          <p:spPr bwMode="auto">
            <a:xfrm>
              <a:off x="1535" y="3037"/>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82" name="Line 22"/>
            <p:cNvSpPr>
              <a:spLocks noChangeShapeType="1"/>
            </p:cNvSpPr>
            <p:nvPr/>
          </p:nvSpPr>
          <p:spPr bwMode="auto">
            <a:xfrm>
              <a:off x="1535" y="3191"/>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83" name="Line 23"/>
            <p:cNvSpPr>
              <a:spLocks noChangeShapeType="1"/>
            </p:cNvSpPr>
            <p:nvPr/>
          </p:nvSpPr>
          <p:spPr bwMode="auto">
            <a:xfrm>
              <a:off x="1691" y="3037"/>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84" name="Line 24"/>
            <p:cNvSpPr>
              <a:spLocks noChangeShapeType="1"/>
            </p:cNvSpPr>
            <p:nvPr/>
          </p:nvSpPr>
          <p:spPr bwMode="auto">
            <a:xfrm>
              <a:off x="1691" y="3191"/>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85" name="Line 25"/>
            <p:cNvSpPr>
              <a:spLocks noChangeShapeType="1"/>
            </p:cNvSpPr>
            <p:nvPr/>
          </p:nvSpPr>
          <p:spPr bwMode="auto">
            <a:xfrm>
              <a:off x="1847" y="3037"/>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86" name="Line 26"/>
            <p:cNvSpPr>
              <a:spLocks noChangeShapeType="1"/>
            </p:cNvSpPr>
            <p:nvPr/>
          </p:nvSpPr>
          <p:spPr bwMode="auto">
            <a:xfrm>
              <a:off x="1847" y="3191"/>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87" name="Line 27"/>
            <p:cNvSpPr>
              <a:spLocks noChangeShapeType="1"/>
            </p:cNvSpPr>
            <p:nvPr/>
          </p:nvSpPr>
          <p:spPr bwMode="auto">
            <a:xfrm>
              <a:off x="2003" y="3037"/>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88" name="Line 28"/>
            <p:cNvSpPr>
              <a:spLocks noChangeShapeType="1"/>
            </p:cNvSpPr>
            <p:nvPr/>
          </p:nvSpPr>
          <p:spPr bwMode="auto">
            <a:xfrm>
              <a:off x="2003" y="3191"/>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89" name="Line 29"/>
            <p:cNvSpPr>
              <a:spLocks noChangeShapeType="1"/>
            </p:cNvSpPr>
            <p:nvPr/>
          </p:nvSpPr>
          <p:spPr bwMode="auto">
            <a:xfrm>
              <a:off x="2159" y="3037"/>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90" name="Line 30"/>
            <p:cNvSpPr>
              <a:spLocks noChangeShapeType="1"/>
            </p:cNvSpPr>
            <p:nvPr/>
          </p:nvSpPr>
          <p:spPr bwMode="auto">
            <a:xfrm>
              <a:off x="2159" y="3191"/>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91" name="Line 31"/>
            <p:cNvSpPr>
              <a:spLocks noChangeShapeType="1"/>
            </p:cNvSpPr>
            <p:nvPr/>
          </p:nvSpPr>
          <p:spPr bwMode="auto">
            <a:xfrm>
              <a:off x="2315" y="3037"/>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92" name="Line 32"/>
            <p:cNvSpPr>
              <a:spLocks noChangeShapeType="1"/>
            </p:cNvSpPr>
            <p:nvPr/>
          </p:nvSpPr>
          <p:spPr bwMode="auto">
            <a:xfrm>
              <a:off x="2315" y="3191"/>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93" name="Line 33"/>
            <p:cNvSpPr>
              <a:spLocks noChangeShapeType="1"/>
            </p:cNvSpPr>
            <p:nvPr/>
          </p:nvSpPr>
          <p:spPr bwMode="auto">
            <a:xfrm>
              <a:off x="2471" y="3037"/>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94" name="Line 34"/>
            <p:cNvSpPr>
              <a:spLocks noChangeShapeType="1"/>
            </p:cNvSpPr>
            <p:nvPr/>
          </p:nvSpPr>
          <p:spPr bwMode="auto">
            <a:xfrm>
              <a:off x="2471" y="3191"/>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95" name="Line 35"/>
            <p:cNvSpPr>
              <a:spLocks noChangeShapeType="1"/>
            </p:cNvSpPr>
            <p:nvPr/>
          </p:nvSpPr>
          <p:spPr bwMode="auto">
            <a:xfrm>
              <a:off x="2627" y="3037"/>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96" name="Line 36"/>
            <p:cNvSpPr>
              <a:spLocks noChangeShapeType="1"/>
            </p:cNvSpPr>
            <p:nvPr/>
          </p:nvSpPr>
          <p:spPr bwMode="auto">
            <a:xfrm>
              <a:off x="2627" y="3191"/>
              <a:ext cx="156"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97" name="Line 37"/>
            <p:cNvSpPr>
              <a:spLocks noChangeShapeType="1"/>
            </p:cNvSpPr>
            <p:nvPr/>
          </p:nvSpPr>
          <p:spPr bwMode="auto">
            <a:xfrm>
              <a:off x="2783" y="3037"/>
              <a:ext cx="157" cy="0"/>
            </a:xfrm>
            <a:prstGeom prst="line">
              <a:avLst/>
            </a:prstGeom>
            <a:noFill/>
            <a:ln w="6350" cap="sq">
              <a:noFill/>
              <a:miter lim="800000"/>
              <a:headEnd/>
              <a:tailEnd/>
            </a:ln>
            <a:effectLst/>
          </p:spPr>
          <p:txBody>
            <a:bodyPr wrap="none" lIns="0" tIns="0" rIns="0" bIns="0" anchor="ctr"/>
            <a:lstStyle/>
            <a:p>
              <a:endParaRPr lang="zh-CN" altLang="en-US"/>
            </a:p>
          </p:txBody>
        </p:sp>
        <p:sp>
          <p:nvSpPr>
            <p:cNvPr id="450598" name="Line 38"/>
            <p:cNvSpPr>
              <a:spLocks noChangeShapeType="1"/>
            </p:cNvSpPr>
            <p:nvPr/>
          </p:nvSpPr>
          <p:spPr bwMode="auto">
            <a:xfrm>
              <a:off x="2783" y="3191"/>
              <a:ext cx="157" cy="0"/>
            </a:xfrm>
            <a:prstGeom prst="line">
              <a:avLst/>
            </a:prstGeom>
            <a:noFill/>
            <a:ln w="6350" cap="sq">
              <a:noFill/>
              <a:miter lim="800000"/>
              <a:headEnd/>
              <a:tailEnd/>
            </a:ln>
            <a:effectLst/>
          </p:spPr>
          <p:txBody>
            <a:bodyPr wrap="none" lIns="0" tIns="0" rIns="0" bIns="0" anchor="ctr"/>
            <a:lstStyle/>
            <a:p>
              <a:endParaRPr lang="zh-CN" altLang="en-US"/>
            </a:p>
          </p:txBody>
        </p:sp>
      </p:grpSp>
      <p:pic>
        <p:nvPicPr>
          <p:cNvPr id="450901" name="Picture 12">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6448425"/>
            <a:ext cx="409575" cy="4095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50565"/>
                                        </p:tgtEl>
                                        <p:attrNameLst>
                                          <p:attrName>style.visibility</p:attrName>
                                        </p:attrNameLst>
                                      </p:cBhvr>
                                      <p:to>
                                        <p:strVal val="visible"/>
                                      </p:to>
                                    </p:set>
                                    <p:animEffect transition="in" filter="slide(fromLeft)">
                                      <p:cBhvr>
                                        <p:cTn id="7" dur="500"/>
                                        <p:tgtEl>
                                          <p:spTgt spid="450565"/>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450564"/>
                                        </p:tgtEl>
                                        <p:attrNameLst>
                                          <p:attrName>style.visibility</p:attrName>
                                        </p:attrNameLst>
                                      </p:cBhvr>
                                      <p:to>
                                        <p:strVal val="visible"/>
                                      </p:to>
                                    </p:set>
                                    <p:animEffect transition="in" filter="blinds(vertical)">
                                      <p:cBhvr>
                                        <p:cTn id="11" dur="500"/>
                                        <p:tgtEl>
                                          <p:spTgt spid="450564"/>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450867"/>
                                        </p:tgtEl>
                                        <p:attrNameLst>
                                          <p:attrName>style.visibility</p:attrName>
                                        </p:attrNameLst>
                                      </p:cBhvr>
                                      <p:to>
                                        <p:strVal val="visible"/>
                                      </p:to>
                                    </p:set>
                                    <p:animEffect transition="in" filter="slide(fromLeft)">
                                      <p:cBhvr>
                                        <p:cTn id="16" dur="500"/>
                                        <p:tgtEl>
                                          <p:spTgt spid="450867"/>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par>
                          <p:cTn id="17" fill="hold">
                            <p:stCondLst>
                              <p:cond delay="500"/>
                            </p:stCondLst>
                            <p:childTnLst>
                              <p:par>
                                <p:cTn id="18" presetID="4" presetClass="entr" presetSubtype="16" fill="hold" nodeType="afterEffect">
                                  <p:stCondLst>
                                    <p:cond delay="0"/>
                                  </p:stCondLst>
                                  <p:childTnLst>
                                    <p:set>
                                      <p:cBhvr>
                                        <p:cTn id="19" dur="1" fill="hold">
                                          <p:stCondLst>
                                            <p:cond delay="0"/>
                                          </p:stCondLst>
                                        </p:cTn>
                                        <p:tgtEl>
                                          <p:spTgt spid="450901"/>
                                        </p:tgtEl>
                                        <p:attrNameLst>
                                          <p:attrName>style.visibility</p:attrName>
                                        </p:attrNameLst>
                                      </p:cBhvr>
                                      <p:to>
                                        <p:strVal val="visible"/>
                                      </p:to>
                                    </p:set>
                                    <p:animEffect transition="in" filter="box(in)">
                                      <p:cBhvr>
                                        <p:cTn id="20" dur="500"/>
                                        <p:tgtEl>
                                          <p:spTgt spid="45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1" name="Text Box 11"/>
          <p:cNvSpPr txBox="1">
            <a:spLocks noChangeArrowheads="1"/>
          </p:cNvSpPr>
          <p:nvPr/>
        </p:nvSpPr>
        <p:spPr bwMode="auto">
          <a:xfrm>
            <a:off x="0" y="0"/>
            <a:ext cx="9144000" cy="10779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14	Paraphrase the italic part in each sentence from the passage, and then decide by ticking your choice which of the following two sentences uses the phrase with the same meaning.</a:t>
            </a:r>
          </a:p>
        </p:txBody>
      </p:sp>
      <p:pic>
        <p:nvPicPr>
          <p:cNvPr id="134255"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graphicFrame>
        <p:nvGraphicFramePr>
          <p:cNvPr id="134356" name="Group 212"/>
          <p:cNvGraphicFramePr>
            <a:graphicFrameLocks noGrp="1"/>
          </p:cNvGraphicFramePr>
          <p:nvPr/>
        </p:nvGraphicFramePr>
        <p:xfrm>
          <a:off x="344488" y="1419225"/>
          <a:ext cx="8769350" cy="2733675"/>
        </p:xfrm>
        <a:graphic>
          <a:graphicData uri="http://schemas.openxmlformats.org/drawingml/2006/table">
            <a:tbl>
              <a:tblPr/>
              <a:tblGrid>
                <a:gridCol w="369887"/>
                <a:gridCol w="374650"/>
                <a:gridCol w="8024813"/>
              </a:tblGrid>
              <a:tr h="7080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rPr>
                        <a:t>1</a:t>
                      </a:r>
                    </a:p>
                  </a:txBody>
                  <a:tcPr marL="36000" marR="0" marT="0" marB="0" horzOverflow="overflow">
                    <a:lnL cap="flat">
                      <a:noFill/>
                    </a:lnL>
                    <a:lnR>
                      <a:noFill/>
                    </a:lnR>
                    <a:lnT cap="fla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White </a:t>
                      </a:r>
                      <a:r>
                        <a:rPr kumimoji="1" lang="en-US" altLang="zh-CN" sz="2400" b="1"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looked around</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These were his people, his soldiers.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7112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look around</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r>
                        <a:rPr kumimoji="1" lang="en-US" altLang="zh-CN" sz="2400" b="0" i="0" u="sng" strike="noStrike" cap="none" normalizeH="0" baseline="0" smtClean="0">
                          <a:ln>
                            <a:noFill/>
                          </a:ln>
                          <a:solidFill>
                            <a:srgbClr val="000000"/>
                          </a:solidFill>
                          <a:effectLst/>
                          <a:latin typeface="Arial Narrow" pitchFamily="34" charset="0"/>
                          <a:ea typeface="黑体" pitchFamily="49" charset="-122"/>
                          <a:cs typeface="Times New Roman" pitchFamily="18" charset="0"/>
                        </a:rPr>
                        <a:t>look about oneself</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c hMerge="1">
                  <a:txBody>
                    <a:bodyPr/>
                    <a:lstStyle/>
                    <a:p>
                      <a:endParaRPr lang="zh-CN" altLang="en-US"/>
                    </a:p>
                  </a:txBody>
                  <a:tcPr/>
                </a:tc>
              </a:tr>
              <a:tr h="6032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Look around</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You will find what you want.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r>
              <a:tr h="7112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cap="flat">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B.	He spent the whole day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looking around</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the new campus.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cap="flat">
                      <a:noFill/>
                    </a:lnB>
                    <a:lnTlToBr>
                      <a:noFill/>
                    </a:lnTlToBr>
                    <a:lnBlToTr>
                      <a:noFill/>
                    </a:lnBlToTr>
                    <a:noFill/>
                  </a:tcPr>
                </a:tc>
              </a:tr>
            </a:tbl>
          </a:graphicData>
        </a:graphic>
      </p:graphicFrame>
      <p:pic>
        <p:nvPicPr>
          <p:cNvPr id="134354" name="Picture 210" descr="accept, check, confirmed, green, ok, positiv, yes icon"/>
          <p:cNvPicPr>
            <a:picLocks noChangeAspect="1" noChangeArrowheads="1"/>
          </p:cNvPicPr>
          <p:nvPr/>
        </p:nvPicPr>
        <p:blipFill>
          <a:blip r:embed="rId4"/>
          <a:srcRect/>
          <a:stretch>
            <a:fillRect/>
          </a:stretch>
        </p:blipFill>
        <p:spPr bwMode="auto">
          <a:xfrm>
            <a:off x="679450" y="2622550"/>
            <a:ext cx="539750" cy="53975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134354"/>
                                        </p:tgtEl>
                                        <p:attrNameLst>
                                          <p:attrName>style.visibility</p:attrName>
                                        </p:attrNameLst>
                                      </p:cBhvr>
                                      <p:to>
                                        <p:strVal val="visible"/>
                                      </p:to>
                                    </p:set>
                                    <p:animEffect transition="in" filter="strips(upRight)">
                                      <p:cBhvr>
                                        <p:cTn id="7" dur="500"/>
                                        <p:tgtEl>
                                          <p:spTgt spid="134354"/>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1" name="Text Box 11"/>
          <p:cNvSpPr txBox="1">
            <a:spLocks noChangeArrowheads="1"/>
          </p:cNvSpPr>
          <p:nvPr/>
        </p:nvSpPr>
        <p:spPr bwMode="auto">
          <a:xfrm>
            <a:off x="0" y="0"/>
            <a:ext cx="9144000" cy="10779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14	Paraphrase the italic part in each sentence from the passage, and then decide by ticking your choice which of the following two sentences uses the phrase with the same meaning.</a:t>
            </a:r>
          </a:p>
        </p:txBody>
      </p:sp>
      <p:pic>
        <p:nvPicPr>
          <p:cNvPr id="451587"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graphicFrame>
        <p:nvGraphicFramePr>
          <p:cNvPr id="451618" name="Group 34"/>
          <p:cNvGraphicFramePr>
            <a:graphicFrameLocks noGrp="1"/>
          </p:cNvGraphicFramePr>
          <p:nvPr/>
        </p:nvGraphicFramePr>
        <p:xfrm>
          <a:off x="344488" y="1419225"/>
          <a:ext cx="8769350" cy="2767013"/>
        </p:xfrm>
        <a:graphic>
          <a:graphicData uri="http://schemas.openxmlformats.org/drawingml/2006/table">
            <a:tbl>
              <a:tblPr/>
              <a:tblGrid>
                <a:gridCol w="369887"/>
                <a:gridCol w="374650"/>
                <a:gridCol w="8024813"/>
              </a:tblGrid>
              <a:tr h="7080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rPr>
                        <a:t>2</a:t>
                      </a:r>
                    </a:p>
                  </a:txBody>
                  <a:tcPr marL="36000" marR="0" marT="0" marB="0" horzOverflow="overflow">
                    <a:lnL cap="flat">
                      <a:noFill/>
                    </a:lnL>
                    <a:lnR>
                      <a:noFill/>
                    </a:lnR>
                    <a:lnT cap="fla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Meanwhile, the New Haven Airport had quietly </a:t>
                      </a:r>
                      <a:r>
                        <a:rPr kumimoji="1" lang="en-US" altLang="zh-CN" sz="2400" b="1"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filled with</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federal agents.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7842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en-US" sz="2400" b="1"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fill with</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r>
                        <a:rPr kumimoji="1" lang="en-US" altLang="zh-CN" sz="2400" b="0" i="0" u="sng" strike="noStrike" cap="none" normalizeH="0" baseline="0" smtClean="0">
                          <a:ln>
                            <a:noFill/>
                          </a:ln>
                          <a:solidFill>
                            <a:srgbClr val="B2B2B2"/>
                          </a:solidFill>
                          <a:effectLst/>
                          <a:latin typeface="Arial Narrow" pitchFamily="34" charset="0"/>
                          <a:ea typeface="黑体" pitchFamily="49" charset="-122"/>
                          <a:cs typeface="Times New Roman" pitchFamily="18" charset="0"/>
                        </a:rPr>
                        <a:t>__________________________________________________</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c hMerge="1">
                  <a:txBody>
                    <a:bodyPr/>
                    <a:lstStyle/>
                    <a:p>
                      <a:endParaRPr lang="zh-CN" altLang="en-US"/>
                    </a:p>
                  </a:txBody>
                  <a:tcPr/>
                </a:tc>
              </a:tr>
              <a:tr h="5635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	</a:t>
                      </a:r>
                      <a:r>
                        <a:rPr kumimoji="1" lang="en-US"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The birth of the little boy </a:t>
                      </a:r>
                      <a:r>
                        <a:rPr kumimoji="1" lang="en-US" altLang="en-US"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filled</a:t>
                      </a:r>
                      <a:r>
                        <a:rPr kumimoji="1" lang="en-US"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his heart </a:t>
                      </a:r>
                      <a:r>
                        <a:rPr kumimoji="1" lang="en-US" altLang="en-US"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with</a:t>
                      </a:r>
                      <a:r>
                        <a:rPr kumimoji="1" lang="en-US"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joy.</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r>
              <a:tr h="7112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cap="flat">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B.	His eyes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filled with</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tears as he looked lovingly at her.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cap="flat">
                      <a:noFill/>
                    </a:lnB>
                    <a:lnTlToBr>
                      <a:noFill/>
                    </a:lnTlToBr>
                    <a:lnBlToTr>
                      <a:noFill/>
                    </a:lnBlToTr>
                    <a:noFill/>
                  </a:tcPr>
                </a:tc>
              </a:tr>
            </a:tbl>
          </a:graphicData>
        </a:graphic>
      </p:graphicFrame>
      <p:sp>
        <p:nvSpPr>
          <p:cNvPr id="451612" name="Rectangle 28"/>
          <p:cNvSpPr>
            <a:spLocks noChangeArrowheads="1"/>
          </p:cNvSpPr>
          <p:nvPr/>
        </p:nvSpPr>
        <p:spPr bwMode="auto">
          <a:xfrm>
            <a:off x="1757363" y="2127250"/>
            <a:ext cx="1798637"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0046BE"/>
                </a:solidFill>
              </a:rPr>
              <a:t>become full with</a:t>
            </a:r>
            <a:endParaRPr lang="zh-CN" altLang="en-US">
              <a:solidFill>
                <a:srgbClr val="0046BE"/>
              </a:solidFill>
            </a:endParaRPr>
          </a:p>
        </p:txBody>
      </p:sp>
      <p:pic>
        <p:nvPicPr>
          <p:cNvPr id="451613" name="Picture 29" descr="accept, check, confirmed, green, ok, positiv, yes icon"/>
          <p:cNvPicPr>
            <a:picLocks noChangeAspect="1" noChangeArrowheads="1"/>
          </p:cNvPicPr>
          <p:nvPr/>
        </p:nvPicPr>
        <p:blipFill>
          <a:blip r:embed="rId4"/>
          <a:srcRect/>
          <a:stretch>
            <a:fillRect/>
          </a:stretch>
        </p:blipFill>
        <p:spPr bwMode="auto">
          <a:xfrm>
            <a:off x="679450" y="3257550"/>
            <a:ext cx="539750" cy="53975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51612"/>
                                        </p:tgtEl>
                                        <p:attrNameLst>
                                          <p:attrName>style.visibility</p:attrName>
                                        </p:attrNameLst>
                                      </p:cBhvr>
                                      <p:to>
                                        <p:strVal val="visible"/>
                                      </p:to>
                                    </p:set>
                                    <p:animEffect transition="in" filter="blinds(vertical)">
                                      <p:cBhvr>
                                        <p:cTn id="7" dur="500"/>
                                        <p:tgtEl>
                                          <p:spTgt spid="4516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51613"/>
                                        </p:tgtEl>
                                        <p:attrNameLst>
                                          <p:attrName>style.visibility</p:attrName>
                                        </p:attrNameLst>
                                      </p:cBhvr>
                                      <p:to>
                                        <p:strVal val="visible"/>
                                      </p:to>
                                    </p:set>
                                    <p:animEffect transition="in" filter="strips(upRight)">
                                      <p:cBhvr>
                                        <p:cTn id="12" dur="500"/>
                                        <p:tgtEl>
                                          <p:spTgt spid="451613"/>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1" name="Text Box 11"/>
          <p:cNvSpPr txBox="1">
            <a:spLocks noChangeArrowheads="1"/>
          </p:cNvSpPr>
          <p:nvPr/>
        </p:nvSpPr>
        <p:spPr bwMode="auto">
          <a:xfrm>
            <a:off x="0" y="0"/>
            <a:ext cx="9144000" cy="10779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14	Paraphrase the italic part in each sentence from the passage, and then decide by ticking your choice which of the following two sentences uses the phrase with the same meaning.</a:t>
            </a:r>
          </a:p>
        </p:txBody>
      </p:sp>
      <p:pic>
        <p:nvPicPr>
          <p:cNvPr id="452611"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graphicFrame>
        <p:nvGraphicFramePr>
          <p:cNvPr id="452644" name="Group 36"/>
          <p:cNvGraphicFramePr>
            <a:graphicFrameLocks noGrp="1"/>
          </p:cNvGraphicFramePr>
          <p:nvPr/>
        </p:nvGraphicFramePr>
        <p:xfrm>
          <a:off x="344488" y="1419225"/>
          <a:ext cx="8769350" cy="2993708"/>
        </p:xfrm>
        <a:graphic>
          <a:graphicData uri="http://schemas.openxmlformats.org/drawingml/2006/table">
            <a:tbl>
              <a:tblPr/>
              <a:tblGrid>
                <a:gridCol w="369887"/>
                <a:gridCol w="374650"/>
                <a:gridCol w="8024813"/>
              </a:tblGrid>
              <a:tr h="7080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rPr>
                        <a:t>3</a:t>
                      </a:r>
                    </a:p>
                  </a:txBody>
                  <a:tcPr marL="36000" marR="0" marT="0" marB="0" horzOverflow="overflow">
                    <a:lnL cap="flat">
                      <a:noFill/>
                    </a:lnL>
                    <a:lnR>
                      <a:noFill/>
                    </a:lnR>
                    <a:lnT cap="fla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Kline </a:t>
                      </a:r>
                      <a:r>
                        <a:rPr kumimoji="1" lang="en-US" altLang="zh-CN" sz="2400" b="1"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laid out</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the battle plan for the morning’s drug bust.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7032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lay out</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r>
                        <a:rPr kumimoji="1" lang="en-US" altLang="zh-CN" sz="2400" b="0" i="0" u="sng" strike="noStrike" cap="none" normalizeH="0" baseline="0" smtClean="0">
                          <a:ln>
                            <a:noFill/>
                          </a:ln>
                          <a:solidFill>
                            <a:srgbClr val="B2B2B2"/>
                          </a:solidFill>
                          <a:effectLst/>
                          <a:latin typeface="Arial Narrow" pitchFamily="34" charset="0"/>
                          <a:ea typeface="黑体" pitchFamily="49" charset="-122"/>
                          <a:cs typeface="Times New Roman" pitchFamily="18" charset="0"/>
                        </a:rPr>
                        <a:t>__________________________________________________</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c hMerge="1">
                  <a:txBody>
                    <a:bodyPr/>
                    <a:lstStyle/>
                    <a:p>
                      <a:endParaRPr lang="zh-CN" altLang="en-US"/>
                    </a:p>
                  </a:txBody>
                  <a:tcPr/>
                </a:tc>
              </a:tr>
              <a:tr h="8509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	</a:t>
                      </a:r>
                      <a:r>
                        <a:rPr kumimoji="1" lang="en-US"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The patient said that the doctor hadn’t </a:t>
                      </a:r>
                      <a:r>
                        <a:rPr kumimoji="1" lang="en-US" altLang="en-US"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laid out</a:t>
                      </a:r>
                      <a:r>
                        <a:rPr kumimoji="1" lang="en-US"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the risks of the treatment to her.</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r>
              <a:tr h="7112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cap="flat">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B.	Someone has messed up with the photographs I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laid out</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so carefully.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cap="flat">
                      <a:noFill/>
                    </a:lnB>
                    <a:lnTlToBr>
                      <a:noFill/>
                    </a:lnTlToBr>
                    <a:lnBlToTr>
                      <a:noFill/>
                    </a:lnBlToTr>
                    <a:noFill/>
                  </a:tcPr>
                </a:tc>
              </a:tr>
            </a:tbl>
          </a:graphicData>
        </a:graphic>
      </p:graphicFrame>
      <p:sp>
        <p:nvSpPr>
          <p:cNvPr id="452636" name="Rectangle 28"/>
          <p:cNvSpPr>
            <a:spLocks noChangeArrowheads="1"/>
          </p:cNvSpPr>
          <p:nvPr/>
        </p:nvSpPr>
        <p:spPr bwMode="auto">
          <a:xfrm>
            <a:off x="1693863" y="2127250"/>
            <a:ext cx="4308475"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0046BE"/>
                </a:solidFill>
              </a:rPr>
              <a:t>explain something clearly and carefully</a:t>
            </a:r>
            <a:endParaRPr lang="zh-CN" altLang="en-US">
              <a:solidFill>
                <a:srgbClr val="0046BE"/>
              </a:solidFill>
            </a:endParaRPr>
          </a:p>
        </p:txBody>
      </p:sp>
      <p:pic>
        <p:nvPicPr>
          <p:cNvPr id="452637" name="Picture 29" descr="accept, check, confirmed, green, ok, positiv, yes icon"/>
          <p:cNvPicPr>
            <a:picLocks noChangeAspect="1" noChangeArrowheads="1"/>
          </p:cNvPicPr>
          <p:nvPr/>
        </p:nvPicPr>
        <p:blipFill>
          <a:blip r:embed="rId4"/>
          <a:srcRect/>
          <a:stretch>
            <a:fillRect/>
          </a:stretch>
        </p:blipFill>
        <p:spPr bwMode="auto">
          <a:xfrm>
            <a:off x="679450" y="2622550"/>
            <a:ext cx="539750" cy="53975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52636"/>
                                        </p:tgtEl>
                                        <p:attrNameLst>
                                          <p:attrName>style.visibility</p:attrName>
                                        </p:attrNameLst>
                                      </p:cBhvr>
                                      <p:to>
                                        <p:strVal val="visible"/>
                                      </p:to>
                                    </p:set>
                                    <p:animEffect transition="in" filter="blinds(vertical)">
                                      <p:cBhvr>
                                        <p:cTn id="7" dur="500"/>
                                        <p:tgtEl>
                                          <p:spTgt spid="45263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52637"/>
                                        </p:tgtEl>
                                        <p:attrNameLst>
                                          <p:attrName>style.visibility</p:attrName>
                                        </p:attrNameLst>
                                      </p:cBhvr>
                                      <p:to>
                                        <p:strVal val="visible"/>
                                      </p:to>
                                    </p:set>
                                    <p:animEffect transition="in" filter="strips(upRight)">
                                      <p:cBhvr>
                                        <p:cTn id="12" dur="500"/>
                                        <p:tgtEl>
                                          <p:spTgt spid="452637"/>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1" name="Text Box 11"/>
          <p:cNvSpPr txBox="1">
            <a:spLocks noChangeArrowheads="1"/>
          </p:cNvSpPr>
          <p:nvPr/>
        </p:nvSpPr>
        <p:spPr bwMode="auto">
          <a:xfrm>
            <a:off x="0" y="0"/>
            <a:ext cx="9144000" cy="10779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14	Paraphrase the italic part in each sentence from the passage, and then decide by ticking your choice which of the following two sentences uses the phrase with the same meaning.</a:t>
            </a:r>
          </a:p>
        </p:txBody>
      </p:sp>
      <p:pic>
        <p:nvPicPr>
          <p:cNvPr id="453635"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graphicFrame>
        <p:nvGraphicFramePr>
          <p:cNvPr id="453670" name="Group 38"/>
          <p:cNvGraphicFramePr>
            <a:graphicFrameLocks noGrp="1"/>
          </p:cNvGraphicFramePr>
          <p:nvPr/>
        </p:nvGraphicFramePr>
        <p:xfrm>
          <a:off x="344488" y="1419225"/>
          <a:ext cx="8769350" cy="3200400"/>
        </p:xfrm>
        <a:graphic>
          <a:graphicData uri="http://schemas.openxmlformats.org/drawingml/2006/table">
            <a:tbl>
              <a:tblPr/>
              <a:tblGrid>
                <a:gridCol w="369887"/>
                <a:gridCol w="374650"/>
                <a:gridCol w="8024813"/>
              </a:tblGrid>
              <a:tr h="914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rPr>
                        <a:t>4</a:t>
                      </a:r>
                    </a:p>
                  </a:txBody>
                  <a:tcPr marL="36000" marR="0" marT="0" marB="0" horzOverflow="overflow">
                    <a:lnL cap="flat">
                      <a:noFill/>
                    </a:lnL>
                    <a:lnR>
                      <a:noFill/>
                    </a:lnR>
                    <a:lnT cap="fla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The teams assigned to </a:t>
                      </a:r>
                      <a:r>
                        <a:rPr kumimoji="1" lang="en-US" altLang="zh-CN" sz="2400" b="1"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carry out</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raids received arrest packets containing the names, addresses, and photographs of all the suspects.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7175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carry out</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r>
                        <a:rPr kumimoji="1" lang="en-US" altLang="zh-CN" sz="2400" b="0" i="0" u="sng" strike="noStrike" cap="none" normalizeH="0" baseline="0" smtClean="0">
                          <a:ln>
                            <a:noFill/>
                          </a:ln>
                          <a:solidFill>
                            <a:srgbClr val="B2B2B2"/>
                          </a:solidFill>
                          <a:effectLst/>
                          <a:latin typeface="Arial Narrow" pitchFamily="34" charset="0"/>
                          <a:ea typeface="黑体" pitchFamily="49" charset="-122"/>
                          <a:cs typeface="Times New Roman" pitchFamily="18" charset="0"/>
                        </a:rPr>
                        <a:t>__________________________________________________</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c hMerge="1">
                  <a:txBody>
                    <a:bodyPr/>
                    <a:lstStyle/>
                    <a:p>
                      <a:endParaRPr lang="zh-CN" altLang="en-US"/>
                    </a:p>
                  </a:txBody>
                  <a:tcPr/>
                </a:tc>
              </a:tr>
              <a:tr h="8572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	We need to set up a successful business model to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carry out</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our mission for sustainability.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r>
              <a:tr h="7112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cap="flat">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B.	Can you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carry</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the table and chair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out</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to the garden?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cap="flat">
                      <a:noFill/>
                    </a:lnB>
                    <a:lnTlToBr>
                      <a:noFill/>
                    </a:lnTlToBr>
                    <a:lnBlToTr>
                      <a:noFill/>
                    </a:lnBlToTr>
                    <a:noFill/>
                  </a:tcPr>
                </a:tc>
              </a:tr>
            </a:tbl>
          </a:graphicData>
        </a:graphic>
      </p:graphicFrame>
      <p:sp>
        <p:nvSpPr>
          <p:cNvPr id="453660" name="Rectangle 28"/>
          <p:cNvSpPr>
            <a:spLocks noChangeArrowheads="1"/>
          </p:cNvSpPr>
          <p:nvPr/>
        </p:nvSpPr>
        <p:spPr bwMode="auto">
          <a:xfrm>
            <a:off x="1979613" y="2325688"/>
            <a:ext cx="2747962"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0046BE"/>
                </a:solidFill>
              </a:rPr>
              <a:t>put into practice or effect</a:t>
            </a:r>
            <a:endParaRPr lang="zh-CN" altLang="en-US">
              <a:solidFill>
                <a:srgbClr val="0046BE"/>
              </a:solidFill>
            </a:endParaRPr>
          </a:p>
        </p:txBody>
      </p:sp>
      <p:pic>
        <p:nvPicPr>
          <p:cNvPr id="453661" name="Picture 29" descr="accept, check, confirmed, green, ok, positiv, yes icon"/>
          <p:cNvPicPr>
            <a:picLocks noChangeAspect="1" noChangeArrowheads="1"/>
          </p:cNvPicPr>
          <p:nvPr/>
        </p:nvPicPr>
        <p:blipFill>
          <a:blip r:embed="rId4"/>
          <a:srcRect/>
          <a:stretch>
            <a:fillRect/>
          </a:stretch>
        </p:blipFill>
        <p:spPr bwMode="auto">
          <a:xfrm>
            <a:off x="679450" y="2836863"/>
            <a:ext cx="539750" cy="53975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53660"/>
                                        </p:tgtEl>
                                        <p:attrNameLst>
                                          <p:attrName>style.visibility</p:attrName>
                                        </p:attrNameLst>
                                      </p:cBhvr>
                                      <p:to>
                                        <p:strVal val="visible"/>
                                      </p:to>
                                    </p:set>
                                    <p:animEffect transition="in" filter="blinds(vertical)">
                                      <p:cBhvr>
                                        <p:cTn id="7" dur="500"/>
                                        <p:tgtEl>
                                          <p:spTgt spid="45366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53661"/>
                                        </p:tgtEl>
                                        <p:attrNameLst>
                                          <p:attrName>style.visibility</p:attrName>
                                        </p:attrNameLst>
                                      </p:cBhvr>
                                      <p:to>
                                        <p:strVal val="visible"/>
                                      </p:to>
                                    </p:set>
                                    <p:animEffect transition="in" filter="strips(upRight)">
                                      <p:cBhvr>
                                        <p:cTn id="12" dur="500"/>
                                        <p:tgtEl>
                                          <p:spTgt spid="453661"/>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6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1" name="Text Box 11"/>
          <p:cNvSpPr txBox="1">
            <a:spLocks noChangeArrowheads="1"/>
          </p:cNvSpPr>
          <p:nvPr/>
        </p:nvSpPr>
        <p:spPr bwMode="auto">
          <a:xfrm>
            <a:off x="0" y="0"/>
            <a:ext cx="9144000" cy="10779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14	Paraphrase the italic part in each sentence from the passage, and then decide by ticking your choice which of the following two sentences uses the phrase with the same meaning.</a:t>
            </a:r>
          </a:p>
        </p:txBody>
      </p:sp>
      <p:pic>
        <p:nvPicPr>
          <p:cNvPr id="454659"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graphicFrame>
        <p:nvGraphicFramePr>
          <p:cNvPr id="454689" name="Group 33"/>
          <p:cNvGraphicFramePr>
            <a:graphicFrameLocks noGrp="1"/>
          </p:cNvGraphicFramePr>
          <p:nvPr/>
        </p:nvGraphicFramePr>
        <p:xfrm>
          <a:off x="344488" y="1419225"/>
          <a:ext cx="8769350" cy="2876550"/>
        </p:xfrm>
        <a:graphic>
          <a:graphicData uri="http://schemas.openxmlformats.org/drawingml/2006/table">
            <a:tbl>
              <a:tblPr/>
              <a:tblGrid>
                <a:gridCol w="369887"/>
                <a:gridCol w="374650"/>
                <a:gridCol w="8024813"/>
              </a:tblGrid>
              <a:tr h="914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rPr>
                        <a:t>5</a:t>
                      </a:r>
                    </a:p>
                  </a:txBody>
                  <a:tcPr marL="36000" marR="0" marT="0" marB="0" horzOverflow="overflow">
                    <a:lnL cap="flat">
                      <a:noFill/>
                    </a:lnL>
                    <a:lnR>
                      <a:noFill/>
                    </a:lnR>
                    <a:lnT cap="fla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At 5:30 a.m., the teams were to </a:t>
                      </a:r>
                      <a:r>
                        <a:rPr kumimoji="1" lang="en-US" altLang="zh-CN" sz="2400" b="1"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split up</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each reporting to their designated sites to prepare for the final stage of the operation: making the arrests.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7175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split up</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r>
                        <a:rPr kumimoji="1" lang="en-US" altLang="zh-CN" sz="2400" b="0" i="0" u="sng" strike="noStrike" cap="none" normalizeH="0" baseline="0" smtClean="0">
                          <a:ln>
                            <a:noFill/>
                          </a:ln>
                          <a:solidFill>
                            <a:srgbClr val="B2B2B2"/>
                          </a:solidFill>
                          <a:effectLst/>
                          <a:latin typeface="Arial Narrow" pitchFamily="34" charset="0"/>
                          <a:ea typeface="黑体" pitchFamily="49" charset="-122"/>
                          <a:cs typeface="Times New Roman" pitchFamily="18" charset="0"/>
                        </a:rPr>
                        <a:t>__________________________________________________</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c hMerge="1">
                  <a:txBody>
                    <a:bodyPr/>
                    <a:lstStyle/>
                    <a:p>
                      <a:endParaRPr lang="zh-CN" altLang="en-US"/>
                    </a:p>
                  </a:txBody>
                  <a:tcPr/>
                </a:tc>
              </a:tr>
              <a:tr h="533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	They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split up</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after years of marriage.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r>
              <a:tr h="7112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cap="flat">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B.	We still have profit to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split up</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after the basic costs are paid.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cap="flat">
                      <a:noFill/>
                    </a:lnB>
                    <a:lnTlToBr>
                      <a:noFill/>
                    </a:lnTlToBr>
                    <a:lnBlToTr>
                      <a:noFill/>
                    </a:lnBlToTr>
                    <a:noFill/>
                  </a:tcPr>
                </a:tc>
              </a:tr>
            </a:tbl>
          </a:graphicData>
        </a:graphic>
      </p:graphicFrame>
      <p:sp>
        <p:nvSpPr>
          <p:cNvPr id="454684" name="Rectangle 28"/>
          <p:cNvSpPr>
            <a:spLocks noChangeArrowheads="1"/>
          </p:cNvSpPr>
          <p:nvPr/>
        </p:nvSpPr>
        <p:spPr bwMode="auto">
          <a:xfrm>
            <a:off x="1785938" y="2325688"/>
            <a:ext cx="5173662"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0046BE"/>
                </a:solidFill>
              </a:rPr>
              <a:t>divide or cause to divide into parts or elements</a:t>
            </a:r>
            <a:endParaRPr lang="zh-CN" altLang="en-US">
              <a:solidFill>
                <a:srgbClr val="0046BE"/>
              </a:solidFill>
            </a:endParaRPr>
          </a:p>
        </p:txBody>
      </p:sp>
      <p:pic>
        <p:nvPicPr>
          <p:cNvPr id="454685" name="Picture 29" descr="accept, check, confirmed, green, ok, positiv, yes icon"/>
          <p:cNvPicPr>
            <a:picLocks noChangeAspect="1" noChangeArrowheads="1"/>
          </p:cNvPicPr>
          <p:nvPr/>
        </p:nvPicPr>
        <p:blipFill>
          <a:blip r:embed="rId4"/>
          <a:srcRect/>
          <a:stretch>
            <a:fillRect/>
          </a:stretch>
        </p:blipFill>
        <p:spPr bwMode="auto">
          <a:xfrm>
            <a:off x="679450" y="3376613"/>
            <a:ext cx="539750" cy="53975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54684"/>
                                        </p:tgtEl>
                                        <p:attrNameLst>
                                          <p:attrName>style.visibility</p:attrName>
                                        </p:attrNameLst>
                                      </p:cBhvr>
                                      <p:to>
                                        <p:strVal val="visible"/>
                                      </p:to>
                                    </p:set>
                                    <p:animEffect transition="in" filter="blinds(vertical)">
                                      <p:cBhvr>
                                        <p:cTn id="7" dur="500"/>
                                        <p:tgtEl>
                                          <p:spTgt spid="45468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54685"/>
                                        </p:tgtEl>
                                        <p:attrNameLst>
                                          <p:attrName>style.visibility</p:attrName>
                                        </p:attrNameLst>
                                      </p:cBhvr>
                                      <p:to>
                                        <p:strVal val="visible"/>
                                      </p:to>
                                    </p:set>
                                    <p:animEffect transition="in" filter="strips(upRight)">
                                      <p:cBhvr>
                                        <p:cTn id="12" dur="500"/>
                                        <p:tgtEl>
                                          <p:spTgt spid="454685"/>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8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1" name="Text Box 11"/>
          <p:cNvSpPr txBox="1">
            <a:spLocks noChangeArrowheads="1"/>
          </p:cNvSpPr>
          <p:nvPr/>
        </p:nvSpPr>
        <p:spPr bwMode="auto">
          <a:xfrm>
            <a:off x="0" y="0"/>
            <a:ext cx="9144000" cy="10779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14	Paraphrase the italic part in each sentence from the passage, and then decide by ticking your choice which of the following two sentences uses the phrase with the same meaning.</a:t>
            </a:r>
          </a:p>
        </p:txBody>
      </p:sp>
      <p:pic>
        <p:nvPicPr>
          <p:cNvPr id="455683"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graphicFrame>
        <p:nvGraphicFramePr>
          <p:cNvPr id="455721" name="Group 41"/>
          <p:cNvGraphicFramePr>
            <a:graphicFrameLocks noGrp="1"/>
          </p:cNvGraphicFramePr>
          <p:nvPr/>
        </p:nvGraphicFramePr>
        <p:xfrm>
          <a:off x="344488" y="1419225"/>
          <a:ext cx="8769350" cy="2905125"/>
        </p:xfrm>
        <a:graphic>
          <a:graphicData uri="http://schemas.openxmlformats.org/drawingml/2006/table">
            <a:tbl>
              <a:tblPr/>
              <a:tblGrid>
                <a:gridCol w="369887"/>
                <a:gridCol w="374650"/>
                <a:gridCol w="8024813"/>
              </a:tblGrid>
              <a:tr h="54927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rPr>
                        <a:t>6</a:t>
                      </a:r>
                    </a:p>
                  </a:txBody>
                  <a:tcPr marL="36000" marR="0" marT="0" marB="0" horzOverflow="overflow">
                    <a:lnL cap="flat">
                      <a:noFill/>
                    </a:lnL>
                    <a:lnR>
                      <a:noFill/>
                    </a:lnR>
                    <a:lnT cap="fla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Could the team </a:t>
                      </a:r>
                      <a:r>
                        <a:rPr kumimoji="1" lang="en-US" altLang="zh-CN" sz="2400" b="1"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pull off</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 successful bust?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11112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gridSpan="2">
                  <a:txBody>
                    <a:bodyPr/>
                    <a:lstStyle/>
                    <a:p>
                      <a:pPr marL="987425" marR="0" lvl="0" indent="-987425"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pull off</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r>
                        <a:rPr kumimoji="1" lang="en-US" altLang="zh-CN" sz="2400" b="0" i="0" u="sng" strike="noStrike" cap="none" normalizeH="0" baseline="0" smtClean="0">
                          <a:ln>
                            <a:noFill/>
                          </a:ln>
                          <a:solidFill>
                            <a:srgbClr val="B2B2B2"/>
                          </a:solidFill>
                          <a:effectLst/>
                          <a:latin typeface="Arial Narrow" pitchFamily="34" charset="0"/>
                          <a:ea typeface="黑体" pitchFamily="49" charset="-122"/>
                          <a:cs typeface="Times New Roman" pitchFamily="18" charset="0"/>
                        </a:rPr>
                        <a:t>___________________________________________________</a:t>
                      </a:r>
                    </a:p>
                    <a:p>
                      <a:pPr marL="987425" marR="0" lvl="0" indent="-987425"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B2B2B2"/>
                          </a:solidFill>
                          <a:effectLst/>
                          <a:latin typeface="Arial Narrow" pitchFamily="34" charset="0"/>
                          <a:ea typeface="黑体" pitchFamily="49" charset="-122"/>
                          <a:cs typeface="Times New Roman" pitchFamily="18" charset="0"/>
                        </a:rPr>
                        <a:t>	</a:t>
                      </a:r>
                      <a:r>
                        <a:rPr kumimoji="1" lang="en-US" altLang="zh-CN" sz="2400" b="0" i="0" u="sng" strike="noStrike" cap="none" normalizeH="0" baseline="0" smtClean="0">
                          <a:ln>
                            <a:noFill/>
                          </a:ln>
                          <a:solidFill>
                            <a:srgbClr val="B2B2B2"/>
                          </a:solidFill>
                          <a:effectLst/>
                          <a:latin typeface="Arial Narrow" pitchFamily="34" charset="0"/>
                          <a:ea typeface="黑体" pitchFamily="49" charset="-122"/>
                          <a:cs typeface="Times New Roman" pitchFamily="18" charset="0"/>
                        </a:rPr>
                        <a:t>___________________________________________________</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c hMerge="1">
                  <a:txBody>
                    <a:bodyPr/>
                    <a:lstStyle/>
                    <a:p>
                      <a:endParaRPr lang="zh-CN" altLang="en-US"/>
                    </a:p>
                  </a:txBody>
                  <a:tcPr/>
                </a:tc>
              </a:tr>
              <a:tr h="533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	We’ll be rich if we can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pull</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the deal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off</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r>
              <a:tr h="7112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cap="flat">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B.	She slowly and carefully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pulled off</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the labels.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cap="flat">
                      <a:noFill/>
                    </a:lnB>
                    <a:lnTlToBr>
                      <a:noFill/>
                    </a:lnTlToBr>
                    <a:lnBlToTr>
                      <a:noFill/>
                    </a:lnBlToTr>
                    <a:noFill/>
                  </a:tcPr>
                </a:tc>
              </a:tr>
            </a:tbl>
          </a:graphicData>
        </a:graphic>
      </p:graphicFrame>
      <p:sp>
        <p:nvSpPr>
          <p:cNvPr id="455708" name="Rectangle 28"/>
          <p:cNvSpPr>
            <a:spLocks noChangeArrowheads="1"/>
          </p:cNvSpPr>
          <p:nvPr/>
        </p:nvSpPr>
        <p:spPr bwMode="auto">
          <a:xfrm>
            <a:off x="1741488" y="1968500"/>
            <a:ext cx="6899275" cy="730250"/>
          </a:xfrm>
          <a:prstGeom prst="rect">
            <a:avLst/>
          </a:prstGeom>
          <a:noFill/>
          <a:ln w="9525">
            <a:noFill/>
            <a:miter lim="800000"/>
            <a:headEnd/>
            <a:tailEnd/>
          </a:ln>
          <a:effectLst>
            <a:prstShdw prst="shdw17" dist="17961" dir="2700000">
              <a:schemeClr val="accent1">
                <a:gamma/>
                <a:shade val="60000"/>
                <a:invGamma/>
              </a:schemeClr>
            </a:prstShdw>
          </a:effectLst>
        </p:spPr>
        <p:txBody>
          <a:bodyPr lIns="0" tIns="0" rIns="0" bIns="0" anchor="ctr">
            <a:spAutoFit/>
          </a:bodyPr>
          <a:lstStyle/>
          <a:p>
            <a:r>
              <a:rPr lang="en-US" altLang="en-US">
                <a:solidFill>
                  <a:srgbClr val="0046BE"/>
                </a:solidFill>
              </a:rPr>
              <a:t>perform successfully, especially something requiring courage, daring, or shrewdness</a:t>
            </a:r>
            <a:endParaRPr lang="zh-CN" altLang="en-US">
              <a:solidFill>
                <a:srgbClr val="0046BE"/>
              </a:solidFill>
            </a:endParaRPr>
          </a:p>
        </p:txBody>
      </p:sp>
      <p:pic>
        <p:nvPicPr>
          <p:cNvPr id="455709" name="Picture 29" descr="accept, check, confirmed, green, ok, positiv, yes icon"/>
          <p:cNvPicPr>
            <a:picLocks noChangeAspect="1" noChangeArrowheads="1"/>
          </p:cNvPicPr>
          <p:nvPr/>
        </p:nvPicPr>
        <p:blipFill>
          <a:blip r:embed="rId4"/>
          <a:srcRect/>
          <a:stretch>
            <a:fillRect/>
          </a:stretch>
        </p:blipFill>
        <p:spPr bwMode="auto">
          <a:xfrm>
            <a:off x="679450" y="2860675"/>
            <a:ext cx="539750" cy="53975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55708"/>
                                        </p:tgtEl>
                                        <p:attrNameLst>
                                          <p:attrName>style.visibility</p:attrName>
                                        </p:attrNameLst>
                                      </p:cBhvr>
                                      <p:to>
                                        <p:strVal val="visible"/>
                                      </p:to>
                                    </p:set>
                                    <p:animEffect transition="in" filter="blinds(vertical)">
                                      <p:cBhvr>
                                        <p:cTn id="7" dur="500"/>
                                        <p:tgtEl>
                                          <p:spTgt spid="45570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55709"/>
                                        </p:tgtEl>
                                        <p:attrNameLst>
                                          <p:attrName>style.visibility</p:attrName>
                                        </p:attrNameLst>
                                      </p:cBhvr>
                                      <p:to>
                                        <p:strVal val="visible"/>
                                      </p:to>
                                    </p:set>
                                    <p:animEffect transition="in" filter="strips(upRight)">
                                      <p:cBhvr>
                                        <p:cTn id="12" dur="500"/>
                                        <p:tgtEl>
                                          <p:spTgt spid="45570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70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1" name="Text Box 11"/>
          <p:cNvSpPr txBox="1">
            <a:spLocks noChangeArrowheads="1"/>
          </p:cNvSpPr>
          <p:nvPr/>
        </p:nvSpPr>
        <p:spPr bwMode="auto">
          <a:xfrm>
            <a:off x="0" y="0"/>
            <a:ext cx="9144000" cy="10779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14	Paraphrase the italic part in each sentence from the passage, and then decide by ticking your choice which of the following two sentences uses the phrase with the same meaning.</a:t>
            </a:r>
          </a:p>
        </p:txBody>
      </p:sp>
      <p:pic>
        <p:nvPicPr>
          <p:cNvPr id="456707"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graphicFrame>
        <p:nvGraphicFramePr>
          <p:cNvPr id="456708" name="Group 4"/>
          <p:cNvGraphicFramePr>
            <a:graphicFrameLocks noGrp="1"/>
          </p:cNvGraphicFramePr>
          <p:nvPr/>
        </p:nvGraphicFramePr>
        <p:xfrm>
          <a:off x="344488" y="1419225"/>
          <a:ext cx="8769350" cy="2530158"/>
        </p:xfrm>
        <a:graphic>
          <a:graphicData uri="http://schemas.openxmlformats.org/drawingml/2006/table">
            <a:tbl>
              <a:tblPr/>
              <a:tblGrid>
                <a:gridCol w="369887"/>
                <a:gridCol w="374650"/>
                <a:gridCol w="8024813"/>
              </a:tblGrid>
              <a:tr h="5048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rPr>
                        <a:t>7</a:t>
                      </a:r>
                    </a:p>
                  </a:txBody>
                  <a:tcPr marL="36000" marR="0" marT="0" marB="0" horzOverflow="overflow">
                    <a:lnL cap="flat">
                      <a:noFill/>
                    </a:lnL>
                    <a:lnR>
                      <a:noFill/>
                    </a:lnR>
                    <a:lnT cap="fla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But soon, the drug gangs </a:t>
                      </a:r>
                      <a:r>
                        <a:rPr kumimoji="1" lang="en-US" altLang="zh-CN" sz="2400" b="1"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set up</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shop, and the turf wars began.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7604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set up</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r>
                        <a:rPr kumimoji="1" lang="en-US" altLang="zh-CN" sz="2400" b="0" i="0" u="sng" strike="noStrike" cap="none" normalizeH="0" baseline="0" smtClean="0">
                          <a:ln>
                            <a:noFill/>
                          </a:ln>
                          <a:solidFill>
                            <a:srgbClr val="B2B2B2"/>
                          </a:solidFill>
                          <a:effectLst/>
                          <a:latin typeface="Arial Narrow" pitchFamily="34" charset="0"/>
                          <a:ea typeface="黑体" pitchFamily="49" charset="-122"/>
                          <a:cs typeface="Times New Roman" pitchFamily="18" charset="0"/>
                        </a:rPr>
                        <a:t>__________________________________________________</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c hMerge="1">
                  <a:txBody>
                    <a:bodyPr/>
                    <a:lstStyle/>
                    <a:p>
                      <a:endParaRPr lang="zh-CN" altLang="en-US"/>
                    </a:p>
                  </a:txBody>
                  <a:tcPr/>
                </a:tc>
              </a:tr>
              <a:tr h="533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	He asked if I would like him to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set up</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 meeting with the president.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r>
              <a:tr h="7112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cap="flat">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B.	With the $5 000 loan from the bank, finally she is able to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set up</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her own business.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cap="flat">
                      <a:noFill/>
                    </a:lnB>
                    <a:lnTlToBr>
                      <a:noFill/>
                    </a:lnTlToBr>
                    <a:lnBlToTr>
                      <a:noFill/>
                    </a:lnBlToTr>
                    <a:noFill/>
                  </a:tcPr>
                </a:tc>
              </a:tr>
            </a:tbl>
          </a:graphicData>
        </a:graphic>
      </p:graphicFrame>
      <p:sp>
        <p:nvSpPr>
          <p:cNvPr id="456732" name="Rectangle 28"/>
          <p:cNvSpPr>
            <a:spLocks noChangeArrowheads="1"/>
          </p:cNvSpPr>
          <p:nvPr/>
        </p:nvSpPr>
        <p:spPr bwMode="auto">
          <a:xfrm>
            <a:off x="1647825" y="1911350"/>
            <a:ext cx="5900738"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0046BE"/>
                </a:solidFill>
              </a:rPr>
              <a:t>establish a business, institution, or other organization</a:t>
            </a:r>
            <a:endParaRPr lang="zh-CN" altLang="en-US">
              <a:solidFill>
                <a:srgbClr val="0046BE"/>
              </a:solidFill>
            </a:endParaRPr>
          </a:p>
        </p:txBody>
      </p:sp>
      <p:pic>
        <p:nvPicPr>
          <p:cNvPr id="456733" name="Picture 29" descr="accept, check, confirmed, green, ok, positiv, yes icon"/>
          <p:cNvPicPr>
            <a:picLocks noChangeAspect="1" noChangeArrowheads="1"/>
          </p:cNvPicPr>
          <p:nvPr/>
        </p:nvPicPr>
        <p:blipFill>
          <a:blip r:embed="rId4"/>
          <a:srcRect/>
          <a:stretch>
            <a:fillRect/>
          </a:stretch>
        </p:blipFill>
        <p:spPr bwMode="auto">
          <a:xfrm>
            <a:off x="679450" y="3003550"/>
            <a:ext cx="539750" cy="53975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56732"/>
                                        </p:tgtEl>
                                        <p:attrNameLst>
                                          <p:attrName>style.visibility</p:attrName>
                                        </p:attrNameLst>
                                      </p:cBhvr>
                                      <p:to>
                                        <p:strVal val="visible"/>
                                      </p:to>
                                    </p:set>
                                    <p:animEffect transition="in" filter="blinds(vertical)">
                                      <p:cBhvr>
                                        <p:cTn id="7" dur="500"/>
                                        <p:tgtEl>
                                          <p:spTgt spid="45673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56733"/>
                                        </p:tgtEl>
                                        <p:attrNameLst>
                                          <p:attrName>style.visibility</p:attrName>
                                        </p:attrNameLst>
                                      </p:cBhvr>
                                      <p:to>
                                        <p:strVal val="visible"/>
                                      </p:to>
                                    </p:set>
                                    <p:animEffect transition="in" filter="strips(upRight)">
                                      <p:cBhvr>
                                        <p:cTn id="12" dur="500"/>
                                        <p:tgtEl>
                                          <p:spTgt spid="456733"/>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3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1" name="Text Box 11"/>
          <p:cNvSpPr txBox="1">
            <a:spLocks noChangeArrowheads="1"/>
          </p:cNvSpPr>
          <p:nvPr/>
        </p:nvSpPr>
        <p:spPr bwMode="auto">
          <a:xfrm>
            <a:off x="0" y="0"/>
            <a:ext cx="9144000" cy="1077913"/>
          </a:xfrm>
          <a:prstGeom prst="rect">
            <a:avLst/>
          </a:prstGeom>
          <a:solidFill>
            <a:srgbClr val="003366"/>
          </a:solidFill>
          <a:ln w="3175">
            <a:noFill/>
            <a:miter lim="800000"/>
            <a:headEnd/>
            <a:tailEnd/>
          </a:ln>
        </p:spPr>
        <p:txBody>
          <a:bodyPr lIns="180000" rIns="540000">
            <a:spAutoFit/>
          </a:bodyPr>
          <a:lstStyle/>
          <a:p>
            <a:pPr marL="896938" indent="-896938" algn="just" defTabSz="485775">
              <a:lnSpc>
                <a:spcPct val="90000"/>
              </a:lnSpc>
            </a:pPr>
            <a:r>
              <a:rPr lang="en-US" altLang="zh-CN">
                <a:solidFill>
                  <a:srgbClr val="FFFFFF"/>
                </a:solidFill>
                <a:cs typeface="Times New Roman" pitchFamily="18" charset="0"/>
              </a:rPr>
              <a:t>Ex. 14	Paraphrase the italic part in each sentence from the passage, and then decide by ticking your choice which of the following two sentences uses the phrase with the same meaning.</a:t>
            </a:r>
          </a:p>
        </p:txBody>
      </p:sp>
      <p:pic>
        <p:nvPicPr>
          <p:cNvPr id="457731"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6448425"/>
            <a:ext cx="409575" cy="409575"/>
          </a:xfrm>
          <a:prstGeom prst="rect">
            <a:avLst/>
          </a:prstGeom>
          <a:noFill/>
          <a:ln w="9525">
            <a:noFill/>
            <a:miter lim="800000"/>
            <a:headEnd/>
            <a:tailEnd/>
          </a:ln>
        </p:spPr>
      </p:pic>
      <p:graphicFrame>
        <p:nvGraphicFramePr>
          <p:cNvPr id="457762" name="Group 34"/>
          <p:cNvGraphicFramePr>
            <a:graphicFrameLocks noGrp="1"/>
          </p:cNvGraphicFramePr>
          <p:nvPr/>
        </p:nvGraphicFramePr>
        <p:xfrm>
          <a:off x="344488" y="1419225"/>
          <a:ext cx="8769350" cy="2933701"/>
        </p:xfrm>
        <a:graphic>
          <a:graphicData uri="http://schemas.openxmlformats.org/drawingml/2006/table">
            <a:tbl>
              <a:tblPr/>
              <a:tblGrid>
                <a:gridCol w="369887"/>
                <a:gridCol w="374650"/>
                <a:gridCol w="8024813"/>
              </a:tblGrid>
              <a:tr h="9286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rPr>
                        <a:t>8</a:t>
                      </a:r>
                    </a:p>
                  </a:txBody>
                  <a:tcPr marL="36000" marR="0" marT="0" marB="0" horzOverflow="overflow">
                    <a:lnL cap="flat">
                      <a:noFill/>
                    </a:lnL>
                    <a:lnR>
                      <a:noFill/>
                    </a:lnR>
                    <a:lnT cap="fla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Eight of the top nine Cali drug lords </a:t>
                      </a:r>
                      <a:r>
                        <a:rPr kumimoji="1" lang="en-US" altLang="zh-CN" sz="2400" b="1"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have given</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themselves </a:t>
                      </a:r>
                      <a:r>
                        <a:rPr kumimoji="1" lang="en-US" altLang="zh-CN" sz="2400" b="1" i="1"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up</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to Colombian authorities or been killed in gunfights with police.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cap="flat">
                      <a:noFill/>
                    </a:lnT>
                    <a:lnB>
                      <a:noFill/>
                    </a:lnB>
                    <a:lnTlToBr>
                      <a:noFill/>
                    </a:lnTlToBr>
                    <a:lnBlToTr>
                      <a:noFill/>
                    </a:lnBlToTr>
                    <a:noFill/>
                  </a:tcPr>
                </a:tc>
                <a:tc hMerge="1">
                  <a:txBody>
                    <a:bodyPr/>
                    <a:lstStyle/>
                    <a:p>
                      <a:endParaRPr lang="zh-CN" altLang="en-US"/>
                    </a:p>
                  </a:txBody>
                  <a:tcPr/>
                </a:tc>
              </a:tr>
              <a:tr h="7604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1"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give up</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r>
                        <a:rPr kumimoji="1" lang="en-US" altLang="zh-CN" sz="2400" b="0" i="0" u="sng" strike="noStrike" cap="none" normalizeH="0" baseline="0" smtClean="0">
                          <a:ln>
                            <a:noFill/>
                          </a:ln>
                          <a:solidFill>
                            <a:srgbClr val="B2B2B2"/>
                          </a:solidFill>
                          <a:effectLst/>
                          <a:latin typeface="Arial Narrow" pitchFamily="34" charset="0"/>
                          <a:ea typeface="黑体" pitchFamily="49" charset="-122"/>
                          <a:cs typeface="Times New Roman" pitchFamily="18" charset="0"/>
                        </a:rPr>
                        <a:t>__________________________________________________</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c hMerge="1">
                  <a:txBody>
                    <a:bodyPr/>
                    <a:lstStyle/>
                    <a:p>
                      <a:endParaRPr lang="zh-CN" altLang="en-US"/>
                    </a:p>
                  </a:txBody>
                  <a:tcPr/>
                </a:tc>
              </a:tr>
              <a:tr h="533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A.	He wasn’t the kind of man to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give up</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easily.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a:noFill/>
                    </a:lnB>
                    <a:lnTlToBr>
                      <a:noFill/>
                    </a:lnTlToBr>
                    <a:lnBlToTr>
                      <a:noFill/>
                    </a:lnBlToTr>
                    <a:noFill/>
                  </a:tcPr>
                </a:tc>
              </a:tr>
              <a:tr h="7112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zh-CN" altLang="en-US" sz="2400" b="0" i="0" u="none" strike="noStrike" cap="none" normalizeH="0" baseline="0" smtClean="0">
                        <a:ln>
                          <a:noFill/>
                        </a:ln>
                        <a:solidFill>
                          <a:schemeClr val="tx1"/>
                        </a:solidFill>
                        <a:effectLst/>
                        <a:latin typeface="Arial Narrow" pitchFamily="34" charset="0"/>
                        <a:ea typeface="Monotype Sorts"/>
                        <a:cs typeface="Monotype Sorts"/>
                        <a:sym typeface="Symbol" pitchFamily="18" charset="2"/>
                      </a:endParaRPr>
                    </a:p>
                  </a:txBody>
                  <a:tcPr marL="3600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smtClean="0">
                          <a:ln>
                            <a:noFill/>
                          </a:ln>
                          <a:solidFill>
                            <a:schemeClr val="tx1"/>
                          </a:solidFill>
                          <a:effectLst/>
                          <a:latin typeface="Arial Narrow" pitchFamily="34" charset="0"/>
                          <a:ea typeface="宋体" pitchFamily="2" charset="-122"/>
                        </a:rPr>
                        <a:t>□</a:t>
                      </a:r>
                    </a:p>
                  </a:txBody>
                  <a:tcPr marL="36000" marR="0" marT="0" marB="0" horzOverflow="overflow">
                    <a:lnL>
                      <a:noFill/>
                    </a:lnL>
                    <a:lnR>
                      <a:noFill/>
                    </a:lnR>
                    <a:lnT>
                      <a:noFill/>
                    </a:lnT>
                    <a:lnB cap="flat">
                      <a:noFill/>
                    </a:lnB>
                    <a:lnTlToBr>
                      <a:noFill/>
                    </a:lnTlToBr>
                    <a:lnBlToTr>
                      <a:noFill/>
                    </a:lnBlToTr>
                    <a:noFill/>
                  </a:tcPr>
                </a:tc>
                <a:tc>
                  <a:txBody>
                    <a:bodyPr/>
                    <a:lstStyle/>
                    <a:p>
                      <a:pPr marL="446088" marR="0" lvl="0" indent="-446088"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B.	After 8 years of hiding, he finally decided to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give</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himself </a:t>
                      </a:r>
                      <a:r>
                        <a:rPr kumimoji="1" lang="en-US" altLang="zh-CN" sz="2400" b="0" i="1" u="none" strike="noStrike" cap="none" normalizeH="0" baseline="0" smtClean="0">
                          <a:ln>
                            <a:noFill/>
                          </a:ln>
                          <a:solidFill>
                            <a:srgbClr val="CC3300"/>
                          </a:solidFill>
                          <a:effectLst/>
                          <a:latin typeface="Arial Narrow" pitchFamily="34" charset="0"/>
                          <a:ea typeface="黑体" pitchFamily="49" charset="-122"/>
                          <a:cs typeface="Times New Roman" pitchFamily="18" charset="0"/>
                        </a:rPr>
                        <a:t>up</a:t>
                      </a:r>
                      <a:r>
                        <a:rPr kumimoji="1" lang="en-US" altLang="zh-CN"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rPr>
                        <a:t>. </a:t>
                      </a:r>
                      <a:endParaRPr kumimoji="1" lang="zh-CN" altLang="en-US" sz="2400" b="0" i="0" u="none" strike="noStrike" cap="none" normalizeH="0" baseline="0" smtClean="0">
                        <a:ln>
                          <a:noFill/>
                        </a:ln>
                        <a:solidFill>
                          <a:srgbClr val="000000"/>
                        </a:solidFill>
                        <a:effectLst/>
                        <a:latin typeface="Arial Narrow" pitchFamily="34" charset="0"/>
                        <a:ea typeface="黑体" pitchFamily="49" charset="-122"/>
                        <a:cs typeface="Times New Roman" pitchFamily="18" charset="0"/>
                      </a:endParaRPr>
                    </a:p>
                  </a:txBody>
                  <a:tcPr marL="36000" marR="0" marT="0" marB="0" horzOverflow="overflow">
                    <a:lnL>
                      <a:noFill/>
                    </a:lnL>
                    <a:lnR cap="flat">
                      <a:noFill/>
                    </a:lnR>
                    <a:lnT>
                      <a:noFill/>
                    </a:lnT>
                    <a:lnB cap="flat">
                      <a:noFill/>
                    </a:lnB>
                    <a:lnTlToBr>
                      <a:noFill/>
                    </a:lnTlToBr>
                    <a:lnBlToTr>
                      <a:noFill/>
                    </a:lnBlToTr>
                    <a:noFill/>
                  </a:tcPr>
                </a:tc>
              </a:tr>
            </a:tbl>
          </a:graphicData>
        </a:graphic>
      </p:graphicFrame>
      <p:sp>
        <p:nvSpPr>
          <p:cNvPr id="457756" name="Rectangle 28"/>
          <p:cNvSpPr>
            <a:spLocks noChangeArrowheads="1"/>
          </p:cNvSpPr>
          <p:nvPr/>
        </p:nvSpPr>
        <p:spPr bwMode="auto">
          <a:xfrm>
            <a:off x="1785938" y="2335213"/>
            <a:ext cx="4589462" cy="365125"/>
          </a:xfrm>
          <a:prstGeom prst="rect">
            <a:avLst/>
          </a:prstGeom>
          <a:noFill/>
          <a:ln w="9525">
            <a:noFill/>
            <a:miter lim="800000"/>
            <a:headEnd/>
            <a:tailEnd/>
          </a:ln>
          <a:effectLst>
            <a:prstShdw prst="shdw17" dist="17961" dir="2700000">
              <a:schemeClr val="accent1">
                <a:gamma/>
                <a:shade val="60000"/>
                <a:invGamma/>
              </a:schemeClr>
            </a:prstShdw>
          </a:effectLst>
        </p:spPr>
        <p:txBody>
          <a:bodyPr wrap="none" lIns="0" tIns="0" rIns="0" bIns="0" anchor="ctr">
            <a:spAutoFit/>
          </a:bodyPr>
          <a:lstStyle/>
          <a:p>
            <a:r>
              <a:rPr lang="en-US" altLang="en-US">
                <a:solidFill>
                  <a:srgbClr val="0046BE"/>
                </a:solidFill>
              </a:rPr>
              <a:t>deliver a wanted person to the authorities</a:t>
            </a:r>
            <a:endParaRPr lang="zh-CN" altLang="en-US">
              <a:solidFill>
                <a:srgbClr val="0046BE"/>
              </a:solidFill>
            </a:endParaRPr>
          </a:p>
        </p:txBody>
      </p:sp>
      <p:pic>
        <p:nvPicPr>
          <p:cNvPr id="457757" name="Picture 29" descr="accept, check, confirmed, green, ok, positiv, yes icon"/>
          <p:cNvPicPr>
            <a:picLocks noChangeAspect="1" noChangeArrowheads="1"/>
          </p:cNvPicPr>
          <p:nvPr/>
        </p:nvPicPr>
        <p:blipFill>
          <a:blip r:embed="rId4"/>
          <a:srcRect/>
          <a:stretch>
            <a:fillRect/>
          </a:stretch>
        </p:blipFill>
        <p:spPr bwMode="auto">
          <a:xfrm>
            <a:off x="679450" y="3432175"/>
            <a:ext cx="539750" cy="53975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57756"/>
                                        </p:tgtEl>
                                        <p:attrNameLst>
                                          <p:attrName>style.visibility</p:attrName>
                                        </p:attrNameLst>
                                      </p:cBhvr>
                                      <p:to>
                                        <p:strVal val="visible"/>
                                      </p:to>
                                    </p:set>
                                    <p:animEffect transition="in" filter="blinds(vertical)">
                                      <p:cBhvr>
                                        <p:cTn id="7" dur="500"/>
                                        <p:tgtEl>
                                          <p:spTgt spid="45775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57757"/>
                                        </p:tgtEl>
                                        <p:attrNameLst>
                                          <p:attrName>style.visibility</p:attrName>
                                        </p:attrNameLst>
                                      </p:cBhvr>
                                      <p:to>
                                        <p:strVal val="visible"/>
                                      </p:to>
                                    </p:set>
                                    <p:animEffect transition="in" filter="strips(upRight)">
                                      <p:cBhvr>
                                        <p:cTn id="12" dur="500"/>
                                        <p:tgtEl>
                                          <p:spTgt spid="457757"/>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457731"/>
                                        </p:tgtEl>
                                        <p:attrNameLst>
                                          <p:attrName>style.visibility</p:attrName>
                                        </p:attrNameLst>
                                      </p:cBhvr>
                                      <p:to>
                                        <p:strVal val="visible"/>
                                      </p:to>
                                    </p:set>
                                    <p:animEffect transition="in" filter="box(in)">
                                      <p:cBhvr>
                                        <p:cTn id="16" dur="500"/>
                                        <p:tgtEl>
                                          <p:spTgt spid="457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One word is wrongly used in each of the following sentences. Underline the wrong word and write out the correct one. </a:t>
            </a:r>
          </a:p>
        </p:txBody>
      </p:sp>
      <p:pic>
        <p:nvPicPr>
          <p:cNvPr id="372739"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0"/>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4932" name="Picture 4" descr="MCj04326840000[1]">
            <a:hlinkClick r:id="" action="ppaction://hlinkshowjump?jump=nextslide" tooltip="Next slide"/>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476" name="Text Box 4"/>
          <p:cNvSpPr txBox="1">
            <a:spLocks noChangeArrowheads="1"/>
          </p:cNvSpPr>
          <p:nvPr/>
        </p:nvSpPr>
        <p:spPr bwMode="auto">
          <a:xfrm>
            <a:off x="1006475" y="2928938"/>
            <a:ext cx="135255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CC3300"/>
                </a:solidFill>
                <a:effectLst>
                  <a:outerShdw blurRad="38100" dist="38100" dir="2700000" algn="tl">
                    <a:srgbClr val="C0C0C0"/>
                  </a:outerShdw>
                </a:effectLst>
                <a:latin typeface="Arial Narrow" pitchFamily="34" charset="0"/>
              </a:rPr>
              <a:t>illusion</a:t>
            </a:r>
          </a:p>
        </p:txBody>
      </p:sp>
      <p:sp>
        <p:nvSpPr>
          <p:cNvPr id="372743" name="Text Box 7"/>
          <p:cNvSpPr txBox="1">
            <a:spLocks noChangeArrowheads="1"/>
          </p:cNvSpPr>
          <p:nvPr/>
        </p:nvSpPr>
        <p:spPr bwMode="auto">
          <a:xfrm>
            <a:off x="539750" y="1619250"/>
            <a:ext cx="8213725" cy="965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lvl1pPr marL="358775" indent="-358775" eaLnBrk="0" hangingPunct="0">
              <a:defRPr kumimoji="1" sz="1600">
                <a:solidFill>
                  <a:schemeClr val="tx1"/>
                </a:solidFill>
                <a:latin typeface="Tahoma" pitchFamily="34" charset="0"/>
                <a:ea typeface="宋体" pitchFamily="2" charset="-122"/>
              </a:defRPr>
            </a:lvl1pPr>
            <a:lvl2pPr marL="538163" eaLnBrk="0" hangingPunct="0">
              <a:defRPr kumimoji="1" sz="1600">
                <a:solidFill>
                  <a:schemeClr val="tx1"/>
                </a:solidFill>
                <a:latin typeface="Tahoma" pitchFamily="34" charset="0"/>
                <a:ea typeface="宋体" pitchFamily="2" charset="-122"/>
              </a:defRPr>
            </a:lvl2pPr>
            <a:lvl3pPr eaLnBrk="0" hangingPunct="0">
              <a:defRPr kumimoji="1" sz="1600">
                <a:solidFill>
                  <a:schemeClr val="tx1"/>
                </a:solidFill>
                <a:latin typeface="Tahoma" pitchFamily="34" charset="0"/>
                <a:ea typeface="宋体" pitchFamily="2" charset="-122"/>
              </a:defRPr>
            </a:lvl3pPr>
            <a:lvl4pPr eaLnBrk="0" hangingPunct="0">
              <a:defRPr kumimoji="1" sz="1600">
                <a:solidFill>
                  <a:schemeClr val="tx1"/>
                </a:solidFill>
                <a:latin typeface="Tahoma" pitchFamily="34" charset="0"/>
                <a:ea typeface="宋体" pitchFamily="2" charset="-122"/>
              </a:defRPr>
            </a:lvl4pPr>
            <a:lvl5pPr eaLnBrk="0" hangingPunct="0">
              <a:defRPr kumimoji="1" sz="1600">
                <a:solidFill>
                  <a:schemeClr val="tx1"/>
                </a:solidFill>
                <a:latin typeface="Tahoma" pitchFamily="34" charset="0"/>
                <a:ea typeface="宋体" pitchFamily="2" charset="-122"/>
              </a:defRPr>
            </a:lvl5pPr>
            <a:lvl6pPr eaLnBrk="0" fontAlgn="base" hangingPunct="0">
              <a:spcBef>
                <a:spcPct val="0"/>
              </a:spcBef>
              <a:spcAft>
                <a:spcPct val="0"/>
              </a:spcAft>
              <a:defRPr kumimoji="1" sz="1600">
                <a:solidFill>
                  <a:schemeClr val="tx1"/>
                </a:solidFill>
                <a:latin typeface="Tahoma" pitchFamily="34" charset="0"/>
                <a:ea typeface="宋体" pitchFamily="2" charset="-122"/>
              </a:defRPr>
            </a:lvl6pPr>
            <a:lvl7pPr eaLnBrk="0" fontAlgn="base" hangingPunct="0">
              <a:spcBef>
                <a:spcPct val="0"/>
              </a:spcBef>
              <a:spcAft>
                <a:spcPct val="0"/>
              </a:spcAft>
              <a:defRPr kumimoji="1" sz="1600">
                <a:solidFill>
                  <a:schemeClr val="tx1"/>
                </a:solidFill>
                <a:latin typeface="Tahoma" pitchFamily="34" charset="0"/>
                <a:ea typeface="宋体" pitchFamily="2" charset="-122"/>
              </a:defRPr>
            </a:lvl7pPr>
            <a:lvl8pPr eaLnBrk="0" fontAlgn="base" hangingPunct="0">
              <a:spcBef>
                <a:spcPct val="0"/>
              </a:spcBef>
              <a:spcAft>
                <a:spcPct val="0"/>
              </a:spcAft>
              <a:defRPr kumimoji="1" sz="1600">
                <a:solidFill>
                  <a:schemeClr val="tx1"/>
                </a:solidFill>
                <a:latin typeface="Tahoma" pitchFamily="34" charset="0"/>
                <a:ea typeface="宋体" pitchFamily="2" charset="-122"/>
              </a:defRPr>
            </a:lvl8pPr>
            <a:lvl9pPr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10000"/>
              </a:lnSpc>
            </a:pPr>
            <a:r>
              <a:rPr lang="en-US" altLang="zh-CN" sz="2600">
                <a:solidFill>
                  <a:srgbClr val="003366"/>
                </a:solidFill>
                <a:latin typeface="Arial Narrow" pitchFamily="34" charset="0"/>
              </a:rPr>
              <a:t>4.	</a:t>
            </a:r>
            <a:r>
              <a:rPr lang="en-US" altLang="en-US" sz="2600">
                <a:solidFill>
                  <a:srgbClr val="003366"/>
                </a:solidFill>
                <a:latin typeface="Arial Narrow" pitchFamily="34" charset="0"/>
              </a:rPr>
              <a:t>A few large mirrors in the room would give the illustration of extra space.</a:t>
            </a:r>
          </a:p>
        </p:txBody>
      </p:sp>
      <p:sp>
        <p:nvSpPr>
          <p:cNvPr id="372742" name="Line 6"/>
          <p:cNvSpPr>
            <a:spLocks noChangeShapeType="1"/>
          </p:cNvSpPr>
          <p:nvPr/>
        </p:nvSpPr>
        <p:spPr bwMode="auto">
          <a:xfrm>
            <a:off x="7077075" y="2054225"/>
            <a:ext cx="1233488" cy="0"/>
          </a:xfrm>
          <a:prstGeom prst="line">
            <a:avLst/>
          </a:prstGeom>
          <a:noFill/>
          <a:ln w="38100">
            <a:solidFill>
              <a:srgbClr val="CC33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7961" dir="2700000" algn="ctr" rotWithShape="0">
                    <a:srgbClr val="CC3300">
                      <a:gamma/>
                      <a:shade val="60000"/>
                      <a:invGamma/>
                    </a:srgbClr>
                  </a:outerShdw>
                </a:effectLst>
              </a14:hiddenEffects>
            </a:ext>
          </a:extLst>
        </p:spPr>
        <p:txBody>
          <a:bodyPr wrap="none"/>
          <a:lstStyle/>
          <a:p>
            <a:endParaRPr lang="zh-CN" altLang="en-US"/>
          </a:p>
        </p:txBody>
      </p:sp>
    </p:spTree>
    <p:extLst>
      <p:ext uri="{BB962C8B-B14F-4D97-AF65-F5344CB8AC3E}">
        <p14:creationId xmlns:p14="http://schemas.microsoft.com/office/powerpoint/2010/main" xmlns="" val="40407807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72742"/>
                                        </p:tgtEl>
                                        <p:attrNameLst>
                                          <p:attrName>style.visibility</p:attrName>
                                        </p:attrNameLst>
                                      </p:cBhvr>
                                      <p:to>
                                        <p:strVal val="visible"/>
                                      </p:to>
                                    </p:set>
                                    <p:anim calcmode="lin" valueType="num">
                                      <p:cBhvr>
                                        <p:cTn id="7" dur="500" decel="50000" fill="hold">
                                          <p:stCondLst>
                                            <p:cond delay="0"/>
                                          </p:stCondLst>
                                        </p:cTn>
                                        <p:tgtEl>
                                          <p:spTgt spid="37274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7274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72742"/>
                                        </p:tgtEl>
                                        <p:attrNameLst>
                                          <p:attrName>ppt_w</p:attrName>
                                        </p:attrNameLst>
                                      </p:cBhvr>
                                      <p:tavLst>
                                        <p:tav tm="0">
                                          <p:val>
                                            <p:strVal val="#ppt_w*.05"/>
                                          </p:val>
                                        </p:tav>
                                        <p:tav tm="100000">
                                          <p:val>
                                            <p:strVal val="#ppt_w"/>
                                          </p:val>
                                        </p:tav>
                                      </p:tavLst>
                                    </p:anim>
                                    <p:anim calcmode="lin" valueType="num">
                                      <p:cBhvr>
                                        <p:cTn id="10" dur="1000" fill="hold"/>
                                        <p:tgtEl>
                                          <p:spTgt spid="37274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7274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7274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7274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72742"/>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105476"/>
                                        </p:tgtEl>
                                        <p:attrNameLst>
                                          <p:attrName>style.visibility</p:attrName>
                                        </p:attrNameLst>
                                      </p:cBhvr>
                                      <p:to>
                                        <p:strVal val="visible"/>
                                      </p:to>
                                    </p:set>
                                    <p:animScale>
                                      <p:cBhvr>
                                        <p:cTn id="19"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05476"/>
                                        </p:tgtEl>
                                        <p:attrNameLst>
                                          <p:attrName>ppt_x</p:attrName>
                                          <p:attrName>ppt_y</p:attrName>
                                        </p:attrNameLst>
                                      </p:cBhvr>
                                    </p:animMotion>
                                    <p:animEffect transition="in" filter="fade">
                                      <p:cBhvr>
                                        <p:cTn id="21" dur="1000"/>
                                        <p:tgtEl>
                                          <p:spTgt spid="105476"/>
                                        </p:tgtEl>
                                      </p:cBhvr>
                                    </p:animEffect>
                                  </p:childTnLst>
                                  <p:subTnLst>
                                    <p:audio>
                                      <p:cMediaNode>
                                        <p:cTn display="0" masterRel="sameClick">
                                          <p:stCondLst>
                                            <p:cond evt="begin" delay="0">
                                              <p:tn val="17"/>
                                            </p:cond>
                                          </p:stCondLst>
                                          <p:endCondLst>
                                            <p:cond evt="onStopAudio" delay="0">
                                              <p:tgtEl>
                                                <p:sldTgt/>
                                              </p:tgtEl>
                                            </p:cond>
                                          </p:endCondLst>
                                        </p:cTn>
                                        <p:tgtEl>
                                          <p:sndTgt r:embed="rId2" name="CHIMES.WAV"/>
                                        </p:tgtEl>
                                      </p:cMediaNode>
                                    </p:audio>
                                  </p:subTnLst>
                                </p:cTn>
                              </p:par>
                            </p:childTnLst>
                          </p:cTn>
                        </p:par>
                        <p:par>
                          <p:cTn id="22" fill="hold" nodeType="afterGroup">
                            <p:stCondLst>
                              <p:cond delay="1000"/>
                            </p:stCondLst>
                            <p:childTnLst>
                              <p:par>
                                <p:cTn id="23" presetID="12" presetClass="entr" presetSubtype="8" fill="hold" nodeType="afterEffect">
                                  <p:stCondLst>
                                    <p:cond delay="0"/>
                                  </p:stCondLst>
                                  <p:childTnLst>
                                    <p:set>
                                      <p:cBhvr>
                                        <p:cTn id="24" dur="1" fill="hold">
                                          <p:stCondLst>
                                            <p:cond delay="0"/>
                                          </p:stCondLst>
                                        </p:cTn>
                                        <p:tgtEl>
                                          <p:spTgt spid="124932"/>
                                        </p:tgtEl>
                                        <p:attrNameLst>
                                          <p:attrName>style.visibility</p:attrName>
                                        </p:attrNameLst>
                                      </p:cBhvr>
                                      <p:to>
                                        <p:strVal val="visible"/>
                                      </p:to>
                                    </p:set>
                                    <p:animEffect transition="in" filter="slide(fromLeft)">
                                      <p:cBhvr>
                                        <p:cTn id="25"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37274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9" name="Text Box 17"/>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15	Translate the following paragraphs into English.</a:t>
            </a:r>
          </a:p>
        </p:txBody>
      </p:sp>
      <p:pic>
        <p:nvPicPr>
          <p:cNvPr id="137226"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108555" name="Text Box 11"/>
          <p:cNvSpPr txBox="1">
            <a:spLocks noChangeArrowheads="1"/>
          </p:cNvSpPr>
          <p:nvPr/>
        </p:nvSpPr>
        <p:spPr bwMode="auto">
          <a:xfrm>
            <a:off x="358775" y="1079500"/>
            <a:ext cx="8331200" cy="1933575"/>
          </a:xfrm>
          <a:prstGeom prst="rect">
            <a:avLst/>
          </a:prstGeom>
          <a:noFill/>
          <a:ln w="9525">
            <a:noFill/>
            <a:miter lim="800000"/>
            <a:headEnd/>
            <a:tailEnd/>
          </a:ln>
        </p:spPr>
        <p:txBody>
          <a:bodyPr>
            <a:spAutoFit/>
          </a:bodyPr>
          <a:lstStyle/>
          <a:p>
            <a:pPr marL="358775" indent="-358775" algn="just">
              <a:lnSpc>
                <a:spcPct val="110000"/>
              </a:lnSpc>
            </a:pPr>
            <a:r>
              <a:rPr lang="en-US" altLang="zh-CN" sz="2200">
                <a:solidFill>
                  <a:schemeClr val="tx1"/>
                </a:solidFill>
                <a:ea typeface="楷体_GB2312" pitchFamily="49" charset="-122"/>
              </a:rPr>
              <a:t>1.</a:t>
            </a:r>
            <a:r>
              <a:rPr lang="en-US" altLang="zh-CN" sz="2200">
                <a:solidFill>
                  <a:schemeClr val="tx1"/>
                </a:solidFill>
                <a:ea typeface="黑体" pitchFamily="49" charset="-122"/>
              </a:rPr>
              <a:t>	</a:t>
            </a:r>
            <a:r>
              <a:rPr lang="zh-CN" altLang="en-US" sz="2200">
                <a:solidFill>
                  <a:schemeClr val="tx1"/>
                </a:solidFill>
                <a:latin typeface="黑体" pitchFamily="49" charset="-122"/>
                <a:ea typeface="黑体" pitchFamily="49" charset="-122"/>
              </a:rPr>
              <a:t>我所有的同事从昨天清晨起就一直在忙活，然而今晚我们仍然谁也别想睡觉。我们今天将有重大行动，对恐怖分子发起联合攻击。我们能成功实施搜捕吗？我们将按计划分成小组，组成行动队和后援队，并各自前往指定地点。我希望这次打击行动能够进展顺利，不出变故，将所有嫌犯逮捕归案。</a:t>
            </a:r>
          </a:p>
        </p:txBody>
      </p:sp>
      <p:sp>
        <p:nvSpPr>
          <p:cNvPr id="164869" name="Line 5"/>
          <p:cNvSpPr>
            <a:spLocks noChangeShapeType="1"/>
          </p:cNvSpPr>
          <p:nvPr/>
        </p:nvSpPr>
        <p:spPr bwMode="auto">
          <a:xfrm>
            <a:off x="2540000" y="1482725"/>
            <a:ext cx="3441700" cy="0"/>
          </a:xfrm>
          <a:prstGeom prst="line">
            <a:avLst/>
          </a:prstGeom>
          <a:noFill/>
          <a:ln w="38100">
            <a:solidFill>
              <a:schemeClr val="accent2"/>
            </a:solidFill>
            <a:round/>
            <a:headEnd/>
            <a:tailEnd/>
          </a:ln>
        </p:spPr>
        <p:txBody>
          <a:bodyPr/>
          <a:lstStyle/>
          <a:p>
            <a:endParaRPr lang="zh-CN" altLang="en-US"/>
          </a:p>
        </p:txBody>
      </p:sp>
      <p:sp>
        <p:nvSpPr>
          <p:cNvPr id="164870" name="AutoShape 6"/>
          <p:cNvSpPr>
            <a:spLocks/>
          </p:cNvSpPr>
          <p:nvPr/>
        </p:nvSpPr>
        <p:spPr bwMode="auto">
          <a:xfrm>
            <a:off x="1016000" y="598488"/>
            <a:ext cx="4725988" cy="452437"/>
          </a:xfrm>
          <a:prstGeom prst="borderCallout2">
            <a:avLst>
              <a:gd name="adj1" fmla="val 25264"/>
              <a:gd name="adj2" fmla="val 101611"/>
              <a:gd name="adj3" fmla="val 25264"/>
              <a:gd name="adj4" fmla="val 101611"/>
              <a:gd name="adj5" fmla="val 196139"/>
              <a:gd name="adj6" fmla="val 104736"/>
            </a:avLst>
          </a:prstGeom>
          <a:noFill/>
          <a:ln w="28575">
            <a:solidFill>
              <a:schemeClr val="accent2"/>
            </a:solidFill>
            <a:miter lim="800000"/>
            <a:headEnd/>
            <a:tailEnd/>
          </a:ln>
        </p:spPr>
        <p:txBody>
          <a:bodyPr wrap="none" lIns="36000" tIns="36000" rIns="36000" bIns="36000" anchor="ctr">
            <a:spAutoFit/>
          </a:bodyPr>
          <a:lstStyle/>
          <a:p>
            <a:r>
              <a:rPr lang="en-US" altLang="zh-CN" sz="2300">
                <a:solidFill>
                  <a:srgbClr val="003366"/>
                </a:solidFill>
              </a:rPr>
              <a:t>have/had been up since the morning before</a:t>
            </a:r>
          </a:p>
        </p:txBody>
      </p:sp>
      <p:sp>
        <p:nvSpPr>
          <p:cNvPr id="164871" name="AutoShape 7"/>
          <p:cNvSpPr>
            <a:spLocks/>
          </p:cNvSpPr>
          <p:nvPr/>
        </p:nvSpPr>
        <p:spPr bwMode="auto">
          <a:xfrm>
            <a:off x="4827588" y="3154363"/>
            <a:ext cx="2711450" cy="452437"/>
          </a:xfrm>
          <a:prstGeom prst="borderCallout2">
            <a:avLst>
              <a:gd name="adj1" fmla="val 24491"/>
              <a:gd name="adj2" fmla="val -2167"/>
              <a:gd name="adj3" fmla="val 24491"/>
              <a:gd name="adj4" fmla="val -2167"/>
              <a:gd name="adj5" fmla="val -196940"/>
              <a:gd name="adj6" fmla="val -22079"/>
            </a:avLst>
          </a:prstGeom>
          <a:noFill/>
          <a:ln w="28575">
            <a:solidFill>
              <a:srgbClr val="66FFCC"/>
            </a:solidFill>
            <a:miter lim="800000"/>
            <a:headEnd/>
            <a:tailEnd/>
          </a:ln>
        </p:spPr>
        <p:txBody>
          <a:bodyPr wrap="none" lIns="36000" tIns="36000" rIns="36000" bIns="36000" anchor="ctr">
            <a:spAutoFit/>
          </a:bodyPr>
          <a:lstStyle/>
          <a:p>
            <a:pPr algn="just"/>
            <a:r>
              <a:rPr lang="en-US" altLang="zh-CN" sz="2300">
                <a:solidFill>
                  <a:srgbClr val="003366"/>
                </a:solidFill>
              </a:rPr>
              <a:t>pull off a successful bust</a:t>
            </a:r>
          </a:p>
        </p:txBody>
      </p:sp>
      <p:sp>
        <p:nvSpPr>
          <p:cNvPr id="164874" name="Line 10"/>
          <p:cNvSpPr>
            <a:spLocks noChangeShapeType="1"/>
          </p:cNvSpPr>
          <p:nvPr/>
        </p:nvSpPr>
        <p:spPr bwMode="auto">
          <a:xfrm>
            <a:off x="2555875" y="2232025"/>
            <a:ext cx="1687513" cy="0"/>
          </a:xfrm>
          <a:prstGeom prst="line">
            <a:avLst/>
          </a:prstGeom>
          <a:noFill/>
          <a:ln w="38100">
            <a:solidFill>
              <a:srgbClr val="66FFCC"/>
            </a:solidFill>
            <a:round/>
            <a:headEnd/>
            <a:tailEnd/>
          </a:ln>
        </p:spPr>
        <p:txBody>
          <a:bodyPr/>
          <a:lstStyle/>
          <a:p>
            <a:endParaRPr lang="zh-CN" altLang="en-US"/>
          </a:p>
        </p:txBody>
      </p:sp>
      <p:sp>
        <p:nvSpPr>
          <p:cNvPr id="164877" name="AutoShape 13"/>
          <p:cNvSpPr>
            <a:spLocks/>
          </p:cNvSpPr>
          <p:nvPr/>
        </p:nvSpPr>
        <p:spPr bwMode="auto">
          <a:xfrm>
            <a:off x="1590675" y="3302000"/>
            <a:ext cx="2808288" cy="466725"/>
          </a:xfrm>
          <a:prstGeom prst="borderCallout2">
            <a:avLst>
              <a:gd name="adj1" fmla="val 24491"/>
              <a:gd name="adj2" fmla="val -1245"/>
              <a:gd name="adj3" fmla="val 24491"/>
              <a:gd name="adj4" fmla="val -1245"/>
              <a:gd name="adj5" fmla="val -69389"/>
              <a:gd name="adj6" fmla="val -6977"/>
            </a:avLst>
          </a:prstGeom>
          <a:noFill/>
          <a:ln w="28575">
            <a:solidFill>
              <a:srgbClr val="FF99FF"/>
            </a:solidFill>
            <a:miter lim="800000"/>
            <a:headEnd/>
            <a:tailEnd/>
          </a:ln>
        </p:spPr>
        <p:txBody>
          <a:bodyPr wrap="none" lIns="36000" tIns="36000" rIns="36000" bIns="36000" anchor="ctr">
            <a:spAutoFit/>
          </a:bodyPr>
          <a:lstStyle/>
          <a:p>
            <a:pPr algn="just"/>
            <a:r>
              <a:rPr lang="en-US" altLang="zh-CN">
                <a:solidFill>
                  <a:srgbClr val="003366"/>
                </a:solidFill>
              </a:rPr>
              <a:t>proceed without incident</a:t>
            </a:r>
          </a:p>
        </p:txBody>
      </p:sp>
      <p:grpSp>
        <p:nvGrpSpPr>
          <p:cNvPr id="2" name="Group 26"/>
          <p:cNvGrpSpPr>
            <a:grpSpLocks/>
          </p:cNvGrpSpPr>
          <p:nvPr/>
        </p:nvGrpSpPr>
        <p:grpSpPr bwMode="auto">
          <a:xfrm>
            <a:off x="2760663" y="4881563"/>
            <a:ext cx="3835400" cy="503237"/>
            <a:chOff x="2209" y="3095"/>
            <a:chExt cx="2416" cy="317"/>
          </a:xfrm>
        </p:grpSpPr>
        <p:sp useBgFill="1">
          <p:nvSpPr>
            <p:cNvPr id="137240" name="Rectangle 24">
              <a:hlinkClick r:id="" action="ppaction://hlinkshowjump?jump=nextslide"/>
            </p:cNvPr>
            <p:cNvSpPr>
              <a:spLocks noChangeArrowheads="1"/>
            </p:cNvSpPr>
            <p:nvPr/>
          </p:nvSpPr>
          <p:spPr bwMode="auto">
            <a:xfrm>
              <a:off x="2517" y="3118"/>
              <a:ext cx="2108" cy="211"/>
            </a:xfrm>
            <a:prstGeom prst="rect">
              <a:avLst/>
            </a:prstGeom>
            <a:ln w="12700">
              <a:noFill/>
              <a:miter lim="800000"/>
              <a:headEnd/>
              <a:tailEnd/>
            </a:ln>
            <a:effectLst>
              <a:prstShdw prst="shdw18" dist="17961" dir="13500000">
                <a:srgbClr val="DDDDDD">
                  <a:gamma/>
                  <a:shade val="60000"/>
                  <a:invGamma/>
                </a:srgbClr>
              </a:prstShdw>
            </a:effectLst>
          </p:spPr>
          <p:txBody>
            <a:bodyPr wrap="none" tIns="0" bIns="0" anchor="ctr">
              <a:spAutoFit/>
            </a:bodyPr>
            <a:lstStyle/>
            <a:p>
              <a:pPr algn="ctr"/>
              <a:r>
                <a:rPr lang="en-US" altLang="zh-CN" sz="2200">
                  <a:solidFill>
                    <a:srgbClr val="0066FF"/>
                  </a:solidFill>
                  <a:effectLst>
                    <a:outerShdw blurRad="38100" dist="38100" dir="2700000" algn="tl">
                      <a:srgbClr val="000000"/>
                    </a:outerShdw>
                  </a:effectLst>
                </a:rPr>
                <a:t>Translate the whole paragraph.</a:t>
              </a:r>
            </a:p>
          </p:txBody>
        </p:sp>
        <p:pic>
          <p:nvPicPr>
            <p:cNvPr id="137241" name="Picture 25" descr=" icon">
              <a:hlinkClick r:id="" action="ppaction://hlinkshowjump?jump=nextslide"/>
            </p:cNvPr>
            <p:cNvPicPr>
              <a:picLocks noChangeAspect="1" noChangeArrowheads="1"/>
            </p:cNvPicPr>
            <p:nvPr/>
          </p:nvPicPr>
          <p:blipFill>
            <a:blip r:embed="rId4"/>
            <a:srcRect/>
            <a:stretch>
              <a:fillRect/>
            </a:stretch>
          </p:blipFill>
          <p:spPr bwMode="auto">
            <a:xfrm>
              <a:off x="2209" y="3095"/>
              <a:ext cx="317" cy="317"/>
            </a:xfrm>
            <a:prstGeom prst="rect">
              <a:avLst/>
            </a:prstGeom>
            <a:noFill/>
          </p:spPr>
        </p:pic>
      </p:grpSp>
      <p:sp>
        <p:nvSpPr>
          <p:cNvPr id="164876" name="Line 12"/>
          <p:cNvSpPr>
            <a:spLocks noChangeShapeType="1"/>
          </p:cNvSpPr>
          <p:nvPr/>
        </p:nvSpPr>
        <p:spPr bwMode="auto">
          <a:xfrm>
            <a:off x="1379538" y="2978150"/>
            <a:ext cx="2489200" cy="0"/>
          </a:xfrm>
          <a:prstGeom prst="line">
            <a:avLst/>
          </a:prstGeom>
          <a:noFill/>
          <a:ln w="38100">
            <a:solidFill>
              <a:srgbClr val="FF99FF"/>
            </a:solidFill>
            <a:round/>
            <a:headEnd/>
            <a:tailEnd/>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3" presetClass="entr" presetSubtype="5" fill="hold" grpId="0" nodeType="afterEffect">
                                  <p:stCondLst>
                                    <p:cond delay="0"/>
                                  </p:stCondLst>
                                  <p:childTnLst>
                                    <p:set>
                                      <p:cBhvr>
                                        <p:cTn id="6" dur="1" fill="hold">
                                          <p:stCondLst>
                                            <p:cond delay="0"/>
                                          </p:stCondLst>
                                        </p:cTn>
                                        <p:tgtEl>
                                          <p:spTgt spid="164869"/>
                                        </p:tgtEl>
                                        <p:attrNameLst>
                                          <p:attrName>style.visibility</p:attrName>
                                        </p:attrNameLst>
                                      </p:cBhvr>
                                      <p:to>
                                        <p:strVal val="visible"/>
                                      </p:to>
                                    </p:set>
                                    <p:animEffect transition="in" filter="blinds(vertical)">
                                      <p:cBhvr>
                                        <p:cTn id="7" dur="500"/>
                                        <p:tgtEl>
                                          <p:spTgt spid="164869"/>
                                        </p:tgtEl>
                                      </p:cBhvr>
                                    </p:animEffect>
                                  </p:childTnLst>
                                </p:cTn>
                              </p:par>
                            </p:childTnLst>
                          </p:cTn>
                        </p:par>
                        <p:par>
                          <p:cTn id="8" fill="hold">
                            <p:stCondLst>
                              <p:cond delay="1000"/>
                            </p:stCondLst>
                            <p:childTnLst>
                              <p:par>
                                <p:cTn id="9" presetID="3" presetClass="entr" presetSubtype="5" fill="hold" grpId="0" nodeType="afterEffect">
                                  <p:stCondLst>
                                    <p:cond delay="0"/>
                                  </p:stCondLst>
                                  <p:childTnLst>
                                    <p:set>
                                      <p:cBhvr>
                                        <p:cTn id="10" dur="1" fill="hold">
                                          <p:stCondLst>
                                            <p:cond delay="0"/>
                                          </p:stCondLst>
                                        </p:cTn>
                                        <p:tgtEl>
                                          <p:spTgt spid="164874"/>
                                        </p:tgtEl>
                                        <p:attrNameLst>
                                          <p:attrName>style.visibility</p:attrName>
                                        </p:attrNameLst>
                                      </p:cBhvr>
                                      <p:to>
                                        <p:strVal val="visible"/>
                                      </p:to>
                                    </p:set>
                                    <p:animEffect transition="in" filter="blinds(vertical)">
                                      <p:cBhvr>
                                        <p:cTn id="11" dur="500"/>
                                        <p:tgtEl>
                                          <p:spTgt spid="164874"/>
                                        </p:tgtEl>
                                      </p:cBhvr>
                                    </p:animEffect>
                                  </p:childTnLst>
                                </p:cTn>
                              </p:par>
                            </p:childTnLst>
                          </p:cTn>
                        </p:par>
                        <p:par>
                          <p:cTn id="12" fill="hold">
                            <p:stCondLst>
                              <p:cond delay="1500"/>
                            </p:stCondLst>
                            <p:childTnLst>
                              <p:par>
                                <p:cTn id="13" presetID="3" presetClass="entr" presetSubtype="5" fill="hold" grpId="0" nodeType="afterEffect">
                                  <p:stCondLst>
                                    <p:cond delay="0"/>
                                  </p:stCondLst>
                                  <p:childTnLst>
                                    <p:set>
                                      <p:cBhvr>
                                        <p:cTn id="14" dur="1" fill="hold">
                                          <p:stCondLst>
                                            <p:cond delay="0"/>
                                          </p:stCondLst>
                                        </p:cTn>
                                        <p:tgtEl>
                                          <p:spTgt spid="164876"/>
                                        </p:tgtEl>
                                        <p:attrNameLst>
                                          <p:attrName>style.visibility</p:attrName>
                                        </p:attrNameLst>
                                      </p:cBhvr>
                                      <p:to>
                                        <p:strVal val="visible"/>
                                      </p:to>
                                    </p:set>
                                    <p:animEffect transition="in" filter="blinds(vertical)">
                                      <p:cBhvr>
                                        <p:cTn id="15" dur="500"/>
                                        <p:tgtEl>
                                          <p:spTgt spid="164876"/>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2" fill="hold" grpId="0" nodeType="clickEffect">
                                  <p:stCondLst>
                                    <p:cond delay="0"/>
                                  </p:stCondLst>
                                  <p:childTnLst>
                                    <p:set>
                                      <p:cBhvr>
                                        <p:cTn id="19" dur="1" fill="hold">
                                          <p:stCondLst>
                                            <p:cond delay="0"/>
                                          </p:stCondLst>
                                        </p:cTn>
                                        <p:tgtEl>
                                          <p:spTgt spid="164870"/>
                                        </p:tgtEl>
                                        <p:attrNameLst>
                                          <p:attrName>style.visibility</p:attrName>
                                        </p:attrNameLst>
                                      </p:cBhvr>
                                      <p:to>
                                        <p:strVal val="visible"/>
                                      </p:to>
                                    </p:set>
                                    <p:anim calcmode="lin" valueType="num">
                                      <p:cBhvr>
                                        <p:cTn id="20" dur="500" fill="hold"/>
                                        <p:tgtEl>
                                          <p:spTgt spid="164870"/>
                                        </p:tgtEl>
                                        <p:attrNameLst>
                                          <p:attrName>ppt_x</p:attrName>
                                        </p:attrNameLst>
                                      </p:cBhvr>
                                      <p:tavLst>
                                        <p:tav tm="0">
                                          <p:val>
                                            <p:strVal val="#ppt_x+#ppt_w/2"/>
                                          </p:val>
                                        </p:tav>
                                        <p:tav tm="100000">
                                          <p:val>
                                            <p:strVal val="#ppt_x"/>
                                          </p:val>
                                        </p:tav>
                                      </p:tavLst>
                                    </p:anim>
                                    <p:anim calcmode="lin" valueType="num">
                                      <p:cBhvr>
                                        <p:cTn id="21" dur="500" fill="hold"/>
                                        <p:tgtEl>
                                          <p:spTgt spid="164870"/>
                                        </p:tgtEl>
                                        <p:attrNameLst>
                                          <p:attrName>ppt_y</p:attrName>
                                        </p:attrNameLst>
                                      </p:cBhvr>
                                      <p:tavLst>
                                        <p:tav tm="0">
                                          <p:val>
                                            <p:strVal val="#ppt_y"/>
                                          </p:val>
                                        </p:tav>
                                        <p:tav tm="100000">
                                          <p:val>
                                            <p:strVal val="#ppt_y"/>
                                          </p:val>
                                        </p:tav>
                                      </p:tavLst>
                                    </p:anim>
                                    <p:anim calcmode="lin" valueType="num">
                                      <p:cBhvr>
                                        <p:cTn id="22" dur="500" fill="hold"/>
                                        <p:tgtEl>
                                          <p:spTgt spid="164870"/>
                                        </p:tgtEl>
                                        <p:attrNameLst>
                                          <p:attrName>ppt_w</p:attrName>
                                        </p:attrNameLst>
                                      </p:cBhvr>
                                      <p:tavLst>
                                        <p:tav tm="0">
                                          <p:val>
                                            <p:fltVal val="0"/>
                                          </p:val>
                                        </p:tav>
                                        <p:tav tm="100000">
                                          <p:val>
                                            <p:strVal val="#ppt_w"/>
                                          </p:val>
                                        </p:tav>
                                      </p:tavLst>
                                    </p:anim>
                                    <p:anim calcmode="lin" valueType="num">
                                      <p:cBhvr>
                                        <p:cTn id="23" dur="500" fill="hold"/>
                                        <p:tgtEl>
                                          <p:spTgt spid="16487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8"/>
                                            </p:cond>
                                          </p:stCondLst>
                                          <p:endCondLst>
                                            <p:cond evt="onStopAudio" delay="0">
                                              <p:tgtEl>
                                                <p:sldTgt/>
                                              </p:tgtEl>
                                            </p:cond>
                                          </p:endCondLst>
                                        </p:cTn>
                                        <p:tgtEl>
                                          <p:sndTgt r:embed="rId2" name="CHIMES.WAV"/>
                                        </p:tgtEl>
                                      </p:cMediaNode>
                                    </p:audio>
                                  </p:sub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164871"/>
                                        </p:tgtEl>
                                        <p:attrNameLst>
                                          <p:attrName>style.visibility</p:attrName>
                                        </p:attrNameLst>
                                      </p:cBhvr>
                                      <p:to>
                                        <p:strVal val="visible"/>
                                      </p:to>
                                    </p:set>
                                    <p:anim calcmode="lin" valueType="num">
                                      <p:cBhvr>
                                        <p:cTn id="28" dur="500" fill="hold"/>
                                        <p:tgtEl>
                                          <p:spTgt spid="164871"/>
                                        </p:tgtEl>
                                        <p:attrNameLst>
                                          <p:attrName>ppt_x</p:attrName>
                                        </p:attrNameLst>
                                      </p:cBhvr>
                                      <p:tavLst>
                                        <p:tav tm="0">
                                          <p:val>
                                            <p:strVal val="#ppt_x-#ppt_w/2"/>
                                          </p:val>
                                        </p:tav>
                                        <p:tav tm="100000">
                                          <p:val>
                                            <p:strVal val="#ppt_x"/>
                                          </p:val>
                                        </p:tav>
                                      </p:tavLst>
                                    </p:anim>
                                    <p:anim calcmode="lin" valueType="num">
                                      <p:cBhvr>
                                        <p:cTn id="29" dur="500" fill="hold"/>
                                        <p:tgtEl>
                                          <p:spTgt spid="164871"/>
                                        </p:tgtEl>
                                        <p:attrNameLst>
                                          <p:attrName>ppt_y</p:attrName>
                                        </p:attrNameLst>
                                      </p:cBhvr>
                                      <p:tavLst>
                                        <p:tav tm="0">
                                          <p:val>
                                            <p:strVal val="#ppt_y"/>
                                          </p:val>
                                        </p:tav>
                                        <p:tav tm="100000">
                                          <p:val>
                                            <p:strVal val="#ppt_y"/>
                                          </p:val>
                                        </p:tav>
                                      </p:tavLst>
                                    </p:anim>
                                    <p:anim calcmode="lin" valueType="num">
                                      <p:cBhvr>
                                        <p:cTn id="30" dur="500" fill="hold"/>
                                        <p:tgtEl>
                                          <p:spTgt spid="164871"/>
                                        </p:tgtEl>
                                        <p:attrNameLst>
                                          <p:attrName>ppt_w</p:attrName>
                                        </p:attrNameLst>
                                      </p:cBhvr>
                                      <p:tavLst>
                                        <p:tav tm="0">
                                          <p:val>
                                            <p:fltVal val="0"/>
                                          </p:val>
                                        </p:tav>
                                        <p:tav tm="100000">
                                          <p:val>
                                            <p:strVal val="#ppt_w"/>
                                          </p:val>
                                        </p:tav>
                                      </p:tavLst>
                                    </p:anim>
                                    <p:anim calcmode="lin" valueType="num">
                                      <p:cBhvr>
                                        <p:cTn id="31" dur="500" fill="hold"/>
                                        <p:tgtEl>
                                          <p:spTgt spid="16487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6"/>
                                            </p:cond>
                                          </p:stCondLst>
                                          <p:endCondLst>
                                            <p:cond evt="onStopAudio" delay="0">
                                              <p:tgtEl>
                                                <p:sldTgt/>
                                              </p:tgtEl>
                                            </p:cond>
                                          </p:endCondLst>
                                        </p:cTn>
                                        <p:tgtEl>
                                          <p:sndTgt r:embed="rId2" name="CHIMES.WAV"/>
                                        </p:tgtEl>
                                      </p:cMediaNode>
                                    </p:audio>
                                  </p:sub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164877"/>
                                        </p:tgtEl>
                                        <p:attrNameLst>
                                          <p:attrName>style.visibility</p:attrName>
                                        </p:attrNameLst>
                                      </p:cBhvr>
                                      <p:to>
                                        <p:strVal val="visible"/>
                                      </p:to>
                                    </p:set>
                                    <p:anim calcmode="lin" valueType="num">
                                      <p:cBhvr>
                                        <p:cTn id="36" dur="500" fill="hold"/>
                                        <p:tgtEl>
                                          <p:spTgt spid="164877"/>
                                        </p:tgtEl>
                                        <p:attrNameLst>
                                          <p:attrName>ppt_x</p:attrName>
                                        </p:attrNameLst>
                                      </p:cBhvr>
                                      <p:tavLst>
                                        <p:tav tm="0">
                                          <p:val>
                                            <p:strVal val="#ppt_x-#ppt_w/2"/>
                                          </p:val>
                                        </p:tav>
                                        <p:tav tm="100000">
                                          <p:val>
                                            <p:strVal val="#ppt_x"/>
                                          </p:val>
                                        </p:tav>
                                      </p:tavLst>
                                    </p:anim>
                                    <p:anim calcmode="lin" valueType="num">
                                      <p:cBhvr>
                                        <p:cTn id="37" dur="500" fill="hold"/>
                                        <p:tgtEl>
                                          <p:spTgt spid="164877"/>
                                        </p:tgtEl>
                                        <p:attrNameLst>
                                          <p:attrName>ppt_y</p:attrName>
                                        </p:attrNameLst>
                                      </p:cBhvr>
                                      <p:tavLst>
                                        <p:tav tm="0">
                                          <p:val>
                                            <p:strVal val="#ppt_y"/>
                                          </p:val>
                                        </p:tav>
                                        <p:tav tm="100000">
                                          <p:val>
                                            <p:strVal val="#ppt_y"/>
                                          </p:val>
                                        </p:tav>
                                      </p:tavLst>
                                    </p:anim>
                                    <p:anim calcmode="lin" valueType="num">
                                      <p:cBhvr>
                                        <p:cTn id="38" dur="500" fill="hold"/>
                                        <p:tgtEl>
                                          <p:spTgt spid="164877"/>
                                        </p:tgtEl>
                                        <p:attrNameLst>
                                          <p:attrName>ppt_w</p:attrName>
                                        </p:attrNameLst>
                                      </p:cBhvr>
                                      <p:tavLst>
                                        <p:tav tm="0">
                                          <p:val>
                                            <p:fltVal val="0"/>
                                          </p:val>
                                        </p:tav>
                                        <p:tav tm="100000">
                                          <p:val>
                                            <p:strVal val="#ppt_w"/>
                                          </p:val>
                                        </p:tav>
                                      </p:tavLst>
                                    </p:anim>
                                    <p:anim calcmode="lin" valueType="num">
                                      <p:cBhvr>
                                        <p:cTn id="39" dur="500" fill="hold"/>
                                        <p:tgtEl>
                                          <p:spTgt spid="16487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4"/>
                                            </p:cond>
                                          </p:stCondLst>
                                          <p:endCondLst>
                                            <p:cond evt="onStopAudio" delay="0">
                                              <p:tgtEl>
                                                <p:sldTgt/>
                                              </p:tgtEl>
                                            </p:cond>
                                          </p:endCondLst>
                                        </p:cTn>
                                        <p:tgtEl>
                                          <p:sndTgt r:embed="rId2" name="CHIMES.WAV"/>
                                        </p:tgtEl>
                                      </p:cMediaNode>
                                    </p:audio>
                                  </p:subTnLst>
                                </p:cTn>
                              </p:par>
                            </p:childTnLst>
                          </p:cTn>
                        </p:par>
                        <p:par>
                          <p:cTn id="40" fill="hold">
                            <p:stCondLst>
                              <p:cond delay="500"/>
                            </p:stCondLst>
                            <p:childTnLst>
                              <p:par>
                                <p:cTn id="41" presetID="12" presetClass="entr" presetSubtype="1"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slide(fromTop)">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animBg="1"/>
      <p:bldP spid="164870" grpId="0" animBg="1" autoUpdateAnimBg="0"/>
      <p:bldP spid="164871" grpId="0" animBg="1" autoUpdateAnimBg="0"/>
      <p:bldP spid="164874" grpId="0" animBg="1"/>
      <p:bldP spid="164877" grpId="0" animBg="1" autoUpdateAnimBg="0"/>
      <p:bldP spid="16487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9" name="Text Box 17"/>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15	Translate the following paragraphs into English.</a:t>
            </a:r>
          </a:p>
        </p:txBody>
      </p:sp>
      <p:pic>
        <p:nvPicPr>
          <p:cNvPr id="295939"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108562" name="Text Box 18"/>
          <p:cNvSpPr txBox="1">
            <a:spLocks noChangeArrowheads="1"/>
          </p:cNvSpPr>
          <p:nvPr/>
        </p:nvSpPr>
        <p:spPr bwMode="auto">
          <a:xfrm>
            <a:off x="701675" y="3289300"/>
            <a:ext cx="8205788" cy="2425700"/>
          </a:xfrm>
          <a:prstGeom prst="rect">
            <a:avLst/>
          </a:prstGeom>
          <a:noFill/>
          <a:ln w="9525">
            <a:noFill/>
            <a:miter lim="800000"/>
            <a:headEnd/>
            <a:tailEnd/>
          </a:ln>
        </p:spPr>
        <p:txBody>
          <a:bodyPr>
            <a:spAutoFit/>
          </a:bodyPr>
          <a:lstStyle/>
          <a:p>
            <a:pPr algn="just">
              <a:lnSpc>
                <a:spcPct val="95000"/>
              </a:lnSpc>
            </a:pPr>
            <a:r>
              <a:rPr lang="en-US" altLang="zh-CN" sz="2300">
                <a:solidFill>
                  <a:srgbClr val="003366"/>
                </a:solidFill>
              </a:rPr>
              <a:t>All my colleagues had been up since the morning before, but none of us would sleep tonight either. We have a big day ahead of us launching a coordinate attack on terrorists. Could we pull off a successful bust? As is planned, we are to organize ourselves into groups, forming action teams and back-up crews, each reporting to our designated sites. I hope the attack could proceed without incident, and all the suspects would be arrested.</a:t>
            </a:r>
          </a:p>
        </p:txBody>
      </p:sp>
      <p:sp>
        <p:nvSpPr>
          <p:cNvPr id="108566" name="Line 22"/>
          <p:cNvSpPr>
            <a:spLocks noChangeShapeType="1"/>
          </p:cNvSpPr>
          <p:nvPr/>
        </p:nvSpPr>
        <p:spPr bwMode="auto">
          <a:xfrm>
            <a:off x="236538" y="3243263"/>
            <a:ext cx="8574087"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solidFill>
                <a:schemeClr val="tx1"/>
              </a:solidFill>
              <a:latin typeface="Tahoma" pitchFamily="34" charset="0"/>
            </a:endParaRPr>
          </a:p>
        </p:txBody>
      </p:sp>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07150"/>
            <a:ext cx="431800" cy="431800"/>
          </a:xfrm>
          <a:prstGeom prst="rect">
            <a:avLst/>
          </a:prstGeom>
          <a:noFill/>
          <a:ln w="9525">
            <a:noFill/>
            <a:miter lim="800000"/>
            <a:headEnd/>
            <a:tailEnd/>
          </a:ln>
        </p:spPr>
      </p:pic>
      <p:pic>
        <p:nvPicPr>
          <p:cNvPr id="12" name="Picture 16" descr=" icon"/>
          <p:cNvPicPr>
            <a:picLocks noChangeAspect="1" noChangeArrowheads="1"/>
          </p:cNvPicPr>
          <p:nvPr/>
        </p:nvPicPr>
        <p:blipFill>
          <a:blip r:embed="rId5"/>
          <a:srcRect/>
          <a:stretch>
            <a:fillRect/>
          </a:stretch>
        </p:blipFill>
        <p:spPr bwMode="auto">
          <a:xfrm>
            <a:off x="109538" y="3276600"/>
            <a:ext cx="609600" cy="609600"/>
          </a:xfrm>
          <a:prstGeom prst="rect">
            <a:avLst/>
          </a:prstGeom>
          <a:noFill/>
          <a:ln w="9525">
            <a:noFill/>
            <a:miter lim="800000"/>
            <a:headEnd/>
            <a:tailEnd/>
          </a:ln>
        </p:spPr>
      </p:pic>
      <p:sp>
        <p:nvSpPr>
          <p:cNvPr id="108555" name="Text Box 11"/>
          <p:cNvSpPr txBox="1">
            <a:spLocks noChangeArrowheads="1"/>
          </p:cNvSpPr>
          <p:nvPr/>
        </p:nvSpPr>
        <p:spPr bwMode="auto">
          <a:xfrm>
            <a:off x="358775" y="1079500"/>
            <a:ext cx="8331200" cy="1933575"/>
          </a:xfrm>
          <a:prstGeom prst="rect">
            <a:avLst/>
          </a:prstGeom>
          <a:noFill/>
          <a:ln w="9525">
            <a:noFill/>
            <a:miter lim="800000"/>
            <a:headEnd/>
            <a:tailEnd/>
          </a:ln>
        </p:spPr>
        <p:txBody>
          <a:bodyPr>
            <a:spAutoFit/>
          </a:bodyPr>
          <a:lstStyle/>
          <a:p>
            <a:pPr marL="358775" indent="-358775" algn="just">
              <a:lnSpc>
                <a:spcPct val="110000"/>
              </a:lnSpc>
            </a:pPr>
            <a:r>
              <a:rPr lang="en-US" altLang="zh-CN" sz="2200">
                <a:solidFill>
                  <a:schemeClr val="tx1"/>
                </a:solidFill>
                <a:ea typeface="楷体_GB2312" pitchFamily="49" charset="-122"/>
              </a:rPr>
              <a:t>1.</a:t>
            </a:r>
            <a:r>
              <a:rPr lang="en-US" altLang="zh-CN" sz="2200">
                <a:solidFill>
                  <a:schemeClr val="tx1"/>
                </a:solidFill>
                <a:ea typeface="黑体" pitchFamily="49" charset="-122"/>
              </a:rPr>
              <a:t>	</a:t>
            </a:r>
            <a:r>
              <a:rPr lang="zh-CN" altLang="en-US" sz="2200">
                <a:solidFill>
                  <a:schemeClr val="tx1"/>
                </a:solidFill>
                <a:latin typeface="黑体" pitchFamily="49" charset="-122"/>
                <a:ea typeface="黑体" pitchFamily="49" charset="-122"/>
              </a:rPr>
              <a:t>我所有的同事从昨天清晨起就一直在忙活，然而今晚我们仍然谁也别想睡觉。我们今天将有重大行动，对恐怖分子发起联合攻击。我们能成功实施搜捕吗？我们将按计划分成小组，组成行动队和后援队，并各自前往指定地点。我希望这次打击行动能够进展顺利，不出变故，将所有嫌犯逮捕归案。</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08566"/>
                                        </p:tgtEl>
                                        <p:attrNameLst>
                                          <p:attrName>style.visibility</p:attrName>
                                        </p:attrNameLst>
                                      </p:cBhvr>
                                      <p:to>
                                        <p:strVal val="visible"/>
                                      </p:to>
                                    </p:set>
                                    <p:animEffect transition="in" filter="barn(outVertical)">
                                      <p:cBhvr>
                                        <p:cTn id="7" dur="500"/>
                                        <p:tgtEl>
                                          <p:spTgt spid="108566"/>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8562"/>
                                        </p:tgtEl>
                                        <p:attrNameLst>
                                          <p:attrName>style.visibility</p:attrName>
                                        </p:attrNameLst>
                                      </p:cBhvr>
                                      <p:to>
                                        <p:strVal val="visible"/>
                                      </p:to>
                                    </p:set>
                                    <p:animEffect transition="in" filter="dissolve">
                                      <p:cBhvr>
                                        <p:cTn id="16" dur="500"/>
                                        <p:tgtEl>
                                          <p:spTgt spid="108562"/>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par>
                          <p:cTn id="17" fill="hold">
                            <p:stCondLst>
                              <p:cond delay="500"/>
                            </p:stCondLst>
                            <p:childTnLst>
                              <p:par>
                                <p:cTn id="18" presetID="12" presetClass="entr" presetSubtype="8" fill="hold" nodeType="afterEffect">
                                  <p:stCondLst>
                                    <p:cond delay="0"/>
                                  </p:stCondLst>
                                  <p:childTnLst>
                                    <p:set>
                                      <p:cBhvr>
                                        <p:cTn id="19" dur="1" fill="hold">
                                          <p:stCondLst>
                                            <p:cond delay="0"/>
                                          </p:stCondLst>
                                        </p:cTn>
                                        <p:tgtEl>
                                          <p:spTgt spid="124932"/>
                                        </p:tgtEl>
                                        <p:attrNameLst>
                                          <p:attrName>style.visibility</p:attrName>
                                        </p:attrNameLst>
                                      </p:cBhvr>
                                      <p:to>
                                        <p:strVal val="visible"/>
                                      </p:to>
                                    </p:set>
                                    <p:animEffect transition="in" filter="slide(fromLeft)">
                                      <p:cBhvr>
                                        <p:cTn id="20"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9" name="Text Box 17"/>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15	Translate the following paragraphs into English.</a:t>
            </a:r>
          </a:p>
        </p:txBody>
      </p:sp>
      <p:pic>
        <p:nvPicPr>
          <p:cNvPr id="296963" name="Picture 18">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p:nvSpPr>
          <p:cNvPr id="108555" name="Text Box 11"/>
          <p:cNvSpPr txBox="1">
            <a:spLocks noChangeArrowheads="1"/>
          </p:cNvSpPr>
          <p:nvPr/>
        </p:nvSpPr>
        <p:spPr bwMode="auto">
          <a:xfrm>
            <a:off x="358775" y="1079500"/>
            <a:ext cx="8331200" cy="1933575"/>
          </a:xfrm>
          <a:prstGeom prst="rect">
            <a:avLst/>
          </a:prstGeom>
          <a:noFill/>
          <a:ln w="9525">
            <a:noFill/>
            <a:miter lim="800000"/>
            <a:headEnd/>
            <a:tailEnd/>
          </a:ln>
        </p:spPr>
        <p:txBody>
          <a:bodyPr>
            <a:spAutoFit/>
          </a:bodyPr>
          <a:lstStyle/>
          <a:p>
            <a:pPr marL="358775" indent="-358775" algn="just">
              <a:lnSpc>
                <a:spcPct val="110000"/>
              </a:lnSpc>
            </a:pPr>
            <a:r>
              <a:rPr lang="en-US" altLang="zh-CN" sz="2200">
                <a:solidFill>
                  <a:schemeClr val="tx1"/>
                </a:solidFill>
                <a:ea typeface="楷体_GB2312" pitchFamily="49" charset="-122"/>
              </a:rPr>
              <a:t>2.</a:t>
            </a:r>
            <a:r>
              <a:rPr lang="en-US" altLang="zh-CN" sz="2200">
                <a:solidFill>
                  <a:schemeClr val="tx1"/>
                </a:solidFill>
                <a:ea typeface="黑体" pitchFamily="49" charset="-122"/>
              </a:rPr>
              <a:t>	</a:t>
            </a:r>
            <a:r>
              <a:rPr lang="zh-CN" altLang="en-US" sz="2200">
                <a:solidFill>
                  <a:schemeClr val="tx1"/>
                </a:solidFill>
                <a:latin typeface="黑体" pitchFamily="49" charset="-122"/>
                <a:ea typeface="黑体" pitchFamily="49" charset="-122"/>
              </a:rPr>
              <a:t>他仍然记得公司濒临倒闭时的情景。政府颁布法令，禁止他们使用落后技术，工厂被迫关闭。幸运的是他们得到了银行的贷款。有了贷款就有了新技术、新设备以及新产品。新产品被证明非常成功，成了当地家用的标准配置。后来，他们又勇闯海外市场，和欧盟的进口商取得了直接联系。</a:t>
            </a:r>
          </a:p>
        </p:txBody>
      </p:sp>
      <p:sp>
        <p:nvSpPr>
          <p:cNvPr id="164869" name="Line 5"/>
          <p:cNvSpPr>
            <a:spLocks noChangeShapeType="1"/>
          </p:cNvSpPr>
          <p:nvPr/>
        </p:nvSpPr>
        <p:spPr bwMode="auto">
          <a:xfrm>
            <a:off x="2840038" y="1470025"/>
            <a:ext cx="1127125" cy="0"/>
          </a:xfrm>
          <a:prstGeom prst="line">
            <a:avLst/>
          </a:prstGeom>
          <a:noFill/>
          <a:ln w="38100">
            <a:solidFill>
              <a:schemeClr val="accent2"/>
            </a:solidFill>
            <a:round/>
            <a:headEnd/>
            <a:tailEnd/>
          </a:ln>
        </p:spPr>
        <p:txBody>
          <a:bodyPr/>
          <a:lstStyle/>
          <a:p>
            <a:endParaRPr lang="zh-CN" altLang="en-US"/>
          </a:p>
        </p:txBody>
      </p:sp>
      <p:sp>
        <p:nvSpPr>
          <p:cNvPr id="164870" name="AutoShape 6"/>
          <p:cNvSpPr>
            <a:spLocks/>
          </p:cNvSpPr>
          <p:nvPr/>
        </p:nvSpPr>
        <p:spPr bwMode="auto">
          <a:xfrm>
            <a:off x="3051175" y="600075"/>
            <a:ext cx="3073400" cy="452438"/>
          </a:xfrm>
          <a:prstGeom prst="borderCallout2">
            <a:avLst>
              <a:gd name="adj1" fmla="val 24491"/>
              <a:gd name="adj2" fmla="val -2255"/>
              <a:gd name="adj3" fmla="val 24491"/>
              <a:gd name="adj4" fmla="val -2255"/>
              <a:gd name="adj5" fmla="val 191495"/>
              <a:gd name="adj6" fmla="val -6394"/>
            </a:avLst>
          </a:prstGeom>
          <a:noFill/>
          <a:ln w="28575">
            <a:solidFill>
              <a:schemeClr val="accent2"/>
            </a:solidFill>
            <a:miter lim="800000"/>
            <a:headEnd/>
            <a:tailEnd/>
          </a:ln>
        </p:spPr>
        <p:txBody>
          <a:bodyPr wrap="none" lIns="36000" tIns="36000" rIns="36000" bIns="36000" anchor="ctr">
            <a:spAutoFit/>
          </a:bodyPr>
          <a:lstStyle/>
          <a:p>
            <a:r>
              <a:rPr lang="en-US" altLang="zh-CN" sz="2300">
                <a:solidFill>
                  <a:srgbClr val="003366"/>
                </a:solidFill>
              </a:rPr>
              <a:t>(be) on the edge of collapse</a:t>
            </a:r>
          </a:p>
        </p:txBody>
      </p:sp>
      <p:sp>
        <p:nvSpPr>
          <p:cNvPr id="164871" name="AutoShape 7"/>
          <p:cNvSpPr>
            <a:spLocks/>
          </p:cNvSpPr>
          <p:nvPr/>
        </p:nvSpPr>
        <p:spPr bwMode="auto">
          <a:xfrm>
            <a:off x="2651125" y="3044825"/>
            <a:ext cx="3886200" cy="803275"/>
          </a:xfrm>
          <a:prstGeom prst="borderCallout2">
            <a:avLst>
              <a:gd name="adj1" fmla="val 14231"/>
              <a:gd name="adj2" fmla="val 101963"/>
              <a:gd name="adj3" fmla="val 14231"/>
              <a:gd name="adj4" fmla="val 101963"/>
              <a:gd name="adj5" fmla="val -100792"/>
              <a:gd name="adj6" fmla="val 107352"/>
            </a:avLst>
          </a:prstGeom>
          <a:noFill/>
          <a:ln w="28575">
            <a:solidFill>
              <a:srgbClr val="66FFCC"/>
            </a:solidFill>
            <a:miter lim="800000"/>
            <a:headEnd/>
            <a:tailEnd/>
          </a:ln>
        </p:spPr>
        <p:txBody>
          <a:bodyPr lIns="36000" tIns="36000" rIns="36000" bIns="36000" anchor="ctr">
            <a:spAutoFit/>
          </a:bodyPr>
          <a:lstStyle/>
          <a:p>
            <a:pPr algn="just"/>
            <a:r>
              <a:rPr lang="en-US" altLang="zh-CN" sz="2300">
                <a:solidFill>
                  <a:srgbClr val="003366"/>
                </a:solidFill>
              </a:rPr>
              <a:t>With the loan came new technology, new equipment, and new product.</a:t>
            </a:r>
          </a:p>
        </p:txBody>
      </p:sp>
      <p:sp>
        <p:nvSpPr>
          <p:cNvPr id="164874" name="Line 10"/>
          <p:cNvSpPr>
            <a:spLocks noChangeShapeType="1"/>
          </p:cNvSpPr>
          <p:nvPr/>
        </p:nvSpPr>
        <p:spPr bwMode="auto">
          <a:xfrm>
            <a:off x="1400175" y="2233613"/>
            <a:ext cx="5446713" cy="0"/>
          </a:xfrm>
          <a:prstGeom prst="line">
            <a:avLst/>
          </a:prstGeom>
          <a:noFill/>
          <a:ln w="38100">
            <a:solidFill>
              <a:srgbClr val="66FFCC"/>
            </a:solidFill>
            <a:round/>
            <a:headEnd/>
            <a:tailEnd/>
          </a:ln>
        </p:spPr>
        <p:txBody>
          <a:bodyPr/>
          <a:lstStyle/>
          <a:p>
            <a:endParaRPr lang="zh-CN" altLang="en-US"/>
          </a:p>
        </p:txBody>
      </p:sp>
      <p:sp>
        <p:nvSpPr>
          <p:cNvPr id="164877" name="AutoShape 13"/>
          <p:cNvSpPr>
            <a:spLocks/>
          </p:cNvSpPr>
          <p:nvPr/>
        </p:nvSpPr>
        <p:spPr bwMode="auto">
          <a:xfrm>
            <a:off x="1182688" y="3925888"/>
            <a:ext cx="3816350" cy="452437"/>
          </a:xfrm>
          <a:prstGeom prst="borderCallout2">
            <a:avLst>
              <a:gd name="adj1" fmla="val 25264"/>
              <a:gd name="adj2" fmla="val -1995"/>
              <a:gd name="adj3" fmla="val 25264"/>
              <a:gd name="adj4" fmla="val -1995"/>
              <a:gd name="adj5" fmla="val -212981"/>
              <a:gd name="adj6" fmla="val -9236"/>
            </a:avLst>
          </a:prstGeom>
          <a:noFill/>
          <a:ln w="28575">
            <a:solidFill>
              <a:srgbClr val="FF99FF"/>
            </a:solidFill>
            <a:miter lim="800000"/>
            <a:headEnd/>
            <a:tailEnd/>
          </a:ln>
        </p:spPr>
        <p:txBody>
          <a:bodyPr wrap="none" lIns="36000" tIns="36000" rIns="36000" bIns="36000" anchor="ctr">
            <a:spAutoFit/>
          </a:bodyPr>
          <a:lstStyle/>
          <a:p>
            <a:pPr algn="just"/>
            <a:r>
              <a:rPr lang="en-US" altLang="zh-CN" sz="2300">
                <a:solidFill>
                  <a:srgbClr val="003366"/>
                </a:solidFill>
              </a:rPr>
              <a:t>ventured out to the oversea market</a:t>
            </a:r>
          </a:p>
        </p:txBody>
      </p:sp>
      <p:grpSp>
        <p:nvGrpSpPr>
          <p:cNvPr id="3" name="Group 11"/>
          <p:cNvGrpSpPr>
            <a:grpSpLocks/>
          </p:cNvGrpSpPr>
          <p:nvPr/>
        </p:nvGrpSpPr>
        <p:grpSpPr bwMode="auto">
          <a:xfrm>
            <a:off x="2760663" y="5119688"/>
            <a:ext cx="3835400" cy="503237"/>
            <a:chOff x="2209" y="3095"/>
            <a:chExt cx="2416" cy="317"/>
          </a:xfrm>
        </p:grpSpPr>
        <p:sp useBgFill="1">
          <p:nvSpPr>
            <p:cNvPr id="296972" name="Rectangle 12">
              <a:hlinkClick r:id="" action="ppaction://hlinkshowjump?jump=nextslide"/>
            </p:cNvPr>
            <p:cNvSpPr>
              <a:spLocks noChangeArrowheads="1"/>
            </p:cNvSpPr>
            <p:nvPr/>
          </p:nvSpPr>
          <p:spPr bwMode="auto">
            <a:xfrm>
              <a:off x="2517" y="3118"/>
              <a:ext cx="2108" cy="211"/>
            </a:xfrm>
            <a:prstGeom prst="rect">
              <a:avLst/>
            </a:prstGeom>
            <a:ln w="12700">
              <a:noFill/>
              <a:miter lim="800000"/>
              <a:headEnd/>
              <a:tailEnd/>
            </a:ln>
            <a:effectLst>
              <a:prstShdw prst="shdw18" dist="17961" dir="13500000">
                <a:srgbClr val="DDDDDD">
                  <a:gamma/>
                  <a:shade val="60000"/>
                  <a:invGamma/>
                </a:srgbClr>
              </a:prstShdw>
            </a:effectLst>
          </p:spPr>
          <p:txBody>
            <a:bodyPr wrap="none" tIns="0" bIns="0" anchor="ctr">
              <a:spAutoFit/>
            </a:bodyPr>
            <a:lstStyle/>
            <a:p>
              <a:pPr algn="ctr"/>
              <a:r>
                <a:rPr lang="en-US" altLang="zh-CN" sz="2200">
                  <a:solidFill>
                    <a:srgbClr val="0066FF"/>
                  </a:solidFill>
                  <a:effectLst>
                    <a:outerShdw blurRad="38100" dist="38100" dir="2700000" algn="tl">
                      <a:srgbClr val="000000"/>
                    </a:outerShdw>
                  </a:effectLst>
                </a:rPr>
                <a:t>Translate the whole paragraph.</a:t>
              </a:r>
            </a:p>
          </p:txBody>
        </p:sp>
        <p:pic>
          <p:nvPicPr>
            <p:cNvPr id="296973" name="Picture 13" descr=" icon">
              <a:hlinkClick r:id="" action="ppaction://hlinkshowjump?jump=nextslide"/>
            </p:cNvPr>
            <p:cNvPicPr>
              <a:picLocks noChangeAspect="1" noChangeArrowheads="1"/>
            </p:cNvPicPr>
            <p:nvPr/>
          </p:nvPicPr>
          <p:blipFill>
            <a:blip r:embed="rId4"/>
            <a:srcRect/>
            <a:stretch>
              <a:fillRect/>
            </a:stretch>
          </p:blipFill>
          <p:spPr bwMode="auto">
            <a:xfrm>
              <a:off x="2209" y="3095"/>
              <a:ext cx="317" cy="317"/>
            </a:xfrm>
            <a:prstGeom prst="rect">
              <a:avLst/>
            </a:prstGeom>
            <a:noFill/>
          </p:spPr>
        </p:pic>
      </p:grpSp>
      <p:grpSp>
        <p:nvGrpSpPr>
          <p:cNvPr id="4" name="Group 17"/>
          <p:cNvGrpSpPr>
            <a:grpSpLocks/>
          </p:cNvGrpSpPr>
          <p:nvPr/>
        </p:nvGrpSpPr>
        <p:grpSpPr bwMode="auto">
          <a:xfrm>
            <a:off x="839788" y="2608263"/>
            <a:ext cx="7764462" cy="358775"/>
            <a:chOff x="529" y="1643"/>
            <a:chExt cx="4891" cy="226"/>
          </a:xfrm>
        </p:grpSpPr>
        <p:sp>
          <p:nvSpPr>
            <p:cNvPr id="164876" name="Line 12"/>
            <p:cNvSpPr>
              <a:spLocks noChangeShapeType="1"/>
            </p:cNvSpPr>
            <p:nvPr/>
          </p:nvSpPr>
          <p:spPr bwMode="auto">
            <a:xfrm>
              <a:off x="529" y="1869"/>
              <a:ext cx="509" cy="0"/>
            </a:xfrm>
            <a:prstGeom prst="line">
              <a:avLst/>
            </a:prstGeom>
            <a:noFill/>
            <a:ln w="38100">
              <a:solidFill>
                <a:srgbClr val="FF99FF"/>
              </a:solidFill>
              <a:round/>
              <a:headEnd/>
              <a:tailEnd/>
            </a:ln>
          </p:spPr>
          <p:txBody>
            <a:bodyPr/>
            <a:lstStyle/>
            <a:p>
              <a:endParaRPr lang="zh-CN" altLang="en-US"/>
            </a:p>
          </p:txBody>
        </p:sp>
        <p:sp>
          <p:nvSpPr>
            <p:cNvPr id="2" name="Line 12"/>
            <p:cNvSpPr>
              <a:spLocks noChangeShapeType="1"/>
            </p:cNvSpPr>
            <p:nvPr/>
          </p:nvSpPr>
          <p:spPr bwMode="auto">
            <a:xfrm>
              <a:off x="4889" y="1643"/>
              <a:ext cx="531" cy="0"/>
            </a:xfrm>
            <a:prstGeom prst="line">
              <a:avLst/>
            </a:prstGeom>
            <a:noFill/>
            <a:ln w="38100">
              <a:solidFill>
                <a:srgbClr val="FF99FF"/>
              </a:solidFill>
              <a:round/>
              <a:headEnd/>
              <a:tailEnd/>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3" presetClass="entr" presetSubtype="5" fill="hold" grpId="0" nodeType="afterEffect">
                                  <p:stCondLst>
                                    <p:cond delay="0"/>
                                  </p:stCondLst>
                                  <p:childTnLst>
                                    <p:set>
                                      <p:cBhvr>
                                        <p:cTn id="6" dur="1" fill="hold">
                                          <p:stCondLst>
                                            <p:cond delay="0"/>
                                          </p:stCondLst>
                                        </p:cTn>
                                        <p:tgtEl>
                                          <p:spTgt spid="164869"/>
                                        </p:tgtEl>
                                        <p:attrNameLst>
                                          <p:attrName>style.visibility</p:attrName>
                                        </p:attrNameLst>
                                      </p:cBhvr>
                                      <p:to>
                                        <p:strVal val="visible"/>
                                      </p:to>
                                    </p:set>
                                    <p:animEffect transition="in" filter="blinds(vertical)">
                                      <p:cBhvr>
                                        <p:cTn id="7" dur="500"/>
                                        <p:tgtEl>
                                          <p:spTgt spid="164869"/>
                                        </p:tgtEl>
                                      </p:cBhvr>
                                    </p:animEffect>
                                  </p:childTnLst>
                                </p:cTn>
                              </p:par>
                            </p:childTnLst>
                          </p:cTn>
                        </p:par>
                        <p:par>
                          <p:cTn id="8" fill="hold">
                            <p:stCondLst>
                              <p:cond delay="1000"/>
                            </p:stCondLst>
                            <p:childTnLst>
                              <p:par>
                                <p:cTn id="9" presetID="3" presetClass="entr" presetSubtype="5" fill="hold" grpId="0" nodeType="afterEffect">
                                  <p:stCondLst>
                                    <p:cond delay="0"/>
                                  </p:stCondLst>
                                  <p:childTnLst>
                                    <p:set>
                                      <p:cBhvr>
                                        <p:cTn id="10" dur="1" fill="hold">
                                          <p:stCondLst>
                                            <p:cond delay="0"/>
                                          </p:stCondLst>
                                        </p:cTn>
                                        <p:tgtEl>
                                          <p:spTgt spid="164874"/>
                                        </p:tgtEl>
                                        <p:attrNameLst>
                                          <p:attrName>style.visibility</p:attrName>
                                        </p:attrNameLst>
                                      </p:cBhvr>
                                      <p:to>
                                        <p:strVal val="visible"/>
                                      </p:to>
                                    </p:set>
                                    <p:animEffect transition="in" filter="blinds(vertical)">
                                      <p:cBhvr>
                                        <p:cTn id="11" dur="500"/>
                                        <p:tgtEl>
                                          <p:spTgt spid="164874"/>
                                        </p:tgtEl>
                                      </p:cBhvr>
                                    </p:animEffect>
                                  </p:childTnLst>
                                </p:cTn>
                              </p:par>
                            </p:childTnLst>
                          </p:cTn>
                        </p:par>
                        <p:par>
                          <p:cTn id="12" fill="hold">
                            <p:stCondLst>
                              <p:cond delay="1500"/>
                            </p:stCondLst>
                            <p:childTnLst>
                              <p:par>
                                <p:cTn id="13" presetID="3" presetClass="entr" presetSubtype="5"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164870"/>
                                        </p:tgtEl>
                                        <p:attrNameLst>
                                          <p:attrName>style.visibility</p:attrName>
                                        </p:attrNameLst>
                                      </p:cBhvr>
                                      <p:to>
                                        <p:strVal val="visible"/>
                                      </p:to>
                                    </p:set>
                                    <p:anim calcmode="lin" valueType="num">
                                      <p:cBhvr>
                                        <p:cTn id="20" dur="500" fill="hold"/>
                                        <p:tgtEl>
                                          <p:spTgt spid="164870"/>
                                        </p:tgtEl>
                                        <p:attrNameLst>
                                          <p:attrName>ppt_x</p:attrName>
                                        </p:attrNameLst>
                                      </p:cBhvr>
                                      <p:tavLst>
                                        <p:tav tm="0">
                                          <p:val>
                                            <p:strVal val="#ppt_x-#ppt_w/2"/>
                                          </p:val>
                                        </p:tav>
                                        <p:tav tm="100000">
                                          <p:val>
                                            <p:strVal val="#ppt_x"/>
                                          </p:val>
                                        </p:tav>
                                      </p:tavLst>
                                    </p:anim>
                                    <p:anim calcmode="lin" valueType="num">
                                      <p:cBhvr>
                                        <p:cTn id="21" dur="500" fill="hold"/>
                                        <p:tgtEl>
                                          <p:spTgt spid="164870"/>
                                        </p:tgtEl>
                                        <p:attrNameLst>
                                          <p:attrName>ppt_y</p:attrName>
                                        </p:attrNameLst>
                                      </p:cBhvr>
                                      <p:tavLst>
                                        <p:tav tm="0">
                                          <p:val>
                                            <p:strVal val="#ppt_y"/>
                                          </p:val>
                                        </p:tav>
                                        <p:tav tm="100000">
                                          <p:val>
                                            <p:strVal val="#ppt_y"/>
                                          </p:val>
                                        </p:tav>
                                      </p:tavLst>
                                    </p:anim>
                                    <p:anim calcmode="lin" valueType="num">
                                      <p:cBhvr>
                                        <p:cTn id="22" dur="500" fill="hold"/>
                                        <p:tgtEl>
                                          <p:spTgt spid="164870"/>
                                        </p:tgtEl>
                                        <p:attrNameLst>
                                          <p:attrName>ppt_w</p:attrName>
                                        </p:attrNameLst>
                                      </p:cBhvr>
                                      <p:tavLst>
                                        <p:tav tm="0">
                                          <p:val>
                                            <p:fltVal val="0"/>
                                          </p:val>
                                        </p:tav>
                                        <p:tav tm="100000">
                                          <p:val>
                                            <p:strVal val="#ppt_w"/>
                                          </p:val>
                                        </p:tav>
                                      </p:tavLst>
                                    </p:anim>
                                    <p:anim calcmode="lin" valueType="num">
                                      <p:cBhvr>
                                        <p:cTn id="23" dur="500" fill="hold"/>
                                        <p:tgtEl>
                                          <p:spTgt spid="16487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8"/>
                                            </p:cond>
                                          </p:stCondLst>
                                          <p:endCondLst>
                                            <p:cond evt="onStopAudio" delay="0">
                                              <p:tgtEl>
                                                <p:sldTgt/>
                                              </p:tgtEl>
                                            </p:cond>
                                          </p:endCondLst>
                                        </p:cTn>
                                        <p:tgtEl>
                                          <p:sndTgt r:embed="rId2" name="CHIMES.WAV"/>
                                        </p:tgtEl>
                                      </p:cMediaNode>
                                    </p:audio>
                                  </p:subTnLst>
                                </p:cTn>
                              </p:par>
                            </p:childTnLst>
                          </p:cTn>
                        </p:par>
                      </p:childTnLst>
                    </p:cTn>
                  </p:par>
                  <p:par>
                    <p:cTn id="24" fill="hold">
                      <p:stCondLst>
                        <p:cond delay="indefinite"/>
                      </p:stCondLst>
                      <p:childTnLst>
                        <p:par>
                          <p:cTn id="25" fill="hold">
                            <p:stCondLst>
                              <p:cond delay="0"/>
                            </p:stCondLst>
                            <p:childTnLst>
                              <p:par>
                                <p:cTn id="26" presetID="17" presetClass="entr" presetSubtype="2" fill="hold" grpId="0" nodeType="clickEffect">
                                  <p:stCondLst>
                                    <p:cond delay="0"/>
                                  </p:stCondLst>
                                  <p:childTnLst>
                                    <p:set>
                                      <p:cBhvr>
                                        <p:cTn id="27" dur="1" fill="hold">
                                          <p:stCondLst>
                                            <p:cond delay="0"/>
                                          </p:stCondLst>
                                        </p:cTn>
                                        <p:tgtEl>
                                          <p:spTgt spid="164871"/>
                                        </p:tgtEl>
                                        <p:attrNameLst>
                                          <p:attrName>style.visibility</p:attrName>
                                        </p:attrNameLst>
                                      </p:cBhvr>
                                      <p:to>
                                        <p:strVal val="visible"/>
                                      </p:to>
                                    </p:set>
                                    <p:anim calcmode="lin" valueType="num">
                                      <p:cBhvr>
                                        <p:cTn id="28" dur="500" fill="hold"/>
                                        <p:tgtEl>
                                          <p:spTgt spid="164871"/>
                                        </p:tgtEl>
                                        <p:attrNameLst>
                                          <p:attrName>ppt_x</p:attrName>
                                        </p:attrNameLst>
                                      </p:cBhvr>
                                      <p:tavLst>
                                        <p:tav tm="0">
                                          <p:val>
                                            <p:strVal val="#ppt_x+#ppt_w/2"/>
                                          </p:val>
                                        </p:tav>
                                        <p:tav tm="100000">
                                          <p:val>
                                            <p:strVal val="#ppt_x"/>
                                          </p:val>
                                        </p:tav>
                                      </p:tavLst>
                                    </p:anim>
                                    <p:anim calcmode="lin" valueType="num">
                                      <p:cBhvr>
                                        <p:cTn id="29" dur="500" fill="hold"/>
                                        <p:tgtEl>
                                          <p:spTgt spid="164871"/>
                                        </p:tgtEl>
                                        <p:attrNameLst>
                                          <p:attrName>ppt_y</p:attrName>
                                        </p:attrNameLst>
                                      </p:cBhvr>
                                      <p:tavLst>
                                        <p:tav tm="0">
                                          <p:val>
                                            <p:strVal val="#ppt_y"/>
                                          </p:val>
                                        </p:tav>
                                        <p:tav tm="100000">
                                          <p:val>
                                            <p:strVal val="#ppt_y"/>
                                          </p:val>
                                        </p:tav>
                                      </p:tavLst>
                                    </p:anim>
                                    <p:anim calcmode="lin" valueType="num">
                                      <p:cBhvr>
                                        <p:cTn id="30" dur="500" fill="hold"/>
                                        <p:tgtEl>
                                          <p:spTgt spid="164871"/>
                                        </p:tgtEl>
                                        <p:attrNameLst>
                                          <p:attrName>ppt_w</p:attrName>
                                        </p:attrNameLst>
                                      </p:cBhvr>
                                      <p:tavLst>
                                        <p:tav tm="0">
                                          <p:val>
                                            <p:fltVal val="0"/>
                                          </p:val>
                                        </p:tav>
                                        <p:tav tm="100000">
                                          <p:val>
                                            <p:strVal val="#ppt_w"/>
                                          </p:val>
                                        </p:tav>
                                      </p:tavLst>
                                    </p:anim>
                                    <p:anim calcmode="lin" valueType="num">
                                      <p:cBhvr>
                                        <p:cTn id="31" dur="500" fill="hold"/>
                                        <p:tgtEl>
                                          <p:spTgt spid="16487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6"/>
                                            </p:cond>
                                          </p:stCondLst>
                                          <p:endCondLst>
                                            <p:cond evt="onStopAudio" delay="0">
                                              <p:tgtEl>
                                                <p:sldTgt/>
                                              </p:tgtEl>
                                            </p:cond>
                                          </p:endCondLst>
                                        </p:cTn>
                                        <p:tgtEl>
                                          <p:sndTgt r:embed="rId2" name="CHIMES.WAV"/>
                                        </p:tgtEl>
                                      </p:cMediaNode>
                                    </p:audio>
                                  </p:sub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164877"/>
                                        </p:tgtEl>
                                        <p:attrNameLst>
                                          <p:attrName>style.visibility</p:attrName>
                                        </p:attrNameLst>
                                      </p:cBhvr>
                                      <p:to>
                                        <p:strVal val="visible"/>
                                      </p:to>
                                    </p:set>
                                    <p:anim calcmode="lin" valueType="num">
                                      <p:cBhvr>
                                        <p:cTn id="36" dur="500" fill="hold"/>
                                        <p:tgtEl>
                                          <p:spTgt spid="164877"/>
                                        </p:tgtEl>
                                        <p:attrNameLst>
                                          <p:attrName>ppt_x</p:attrName>
                                        </p:attrNameLst>
                                      </p:cBhvr>
                                      <p:tavLst>
                                        <p:tav tm="0">
                                          <p:val>
                                            <p:strVal val="#ppt_x-#ppt_w/2"/>
                                          </p:val>
                                        </p:tav>
                                        <p:tav tm="100000">
                                          <p:val>
                                            <p:strVal val="#ppt_x"/>
                                          </p:val>
                                        </p:tav>
                                      </p:tavLst>
                                    </p:anim>
                                    <p:anim calcmode="lin" valueType="num">
                                      <p:cBhvr>
                                        <p:cTn id="37" dur="500" fill="hold"/>
                                        <p:tgtEl>
                                          <p:spTgt spid="164877"/>
                                        </p:tgtEl>
                                        <p:attrNameLst>
                                          <p:attrName>ppt_y</p:attrName>
                                        </p:attrNameLst>
                                      </p:cBhvr>
                                      <p:tavLst>
                                        <p:tav tm="0">
                                          <p:val>
                                            <p:strVal val="#ppt_y"/>
                                          </p:val>
                                        </p:tav>
                                        <p:tav tm="100000">
                                          <p:val>
                                            <p:strVal val="#ppt_y"/>
                                          </p:val>
                                        </p:tav>
                                      </p:tavLst>
                                    </p:anim>
                                    <p:anim calcmode="lin" valueType="num">
                                      <p:cBhvr>
                                        <p:cTn id="38" dur="500" fill="hold"/>
                                        <p:tgtEl>
                                          <p:spTgt spid="164877"/>
                                        </p:tgtEl>
                                        <p:attrNameLst>
                                          <p:attrName>ppt_w</p:attrName>
                                        </p:attrNameLst>
                                      </p:cBhvr>
                                      <p:tavLst>
                                        <p:tav tm="0">
                                          <p:val>
                                            <p:fltVal val="0"/>
                                          </p:val>
                                        </p:tav>
                                        <p:tav tm="100000">
                                          <p:val>
                                            <p:strVal val="#ppt_w"/>
                                          </p:val>
                                        </p:tav>
                                      </p:tavLst>
                                    </p:anim>
                                    <p:anim calcmode="lin" valueType="num">
                                      <p:cBhvr>
                                        <p:cTn id="39" dur="500" fill="hold"/>
                                        <p:tgtEl>
                                          <p:spTgt spid="16487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4"/>
                                            </p:cond>
                                          </p:stCondLst>
                                          <p:endCondLst>
                                            <p:cond evt="onStopAudio" delay="0">
                                              <p:tgtEl>
                                                <p:sldTgt/>
                                              </p:tgtEl>
                                            </p:cond>
                                          </p:endCondLst>
                                        </p:cTn>
                                        <p:tgtEl>
                                          <p:sndTgt r:embed="rId2" name="CHIMES.WAV"/>
                                        </p:tgtEl>
                                      </p:cMediaNode>
                                    </p:audio>
                                  </p:subTnLst>
                                </p:cTn>
                              </p:par>
                            </p:childTnLst>
                          </p:cTn>
                        </p:par>
                        <p:par>
                          <p:cTn id="40" fill="hold">
                            <p:stCondLst>
                              <p:cond delay="500"/>
                            </p:stCondLst>
                            <p:childTnLst>
                              <p:par>
                                <p:cTn id="41" presetID="12" presetClass="entr" presetSubtype="1"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slide(fromTop)">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animBg="1"/>
      <p:bldP spid="164870" grpId="0" animBg="1" autoUpdateAnimBg="0"/>
      <p:bldP spid="164871" grpId="0" animBg="1" autoUpdateAnimBg="0"/>
      <p:bldP spid="164874" grpId="0" animBg="1"/>
      <p:bldP spid="164877"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09" name="Text Box 17"/>
          <p:cNvSpPr txBox="1">
            <a:spLocks noChangeArrowheads="1"/>
          </p:cNvSpPr>
          <p:nvPr/>
        </p:nvSpPr>
        <p:spPr bwMode="auto">
          <a:xfrm>
            <a:off x="0" y="0"/>
            <a:ext cx="9144000" cy="420688"/>
          </a:xfrm>
          <a:prstGeom prst="rect">
            <a:avLst/>
          </a:prstGeom>
          <a:solidFill>
            <a:srgbClr val="003366"/>
          </a:solidFill>
          <a:ln w="3175">
            <a:noFill/>
            <a:miter lim="800000"/>
            <a:headEnd/>
            <a:tailEnd/>
          </a:ln>
        </p:spPr>
        <p:txBody>
          <a:bodyPr lIns="180000" rIns="540000" anchor="ctr"/>
          <a:lstStyle/>
          <a:p>
            <a:pPr marL="896938" indent="-896938" defTabSz="485775">
              <a:lnSpc>
                <a:spcPct val="90000"/>
              </a:lnSpc>
            </a:pPr>
            <a:r>
              <a:rPr lang="en-US" altLang="zh-CN">
                <a:solidFill>
                  <a:srgbClr val="FFFFFF"/>
                </a:solidFill>
                <a:cs typeface="Times New Roman" pitchFamily="18" charset="0"/>
              </a:rPr>
              <a:t>Ex. 15	Translate the following paragraphs into English.</a:t>
            </a:r>
          </a:p>
        </p:txBody>
      </p:sp>
      <p:sp>
        <p:nvSpPr>
          <p:cNvPr id="108562" name="Text Box 18"/>
          <p:cNvSpPr txBox="1">
            <a:spLocks noChangeArrowheads="1"/>
          </p:cNvSpPr>
          <p:nvPr/>
        </p:nvSpPr>
        <p:spPr bwMode="auto">
          <a:xfrm>
            <a:off x="701675" y="3209925"/>
            <a:ext cx="8205788" cy="2759075"/>
          </a:xfrm>
          <a:prstGeom prst="rect">
            <a:avLst/>
          </a:prstGeom>
          <a:noFill/>
          <a:ln w="9525">
            <a:noFill/>
            <a:miter lim="800000"/>
            <a:headEnd/>
            <a:tailEnd/>
          </a:ln>
        </p:spPr>
        <p:txBody>
          <a:bodyPr>
            <a:spAutoFit/>
          </a:bodyPr>
          <a:lstStyle/>
          <a:p>
            <a:pPr algn="just">
              <a:lnSpc>
                <a:spcPct val="95000"/>
              </a:lnSpc>
            </a:pPr>
            <a:r>
              <a:rPr lang="en-US" altLang="zh-CN" sz="2300">
                <a:solidFill>
                  <a:srgbClr val="003366"/>
                </a:solidFill>
              </a:rPr>
              <a:t>He still remembers the time when the company was on the edge of collapse. The government issued a ban on the out-dated technology they were using, and the factory had to be closed. Fortunately they got a loan from the bank. With the loan came new technology, new equipment, and new product. The new product had proven to be so successful that it had become standard issue for every house in the area. Afterwards, they even ventured out to the oversea market and managed to have direct connections with the importers from the European Union.</a:t>
            </a:r>
          </a:p>
        </p:txBody>
      </p:sp>
      <p:sp>
        <p:nvSpPr>
          <p:cNvPr id="108566" name="Line 22"/>
          <p:cNvSpPr>
            <a:spLocks noChangeShapeType="1"/>
          </p:cNvSpPr>
          <p:nvPr/>
        </p:nvSpPr>
        <p:spPr bwMode="auto">
          <a:xfrm>
            <a:off x="236538" y="3163888"/>
            <a:ext cx="8574087" cy="0"/>
          </a:xfrm>
          <a:prstGeom prst="line">
            <a:avLst/>
          </a:prstGeom>
          <a:noFill/>
          <a:ln w="9525">
            <a:solidFill>
              <a:schemeClr val="hlink"/>
            </a:solidFill>
            <a:prstDash val="lgDashDot"/>
            <a:round/>
            <a:headEnd/>
            <a:tailEnd/>
          </a:ln>
          <a:effectLst>
            <a:prstShdw prst="shdw17" dist="17961" dir="2700000">
              <a:schemeClr val="hlink">
                <a:gamma/>
                <a:shade val="60000"/>
                <a:invGamma/>
              </a:schemeClr>
            </a:prstShdw>
          </a:effectLst>
        </p:spPr>
        <p:txBody>
          <a:bodyPr/>
          <a:lstStyle/>
          <a:p>
            <a:pPr>
              <a:defRPr/>
            </a:pPr>
            <a:endParaRPr lang="zh-CN" altLang="en-US" sz="1600">
              <a:solidFill>
                <a:schemeClr val="tx1"/>
              </a:solidFill>
              <a:latin typeface="Tahoma" pitchFamily="34" charset="0"/>
            </a:endParaRPr>
          </a:p>
        </p:txBody>
      </p:sp>
      <p:pic>
        <p:nvPicPr>
          <p:cNvPr id="12" name="Picture 16" descr=" icon"/>
          <p:cNvPicPr>
            <a:picLocks noChangeAspect="1" noChangeArrowheads="1"/>
          </p:cNvPicPr>
          <p:nvPr/>
        </p:nvPicPr>
        <p:blipFill>
          <a:blip r:embed="rId3"/>
          <a:srcRect/>
          <a:stretch>
            <a:fillRect/>
          </a:stretch>
        </p:blipFill>
        <p:spPr bwMode="auto">
          <a:xfrm>
            <a:off x="109538" y="3197225"/>
            <a:ext cx="609600" cy="609600"/>
          </a:xfrm>
          <a:prstGeom prst="rect">
            <a:avLst/>
          </a:prstGeom>
          <a:noFill/>
          <a:ln w="9525">
            <a:noFill/>
            <a:miter lim="800000"/>
            <a:headEnd/>
            <a:tailEnd/>
          </a:ln>
        </p:spPr>
      </p:pic>
      <p:pic>
        <p:nvPicPr>
          <p:cNvPr id="165904" name="Picture 16">
            <a:hlinkClick r:id="" action="ppaction://noaction"/>
          </p:cNvPr>
          <p:cNvPicPr>
            <a:picLocks noChangeAspect="1" noChangeArrowheads="1"/>
          </p:cNvPicPr>
          <p:nvPr/>
        </p:nvPicPr>
        <p:blipFill>
          <a:blip r:embed="rId4">
            <a:clrChange>
              <a:clrFrom>
                <a:srgbClr val="FF0000"/>
              </a:clrFrom>
              <a:clrTo>
                <a:srgbClr val="FF0000">
                  <a:alpha val="0"/>
                </a:srgbClr>
              </a:clrTo>
            </a:clrChange>
          </a:blip>
          <a:srcRect/>
          <a:stretch>
            <a:fillRect/>
          </a:stretch>
        </p:blipFill>
        <p:spPr bwMode="auto">
          <a:xfrm>
            <a:off x="8734425" y="6448425"/>
            <a:ext cx="409575" cy="409575"/>
          </a:xfrm>
          <a:prstGeom prst="rect">
            <a:avLst/>
          </a:prstGeom>
          <a:noFill/>
          <a:ln w="9525">
            <a:noFill/>
            <a:miter lim="800000"/>
            <a:headEnd/>
            <a:tailEnd/>
          </a:ln>
        </p:spPr>
      </p:pic>
      <p:sp>
        <p:nvSpPr>
          <p:cNvPr id="108555" name="Text Box 11"/>
          <p:cNvSpPr txBox="1">
            <a:spLocks noChangeArrowheads="1"/>
          </p:cNvSpPr>
          <p:nvPr/>
        </p:nvSpPr>
        <p:spPr bwMode="auto">
          <a:xfrm>
            <a:off x="358775" y="1079500"/>
            <a:ext cx="8331200" cy="1933575"/>
          </a:xfrm>
          <a:prstGeom prst="rect">
            <a:avLst/>
          </a:prstGeom>
          <a:noFill/>
          <a:ln w="9525">
            <a:noFill/>
            <a:miter lim="800000"/>
            <a:headEnd/>
            <a:tailEnd/>
          </a:ln>
        </p:spPr>
        <p:txBody>
          <a:bodyPr>
            <a:spAutoFit/>
          </a:bodyPr>
          <a:lstStyle/>
          <a:p>
            <a:pPr marL="358775" indent="-358775" algn="just">
              <a:lnSpc>
                <a:spcPct val="110000"/>
              </a:lnSpc>
            </a:pPr>
            <a:r>
              <a:rPr lang="en-US" altLang="zh-CN" sz="2200">
                <a:solidFill>
                  <a:schemeClr val="tx1"/>
                </a:solidFill>
                <a:ea typeface="楷体_GB2312" pitchFamily="49" charset="-122"/>
              </a:rPr>
              <a:t>2.</a:t>
            </a:r>
            <a:r>
              <a:rPr lang="en-US" altLang="zh-CN" sz="2200">
                <a:solidFill>
                  <a:schemeClr val="tx1"/>
                </a:solidFill>
                <a:ea typeface="黑体" pitchFamily="49" charset="-122"/>
              </a:rPr>
              <a:t>	</a:t>
            </a:r>
            <a:r>
              <a:rPr lang="zh-CN" altLang="en-US" sz="2200">
                <a:solidFill>
                  <a:schemeClr val="tx1"/>
                </a:solidFill>
                <a:latin typeface="黑体" pitchFamily="49" charset="-122"/>
                <a:ea typeface="黑体" pitchFamily="49" charset="-122"/>
              </a:rPr>
              <a:t>他仍然记得公司濒临倒闭时的情景。政府颁布法令，禁止他们使用落后技术，工厂被迫关闭。幸运的是他们得到了银行的贷款。有了贷款就有了新技术、新设备以及新产品。新产品被证明非常成功，成了当地家用的标准配置。后来，他们又勇闯海外市场，和欧盟的进口商取得了直接联系。</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08566"/>
                                        </p:tgtEl>
                                        <p:attrNameLst>
                                          <p:attrName>style.visibility</p:attrName>
                                        </p:attrNameLst>
                                      </p:cBhvr>
                                      <p:to>
                                        <p:strVal val="visible"/>
                                      </p:to>
                                    </p:set>
                                    <p:animEffect transition="in" filter="barn(outVertical)">
                                      <p:cBhvr>
                                        <p:cTn id="7" dur="500"/>
                                        <p:tgtEl>
                                          <p:spTgt spid="108566"/>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08562"/>
                                        </p:tgtEl>
                                        <p:attrNameLst>
                                          <p:attrName>style.visibility</p:attrName>
                                        </p:attrNameLst>
                                      </p:cBhvr>
                                      <p:to>
                                        <p:strVal val="visible"/>
                                      </p:to>
                                    </p:set>
                                    <p:animEffect transition="in" filter="dissolve">
                                      <p:cBhvr>
                                        <p:cTn id="16" dur="500"/>
                                        <p:tgtEl>
                                          <p:spTgt spid="108562"/>
                                        </p:tgtEl>
                                      </p:cBhvr>
                                    </p:animEffect>
                                  </p:childTnLst>
                                  <p:subTnLst>
                                    <p:audio>
                                      <p:cMediaNode>
                                        <p:cTn display="0" masterRel="sameClick">
                                          <p:stCondLst>
                                            <p:cond evt="begin" delay="0">
                                              <p:tn val="14"/>
                                            </p:cond>
                                          </p:stCondLst>
                                          <p:endCondLst>
                                            <p:cond evt="onStopAudio" delay="0">
                                              <p:tgtEl>
                                                <p:sldTgt/>
                                              </p:tgtEl>
                                            </p:cond>
                                          </p:endCondLst>
                                        </p:cTn>
                                        <p:tgtEl>
                                          <p:sndTgt r:embed="rId2" name="CHIMES.WAV"/>
                                        </p:tgtEl>
                                      </p:cMediaNode>
                                    </p:audio>
                                  </p:subTnLst>
                                </p:cTn>
                              </p:par>
                            </p:childTnLst>
                          </p:cTn>
                        </p:par>
                        <p:par>
                          <p:cTn id="17" fill="hold">
                            <p:stCondLst>
                              <p:cond delay="500"/>
                            </p:stCondLst>
                            <p:childTnLst>
                              <p:par>
                                <p:cTn id="18" presetID="4" presetClass="entr" presetSubtype="16" fill="hold" nodeType="afterEffect">
                                  <p:stCondLst>
                                    <p:cond delay="0"/>
                                  </p:stCondLst>
                                  <p:childTnLst>
                                    <p:set>
                                      <p:cBhvr>
                                        <p:cTn id="19" dur="1" fill="hold">
                                          <p:stCondLst>
                                            <p:cond delay="0"/>
                                          </p:stCondLst>
                                        </p:cTn>
                                        <p:tgtEl>
                                          <p:spTgt spid="165904"/>
                                        </p:tgtEl>
                                        <p:attrNameLst>
                                          <p:attrName>style.visibility</p:attrName>
                                        </p:attrNameLst>
                                      </p:cBhvr>
                                      <p:to>
                                        <p:strVal val="visible"/>
                                      </p:to>
                                    </p:set>
                                    <p:animEffect transition="in" filter="box(in)">
                                      <p:cBhvr>
                                        <p:cTn id="20" dur="500"/>
                                        <p:tgtEl>
                                          <p:spTgt spid="165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8" name="Text Box 12"/>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cs typeface="Times New Roman" pitchFamily="18" charset="0"/>
              </a:rPr>
              <a:t>Ex. 16	Reread Paragraph 4 of </a:t>
            </a:r>
            <a:r>
              <a:rPr lang="en-US" altLang="zh-CN" b="1" i="1">
                <a:solidFill>
                  <a:srgbClr val="FFFFFF"/>
                </a:solidFill>
                <a:cs typeface="Times New Roman" pitchFamily="18" charset="0"/>
              </a:rPr>
              <a:t>Agony from Ecstasy</a:t>
            </a:r>
            <a:r>
              <a:rPr lang="en-US" altLang="zh-CN">
                <a:solidFill>
                  <a:srgbClr val="FFFFFF"/>
                </a:solidFill>
                <a:cs typeface="Times New Roman" pitchFamily="18" charset="0"/>
              </a:rPr>
              <a:t> below and analyze its cohesive devices.</a:t>
            </a:r>
          </a:p>
        </p:txBody>
      </p:sp>
      <p:pic>
        <p:nvPicPr>
          <p:cNvPr id="148888"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useBgFill="1">
        <p:nvSpPr>
          <p:cNvPr id="148889" name="Text Box 409"/>
          <p:cNvSpPr txBox="1">
            <a:spLocks noChangeArrowheads="1"/>
          </p:cNvSpPr>
          <p:nvPr/>
        </p:nvSpPr>
        <p:spPr bwMode="auto">
          <a:xfrm>
            <a:off x="328613" y="900113"/>
            <a:ext cx="8596312" cy="2092325"/>
          </a:xfrm>
          <a:prstGeom prst="rect">
            <a:avLst/>
          </a:prstGeom>
          <a:ln w="9525">
            <a:noFill/>
            <a:miter lim="800000"/>
            <a:headEnd/>
            <a:tailEnd/>
          </a:ln>
          <a:effectLst>
            <a:prstShdw prst="shdw18" dist="17961" dir="13500000">
              <a:srgbClr val="DDDDDD">
                <a:gamma/>
                <a:shade val="60000"/>
                <a:invGamma/>
              </a:srgbClr>
            </a:prstShdw>
          </a:effectLst>
        </p:spPr>
        <p:txBody>
          <a:bodyPr>
            <a:spAutoFit/>
          </a:bodyPr>
          <a:lstStyle/>
          <a:p>
            <a:pPr indent="446088" algn="just">
              <a:lnSpc>
                <a:spcPct val="95000"/>
              </a:lnSpc>
            </a:pPr>
            <a:r>
              <a:rPr lang="en-US" altLang="zh-CN" sz="2300"/>
              <a:t>I was exposed to new people, new ideas and a completely new way of life — a way of life that exposed me to drugs. Most of the people that I met in the acting school had already been doing drugs for years. I felt that by using drugs, I would become a part of their world and it would deepen my friendships with them to new levels. I tried pot, even a little cocaine, but it was Ecstasy that changed my life forever. </a:t>
            </a:r>
            <a:endParaRPr lang="zh-CN" altLang="en-US" sz="2300"/>
          </a:p>
        </p:txBody>
      </p:sp>
      <p:sp>
        <p:nvSpPr>
          <p:cNvPr id="148890" name="Text Box 410"/>
          <p:cNvSpPr txBox="1">
            <a:spLocks noChangeArrowheads="1"/>
          </p:cNvSpPr>
          <p:nvPr/>
        </p:nvSpPr>
        <p:spPr bwMode="auto">
          <a:xfrm>
            <a:off x="314325" y="3181350"/>
            <a:ext cx="8624888" cy="20859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58775" indent="-358775">
              <a:spcBef>
                <a:spcPct val="50000"/>
              </a:spcBef>
            </a:pPr>
            <a:r>
              <a:rPr lang="en-US" altLang="zh-CN" sz="2300" b="1">
                <a:solidFill>
                  <a:srgbClr val="003366"/>
                </a:solidFill>
                <a:latin typeface="Times New Roman" pitchFamily="18" charset="0"/>
              </a:rPr>
              <a:t>Grammatical devices:</a:t>
            </a:r>
          </a:p>
          <a:p>
            <a:pPr marL="358775" indent="-358775">
              <a:spcBef>
                <a:spcPct val="50000"/>
              </a:spcBef>
            </a:pPr>
            <a:r>
              <a:rPr lang="zh-CN" altLang="en-US"/>
              <a:t>	</a:t>
            </a:r>
            <a:r>
              <a:rPr lang="en-US" altLang="zh-CN">
                <a:solidFill>
                  <a:srgbClr val="969696"/>
                </a:solidFill>
              </a:rPr>
              <a:t>____________________________________________________________________________________________________________________________________________________________________________________________________________________________________</a:t>
            </a:r>
          </a:p>
        </p:txBody>
      </p:sp>
      <p:sp>
        <p:nvSpPr>
          <p:cNvPr id="148891" name="Text Box 411"/>
          <p:cNvSpPr txBox="1">
            <a:spLocks noChangeArrowheads="1"/>
          </p:cNvSpPr>
          <p:nvPr/>
        </p:nvSpPr>
        <p:spPr bwMode="auto">
          <a:xfrm>
            <a:off x="701675" y="3689350"/>
            <a:ext cx="8002588" cy="15525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
              <a:spcBef>
                <a:spcPct val="50000"/>
              </a:spcBef>
            </a:pPr>
            <a:r>
              <a:rPr lang="en-US" altLang="zh-CN">
                <a:solidFill>
                  <a:srgbClr val="003366"/>
                </a:solidFill>
              </a:rPr>
              <a:t>There are </a:t>
            </a:r>
            <a:r>
              <a:rPr lang="en-US" altLang="zh-CN">
                <a:solidFill>
                  <a:srgbClr val="CC3300"/>
                </a:solidFill>
              </a:rPr>
              <a:t>references</a:t>
            </a:r>
            <a:r>
              <a:rPr lang="en-US" altLang="zh-CN">
                <a:solidFill>
                  <a:srgbClr val="003366"/>
                </a:solidFill>
              </a:rPr>
              <a:t>, such as </a:t>
            </a:r>
            <a:r>
              <a:rPr lang="en-US" altLang="zh-CN" b="1" i="1">
                <a:solidFill>
                  <a:srgbClr val="003366"/>
                </a:solidFill>
              </a:rPr>
              <a:t>I</a:t>
            </a:r>
            <a:r>
              <a:rPr lang="en-US" altLang="zh-CN" i="1">
                <a:solidFill>
                  <a:srgbClr val="003366"/>
                </a:solidFill>
              </a:rPr>
              <a:t> - </a:t>
            </a:r>
            <a:r>
              <a:rPr lang="en-US" altLang="zh-CN" b="1" i="1">
                <a:solidFill>
                  <a:srgbClr val="003366"/>
                </a:solidFill>
              </a:rPr>
              <a:t>me</a:t>
            </a:r>
            <a:r>
              <a:rPr lang="en-US" altLang="zh-CN" i="1">
                <a:solidFill>
                  <a:srgbClr val="003366"/>
                </a:solidFill>
              </a:rPr>
              <a:t> - </a:t>
            </a:r>
            <a:r>
              <a:rPr lang="en-US" altLang="zh-CN" b="1" i="1">
                <a:solidFill>
                  <a:srgbClr val="003366"/>
                </a:solidFill>
              </a:rPr>
              <a:t>my</a:t>
            </a:r>
            <a:r>
              <a:rPr lang="en-US" altLang="zh-CN" i="1">
                <a:solidFill>
                  <a:srgbClr val="003366"/>
                </a:solidFill>
              </a:rPr>
              <a:t>, </a:t>
            </a:r>
            <a:r>
              <a:rPr lang="en-US" altLang="zh-CN" b="1" i="1">
                <a:solidFill>
                  <a:srgbClr val="003366"/>
                </a:solidFill>
              </a:rPr>
              <a:t>most of the people</a:t>
            </a:r>
            <a:r>
              <a:rPr lang="en-US" altLang="zh-CN" i="1">
                <a:solidFill>
                  <a:srgbClr val="003366"/>
                </a:solidFill>
              </a:rPr>
              <a:t> - </a:t>
            </a:r>
            <a:r>
              <a:rPr lang="en-US" altLang="zh-CN" b="1" i="1">
                <a:solidFill>
                  <a:srgbClr val="003366"/>
                </a:solidFill>
              </a:rPr>
              <a:t>they</a:t>
            </a:r>
            <a:r>
              <a:rPr lang="en-US" altLang="zh-CN" i="1">
                <a:solidFill>
                  <a:srgbClr val="003366"/>
                </a:solidFill>
              </a:rPr>
              <a:t> - </a:t>
            </a:r>
            <a:r>
              <a:rPr lang="en-US" altLang="zh-CN" b="1" i="1">
                <a:solidFill>
                  <a:srgbClr val="003366"/>
                </a:solidFill>
              </a:rPr>
              <a:t>their</a:t>
            </a:r>
            <a:r>
              <a:rPr lang="en-US" altLang="zh-CN" i="1">
                <a:solidFill>
                  <a:srgbClr val="003366"/>
                </a:solidFill>
              </a:rPr>
              <a:t> - </a:t>
            </a:r>
            <a:r>
              <a:rPr lang="en-US" altLang="zh-CN" b="1" i="1">
                <a:solidFill>
                  <a:srgbClr val="003366"/>
                </a:solidFill>
              </a:rPr>
              <a:t>them</a:t>
            </a:r>
            <a:r>
              <a:rPr lang="en-US" altLang="zh-CN">
                <a:solidFill>
                  <a:srgbClr val="003366"/>
                </a:solidFill>
              </a:rPr>
              <a:t>, </a:t>
            </a:r>
            <a:r>
              <a:rPr lang="en-US" altLang="zh-CN">
                <a:solidFill>
                  <a:srgbClr val="CC3300"/>
                </a:solidFill>
              </a:rPr>
              <a:t>dominant past tense</a:t>
            </a:r>
            <a:r>
              <a:rPr lang="en-US" altLang="zh-CN">
                <a:solidFill>
                  <a:srgbClr val="003366"/>
                </a:solidFill>
              </a:rPr>
              <a:t> (</a:t>
            </a:r>
            <a:r>
              <a:rPr lang="en-US" altLang="zh-CN" b="1" i="1">
                <a:solidFill>
                  <a:srgbClr val="003366"/>
                </a:solidFill>
              </a:rPr>
              <a:t>was</a:t>
            </a:r>
            <a:r>
              <a:rPr lang="en-US" altLang="zh-CN" i="1">
                <a:solidFill>
                  <a:srgbClr val="003366"/>
                </a:solidFill>
              </a:rPr>
              <a:t>, </a:t>
            </a:r>
            <a:r>
              <a:rPr lang="en-US" altLang="zh-CN" b="1" i="1">
                <a:solidFill>
                  <a:srgbClr val="003366"/>
                </a:solidFill>
              </a:rPr>
              <a:t>exposed</a:t>
            </a:r>
            <a:r>
              <a:rPr lang="en-US" altLang="zh-CN" i="1">
                <a:solidFill>
                  <a:srgbClr val="003366"/>
                </a:solidFill>
              </a:rPr>
              <a:t>, </a:t>
            </a:r>
            <a:r>
              <a:rPr lang="en-US" altLang="zh-CN" b="1" i="1">
                <a:solidFill>
                  <a:srgbClr val="003366"/>
                </a:solidFill>
              </a:rPr>
              <a:t>met</a:t>
            </a:r>
            <a:r>
              <a:rPr lang="en-US" altLang="zh-CN" i="1">
                <a:solidFill>
                  <a:srgbClr val="003366"/>
                </a:solidFill>
              </a:rPr>
              <a:t>, </a:t>
            </a:r>
            <a:r>
              <a:rPr lang="en-US" altLang="zh-CN" b="1" i="1">
                <a:solidFill>
                  <a:srgbClr val="003366"/>
                </a:solidFill>
              </a:rPr>
              <a:t>had</a:t>
            </a:r>
            <a:r>
              <a:rPr lang="en-US" altLang="zh-CN" i="1">
                <a:solidFill>
                  <a:srgbClr val="003366"/>
                </a:solidFill>
              </a:rPr>
              <a:t>, </a:t>
            </a:r>
            <a:r>
              <a:rPr lang="en-US" altLang="zh-CN" b="1" i="1">
                <a:solidFill>
                  <a:srgbClr val="003366"/>
                </a:solidFill>
              </a:rPr>
              <a:t>felt</a:t>
            </a:r>
            <a:r>
              <a:rPr lang="en-US" altLang="zh-CN" i="1">
                <a:solidFill>
                  <a:srgbClr val="003366"/>
                </a:solidFill>
              </a:rPr>
              <a:t>, </a:t>
            </a:r>
            <a:r>
              <a:rPr lang="en-US" altLang="zh-CN">
                <a:solidFill>
                  <a:srgbClr val="003366"/>
                </a:solidFill>
              </a:rPr>
              <a:t>and</a:t>
            </a:r>
            <a:r>
              <a:rPr lang="en-US" altLang="zh-CN" i="1">
                <a:solidFill>
                  <a:srgbClr val="003366"/>
                </a:solidFill>
              </a:rPr>
              <a:t> </a:t>
            </a:r>
            <a:r>
              <a:rPr lang="en-US" altLang="zh-CN" b="1" i="1">
                <a:solidFill>
                  <a:srgbClr val="003366"/>
                </a:solidFill>
              </a:rPr>
              <a:t>tried</a:t>
            </a:r>
            <a:r>
              <a:rPr lang="en-US" altLang="zh-CN">
                <a:solidFill>
                  <a:srgbClr val="003366"/>
                </a:solidFill>
              </a:rPr>
              <a:t>), and </a:t>
            </a:r>
            <a:r>
              <a:rPr lang="en-US" altLang="zh-CN">
                <a:solidFill>
                  <a:srgbClr val="CC3300"/>
                </a:solidFill>
              </a:rPr>
              <a:t>substitution</a:t>
            </a:r>
            <a:r>
              <a:rPr lang="en-US" altLang="zh-CN">
                <a:solidFill>
                  <a:srgbClr val="003366"/>
                </a:solidFill>
              </a:rPr>
              <a:t> (</a:t>
            </a:r>
            <a:r>
              <a:rPr lang="en-US" altLang="zh-CN" b="1" i="1">
                <a:solidFill>
                  <a:srgbClr val="003366"/>
                </a:solidFill>
              </a:rPr>
              <a:t>it</a:t>
            </a:r>
            <a:r>
              <a:rPr lang="en-US" altLang="zh-CN">
                <a:solidFill>
                  <a:srgbClr val="003366"/>
                </a:solidFill>
              </a:rPr>
              <a:t> in “</a:t>
            </a:r>
            <a:r>
              <a:rPr lang="en-US" altLang="zh-CN" b="1" i="1">
                <a:solidFill>
                  <a:srgbClr val="003366"/>
                </a:solidFill>
              </a:rPr>
              <a:t>it would deepen</a:t>
            </a:r>
            <a:r>
              <a:rPr lang="en-US" altLang="zh-CN">
                <a:solidFill>
                  <a:srgbClr val="003366"/>
                </a:solidFill>
              </a:rPr>
              <a:t> ...” substituting for “by using drugs, I would become a part of their world”).</a:t>
            </a:r>
          </a:p>
        </p:txBody>
      </p:sp>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8891"/>
                                        </p:tgtEl>
                                        <p:attrNameLst>
                                          <p:attrName>style.visibility</p:attrName>
                                        </p:attrNameLst>
                                      </p:cBhvr>
                                      <p:to>
                                        <p:strVal val="visible"/>
                                      </p:to>
                                    </p:set>
                                    <p:animEffect transition="in" filter="blinds(vertical)">
                                      <p:cBhvr>
                                        <p:cTn id="7" dur="500"/>
                                        <p:tgtEl>
                                          <p:spTgt spid="148891"/>
                                        </p:tgtEl>
                                      </p:cBhvr>
                                    </p:animEffect>
                                  </p:childTnLst>
                                  <p:subTnLst>
                                    <p:audio>
                                      <p:cMediaNode>
                                        <p:cTn display="0" masterRel="sameClick">
                                          <p:stCondLst>
                                            <p:cond evt="begin" delay="0">
                                              <p:tn val="5"/>
                                            </p:cond>
                                          </p:stCondLst>
                                          <p:endCondLst>
                                            <p:cond evt="onStopAudio" delay="0">
                                              <p:tgtEl>
                                                <p:sldTgt/>
                                              </p:tgtEl>
                                            </p:cond>
                                          </p:endCondLst>
                                        </p:cTn>
                                        <p:tgtEl>
                                          <p:sndTgt r:embed="rId2" name="sound_1.wav"/>
                                        </p:tgtEl>
                                      </p:cMediaNode>
                                    </p:audio>
                                  </p:sub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9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8" name="Text Box 12"/>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cs typeface="Times New Roman" pitchFamily="18" charset="0"/>
              </a:rPr>
              <a:t>Ex. 16	Reread Paragraph 4 of </a:t>
            </a:r>
            <a:r>
              <a:rPr lang="en-US" altLang="zh-CN" b="1" i="1">
                <a:solidFill>
                  <a:srgbClr val="FFFFFF"/>
                </a:solidFill>
                <a:cs typeface="Times New Roman" pitchFamily="18" charset="0"/>
              </a:rPr>
              <a:t>Agony from Ecstasy</a:t>
            </a:r>
            <a:r>
              <a:rPr lang="en-US" altLang="zh-CN">
                <a:solidFill>
                  <a:srgbClr val="FFFFFF"/>
                </a:solidFill>
                <a:cs typeface="Times New Roman" pitchFamily="18" charset="0"/>
              </a:rPr>
              <a:t> below and analyze its cohesive devices.</a:t>
            </a:r>
          </a:p>
        </p:txBody>
      </p:sp>
      <p:pic>
        <p:nvPicPr>
          <p:cNvPr id="459780"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useBgFill="1">
        <p:nvSpPr>
          <p:cNvPr id="459781" name="Text Box 5"/>
          <p:cNvSpPr txBox="1">
            <a:spLocks noChangeArrowheads="1"/>
          </p:cNvSpPr>
          <p:nvPr/>
        </p:nvSpPr>
        <p:spPr bwMode="auto">
          <a:xfrm>
            <a:off x="328613" y="900113"/>
            <a:ext cx="8596312" cy="2092325"/>
          </a:xfrm>
          <a:prstGeom prst="rect">
            <a:avLst/>
          </a:prstGeom>
          <a:ln w="9525">
            <a:noFill/>
            <a:miter lim="800000"/>
            <a:headEnd/>
            <a:tailEnd/>
          </a:ln>
          <a:effectLst>
            <a:prstShdw prst="shdw18" dist="17961" dir="13500000">
              <a:srgbClr val="DDDDDD">
                <a:gamma/>
                <a:shade val="60000"/>
                <a:invGamma/>
              </a:srgbClr>
            </a:prstShdw>
          </a:effectLst>
        </p:spPr>
        <p:txBody>
          <a:bodyPr>
            <a:spAutoFit/>
          </a:bodyPr>
          <a:lstStyle/>
          <a:p>
            <a:pPr indent="446088" algn="just">
              <a:lnSpc>
                <a:spcPct val="95000"/>
              </a:lnSpc>
            </a:pPr>
            <a:r>
              <a:rPr lang="en-US" altLang="zh-CN" sz="2300"/>
              <a:t>I was exposed to new people, new ideas and a completely new way of life — a way of life that exposed me to drugs. Most of the people that I met in the acting school had already been doing drugs for years. I felt that by using drugs, I would become a part of their world and it would deepen my friendships with them to new levels. I tried pot, even a little cocaine, but it was Ecstasy that changed my life forever. </a:t>
            </a:r>
            <a:endParaRPr lang="zh-CN" altLang="en-US" sz="2300"/>
          </a:p>
        </p:txBody>
      </p:sp>
      <p:sp>
        <p:nvSpPr>
          <p:cNvPr id="459782" name="Text Box 6"/>
          <p:cNvSpPr txBox="1">
            <a:spLocks noChangeArrowheads="1"/>
          </p:cNvSpPr>
          <p:nvPr/>
        </p:nvSpPr>
        <p:spPr bwMode="auto">
          <a:xfrm>
            <a:off x="314325" y="3181350"/>
            <a:ext cx="8624888" cy="20859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58775" indent="-358775">
              <a:spcBef>
                <a:spcPct val="50000"/>
              </a:spcBef>
            </a:pPr>
            <a:r>
              <a:rPr lang="en-US" altLang="zh-CN" sz="2300" b="1">
                <a:solidFill>
                  <a:srgbClr val="003366"/>
                </a:solidFill>
                <a:latin typeface="Times New Roman" pitchFamily="18" charset="0"/>
              </a:rPr>
              <a:t>Lexical devices:</a:t>
            </a:r>
          </a:p>
          <a:p>
            <a:pPr marL="358775" indent="-358775">
              <a:spcBef>
                <a:spcPct val="50000"/>
              </a:spcBef>
            </a:pPr>
            <a:r>
              <a:rPr lang="zh-CN" altLang="en-US"/>
              <a:t>	</a:t>
            </a:r>
            <a:r>
              <a:rPr lang="en-US" altLang="zh-CN">
                <a:solidFill>
                  <a:srgbClr val="969696"/>
                </a:solidFill>
              </a:rPr>
              <a:t>____________________________________________________________________________________________________________________________________________________________________________________________________________________________________</a:t>
            </a:r>
          </a:p>
        </p:txBody>
      </p:sp>
      <p:sp>
        <p:nvSpPr>
          <p:cNvPr id="459783" name="Text Box 7"/>
          <p:cNvSpPr txBox="1">
            <a:spLocks noChangeArrowheads="1"/>
          </p:cNvSpPr>
          <p:nvPr/>
        </p:nvSpPr>
        <p:spPr bwMode="auto">
          <a:xfrm>
            <a:off x="701675" y="3689350"/>
            <a:ext cx="8002588" cy="15525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
            <a:r>
              <a:rPr lang="en-US" altLang="zh-CN">
                <a:solidFill>
                  <a:srgbClr val="003366"/>
                </a:solidFill>
              </a:rPr>
              <a:t>This paragraph is about “my” story with drugs, and so words about “I” and “drugs” play an important part in the text cohesion here. The main word chain is:</a:t>
            </a:r>
          </a:p>
          <a:p>
            <a:pPr algn="just"/>
            <a:r>
              <a:rPr lang="en-US" altLang="zh-CN">
                <a:solidFill>
                  <a:srgbClr val="003366"/>
                </a:solidFill>
              </a:rPr>
              <a:t>me - drugs - I - drugs - I - I - drugs - I - my - I - pot - cocaine - my.</a:t>
            </a:r>
          </a:p>
        </p:txBody>
      </p:sp>
      <p:sp>
        <p:nvSpPr>
          <p:cNvPr id="459784" name="Freeform 8">
            <a:hlinkClick r:id="" action="ppaction://hlinkshowjump?jump=nextslide"/>
          </p:cNvPr>
          <p:cNvSpPr>
            <a:spLocks/>
          </p:cNvSpPr>
          <p:nvPr/>
        </p:nvSpPr>
        <p:spPr bwMode="gray">
          <a:xfrm flipH="1">
            <a:off x="8080375" y="4889500"/>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59783"/>
                                        </p:tgtEl>
                                        <p:attrNameLst>
                                          <p:attrName>style.visibility</p:attrName>
                                        </p:attrNameLst>
                                      </p:cBhvr>
                                      <p:to>
                                        <p:strVal val="visible"/>
                                      </p:to>
                                    </p:set>
                                    <p:animEffect transition="in" filter="blinds(vertical)">
                                      <p:cBhvr>
                                        <p:cTn id="7" dur="500"/>
                                        <p:tgtEl>
                                          <p:spTgt spid="459783"/>
                                        </p:tgtEl>
                                      </p:cBhvr>
                                    </p:animEffect>
                                  </p:childTnLst>
                                  <p:subTnLst>
                                    <p:audio>
                                      <p:cMediaNode>
                                        <p:cTn display="0" masterRel="sameClick">
                                          <p:stCondLst>
                                            <p:cond evt="begin" delay="0">
                                              <p:tn val="5"/>
                                            </p:cond>
                                          </p:stCondLst>
                                          <p:endCondLst>
                                            <p:cond evt="onStopAudio" delay="0">
                                              <p:tgtEl>
                                                <p:sldTgt/>
                                              </p:tgtEl>
                                            </p:cond>
                                          </p:endCondLst>
                                        </p:cTn>
                                        <p:tgtEl>
                                          <p:sndTgt r:embed="rId2" name="sound_1.wav"/>
                                        </p:tgtEl>
                                      </p:cMediaNode>
                                    </p:audio>
                                  </p:sub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459784"/>
                                        </p:tgtEl>
                                        <p:attrNameLst>
                                          <p:attrName>style.visibility</p:attrName>
                                        </p:attrNameLst>
                                      </p:cBhvr>
                                      <p:to>
                                        <p:strVal val="visible"/>
                                      </p:to>
                                    </p:set>
                                    <p:animEffect transition="in" filter="strips(downRight)">
                                      <p:cBhvr>
                                        <p:cTn id="11" dur="500"/>
                                        <p:tgtEl>
                                          <p:spTgt spid="459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3" grpId="0"/>
      <p:bldP spid="45978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8" name="Text Box 12"/>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cs typeface="Times New Roman" pitchFamily="18" charset="0"/>
              </a:rPr>
              <a:t>Ex. 16	Reread Paragraph 4 of </a:t>
            </a:r>
            <a:r>
              <a:rPr lang="en-US" altLang="zh-CN" b="1" i="1">
                <a:solidFill>
                  <a:srgbClr val="FFFFFF"/>
                </a:solidFill>
                <a:cs typeface="Times New Roman" pitchFamily="18" charset="0"/>
              </a:rPr>
              <a:t>Agony from Ecstasy</a:t>
            </a:r>
            <a:r>
              <a:rPr lang="en-US" altLang="zh-CN">
                <a:solidFill>
                  <a:srgbClr val="FFFFFF"/>
                </a:solidFill>
                <a:cs typeface="Times New Roman" pitchFamily="18" charset="0"/>
              </a:rPr>
              <a:t> below and analyze its cohesive devices.</a:t>
            </a:r>
          </a:p>
        </p:txBody>
      </p:sp>
      <p:pic>
        <p:nvPicPr>
          <p:cNvPr id="460804"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 useBgFill="1">
        <p:nvSpPr>
          <p:cNvPr id="460805" name="Text Box 5"/>
          <p:cNvSpPr txBox="1">
            <a:spLocks noChangeArrowheads="1"/>
          </p:cNvSpPr>
          <p:nvPr/>
        </p:nvSpPr>
        <p:spPr bwMode="auto">
          <a:xfrm>
            <a:off x="328613" y="900113"/>
            <a:ext cx="8596312" cy="2092325"/>
          </a:xfrm>
          <a:prstGeom prst="rect">
            <a:avLst/>
          </a:prstGeom>
          <a:ln w="9525">
            <a:noFill/>
            <a:miter lim="800000"/>
            <a:headEnd/>
            <a:tailEnd/>
          </a:ln>
          <a:effectLst>
            <a:prstShdw prst="shdw18" dist="17961" dir="13500000">
              <a:srgbClr val="DDDDDD">
                <a:gamma/>
                <a:shade val="60000"/>
                <a:invGamma/>
              </a:srgbClr>
            </a:prstShdw>
          </a:effectLst>
        </p:spPr>
        <p:txBody>
          <a:bodyPr>
            <a:spAutoFit/>
          </a:bodyPr>
          <a:lstStyle/>
          <a:p>
            <a:pPr indent="446088" algn="just">
              <a:lnSpc>
                <a:spcPct val="95000"/>
              </a:lnSpc>
            </a:pPr>
            <a:r>
              <a:rPr lang="en-US" altLang="zh-CN" sz="2300"/>
              <a:t>I was exposed to new people, new ideas and a completely new way of life — a way of life that exposed me to drugs. Most of the people that I met in the acting school had already been doing drugs for years. I felt that by using drugs, I would become a part of their world and it would deepen my friendships with them to new levels. I tried pot, even a little cocaine, but it was Ecstasy that changed my life forever. </a:t>
            </a:r>
            <a:endParaRPr lang="zh-CN" altLang="en-US" sz="2300"/>
          </a:p>
        </p:txBody>
      </p:sp>
      <p:sp>
        <p:nvSpPr>
          <p:cNvPr id="460806" name="Text Box 6"/>
          <p:cNvSpPr txBox="1">
            <a:spLocks noChangeArrowheads="1"/>
          </p:cNvSpPr>
          <p:nvPr/>
        </p:nvSpPr>
        <p:spPr bwMode="auto">
          <a:xfrm>
            <a:off x="314325" y="3181350"/>
            <a:ext cx="8624888" cy="20859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58775" indent="-358775">
              <a:spcBef>
                <a:spcPct val="50000"/>
              </a:spcBef>
            </a:pPr>
            <a:r>
              <a:rPr lang="en-US" altLang="zh-CN" sz="2300" b="1">
                <a:solidFill>
                  <a:srgbClr val="003366"/>
                </a:solidFill>
                <a:latin typeface="Times New Roman" pitchFamily="18" charset="0"/>
              </a:rPr>
              <a:t>Lexical devices:</a:t>
            </a:r>
          </a:p>
          <a:p>
            <a:pPr marL="358775" indent="-358775">
              <a:spcBef>
                <a:spcPct val="50000"/>
              </a:spcBef>
            </a:pPr>
            <a:r>
              <a:rPr lang="zh-CN" altLang="en-US"/>
              <a:t>	</a:t>
            </a:r>
            <a:r>
              <a:rPr lang="en-US" altLang="zh-CN">
                <a:solidFill>
                  <a:srgbClr val="969696"/>
                </a:solidFill>
              </a:rPr>
              <a:t>____________________________________________________________________________________________________________________________________________________________________________________________________________________________________</a:t>
            </a:r>
          </a:p>
        </p:txBody>
      </p:sp>
      <p:sp>
        <p:nvSpPr>
          <p:cNvPr id="460807" name="Text Box 7"/>
          <p:cNvSpPr txBox="1">
            <a:spLocks noChangeArrowheads="1"/>
          </p:cNvSpPr>
          <p:nvPr/>
        </p:nvSpPr>
        <p:spPr bwMode="auto">
          <a:xfrm>
            <a:off x="701675" y="3689350"/>
            <a:ext cx="8002588" cy="15525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
            <a:r>
              <a:rPr lang="en-US" altLang="zh-CN">
                <a:solidFill>
                  <a:srgbClr val="003366"/>
                </a:solidFill>
              </a:rPr>
              <a:t>There are </a:t>
            </a:r>
            <a:r>
              <a:rPr lang="en-US" altLang="zh-CN">
                <a:solidFill>
                  <a:srgbClr val="CC3300"/>
                </a:solidFill>
              </a:rPr>
              <a:t>repetitions</a:t>
            </a:r>
            <a:r>
              <a:rPr lang="en-US" altLang="zh-CN">
                <a:solidFill>
                  <a:srgbClr val="003366"/>
                </a:solidFill>
              </a:rPr>
              <a:t> such as </a:t>
            </a:r>
            <a:r>
              <a:rPr lang="en-US" altLang="zh-CN" b="1" i="1">
                <a:solidFill>
                  <a:srgbClr val="003366"/>
                </a:solidFill>
              </a:rPr>
              <a:t>new</a:t>
            </a:r>
            <a:r>
              <a:rPr lang="en-US" altLang="zh-CN" i="1">
                <a:solidFill>
                  <a:srgbClr val="003366"/>
                </a:solidFill>
              </a:rPr>
              <a:t>, </a:t>
            </a:r>
            <a:r>
              <a:rPr lang="en-US" altLang="zh-CN" b="1" i="1">
                <a:solidFill>
                  <a:srgbClr val="003366"/>
                </a:solidFill>
              </a:rPr>
              <a:t>way of life</a:t>
            </a:r>
            <a:r>
              <a:rPr lang="en-US" altLang="zh-CN" i="1">
                <a:solidFill>
                  <a:srgbClr val="003366"/>
                </a:solidFill>
              </a:rPr>
              <a:t>, </a:t>
            </a:r>
            <a:r>
              <a:rPr lang="en-US" altLang="zh-CN" b="1" i="1">
                <a:solidFill>
                  <a:srgbClr val="003366"/>
                </a:solidFill>
              </a:rPr>
              <a:t>I</a:t>
            </a:r>
            <a:r>
              <a:rPr lang="en-US" altLang="zh-CN" i="1">
                <a:solidFill>
                  <a:srgbClr val="003366"/>
                </a:solidFill>
              </a:rPr>
              <a:t>, </a:t>
            </a:r>
            <a:r>
              <a:rPr lang="en-US" altLang="zh-CN" b="1" i="1">
                <a:solidFill>
                  <a:srgbClr val="003366"/>
                </a:solidFill>
              </a:rPr>
              <a:t>drugs</a:t>
            </a:r>
            <a:r>
              <a:rPr lang="en-US" altLang="zh-CN" i="1">
                <a:solidFill>
                  <a:srgbClr val="003366"/>
                </a:solidFill>
              </a:rPr>
              <a:t>, </a:t>
            </a:r>
            <a:r>
              <a:rPr lang="en-US" altLang="zh-CN" b="1" i="1">
                <a:solidFill>
                  <a:srgbClr val="003366"/>
                </a:solidFill>
              </a:rPr>
              <a:t>exposed</a:t>
            </a:r>
            <a:r>
              <a:rPr lang="en-US" altLang="zh-CN">
                <a:solidFill>
                  <a:srgbClr val="003366"/>
                </a:solidFill>
              </a:rPr>
              <a:t>; </a:t>
            </a:r>
            <a:r>
              <a:rPr lang="en-US" altLang="zh-CN">
                <a:solidFill>
                  <a:srgbClr val="CC3300"/>
                </a:solidFill>
              </a:rPr>
              <a:t>hyponymy</a:t>
            </a:r>
            <a:r>
              <a:rPr lang="en-US" altLang="zh-CN">
                <a:solidFill>
                  <a:srgbClr val="003366"/>
                </a:solidFill>
              </a:rPr>
              <a:t>, such as </a:t>
            </a:r>
            <a:r>
              <a:rPr lang="en-US" altLang="zh-CN" b="1" i="1">
                <a:solidFill>
                  <a:srgbClr val="003366"/>
                </a:solidFill>
              </a:rPr>
              <a:t>drug</a:t>
            </a:r>
            <a:r>
              <a:rPr lang="en-US" altLang="zh-CN" i="1">
                <a:solidFill>
                  <a:srgbClr val="003366"/>
                </a:solidFill>
              </a:rPr>
              <a:t>, </a:t>
            </a:r>
            <a:r>
              <a:rPr lang="en-US" altLang="zh-CN" b="1" i="1">
                <a:solidFill>
                  <a:srgbClr val="003366"/>
                </a:solidFill>
              </a:rPr>
              <a:t>pot</a:t>
            </a:r>
            <a:r>
              <a:rPr lang="en-US" altLang="zh-CN" i="1">
                <a:solidFill>
                  <a:srgbClr val="003366"/>
                </a:solidFill>
              </a:rPr>
              <a:t>, </a:t>
            </a:r>
            <a:r>
              <a:rPr lang="en-US" altLang="zh-CN" b="1" i="1">
                <a:solidFill>
                  <a:srgbClr val="003366"/>
                </a:solidFill>
              </a:rPr>
              <a:t>cocaine</a:t>
            </a:r>
            <a:r>
              <a:rPr lang="en-US" altLang="zh-CN">
                <a:solidFill>
                  <a:srgbClr val="003366"/>
                </a:solidFill>
              </a:rPr>
              <a:t>, and </a:t>
            </a:r>
            <a:r>
              <a:rPr lang="en-US" altLang="zh-CN">
                <a:solidFill>
                  <a:srgbClr val="CC3300"/>
                </a:solidFill>
              </a:rPr>
              <a:t>synonymy</a:t>
            </a:r>
            <a:r>
              <a:rPr lang="en-US" altLang="zh-CN">
                <a:solidFill>
                  <a:srgbClr val="003366"/>
                </a:solidFill>
              </a:rPr>
              <a:t>, such as “</a:t>
            </a:r>
            <a:r>
              <a:rPr lang="en-US" altLang="zh-CN" b="1" i="1">
                <a:solidFill>
                  <a:srgbClr val="003366"/>
                </a:solidFill>
              </a:rPr>
              <a:t>was</a:t>
            </a:r>
            <a:r>
              <a:rPr lang="en-US" altLang="zh-CN" i="1">
                <a:solidFill>
                  <a:srgbClr val="003366"/>
                </a:solidFill>
              </a:rPr>
              <a:t> </a:t>
            </a:r>
            <a:r>
              <a:rPr lang="en-US" altLang="zh-CN" b="1" i="1">
                <a:solidFill>
                  <a:srgbClr val="003366"/>
                </a:solidFill>
              </a:rPr>
              <a:t>exposed</a:t>
            </a:r>
            <a:r>
              <a:rPr lang="en-US" altLang="zh-CN" i="1">
                <a:solidFill>
                  <a:srgbClr val="003366"/>
                </a:solidFill>
              </a:rPr>
              <a:t> </a:t>
            </a:r>
            <a:r>
              <a:rPr lang="en-US" altLang="zh-CN" b="1" i="1">
                <a:solidFill>
                  <a:srgbClr val="003366"/>
                </a:solidFill>
              </a:rPr>
              <a:t>to </a:t>
            </a:r>
            <a:r>
              <a:rPr lang="en-US" altLang="zh-CN" i="1">
                <a:solidFill>
                  <a:srgbClr val="003366"/>
                </a:solidFill>
              </a:rPr>
              <a:t>- </a:t>
            </a:r>
            <a:r>
              <a:rPr lang="en-US" altLang="zh-CN" b="1" i="1">
                <a:solidFill>
                  <a:srgbClr val="003366"/>
                </a:solidFill>
              </a:rPr>
              <a:t>met</a:t>
            </a:r>
            <a:r>
              <a:rPr lang="en-US" altLang="zh-CN">
                <a:solidFill>
                  <a:srgbClr val="003366"/>
                </a:solidFill>
              </a:rPr>
              <a:t>”, “</a:t>
            </a:r>
            <a:r>
              <a:rPr lang="en-US" altLang="zh-CN" b="1" i="1">
                <a:solidFill>
                  <a:srgbClr val="003366"/>
                </a:solidFill>
              </a:rPr>
              <a:t>exposed me to</a:t>
            </a:r>
            <a:r>
              <a:rPr lang="en-US" altLang="zh-CN" i="1">
                <a:solidFill>
                  <a:srgbClr val="003366"/>
                </a:solidFill>
              </a:rPr>
              <a:t> </a:t>
            </a:r>
            <a:r>
              <a:rPr lang="en-US" altLang="zh-CN" b="1" i="1">
                <a:solidFill>
                  <a:srgbClr val="003366"/>
                </a:solidFill>
              </a:rPr>
              <a:t>drugs</a:t>
            </a:r>
            <a:r>
              <a:rPr lang="en-US" altLang="zh-CN" i="1">
                <a:solidFill>
                  <a:srgbClr val="003366"/>
                </a:solidFill>
              </a:rPr>
              <a:t> - </a:t>
            </a:r>
            <a:r>
              <a:rPr lang="en-US" altLang="zh-CN" b="1" i="1">
                <a:solidFill>
                  <a:srgbClr val="003366"/>
                </a:solidFill>
              </a:rPr>
              <a:t>doing drugs</a:t>
            </a:r>
            <a:r>
              <a:rPr lang="en-US" altLang="zh-CN" i="1">
                <a:solidFill>
                  <a:srgbClr val="003366"/>
                </a:solidFill>
              </a:rPr>
              <a:t> - </a:t>
            </a:r>
            <a:r>
              <a:rPr lang="en-US" altLang="zh-CN" b="1" i="1">
                <a:solidFill>
                  <a:srgbClr val="003366"/>
                </a:solidFill>
              </a:rPr>
              <a:t>using</a:t>
            </a:r>
            <a:r>
              <a:rPr lang="en-US" altLang="zh-CN" i="1">
                <a:solidFill>
                  <a:srgbClr val="003366"/>
                </a:solidFill>
              </a:rPr>
              <a:t> </a:t>
            </a:r>
            <a:r>
              <a:rPr lang="en-US" altLang="zh-CN" b="1" i="1">
                <a:solidFill>
                  <a:srgbClr val="003366"/>
                </a:solidFill>
              </a:rPr>
              <a:t>drugs</a:t>
            </a:r>
            <a:r>
              <a:rPr lang="en-US" altLang="zh-CN">
                <a:solidFill>
                  <a:srgbClr val="003366"/>
                </a:solidFill>
              </a:rPr>
              <a:t>”.</a:t>
            </a:r>
          </a:p>
        </p:txBody>
      </p:sp>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60807"/>
                                        </p:tgtEl>
                                        <p:attrNameLst>
                                          <p:attrName>style.visibility</p:attrName>
                                        </p:attrNameLst>
                                      </p:cBhvr>
                                      <p:to>
                                        <p:strVal val="visible"/>
                                      </p:to>
                                    </p:set>
                                    <p:animEffect transition="in" filter="blinds(vertical)">
                                      <p:cBhvr>
                                        <p:cTn id="7" dur="500"/>
                                        <p:tgtEl>
                                          <p:spTgt spid="460807"/>
                                        </p:tgtEl>
                                      </p:cBhvr>
                                    </p:animEffect>
                                  </p:childTnLst>
                                  <p:subTnLst>
                                    <p:audio>
                                      <p:cMediaNode>
                                        <p:cTn display="0" masterRel="sameClick">
                                          <p:stCondLst>
                                            <p:cond evt="begin" delay="0">
                                              <p:tn val="5"/>
                                            </p:cond>
                                          </p:stCondLst>
                                          <p:endCondLst>
                                            <p:cond evt="onStopAudio" delay="0">
                                              <p:tgtEl>
                                                <p:sldTgt/>
                                              </p:tgtEl>
                                            </p:cond>
                                          </p:endCondLst>
                                        </p:cTn>
                                        <p:tgtEl>
                                          <p:sndTgt r:embed="rId2" name="sound_1.wav"/>
                                        </p:tgtEl>
                                      </p:cMediaNode>
                                    </p:audio>
                                  </p:sub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24932"/>
                                        </p:tgtEl>
                                        <p:attrNameLst>
                                          <p:attrName>style.visibility</p:attrName>
                                        </p:attrNameLst>
                                      </p:cBhvr>
                                      <p:to>
                                        <p:strVal val="visible"/>
                                      </p:to>
                                    </p:set>
                                    <p:animEffect transition="in" filter="slide(fromLeft)">
                                      <p:cBhvr>
                                        <p:cTn id="11"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8" name="Text Box 12"/>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cs typeface="Times New Roman" pitchFamily="18" charset="0"/>
              </a:rPr>
              <a:t>Ex. 16	Reread Paragraph 4 of </a:t>
            </a:r>
            <a:r>
              <a:rPr lang="en-US" altLang="zh-CN" b="1" i="1">
                <a:solidFill>
                  <a:srgbClr val="FFFFFF"/>
                </a:solidFill>
                <a:cs typeface="Times New Roman" pitchFamily="18" charset="0"/>
              </a:rPr>
              <a:t>Agony from Ecstasy</a:t>
            </a:r>
            <a:r>
              <a:rPr lang="en-US" altLang="zh-CN">
                <a:solidFill>
                  <a:srgbClr val="FFFFFF"/>
                </a:solidFill>
                <a:cs typeface="Times New Roman" pitchFamily="18" charset="0"/>
              </a:rPr>
              <a:t> below and analyze its cohesive devices.</a:t>
            </a:r>
          </a:p>
        </p:txBody>
      </p:sp>
      <p:pic>
        <p:nvPicPr>
          <p:cNvPr id="461827"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6448425"/>
            <a:ext cx="409575" cy="409575"/>
          </a:xfrm>
          <a:prstGeom prst="rect">
            <a:avLst/>
          </a:prstGeom>
          <a:noFill/>
          <a:ln w="9525">
            <a:noFill/>
            <a:miter lim="800000"/>
            <a:headEnd/>
            <a:tailEnd/>
          </a:ln>
        </p:spPr>
      </p:pic>
      <p:sp useBgFill="1">
        <p:nvSpPr>
          <p:cNvPr id="461829" name="Text Box 5"/>
          <p:cNvSpPr txBox="1">
            <a:spLocks noChangeArrowheads="1"/>
          </p:cNvSpPr>
          <p:nvPr/>
        </p:nvSpPr>
        <p:spPr bwMode="auto">
          <a:xfrm>
            <a:off x="328613" y="900113"/>
            <a:ext cx="8596312" cy="2092325"/>
          </a:xfrm>
          <a:prstGeom prst="rect">
            <a:avLst/>
          </a:prstGeom>
          <a:ln w="9525">
            <a:noFill/>
            <a:miter lim="800000"/>
            <a:headEnd/>
            <a:tailEnd/>
          </a:ln>
          <a:effectLst>
            <a:prstShdw prst="shdw18" dist="17961" dir="13500000">
              <a:srgbClr val="DDDDDD">
                <a:gamma/>
                <a:shade val="60000"/>
                <a:invGamma/>
              </a:srgbClr>
            </a:prstShdw>
          </a:effectLst>
        </p:spPr>
        <p:txBody>
          <a:bodyPr>
            <a:spAutoFit/>
          </a:bodyPr>
          <a:lstStyle/>
          <a:p>
            <a:pPr indent="446088" algn="just">
              <a:lnSpc>
                <a:spcPct val="95000"/>
              </a:lnSpc>
            </a:pPr>
            <a:r>
              <a:rPr lang="en-US" altLang="zh-CN" sz="2300"/>
              <a:t>I was exposed to new people, new ideas and a completely new way of life — a way of life that exposed me to drugs. Most of the people that I met in the acting school had already been doing drugs for years. I felt that by using drugs, I would become a part of their world and it would deepen my friendships with them to new levels. I tried pot, even a little cocaine, but it was Ecstasy that changed my life forever. </a:t>
            </a:r>
            <a:endParaRPr lang="zh-CN" altLang="en-US" sz="2300"/>
          </a:p>
        </p:txBody>
      </p:sp>
      <p:sp>
        <p:nvSpPr>
          <p:cNvPr id="461830" name="Text Box 6"/>
          <p:cNvSpPr txBox="1">
            <a:spLocks noChangeArrowheads="1"/>
          </p:cNvSpPr>
          <p:nvPr/>
        </p:nvSpPr>
        <p:spPr bwMode="auto">
          <a:xfrm>
            <a:off x="314325" y="3181350"/>
            <a:ext cx="8624888" cy="20859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58775" indent="-358775">
              <a:spcBef>
                <a:spcPct val="50000"/>
              </a:spcBef>
            </a:pPr>
            <a:r>
              <a:rPr lang="en-US" altLang="zh-CN" sz="2300" b="1">
                <a:solidFill>
                  <a:srgbClr val="003366"/>
                </a:solidFill>
                <a:latin typeface="Times New Roman" pitchFamily="18" charset="0"/>
              </a:rPr>
              <a:t>Lexical connectors:</a:t>
            </a:r>
          </a:p>
          <a:p>
            <a:pPr marL="358775" indent="-358775">
              <a:spcBef>
                <a:spcPct val="50000"/>
              </a:spcBef>
            </a:pPr>
            <a:r>
              <a:rPr lang="zh-CN" altLang="en-US"/>
              <a:t>	</a:t>
            </a:r>
            <a:r>
              <a:rPr lang="en-US" altLang="zh-CN">
                <a:solidFill>
                  <a:srgbClr val="969696"/>
                </a:solidFill>
              </a:rPr>
              <a:t>____________________________________________________________________________________________________________________________________________________________________________________________________________________________________</a:t>
            </a:r>
          </a:p>
        </p:txBody>
      </p:sp>
      <p:sp>
        <p:nvSpPr>
          <p:cNvPr id="461831" name="Text Box 7"/>
          <p:cNvSpPr txBox="1">
            <a:spLocks noChangeArrowheads="1"/>
          </p:cNvSpPr>
          <p:nvPr/>
        </p:nvSpPr>
        <p:spPr bwMode="auto">
          <a:xfrm>
            <a:off x="701675" y="3689350"/>
            <a:ext cx="8002588" cy="45720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just"/>
            <a:r>
              <a:rPr lang="en-US" altLang="zh-CN" b="1" i="1">
                <a:solidFill>
                  <a:srgbClr val="003366"/>
                </a:solidFill>
              </a:rPr>
              <a:t>And</a:t>
            </a:r>
            <a:r>
              <a:rPr lang="en-US" altLang="zh-CN">
                <a:solidFill>
                  <a:srgbClr val="003366"/>
                </a:solidFill>
              </a:rPr>
              <a:t>, </a:t>
            </a:r>
            <a:r>
              <a:rPr lang="en-US" altLang="zh-CN" b="1" i="1">
                <a:solidFill>
                  <a:srgbClr val="003366"/>
                </a:solidFill>
              </a:rPr>
              <a:t>but</a:t>
            </a:r>
            <a:r>
              <a:rPr lang="en-US" altLang="zh-CN">
                <a:solidFill>
                  <a:srgbClr val="003366"/>
                </a:solidFill>
              </a:rPr>
              <a:t> and </a:t>
            </a:r>
            <a:r>
              <a:rPr lang="en-US" altLang="zh-CN" b="1" i="1">
                <a:solidFill>
                  <a:srgbClr val="003366"/>
                </a:solidFill>
              </a:rPr>
              <a:t>even</a:t>
            </a:r>
            <a:r>
              <a:rPr lang="en-US" altLang="zh-CN">
                <a:solidFill>
                  <a:srgbClr val="003366"/>
                </a:solidFill>
              </a:rPr>
              <a:t> are all used to show the logical text links.</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61831"/>
                                        </p:tgtEl>
                                        <p:attrNameLst>
                                          <p:attrName>style.visibility</p:attrName>
                                        </p:attrNameLst>
                                      </p:cBhvr>
                                      <p:to>
                                        <p:strVal val="visible"/>
                                      </p:to>
                                    </p:set>
                                    <p:animEffect transition="in" filter="blinds(vertical)">
                                      <p:cBhvr>
                                        <p:cTn id="7" dur="500"/>
                                        <p:tgtEl>
                                          <p:spTgt spid="461831"/>
                                        </p:tgtEl>
                                      </p:cBhvr>
                                    </p:animEffect>
                                  </p:childTnLst>
                                  <p:subTnLst>
                                    <p:audio>
                                      <p:cMediaNode>
                                        <p:cTn display="0" masterRel="sameClick">
                                          <p:stCondLst>
                                            <p:cond evt="begin" delay="0">
                                              <p:tn val="5"/>
                                            </p:cond>
                                          </p:stCondLst>
                                          <p:endCondLst>
                                            <p:cond evt="onStopAudio" delay="0">
                                              <p:tgtEl>
                                                <p:sldTgt/>
                                              </p:tgtEl>
                                            </p:cond>
                                          </p:endCondLst>
                                        </p:cTn>
                                        <p:tgtEl>
                                          <p:sndTgt r:embed="rId2" name="sound_1.wav"/>
                                        </p:tgtEl>
                                      </p:cMediaNode>
                                    </p:audio>
                                  </p:sub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61827"/>
                                        </p:tgtEl>
                                        <p:attrNameLst>
                                          <p:attrName>style.visibility</p:attrName>
                                        </p:attrNameLst>
                                      </p:cBhvr>
                                      <p:to>
                                        <p:strVal val="visible"/>
                                      </p:to>
                                    </p:set>
                                    <p:animEffect transition="in" filter="box(in)">
                                      <p:cBhvr>
                                        <p:cTn id="11" dur="500"/>
                                        <p:tgtEl>
                                          <p:spTgt spid="461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3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7" name="Text Box 9"/>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cs typeface="Times New Roman" pitchFamily="18" charset="0"/>
              </a:rPr>
              <a:t>Ex. 17	Translate the following sentences into Chinese, paying special attention to the use of “it”.</a:t>
            </a:r>
          </a:p>
        </p:txBody>
      </p:sp>
      <p:pic>
        <p:nvPicPr>
          <p:cNvPr id="154631"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
        <p:nvSpPr>
          <p:cNvPr id="173061" name="Text Box 5"/>
          <p:cNvSpPr txBox="1">
            <a:spLocks noChangeArrowheads="1"/>
          </p:cNvSpPr>
          <p:nvPr/>
        </p:nvSpPr>
        <p:spPr bwMode="auto">
          <a:xfrm>
            <a:off x="358775" y="1798638"/>
            <a:ext cx="8401050" cy="488950"/>
          </a:xfrm>
          <a:prstGeom prst="rect">
            <a:avLst/>
          </a:prstGeom>
          <a:noFill/>
          <a:ln w="9525">
            <a:noFill/>
            <a:miter lim="800000"/>
            <a:headEnd/>
            <a:tailEnd/>
          </a:ln>
          <a:effectLst/>
        </p:spPr>
        <p:txBody>
          <a:bodyPr>
            <a:spAutoFit/>
          </a:bodyPr>
          <a:lstStyle/>
          <a:p>
            <a:pPr marL="476250" indent="-476250" algn="just" defTabSz="476250"/>
            <a:r>
              <a:rPr lang="en-US" altLang="zh-CN" sz="2600">
                <a:cs typeface="Times New Roman" pitchFamily="18" charset="0"/>
              </a:rPr>
              <a:t>1.	</a:t>
            </a:r>
            <a:r>
              <a:rPr lang="en-US" altLang="zh-CN" sz="2600" b="1">
                <a:solidFill>
                  <a:srgbClr val="003366"/>
                </a:solidFill>
                <a:cs typeface="Times New Roman" pitchFamily="18" charset="0"/>
              </a:rPr>
              <a:t>It</a:t>
            </a:r>
            <a:r>
              <a:rPr lang="en-US" altLang="zh-CN" sz="2600">
                <a:cs typeface="Times New Roman" pitchFamily="18" charset="0"/>
              </a:rPr>
              <a:t> took him a long time to explain, and I didn’t get </a:t>
            </a:r>
            <a:r>
              <a:rPr lang="en-US" altLang="zh-CN" sz="2600" b="1">
                <a:solidFill>
                  <a:srgbClr val="003366"/>
                </a:solidFill>
                <a:cs typeface="Times New Roman" pitchFamily="18" charset="0"/>
              </a:rPr>
              <a:t>it</a:t>
            </a:r>
            <a:r>
              <a:rPr lang="en-US" altLang="zh-CN" sz="2600">
                <a:cs typeface="Times New Roman" pitchFamily="18" charset="0"/>
              </a:rPr>
              <a:t> all.</a:t>
            </a:r>
          </a:p>
        </p:txBody>
      </p:sp>
      <p:sp>
        <p:nvSpPr>
          <p:cNvPr id="105476" name="Text Box 4"/>
          <p:cNvSpPr txBox="1">
            <a:spLocks noChangeArrowheads="1"/>
          </p:cNvSpPr>
          <p:nvPr/>
        </p:nvSpPr>
        <p:spPr bwMode="auto">
          <a:xfrm>
            <a:off x="898525" y="2828925"/>
            <a:ext cx="7570788" cy="438150"/>
          </a:xfrm>
          <a:prstGeom prst="rect">
            <a:avLst/>
          </a:prstGeom>
          <a:noFill/>
          <a:ln w="9525">
            <a:noFill/>
            <a:miter lim="800000"/>
            <a:headEnd/>
            <a:tailEnd/>
          </a:ln>
        </p:spPr>
        <p:txBody>
          <a:bodyPr lIns="0" tIns="0" rIns="0" bIns="0">
            <a:spAutoFit/>
          </a:bodyPr>
          <a:lstStyle/>
          <a:p>
            <a:pPr marL="444500" indent="-444500" algn="just">
              <a:lnSpc>
                <a:spcPct val="120000"/>
              </a:lnSpc>
              <a:buClr>
                <a:srgbClr val="0066FF"/>
              </a:buClr>
              <a:buFont typeface="Wingdings" pitchFamily="2" charset="2"/>
              <a:buChar char="è"/>
            </a:pPr>
            <a:r>
              <a:rPr lang="en-US" altLang="zh-CN">
                <a:solidFill>
                  <a:srgbClr val="B2B2B2"/>
                </a:solidFill>
              </a:rPr>
              <a:t>__________________________________________________</a:t>
            </a:r>
          </a:p>
        </p:txBody>
      </p:sp>
      <p:sp>
        <p:nvSpPr>
          <p:cNvPr id="2" name="Text Box 4"/>
          <p:cNvSpPr txBox="1">
            <a:spLocks noChangeArrowheads="1"/>
          </p:cNvSpPr>
          <p:nvPr/>
        </p:nvSpPr>
        <p:spPr bwMode="auto">
          <a:xfrm>
            <a:off x="1350963" y="2805113"/>
            <a:ext cx="6972300" cy="434975"/>
          </a:xfrm>
          <a:prstGeom prst="rect">
            <a:avLst/>
          </a:prstGeom>
          <a:noFill/>
          <a:ln w="9525">
            <a:noFill/>
            <a:miter lim="800000"/>
            <a:headEnd/>
            <a:tailEnd/>
          </a:ln>
        </p:spPr>
        <p:txBody>
          <a:bodyPr lIns="0" tIns="0" rIns="0" bIns="0">
            <a:spAutoFit/>
          </a:bodyPr>
          <a:lstStyle/>
          <a:p>
            <a:pPr algn="just">
              <a:lnSpc>
                <a:spcPct val="130000"/>
              </a:lnSpc>
              <a:buClr>
                <a:srgbClr val="0066FF"/>
              </a:buClr>
              <a:buFont typeface="Wingdings" pitchFamily="2" charset="2"/>
              <a:buNone/>
            </a:pPr>
            <a:r>
              <a:rPr lang="zh-CN" altLang="zh-CN" sz="2200">
                <a:solidFill>
                  <a:srgbClr val="003366"/>
                </a:solidFill>
                <a:latin typeface="Tahoma" pitchFamily="34" charset="0"/>
                <a:ea typeface="黑体" pitchFamily="49" charset="-122"/>
              </a:rPr>
              <a:t>他解释了好一阵子，我也没有完全懂</a:t>
            </a:r>
            <a:r>
              <a:rPr lang="zh-CN" altLang="en-US" sz="2200">
                <a:solidFill>
                  <a:srgbClr val="003366"/>
                </a:solidFill>
                <a:latin typeface="Tahoma" pitchFamily="34" charset="0"/>
                <a:ea typeface="黑体" pitchFamily="49" charset="-122"/>
              </a:rPr>
              <a:t>。</a:t>
            </a:r>
            <a:endParaRPr lang="en-US" altLang="zh-CN" sz="2200">
              <a:solidFill>
                <a:srgbClr val="003366"/>
              </a:solidFill>
              <a:latin typeface="Tahoma" pitchFamily="34" charset="0"/>
              <a:ea typeface="黑体"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24932"/>
                                        </p:tgtEl>
                                        <p:attrNameLst>
                                          <p:attrName>style.visibility</p:attrName>
                                        </p:attrNameLst>
                                      </p:cBhvr>
                                      <p:to>
                                        <p:strVal val="visible"/>
                                      </p:to>
                                    </p:set>
                                    <p:animEffect transition="in" filter="slide(fromLeft)">
                                      <p:cBhvr>
                                        <p:cTn id="1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2"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2" name="Picture 4" descr="MCj04326840000[1]">
            <a:hlinkClick r:id="" action="ppaction://hlinkshowjump?jump=nextslide" tooltip="Next slide"/>
          </p:cNvPr>
          <p:cNvPicPr>
            <a:picLocks noChangeAspect="1" noChangeArrowheads="1"/>
          </p:cNvPicPr>
          <p:nvPr/>
        </p:nvPicPr>
        <p:blipFill>
          <a:blip r:embed="rId3"/>
          <a:srcRect/>
          <a:stretch>
            <a:fillRect/>
          </a:stretch>
        </p:blipFill>
        <p:spPr bwMode="auto">
          <a:xfrm>
            <a:off x="8712200" y="6426200"/>
            <a:ext cx="431800" cy="431800"/>
          </a:xfrm>
          <a:prstGeom prst="rect">
            <a:avLst/>
          </a:prstGeom>
          <a:noFill/>
          <a:ln w="9525">
            <a:noFill/>
            <a:miter lim="800000"/>
            <a:headEnd/>
            <a:tailEnd/>
          </a:ln>
        </p:spPr>
      </p:pic>
      <p:sp>
        <p:nvSpPr>
          <p:cNvPr id="173061" name="Text Box 5"/>
          <p:cNvSpPr txBox="1">
            <a:spLocks noChangeArrowheads="1"/>
          </p:cNvSpPr>
          <p:nvPr/>
        </p:nvSpPr>
        <p:spPr bwMode="auto">
          <a:xfrm>
            <a:off x="358775" y="1798638"/>
            <a:ext cx="8401050" cy="885825"/>
          </a:xfrm>
          <a:prstGeom prst="rect">
            <a:avLst/>
          </a:prstGeom>
          <a:noFill/>
          <a:ln w="9525">
            <a:noFill/>
            <a:miter lim="800000"/>
            <a:headEnd/>
            <a:tailEnd/>
          </a:ln>
          <a:effectLst/>
        </p:spPr>
        <p:txBody>
          <a:bodyPr>
            <a:spAutoFit/>
          </a:bodyPr>
          <a:lstStyle/>
          <a:p>
            <a:pPr marL="476250" indent="-476250" algn="just" defTabSz="476250"/>
            <a:r>
              <a:rPr lang="en-US" altLang="zh-CN" sz="2600">
                <a:cs typeface="Times New Roman" pitchFamily="18" charset="0"/>
              </a:rPr>
              <a:t>2.	</a:t>
            </a:r>
            <a:r>
              <a:rPr lang="en-US" altLang="zh-CN" sz="2600" b="1">
                <a:solidFill>
                  <a:srgbClr val="003366"/>
                </a:solidFill>
                <a:cs typeface="Times New Roman" pitchFamily="18" charset="0"/>
              </a:rPr>
              <a:t>It</a:t>
            </a:r>
            <a:r>
              <a:rPr lang="en-US" altLang="zh-CN" sz="2600">
                <a:cs typeface="Times New Roman" pitchFamily="18" charset="0"/>
              </a:rPr>
              <a:t> was as if I had unlocked some sort of secret world; </a:t>
            </a:r>
            <a:r>
              <a:rPr lang="en-US" altLang="zh-CN" sz="2600" b="1">
                <a:solidFill>
                  <a:srgbClr val="003366"/>
                </a:solidFill>
                <a:cs typeface="Times New Roman" pitchFamily="18" charset="0"/>
              </a:rPr>
              <a:t>it</a:t>
            </a:r>
            <a:r>
              <a:rPr lang="en-US" altLang="zh-CN" sz="2600">
                <a:cs typeface="Times New Roman" pitchFamily="18" charset="0"/>
              </a:rPr>
              <a:t> was as if I’d found heaven.</a:t>
            </a:r>
          </a:p>
        </p:txBody>
      </p:sp>
      <p:sp>
        <p:nvSpPr>
          <p:cNvPr id="105476" name="Text Box 4"/>
          <p:cNvSpPr txBox="1">
            <a:spLocks noChangeArrowheads="1"/>
          </p:cNvSpPr>
          <p:nvPr/>
        </p:nvSpPr>
        <p:spPr bwMode="auto">
          <a:xfrm>
            <a:off x="898525" y="2828925"/>
            <a:ext cx="7570788" cy="438150"/>
          </a:xfrm>
          <a:prstGeom prst="rect">
            <a:avLst/>
          </a:prstGeom>
          <a:noFill/>
          <a:ln w="9525">
            <a:noFill/>
            <a:miter lim="800000"/>
            <a:headEnd/>
            <a:tailEnd/>
          </a:ln>
        </p:spPr>
        <p:txBody>
          <a:bodyPr lIns="0" tIns="0" rIns="0" bIns="0">
            <a:spAutoFit/>
          </a:bodyPr>
          <a:lstStyle/>
          <a:p>
            <a:pPr marL="444500" indent="-444500" algn="just">
              <a:lnSpc>
                <a:spcPct val="120000"/>
              </a:lnSpc>
              <a:buClr>
                <a:srgbClr val="0066FF"/>
              </a:buClr>
              <a:buFont typeface="Wingdings" pitchFamily="2" charset="2"/>
              <a:buChar char="è"/>
            </a:pPr>
            <a:r>
              <a:rPr lang="en-US" altLang="zh-CN">
                <a:solidFill>
                  <a:srgbClr val="B2B2B2"/>
                </a:solidFill>
              </a:rPr>
              <a:t>__________________________________________________</a:t>
            </a:r>
          </a:p>
        </p:txBody>
      </p:sp>
      <p:sp>
        <p:nvSpPr>
          <p:cNvPr id="2" name="Text Box 4"/>
          <p:cNvSpPr txBox="1">
            <a:spLocks noChangeArrowheads="1"/>
          </p:cNvSpPr>
          <p:nvPr/>
        </p:nvSpPr>
        <p:spPr bwMode="auto">
          <a:xfrm>
            <a:off x="1350963" y="2805113"/>
            <a:ext cx="7205662" cy="434975"/>
          </a:xfrm>
          <a:prstGeom prst="rect">
            <a:avLst/>
          </a:prstGeom>
          <a:noFill/>
          <a:ln w="9525">
            <a:noFill/>
            <a:miter lim="800000"/>
            <a:headEnd/>
            <a:tailEnd/>
          </a:ln>
        </p:spPr>
        <p:txBody>
          <a:bodyPr lIns="0" tIns="0" rIns="0" bIns="0">
            <a:spAutoFit/>
          </a:bodyPr>
          <a:lstStyle/>
          <a:p>
            <a:pPr algn="just">
              <a:lnSpc>
                <a:spcPct val="130000"/>
              </a:lnSpc>
              <a:buClr>
                <a:srgbClr val="0066FF"/>
              </a:buClr>
              <a:buFont typeface="Wingdings" pitchFamily="2" charset="2"/>
              <a:buNone/>
            </a:pPr>
            <a:r>
              <a:rPr lang="zh-CN" altLang="zh-CN" sz="2200">
                <a:solidFill>
                  <a:srgbClr val="003366"/>
                </a:solidFill>
                <a:latin typeface="Tahoma" pitchFamily="34" charset="0"/>
                <a:ea typeface="黑体" pitchFamily="49" charset="-122"/>
              </a:rPr>
              <a:t>那种感觉就好像我打开了一个秘密天地，到了天堂一般</a:t>
            </a:r>
            <a:r>
              <a:rPr lang="zh-CN" altLang="en-US" sz="2200">
                <a:solidFill>
                  <a:srgbClr val="003366"/>
                </a:solidFill>
                <a:latin typeface="Tahoma" pitchFamily="34" charset="0"/>
                <a:ea typeface="黑体" pitchFamily="49" charset="-122"/>
              </a:rPr>
              <a:t>。</a:t>
            </a:r>
            <a:endParaRPr lang="en-US" altLang="zh-CN" sz="2200">
              <a:solidFill>
                <a:srgbClr val="003366"/>
              </a:solidFill>
              <a:latin typeface="Tahoma" pitchFamily="34" charset="0"/>
              <a:ea typeface="黑体" pitchFamily="49" charset="-122"/>
            </a:endParaRPr>
          </a:p>
        </p:txBody>
      </p:sp>
      <p:sp>
        <p:nvSpPr>
          <p:cNvPr id="181257" name="Text Box 9"/>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cs typeface="Times New Roman" pitchFamily="18" charset="0"/>
              </a:rPr>
              <a:t>Ex. 17	Translate the following sentences into Chinese, paying special attention to the use of “it”.</a:t>
            </a:r>
          </a:p>
        </p:txBody>
      </p:sp>
      <p:pic>
        <p:nvPicPr>
          <p:cNvPr id="397321" name="Picture 10">
            <a:hlinkClick r:id="" action="ppaction://noaction"/>
          </p:cNvPr>
          <p:cNvPicPr>
            <a:picLocks noChangeAspect="1" noChangeArrowheads="1"/>
          </p:cNvPicPr>
          <p:nvPr/>
        </p:nvPicPr>
        <p:blipFill>
          <a:blip r:embed="rId4">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9" presetClass="entr" presetSubtype="0"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24932"/>
                                        </p:tgtEl>
                                        <p:attrNameLst>
                                          <p:attrName>style.visibility</p:attrName>
                                        </p:attrNameLst>
                                      </p:cBhvr>
                                      <p:to>
                                        <p:strVal val="visible"/>
                                      </p:to>
                                    </p:set>
                                    <p:animEffect transition="in" filter="slide(fromLeft)">
                                      <p:cBhvr>
                                        <p:cTn id="1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5" name="Text Box 13"/>
          <p:cNvSpPr txBox="1">
            <a:spLocks noChangeArrowheads="1"/>
          </p:cNvSpPr>
          <p:nvPr/>
        </p:nvSpPr>
        <p:spPr bwMode="auto">
          <a:xfrm>
            <a:off x="0" y="0"/>
            <a:ext cx="9144000" cy="749300"/>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lIns="180000" rIns="540000">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90000"/>
              </a:lnSpc>
            </a:pPr>
            <a:r>
              <a:rPr lang="en-US" altLang="zh-CN" sz="2400">
                <a:solidFill>
                  <a:srgbClr val="FFFFFF"/>
                </a:solidFill>
                <a:latin typeface="Arial Narrow" pitchFamily="34" charset="0"/>
                <a:cs typeface="Times New Roman" pitchFamily="18" charset="0"/>
              </a:rPr>
              <a:t>Ex. 5	One word is wrongly used in each of the following sentences. Underline the wrong word and write out the correct one. </a:t>
            </a:r>
          </a:p>
        </p:txBody>
      </p:sp>
      <p:pic>
        <p:nvPicPr>
          <p:cNvPr id="373763" name="Picture 14">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8734425" y="6448425"/>
            <a:ext cx="409575"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476" name="Text Box 4"/>
          <p:cNvSpPr txBox="1">
            <a:spLocks noChangeArrowheads="1"/>
          </p:cNvSpPr>
          <p:nvPr/>
        </p:nvSpPr>
        <p:spPr bwMode="auto">
          <a:xfrm>
            <a:off x="1006475" y="2928938"/>
            <a:ext cx="173990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è"/>
            </a:pPr>
            <a:r>
              <a:rPr lang="en-US" altLang="zh-CN" sz="2400" b="1">
                <a:solidFill>
                  <a:srgbClr val="CC3300"/>
                </a:solidFill>
                <a:effectLst>
                  <a:outerShdw blurRad="38100" dist="38100" dir="2700000" algn="tl">
                    <a:srgbClr val="C0C0C0"/>
                  </a:outerShdw>
                </a:effectLst>
                <a:latin typeface="Arial Narrow" pitchFamily="34" charset="0"/>
              </a:rPr>
              <a:t>motivation</a:t>
            </a:r>
          </a:p>
        </p:txBody>
      </p:sp>
      <p:sp>
        <p:nvSpPr>
          <p:cNvPr id="373767" name="Text Box 7"/>
          <p:cNvSpPr txBox="1">
            <a:spLocks noChangeArrowheads="1"/>
          </p:cNvSpPr>
          <p:nvPr/>
        </p:nvSpPr>
        <p:spPr bwMode="auto">
          <a:xfrm>
            <a:off x="539750" y="1619250"/>
            <a:ext cx="8213725" cy="9652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lvl1pPr marL="358775" indent="-358775" eaLnBrk="0" hangingPunct="0">
              <a:defRPr kumimoji="1" sz="1600">
                <a:solidFill>
                  <a:schemeClr val="tx1"/>
                </a:solidFill>
                <a:latin typeface="Tahoma" pitchFamily="34" charset="0"/>
                <a:ea typeface="宋体" pitchFamily="2" charset="-122"/>
              </a:defRPr>
            </a:lvl1pPr>
            <a:lvl2pPr marL="538163" eaLnBrk="0" hangingPunct="0">
              <a:defRPr kumimoji="1" sz="1600">
                <a:solidFill>
                  <a:schemeClr val="tx1"/>
                </a:solidFill>
                <a:latin typeface="Tahoma" pitchFamily="34" charset="0"/>
                <a:ea typeface="宋体" pitchFamily="2" charset="-122"/>
              </a:defRPr>
            </a:lvl2pPr>
            <a:lvl3pPr eaLnBrk="0" hangingPunct="0">
              <a:defRPr kumimoji="1" sz="1600">
                <a:solidFill>
                  <a:schemeClr val="tx1"/>
                </a:solidFill>
                <a:latin typeface="Tahoma" pitchFamily="34" charset="0"/>
                <a:ea typeface="宋体" pitchFamily="2" charset="-122"/>
              </a:defRPr>
            </a:lvl3pPr>
            <a:lvl4pPr eaLnBrk="0" hangingPunct="0">
              <a:defRPr kumimoji="1" sz="1600">
                <a:solidFill>
                  <a:schemeClr val="tx1"/>
                </a:solidFill>
                <a:latin typeface="Tahoma" pitchFamily="34" charset="0"/>
                <a:ea typeface="宋体" pitchFamily="2" charset="-122"/>
              </a:defRPr>
            </a:lvl4pPr>
            <a:lvl5pPr eaLnBrk="0" hangingPunct="0">
              <a:defRPr kumimoji="1" sz="1600">
                <a:solidFill>
                  <a:schemeClr val="tx1"/>
                </a:solidFill>
                <a:latin typeface="Tahoma" pitchFamily="34" charset="0"/>
                <a:ea typeface="宋体" pitchFamily="2" charset="-122"/>
              </a:defRPr>
            </a:lvl5pPr>
            <a:lvl6pPr eaLnBrk="0" fontAlgn="base" hangingPunct="0">
              <a:spcBef>
                <a:spcPct val="0"/>
              </a:spcBef>
              <a:spcAft>
                <a:spcPct val="0"/>
              </a:spcAft>
              <a:defRPr kumimoji="1" sz="1600">
                <a:solidFill>
                  <a:schemeClr val="tx1"/>
                </a:solidFill>
                <a:latin typeface="Tahoma" pitchFamily="34" charset="0"/>
                <a:ea typeface="宋体" pitchFamily="2" charset="-122"/>
              </a:defRPr>
            </a:lvl6pPr>
            <a:lvl7pPr eaLnBrk="0" fontAlgn="base" hangingPunct="0">
              <a:spcBef>
                <a:spcPct val="0"/>
              </a:spcBef>
              <a:spcAft>
                <a:spcPct val="0"/>
              </a:spcAft>
              <a:defRPr kumimoji="1" sz="1600">
                <a:solidFill>
                  <a:schemeClr val="tx1"/>
                </a:solidFill>
                <a:latin typeface="Tahoma" pitchFamily="34" charset="0"/>
                <a:ea typeface="宋体" pitchFamily="2" charset="-122"/>
              </a:defRPr>
            </a:lvl7pPr>
            <a:lvl8pPr eaLnBrk="0" fontAlgn="base" hangingPunct="0">
              <a:spcBef>
                <a:spcPct val="0"/>
              </a:spcBef>
              <a:spcAft>
                <a:spcPct val="0"/>
              </a:spcAft>
              <a:defRPr kumimoji="1" sz="1600">
                <a:solidFill>
                  <a:schemeClr val="tx1"/>
                </a:solidFill>
                <a:latin typeface="Tahoma" pitchFamily="34" charset="0"/>
                <a:ea typeface="宋体" pitchFamily="2" charset="-122"/>
              </a:defRPr>
            </a:lvl8pPr>
            <a:lvl9pPr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110000"/>
              </a:lnSpc>
            </a:pPr>
            <a:r>
              <a:rPr lang="en-US" altLang="zh-CN" sz="2600">
                <a:solidFill>
                  <a:srgbClr val="003366"/>
                </a:solidFill>
                <a:latin typeface="Arial Narrow" pitchFamily="34" charset="0"/>
              </a:rPr>
              <a:t>5.	</a:t>
            </a:r>
            <a:r>
              <a:rPr lang="en-US" altLang="en-US" sz="2600">
                <a:solidFill>
                  <a:srgbClr val="003366"/>
                </a:solidFill>
                <a:latin typeface="Arial Narrow" pitchFamily="34" charset="0"/>
              </a:rPr>
              <a:t>The stronger the motivate, the better a person will learn a foreign language. </a:t>
            </a:r>
          </a:p>
        </p:txBody>
      </p:sp>
      <p:sp>
        <p:nvSpPr>
          <p:cNvPr id="373766" name="Line 6"/>
          <p:cNvSpPr>
            <a:spLocks noChangeShapeType="1"/>
          </p:cNvSpPr>
          <p:nvPr/>
        </p:nvSpPr>
        <p:spPr bwMode="auto">
          <a:xfrm>
            <a:off x="3276600" y="2054225"/>
            <a:ext cx="1036638" cy="0"/>
          </a:xfrm>
          <a:prstGeom prst="line">
            <a:avLst/>
          </a:prstGeom>
          <a:noFill/>
          <a:ln w="38100">
            <a:solidFill>
              <a:srgbClr val="CC33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7961" dir="2700000" algn="ctr" rotWithShape="0">
                    <a:srgbClr val="CC3300">
                      <a:gamma/>
                      <a:shade val="60000"/>
                      <a:invGamma/>
                    </a:srgbClr>
                  </a:outerShdw>
                </a:effectLst>
              </a14:hiddenEffects>
            </a:ext>
          </a:extLst>
        </p:spPr>
        <p:txBody>
          <a:bodyPr wrap="none"/>
          <a:lstStyle/>
          <a:p>
            <a:endParaRPr lang="zh-CN" altLang="en-US"/>
          </a:p>
        </p:txBody>
      </p:sp>
    </p:spTree>
    <p:extLst>
      <p:ext uri="{BB962C8B-B14F-4D97-AF65-F5344CB8AC3E}">
        <p14:creationId xmlns:p14="http://schemas.microsoft.com/office/powerpoint/2010/main" xmlns="" val="42544889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73766"/>
                                        </p:tgtEl>
                                        <p:attrNameLst>
                                          <p:attrName>style.visibility</p:attrName>
                                        </p:attrNameLst>
                                      </p:cBhvr>
                                      <p:to>
                                        <p:strVal val="visible"/>
                                      </p:to>
                                    </p:set>
                                    <p:anim calcmode="lin" valueType="num">
                                      <p:cBhvr>
                                        <p:cTn id="7" dur="500" decel="50000" fill="hold">
                                          <p:stCondLst>
                                            <p:cond delay="0"/>
                                          </p:stCondLst>
                                        </p:cTn>
                                        <p:tgtEl>
                                          <p:spTgt spid="37376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7376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73766"/>
                                        </p:tgtEl>
                                        <p:attrNameLst>
                                          <p:attrName>ppt_w</p:attrName>
                                        </p:attrNameLst>
                                      </p:cBhvr>
                                      <p:tavLst>
                                        <p:tav tm="0">
                                          <p:val>
                                            <p:strVal val="#ppt_w*.05"/>
                                          </p:val>
                                        </p:tav>
                                        <p:tav tm="100000">
                                          <p:val>
                                            <p:strVal val="#ppt_w"/>
                                          </p:val>
                                        </p:tav>
                                      </p:tavLst>
                                    </p:anim>
                                    <p:anim calcmode="lin" valueType="num">
                                      <p:cBhvr>
                                        <p:cTn id="10" dur="1000" fill="hold"/>
                                        <p:tgtEl>
                                          <p:spTgt spid="37376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7376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7376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7376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7376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105476"/>
                                        </p:tgtEl>
                                        <p:attrNameLst>
                                          <p:attrName>style.visibility</p:attrName>
                                        </p:attrNameLst>
                                      </p:cBhvr>
                                      <p:to>
                                        <p:strVal val="visible"/>
                                      </p:to>
                                    </p:set>
                                    <p:animScale>
                                      <p:cBhvr>
                                        <p:cTn id="19" dur="1000" decel="50000" fill="hold">
                                          <p:stCondLst>
                                            <p:cond delay="0"/>
                                          </p:stCondLst>
                                        </p:cTn>
                                        <p:tgtEl>
                                          <p:spTgt spid="10547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05476"/>
                                        </p:tgtEl>
                                        <p:attrNameLst>
                                          <p:attrName>ppt_x</p:attrName>
                                          <p:attrName>ppt_y</p:attrName>
                                        </p:attrNameLst>
                                      </p:cBhvr>
                                    </p:animMotion>
                                    <p:animEffect transition="in" filter="fade">
                                      <p:cBhvr>
                                        <p:cTn id="21" dur="1000"/>
                                        <p:tgtEl>
                                          <p:spTgt spid="105476"/>
                                        </p:tgtEl>
                                      </p:cBhvr>
                                    </p:animEffect>
                                  </p:childTnLst>
                                  <p:subTnLst>
                                    <p:audio>
                                      <p:cMediaNode>
                                        <p:cTn display="0" masterRel="sameClick">
                                          <p:stCondLst>
                                            <p:cond evt="begin" delay="0">
                                              <p:tn val="17"/>
                                            </p:cond>
                                          </p:stCondLst>
                                          <p:endCondLst>
                                            <p:cond evt="onStopAudio" delay="0">
                                              <p:tgtEl>
                                                <p:sldTgt/>
                                              </p:tgtEl>
                                            </p:cond>
                                          </p:endCondLst>
                                        </p:cTn>
                                        <p:tgtEl>
                                          <p:sndTgt r:embed="rId2" name="CHIMES.WAV"/>
                                        </p:tgtEl>
                                      </p:cMediaNode>
                                    </p:audio>
                                  </p:subTnLst>
                                </p:cTn>
                              </p:par>
                            </p:childTnLst>
                          </p:cTn>
                        </p:par>
                        <p:par>
                          <p:cTn id="22" fill="hold" nodeType="afterGroup">
                            <p:stCondLst>
                              <p:cond delay="1000"/>
                            </p:stCondLst>
                            <p:childTnLst>
                              <p:par>
                                <p:cTn id="23" presetID="4" presetClass="entr" presetSubtype="16" fill="hold" nodeType="afterEffect">
                                  <p:stCondLst>
                                    <p:cond delay="0"/>
                                  </p:stCondLst>
                                  <p:childTnLst>
                                    <p:set>
                                      <p:cBhvr>
                                        <p:cTn id="24" dur="1" fill="hold">
                                          <p:stCondLst>
                                            <p:cond delay="0"/>
                                          </p:stCondLst>
                                        </p:cTn>
                                        <p:tgtEl>
                                          <p:spTgt spid="373763"/>
                                        </p:tgtEl>
                                        <p:attrNameLst>
                                          <p:attrName>style.visibility</p:attrName>
                                        </p:attrNameLst>
                                      </p:cBhvr>
                                      <p:to>
                                        <p:strVal val="visible"/>
                                      </p:to>
                                    </p:set>
                                    <p:animEffect transition="in" filter="box(in)">
                                      <p:cBhvr>
                                        <p:cTn id="25" dur="500"/>
                                        <p:tgtEl>
                                          <p:spTgt spid="373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37376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898525" y="2828925"/>
            <a:ext cx="7570788" cy="438150"/>
          </a:xfrm>
          <a:prstGeom prst="rect">
            <a:avLst/>
          </a:prstGeom>
          <a:noFill/>
          <a:ln w="9525">
            <a:noFill/>
            <a:miter lim="800000"/>
            <a:headEnd/>
            <a:tailEnd/>
          </a:ln>
        </p:spPr>
        <p:txBody>
          <a:bodyPr lIns="0" tIns="0" rIns="0" bIns="0">
            <a:spAutoFit/>
          </a:bodyPr>
          <a:lstStyle/>
          <a:p>
            <a:pPr marL="444500" indent="-444500" algn="just">
              <a:lnSpc>
                <a:spcPct val="120000"/>
              </a:lnSpc>
              <a:buClr>
                <a:srgbClr val="0066FF"/>
              </a:buClr>
              <a:buFont typeface="Wingdings" pitchFamily="2" charset="2"/>
              <a:buChar char="è"/>
            </a:pPr>
            <a:r>
              <a:rPr lang="en-US" altLang="zh-CN">
                <a:solidFill>
                  <a:srgbClr val="B2B2B2"/>
                </a:solidFill>
              </a:rPr>
              <a:t>__________________________________________________</a:t>
            </a:r>
          </a:p>
        </p:txBody>
      </p:sp>
      <p:pic>
        <p:nvPicPr>
          <p:cNvPr id="124932" name="Picture 4" descr="MCj04326840000[1]">
            <a:hlinkClick r:id="" action="ppaction://hlinkshowjump?jump=nextslide" tooltip="Next slide"/>
          </p:cNvPr>
          <p:cNvPicPr>
            <a:picLocks noChangeAspect="1" noChangeArrowheads="1"/>
          </p:cNvPicPr>
          <p:nvPr/>
        </p:nvPicPr>
        <p:blipFill>
          <a:blip r:embed="rId3"/>
          <a:srcRect/>
          <a:stretch>
            <a:fillRect/>
          </a:stretch>
        </p:blipFill>
        <p:spPr bwMode="auto">
          <a:xfrm>
            <a:off x="8712200" y="6426200"/>
            <a:ext cx="431800" cy="431800"/>
          </a:xfrm>
          <a:prstGeom prst="rect">
            <a:avLst/>
          </a:prstGeom>
          <a:noFill/>
          <a:ln w="9525">
            <a:noFill/>
            <a:miter lim="800000"/>
            <a:headEnd/>
            <a:tailEnd/>
          </a:ln>
        </p:spPr>
      </p:pic>
      <p:sp>
        <p:nvSpPr>
          <p:cNvPr id="173061" name="Text Box 5"/>
          <p:cNvSpPr txBox="1">
            <a:spLocks noChangeArrowheads="1"/>
          </p:cNvSpPr>
          <p:nvPr/>
        </p:nvSpPr>
        <p:spPr bwMode="auto">
          <a:xfrm>
            <a:off x="358775" y="1798638"/>
            <a:ext cx="8401050" cy="488950"/>
          </a:xfrm>
          <a:prstGeom prst="rect">
            <a:avLst/>
          </a:prstGeom>
          <a:noFill/>
          <a:ln w="9525">
            <a:noFill/>
            <a:miter lim="800000"/>
            <a:headEnd/>
            <a:tailEnd/>
          </a:ln>
          <a:effectLst/>
        </p:spPr>
        <p:txBody>
          <a:bodyPr>
            <a:spAutoFit/>
          </a:bodyPr>
          <a:lstStyle/>
          <a:p>
            <a:pPr marL="476250" indent="-476250" algn="just" defTabSz="476250"/>
            <a:r>
              <a:rPr lang="en-US" altLang="zh-CN" sz="2600">
                <a:cs typeface="Times New Roman" pitchFamily="18" charset="0"/>
              </a:rPr>
              <a:t>3.	This is what Ecstasy gave me — but </a:t>
            </a:r>
            <a:r>
              <a:rPr lang="en-US" altLang="zh-CN" sz="2600" b="1">
                <a:solidFill>
                  <a:srgbClr val="003366"/>
                </a:solidFill>
                <a:cs typeface="Times New Roman" pitchFamily="18" charset="0"/>
              </a:rPr>
              <a:t>it</a:t>
            </a:r>
            <a:r>
              <a:rPr lang="en-US" altLang="zh-CN" sz="2600">
                <a:cs typeface="Times New Roman" pitchFamily="18" charset="0"/>
              </a:rPr>
              <a:t> didn’t stop there.</a:t>
            </a:r>
          </a:p>
        </p:txBody>
      </p:sp>
      <p:sp>
        <p:nvSpPr>
          <p:cNvPr id="2" name="Text Box 4"/>
          <p:cNvSpPr txBox="1">
            <a:spLocks noChangeArrowheads="1"/>
          </p:cNvSpPr>
          <p:nvPr/>
        </p:nvSpPr>
        <p:spPr bwMode="auto">
          <a:xfrm>
            <a:off x="1350963" y="2805113"/>
            <a:ext cx="6972300" cy="434975"/>
          </a:xfrm>
          <a:prstGeom prst="rect">
            <a:avLst/>
          </a:prstGeom>
          <a:noFill/>
          <a:ln w="9525">
            <a:noFill/>
            <a:miter lim="800000"/>
            <a:headEnd/>
            <a:tailEnd/>
          </a:ln>
        </p:spPr>
        <p:txBody>
          <a:bodyPr lIns="0" tIns="0" rIns="0" bIns="0">
            <a:spAutoFit/>
          </a:bodyPr>
          <a:lstStyle/>
          <a:p>
            <a:pPr algn="just">
              <a:lnSpc>
                <a:spcPct val="130000"/>
              </a:lnSpc>
              <a:buClr>
                <a:srgbClr val="0066FF"/>
              </a:buClr>
              <a:buFont typeface="Wingdings" pitchFamily="2" charset="2"/>
              <a:buNone/>
            </a:pPr>
            <a:r>
              <a:rPr lang="zh-CN" altLang="zh-CN" sz="2200">
                <a:solidFill>
                  <a:srgbClr val="003366"/>
                </a:solidFill>
                <a:latin typeface="Tahoma" pitchFamily="34" charset="0"/>
                <a:ea typeface="黑体" pitchFamily="49" charset="-122"/>
              </a:rPr>
              <a:t>这就是摇头丸带给我的后果</a:t>
            </a:r>
            <a:r>
              <a:rPr lang="zh-CN" altLang="zh-CN" sz="2200">
                <a:solidFill>
                  <a:srgbClr val="003366"/>
                </a:solidFill>
                <a:latin typeface="黑体"/>
                <a:ea typeface="黑体" pitchFamily="49" charset="-122"/>
              </a:rPr>
              <a:t>——</a:t>
            </a:r>
            <a:r>
              <a:rPr lang="zh-CN" altLang="zh-CN" sz="2200">
                <a:solidFill>
                  <a:srgbClr val="003366"/>
                </a:solidFill>
                <a:latin typeface="Tahoma" pitchFamily="34" charset="0"/>
                <a:ea typeface="黑体" pitchFamily="49" charset="-122"/>
              </a:rPr>
              <a:t>但事情还不止于此。</a:t>
            </a:r>
            <a:endParaRPr lang="en-US" altLang="zh-CN" sz="2200">
              <a:solidFill>
                <a:srgbClr val="003366"/>
              </a:solidFill>
              <a:latin typeface="Tahoma" pitchFamily="34" charset="0"/>
              <a:ea typeface="黑体" pitchFamily="49" charset="-122"/>
            </a:endParaRPr>
          </a:p>
        </p:txBody>
      </p:sp>
      <p:sp>
        <p:nvSpPr>
          <p:cNvPr id="181257" name="Text Box 9"/>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cs typeface="Times New Roman" pitchFamily="18" charset="0"/>
              </a:rPr>
              <a:t>Ex. 17	Translate the following sentences into Chinese, paying special attention to the use of “it”.</a:t>
            </a:r>
          </a:p>
        </p:txBody>
      </p:sp>
      <p:pic>
        <p:nvPicPr>
          <p:cNvPr id="398346" name="Picture 10">
            <a:hlinkClick r:id="" action="ppaction://noaction"/>
          </p:cNvPr>
          <p:cNvPicPr>
            <a:picLocks noChangeAspect="1" noChangeArrowheads="1"/>
          </p:cNvPicPr>
          <p:nvPr/>
        </p:nvPicPr>
        <p:blipFill>
          <a:blip r:embed="rId4">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24932"/>
                                        </p:tgtEl>
                                        <p:attrNameLst>
                                          <p:attrName>style.visibility</p:attrName>
                                        </p:attrNameLst>
                                      </p:cBhvr>
                                      <p:to>
                                        <p:strVal val="visible"/>
                                      </p:to>
                                    </p:set>
                                    <p:animEffect transition="in" filter="slide(fromLeft)">
                                      <p:cBhvr>
                                        <p:cTn id="1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2"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898525" y="2828925"/>
            <a:ext cx="7570788" cy="438150"/>
          </a:xfrm>
          <a:prstGeom prst="rect">
            <a:avLst/>
          </a:prstGeom>
          <a:noFill/>
          <a:ln w="9525">
            <a:noFill/>
            <a:miter lim="800000"/>
            <a:headEnd/>
            <a:tailEnd/>
          </a:ln>
        </p:spPr>
        <p:txBody>
          <a:bodyPr lIns="0" tIns="0" rIns="0" bIns="0">
            <a:spAutoFit/>
          </a:bodyPr>
          <a:lstStyle/>
          <a:p>
            <a:pPr marL="444500" indent="-444500" algn="just">
              <a:lnSpc>
                <a:spcPct val="120000"/>
              </a:lnSpc>
              <a:buClr>
                <a:srgbClr val="0066FF"/>
              </a:buClr>
              <a:buFont typeface="Wingdings" pitchFamily="2" charset="2"/>
              <a:buChar char="è"/>
            </a:pPr>
            <a:r>
              <a:rPr lang="en-US" altLang="zh-CN">
                <a:solidFill>
                  <a:srgbClr val="B2B2B2"/>
                </a:solidFill>
              </a:rPr>
              <a:t>__________________________________________________</a:t>
            </a:r>
          </a:p>
        </p:txBody>
      </p:sp>
      <p:sp>
        <p:nvSpPr>
          <p:cNvPr id="173061" name="Text Box 5"/>
          <p:cNvSpPr txBox="1">
            <a:spLocks noChangeArrowheads="1"/>
          </p:cNvSpPr>
          <p:nvPr/>
        </p:nvSpPr>
        <p:spPr bwMode="auto">
          <a:xfrm>
            <a:off x="358775" y="1798638"/>
            <a:ext cx="8401050" cy="885825"/>
          </a:xfrm>
          <a:prstGeom prst="rect">
            <a:avLst/>
          </a:prstGeom>
          <a:noFill/>
          <a:ln w="9525">
            <a:noFill/>
            <a:miter lim="800000"/>
            <a:headEnd/>
            <a:tailEnd/>
          </a:ln>
          <a:effectLst/>
        </p:spPr>
        <p:txBody>
          <a:bodyPr>
            <a:spAutoFit/>
          </a:bodyPr>
          <a:lstStyle/>
          <a:p>
            <a:pPr marL="476250" indent="-476250" algn="just" defTabSz="476250"/>
            <a:r>
              <a:rPr lang="en-US" altLang="zh-CN" sz="2600">
                <a:cs typeface="Times New Roman" pitchFamily="18" charset="0"/>
              </a:rPr>
              <a:t>4.	</a:t>
            </a:r>
            <a:r>
              <a:rPr lang="en-US" altLang="zh-CN" sz="2600" b="1">
                <a:solidFill>
                  <a:srgbClr val="003366"/>
                </a:solidFill>
                <a:cs typeface="Times New Roman" pitchFamily="18" charset="0"/>
              </a:rPr>
              <a:t>It</a:t>
            </a:r>
            <a:r>
              <a:rPr lang="en-US" altLang="zh-CN" sz="2600">
                <a:cs typeface="Times New Roman" pitchFamily="18" charset="0"/>
              </a:rPr>
              <a:t> was 3 a.m., and most of the men had been up since the morning before.</a:t>
            </a:r>
          </a:p>
        </p:txBody>
      </p:sp>
      <p:sp>
        <p:nvSpPr>
          <p:cNvPr id="2" name="Text Box 4"/>
          <p:cNvSpPr txBox="1">
            <a:spLocks noChangeArrowheads="1"/>
          </p:cNvSpPr>
          <p:nvPr/>
        </p:nvSpPr>
        <p:spPr bwMode="auto">
          <a:xfrm>
            <a:off x="1350963" y="2805113"/>
            <a:ext cx="6972300" cy="434975"/>
          </a:xfrm>
          <a:prstGeom prst="rect">
            <a:avLst/>
          </a:prstGeom>
          <a:noFill/>
          <a:ln w="9525">
            <a:noFill/>
            <a:miter lim="800000"/>
            <a:headEnd/>
            <a:tailEnd/>
          </a:ln>
        </p:spPr>
        <p:txBody>
          <a:bodyPr lIns="0" tIns="0" rIns="0" bIns="0">
            <a:spAutoFit/>
          </a:bodyPr>
          <a:lstStyle/>
          <a:p>
            <a:pPr algn="just">
              <a:lnSpc>
                <a:spcPct val="130000"/>
              </a:lnSpc>
              <a:buClr>
                <a:srgbClr val="0066FF"/>
              </a:buClr>
              <a:buFont typeface="Wingdings" pitchFamily="2" charset="2"/>
              <a:buNone/>
            </a:pPr>
            <a:r>
              <a:rPr lang="zh-CN" altLang="zh-CN" sz="2200">
                <a:solidFill>
                  <a:srgbClr val="003366"/>
                </a:solidFill>
                <a:latin typeface="Tahoma" pitchFamily="34" charset="0"/>
                <a:ea typeface="黑体" pitchFamily="49" charset="-122"/>
              </a:rPr>
              <a:t>已经是凌晨三点，大多数人从头天早晨起就没合过眼。</a:t>
            </a:r>
            <a:endParaRPr lang="en-US" altLang="zh-CN" sz="2200">
              <a:solidFill>
                <a:srgbClr val="003366"/>
              </a:solidFill>
              <a:latin typeface="Tahoma" pitchFamily="34" charset="0"/>
              <a:ea typeface="黑体" pitchFamily="49" charset="-122"/>
            </a:endParaRPr>
          </a:p>
        </p:txBody>
      </p:sp>
      <p:sp>
        <p:nvSpPr>
          <p:cNvPr id="181257" name="Text Box 9"/>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cs typeface="Times New Roman" pitchFamily="18" charset="0"/>
              </a:rPr>
              <a:t>Ex. 17	Translate the following sentences into Chinese, paying special attention to the use of “it”.</a:t>
            </a:r>
          </a:p>
        </p:txBody>
      </p:sp>
      <p:pic>
        <p:nvPicPr>
          <p:cNvPr id="399370"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24932"/>
                                        </p:tgtEl>
                                        <p:attrNameLst>
                                          <p:attrName>style.visibility</p:attrName>
                                        </p:attrNameLst>
                                      </p:cBhvr>
                                      <p:to>
                                        <p:strVal val="visible"/>
                                      </p:to>
                                    </p:set>
                                    <p:animEffect transition="in" filter="slide(fromLeft)">
                                      <p:cBhvr>
                                        <p:cTn id="1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898525" y="2828925"/>
            <a:ext cx="7570788" cy="438150"/>
          </a:xfrm>
          <a:prstGeom prst="rect">
            <a:avLst/>
          </a:prstGeom>
          <a:noFill/>
          <a:ln w="9525">
            <a:noFill/>
            <a:miter lim="800000"/>
            <a:headEnd/>
            <a:tailEnd/>
          </a:ln>
        </p:spPr>
        <p:txBody>
          <a:bodyPr lIns="0" tIns="0" rIns="0" bIns="0">
            <a:spAutoFit/>
          </a:bodyPr>
          <a:lstStyle/>
          <a:p>
            <a:pPr marL="444500" indent="-444500" algn="just">
              <a:lnSpc>
                <a:spcPct val="120000"/>
              </a:lnSpc>
              <a:buClr>
                <a:srgbClr val="0066FF"/>
              </a:buClr>
              <a:buFont typeface="Wingdings" pitchFamily="2" charset="2"/>
              <a:buChar char="è"/>
            </a:pPr>
            <a:r>
              <a:rPr lang="en-US" altLang="zh-CN">
                <a:solidFill>
                  <a:srgbClr val="B2B2B2"/>
                </a:solidFill>
              </a:rPr>
              <a:t>__________________________________________________</a:t>
            </a:r>
          </a:p>
        </p:txBody>
      </p:sp>
      <p:sp>
        <p:nvSpPr>
          <p:cNvPr id="173061" name="Text Box 5"/>
          <p:cNvSpPr txBox="1">
            <a:spLocks noChangeArrowheads="1"/>
          </p:cNvSpPr>
          <p:nvPr/>
        </p:nvSpPr>
        <p:spPr bwMode="auto">
          <a:xfrm>
            <a:off x="358775" y="1798638"/>
            <a:ext cx="8401050" cy="885825"/>
          </a:xfrm>
          <a:prstGeom prst="rect">
            <a:avLst/>
          </a:prstGeom>
          <a:noFill/>
          <a:ln w="9525">
            <a:noFill/>
            <a:miter lim="800000"/>
            <a:headEnd/>
            <a:tailEnd/>
          </a:ln>
          <a:effectLst/>
        </p:spPr>
        <p:txBody>
          <a:bodyPr>
            <a:spAutoFit/>
          </a:bodyPr>
          <a:lstStyle/>
          <a:p>
            <a:pPr marL="476250" indent="-476250" algn="just" defTabSz="476250"/>
            <a:r>
              <a:rPr lang="en-US" altLang="zh-CN" sz="2600">
                <a:cs typeface="Times New Roman" pitchFamily="18" charset="0"/>
              </a:rPr>
              <a:t>5.	</a:t>
            </a:r>
            <a:r>
              <a:rPr lang="en-US" altLang="zh-CN" sz="2600" b="1">
                <a:solidFill>
                  <a:srgbClr val="003366"/>
                </a:solidFill>
                <a:cs typeface="Times New Roman" pitchFamily="18" charset="0"/>
              </a:rPr>
              <a:t>It</a:t>
            </a:r>
            <a:r>
              <a:rPr lang="en-US" altLang="zh-CN" sz="2600">
                <a:cs typeface="Times New Roman" pitchFamily="18" charset="0"/>
              </a:rPr>
              <a:t> was with some difficulty that he found the way to his own house.</a:t>
            </a:r>
          </a:p>
        </p:txBody>
      </p:sp>
      <p:sp>
        <p:nvSpPr>
          <p:cNvPr id="2" name="Text Box 4"/>
          <p:cNvSpPr txBox="1">
            <a:spLocks noChangeArrowheads="1"/>
          </p:cNvSpPr>
          <p:nvPr/>
        </p:nvSpPr>
        <p:spPr bwMode="auto">
          <a:xfrm>
            <a:off x="1350963" y="2805113"/>
            <a:ext cx="6972300" cy="434975"/>
          </a:xfrm>
          <a:prstGeom prst="rect">
            <a:avLst/>
          </a:prstGeom>
          <a:noFill/>
          <a:ln w="9525">
            <a:noFill/>
            <a:miter lim="800000"/>
            <a:headEnd/>
            <a:tailEnd/>
          </a:ln>
        </p:spPr>
        <p:txBody>
          <a:bodyPr lIns="0" tIns="0" rIns="0" bIns="0">
            <a:spAutoFit/>
          </a:bodyPr>
          <a:lstStyle/>
          <a:p>
            <a:pPr algn="just">
              <a:lnSpc>
                <a:spcPct val="130000"/>
              </a:lnSpc>
              <a:buClr>
                <a:srgbClr val="0066FF"/>
              </a:buClr>
              <a:buFont typeface="Wingdings" pitchFamily="2" charset="2"/>
              <a:buNone/>
            </a:pPr>
            <a:r>
              <a:rPr lang="zh-CN" altLang="zh-CN" sz="2200">
                <a:solidFill>
                  <a:srgbClr val="003366"/>
                </a:solidFill>
                <a:latin typeface="Tahoma" pitchFamily="34" charset="0"/>
                <a:ea typeface="黑体" pitchFamily="49" charset="-122"/>
              </a:rPr>
              <a:t>他费了不少劲才找到回家的路。</a:t>
            </a:r>
            <a:endParaRPr lang="en-US" altLang="zh-CN" sz="2200">
              <a:solidFill>
                <a:srgbClr val="003366"/>
              </a:solidFill>
              <a:latin typeface="Tahoma" pitchFamily="34" charset="0"/>
              <a:ea typeface="黑体" pitchFamily="49" charset="-122"/>
            </a:endParaRPr>
          </a:p>
        </p:txBody>
      </p:sp>
      <p:sp>
        <p:nvSpPr>
          <p:cNvPr id="181257" name="Text Box 9"/>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cs typeface="Times New Roman" pitchFamily="18" charset="0"/>
              </a:rPr>
              <a:t>Ex. 17	Translate the following sentences into Chinese, paying special attention to the use of “it”.</a:t>
            </a:r>
          </a:p>
        </p:txBody>
      </p:sp>
      <p:pic>
        <p:nvPicPr>
          <p:cNvPr id="462856"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0"/>
            <a:ext cx="409575" cy="409575"/>
          </a:xfrm>
          <a:prstGeom prst="rect">
            <a:avLst/>
          </a:prstGeom>
          <a:noFill/>
          <a:ln w="9525">
            <a:noFill/>
            <a:miter lim="800000"/>
            <a:headEnd/>
            <a:tailEnd/>
          </a:ln>
        </p:spPr>
      </p:pic>
      <p:pic>
        <p:nvPicPr>
          <p:cNvPr id="124932" name="Picture 4" descr="MCj04326840000[1]">
            <a:hlinkClick r:id="" action="ppaction://hlinkshowjump?jump=nextslide" tooltip="Next slide"/>
          </p:cNvPr>
          <p:cNvPicPr>
            <a:picLocks noChangeAspect="1" noChangeArrowheads="1"/>
          </p:cNvPicPr>
          <p:nvPr/>
        </p:nvPicPr>
        <p:blipFill>
          <a:blip r:embed="rId4"/>
          <a:srcRect/>
          <a:stretch>
            <a:fillRect/>
          </a:stretch>
        </p:blipFill>
        <p:spPr bwMode="auto">
          <a:xfrm>
            <a:off x="8712200" y="6426200"/>
            <a:ext cx="431800" cy="431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24932"/>
                                        </p:tgtEl>
                                        <p:attrNameLst>
                                          <p:attrName>style.visibility</p:attrName>
                                        </p:attrNameLst>
                                      </p:cBhvr>
                                      <p:to>
                                        <p:strVal val="visible"/>
                                      </p:to>
                                    </p:set>
                                    <p:animEffect transition="in" filter="slide(fromLeft)">
                                      <p:cBhvr>
                                        <p:cTn id="18"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2"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898525" y="2828925"/>
            <a:ext cx="7570788" cy="438150"/>
          </a:xfrm>
          <a:prstGeom prst="rect">
            <a:avLst/>
          </a:prstGeom>
          <a:noFill/>
          <a:ln w="9525">
            <a:noFill/>
            <a:miter lim="800000"/>
            <a:headEnd/>
            <a:tailEnd/>
          </a:ln>
        </p:spPr>
        <p:txBody>
          <a:bodyPr lIns="0" tIns="0" rIns="0" bIns="0">
            <a:spAutoFit/>
          </a:bodyPr>
          <a:lstStyle/>
          <a:p>
            <a:pPr marL="444500" indent="-444500" algn="just">
              <a:lnSpc>
                <a:spcPct val="120000"/>
              </a:lnSpc>
              <a:buClr>
                <a:srgbClr val="0066FF"/>
              </a:buClr>
              <a:buFont typeface="Wingdings" pitchFamily="2" charset="2"/>
              <a:buChar char="è"/>
            </a:pPr>
            <a:r>
              <a:rPr lang="en-US" altLang="zh-CN">
                <a:solidFill>
                  <a:srgbClr val="B2B2B2"/>
                </a:solidFill>
              </a:rPr>
              <a:t>__________________________________________________</a:t>
            </a:r>
          </a:p>
        </p:txBody>
      </p:sp>
      <p:pic>
        <p:nvPicPr>
          <p:cNvPr id="463875" name="Picture 10">
            <a:hlinkClick r:id="" action="ppaction://noaction"/>
          </p:cNvPr>
          <p:cNvPicPr>
            <a:picLocks noChangeAspect="1" noChangeArrowheads="1"/>
          </p:cNvPicPr>
          <p:nvPr/>
        </p:nvPicPr>
        <p:blipFill>
          <a:blip r:embed="rId3">
            <a:clrChange>
              <a:clrFrom>
                <a:srgbClr val="FF0000"/>
              </a:clrFrom>
              <a:clrTo>
                <a:srgbClr val="FF0000">
                  <a:alpha val="0"/>
                </a:srgbClr>
              </a:clrTo>
            </a:clrChange>
          </a:blip>
          <a:srcRect/>
          <a:stretch>
            <a:fillRect/>
          </a:stretch>
        </p:blipFill>
        <p:spPr bwMode="auto">
          <a:xfrm>
            <a:off x="8734425" y="6448425"/>
            <a:ext cx="409575" cy="409575"/>
          </a:xfrm>
          <a:prstGeom prst="rect">
            <a:avLst/>
          </a:prstGeom>
          <a:noFill/>
          <a:ln w="9525">
            <a:noFill/>
            <a:miter lim="800000"/>
            <a:headEnd/>
            <a:tailEnd/>
          </a:ln>
        </p:spPr>
      </p:pic>
      <p:sp>
        <p:nvSpPr>
          <p:cNvPr id="173061" name="Text Box 5"/>
          <p:cNvSpPr txBox="1">
            <a:spLocks noChangeArrowheads="1"/>
          </p:cNvSpPr>
          <p:nvPr/>
        </p:nvSpPr>
        <p:spPr bwMode="auto">
          <a:xfrm>
            <a:off x="358775" y="1798638"/>
            <a:ext cx="8401050" cy="488950"/>
          </a:xfrm>
          <a:prstGeom prst="rect">
            <a:avLst/>
          </a:prstGeom>
          <a:noFill/>
          <a:ln w="9525">
            <a:noFill/>
            <a:miter lim="800000"/>
            <a:headEnd/>
            <a:tailEnd/>
          </a:ln>
          <a:effectLst/>
        </p:spPr>
        <p:txBody>
          <a:bodyPr>
            <a:spAutoFit/>
          </a:bodyPr>
          <a:lstStyle/>
          <a:p>
            <a:pPr marL="476250" indent="-476250" algn="just" defTabSz="476250"/>
            <a:r>
              <a:rPr lang="en-US" altLang="zh-CN" sz="2600">
                <a:cs typeface="Times New Roman" pitchFamily="18" charset="0"/>
              </a:rPr>
              <a:t>6.	He never gives himself any rest; he’s always at </a:t>
            </a:r>
            <a:r>
              <a:rPr lang="en-US" altLang="zh-CN" sz="2600" b="1">
                <a:solidFill>
                  <a:srgbClr val="003366"/>
                </a:solidFill>
                <a:cs typeface="Times New Roman" pitchFamily="18" charset="0"/>
              </a:rPr>
              <a:t>it</a:t>
            </a:r>
            <a:r>
              <a:rPr lang="en-US" altLang="zh-CN" sz="2600">
                <a:cs typeface="Times New Roman" pitchFamily="18" charset="0"/>
              </a:rPr>
              <a:t>.</a:t>
            </a:r>
          </a:p>
        </p:txBody>
      </p:sp>
      <p:sp>
        <p:nvSpPr>
          <p:cNvPr id="2" name="Text Box 4"/>
          <p:cNvSpPr txBox="1">
            <a:spLocks noChangeArrowheads="1"/>
          </p:cNvSpPr>
          <p:nvPr/>
        </p:nvSpPr>
        <p:spPr bwMode="auto">
          <a:xfrm>
            <a:off x="1350963" y="2805113"/>
            <a:ext cx="6972300" cy="434975"/>
          </a:xfrm>
          <a:prstGeom prst="rect">
            <a:avLst/>
          </a:prstGeom>
          <a:noFill/>
          <a:ln w="9525">
            <a:noFill/>
            <a:miter lim="800000"/>
            <a:headEnd/>
            <a:tailEnd/>
          </a:ln>
        </p:spPr>
        <p:txBody>
          <a:bodyPr lIns="0" tIns="0" rIns="0" bIns="0">
            <a:spAutoFit/>
          </a:bodyPr>
          <a:lstStyle/>
          <a:p>
            <a:pPr algn="just">
              <a:lnSpc>
                <a:spcPct val="130000"/>
              </a:lnSpc>
              <a:buClr>
                <a:srgbClr val="0066FF"/>
              </a:buClr>
              <a:buFont typeface="Wingdings" pitchFamily="2" charset="2"/>
              <a:buNone/>
            </a:pPr>
            <a:r>
              <a:rPr lang="zh-CN" altLang="zh-CN" sz="2200">
                <a:solidFill>
                  <a:srgbClr val="003366"/>
                </a:solidFill>
                <a:latin typeface="Tahoma" pitchFamily="34" charset="0"/>
                <a:ea typeface="黑体" pitchFamily="49" charset="-122"/>
              </a:rPr>
              <a:t>他从不休息，总是拼命地干。</a:t>
            </a:r>
            <a:endParaRPr lang="en-US" altLang="zh-CN" sz="2200">
              <a:solidFill>
                <a:srgbClr val="003366"/>
              </a:solidFill>
              <a:latin typeface="Tahoma" pitchFamily="34" charset="0"/>
              <a:ea typeface="黑体" pitchFamily="49" charset="-122"/>
            </a:endParaRPr>
          </a:p>
        </p:txBody>
      </p:sp>
      <p:sp>
        <p:nvSpPr>
          <p:cNvPr id="181257" name="Text Box 9"/>
          <p:cNvSpPr txBox="1">
            <a:spLocks noChangeArrowheads="1"/>
          </p:cNvSpPr>
          <p:nvPr/>
        </p:nvSpPr>
        <p:spPr bwMode="auto">
          <a:xfrm>
            <a:off x="0" y="0"/>
            <a:ext cx="9144000" cy="749300"/>
          </a:xfrm>
          <a:prstGeom prst="rect">
            <a:avLst/>
          </a:prstGeom>
          <a:solidFill>
            <a:srgbClr val="003366"/>
          </a:solidFill>
          <a:ln w="3175">
            <a:noFill/>
            <a:miter lim="800000"/>
            <a:headEnd/>
            <a:tailEnd/>
          </a:ln>
        </p:spPr>
        <p:txBody>
          <a:bodyPr lIns="180000" rIns="540000">
            <a:spAutoFit/>
          </a:bodyPr>
          <a:lstStyle/>
          <a:p>
            <a:pPr marL="896938" indent="-896938" defTabSz="485775">
              <a:lnSpc>
                <a:spcPct val="90000"/>
              </a:lnSpc>
            </a:pPr>
            <a:r>
              <a:rPr lang="en-US" altLang="zh-CN">
                <a:solidFill>
                  <a:srgbClr val="FFFFFF"/>
                </a:solidFill>
                <a:cs typeface="Times New Roman" pitchFamily="18" charset="0"/>
              </a:rPr>
              <a:t>Ex. 17	Translate the following sentences into Chinese, paying special attention to the use of “it”.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dissolve">
                                      <p:cBhvr>
                                        <p:cTn id="7" dur="500"/>
                                        <p:tgtEl>
                                          <p:spTgt spid="105476"/>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5" fill="hold">
                            <p:stCondLst>
                              <p:cond delay="1000"/>
                            </p:stCondLst>
                            <p:childTnLst>
                              <p:par>
                                <p:cTn id="16" presetID="4" presetClass="entr" presetSubtype="16" fill="hold" nodeType="afterEffect">
                                  <p:stCondLst>
                                    <p:cond delay="0"/>
                                  </p:stCondLst>
                                  <p:childTnLst>
                                    <p:set>
                                      <p:cBhvr>
                                        <p:cTn id="17" dur="1" fill="hold">
                                          <p:stCondLst>
                                            <p:cond delay="0"/>
                                          </p:stCondLst>
                                        </p:cTn>
                                        <p:tgtEl>
                                          <p:spTgt spid="463875"/>
                                        </p:tgtEl>
                                        <p:attrNameLst>
                                          <p:attrName>style.visibility</p:attrName>
                                        </p:attrNameLst>
                                      </p:cBhvr>
                                      <p:to>
                                        <p:strVal val="visible"/>
                                      </p:to>
                                    </p:set>
                                    <p:animEffect transition="in" filter="box(in)">
                                      <p:cBhvr>
                                        <p:cTn id="18" dur="500"/>
                                        <p:tgtEl>
                                          <p:spTgt spid="463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358775" y="1978025"/>
            <a:ext cx="84010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1.	As I came to know more about classical music, my love for it ________.</a:t>
            </a:r>
          </a:p>
        </p:txBody>
      </p:sp>
      <p:sp>
        <p:nvSpPr>
          <p:cNvPr id="234499" name="Text Box 3"/>
          <p:cNvSpPr txBox="1">
            <a:spLocks noChangeArrowheads="1"/>
          </p:cNvSpPr>
          <p:nvPr/>
        </p:nvSpPr>
        <p:spPr bwMode="auto">
          <a:xfrm>
            <a:off x="898525" y="2924175"/>
            <a:ext cx="164465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deepened</a:t>
            </a:r>
          </a:p>
        </p:txBody>
      </p:sp>
      <p:sp>
        <p:nvSpPr>
          <p:cNvPr id="234501" name="Text Box 5"/>
          <p:cNvSpPr txBox="1">
            <a:spLocks noChangeArrowheads="1"/>
          </p:cNvSpPr>
          <p:nvPr/>
        </p:nvSpPr>
        <p:spPr bwMode="auto">
          <a:xfrm>
            <a:off x="358775" y="3778250"/>
            <a:ext cx="84010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2.	The soldiers in the open field ________ to the enemy’s gunfire and many of them got killed or wounded.</a:t>
            </a:r>
          </a:p>
        </p:txBody>
      </p:sp>
      <p:sp>
        <p:nvSpPr>
          <p:cNvPr id="234502" name="Text Box 6"/>
          <p:cNvSpPr txBox="1">
            <a:spLocks noChangeArrowheads="1"/>
          </p:cNvSpPr>
          <p:nvPr/>
        </p:nvSpPr>
        <p:spPr bwMode="auto">
          <a:xfrm>
            <a:off x="898525" y="4722813"/>
            <a:ext cx="2133600"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were exposed</a:t>
            </a:r>
          </a:p>
        </p:txBody>
      </p:sp>
      <p:grpSp>
        <p:nvGrpSpPr>
          <p:cNvPr id="58379" name="Group 11"/>
          <p:cNvGrpSpPr>
            <a:grpSpLocks/>
          </p:cNvGrpSpPr>
          <p:nvPr/>
        </p:nvGrpSpPr>
        <p:grpSpPr bwMode="auto">
          <a:xfrm>
            <a:off x="0" y="0"/>
            <a:ext cx="9144000" cy="1633538"/>
            <a:chOff x="0" y="0"/>
            <a:chExt cx="5760" cy="1029"/>
          </a:xfrm>
        </p:grpSpPr>
        <p:sp useBgFill="1">
          <p:nvSpPr>
            <p:cNvPr id="234500" name="Text Box 4"/>
            <p:cNvSpPr txBox="1">
              <a:spLocks noChangeArrowheads="1"/>
            </p:cNvSpPr>
            <p:nvPr/>
          </p:nvSpPr>
          <p:spPr bwMode="auto">
            <a:xfrm>
              <a:off x="329" y="557"/>
              <a:ext cx="5191" cy="472"/>
            </a:xfrm>
            <a:prstGeom prst="rect">
              <a:avLst/>
            </a:prstGeom>
            <a:ln w="3175">
              <a:noFill/>
              <a:miter lim="800000"/>
              <a:headEnd/>
              <a:tailEnd/>
            </a:ln>
            <a:effectLst>
              <a:prstShdw prst="shdw18" dist="17961" dir="13500000">
                <a:srgbClr val="DDDDDD">
                  <a:gamma/>
                  <a:shade val="60000"/>
                  <a:invGamma/>
                </a:srgbClr>
              </a:prstShdw>
            </a:effectLst>
          </p:spPr>
          <p:txBody>
            <a:bodyPr>
              <a:spAutoFit/>
            </a:bodyPr>
            <a:lstStyle>
              <a:lvl1pPr defTabSz="292100" eaLnBrk="0" hangingPunct="0">
                <a:defRPr kumimoji="1" sz="1600">
                  <a:solidFill>
                    <a:schemeClr val="tx1"/>
                  </a:solidFill>
                  <a:latin typeface="Tahoma" pitchFamily="34" charset="0"/>
                  <a:ea typeface="宋体" pitchFamily="2" charset="-122"/>
                </a:defRPr>
              </a:lvl1pPr>
              <a:lvl2pPr marL="742950" indent="-285750" defTabSz="292100" eaLnBrk="0" hangingPunct="0">
                <a:defRPr kumimoji="1" sz="1600">
                  <a:solidFill>
                    <a:schemeClr val="tx1"/>
                  </a:solidFill>
                  <a:latin typeface="Tahoma" pitchFamily="34" charset="0"/>
                  <a:ea typeface="宋体" pitchFamily="2" charset="-122"/>
                </a:defRPr>
              </a:lvl2pPr>
              <a:lvl3pPr marL="1143000" indent="-228600" defTabSz="292100" eaLnBrk="0" hangingPunct="0">
                <a:defRPr kumimoji="1" sz="1600">
                  <a:solidFill>
                    <a:schemeClr val="tx1"/>
                  </a:solidFill>
                  <a:latin typeface="Tahoma" pitchFamily="34" charset="0"/>
                  <a:ea typeface="宋体" pitchFamily="2" charset="-122"/>
                </a:defRPr>
              </a:lvl3pPr>
              <a:lvl4pPr marL="1600200" indent="-228600" defTabSz="292100" eaLnBrk="0" hangingPunct="0">
                <a:defRPr kumimoji="1" sz="1600">
                  <a:solidFill>
                    <a:schemeClr val="tx1"/>
                  </a:solidFill>
                  <a:latin typeface="Tahoma" pitchFamily="34" charset="0"/>
                  <a:ea typeface="宋体" pitchFamily="2" charset="-122"/>
                </a:defRPr>
              </a:lvl4pPr>
              <a:lvl5pPr marL="2057400" indent="-228600" defTabSz="292100" eaLnBrk="0" hangingPunct="0">
                <a:defRPr kumimoji="1" sz="1600">
                  <a:solidFill>
                    <a:schemeClr val="tx1"/>
                  </a:solidFill>
                  <a:latin typeface="Tahoma" pitchFamily="34" charset="0"/>
                  <a:ea typeface="宋体" pitchFamily="2" charset="-122"/>
                </a:defRPr>
              </a:lvl5pPr>
              <a:lvl6pPr marL="25146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confusion			creep			curl					deepen			expose</a:t>
              </a:r>
            </a:p>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nightmare			pulse			somewhat			throb				utter</a:t>
              </a:r>
            </a:p>
          </p:txBody>
        </p:sp>
        <p:sp>
          <p:nvSpPr>
            <p:cNvPr id="234506" name="Text Box 10"/>
            <p:cNvSpPr txBox="1">
              <a:spLocks noChangeArrowheads="1"/>
            </p:cNvSpPr>
            <p:nvPr/>
          </p:nvSpPr>
          <p:spPr bwMode="auto">
            <a:xfrm>
              <a:off x="0" y="0"/>
              <a:ext cx="5760" cy="472"/>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6	Fill in the blanks with the words given below. Change the form where necessary.</a:t>
              </a:r>
            </a:p>
          </p:txBody>
        </p:sp>
        <p:pic>
          <p:nvPicPr>
            <p:cNvPr id="58376" name="Picture 11">
              <a:hlinkClick r:id="" action="ppaction://noaction"/>
            </p:cNvPr>
            <p:cNvPicPr>
              <a:picLocks noChangeAspect="1" noChangeArrowheads="1"/>
            </p:cNvPicPr>
            <p:nvPr/>
          </p:nvPicPr>
          <p:blipFill>
            <a:blip r:embed="rId3">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5502" y="0"/>
              <a:ext cx="25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124932" name="Picture 4" descr="MCj04326840000[1]">
            <a:hlinkClick r:id="" action="ppaction://hlinkshowjump?jump=nextslide" tooltip="Next slide"/>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572851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strips(downRight)">
                                      <p:cBhvr>
                                        <p:cTn id="7" dur="500"/>
                                        <p:tgtEl>
                                          <p:spTgt spid="234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dissolve">
                                      <p:cBhvr>
                                        <p:cTn id="12" dur="500"/>
                                        <p:tgtEl>
                                          <p:spTgt spid="23449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234501"/>
                                        </p:tgtEl>
                                        <p:attrNameLst>
                                          <p:attrName>style.visibility</p:attrName>
                                        </p:attrNameLst>
                                      </p:cBhvr>
                                      <p:to>
                                        <p:strVal val="visible"/>
                                      </p:to>
                                    </p:set>
                                    <p:animEffect transition="in" filter="strips(downRight)">
                                      <p:cBhvr>
                                        <p:cTn id="16" dur="500"/>
                                        <p:tgtEl>
                                          <p:spTgt spid="2345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4502"/>
                                        </p:tgtEl>
                                        <p:attrNameLst>
                                          <p:attrName>style.visibility</p:attrName>
                                        </p:attrNameLst>
                                      </p:cBhvr>
                                      <p:to>
                                        <p:strVal val="visible"/>
                                      </p:to>
                                    </p:set>
                                    <p:animEffect transition="in" filter="dissolve">
                                      <p:cBhvr>
                                        <p:cTn id="21" dur="500"/>
                                        <p:tgtEl>
                                          <p:spTgt spid="234502"/>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2" presetClass="entr" presetSubtype="8" fill="hold" nodeType="afterEffect">
                                  <p:stCondLst>
                                    <p:cond delay="0"/>
                                  </p:stCondLst>
                                  <p:childTnLst>
                                    <p:set>
                                      <p:cBhvr>
                                        <p:cTn id="24" dur="1" fill="hold">
                                          <p:stCondLst>
                                            <p:cond delay="0"/>
                                          </p:stCondLst>
                                        </p:cTn>
                                        <p:tgtEl>
                                          <p:spTgt spid="124932"/>
                                        </p:tgtEl>
                                        <p:attrNameLst>
                                          <p:attrName>style.visibility</p:attrName>
                                        </p:attrNameLst>
                                      </p:cBhvr>
                                      <p:to>
                                        <p:strVal val="visible"/>
                                      </p:to>
                                    </p:set>
                                    <p:animEffect transition="in" filter="slide(fromLeft)">
                                      <p:cBhvr>
                                        <p:cTn id="25"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utoUpdateAnimBg="0"/>
      <p:bldP spid="234501" grpId="0" autoUpdateAnimBg="0"/>
      <p:bldP spid="23450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358775" y="1978025"/>
            <a:ext cx="840105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3.	I saw a little girl ________ up comfortably in an armchair reading a children’s magazine.</a:t>
            </a:r>
          </a:p>
        </p:txBody>
      </p:sp>
      <p:sp>
        <p:nvSpPr>
          <p:cNvPr id="234499" name="Text Box 3"/>
          <p:cNvSpPr txBox="1">
            <a:spLocks noChangeArrowheads="1"/>
          </p:cNvSpPr>
          <p:nvPr/>
        </p:nvSpPr>
        <p:spPr bwMode="auto">
          <a:xfrm>
            <a:off x="898525" y="2924175"/>
            <a:ext cx="1227138"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curled</a:t>
            </a:r>
          </a:p>
        </p:txBody>
      </p:sp>
      <p:sp>
        <p:nvSpPr>
          <p:cNvPr id="234501" name="Text Box 5"/>
          <p:cNvSpPr txBox="1">
            <a:spLocks noChangeArrowheads="1"/>
          </p:cNvSpPr>
          <p:nvPr/>
        </p:nvSpPr>
        <p:spPr bwMode="auto">
          <a:xfrm>
            <a:off x="358775" y="3778250"/>
            <a:ext cx="8401050"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49263" indent="-449263" defTabSz="476250" eaLnBrk="0" hangingPunct="0">
              <a:defRPr kumimoji="1" sz="1600">
                <a:solidFill>
                  <a:schemeClr val="tx1"/>
                </a:solidFill>
                <a:latin typeface="Tahoma" pitchFamily="34" charset="0"/>
                <a:ea typeface="宋体" pitchFamily="2" charset="-122"/>
              </a:defRPr>
            </a:lvl1pPr>
            <a:lvl2pPr marL="914400" indent="-285750" defTabSz="476250" eaLnBrk="0" hangingPunct="0">
              <a:defRPr kumimoji="1" sz="1600">
                <a:solidFill>
                  <a:schemeClr val="tx1"/>
                </a:solidFill>
                <a:latin typeface="Tahoma" pitchFamily="34" charset="0"/>
                <a:ea typeface="宋体" pitchFamily="2" charset="-122"/>
              </a:defRPr>
            </a:lvl2pPr>
            <a:lvl3pPr marL="1322388" indent="-228600" defTabSz="476250" eaLnBrk="0" hangingPunct="0">
              <a:defRPr kumimoji="1" sz="1600">
                <a:solidFill>
                  <a:schemeClr val="tx1"/>
                </a:solidFill>
                <a:latin typeface="Tahoma" pitchFamily="34" charset="0"/>
                <a:ea typeface="宋体" pitchFamily="2" charset="-122"/>
              </a:defRPr>
            </a:lvl3pPr>
            <a:lvl4pPr marL="1730375" indent="-228600" defTabSz="476250" eaLnBrk="0" hangingPunct="0">
              <a:defRPr kumimoji="1" sz="1600">
                <a:solidFill>
                  <a:schemeClr val="tx1"/>
                </a:solidFill>
                <a:latin typeface="Tahoma" pitchFamily="34" charset="0"/>
                <a:ea typeface="宋体" pitchFamily="2" charset="-122"/>
              </a:defRPr>
            </a:lvl4pPr>
            <a:lvl5pPr marL="2138363" indent="-228600" defTabSz="476250" eaLnBrk="0" hangingPunct="0">
              <a:defRPr kumimoji="1" sz="1600">
                <a:solidFill>
                  <a:schemeClr val="tx1"/>
                </a:solidFill>
                <a:latin typeface="Tahoma" pitchFamily="34" charset="0"/>
                <a:ea typeface="宋体" pitchFamily="2" charset="-122"/>
              </a:defRPr>
            </a:lvl5pPr>
            <a:lvl6pPr marL="25955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6pPr>
            <a:lvl7pPr marL="30527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5099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967163" indent="-228600" defTabSz="47625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r>
              <a:rPr lang="en-US" altLang="zh-CN" sz="2600">
                <a:latin typeface="Arial Narrow" pitchFamily="34" charset="0"/>
                <a:cs typeface="Times New Roman" pitchFamily="18" charset="0"/>
              </a:rPr>
              <a:t>4.	The long climb up the hill made my heart ________.</a:t>
            </a:r>
          </a:p>
        </p:txBody>
      </p:sp>
      <p:sp>
        <p:nvSpPr>
          <p:cNvPr id="234502" name="Text Box 6"/>
          <p:cNvSpPr txBox="1">
            <a:spLocks noChangeArrowheads="1"/>
          </p:cNvSpPr>
          <p:nvPr/>
        </p:nvSpPr>
        <p:spPr bwMode="auto">
          <a:xfrm>
            <a:off x="898525" y="4397375"/>
            <a:ext cx="1112838" cy="365125"/>
          </a:xfrm>
          <a:prstGeom prst="rect">
            <a:avLst/>
          </a:prstGeom>
          <a:noFill/>
          <a:ln w="9525">
            <a:noFill/>
            <a:miter lim="800000"/>
            <a:headEnd/>
            <a:tailEnd/>
          </a:ln>
          <a:effectLst/>
        </p:spPr>
        <p:txBody>
          <a:bodyPr wrap="none" lIns="0" tIns="0" rIns="0" bIns="0" anchor="ctr">
            <a:spAutoFit/>
          </a:bodyPr>
          <a:lstStyle>
            <a:lvl1pPr marL="476250" indent="-476250" eaLnBrk="0" hangingPunct="0">
              <a:defRPr kumimoji="1" sz="1600">
                <a:solidFill>
                  <a:schemeClr val="tx1"/>
                </a:solidFill>
                <a:latin typeface="Tahoma" pitchFamily="34" charset="0"/>
                <a:ea typeface="宋体" pitchFamily="2" charset="-122"/>
              </a:defRPr>
            </a:lvl1pPr>
            <a:lvl2pPr marL="742950" indent="-285750" eaLnBrk="0" hangingPunct="0">
              <a:defRPr kumimoji="1" sz="1600">
                <a:solidFill>
                  <a:schemeClr val="tx1"/>
                </a:solidFill>
                <a:latin typeface="Tahoma" pitchFamily="34" charset="0"/>
                <a:ea typeface="宋体" pitchFamily="2" charset="-122"/>
              </a:defRPr>
            </a:lvl2pPr>
            <a:lvl3pPr marL="1143000" indent="-228600" eaLnBrk="0" hangingPunct="0">
              <a:defRPr kumimoji="1" sz="1600">
                <a:solidFill>
                  <a:schemeClr val="tx1"/>
                </a:solidFill>
                <a:latin typeface="Tahoma" pitchFamily="34" charset="0"/>
                <a:ea typeface="宋体" pitchFamily="2" charset="-122"/>
              </a:defRPr>
            </a:lvl3pPr>
            <a:lvl4pPr marL="1600200" indent="-228600" eaLnBrk="0" hangingPunct="0">
              <a:defRPr kumimoji="1" sz="1600">
                <a:solidFill>
                  <a:schemeClr val="tx1"/>
                </a:solidFill>
                <a:latin typeface="Tahoma" pitchFamily="34" charset="0"/>
                <a:ea typeface="宋体" pitchFamily="2" charset="-122"/>
              </a:defRPr>
            </a:lvl4pPr>
            <a:lvl5pPr marL="2057400" indent="-228600" eaLnBrk="0" hangingPunct="0">
              <a:defRPr kumimoji="1" sz="16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buClr>
                <a:srgbClr val="0066FF"/>
              </a:buClr>
              <a:buFont typeface="Wingdings" pitchFamily="2" charset="2"/>
              <a:buChar char="T"/>
            </a:pPr>
            <a:r>
              <a:rPr lang="en-US" altLang="zh-CN" sz="2400" b="1">
                <a:solidFill>
                  <a:srgbClr val="FF3300"/>
                </a:solidFill>
                <a:effectLst>
                  <a:outerShdw blurRad="38100" dist="38100" dir="2700000" algn="tl">
                    <a:srgbClr val="C0C0C0"/>
                  </a:outerShdw>
                </a:effectLst>
                <a:latin typeface="Arial Narrow" pitchFamily="34" charset="0"/>
                <a:cs typeface="Times New Roman" pitchFamily="18" charset="0"/>
              </a:rPr>
              <a:t>throb</a:t>
            </a:r>
          </a:p>
        </p:txBody>
      </p:sp>
      <p:pic>
        <p:nvPicPr>
          <p:cNvPr id="124932" name="Picture 4" descr="MCj04326840000[1]">
            <a:hlinkClick r:id="" action="ppaction://hlinkshowjump?jump=nextslide" tooltip="Next slide"/>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93150" y="6407150"/>
            <a:ext cx="4318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74797" name="Group 13"/>
          <p:cNvGrpSpPr>
            <a:grpSpLocks/>
          </p:cNvGrpSpPr>
          <p:nvPr/>
        </p:nvGrpSpPr>
        <p:grpSpPr bwMode="auto">
          <a:xfrm>
            <a:off x="0" y="0"/>
            <a:ext cx="9144000" cy="1633538"/>
            <a:chOff x="0" y="0"/>
            <a:chExt cx="5760" cy="1029"/>
          </a:xfrm>
        </p:grpSpPr>
        <p:sp useBgFill="1">
          <p:nvSpPr>
            <p:cNvPr id="234500" name="Text Box 4"/>
            <p:cNvSpPr txBox="1">
              <a:spLocks noChangeArrowheads="1"/>
            </p:cNvSpPr>
            <p:nvPr/>
          </p:nvSpPr>
          <p:spPr bwMode="auto">
            <a:xfrm>
              <a:off x="329" y="557"/>
              <a:ext cx="5191" cy="472"/>
            </a:xfrm>
            <a:prstGeom prst="rect">
              <a:avLst/>
            </a:prstGeom>
            <a:ln w="3175">
              <a:noFill/>
              <a:miter lim="800000"/>
              <a:headEnd/>
              <a:tailEnd/>
            </a:ln>
            <a:effectLst>
              <a:prstShdw prst="shdw18" dist="17961" dir="13500000">
                <a:srgbClr val="DDDDDD">
                  <a:gamma/>
                  <a:shade val="60000"/>
                  <a:invGamma/>
                </a:srgbClr>
              </a:prstShdw>
            </a:effectLst>
          </p:spPr>
          <p:txBody>
            <a:bodyPr>
              <a:spAutoFit/>
            </a:bodyPr>
            <a:lstStyle>
              <a:lvl1pPr defTabSz="292100" eaLnBrk="0" hangingPunct="0">
                <a:defRPr kumimoji="1" sz="1600">
                  <a:solidFill>
                    <a:schemeClr val="tx1"/>
                  </a:solidFill>
                  <a:latin typeface="Tahoma" pitchFamily="34" charset="0"/>
                  <a:ea typeface="宋体" pitchFamily="2" charset="-122"/>
                </a:defRPr>
              </a:lvl1pPr>
              <a:lvl2pPr marL="742950" indent="-285750" defTabSz="292100" eaLnBrk="0" hangingPunct="0">
                <a:defRPr kumimoji="1" sz="1600">
                  <a:solidFill>
                    <a:schemeClr val="tx1"/>
                  </a:solidFill>
                  <a:latin typeface="Tahoma" pitchFamily="34" charset="0"/>
                  <a:ea typeface="宋体" pitchFamily="2" charset="-122"/>
                </a:defRPr>
              </a:lvl2pPr>
              <a:lvl3pPr marL="1143000" indent="-228600" defTabSz="292100" eaLnBrk="0" hangingPunct="0">
                <a:defRPr kumimoji="1" sz="1600">
                  <a:solidFill>
                    <a:schemeClr val="tx1"/>
                  </a:solidFill>
                  <a:latin typeface="Tahoma" pitchFamily="34" charset="0"/>
                  <a:ea typeface="宋体" pitchFamily="2" charset="-122"/>
                </a:defRPr>
              </a:lvl3pPr>
              <a:lvl4pPr marL="1600200" indent="-228600" defTabSz="292100" eaLnBrk="0" hangingPunct="0">
                <a:defRPr kumimoji="1" sz="1600">
                  <a:solidFill>
                    <a:schemeClr val="tx1"/>
                  </a:solidFill>
                  <a:latin typeface="Tahoma" pitchFamily="34" charset="0"/>
                  <a:ea typeface="宋体" pitchFamily="2" charset="-122"/>
                </a:defRPr>
              </a:lvl4pPr>
              <a:lvl5pPr marL="2057400" indent="-228600" defTabSz="292100" eaLnBrk="0" hangingPunct="0">
                <a:defRPr kumimoji="1" sz="1600">
                  <a:solidFill>
                    <a:schemeClr val="tx1"/>
                  </a:solidFill>
                  <a:latin typeface="Tahoma" pitchFamily="34" charset="0"/>
                  <a:ea typeface="宋体" pitchFamily="2" charset="-122"/>
                </a:defRPr>
              </a:lvl5pPr>
              <a:lvl6pPr marL="25146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292100"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confusion			creep			curl					deepen			expose</a:t>
              </a:r>
            </a:p>
            <a:p>
              <a:pPr algn="just" eaLnBrk="1" hangingPunct="1">
                <a:lnSpc>
                  <a:spcPct val="80000"/>
                </a:lnSpc>
                <a:spcBef>
                  <a:spcPct val="20000"/>
                </a:spcBef>
                <a:buClr>
                  <a:schemeClr val="accent2"/>
                </a:buClr>
                <a:buSzPct val="80000"/>
                <a:buFont typeface="Wingdings" pitchFamily="2" charset="2"/>
                <a:buNone/>
              </a:pPr>
              <a:r>
                <a:rPr lang="en-US" altLang="zh-CN" sz="2400">
                  <a:solidFill>
                    <a:srgbClr val="003366"/>
                  </a:solidFill>
                  <a:latin typeface="Arial Narrow" pitchFamily="34" charset="0"/>
                </a:rPr>
                <a:t>nightmare			pulse			somewhat			throb				utter</a:t>
              </a:r>
            </a:p>
          </p:txBody>
        </p:sp>
        <p:sp>
          <p:nvSpPr>
            <p:cNvPr id="234506" name="Text Box 10"/>
            <p:cNvSpPr txBox="1">
              <a:spLocks noChangeArrowheads="1"/>
            </p:cNvSpPr>
            <p:nvPr/>
          </p:nvSpPr>
          <p:spPr bwMode="auto">
            <a:xfrm>
              <a:off x="0" y="0"/>
              <a:ext cx="5760" cy="472"/>
            </a:xfrm>
            <a:prstGeom prst="rect">
              <a:avLst/>
            </a:prstGeom>
            <a:solidFill>
              <a:srgbClr val="003366"/>
            </a:solidFill>
            <a:ln>
              <a:noFill/>
            </a:ln>
            <a:extLst>
              <a:ext uri="{91240B29-F687-4F45-9708-019B960494DF}">
                <a14:hiddenLine xmlns:a14="http://schemas.microsoft.com/office/drawing/2010/main" xmlns="" w="3175">
                  <a:solidFill>
                    <a:srgbClr val="000000"/>
                  </a:solidFill>
                  <a:miter lim="800000"/>
                  <a:headEnd/>
                  <a:tailEnd/>
                </a14:hiddenLine>
              </a:ext>
            </a:extLst>
          </p:spPr>
          <p:txBody>
            <a:bodyPr>
              <a:spAutoFit/>
            </a:bodyPr>
            <a:lstStyle>
              <a:lvl1pPr marL="808038" indent="-808038" defTabSz="485775" eaLnBrk="0" hangingPunct="0">
                <a:defRPr kumimoji="1" sz="1600">
                  <a:solidFill>
                    <a:schemeClr val="tx1"/>
                  </a:solidFill>
                  <a:latin typeface="Tahoma" pitchFamily="34" charset="0"/>
                  <a:ea typeface="宋体" pitchFamily="2" charset="-122"/>
                </a:defRPr>
              </a:lvl1pPr>
              <a:lvl2pPr marL="742950" indent="-285750" defTabSz="485775" eaLnBrk="0" hangingPunct="0">
                <a:defRPr kumimoji="1" sz="1600">
                  <a:solidFill>
                    <a:schemeClr val="tx1"/>
                  </a:solidFill>
                  <a:latin typeface="Tahoma" pitchFamily="34" charset="0"/>
                  <a:ea typeface="宋体" pitchFamily="2" charset="-122"/>
                </a:defRPr>
              </a:lvl2pPr>
              <a:lvl3pPr marL="1143000" indent="-228600" defTabSz="485775" eaLnBrk="0" hangingPunct="0">
                <a:defRPr kumimoji="1" sz="1600">
                  <a:solidFill>
                    <a:schemeClr val="tx1"/>
                  </a:solidFill>
                  <a:latin typeface="Tahoma" pitchFamily="34" charset="0"/>
                  <a:ea typeface="宋体" pitchFamily="2" charset="-122"/>
                </a:defRPr>
              </a:lvl3pPr>
              <a:lvl4pPr marL="1600200" indent="-228600" defTabSz="485775" eaLnBrk="0" hangingPunct="0">
                <a:defRPr kumimoji="1" sz="1600">
                  <a:solidFill>
                    <a:schemeClr val="tx1"/>
                  </a:solidFill>
                  <a:latin typeface="Tahoma" pitchFamily="34" charset="0"/>
                  <a:ea typeface="宋体" pitchFamily="2" charset="-122"/>
                </a:defRPr>
              </a:lvl4pPr>
              <a:lvl5pPr marL="2057400" indent="-228600" defTabSz="485775" eaLnBrk="0" hangingPunct="0">
                <a:defRPr kumimoji="1" sz="1600">
                  <a:solidFill>
                    <a:schemeClr val="tx1"/>
                  </a:solidFill>
                  <a:latin typeface="Tahoma" pitchFamily="34" charset="0"/>
                  <a:ea typeface="宋体" pitchFamily="2" charset="-122"/>
                </a:defRPr>
              </a:lvl5pPr>
              <a:lvl6pPr marL="25146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6pPr>
              <a:lvl7pPr marL="29718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7pPr>
              <a:lvl8pPr marL="34290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8pPr>
              <a:lvl9pPr marL="3886200" indent="-228600" defTabSz="485775" eaLnBrk="0" fontAlgn="base" hangingPunct="0">
                <a:spcBef>
                  <a:spcPct val="0"/>
                </a:spcBef>
                <a:spcAft>
                  <a:spcPct val="0"/>
                </a:spcAft>
                <a:defRPr kumimoji="1" sz="1600">
                  <a:solidFill>
                    <a:schemeClr val="tx1"/>
                  </a:solidFill>
                  <a:latin typeface="Tahoma" pitchFamily="34" charset="0"/>
                  <a:ea typeface="宋体" pitchFamily="2" charset="-122"/>
                </a:defRPr>
              </a:lvl9pPr>
            </a:lstStyle>
            <a:p>
              <a:pPr eaLnBrk="1" hangingPunct="1">
                <a:lnSpc>
                  <a:spcPct val="90000"/>
                </a:lnSpc>
              </a:pPr>
              <a:r>
                <a:rPr lang="en-US" altLang="zh-CN" sz="2400">
                  <a:solidFill>
                    <a:srgbClr val="FFFFFF"/>
                  </a:solidFill>
                  <a:latin typeface="Arial Narrow" pitchFamily="34" charset="0"/>
                  <a:cs typeface="Times New Roman" pitchFamily="18" charset="0"/>
                </a:rPr>
                <a:t>Ex. 6	Fill in the blanks with the words given below. Change the form where necessary.</a:t>
              </a:r>
            </a:p>
          </p:txBody>
        </p:sp>
        <p:pic>
          <p:nvPicPr>
            <p:cNvPr id="374796" name="Picture 11">
              <a:hlinkClick r:id="" action="ppaction://noaction"/>
            </p:cNvPr>
            <p:cNvPicPr>
              <a:picLocks noChangeAspect="1" noChangeArrowheads="1"/>
            </p:cNvPicPr>
            <p:nvPr/>
          </p:nvPicPr>
          <p:blipFill>
            <a:blip r:embed="rId4">
              <a:clrChange>
                <a:clrFrom>
                  <a:srgbClr val="FF0000"/>
                </a:clrFrom>
                <a:clrTo>
                  <a:srgbClr val="FF0000">
                    <a:alpha val="0"/>
                  </a:srgbClr>
                </a:clrTo>
              </a:clrChange>
              <a:extLst>
                <a:ext uri="{28A0092B-C50C-407E-A947-70E740481C1C}">
                  <a14:useLocalDpi xmlns:a14="http://schemas.microsoft.com/office/drawing/2010/main" xmlns="" val="0"/>
                </a:ext>
              </a:extLst>
            </a:blip>
            <a:srcRect/>
            <a:stretch>
              <a:fillRect/>
            </a:stretch>
          </p:blipFill>
          <p:spPr bwMode="auto">
            <a:xfrm>
              <a:off x="5502" y="0"/>
              <a:ext cx="258" cy="2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21206962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Effect transition="in" filter="strips(downRight)">
                                      <p:cBhvr>
                                        <p:cTn id="7" dur="500"/>
                                        <p:tgtEl>
                                          <p:spTgt spid="234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4499"/>
                                        </p:tgtEl>
                                        <p:attrNameLst>
                                          <p:attrName>style.visibility</p:attrName>
                                        </p:attrNameLst>
                                      </p:cBhvr>
                                      <p:to>
                                        <p:strVal val="visible"/>
                                      </p:to>
                                    </p:set>
                                    <p:animEffect transition="in" filter="dissolve">
                                      <p:cBhvr>
                                        <p:cTn id="12" dur="500"/>
                                        <p:tgtEl>
                                          <p:spTgt spid="23449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234501"/>
                                        </p:tgtEl>
                                        <p:attrNameLst>
                                          <p:attrName>style.visibility</p:attrName>
                                        </p:attrNameLst>
                                      </p:cBhvr>
                                      <p:to>
                                        <p:strVal val="visible"/>
                                      </p:to>
                                    </p:set>
                                    <p:animEffect transition="in" filter="strips(downRight)">
                                      <p:cBhvr>
                                        <p:cTn id="16" dur="500"/>
                                        <p:tgtEl>
                                          <p:spTgt spid="2345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4502"/>
                                        </p:tgtEl>
                                        <p:attrNameLst>
                                          <p:attrName>style.visibility</p:attrName>
                                        </p:attrNameLst>
                                      </p:cBhvr>
                                      <p:to>
                                        <p:strVal val="visible"/>
                                      </p:to>
                                    </p:set>
                                    <p:animEffect transition="in" filter="dissolve">
                                      <p:cBhvr>
                                        <p:cTn id="21" dur="500"/>
                                        <p:tgtEl>
                                          <p:spTgt spid="234502"/>
                                        </p:tgtEl>
                                      </p:cBhvr>
                                    </p:animEffect>
                                  </p:childTnLst>
                                  <p:subTnLst>
                                    <p:audio>
                                      <p:cMediaNode>
                                        <p:cTn display="0" masterRel="sameClick">
                                          <p:stCondLst>
                                            <p:cond evt="begin" delay="0">
                                              <p:tn val="19"/>
                                            </p:cond>
                                          </p:stCondLst>
                                          <p:endCondLst>
                                            <p:cond evt="onStopAudio" delay="0">
                                              <p:tgtEl>
                                                <p:sldTgt/>
                                              </p:tgtEl>
                                            </p:cond>
                                          </p:endCondLst>
                                        </p:cTn>
                                        <p:tgtEl>
                                          <p:sndTgt r:embed="rId2" name="CHIMES.WAV"/>
                                        </p:tgtEl>
                                      </p:cMediaNode>
                                    </p:audio>
                                  </p:subTnLst>
                                </p:cTn>
                              </p:par>
                            </p:childTnLst>
                          </p:cTn>
                        </p:par>
                        <p:par>
                          <p:cTn id="22" fill="hold" nodeType="afterGroup">
                            <p:stCondLst>
                              <p:cond delay="500"/>
                            </p:stCondLst>
                            <p:childTnLst>
                              <p:par>
                                <p:cTn id="23" presetID="12" presetClass="entr" presetSubtype="8" fill="hold" nodeType="afterEffect">
                                  <p:stCondLst>
                                    <p:cond delay="0"/>
                                  </p:stCondLst>
                                  <p:childTnLst>
                                    <p:set>
                                      <p:cBhvr>
                                        <p:cTn id="24" dur="1" fill="hold">
                                          <p:stCondLst>
                                            <p:cond delay="0"/>
                                          </p:stCondLst>
                                        </p:cTn>
                                        <p:tgtEl>
                                          <p:spTgt spid="124932"/>
                                        </p:tgtEl>
                                        <p:attrNameLst>
                                          <p:attrName>style.visibility</p:attrName>
                                        </p:attrNameLst>
                                      </p:cBhvr>
                                      <p:to>
                                        <p:strVal val="visible"/>
                                      </p:to>
                                    </p:set>
                                    <p:animEffect transition="in" filter="slide(fromLeft)">
                                      <p:cBhvr>
                                        <p:cTn id="25"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utoUpdateAnimBg="0"/>
      <p:bldP spid="234501" grpId="0" autoUpdateAnimBg="0"/>
      <p:bldP spid="234502"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2761</Words>
  <Application>Microsoft Office PowerPoint</Application>
  <PresentationFormat>全屏显示(4:3)</PresentationFormat>
  <Paragraphs>1017</Paragraphs>
  <Slides>73</Slides>
  <Notes>0</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Office 主题​​</vt:lpstr>
      <vt:lpstr>Keys to Exercises (Unit 7)</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 to Exercises (Unit 7)</dc:title>
  <dc:creator>微软用户</dc:creator>
  <cp:lastModifiedBy>Jenny</cp:lastModifiedBy>
  <cp:revision>2</cp:revision>
  <dcterms:created xsi:type="dcterms:W3CDTF">2014-03-13T02:21:24Z</dcterms:created>
  <dcterms:modified xsi:type="dcterms:W3CDTF">2014-04-03T00:53:44Z</dcterms:modified>
</cp:coreProperties>
</file>