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89" r:id="rId14"/>
    <p:sldId id="303" r:id="rId15"/>
    <p:sldId id="304" r:id="rId16"/>
    <p:sldId id="305" r:id="rId17"/>
    <p:sldId id="306" r:id="rId18"/>
    <p:sldId id="30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40" r:id="rId3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1"/>
    <p:restoredTop sz="94597"/>
  </p:normalViewPr>
  <p:slideViewPr>
    <p:cSldViewPr>
      <p:cViewPr varScale="1">
        <p:scale>
          <a:sx n="94" d="100"/>
          <a:sy n="94" d="100"/>
        </p:scale>
        <p:origin x="10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473" y="1407033"/>
            <a:ext cx="2111375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628" y="2373884"/>
            <a:ext cx="2928620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-5" dirty="0"/>
              <a:t>张昱：《编译原理和技术》中间代码的表示与生成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75"/>
              </a:lnSpc>
            </a:pPr>
            <a:r>
              <a:rPr lang="zh-CN" altLang="en-US" spc="-5"/>
              <a:t>张昱：</a:t>
            </a:r>
            <a:r>
              <a:rPr lang="en-US" altLang="zh-CN" spc="-5"/>
              <a:t>《</a:t>
            </a:r>
            <a:r>
              <a:rPr lang="zh-CN" altLang="en-US" spc="-5"/>
              <a:t>编译原理和技术</a:t>
            </a:r>
            <a:r>
              <a:rPr lang="en-US" altLang="zh-CN" spc="-5"/>
              <a:t>》</a:t>
            </a:r>
            <a:r>
              <a:rPr lang="zh-CN" altLang="en-US" spc="-5"/>
              <a:t>中间代码的表示与生成</a:t>
            </a:r>
            <a:endParaRPr lang="zh-CN" altLang="en-US" spc="-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" y="3955415"/>
            <a:ext cx="9137650" cy="137795"/>
          </a:xfrm>
          <a:custGeom>
            <a:avLst/>
            <a:gdLst/>
            <a:ahLst/>
            <a:cxnLst/>
            <a:rect l="l" t="t" r="r" b="b"/>
            <a:pathLst>
              <a:path w="9137650" h="137795">
                <a:moveTo>
                  <a:pt x="0" y="137794"/>
                </a:moveTo>
                <a:lnTo>
                  <a:pt x="9137269" y="137794"/>
                </a:lnTo>
                <a:lnTo>
                  <a:pt x="9137269" y="0"/>
                </a:lnTo>
                <a:lnTo>
                  <a:pt x="0" y="0"/>
                </a:lnTo>
                <a:lnTo>
                  <a:pt x="0" y="13779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0" y="1548130"/>
                </a:moveTo>
                <a:lnTo>
                  <a:pt x="9138539" y="1548130"/>
                </a:lnTo>
                <a:lnTo>
                  <a:pt x="9138539" y="0"/>
                </a:lnTo>
                <a:lnTo>
                  <a:pt x="0" y="0"/>
                </a:lnTo>
                <a:lnTo>
                  <a:pt x="0" y="15481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948" y="2738426"/>
            <a:ext cx="8458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dirty="0">
                <a:solidFill>
                  <a:srgbClr val="FFFFFF"/>
                </a:solidFill>
              </a:rPr>
              <a:t>第</a:t>
            </a:r>
            <a:r>
              <a:rPr lang="en-US" altLang="zh-CN" sz="4400">
                <a:solidFill>
                  <a:srgbClr val="FFFFFF"/>
                </a:solidFill>
              </a:rPr>
              <a:t>8</a:t>
            </a:r>
            <a:r>
              <a:rPr lang="zh-CN" altLang="en-US" sz="4400">
                <a:solidFill>
                  <a:srgbClr val="FFFFFF"/>
                </a:solidFill>
              </a:rPr>
              <a:t>章 </a:t>
            </a:r>
            <a:r>
              <a:rPr sz="4400" dirty="0" err="1">
                <a:solidFill>
                  <a:srgbClr val="FFFFFF"/>
                </a:solidFill>
              </a:rPr>
              <a:t>中</a:t>
            </a:r>
            <a:r>
              <a:rPr sz="4400" spc="-15" dirty="0" err="1">
                <a:solidFill>
                  <a:srgbClr val="FFFFFF"/>
                </a:solidFill>
              </a:rPr>
              <a:t>间</a:t>
            </a:r>
            <a:r>
              <a:rPr sz="4400" spc="-5" dirty="0" err="1">
                <a:solidFill>
                  <a:srgbClr val="FFFFFF"/>
                </a:solidFill>
              </a:rPr>
              <a:t>语</a:t>
            </a:r>
            <a:r>
              <a:rPr sz="4400" spc="-15" dirty="0" err="1">
                <a:solidFill>
                  <a:srgbClr val="FFFFFF"/>
                </a:solidFill>
              </a:rPr>
              <a:t>言与中</a:t>
            </a:r>
            <a:r>
              <a:rPr sz="4400" dirty="0" err="1">
                <a:solidFill>
                  <a:srgbClr val="FFFFFF"/>
                </a:solidFill>
              </a:rPr>
              <a:t>间</a:t>
            </a:r>
            <a:r>
              <a:rPr sz="4400" spc="-15" dirty="0" err="1">
                <a:solidFill>
                  <a:srgbClr val="FFFFFF"/>
                </a:solidFill>
              </a:rPr>
              <a:t>代码生成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4409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三地址代码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3349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常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用的三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地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址</a:t>
            </a:r>
            <a:r>
              <a:rPr sz="2800" b="1" spc="1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8303" y="2055698"/>
            <a:ext cx="1021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4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121" y="1909309"/>
            <a:ext cx="1520190" cy="15621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 op</a:t>
            </a:r>
            <a:r>
              <a:rPr sz="2400" b="1" i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，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R="719455" algn="ctr">
              <a:lnSpc>
                <a:spcPct val="100000"/>
              </a:lnSpc>
              <a:spcBef>
                <a:spcPts val="115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9121" y="3445754"/>
            <a:ext cx="260096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relop y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 L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param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和</a:t>
            </a:r>
            <a:r>
              <a:rPr sz="2400" b="1" spc="-63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583" y="1909309"/>
            <a:ext cx="6375400" cy="4192814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赋值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句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复写语句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无条件转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移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条件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转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移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过程调</a:t>
            </a:r>
            <a:r>
              <a:rPr sz="2400" b="1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用</a:t>
            </a:r>
            <a:endParaRPr sz="2400" dirty="0">
              <a:solidFill>
                <a:srgbClr val="C00000"/>
              </a:solidFill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过程返回</a:t>
            </a:r>
            <a:endParaRPr sz="2400" dirty="0">
              <a:solidFill>
                <a:srgbClr val="C00000"/>
              </a:solidFill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索引赋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值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  <a:tab pos="3199765" algn="l"/>
              </a:tabLst>
            </a:pP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地址和指针赋</a:t>
            </a:r>
            <a:r>
              <a:rPr sz="2400" b="1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值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&amp;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10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和</a:t>
            </a:r>
            <a:r>
              <a:rPr sz="2400" b="1" spc="-69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spc="-10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0" y="1548130"/>
                </a:moveTo>
                <a:lnTo>
                  <a:pt x="9138539" y="1548130"/>
                </a:lnTo>
                <a:lnTo>
                  <a:pt x="9138539" y="0"/>
                </a:lnTo>
                <a:lnTo>
                  <a:pt x="0" y="0"/>
                </a:lnTo>
                <a:lnTo>
                  <a:pt x="0" y="15481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791" y="2775832"/>
            <a:ext cx="46094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b="1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600" b="1" spc="-1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中间代码生成</a:t>
            </a:r>
            <a:r>
              <a:rPr sz="3600" b="1" spc="-15" dirty="0">
                <a:solidFill>
                  <a:schemeClr val="bg1"/>
                </a:solidFill>
              </a:rPr>
              <a:t>概</a:t>
            </a:r>
            <a:r>
              <a:rPr sz="3600" b="1" spc="-20" dirty="0">
                <a:solidFill>
                  <a:schemeClr val="bg1"/>
                </a:solidFill>
              </a:rPr>
              <a:t>述</a:t>
            </a:r>
            <a:endParaRPr sz="3600" b="1" spc="-2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2860" y="4184294"/>
            <a:ext cx="3347720" cy="61619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关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键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问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题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34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中间代码生成的关键问题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45260"/>
            <a:ext cx="7736332" cy="37807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假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设采取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中间语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言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类似三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地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址代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码</a:t>
            </a:r>
            <a:endParaRPr lang="en-US" sz="2800" b="1" spc="-15" dirty="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sz="2800" dirty="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5" dirty="0" err="1">
                <a:latin typeface="黑体" panose="02010609060101010101" charset="-122"/>
                <a:cs typeface="黑体" panose="02010609060101010101" charset="-122"/>
              </a:rPr>
              <a:t>句的翻译</a:t>
            </a:r>
            <a:endParaRPr lang="en-US" sz="2800" b="1" spc="-5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marR="5080" lvl="1" indent="-437515">
              <a:lnSpc>
                <a:spcPct val="120000"/>
              </a:lnSpc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 err="1">
                <a:latin typeface="黑体" panose="02010609060101010101" charset="-122"/>
                <a:cs typeface="黑体" panose="02010609060101010101" charset="-122"/>
              </a:rPr>
              <a:t>赋值语句</a:t>
            </a:r>
            <a:r>
              <a:rPr sz="2400" b="1" dirty="0" err="1">
                <a:latin typeface="楷体" panose="02010609060101010101" charset="-122"/>
                <a:cs typeface="楷体" panose="02010609060101010101" charset="-122"/>
              </a:rPr>
              <a:t>：引入临时变量、数</a:t>
            </a:r>
            <a:r>
              <a:rPr sz="2400" b="1" spc="5" dirty="0" err="1">
                <a:latin typeface="楷体" panose="02010609060101010101" charset="-122"/>
                <a:cs typeface="楷体" panose="02010609060101010101" charset="-122"/>
              </a:rPr>
              <a:t>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dirty="0" err="1">
                <a:latin typeface="楷体" panose="02010609060101010101" charset="-122"/>
                <a:cs typeface="楷体" panose="02010609060101010101" charset="-122"/>
              </a:rPr>
              <a:t>记录元素的地址计算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黑体" panose="02010609060101010101" charset="-122"/>
                <a:cs typeface="黑体" panose="02010609060101010101" charset="-122"/>
              </a:rPr>
              <a:t>控制流</a:t>
            </a: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400" b="1" spc="-5" dirty="0">
                <a:latin typeface="黑体" panose="02010609060101010101" charset="-122"/>
                <a:cs typeface="黑体" panose="02010609060101010101" charset="-122"/>
              </a:rPr>
              <a:t>句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：跳转目标的确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定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 err="1">
                <a:latin typeface="楷体" panose="02010609060101010101" charset="-122"/>
                <a:cs typeface="楷体" panose="02010609060101010101" charset="-122"/>
              </a:rPr>
              <a:t>引入标号或使用回填技</a:t>
            </a:r>
            <a:r>
              <a:rPr sz="2400" b="1" dirty="0" err="1"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、短路计算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0" y="1548130"/>
                </a:moveTo>
                <a:lnTo>
                  <a:pt x="9138539" y="1548130"/>
                </a:lnTo>
                <a:lnTo>
                  <a:pt x="9138539" y="0"/>
                </a:lnTo>
                <a:lnTo>
                  <a:pt x="0" y="0"/>
                </a:lnTo>
                <a:lnTo>
                  <a:pt x="0" y="15481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2811899"/>
            <a:ext cx="706659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600" b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b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600" b="1" spc="-8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赋值语句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70019"/>
            <a:ext cx="7620000" cy="1127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265">
              <a:lnSpc>
                <a:spcPct val="120000"/>
              </a:lnSpc>
              <a:spcBef>
                <a:spcPts val="10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分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配临时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变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量，存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储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表达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计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算的中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间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结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果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数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组元素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地址计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算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赋值语句的翻译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940040" cy="499364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要任务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2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杂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的表达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400" b="1" spc="-60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=&gt;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多条计算指令组成的序列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分配临时变量保存中间结果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：查符号表获得其存储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场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所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数组元素：元素地址计算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102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符号表中保存数组的基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和用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地址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算的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量表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达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式的值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数组元素在中间代码指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示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为“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址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偏移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可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以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进行一些语义检查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102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类型检查、变量未定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复定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未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初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始化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09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类型转换</a:t>
            </a:r>
            <a:r>
              <a:rPr sz="2400" dirty="0">
                <a:latin typeface="楷体" panose="02010609060101010101" charset="-122"/>
                <a:cs typeface="楷体" panose="02010609060101010101" charset="-122"/>
              </a:rPr>
              <a:t>：因为目标机器的运算指令是区分类型的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3397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赋值语句的中间代码生成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89121" y="2055698"/>
            <a:ext cx="3560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12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|	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295037"/>
            <a:ext cx="2276475" cy="1741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55"/>
              </a:spcBef>
              <a:tabLst>
                <a:tab pos="481965" algn="l"/>
                <a:tab pos="113982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联的文法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id :=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visitS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:=</a:t>
            </a:r>
            <a:r>
              <a:rPr sz="2800" b="1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3073780"/>
            <a:ext cx="7998459" cy="3312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结尾：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获取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的地址和存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放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结果的场所，发射赋值指令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58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lookup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lexeme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nil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 b="1" i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emit </a:t>
            </a:r>
            <a:r>
              <a:rPr sz="2400" b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i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, ‘=’, </a:t>
            </a:r>
            <a:r>
              <a:rPr sz="2400" b="1" i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error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visitE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  <a:spcBef>
                <a:spcPts val="107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2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30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结尾：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发射加法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指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令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newTemp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‘=’,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‘+’,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3397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赋值语句的中间代码生成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8588" y="6413187"/>
            <a:ext cx="220979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51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9121" y="1911858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12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|	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|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151182"/>
            <a:ext cx="2276475" cy="174180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联的文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51485">
              <a:lnSpc>
                <a:spcPct val="100000"/>
              </a:lnSpc>
              <a:spcBef>
                <a:spcPts val="122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id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:=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visitE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2948432"/>
            <a:ext cx="5842000" cy="34734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2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3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结尾：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发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加法指令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450">
              <a:lnSpc>
                <a:spcPct val="100000"/>
              </a:lnSpc>
              <a:spcBef>
                <a:spcPts val="575"/>
              </a:spcBef>
              <a:tabLst>
                <a:tab pos="1311275" algn="l"/>
              </a:tabLst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-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结尾：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发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负号运算指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令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newTemp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450" marR="750570" indent="436880">
              <a:lnSpc>
                <a:spcPct val="120000"/>
              </a:lnSpc>
              <a:spcBef>
                <a:spcPts val="5"/>
              </a:spcBef>
              <a:tabLst>
                <a:tab pos="141287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‘=’,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uminus,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45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i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3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结尾：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获取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的地址并作为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的场所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>
              <a:lnSpc>
                <a:spcPct val="100000"/>
              </a:lnSpc>
              <a:spcBef>
                <a:spcPts val="36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lookup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lexeme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768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nil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error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38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数组元素的地址计算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316321"/>
            <a:ext cx="7487284" cy="50361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组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元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素的地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址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07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的第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个元素的地址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spc="-22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00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变换成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spc="-16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b="1" i="1" spc="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01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是常量，编译时计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算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，减少运行时计算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11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二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组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元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素的地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址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07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列为主序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列优先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？行为主序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？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行为主序时：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base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2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5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5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（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的地址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其中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284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变换成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spc="-16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 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6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5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559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base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 +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0" y="1548130"/>
                </a:moveTo>
                <a:lnTo>
                  <a:pt x="9138539" y="1548130"/>
                </a:lnTo>
                <a:lnTo>
                  <a:pt x="9138539" y="0"/>
                </a:lnTo>
                <a:lnTo>
                  <a:pt x="0" y="0"/>
                </a:lnTo>
                <a:lnTo>
                  <a:pt x="0" y="15481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2775832"/>
            <a:ext cx="634441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600" b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600" b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600" b="1" spc="-8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布尔表</a:t>
            </a:r>
            <a:r>
              <a:rPr sz="3600" b="1" spc="5" dirty="0">
                <a:solidFill>
                  <a:schemeClr val="bg1"/>
                </a:solidFill>
              </a:rPr>
              <a:t>达</a:t>
            </a:r>
            <a:r>
              <a:rPr sz="3600" b="1" dirty="0">
                <a:solidFill>
                  <a:schemeClr val="bg1"/>
                </a:solidFill>
              </a:rPr>
              <a:t>式和</a:t>
            </a:r>
            <a:r>
              <a:rPr sz="3600" b="1" spc="-15" dirty="0">
                <a:solidFill>
                  <a:schemeClr val="bg1"/>
                </a:solidFill>
              </a:rPr>
              <a:t>控制</a:t>
            </a:r>
            <a:r>
              <a:rPr sz="3600" b="1" dirty="0">
                <a:solidFill>
                  <a:schemeClr val="bg1"/>
                </a:solidFill>
              </a:rPr>
              <a:t>流</a:t>
            </a:r>
            <a:r>
              <a:rPr sz="3600" b="1" spc="-15" dirty="0">
                <a:solidFill>
                  <a:schemeClr val="bg1"/>
                </a:solidFill>
              </a:rPr>
              <a:t>语</a:t>
            </a:r>
            <a:r>
              <a:rPr sz="3600" b="1" spc="-20" dirty="0">
                <a:solidFill>
                  <a:schemeClr val="bg1"/>
                </a:solidFill>
              </a:rPr>
              <a:t>句</a:t>
            </a:r>
            <a:endParaRPr sz="3600" b="1" spc="-2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4184294"/>
            <a:ext cx="6069330" cy="1226618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布</a:t>
            </a:r>
            <a:r>
              <a:rPr sz="2800" b="1" spc="-5" dirty="0">
                <a:latin typeface="楷体" panose="02010609060101010101" charset="-122"/>
                <a:cs typeface="楷体" panose="02010609060101010101" charset="-122"/>
              </a:rPr>
              <a:t>尔表达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800" b="1" spc="-5" dirty="0">
                <a:latin typeface="楷体" panose="02010609060101010101" charset="-122"/>
                <a:cs typeface="楷体" panose="02010609060101010101" charset="-122"/>
              </a:rPr>
              <a:t>：短路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计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算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控制流语句</a:t>
            </a:r>
            <a:r>
              <a:rPr sz="2800" b="1" spc="-5" dirty="0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翻译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 err="1">
                <a:latin typeface="楷体" panose="02010609060101010101" charset="-122"/>
                <a:cs typeface="楷体" panose="02010609060101010101" charset="-122"/>
              </a:rPr>
              <a:t>标号、回填技术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34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中间代码生成的主要任务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8200390" cy="387413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任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务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2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布尔表达式的计算：完全计算、短路计算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控制流语句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102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分支结构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(if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循</a:t>
            </a:r>
            <a:r>
              <a:rPr sz="2000" spc="-15" dirty="0" err="1"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结构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 err="1">
                <a:latin typeface="楷体" panose="02010609060101010101" charset="-122"/>
                <a:cs typeface="楷体" panose="02010609060101010101" charset="-122"/>
              </a:rPr>
              <a:t>跳转目标的两种处理方法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102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标号技术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：新建标号，跳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转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到标号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16990" lvl="2" indent="-394970">
              <a:lnSpc>
                <a:spcPct val="100000"/>
              </a:lnSpc>
              <a:spcBef>
                <a:spcPts val="96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1316990" algn="l"/>
                <a:tab pos="1317625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回填技</a:t>
            </a: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：先构造待回填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指令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链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表，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待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跳转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标确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时再回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1699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填链表中各指令缺失的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标信息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195833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本章内容</a:t>
            </a:r>
            <a:endParaRPr sz="3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3133089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本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章内容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3558457"/>
            <a:ext cx="7575550" cy="128304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74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中间语言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常用的中间表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示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Intermediate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Representation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1485">
              <a:lnSpc>
                <a:spcPct val="100000"/>
              </a:lnSpc>
              <a:spcBef>
                <a:spcPts val="545"/>
              </a:spcBef>
              <a:tabLst>
                <a:tab pos="845185" algn="l"/>
              </a:tabLst>
            </a:pPr>
            <a:r>
              <a:rPr sz="2000" spc="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000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后缀表示、图表示、三</a:t>
            </a:r>
            <a:r>
              <a:rPr sz="20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址代</a:t>
            </a:r>
            <a:r>
              <a:rPr sz="20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49580" indent="-43688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 err="1">
                <a:latin typeface="楷体" panose="02010609060101010101" charset="-122"/>
                <a:cs typeface="楷体" panose="02010609060101010101" charset="-122"/>
              </a:rPr>
              <a:t>中间代码的生成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198" y="4841501"/>
            <a:ext cx="6878320" cy="75341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07035" indent="-394335">
              <a:lnSpc>
                <a:spcPct val="100000"/>
              </a:lnSpc>
              <a:spcBef>
                <a:spcPts val="48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06400" algn="l"/>
                <a:tab pos="407670" algn="l"/>
              </a:tabLst>
            </a:pP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表达式、赋值语句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（=&gt;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生临</a:t>
            </a: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变量</a:t>
            </a: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查符</a:t>
            </a: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表）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07035" indent="-39433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06400" algn="l"/>
                <a:tab pos="40767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布尔表达式、控制流语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=&gt;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15" dirty="0" err="1">
                <a:latin typeface="宋体" panose="02010600030101010101" pitchFamily="2" charset="-122"/>
                <a:cs typeface="宋体" panose="02010600030101010101" pitchFamily="2" charset="-122"/>
              </a:rPr>
              <a:t>回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填技</a:t>
            </a:r>
            <a:r>
              <a:rPr sz="2000" spc="-15" dirty="0" err="1"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、短</a:t>
            </a:r>
            <a:r>
              <a:rPr sz="2000" spc="-15" dirty="0" err="1"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2000" dirty="0" err="1"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6123" y="6414008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2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5786" y="1302562"/>
            <a:ext cx="1119505" cy="1262380"/>
          </a:xfrm>
          <a:custGeom>
            <a:avLst/>
            <a:gdLst/>
            <a:ahLst/>
            <a:cxnLst/>
            <a:rect l="l" t="t" r="r" b="b"/>
            <a:pathLst>
              <a:path w="1119505" h="1262380">
                <a:moveTo>
                  <a:pt x="0" y="1262329"/>
                </a:moveTo>
                <a:lnTo>
                  <a:pt x="1119187" y="1262329"/>
                </a:lnTo>
                <a:lnTo>
                  <a:pt x="1119187" y="0"/>
                </a:lnTo>
                <a:lnTo>
                  <a:pt x="0" y="0"/>
                </a:lnTo>
                <a:lnTo>
                  <a:pt x="0" y="126232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6885" y="1302562"/>
            <a:ext cx="1186180" cy="1262380"/>
          </a:xfrm>
          <a:custGeom>
            <a:avLst/>
            <a:gdLst/>
            <a:ahLst/>
            <a:cxnLst/>
            <a:rect l="l" t="t" r="r" b="b"/>
            <a:pathLst>
              <a:path w="1186179" h="1262380">
                <a:moveTo>
                  <a:pt x="0" y="1262329"/>
                </a:moveTo>
                <a:lnTo>
                  <a:pt x="1185862" y="1262329"/>
                </a:lnTo>
                <a:lnTo>
                  <a:pt x="1185862" y="0"/>
                </a:lnTo>
                <a:lnTo>
                  <a:pt x="0" y="0"/>
                </a:lnTo>
                <a:lnTo>
                  <a:pt x="0" y="12623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44417" y="1582623"/>
            <a:ext cx="63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静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3284" y="1302562"/>
            <a:ext cx="1186180" cy="1262380"/>
          </a:xfrm>
          <a:custGeom>
            <a:avLst/>
            <a:gdLst/>
            <a:ahLst/>
            <a:cxnLst/>
            <a:rect l="l" t="t" r="r" b="b"/>
            <a:pathLst>
              <a:path w="1186179" h="1262380">
                <a:moveTo>
                  <a:pt x="0" y="1262329"/>
                </a:moveTo>
                <a:lnTo>
                  <a:pt x="1185862" y="1262329"/>
                </a:lnTo>
                <a:lnTo>
                  <a:pt x="1185862" y="0"/>
                </a:lnTo>
                <a:lnTo>
                  <a:pt x="0" y="0"/>
                </a:lnTo>
                <a:lnTo>
                  <a:pt x="0" y="12623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85765" y="1399743"/>
            <a:ext cx="63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间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5765" y="17658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4910" y="1883029"/>
            <a:ext cx="485775" cy="127000"/>
          </a:xfrm>
          <a:custGeom>
            <a:avLst/>
            <a:gdLst/>
            <a:ahLst/>
            <a:cxnLst/>
            <a:rect l="l" t="t" r="r" b="b"/>
            <a:pathLst>
              <a:path w="485775" h="127000">
                <a:moveTo>
                  <a:pt x="434975" y="63500"/>
                </a:moveTo>
                <a:lnTo>
                  <a:pt x="409575" y="127000"/>
                </a:lnTo>
                <a:lnTo>
                  <a:pt x="470535" y="76200"/>
                </a:lnTo>
                <a:lnTo>
                  <a:pt x="434975" y="76200"/>
                </a:lnTo>
                <a:lnTo>
                  <a:pt x="434975" y="63500"/>
                </a:lnTo>
                <a:close/>
              </a:path>
              <a:path w="485775" h="127000">
                <a:moveTo>
                  <a:pt x="429894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29894" y="76200"/>
                </a:lnTo>
                <a:lnTo>
                  <a:pt x="434975" y="63500"/>
                </a:lnTo>
                <a:lnTo>
                  <a:pt x="429894" y="50800"/>
                </a:lnTo>
                <a:close/>
              </a:path>
              <a:path w="485775" h="127000">
                <a:moveTo>
                  <a:pt x="470535" y="50800"/>
                </a:moveTo>
                <a:lnTo>
                  <a:pt x="434975" y="50800"/>
                </a:lnTo>
                <a:lnTo>
                  <a:pt x="434975" y="76200"/>
                </a:lnTo>
                <a:lnTo>
                  <a:pt x="470535" y="76200"/>
                </a:lnTo>
                <a:lnTo>
                  <a:pt x="485775" y="63500"/>
                </a:lnTo>
                <a:lnTo>
                  <a:pt x="470535" y="50800"/>
                </a:lnTo>
                <a:close/>
              </a:path>
              <a:path w="485775" h="127000">
                <a:moveTo>
                  <a:pt x="409575" y="0"/>
                </a:moveTo>
                <a:lnTo>
                  <a:pt x="434975" y="63500"/>
                </a:lnTo>
                <a:lnTo>
                  <a:pt x="434975" y="50800"/>
                </a:lnTo>
                <a:lnTo>
                  <a:pt x="470535" y="50800"/>
                </a:lnTo>
                <a:lnTo>
                  <a:pt x="409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6084" y="1883029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406400" y="63500"/>
                </a:moveTo>
                <a:lnTo>
                  <a:pt x="381000" y="127000"/>
                </a:lnTo>
                <a:lnTo>
                  <a:pt x="441960" y="76200"/>
                </a:lnTo>
                <a:lnTo>
                  <a:pt x="406400" y="76200"/>
                </a:lnTo>
                <a:lnTo>
                  <a:pt x="406400" y="63500"/>
                </a:lnTo>
                <a:close/>
              </a:path>
              <a:path w="457200" h="127000">
                <a:moveTo>
                  <a:pt x="40132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01320" y="76200"/>
                </a:lnTo>
                <a:lnTo>
                  <a:pt x="406400" y="63500"/>
                </a:lnTo>
                <a:lnTo>
                  <a:pt x="401320" y="50800"/>
                </a:lnTo>
                <a:close/>
              </a:path>
              <a:path w="457200" h="127000">
                <a:moveTo>
                  <a:pt x="441960" y="50800"/>
                </a:moveTo>
                <a:lnTo>
                  <a:pt x="406400" y="50800"/>
                </a:lnTo>
                <a:lnTo>
                  <a:pt x="406400" y="76200"/>
                </a:lnTo>
                <a:lnTo>
                  <a:pt x="441960" y="76200"/>
                </a:lnTo>
                <a:lnTo>
                  <a:pt x="457200" y="63500"/>
                </a:lnTo>
                <a:lnTo>
                  <a:pt x="441960" y="50800"/>
                </a:lnTo>
                <a:close/>
              </a:path>
              <a:path w="457200" h="127000">
                <a:moveTo>
                  <a:pt x="381000" y="0"/>
                </a:moveTo>
                <a:lnTo>
                  <a:pt x="406400" y="63500"/>
                </a:lnTo>
                <a:lnTo>
                  <a:pt x="406400" y="50800"/>
                </a:lnTo>
                <a:lnTo>
                  <a:pt x="441960" y="508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18708" y="1525904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中间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1841" y="1892046"/>
            <a:ext cx="1725295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185">
              <a:lnSpc>
                <a:spcPts val="2385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2385"/>
              </a:lnSpc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生成器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521" y="1544269"/>
            <a:ext cx="636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记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号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3335" algn="ctr">
              <a:lnSpc>
                <a:spcPct val="100000"/>
              </a:lnSpc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9960" y="1889125"/>
            <a:ext cx="395605" cy="127000"/>
          </a:xfrm>
          <a:custGeom>
            <a:avLst/>
            <a:gdLst/>
            <a:ahLst/>
            <a:cxnLst/>
            <a:rect l="l" t="t" r="r" b="b"/>
            <a:pathLst>
              <a:path w="395605" h="127000">
                <a:moveTo>
                  <a:pt x="344551" y="63500"/>
                </a:moveTo>
                <a:lnTo>
                  <a:pt x="319087" y="127000"/>
                </a:lnTo>
                <a:lnTo>
                  <a:pt x="380098" y="76200"/>
                </a:lnTo>
                <a:lnTo>
                  <a:pt x="344551" y="76200"/>
                </a:lnTo>
                <a:lnTo>
                  <a:pt x="344551" y="63500"/>
                </a:lnTo>
                <a:close/>
              </a:path>
              <a:path w="395605" h="127000">
                <a:moveTo>
                  <a:pt x="339458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339458" y="76200"/>
                </a:lnTo>
                <a:lnTo>
                  <a:pt x="344551" y="63500"/>
                </a:lnTo>
                <a:lnTo>
                  <a:pt x="339458" y="50800"/>
                </a:lnTo>
                <a:close/>
              </a:path>
              <a:path w="395605" h="127000">
                <a:moveTo>
                  <a:pt x="380098" y="50800"/>
                </a:moveTo>
                <a:lnTo>
                  <a:pt x="344551" y="50800"/>
                </a:lnTo>
                <a:lnTo>
                  <a:pt x="344551" y="76200"/>
                </a:lnTo>
                <a:lnTo>
                  <a:pt x="380098" y="76200"/>
                </a:lnTo>
                <a:lnTo>
                  <a:pt x="395351" y="63500"/>
                </a:lnTo>
                <a:lnTo>
                  <a:pt x="380098" y="50800"/>
                </a:lnTo>
                <a:close/>
              </a:path>
              <a:path w="395605" h="127000">
                <a:moveTo>
                  <a:pt x="319087" y="0"/>
                </a:moveTo>
                <a:lnTo>
                  <a:pt x="344551" y="63500"/>
                </a:lnTo>
                <a:lnTo>
                  <a:pt x="344551" y="50800"/>
                </a:lnTo>
                <a:lnTo>
                  <a:pt x="380098" y="50800"/>
                </a:lnTo>
                <a:lnTo>
                  <a:pt x="319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2484" y="1883029"/>
            <a:ext cx="838200" cy="127000"/>
          </a:xfrm>
          <a:custGeom>
            <a:avLst/>
            <a:gdLst/>
            <a:ahLst/>
            <a:cxnLst/>
            <a:rect l="l" t="t" r="r" b="b"/>
            <a:pathLst>
              <a:path w="838200" h="127000">
                <a:moveTo>
                  <a:pt x="787399" y="63500"/>
                </a:moveTo>
                <a:lnTo>
                  <a:pt x="761999" y="127000"/>
                </a:lnTo>
                <a:lnTo>
                  <a:pt x="822959" y="76200"/>
                </a:lnTo>
                <a:lnTo>
                  <a:pt x="787399" y="76200"/>
                </a:lnTo>
                <a:lnTo>
                  <a:pt x="787399" y="63500"/>
                </a:lnTo>
                <a:close/>
              </a:path>
              <a:path w="838200" h="127000">
                <a:moveTo>
                  <a:pt x="78231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782319" y="76200"/>
                </a:lnTo>
                <a:lnTo>
                  <a:pt x="787399" y="63500"/>
                </a:lnTo>
                <a:lnTo>
                  <a:pt x="782319" y="50800"/>
                </a:lnTo>
                <a:close/>
              </a:path>
              <a:path w="838200" h="127000">
                <a:moveTo>
                  <a:pt x="822959" y="50800"/>
                </a:moveTo>
                <a:lnTo>
                  <a:pt x="787399" y="50800"/>
                </a:lnTo>
                <a:lnTo>
                  <a:pt x="787399" y="76200"/>
                </a:lnTo>
                <a:lnTo>
                  <a:pt x="822959" y="76200"/>
                </a:lnTo>
                <a:lnTo>
                  <a:pt x="838199" y="63500"/>
                </a:lnTo>
                <a:lnTo>
                  <a:pt x="822959" y="50800"/>
                </a:lnTo>
                <a:close/>
              </a:path>
              <a:path w="838200" h="127000">
                <a:moveTo>
                  <a:pt x="761999" y="0"/>
                </a:moveTo>
                <a:lnTo>
                  <a:pt x="787399" y="63500"/>
                </a:lnTo>
                <a:lnTo>
                  <a:pt x="787399" y="50800"/>
                </a:lnTo>
                <a:lnTo>
                  <a:pt x="822959" y="50800"/>
                </a:lnTo>
                <a:lnTo>
                  <a:pt x="761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26884" y="1302562"/>
            <a:ext cx="1186180" cy="1262380"/>
          </a:xfrm>
          <a:custGeom>
            <a:avLst/>
            <a:gdLst/>
            <a:ahLst/>
            <a:cxnLst/>
            <a:rect l="l" t="t" r="r" b="b"/>
            <a:pathLst>
              <a:path w="1186179" h="1262380">
                <a:moveTo>
                  <a:pt x="0" y="1262329"/>
                </a:moveTo>
                <a:lnTo>
                  <a:pt x="1185862" y="1262329"/>
                </a:lnTo>
                <a:lnTo>
                  <a:pt x="1185862" y="0"/>
                </a:lnTo>
                <a:lnTo>
                  <a:pt x="0" y="0"/>
                </a:lnTo>
                <a:lnTo>
                  <a:pt x="0" y="12623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02526" y="1582623"/>
            <a:ext cx="944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生成器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46084" y="1883029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406400" y="63500"/>
                </a:moveTo>
                <a:lnTo>
                  <a:pt x="381000" y="127000"/>
                </a:lnTo>
                <a:lnTo>
                  <a:pt x="441959" y="76200"/>
                </a:lnTo>
                <a:lnTo>
                  <a:pt x="406400" y="76200"/>
                </a:lnTo>
                <a:lnTo>
                  <a:pt x="406400" y="63500"/>
                </a:lnTo>
                <a:close/>
              </a:path>
              <a:path w="457200" h="127000">
                <a:moveTo>
                  <a:pt x="40132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01320" y="76200"/>
                </a:lnTo>
                <a:lnTo>
                  <a:pt x="406400" y="63500"/>
                </a:lnTo>
                <a:lnTo>
                  <a:pt x="401320" y="50800"/>
                </a:lnTo>
                <a:close/>
              </a:path>
              <a:path w="457200" h="127000">
                <a:moveTo>
                  <a:pt x="441959" y="50800"/>
                </a:moveTo>
                <a:lnTo>
                  <a:pt x="406400" y="50800"/>
                </a:lnTo>
                <a:lnTo>
                  <a:pt x="406400" y="76200"/>
                </a:lnTo>
                <a:lnTo>
                  <a:pt x="441959" y="76200"/>
                </a:lnTo>
                <a:lnTo>
                  <a:pt x="457200" y="63500"/>
                </a:lnTo>
                <a:lnTo>
                  <a:pt x="441959" y="50800"/>
                </a:lnTo>
                <a:close/>
              </a:path>
              <a:path w="457200" h="127000">
                <a:moveTo>
                  <a:pt x="381000" y="0"/>
                </a:moveTo>
                <a:lnTo>
                  <a:pt x="406400" y="63500"/>
                </a:lnTo>
                <a:lnTo>
                  <a:pt x="406400" y="50800"/>
                </a:lnTo>
                <a:lnTo>
                  <a:pt x="441959" y="508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57371" y="2943605"/>
            <a:ext cx="944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符号表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9847" y="2529332"/>
            <a:ext cx="593090" cy="402590"/>
          </a:xfrm>
          <a:custGeom>
            <a:avLst/>
            <a:gdLst/>
            <a:ahLst/>
            <a:cxnLst/>
            <a:rect l="l" t="t" r="r" b="b"/>
            <a:pathLst>
              <a:path w="593089" h="402589">
                <a:moveTo>
                  <a:pt x="538866" y="370509"/>
                </a:moveTo>
                <a:lnTo>
                  <a:pt x="494538" y="402463"/>
                </a:lnTo>
                <a:lnTo>
                  <a:pt x="592963" y="389763"/>
                </a:lnTo>
                <a:lnTo>
                  <a:pt x="587681" y="373252"/>
                </a:lnTo>
                <a:lnTo>
                  <a:pt x="543178" y="373252"/>
                </a:lnTo>
                <a:lnTo>
                  <a:pt x="538866" y="370509"/>
                </a:lnTo>
                <a:close/>
              </a:path>
              <a:path w="593089" h="402589">
                <a:moveTo>
                  <a:pt x="552573" y="349041"/>
                </a:moveTo>
                <a:lnTo>
                  <a:pt x="550037" y="362457"/>
                </a:lnTo>
                <a:lnTo>
                  <a:pt x="538866" y="370509"/>
                </a:lnTo>
                <a:lnTo>
                  <a:pt x="543178" y="373252"/>
                </a:lnTo>
                <a:lnTo>
                  <a:pt x="556894" y="351789"/>
                </a:lnTo>
                <a:lnTo>
                  <a:pt x="552573" y="349041"/>
                </a:lnTo>
                <a:close/>
              </a:path>
              <a:path w="593089" h="402589">
                <a:moveTo>
                  <a:pt x="562737" y="295275"/>
                </a:moveTo>
                <a:lnTo>
                  <a:pt x="552573" y="349041"/>
                </a:lnTo>
                <a:lnTo>
                  <a:pt x="556894" y="351789"/>
                </a:lnTo>
                <a:lnTo>
                  <a:pt x="543178" y="373252"/>
                </a:lnTo>
                <a:lnTo>
                  <a:pt x="587681" y="373252"/>
                </a:lnTo>
                <a:lnTo>
                  <a:pt x="562737" y="295275"/>
                </a:lnTo>
                <a:close/>
              </a:path>
              <a:path w="593089" h="402589">
                <a:moveTo>
                  <a:pt x="53969" y="31952"/>
                </a:moveTo>
                <a:lnTo>
                  <a:pt x="42841" y="39974"/>
                </a:lnTo>
                <a:lnTo>
                  <a:pt x="40298" y="53364"/>
                </a:lnTo>
                <a:lnTo>
                  <a:pt x="538866" y="370509"/>
                </a:lnTo>
                <a:lnTo>
                  <a:pt x="550037" y="362457"/>
                </a:lnTo>
                <a:lnTo>
                  <a:pt x="552573" y="349041"/>
                </a:lnTo>
                <a:lnTo>
                  <a:pt x="53969" y="31952"/>
                </a:lnTo>
                <a:close/>
              </a:path>
              <a:path w="593089" h="402589">
                <a:moveTo>
                  <a:pt x="98298" y="0"/>
                </a:moveTo>
                <a:lnTo>
                  <a:pt x="0" y="12700"/>
                </a:lnTo>
                <a:lnTo>
                  <a:pt x="30225" y="107187"/>
                </a:lnTo>
                <a:lnTo>
                  <a:pt x="40298" y="53364"/>
                </a:lnTo>
                <a:lnTo>
                  <a:pt x="36067" y="50672"/>
                </a:lnTo>
                <a:lnTo>
                  <a:pt x="49656" y="29209"/>
                </a:lnTo>
                <a:lnTo>
                  <a:pt x="57774" y="29209"/>
                </a:lnTo>
                <a:lnTo>
                  <a:pt x="98298" y="0"/>
                </a:lnTo>
                <a:close/>
              </a:path>
              <a:path w="593089" h="402589">
                <a:moveTo>
                  <a:pt x="42789" y="40057"/>
                </a:moveTo>
                <a:lnTo>
                  <a:pt x="36067" y="50672"/>
                </a:lnTo>
                <a:lnTo>
                  <a:pt x="40298" y="53364"/>
                </a:lnTo>
                <a:lnTo>
                  <a:pt x="42789" y="40057"/>
                </a:lnTo>
                <a:close/>
              </a:path>
              <a:path w="593089" h="402589">
                <a:moveTo>
                  <a:pt x="49656" y="29209"/>
                </a:moveTo>
                <a:lnTo>
                  <a:pt x="42841" y="39974"/>
                </a:lnTo>
                <a:lnTo>
                  <a:pt x="53969" y="31952"/>
                </a:lnTo>
                <a:lnTo>
                  <a:pt x="49656" y="29209"/>
                </a:lnTo>
                <a:close/>
              </a:path>
              <a:path w="593089" h="402589">
                <a:moveTo>
                  <a:pt x="57774" y="29209"/>
                </a:moveTo>
                <a:lnTo>
                  <a:pt x="49656" y="29209"/>
                </a:lnTo>
                <a:lnTo>
                  <a:pt x="53969" y="31952"/>
                </a:lnTo>
                <a:lnTo>
                  <a:pt x="57774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64684" y="2516123"/>
            <a:ext cx="821690" cy="429259"/>
          </a:xfrm>
          <a:custGeom>
            <a:avLst/>
            <a:gdLst/>
            <a:ahLst/>
            <a:cxnLst/>
            <a:rect l="l" t="t" r="r" b="b"/>
            <a:pathLst>
              <a:path w="821689" h="429260">
                <a:moveTo>
                  <a:pt x="42799" y="313436"/>
                </a:moveTo>
                <a:lnTo>
                  <a:pt x="0" y="402971"/>
                </a:lnTo>
                <a:lnTo>
                  <a:pt x="95757" y="428878"/>
                </a:lnTo>
                <a:lnTo>
                  <a:pt x="58376" y="393318"/>
                </a:lnTo>
                <a:lnTo>
                  <a:pt x="51435" y="393318"/>
                </a:lnTo>
                <a:lnTo>
                  <a:pt x="40893" y="370204"/>
                </a:lnTo>
                <a:lnTo>
                  <a:pt x="45540" y="368072"/>
                </a:lnTo>
                <a:lnTo>
                  <a:pt x="42799" y="313436"/>
                </a:lnTo>
                <a:close/>
              </a:path>
              <a:path w="821689" h="429260">
                <a:moveTo>
                  <a:pt x="45540" y="368072"/>
                </a:moveTo>
                <a:lnTo>
                  <a:pt x="40893" y="370204"/>
                </a:lnTo>
                <a:lnTo>
                  <a:pt x="51435" y="393318"/>
                </a:lnTo>
                <a:lnTo>
                  <a:pt x="56117" y="391170"/>
                </a:lnTo>
                <a:lnTo>
                  <a:pt x="46227" y="381762"/>
                </a:lnTo>
                <a:lnTo>
                  <a:pt x="45540" y="368072"/>
                </a:lnTo>
                <a:close/>
              </a:path>
              <a:path w="821689" h="429260">
                <a:moveTo>
                  <a:pt x="56117" y="391170"/>
                </a:moveTo>
                <a:lnTo>
                  <a:pt x="51435" y="393318"/>
                </a:lnTo>
                <a:lnTo>
                  <a:pt x="58376" y="393318"/>
                </a:lnTo>
                <a:lnTo>
                  <a:pt x="56117" y="391170"/>
                </a:lnTo>
                <a:close/>
              </a:path>
              <a:path w="821689" h="429260">
                <a:moveTo>
                  <a:pt x="765445" y="37708"/>
                </a:moveTo>
                <a:lnTo>
                  <a:pt x="45540" y="368072"/>
                </a:lnTo>
                <a:lnTo>
                  <a:pt x="46227" y="381762"/>
                </a:lnTo>
                <a:lnTo>
                  <a:pt x="56117" y="391170"/>
                </a:lnTo>
                <a:lnTo>
                  <a:pt x="776022" y="60806"/>
                </a:lnTo>
                <a:lnTo>
                  <a:pt x="775335" y="47116"/>
                </a:lnTo>
                <a:lnTo>
                  <a:pt x="765445" y="37708"/>
                </a:lnTo>
                <a:close/>
              </a:path>
              <a:path w="821689" h="429260">
                <a:moveTo>
                  <a:pt x="816949" y="35560"/>
                </a:moveTo>
                <a:lnTo>
                  <a:pt x="770127" y="35560"/>
                </a:lnTo>
                <a:lnTo>
                  <a:pt x="780668" y="58674"/>
                </a:lnTo>
                <a:lnTo>
                  <a:pt x="776022" y="60806"/>
                </a:lnTo>
                <a:lnTo>
                  <a:pt x="778763" y="115442"/>
                </a:lnTo>
                <a:lnTo>
                  <a:pt x="816949" y="35560"/>
                </a:lnTo>
                <a:close/>
              </a:path>
              <a:path w="821689" h="429260">
                <a:moveTo>
                  <a:pt x="770127" y="35560"/>
                </a:moveTo>
                <a:lnTo>
                  <a:pt x="765445" y="37708"/>
                </a:lnTo>
                <a:lnTo>
                  <a:pt x="775335" y="47116"/>
                </a:lnTo>
                <a:lnTo>
                  <a:pt x="776022" y="60806"/>
                </a:lnTo>
                <a:lnTo>
                  <a:pt x="780668" y="58674"/>
                </a:lnTo>
                <a:lnTo>
                  <a:pt x="770127" y="35560"/>
                </a:lnTo>
                <a:close/>
              </a:path>
              <a:path w="821689" h="429260">
                <a:moveTo>
                  <a:pt x="725804" y="0"/>
                </a:moveTo>
                <a:lnTo>
                  <a:pt x="765445" y="37708"/>
                </a:lnTo>
                <a:lnTo>
                  <a:pt x="770127" y="35560"/>
                </a:lnTo>
                <a:lnTo>
                  <a:pt x="816949" y="35560"/>
                </a:lnTo>
                <a:lnTo>
                  <a:pt x="821563" y="25908"/>
                </a:lnTo>
                <a:lnTo>
                  <a:pt x="7258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89454" y="120434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语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4652" y="1570101"/>
            <a:ext cx="1405255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355"/>
              </a:lnSpc>
              <a:spcBef>
                <a:spcPts val="10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法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2355"/>
              </a:lnSpc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分析器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9454" y="193586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树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9805" y="1227201"/>
            <a:ext cx="33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语 法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2017" y="1958721"/>
            <a:ext cx="1428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2000" dirty="0">
                <a:latin typeface="楷体" panose="02010609060101010101" charset="-122"/>
                <a:cs typeface="楷体" panose="02010609060101010101" charset="-122"/>
              </a:rPr>
              <a:t>检查</a:t>
            </a:r>
            <a:r>
              <a:rPr sz="3600" b="1" spc="-15" baseline="200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3600" b="1" spc="172" baseline="200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树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95348" y="2518791"/>
            <a:ext cx="2011045" cy="524510"/>
          </a:xfrm>
          <a:custGeom>
            <a:avLst/>
            <a:gdLst/>
            <a:ahLst/>
            <a:cxnLst/>
            <a:rect l="l" t="t" r="r" b="b"/>
            <a:pathLst>
              <a:path w="2011045" h="524510">
                <a:moveTo>
                  <a:pt x="1953602" y="478860"/>
                </a:moveTo>
                <a:lnTo>
                  <a:pt x="1923034" y="524256"/>
                </a:lnTo>
                <a:lnTo>
                  <a:pt x="2007528" y="479933"/>
                </a:lnTo>
                <a:lnTo>
                  <a:pt x="1958593" y="479933"/>
                </a:lnTo>
                <a:lnTo>
                  <a:pt x="1953602" y="478860"/>
                </a:lnTo>
                <a:close/>
              </a:path>
              <a:path w="2011045" h="524510">
                <a:moveTo>
                  <a:pt x="1961260" y="467487"/>
                </a:moveTo>
                <a:lnTo>
                  <a:pt x="1953602" y="478860"/>
                </a:lnTo>
                <a:lnTo>
                  <a:pt x="1958593" y="479933"/>
                </a:lnTo>
                <a:lnTo>
                  <a:pt x="1961260" y="467487"/>
                </a:lnTo>
                <a:close/>
              </a:path>
              <a:path w="2011045" h="524510">
                <a:moveTo>
                  <a:pt x="1949830" y="400050"/>
                </a:moveTo>
                <a:lnTo>
                  <a:pt x="1958970" y="453975"/>
                </a:lnTo>
                <a:lnTo>
                  <a:pt x="1963927" y="455041"/>
                </a:lnTo>
                <a:lnTo>
                  <a:pt x="1958593" y="479933"/>
                </a:lnTo>
                <a:lnTo>
                  <a:pt x="2007528" y="479933"/>
                </a:lnTo>
                <a:lnTo>
                  <a:pt x="2010917" y="478155"/>
                </a:lnTo>
                <a:lnTo>
                  <a:pt x="1949830" y="400050"/>
                </a:lnTo>
                <a:close/>
              </a:path>
              <a:path w="2011045" h="524510">
                <a:moveTo>
                  <a:pt x="57293" y="45390"/>
                </a:moveTo>
                <a:lnTo>
                  <a:pt x="49656" y="56769"/>
                </a:lnTo>
                <a:lnTo>
                  <a:pt x="51947" y="70280"/>
                </a:lnTo>
                <a:lnTo>
                  <a:pt x="1953602" y="478860"/>
                </a:lnTo>
                <a:lnTo>
                  <a:pt x="1961260" y="467487"/>
                </a:lnTo>
                <a:lnTo>
                  <a:pt x="1958970" y="453975"/>
                </a:lnTo>
                <a:lnTo>
                  <a:pt x="57293" y="45390"/>
                </a:lnTo>
                <a:close/>
              </a:path>
              <a:path w="2011045" h="524510">
                <a:moveTo>
                  <a:pt x="1958970" y="453975"/>
                </a:moveTo>
                <a:lnTo>
                  <a:pt x="1961261" y="467487"/>
                </a:lnTo>
                <a:lnTo>
                  <a:pt x="1963927" y="455041"/>
                </a:lnTo>
                <a:lnTo>
                  <a:pt x="1958970" y="453975"/>
                </a:lnTo>
                <a:close/>
              </a:path>
              <a:path w="2011045" h="524510">
                <a:moveTo>
                  <a:pt x="87756" y="0"/>
                </a:moveTo>
                <a:lnTo>
                  <a:pt x="0" y="46100"/>
                </a:lnTo>
                <a:lnTo>
                  <a:pt x="61087" y="124206"/>
                </a:lnTo>
                <a:lnTo>
                  <a:pt x="51947" y="70280"/>
                </a:lnTo>
                <a:lnTo>
                  <a:pt x="46989" y="69214"/>
                </a:lnTo>
                <a:lnTo>
                  <a:pt x="52324" y="44323"/>
                </a:lnTo>
                <a:lnTo>
                  <a:pt x="58010" y="44323"/>
                </a:lnTo>
                <a:lnTo>
                  <a:pt x="87756" y="0"/>
                </a:lnTo>
                <a:close/>
              </a:path>
              <a:path w="2011045" h="524510">
                <a:moveTo>
                  <a:pt x="49656" y="56769"/>
                </a:moveTo>
                <a:lnTo>
                  <a:pt x="46989" y="69214"/>
                </a:lnTo>
                <a:lnTo>
                  <a:pt x="51947" y="70280"/>
                </a:lnTo>
                <a:lnTo>
                  <a:pt x="49656" y="56769"/>
                </a:lnTo>
                <a:close/>
              </a:path>
              <a:path w="2011045" h="524510">
                <a:moveTo>
                  <a:pt x="52324" y="44323"/>
                </a:moveTo>
                <a:lnTo>
                  <a:pt x="49656" y="56769"/>
                </a:lnTo>
                <a:lnTo>
                  <a:pt x="57293" y="45390"/>
                </a:lnTo>
                <a:lnTo>
                  <a:pt x="52324" y="44323"/>
                </a:lnTo>
                <a:close/>
              </a:path>
              <a:path w="2011045" h="524510">
                <a:moveTo>
                  <a:pt x="58010" y="44323"/>
                </a:moveTo>
                <a:lnTo>
                  <a:pt x="52324" y="44323"/>
                </a:lnTo>
                <a:lnTo>
                  <a:pt x="57293" y="45390"/>
                </a:lnTo>
                <a:lnTo>
                  <a:pt x="58010" y="44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17109" y="2514726"/>
            <a:ext cx="2602865" cy="532765"/>
          </a:xfrm>
          <a:custGeom>
            <a:avLst/>
            <a:gdLst/>
            <a:ahLst/>
            <a:cxnLst/>
            <a:rect l="l" t="t" r="r" b="b"/>
            <a:pathLst>
              <a:path w="2602865" h="532764">
                <a:moveTo>
                  <a:pt x="64769" y="407162"/>
                </a:moveTo>
                <a:lnTo>
                  <a:pt x="0" y="482219"/>
                </a:lnTo>
                <a:lnTo>
                  <a:pt x="85598" y="532384"/>
                </a:lnTo>
                <a:lnTo>
                  <a:pt x="57613" y="486410"/>
                </a:lnTo>
                <a:lnTo>
                  <a:pt x="52197" y="486410"/>
                </a:lnTo>
                <a:lnTo>
                  <a:pt x="48005" y="461390"/>
                </a:lnTo>
                <a:lnTo>
                  <a:pt x="52993" y="460563"/>
                </a:lnTo>
                <a:lnTo>
                  <a:pt x="64769" y="407162"/>
                </a:lnTo>
                <a:close/>
              </a:path>
              <a:path w="2602865" h="532764">
                <a:moveTo>
                  <a:pt x="50140" y="474132"/>
                </a:moveTo>
                <a:lnTo>
                  <a:pt x="52197" y="486410"/>
                </a:lnTo>
                <a:lnTo>
                  <a:pt x="57116" y="485593"/>
                </a:lnTo>
                <a:lnTo>
                  <a:pt x="50140" y="474132"/>
                </a:lnTo>
                <a:close/>
              </a:path>
              <a:path w="2602865" h="532764">
                <a:moveTo>
                  <a:pt x="57116" y="485593"/>
                </a:moveTo>
                <a:lnTo>
                  <a:pt x="52197" y="486410"/>
                </a:lnTo>
                <a:lnTo>
                  <a:pt x="57613" y="486410"/>
                </a:lnTo>
                <a:lnTo>
                  <a:pt x="57116" y="485593"/>
                </a:lnTo>
                <a:close/>
              </a:path>
              <a:path w="2602865" h="532764">
                <a:moveTo>
                  <a:pt x="2545472" y="46815"/>
                </a:moveTo>
                <a:lnTo>
                  <a:pt x="52993" y="460563"/>
                </a:lnTo>
                <a:lnTo>
                  <a:pt x="50080" y="473772"/>
                </a:lnTo>
                <a:lnTo>
                  <a:pt x="50140" y="474132"/>
                </a:lnTo>
                <a:lnTo>
                  <a:pt x="57116" y="485593"/>
                </a:lnTo>
                <a:lnTo>
                  <a:pt x="2549668" y="71833"/>
                </a:lnTo>
                <a:lnTo>
                  <a:pt x="2552572" y="58547"/>
                </a:lnTo>
                <a:lnTo>
                  <a:pt x="2545472" y="46815"/>
                </a:lnTo>
                <a:close/>
              </a:path>
              <a:path w="2602865" h="532764">
                <a:moveTo>
                  <a:pt x="52993" y="460563"/>
                </a:moveTo>
                <a:lnTo>
                  <a:pt x="48005" y="461390"/>
                </a:lnTo>
                <a:lnTo>
                  <a:pt x="50080" y="473772"/>
                </a:lnTo>
                <a:lnTo>
                  <a:pt x="52993" y="460563"/>
                </a:lnTo>
                <a:close/>
              </a:path>
              <a:path w="2602865" h="532764">
                <a:moveTo>
                  <a:pt x="2595586" y="45974"/>
                </a:moveTo>
                <a:lnTo>
                  <a:pt x="2550541" y="45974"/>
                </a:lnTo>
                <a:lnTo>
                  <a:pt x="2554732" y="70993"/>
                </a:lnTo>
                <a:lnTo>
                  <a:pt x="2549668" y="71833"/>
                </a:lnTo>
                <a:lnTo>
                  <a:pt x="2537967" y="125349"/>
                </a:lnTo>
                <a:lnTo>
                  <a:pt x="2602738" y="50164"/>
                </a:lnTo>
                <a:lnTo>
                  <a:pt x="2595586" y="45974"/>
                </a:lnTo>
                <a:close/>
              </a:path>
              <a:path w="2602865" h="532764">
                <a:moveTo>
                  <a:pt x="2550541" y="45974"/>
                </a:moveTo>
                <a:lnTo>
                  <a:pt x="2545472" y="46815"/>
                </a:lnTo>
                <a:lnTo>
                  <a:pt x="2552572" y="58547"/>
                </a:lnTo>
                <a:lnTo>
                  <a:pt x="2549668" y="71833"/>
                </a:lnTo>
                <a:lnTo>
                  <a:pt x="2554732" y="70993"/>
                </a:lnTo>
                <a:lnTo>
                  <a:pt x="2550541" y="45974"/>
                </a:lnTo>
                <a:close/>
              </a:path>
              <a:path w="2602865" h="532764">
                <a:moveTo>
                  <a:pt x="2517140" y="0"/>
                </a:moveTo>
                <a:lnTo>
                  <a:pt x="2545472" y="46815"/>
                </a:lnTo>
                <a:lnTo>
                  <a:pt x="2550541" y="45974"/>
                </a:lnTo>
                <a:lnTo>
                  <a:pt x="2595586" y="45974"/>
                </a:lnTo>
                <a:lnTo>
                  <a:pt x="2517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4409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997825" cy="336359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布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尔表达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的作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用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2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计算逻辑值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作为控制流语句中的条件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本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节关联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布尔表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达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式文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not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relop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true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1965" indent="-469265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布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尔表达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4641392"/>
            <a:ext cx="7769859" cy="14884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49580" indent="-449580">
              <a:lnSpc>
                <a:spcPct val="100000"/>
              </a:lnSpc>
              <a:spcBef>
                <a:spcPts val="12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完全计算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：各子表达式都要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被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计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算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 marR="5080" indent="-449580">
              <a:lnSpc>
                <a:spcPct val="12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  <a:tab pos="3519170" algn="l"/>
                <a:tab pos="4746625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短路计算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7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b="1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成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true else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2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定义成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5030" y="5738571"/>
            <a:ext cx="284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8906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控制流语句的翻译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5668" y="1295037"/>
            <a:ext cx="3439160" cy="217678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联的控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流语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115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11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7879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80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语句的中间代码布局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8242" y="1193218"/>
            <a:ext cx="7886700" cy="435133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4825" indent="-469265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04825" algn="l"/>
                <a:tab pos="506095" algn="l"/>
              </a:tabLst>
            </a:pPr>
            <a:r>
              <a:rPr spc="5" dirty="0"/>
              <a:t>问</a:t>
            </a:r>
            <a:r>
              <a:rPr spc="-10" dirty="0"/>
              <a:t>题与对</a:t>
            </a:r>
            <a:r>
              <a:rPr spc="-15" dirty="0"/>
              <a:t>策</a:t>
            </a:r>
            <a:endParaRPr spc="-15" dirty="0"/>
          </a:p>
          <a:p>
            <a:pPr marL="943610" lvl="1" indent="-437515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43610" algn="l"/>
                <a:tab pos="94488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的短路计算中，需要知道其为真或假时的跳转目标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43610" lvl="1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43610" algn="l"/>
                <a:tab pos="94488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、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、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分别会发射多少条指令是不确定的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50609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引入</a:t>
            </a:r>
            <a:r>
              <a:rPr sz="2400" spc="-5" dirty="0">
                <a:solidFill>
                  <a:srgbClr val="C00000"/>
                </a:solidFill>
              </a:rPr>
              <a:t>标</a:t>
            </a:r>
            <a:r>
              <a:rPr sz="2400" dirty="0">
                <a:solidFill>
                  <a:srgbClr val="C00000"/>
                </a:solidFill>
              </a:rPr>
              <a:t>号</a:t>
            </a:r>
            <a:r>
              <a:rPr sz="2400" spc="-5" dirty="0">
                <a:latin typeface="楷体" panose="02010609060101010101" charset="-122"/>
                <a:cs typeface="楷体" panose="02010609060101010101" charset="-122"/>
              </a:rPr>
              <a:t>：先确定标号，在目标确定时发</a:t>
            </a:r>
            <a:r>
              <a:rPr sz="2400" dirty="0">
                <a:latin typeface="楷体" panose="02010609060101010101" charset="-122"/>
                <a:cs typeface="楷体" panose="02010609060101010101" charset="-122"/>
              </a:rPr>
              <a:t>射</a:t>
            </a:r>
            <a:r>
              <a:rPr sz="2400" spc="-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标号指令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5060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楷体" panose="02010609060101010101" charset="-122"/>
                <a:cs typeface="楷体" panose="02010609060101010101" charset="-122"/>
              </a:rPr>
              <a:t>可调用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newLabel(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楷体" panose="02010609060101010101" charset="-122"/>
                <a:cs typeface="楷体" panose="02010609060101010101" charset="-122"/>
              </a:rPr>
              <a:t>产生新标号</a:t>
            </a:r>
            <a:r>
              <a:rPr sz="2400" spc="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每条语句有</a:t>
            </a:r>
            <a:r>
              <a:rPr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i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标号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6547" y="3894835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6547" y="3893311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14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4216" y="3894835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6547" y="3893311"/>
            <a:ext cx="1407795" cy="622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7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547" y="4515611"/>
            <a:ext cx="1407795" cy="5797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54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42" y="4305427"/>
            <a:ext cx="91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8150" y="500583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2282" y="3653027"/>
            <a:ext cx="151066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05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3151" y="4418710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555625" y="38100"/>
                </a:moveTo>
                <a:lnTo>
                  <a:pt x="504825" y="76200"/>
                </a:lnTo>
                <a:lnTo>
                  <a:pt x="589491" y="50800"/>
                </a:lnTo>
                <a:lnTo>
                  <a:pt x="555625" y="50800"/>
                </a:lnTo>
                <a:lnTo>
                  <a:pt x="555625" y="38100"/>
                </a:lnTo>
                <a:close/>
              </a:path>
              <a:path w="631825" h="76200">
                <a:moveTo>
                  <a:pt x="53869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691" y="50800"/>
                </a:lnTo>
                <a:lnTo>
                  <a:pt x="555625" y="38100"/>
                </a:lnTo>
                <a:lnTo>
                  <a:pt x="538691" y="25400"/>
                </a:lnTo>
                <a:close/>
              </a:path>
              <a:path w="631825" h="76200">
                <a:moveTo>
                  <a:pt x="589491" y="25400"/>
                </a:moveTo>
                <a:lnTo>
                  <a:pt x="555625" y="25400"/>
                </a:lnTo>
                <a:lnTo>
                  <a:pt x="555625" y="50800"/>
                </a:lnTo>
                <a:lnTo>
                  <a:pt x="589491" y="50800"/>
                </a:lnTo>
                <a:lnTo>
                  <a:pt x="631825" y="38100"/>
                </a:lnTo>
                <a:lnTo>
                  <a:pt x="589491" y="25400"/>
                </a:lnTo>
                <a:close/>
              </a:path>
              <a:path w="631825" h="76200">
                <a:moveTo>
                  <a:pt x="504825" y="0"/>
                </a:moveTo>
                <a:lnTo>
                  <a:pt x="555625" y="38100"/>
                </a:lnTo>
                <a:lnTo>
                  <a:pt x="555625" y="25400"/>
                </a:lnTo>
                <a:lnTo>
                  <a:pt x="589491" y="25400"/>
                </a:lnTo>
                <a:lnTo>
                  <a:pt x="50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6679" y="4028185"/>
            <a:ext cx="632460" cy="76200"/>
          </a:xfrm>
          <a:custGeom>
            <a:avLst/>
            <a:gdLst/>
            <a:ahLst/>
            <a:cxnLst/>
            <a:rect l="l" t="t" r="r" b="b"/>
            <a:pathLst>
              <a:path w="632460" h="76200">
                <a:moveTo>
                  <a:pt x="555751" y="38100"/>
                </a:moveTo>
                <a:lnTo>
                  <a:pt x="504951" y="76200"/>
                </a:lnTo>
                <a:lnTo>
                  <a:pt x="589618" y="50800"/>
                </a:lnTo>
                <a:lnTo>
                  <a:pt x="555751" y="50800"/>
                </a:lnTo>
                <a:lnTo>
                  <a:pt x="555751" y="38100"/>
                </a:lnTo>
                <a:close/>
              </a:path>
              <a:path w="632460" h="76200">
                <a:moveTo>
                  <a:pt x="53881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818" y="50800"/>
                </a:lnTo>
                <a:lnTo>
                  <a:pt x="555751" y="38100"/>
                </a:lnTo>
                <a:lnTo>
                  <a:pt x="538818" y="25400"/>
                </a:lnTo>
                <a:close/>
              </a:path>
              <a:path w="632460" h="76200">
                <a:moveTo>
                  <a:pt x="589618" y="25400"/>
                </a:moveTo>
                <a:lnTo>
                  <a:pt x="555751" y="25400"/>
                </a:lnTo>
                <a:lnTo>
                  <a:pt x="555751" y="50800"/>
                </a:lnTo>
                <a:lnTo>
                  <a:pt x="589618" y="50800"/>
                </a:lnTo>
                <a:lnTo>
                  <a:pt x="631952" y="38100"/>
                </a:lnTo>
                <a:lnTo>
                  <a:pt x="589618" y="25400"/>
                </a:lnTo>
                <a:close/>
              </a:path>
              <a:path w="632460" h="76200">
                <a:moveTo>
                  <a:pt x="504951" y="0"/>
                </a:moveTo>
                <a:lnTo>
                  <a:pt x="555751" y="38100"/>
                </a:lnTo>
                <a:lnTo>
                  <a:pt x="555751" y="25400"/>
                </a:lnTo>
                <a:lnTo>
                  <a:pt x="589618" y="25400"/>
                </a:lnTo>
                <a:lnTo>
                  <a:pt x="50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77772" y="5724855"/>
            <a:ext cx="1323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if-then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9145" y="4232529"/>
            <a:ext cx="915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</a:t>
            </a:r>
            <a:r>
              <a:rPr sz="24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0626" y="3598621"/>
            <a:ext cx="1510665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5602" y="5180457"/>
            <a:ext cx="100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4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0732" y="4345685"/>
            <a:ext cx="632460" cy="76200"/>
          </a:xfrm>
          <a:custGeom>
            <a:avLst/>
            <a:gdLst/>
            <a:ahLst/>
            <a:cxnLst/>
            <a:rect l="l" t="t" r="r" b="b"/>
            <a:pathLst>
              <a:path w="632459" h="76200">
                <a:moveTo>
                  <a:pt x="555751" y="38100"/>
                </a:moveTo>
                <a:lnTo>
                  <a:pt x="504951" y="76200"/>
                </a:lnTo>
                <a:lnTo>
                  <a:pt x="589618" y="50800"/>
                </a:lnTo>
                <a:lnTo>
                  <a:pt x="555751" y="50800"/>
                </a:lnTo>
                <a:lnTo>
                  <a:pt x="555751" y="38100"/>
                </a:lnTo>
                <a:close/>
              </a:path>
              <a:path w="632459" h="76200">
                <a:moveTo>
                  <a:pt x="53881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818" y="50800"/>
                </a:lnTo>
                <a:lnTo>
                  <a:pt x="555751" y="38100"/>
                </a:lnTo>
                <a:lnTo>
                  <a:pt x="538818" y="25400"/>
                </a:lnTo>
                <a:close/>
              </a:path>
              <a:path w="632459" h="76200">
                <a:moveTo>
                  <a:pt x="589618" y="25400"/>
                </a:moveTo>
                <a:lnTo>
                  <a:pt x="555751" y="25400"/>
                </a:lnTo>
                <a:lnTo>
                  <a:pt x="555751" y="50800"/>
                </a:lnTo>
                <a:lnTo>
                  <a:pt x="589618" y="50800"/>
                </a:lnTo>
                <a:lnTo>
                  <a:pt x="631951" y="38100"/>
                </a:lnTo>
                <a:lnTo>
                  <a:pt x="589618" y="25400"/>
                </a:lnTo>
                <a:close/>
              </a:path>
              <a:path w="632459" h="76200">
                <a:moveTo>
                  <a:pt x="504951" y="0"/>
                </a:moveTo>
                <a:lnTo>
                  <a:pt x="555751" y="38100"/>
                </a:lnTo>
                <a:lnTo>
                  <a:pt x="555751" y="25400"/>
                </a:lnTo>
                <a:lnTo>
                  <a:pt x="589618" y="25400"/>
                </a:lnTo>
                <a:lnTo>
                  <a:pt x="50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14388" y="3955160"/>
            <a:ext cx="632460" cy="76200"/>
          </a:xfrm>
          <a:custGeom>
            <a:avLst/>
            <a:gdLst/>
            <a:ahLst/>
            <a:cxnLst/>
            <a:rect l="l" t="t" r="r" b="b"/>
            <a:pathLst>
              <a:path w="632459" h="76200">
                <a:moveTo>
                  <a:pt x="555751" y="38100"/>
                </a:moveTo>
                <a:lnTo>
                  <a:pt x="504951" y="76200"/>
                </a:lnTo>
                <a:lnTo>
                  <a:pt x="589618" y="50800"/>
                </a:lnTo>
                <a:lnTo>
                  <a:pt x="555751" y="50800"/>
                </a:lnTo>
                <a:lnTo>
                  <a:pt x="555751" y="38100"/>
                </a:lnTo>
                <a:close/>
              </a:path>
              <a:path w="632459" h="76200">
                <a:moveTo>
                  <a:pt x="53881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818" y="50800"/>
                </a:lnTo>
                <a:lnTo>
                  <a:pt x="555751" y="38100"/>
                </a:lnTo>
                <a:lnTo>
                  <a:pt x="538818" y="25400"/>
                </a:lnTo>
                <a:close/>
              </a:path>
              <a:path w="632459" h="76200">
                <a:moveTo>
                  <a:pt x="589618" y="25400"/>
                </a:moveTo>
                <a:lnTo>
                  <a:pt x="555751" y="25400"/>
                </a:lnTo>
                <a:lnTo>
                  <a:pt x="555751" y="50800"/>
                </a:lnTo>
                <a:lnTo>
                  <a:pt x="589618" y="50800"/>
                </a:lnTo>
                <a:lnTo>
                  <a:pt x="631951" y="38100"/>
                </a:lnTo>
                <a:lnTo>
                  <a:pt x="589618" y="25400"/>
                </a:lnTo>
                <a:close/>
              </a:path>
              <a:path w="632459" h="76200">
                <a:moveTo>
                  <a:pt x="504951" y="0"/>
                </a:moveTo>
                <a:lnTo>
                  <a:pt x="555751" y="38100"/>
                </a:lnTo>
                <a:lnTo>
                  <a:pt x="555751" y="25400"/>
                </a:lnTo>
                <a:lnTo>
                  <a:pt x="589618" y="25400"/>
                </a:lnTo>
                <a:lnTo>
                  <a:pt x="50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91302" y="3807586"/>
          <a:ext cx="1407795" cy="22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795"/>
              </a:tblGrid>
              <a:tr h="62230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code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374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code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60325">
                        <a:lnSpc>
                          <a:spcPts val="214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r>
                        <a:rPr sz="2000" b="1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next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712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code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12">
                <a:tc>
                  <a:txBody>
                    <a:bodyPr/>
                    <a:lstStyle/>
                    <a:p>
                      <a:pPr marL="307975">
                        <a:lnSpc>
                          <a:spcPts val="139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920745" y="6128070"/>
            <a:ext cx="412432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8690">
              <a:lnSpc>
                <a:spcPts val="256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if-then-else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5078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语句和顺序结构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609840" cy="226187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循环语句的中间代码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2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引入开始标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号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作为循环的跳转目标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顺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序结构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1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为每一语句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引入其后的下一条语句的标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号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657" y="4329429"/>
            <a:ext cx="0" cy="1684655"/>
          </a:xfrm>
          <a:custGeom>
            <a:avLst/>
            <a:gdLst/>
            <a:ahLst/>
            <a:cxnLst/>
            <a:rect l="l" t="t" r="r" b="b"/>
            <a:pathLst>
              <a:path h="1684654">
                <a:moveTo>
                  <a:pt x="0" y="0"/>
                </a:moveTo>
                <a:lnTo>
                  <a:pt x="0" y="16843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00657" y="4326254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6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09976" y="4329429"/>
            <a:ext cx="0" cy="1684655"/>
          </a:xfrm>
          <a:custGeom>
            <a:avLst/>
            <a:gdLst/>
            <a:ahLst/>
            <a:cxnLst/>
            <a:rect l="l" t="t" r="r" b="b"/>
            <a:pathLst>
              <a:path h="1684654">
                <a:moveTo>
                  <a:pt x="0" y="0"/>
                </a:moveTo>
                <a:lnTo>
                  <a:pt x="0" y="16843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8182" y="5529579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00657" y="4326254"/>
            <a:ext cx="1409700" cy="622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76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657" y="4948554"/>
            <a:ext cx="1409700" cy="581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4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772" y="4738496"/>
            <a:ext cx="91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373" y="5641949"/>
            <a:ext cx="40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6519" y="4086352"/>
            <a:ext cx="151066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05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8785" y="4851780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555625" y="38100"/>
                </a:moveTo>
                <a:lnTo>
                  <a:pt x="504825" y="76200"/>
                </a:lnTo>
                <a:lnTo>
                  <a:pt x="589491" y="50800"/>
                </a:lnTo>
                <a:lnTo>
                  <a:pt x="555625" y="50800"/>
                </a:lnTo>
                <a:lnTo>
                  <a:pt x="555625" y="38100"/>
                </a:lnTo>
                <a:close/>
              </a:path>
              <a:path w="631825" h="76200">
                <a:moveTo>
                  <a:pt x="53869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691" y="50800"/>
                </a:lnTo>
                <a:lnTo>
                  <a:pt x="555625" y="38100"/>
                </a:lnTo>
                <a:lnTo>
                  <a:pt x="538691" y="25400"/>
                </a:lnTo>
                <a:close/>
              </a:path>
              <a:path w="631825" h="76200">
                <a:moveTo>
                  <a:pt x="589491" y="25400"/>
                </a:moveTo>
                <a:lnTo>
                  <a:pt x="555625" y="25400"/>
                </a:lnTo>
                <a:lnTo>
                  <a:pt x="555625" y="50800"/>
                </a:lnTo>
                <a:lnTo>
                  <a:pt x="589491" y="50800"/>
                </a:lnTo>
                <a:lnTo>
                  <a:pt x="631825" y="38100"/>
                </a:lnTo>
                <a:lnTo>
                  <a:pt x="589491" y="25400"/>
                </a:lnTo>
                <a:close/>
              </a:path>
              <a:path w="631825" h="76200">
                <a:moveTo>
                  <a:pt x="504825" y="0"/>
                </a:moveTo>
                <a:lnTo>
                  <a:pt x="555625" y="38100"/>
                </a:lnTo>
                <a:lnTo>
                  <a:pt x="555625" y="25400"/>
                </a:lnTo>
                <a:lnTo>
                  <a:pt x="589491" y="25400"/>
                </a:lnTo>
                <a:lnTo>
                  <a:pt x="50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12439" y="4461255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555625" y="38100"/>
                </a:moveTo>
                <a:lnTo>
                  <a:pt x="504825" y="76200"/>
                </a:lnTo>
                <a:lnTo>
                  <a:pt x="589491" y="50800"/>
                </a:lnTo>
                <a:lnTo>
                  <a:pt x="555625" y="50800"/>
                </a:lnTo>
                <a:lnTo>
                  <a:pt x="555625" y="38100"/>
                </a:lnTo>
                <a:close/>
              </a:path>
              <a:path w="631825" h="76200">
                <a:moveTo>
                  <a:pt x="53869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8691" y="50800"/>
                </a:lnTo>
                <a:lnTo>
                  <a:pt x="555625" y="38100"/>
                </a:lnTo>
                <a:lnTo>
                  <a:pt x="538691" y="25400"/>
                </a:lnTo>
                <a:close/>
              </a:path>
              <a:path w="631825" h="76200">
                <a:moveTo>
                  <a:pt x="589491" y="25400"/>
                </a:moveTo>
                <a:lnTo>
                  <a:pt x="555625" y="25400"/>
                </a:lnTo>
                <a:lnTo>
                  <a:pt x="555625" y="50800"/>
                </a:lnTo>
                <a:lnTo>
                  <a:pt x="589491" y="50800"/>
                </a:lnTo>
                <a:lnTo>
                  <a:pt x="631825" y="38100"/>
                </a:lnTo>
                <a:lnTo>
                  <a:pt x="589491" y="25400"/>
                </a:lnTo>
                <a:close/>
              </a:path>
              <a:path w="631825" h="76200">
                <a:moveTo>
                  <a:pt x="504825" y="0"/>
                </a:moveTo>
                <a:lnTo>
                  <a:pt x="555625" y="38100"/>
                </a:lnTo>
                <a:lnTo>
                  <a:pt x="555625" y="25400"/>
                </a:lnTo>
                <a:lnTo>
                  <a:pt x="589491" y="25400"/>
                </a:lnTo>
                <a:lnTo>
                  <a:pt x="50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21485" y="5856655"/>
            <a:ext cx="1390015" cy="0"/>
          </a:xfrm>
          <a:custGeom>
            <a:avLst/>
            <a:gdLst/>
            <a:ahLst/>
            <a:cxnLst/>
            <a:rect l="l" t="t" r="r" b="b"/>
            <a:pathLst>
              <a:path w="1390014">
                <a:moveTo>
                  <a:pt x="0" y="0"/>
                </a:moveTo>
                <a:lnTo>
                  <a:pt x="139001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13992" y="5473700"/>
            <a:ext cx="1341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8588" y="6413187"/>
            <a:ext cx="220979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64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029" y="4100321"/>
            <a:ext cx="106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begi</a:t>
            </a:r>
            <a:r>
              <a:rPr sz="24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6778" y="6005576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while-do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9709" y="4691633"/>
            <a:ext cx="1017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nex</a:t>
            </a:r>
            <a:r>
              <a:rPr sz="24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423152" y="4266691"/>
          <a:ext cx="1410335" cy="1427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335"/>
              </a:tblGrid>
              <a:tr h="62230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code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024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code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61">
                <a:tc>
                  <a:txBody>
                    <a:bodyPr/>
                    <a:lstStyle/>
                    <a:p>
                      <a:pPr marL="334010">
                        <a:lnSpc>
                          <a:spcPts val="16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451853" y="5736437"/>
            <a:ext cx="119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(d)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7885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80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语句的中间代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0738" y="1453149"/>
            <a:ext cx="7886700" cy="47705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580"/>
              </a:spcBef>
            </a:pPr>
            <a:r>
              <a:rPr sz="2400" spc="-5" dirty="0" err="1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引入</a:t>
            </a:r>
            <a:r>
              <a:rPr sz="2400" spc="-5" dirty="0" err="1">
                <a:solidFill>
                  <a:srgbClr val="C00000"/>
                </a:solidFill>
              </a:rPr>
              <a:t>标</a:t>
            </a:r>
            <a:r>
              <a:rPr sz="2400" dirty="0" err="1">
                <a:solidFill>
                  <a:srgbClr val="C00000"/>
                </a:solidFill>
              </a:rPr>
              <a:t>号</a:t>
            </a:r>
            <a:r>
              <a:rPr sz="2400" spc="-5" dirty="0" err="1">
                <a:latin typeface="楷体" panose="02010609060101010101" charset="-122"/>
                <a:cs typeface="楷体" panose="02010609060101010101" charset="-122"/>
              </a:rPr>
              <a:t>：先确定标号，在目标确定时发</a:t>
            </a:r>
            <a:r>
              <a:rPr sz="2400" dirty="0" err="1">
                <a:latin typeface="楷体" panose="02010609060101010101" charset="-122"/>
                <a:cs typeface="楷体" panose="02010609060101010101" charset="-122"/>
              </a:rPr>
              <a:t>射</a:t>
            </a:r>
            <a:r>
              <a:rPr sz="2400" spc="-5" dirty="0" err="1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标号指令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0738" y="2270859"/>
            <a:ext cx="4540250" cy="25069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可调用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newLabel(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产生新标号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visitIf-then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887095" indent="-43751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spc="-30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9580" marR="12065" indent="436880">
              <a:lnSpc>
                <a:spcPct val="140000"/>
              </a:lnSpc>
            </a:pP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1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400" b="1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b="1" spc="-2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3399"/>
                </a:solidFill>
                <a:latin typeface="楷体" panose="02010609060101010101" charset="-122"/>
                <a:cs typeface="楷体" panose="02010609060101010101" charset="-122"/>
              </a:rPr>
              <a:t>继承属性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652" y="5689542"/>
            <a:ext cx="692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9555" y="3498341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99555" y="3496690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61909" y="3498341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99555" y="3496690"/>
            <a:ext cx="1062355" cy="622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8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9555" y="4118990"/>
            <a:ext cx="1062355" cy="5797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7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5025" y="3911854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0418" y="4612004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3311" y="3322065"/>
            <a:ext cx="114046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23000"/>
              </a:lnSpc>
              <a:spcBef>
                <a:spcPts val="10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1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62850" y="4022216"/>
            <a:ext cx="476884" cy="76200"/>
          </a:xfrm>
          <a:custGeom>
            <a:avLst/>
            <a:gdLst/>
            <a:ahLst/>
            <a:cxnLst/>
            <a:rect l="l" t="t" r="r" b="b"/>
            <a:pathLst>
              <a:path w="476884" h="76200">
                <a:moveTo>
                  <a:pt x="434551" y="25399"/>
                </a:moveTo>
                <a:lnTo>
                  <a:pt x="400684" y="25399"/>
                </a:lnTo>
                <a:lnTo>
                  <a:pt x="400684" y="50799"/>
                </a:lnTo>
                <a:lnTo>
                  <a:pt x="383751" y="50799"/>
                </a:lnTo>
                <a:lnTo>
                  <a:pt x="349884" y="76199"/>
                </a:lnTo>
                <a:lnTo>
                  <a:pt x="434551" y="50799"/>
                </a:lnTo>
                <a:lnTo>
                  <a:pt x="400684" y="50799"/>
                </a:lnTo>
                <a:lnTo>
                  <a:pt x="434569" y="50794"/>
                </a:lnTo>
                <a:lnTo>
                  <a:pt x="476884" y="38099"/>
                </a:lnTo>
                <a:lnTo>
                  <a:pt x="434551" y="25399"/>
                </a:lnTo>
                <a:close/>
              </a:path>
              <a:path w="476884" h="76200">
                <a:moveTo>
                  <a:pt x="400684" y="38099"/>
                </a:moveTo>
                <a:lnTo>
                  <a:pt x="383758" y="50794"/>
                </a:lnTo>
                <a:lnTo>
                  <a:pt x="400684" y="50799"/>
                </a:lnTo>
                <a:lnTo>
                  <a:pt x="400684" y="38099"/>
                </a:lnTo>
                <a:close/>
              </a:path>
              <a:path w="476884" h="76200">
                <a:moveTo>
                  <a:pt x="383751" y="25399"/>
                </a:moveTo>
                <a:lnTo>
                  <a:pt x="0" y="25399"/>
                </a:lnTo>
                <a:lnTo>
                  <a:pt x="0" y="50672"/>
                </a:lnTo>
                <a:lnTo>
                  <a:pt x="383758" y="50794"/>
                </a:lnTo>
                <a:lnTo>
                  <a:pt x="400684" y="38099"/>
                </a:lnTo>
                <a:lnTo>
                  <a:pt x="383751" y="25399"/>
                </a:lnTo>
                <a:close/>
              </a:path>
              <a:path w="476884" h="76200">
                <a:moveTo>
                  <a:pt x="349884" y="0"/>
                </a:moveTo>
                <a:lnTo>
                  <a:pt x="400684" y="38099"/>
                </a:lnTo>
                <a:lnTo>
                  <a:pt x="400684" y="25399"/>
                </a:lnTo>
                <a:lnTo>
                  <a:pt x="434551" y="25399"/>
                </a:lnTo>
                <a:lnTo>
                  <a:pt x="349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88250" y="3631691"/>
            <a:ext cx="476884" cy="76200"/>
          </a:xfrm>
          <a:custGeom>
            <a:avLst/>
            <a:gdLst/>
            <a:ahLst/>
            <a:cxnLst/>
            <a:rect l="l" t="t" r="r" b="b"/>
            <a:pathLst>
              <a:path w="476884" h="76200">
                <a:moveTo>
                  <a:pt x="434551" y="25399"/>
                </a:moveTo>
                <a:lnTo>
                  <a:pt x="400684" y="25399"/>
                </a:lnTo>
                <a:lnTo>
                  <a:pt x="400684" y="50799"/>
                </a:lnTo>
                <a:lnTo>
                  <a:pt x="383751" y="50799"/>
                </a:lnTo>
                <a:lnTo>
                  <a:pt x="349884" y="76199"/>
                </a:lnTo>
                <a:lnTo>
                  <a:pt x="434551" y="50799"/>
                </a:lnTo>
                <a:lnTo>
                  <a:pt x="400684" y="50799"/>
                </a:lnTo>
                <a:lnTo>
                  <a:pt x="434569" y="50794"/>
                </a:lnTo>
                <a:lnTo>
                  <a:pt x="476884" y="38099"/>
                </a:lnTo>
                <a:lnTo>
                  <a:pt x="434551" y="25399"/>
                </a:lnTo>
                <a:close/>
              </a:path>
              <a:path w="476884" h="76200">
                <a:moveTo>
                  <a:pt x="400684" y="38099"/>
                </a:moveTo>
                <a:lnTo>
                  <a:pt x="383758" y="50794"/>
                </a:lnTo>
                <a:lnTo>
                  <a:pt x="400684" y="50799"/>
                </a:lnTo>
                <a:lnTo>
                  <a:pt x="400684" y="38099"/>
                </a:lnTo>
                <a:close/>
              </a:path>
              <a:path w="476884" h="76200">
                <a:moveTo>
                  <a:pt x="383751" y="25399"/>
                </a:moveTo>
                <a:lnTo>
                  <a:pt x="0" y="25399"/>
                </a:lnTo>
                <a:lnTo>
                  <a:pt x="0" y="50672"/>
                </a:lnTo>
                <a:lnTo>
                  <a:pt x="383758" y="50794"/>
                </a:lnTo>
                <a:lnTo>
                  <a:pt x="400684" y="38099"/>
                </a:lnTo>
                <a:lnTo>
                  <a:pt x="383751" y="25399"/>
                </a:lnTo>
                <a:close/>
              </a:path>
              <a:path w="476884" h="76200">
                <a:moveTo>
                  <a:pt x="349884" y="0"/>
                </a:moveTo>
                <a:lnTo>
                  <a:pt x="400684" y="38099"/>
                </a:lnTo>
                <a:lnTo>
                  <a:pt x="400684" y="25399"/>
                </a:lnTo>
                <a:lnTo>
                  <a:pt x="434551" y="25399"/>
                </a:lnTo>
                <a:lnTo>
                  <a:pt x="349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37350" y="5218557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if-then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7885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80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语句的中间代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6583" y="1180337"/>
            <a:ext cx="7750175" cy="24396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回填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：仅使用综合属性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把跳转到同一个标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号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的指令放到同一张指令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表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中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 marR="5080">
              <a:lnSpc>
                <a:spcPts val="3460"/>
              </a:lnSpc>
              <a:spcBef>
                <a:spcPts val="20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如，为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引入综合属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和</a:t>
            </a:r>
            <a:r>
              <a:rPr sz="2400" b="1" spc="-61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分别收集要回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填的跳转指令，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引入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收集要回填的跳转指令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 indent="-43688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449580" algn="l"/>
                <a:tab pos="45021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等目的标号确定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，再把它填到表中的各条指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令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中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195" y="3672332"/>
            <a:ext cx="4382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visitIf-then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6946" y="3876548"/>
            <a:ext cx="1447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3" y="4252925"/>
            <a:ext cx="4259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准备访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问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17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583" y="4368444"/>
            <a:ext cx="4910455" cy="1300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：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>
              <a:lnSpc>
                <a:spcPct val="100000"/>
              </a:lnSpc>
              <a:spcBef>
                <a:spcPts val="1150"/>
              </a:spcBef>
              <a:tabLst>
                <a:tab pos="4114165" algn="l"/>
              </a:tabLst>
            </a:pP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ins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	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回填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3783" y="5789472"/>
            <a:ext cx="525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9555" y="3714115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99555" y="3712590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61909" y="3714115"/>
            <a:ext cx="0" cy="1622425"/>
          </a:xfrm>
          <a:custGeom>
            <a:avLst/>
            <a:gdLst/>
            <a:ahLst/>
            <a:cxnLst/>
            <a:rect l="l" t="t" r="r" b="b"/>
            <a:pathLst>
              <a:path h="1622425">
                <a:moveTo>
                  <a:pt x="0" y="0"/>
                </a:moveTo>
                <a:lnTo>
                  <a:pt x="0" y="1622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99555" y="3712590"/>
            <a:ext cx="1062355" cy="622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8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555" y="4334890"/>
            <a:ext cx="1062355" cy="5797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7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025" y="4127754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0418" y="4828158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3311" y="3538473"/>
            <a:ext cx="1140460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23000"/>
              </a:lnSpc>
              <a:spcBef>
                <a:spcPts val="10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1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62850" y="4237990"/>
            <a:ext cx="476884" cy="76200"/>
          </a:xfrm>
          <a:custGeom>
            <a:avLst/>
            <a:gdLst/>
            <a:ahLst/>
            <a:cxnLst/>
            <a:rect l="l" t="t" r="r" b="b"/>
            <a:pathLst>
              <a:path w="476884" h="76200">
                <a:moveTo>
                  <a:pt x="400684" y="38100"/>
                </a:moveTo>
                <a:lnTo>
                  <a:pt x="349884" y="76200"/>
                </a:lnTo>
                <a:lnTo>
                  <a:pt x="434551" y="50800"/>
                </a:lnTo>
                <a:lnTo>
                  <a:pt x="400684" y="50800"/>
                </a:lnTo>
                <a:lnTo>
                  <a:pt x="400684" y="38100"/>
                </a:lnTo>
                <a:close/>
              </a:path>
              <a:path w="476884" h="76200">
                <a:moveTo>
                  <a:pt x="38375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3751" y="50800"/>
                </a:lnTo>
                <a:lnTo>
                  <a:pt x="400684" y="38100"/>
                </a:lnTo>
                <a:lnTo>
                  <a:pt x="383751" y="25400"/>
                </a:lnTo>
                <a:close/>
              </a:path>
              <a:path w="476884" h="76200">
                <a:moveTo>
                  <a:pt x="434551" y="25400"/>
                </a:moveTo>
                <a:lnTo>
                  <a:pt x="400684" y="25400"/>
                </a:lnTo>
                <a:lnTo>
                  <a:pt x="400684" y="50800"/>
                </a:lnTo>
                <a:lnTo>
                  <a:pt x="434551" y="50800"/>
                </a:lnTo>
                <a:lnTo>
                  <a:pt x="476884" y="38100"/>
                </a:lnTo>
                <a:lnTo>
                  <a:pt x="434551" y="25400"/>
                </a:lnTo>
                <a:close/>
              </a:path>
              <a:path w="476884" h="76200">
                <a:moveTo>
                  <a:pt x="349884" y="0"/>
                </a:moveTo>
                <a:lnTo>
                  <a:pt x="400684" y="38100"/>
                </a:lnTo>
                <a:lnTo>
                  <a:pt x="400684" y="25400"/>
                </a:lnTo>
                <a:lnTo>
                  <a:pt x="434551" y="25400"/>
                </a:lnTo>
                <a:lnTo>
                  <a:pt x="349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88250" y="3847465"/>
            <a:ext cx="476884" cy="76200"/>
          </a:xfrm>
          <a:custGeom>
            <a:avLst/>
            <a:gdLst/>
            <a:ahLst/>
            <a:cxnLst/>
            <a:rect l="l" t="t" r="r" b="b"/>
            <a:pathLst>
              <a:path w="476884" h="76200">
                <a:moveTo>
                  <a:pt x="400684" y="38100"/>
                </a:moveTo>
                <a:lnTo>
                  <a:pt x="349884" y="76200"/>
                </a:lnTo>
                <a:lnTo>
                  <a:pt x="434551" y="50800"/>
                </a:lnTo>
                <a:lnTo>
                  <a:pt x="400684" y="50800"/>
                </a:lnTo>
                <a:lnTo>
                  <a:pt x="400684" y="38100"/>
                </a:lnTo>
                <a:close/>
              </a:path>
              <a:path w="476884" h="76200">
                <a:moveTo>
                  <a:pt x="38375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3751" y="50800"/>
                </a:lnTo>
                <a:lnTo>
                  <a:pt x="400684" y="38100"/>
                </a:lnTo>
                <a:lnTo>
                  <a:pt x="383751" y="25400"/>
                </a:lnTo>
                <a:close/>
              </a:path>
              <a:path w="476884" h="76200">
                <a:moveTo>
                  <a:pt x="434551" y="25400"/>
                </a:moveTo>
                <a:lnTo>
                  <a:pt x="400684" y="25400"/>
                </a:lnTo>
                <a:lnTo>
                  <a:pt x="400684" y="50800"/>
                </a:lnTo>
                <a:lnTo>
                  <a:pt x="434551" y="50800"/>
                </a:lnTo>
                <a:lnTo>
                  <a:pt x="476884" y="38100"/>
                </a:lnTo>
                <a:lnTo>
                  <a:pt x="434551" y="25400"/>
                </a:lnTo>
                <a:close/>
              </a:path>
              <a:path w="476884" h="76200">
                <a:moveTo>
                  <a:pt x="349884" y="0"/>
                </a:moveTo>
                <a:lnTo>
                  <a:pt x="400684" y="38100"/>
                </a:lnTo>
                <a:lnTo>
                  <a:pt x="400684" y="25400"/>
                </a:lnTo>
                <a:lnTo>
                  <a:pt x="434551" y="25400"/>
                </a:lnTo>
                <a:lnTo>
                  <a:pt x="349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37350" y="5434685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if-then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7885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80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码生成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37613"/>
            <a:ext cx="7701280" cy="27501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3911600" algn="l"/>
              </a:tabLst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if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9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800" b="1" spc="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640"/>
              </a:spcBef>
              <a:tabLst>
                <a:tab pos="4700905" algn="l"/>
              </a:tabLst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spc="10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	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false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||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(‘goto’,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 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7885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80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码生成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03207"/>
            <a:ext cx="8233409" cy="519874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R="2539365" algn="ctr">
              <a:lnSpc>
                <a:spcPct val="100000"/>
              </a:lnSpc>
              <a:spcBef>
                <a:spcPts val="111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75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16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6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6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600" b="1" i="1" spc="-2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();</a:t>
            </a:r>
            <a:r>
              <a:rPr sz="16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600" b="1" i="1" spc="20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385"/>
              </a:spcBef>
            </a:pP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1600" b="1" i="1" spc="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spc="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6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6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385"/>
              </a:spcBef>
            </a:pP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1600" b="1" i="1" spc="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spc="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6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6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380"/>
              </a:spcBef>
            </a:pP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1600" b="1" i="1" spc="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spc="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16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b="1" spc="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(‘goto’,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) ||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600" b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75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b="1" spc="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回填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1965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instr1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makeList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);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‘goto_’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instr2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 marR="2577465" indent="-437515">
              <a:lnSpc>
                <a:spcPct val="120000"/>
              </a:lnSpc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4724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语句的中间代码</a:t>
            </a:r>
            <a:r>
              <a:rPr sz="3800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263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while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b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582" y="1697482"/>
            <a:ext cx="1447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3" y="1836156"/>
            <a:ext cx="4736465" cy="207454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S.begin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446530">
              <a:lnSpc>
                <a:spcPct val="100000"/>
              </a:lnSpc>
              <a:spcBef>
                <a:spcPts val="11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3" y="3885056"/>
            <a:ext cx="7298690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2400" b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||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370330">
              <a:lnSpc>
                <a:spcPct val="100000"/>
              </a:lnSpc>
              <a:spcBef>
                <a:spcPts val="11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‘goto’,</a:t>
            </a:r>
            <a:r>
              <a:rPr sz="2400" b="1" spc="-1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7175" y="1314830"/>
            <a:ext cx="0" cy="1522095"/>
          </a:xfrm>
          <a:custGeom>
            <a:avLst/>
            <a:gdLst/>
            <a:ahLst/>
            <a:cxnLst/>
            <a:rect l="l" t="t" r="r" b="b"/>
            <a:pathLst>
              <a:path h="1522095">
                <a:moveTo>
                  <a:pt x="0" y="0"/>
                </a:moveTo>
                <a:lnTo>
                  <a:pt x="0" y="15220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7175" y="1312036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63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1940" y="1314830"/>
            <a:ext cx="0" cy="1522095"/>
          </a:xfrm>
          <a:custGeom>
            <a:avLst/>
            <a:gdLst/>
            <a:ahLst/>
            <a:cxnLst/>
            <a:rect l="l" t="t" r="r" b="b"/>
            <a:pathLst>
              <a:path h="1522095">
                <a:moveTo>
                  <a:pt x="0" y="0"/>
                </a:moveTo>
                <a:lnTo>
                  <a:pt x="0" y="15220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3431" y="2399410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50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07175" y="1312036"/>
            <a:ext cx="1294765" cy="5626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720"/>
              </a:spcBef>
            </a:pP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175" y="1874392"/>
            <a:ext cx="1294765" cy="5251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530"/>
              </a:spcBef>
            </a:pP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50" b="1" spc="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9665" y="1687830"/>
            <a:ext cx="76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tru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7906" y="2504008"/>
            <a:ext cx="344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20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3435" y="1042564"/>
            <a:ext cx="1141730" cy="720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81417" y="1783207"/>
            <a:ext cx="581025" cy="76200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04316" y="38100"/>
                </a:moveTo>
                <a:lnTo>
                  <a:pt x="453516" y="76200"/>
                </a:lnTo>
                <a:lnTo>
                  <a:pt x="538183" y="50800"/>
                </a:lnTo>
                <a:lnTo>
                  <a:pt x="504316" y="50800"/>
                </a:lnTo>
                <a:lnTo>
                  <a:pt x="504316" y="38100"/>
                </a:lnTo>
                <a:close/>
              </a:path>
              <a:path w="581025" h="76200">
                <a:moveTo>
                  <a:pt x="48738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87383" y="50800"/>
                </a:lnTo>
                <a:lnTo>
                  <a:pt x="504316" y="38100"/>
                </a:lnTo>
                <a:lnTo>
                  <a:pt x="487383" y="25400"/>
                </a:lnTo>
                <a:close/>
              </a:path>
              <a:path w="581025" h="76200">
                <a:moveTo>
                  <a:pt x="538183" y="25400"/>
                </a:moveTo>
                <a:lnTo>
                  <a:pt x="504316" y="25400"/>
                </a:lnTo>
                <a:lnTo>
                  <a:pt x="504316" y="50800"/>
                </a:lnTo>
                <a:lnTo>
                  <a:pt x="538183" y="50800"/>
                </a:lnTo>
                <a:lnTo>
                  <a:pt x="580516" y="38100"/>
                </a:lnTo>
                <a:lnTo>
                  <a:pt x="538183" y="25400"/>
                </a:lnTo>
                <a:close/>
              </a:path>
              <a:path w="581025" h="76200">
                <a:moveTo>
                  <a:pt x="453516" y="0"/>
                </a:moveTo>
                <a:lnTo>
                  <a:pt x="504316" y="38100"/>
                </a:lnTo>
                <a:lnTo>
                  <a:pt x="504316" y="25400"/>
                </a:lnTo>
                <a:lnTo>
                  <a:pt x="538183" y="25400"/>
                </a:lnTo>
                <a:lnTo>
                  <a:pt x="453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12278" y="1430274"/>
            <a:ext cx="581025" cy="76200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04317" y="38100"/>
                </a:moveTo>
                <a:lnTo>
                  <a:pt x="453517" y="76200"/>
                </a:lnTo>
                <a:lnTo>
                  <a:pt x="538183" y="50800"/>
                </a:lnTo>
                <a:lnTo>
                  <a:pt x="504317" y="50800"/>
                </a:lnTo>
                <a:lnTo>
                  <a:pt x="504317" y="38100"/>
                </a:lnTo>
                <a:close/>
              </a:path>
              <a:path w="581025" h="76200">
                <a:moveTo>
                  <a:pt x="48738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87383" y="50800"/>
                </a:lnTo>
                <a:lnTo>
                  <a:pt x="504317" y="38100"/>
                </a:lnTo>
                <a:lnTo>
                  <a:pt x="487383" y="25400"/>
                </a:lnTo>
                <a:close/>
              </a:path>
              <a:path w="581025" h="76200">
                <a:moveTo>
                  <a:pt x="538183" y="25400"/>
                </a:moveTo>
                <a:lnTo>
                  <a:pt x="504317" y="25400"/>
                </a:lnTo>
                <a:lnTo>
                  <a:pt x="504317" y="50800"/>
                </a:lnTo>
                <a:lnTo>
                  <a:pt x="538183" y="50800"/>
                </a:lnTo>
                <a:lnTo>
                  <a:pt x="580517" y="38100"/>
                </a:lnTo>
                <a:lnTo>
                  <a:pt x="538183" y="25400"/>
                </a:lnTo>
                <a:close/>
              </a:path>
              <a:path w="581025" h="76200">
                <a:moveTo>
                  <a:pt x="453517" y="0"/>
                </a:moveTo>
                <a:lnTo>
                  <a:pt x="504317" y="38100"/>
                </a:lnTo>
                <a:lnTo>
                  <a:pt x="504317" y="25400"/>
                </a:lnTo>
                <a:lnTo>
                  <a:pt x="538183" y="25400"/>
                </a:lnTo>
                <a:lnTo>
                  <a:pt x="453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26352" y="2694939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26732" y="235229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2759" y="1110741"/>
            <a:ext cx="897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4539" y="2832862"/>
            <a:ext cx="1302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while-do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4724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语句的中间代码</a:t>
            </a:r>
            <a:r>
              <a:rPr sz="3800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14270"/>
            <a:ext cx="4032885" cy="20707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while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b="1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75" b="1" spc="7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775" baseline="-26000" dirty="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18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S.begin</a:t>
            </a:r>
            <a:r>
              <a:rPr sz="18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1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898015">
              <a:lnSpc>
                <a:spcPct val="100000"/>
              </a:lnSpc>
              <a:spcBef>
                <a:spcPts val="865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false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1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231896"/>
            <a:ext cx="6563995" cy="30957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83235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1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‘:’)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||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||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108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‘:’)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(‘goto’,</a:t>
            </a:r>
            <a:r>
              <a:rPr sz="18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R="1910715" algn="ctr">
              <a:lnSpc>
                <a:spcPct val="100000"/>
              </a:lnSpc>
              <a:spcBef>
                <a:spcPts val="695"/>
              </a:spcBef>
              <a:tabLst>
                <a:tab pos="913765" algn="l"/>
              </a:tabLst>
            </a:pPr>
            <a:r>
              <a:rPr sz="2400" b="1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回</a:t>
            </a:r>
            <a:r>
              <a:rPr sz="2400" b="1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填	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入</a:t>
            </a:r>
            <a:r>
              <a:rPr sz="2400" b="1" i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instr1</a:t>
            </a:r>
            <a:r>
              <a:rPr sz="2400" b="1" i="1" spc="-4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进入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instr2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49350" marR="806450" indent="-666115">
              <a:lnSpc>
                <a:spcPts val="3460"/>
              </a:lnSpc>
              <a:spcBef>
                <a:spcPts val="20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55700">
              <a:lnSpc>
                <a:spcPct val="100000"/>
              </a:lnSpc>
              <a:spcBef>
                <a:spcPts val="365"/>
              </a:spcBef>
            </a:pPr>
            <a:r>
              <a:rPr lang="en-US" sz="2400" b="1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400" b="1" i="1" dirty="0" err="1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lang="en-US" sz="2400" b="1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i="1" spc="-5" dirty="0" err="1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b="1" spc="-5" dirty="0" err="1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altLang="zh-CN" sz="2400" b="1" i="1" spc="-5" dirty="0" err="1">
                <a:latin typeface="Times New Roman" panose="02020603050405020304"/>
                <a:cs typeface="Times New Roman" panose="02020603050405020304"/>
              </a:rPr>
              <a:t>nextlist</a:t>
            </a:r>
            <a:r>
              <a:rPr lang="zh-CN" altLang="en-US"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‘goto’,</a:t>
            </a:r>
            <a:r>
              <a:rPr sz="2400" b="1" spc="-12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instr1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2910" y="1568830"/>
            <a:ext cx="0" cy="1522730"/>
          </a:xfrm>
          <a:custGeom>
            <a:avLst/>
            <a:gdLst/>
            <a:ahLst/>
            <a:cxnLst/>
            <a:rect l="l" t="t" r="r" b="b"/>
            <a:pathLst>
              <a:path h="1522730">
                <a:moveTo>
                  <a:pt x="0" y="0"/>
                </a:moveTo>
                <a:lnTo>
                  <a:pt x="0" y="15222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72910" y="1566036"/>
            <a:ext cx="1208405" cy="0"/>
          </a:xfrm>
          <a:custGeom>
            <a:avLst/>
            <a:gdLst/>
            <a:ahLst/>
            <a:cxnLst/>
            <a:rect l="l" t="t" r="r" b="b"/>
            <a:pathLst>
              <a:path w="1208404">
                <a:moveTo>
                  <a:pt x="0" y="0"/>
                </a:moveTo>
                <a:lnTo>
                  <a:pt x="12082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96556" y="1568830"/>
            <a:ext cx="0" cy="1522730"/>
          </a:xfrm>
          <a:custGeom>
            <a:avLst/>
            <a:gdLst/>
            <a:ahLst/>
            <a:cxnLst/>
            <a:rect l="l" t="t" r="r" b="b"/>
            <a:pathLst>
              <a:path h="1522730">
                <a:moveTo>
                  <a:pt x="0" y="0"/>
                </a:moveTo>
                <a:lnTo>
                  <a:pt x="0" y="15222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8151" y="2653410"/>
            <a:ext cx="1208405" cy="0"/>
          </a:xfrm>
          <a:custGeom>
            <a:avLst/>
            <a:gdLst/>
            <a:ahLst/>
            <a:cxnLst/>
            <a:rect l="l" t="t" r="r" b="b"/>
            <a:pathLst>
              <a:path w="1208404">
                <a:moveTo>
                  <a:pt x="0" y="0"/>
                </a:moveTo>
                <a:lnTo>
                  <a:pt x="12084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72910" y="1566036"/>
            <a:ext cx="1223645" cy="5626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720"/>
              </a:spcBef>
            </a:pP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2910" y="2128392"/>
            <a:ext cx="1223645" cy="5251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530"/>
              </a:spcBef>
            </a:pP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50" b="1" spc="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8869" y="1941652"/>
            <a:ext cx="767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3481" y="2758186"/>
            <a:ext cx="343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. .</a:t>
            </a:r>
            <a:r>
              <a:rPr sz="20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845" y="1326235"/>
            <a:ext cx="126682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14000"/>
              </a:lnSpc>
              <a:spcBef>
                <a:spcPts val="100"/>
              </a:spcBef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82636" y="2037207"/>
            <a:ext cx="548640" cy="76200"/>
          </a:xfrm>
          <a:custGeom>
            <a:avLst/>
            <a:gdLst/>
            <a:ahLst/>
            <a:cxnLst/>
            <a:rect l="l" t="t" r="r" b="b"/>
            <a:pathLst>
              <a:path w="548640" h="76200">
                <a:moveTo>
                  <a:pt x="472440" y="38100"/>
                </a:moveTo>
                <a:lnTo>
                  <a:pt x="421640" y="76200"/>
                </a:lnTo>
                <a:lnTo>
                  <a:pt x="506306" y="50800"/>
                </a:lnTo>
                <a:lnTo>
                  <a:pt x="472440" y="50800"/>
                </a:lnTo>
                <a:lnTo>
                  <a:pt x="472440" y="38100"/>
                </a:lnTo>
                <a:close/>
              </a:path>
              <a:path w="548640" h="76200">
                <a:moveTo>
                  <a:pt x="45550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5506" y="50800"/>
                </a:lnTo>
                <a:lnTo>
                  <a:pt x="472440" y="38100"/>
                </a:lnTo>
                <a:lnTo>
                  <a:pt x="455506" y="25400"/>
                </a:lnTo>
                <a:close/>
              </a:path>
              <a:path w="548640" h="76200">
                <a:moveTo>
                  <a:pt x="506306" y="25400"/>
                </a:moveTo>
                <a:lnTo>
                  <a:pt x="472440" y="25400"/>
                </a:lnTo>
                <a:lnTo>
                  <a:pt x="472440" y="50800"/>
                </a:lnTo>
                <a:lnTo>
                  <a:pt x="506306" y="50800"/>
                </a:lnTo>
                <a:lnTo>
                  <a:pt x="548640" y="38100"/>
                </a:lnTo>
                <a:lnTo>
                  <a:pt x="506306" y="25400"/>
                </a:lnTo>
                <a:close/>
              </a:path>
              <a:path w="548640" h="76200">
                <a:moveTo>
                  <a:pt x="421640" y="0"/>
                </a:moveTo>
                <a:lnTo>
                  <a:pt x="472440" y="38100"/>
                </a:lnTo>
                <a:lnTo>
                  <a:pt x="472440" y="25400"/>
                </a:lnTo>
                <a:lnTo>
                  <a:pt x="506306" y="25400"/>
                </a:lnTo>
                <a:lnTo>
                  <a:pt x="421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11719" y="1684273"/>
            <a:ext cx="548640" cy="76200"/>
          </a:xfrm>
          <a:custGeom>
            <a:avLst/>
            <a:gdLst/>
            <a:ahLst/>
            <a:cxnLst/>
            <a:rect l="l" t="t" r="r" b="b"/>
            <a:pathLst>
              <a:path w="548640" h="76200">
                <a:moveTo>
                  <a:pt x="472439" y="38100"/>
                </a:moveTo>
                <a:lnTo>
                  <a:pt x="421639" y="76200"/>
                </a:lnTo>
                <a:lnTo>
                  <a:pt x="506306" y="50800"/>
                </a:lnTo>
                <a:lnTo>
                  <a:pt x="472439" y="50800"/>
                </a:lnTo>
                <a:lnTo>
                  <a:pt x="472439" y="38100"/>
                </a:lnTo>
                <a:close/>
              </a:path>
              <a:path w="548640" h="76200">
                <a:moveTo>
                  <a:pt x="45550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5506" y="50800"/>
                </a:lnTo>
                <a:lnTo>
                  <a:pt x="472439" y="38100"/>
                </a:lnTo>
                <a:lnTo>
                  <a:pt x="455506" y="25400"/>
                </a:lnTo>
                <a:close/>
              </a:path>
              <a:path w="548640" h="76200">
                <a:moveTo>
                  <a:pt x="506306" y="25400"/>
                </a:moveTo>
                <a:lnTo>
                  <a:pt x="472439" y="25400"/>
                </a:lnTo>
                <a:lnTo>
                  <a:pt x="472439" y="50800"/>
                </a:lnTo>
                <a:lnTo>
                  <a:pt x="506306" y="50800"/>
                </a:lnTo>
                <a:lnTo>
                  <a:pt x="548639" y="38100"/>
                </a:lnTo>
                <a:lnTo>
                  <a:pt x="506306" y="25400"/>
                </a:lnTo>
                <a:close/>
              </a:path>
              <a:path w="548640" h="76200">
                <a:moveTo>
                  <a:pt x="421639" y="0"/>
                </a:moveTo>
                <a:lnTo>
                  <a:pt x="472439" y="38100"/>
                </a:lnTo>
                <a:lnTo>
                  <a:pt x="472439" y="25400"/>
                </a:lnTo>
                <a:lnTo>
                  <a:pt x="506306" y="25400"/>
                </a:lnTo>
                <a:lnTo>
                  <a:pt x="421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0945" y="2948939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4">
                <a:moveTo>
                  <a:pt x="0" y="0"/>
                </a:moveTo>
                <a:lnTo>
                  <a:pt x="12070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95771" y="2606166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1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begin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9709" y="1364995"/>
            <a:ext cx="897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9071" y="3086862"/>
            <a:ext cx="1302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while-do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0" y="1548130"/>
                </a:moveTo>
                <a:lnTo>
                  <a:pt x="9138539" y="1548130"/>
                </a:lnTo>
                <a:lnTo>
                  <a:pt x="9138539" y="0"/>
                </a:lnTo>
                <a:lnTo>
                  <a:pt x="0" y="0"/>
                </a:lnTo>
                <a:lnTo>
                  <a:pt x="0" y="15481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4000" y="3869053"/>
            <a:ext cx="3702685" cy="1824217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dirty="0" err="1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缀形式</a:t>
            </a:r>
            <a:endParaRPr lang="en-US" sz="2800" b="1" spc="-1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图形表</a:t>
            </a:r>
            <a:r>
              <a:rPr sz="2800" b="1" spc="-15" dirty="0" err="1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三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地址代</a:t>
            </a:r>
            <a:r>
              <a:rPr sz="2800" b="1" spc="-15" dirty="0" err="1">
                <a:latin typeface="黑体" panose="02010609060101010101" charset="-122"/>
                <a:cs typeface="黑体" panose="02010609060101010101" charset="-122"/>
              </a:rPr>
              <a:t>码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799" y="2834982"/>
            <a:ext cx="772293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b="1" spc="-8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chemeClr val="bg1"/>
                </a:solidFill>
              </a:rPr>
              <a:t>中间语言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3397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布尔表达式的控制流翻译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52219"/>
            <a:ext cx="300228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的形式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， 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那么代码是：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003" y="1223064"/>
            <a:ext cx="3386454" cy="48228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92646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达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927100" marR="306705">
              <a:lnSpc>
                <a:spcPct val="140000"/>
              </a:lnSpc>
              <a:spcBef>
                <a:spcPts val="6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927100" marR="566420" indent="-443865">
              <a:lnSpc>
                <a:spcPct val="14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927100" marR="381635" indent="-443865">
              <a:lnSpc>
                <a:spcPct val="140000"/>
              </a:lnSpc>
              <a:spcBef>
                <a:spcPts val="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true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8906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386955" cy="44437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359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spc="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spc="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8906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303134" cy="439610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359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spc="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newLabel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();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‘:’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前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8906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8241030" cy="492061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359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relop</a:t>
            </a:r>
            <a:r>
              <a:rPr sz="28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75" b="1" baseline="-26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spc="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55943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||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739265">
              <a:lnSpc>
                <a:spcPct val="100000"/>
              </a:lnSpc>
              <a:spcBef>
                <a:spcPts val="115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(‘if’,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relop.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,‘goto’,</a:t>
            </a:r>
            <a:r>
              <a:rPr sz="2400" b="1" spc="5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  <a:tabLst>
                <a:tab pos="2126615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(‘goto’,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true</a:t>
            </a:r>
            <a:r>
              <a:rPr sz="2800" b="1" spc="-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spc="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1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(‘goto’,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8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1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800" b="1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标号技</a:t>
            </a:r>
            <a:r>
              <a:rPr sz="28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术</a:t>
            </a:r>
            <a:r>
              <a:rPr sz="2800" b="1" spc="-15" dirty="0">
                <a:solidFill>
                  <a:srgbClr val="3333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88900">
              <a:lnSpc>
                <a:spcPct val="100000"/>
              </a:lnSpc>
              <a:spcBef>
                <a:spcPts val="121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访问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gen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(‘goto’,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120517"/>
            <a:ext cx="69215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布尔表达式的翻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译</a:t>
            </a:r>
            <a:r>
              <a:rPr sz="380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800" spc="-15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3800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填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br>
              <a:rPr lang="en-US"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</a:br>
            <a:r>
              <a:rPr lang="en-US"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lang="en-US" altLang="zh-CN"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详见书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P218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图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8.11</a:t>
            </a:r>
            <a:endParaRPr sz="28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6583" y="1470405"/>
            <a:ext cx="657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1560" algn="l"/>
              </a:tabLst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b="1" spc="-1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2787522"/>
            <a:ext cx="885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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1836229"/>
            <a:ext cx="549275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3" y="3226689"/>
            <a:ext cx="69215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330" marR="5080" indent="-1358265">
              <a:lnSpc>
                <a:spcPct val="12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 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backPatch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583" y="4689729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not</a:t>
            </a:r>
            <a:r>
              <a:rPr sz="2400" b="1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0121" y="4616196"/>
            <a:ext cx="368681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1784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布尔表达式的翻</a:t>
            </a:r>
            <a:r>
              <a:rPr sz="38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译</a:t>
            </a:r>
            <a:r>
              <a:rPr sz="380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800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填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2783" y="1470405"/>
            <a:ext cx="134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8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121" y="1397250"/>
            <a:ext cx="3770629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4035">
              <a:lnSpc>
                <a:spcPct val="120000"/>
              </a:lnSpc>
              <a:spcBef>
                <a:spcPts val="9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truelist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falselist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3" y="2348611"/>
            <a:ext cx="6823709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6930" marR="372745" indent="-824865">
              <a:lnSpc>
                <a:spcPct val="12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relop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makeList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makeList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3693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(‘if’,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relop.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‘goto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_’);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3693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 _’);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1370330" algn="l"/>
              </a:tabLst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true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makeList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13330">
              <a:lnSpc>
                <a:spcPct val="100000"/>
              </a:lnSpc>
              <a:spcBef>
                <a:spcPts val="58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null;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 _’);</a:t>
            </a:r>
            <a:r>
              <a:rPr sz="24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false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falselist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makeList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nextinstr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1333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truelist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null;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emit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(‘goto _’);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1289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例题</a:t>
            </a:r>
            <a:endParaRPr sz="3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325372"/>
            <a:ext cx="369887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2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语言的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语句有下列形式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(e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stmt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它和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)do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begin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41500" marR="1169670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  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有同样的语义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772" y="1910588"/>
            <a:ext cx="118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3919" y="2349449"/>
            <a:ext cx="1791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L1: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3919" y="2541473"/>
            <a:ext cx="1791970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63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622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2:	e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60833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0057" y="3593401"/>
            <a:ext cx="152209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stm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2243" y="2667254"/>
            <a:ext cx="455930" cy="1905"/>
          </a:xfrm>
          <a:custGeom>
            <a:avLst/>
            <a:gdLst/>
            <a:ahLst/>
            <a:cxnLst/>
            <a:rect l="l" t="t" r="r" b="b"/>
            <a:pathLst>
              <a:path w="455929" h="1905">
                <a:moveTo>
                  <a:pt x="0" y="0"/>
                </a:moveTo>
                <a:lnTo>
                  <a:pt x="455929" y="15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4839" y="2635504"/>
            <a:ext cx="1905" cy="1224280"/>
          </a:xfrm>
          <a:custGeom>
            <a:avLst/>
            <a:gdLst/>
            <a:ahLst/>
            <a:cxnLst/>
            <a:rect l="l" t="t" r="r" b="b"/>
            <a:pathLst>
              <a:path w="1904" h="1224279">
                <a:moveTo>
                  <a:pt x="0" y="0"/>
                </a:moveTo>
                <a:lnTo>
                  <a:pt x="1524" y="12238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61732" y="3797046"/>
            <a:ext cx="214630" cy="12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06081" y="313740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真转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2243" y="2386076"/>
            <a:ext cx="734695" cy="127000"/>
          </a:xfrm>
          <a:custGeom>
            <a:avLst/>
            <a:gdLst/>
            <a:ahLst/>
            <a:cxnLst/>
            <a:rect l="l" t="t" r="r" b="b"/>
            <a:pathLst>
              <a:path w="734695" h="127000">
                <a:moveTo>
                  <a:pt x="658113" y="0"/>
                </a:moveTo>
                <a:lnTo>
                  <a:pt x="678338" y="50915"/>
                </a:lnTo>
                <a:lnTo>
                  <a:pt x="683386" y="50926"/>
                </a:lnTo>
                <a:lnTo>
                  <a:pt x="683386" y="76326"/>
                </a:lnTo>
                <a:lnTo>
                  <a:pt x="678271" y="76326"/>
                </a:lnTo>
                <a:lnTo>
                  <a:pt x="657859" y="127000"/>
                </a:lnTo>
                <a:lnTo>
                  <a:pt x="718891" y="76326"/>
                </a:lnTo>
                <a:lnTo>
                  <a:pt x="683386" y="76326"/>
                </a:lnTo>
                <a:lnTo>
                  <a:pt x="718904" y="76315"/>
                </a:lnTo>
                <a:lnTo>
                  <a:pt x="734186" y="63626"/>
                </a:lnTo>
                <a:lnTo>
                  <a:pt x="658113" y="0"/>
                </a:lnTo>
                <a:close/>
              </a:path>
              <a:path w="734695" h="127000">
                <a:moveTo>
                  <a:pt x="683386" y="63626"/>
                </a:moveTo>
                <a:lnTo>
                  <a:pt x="678275" y="76315"/>
                </a:lnTo>
                <a:lnTo>
                  <a:pt x="683386" y="76326"/>
                </a:lnTo>
                <a:lnTo>
                  <a:pt x="683386" y="63626"/>
                </a:lnTo>
                <a:close/>
              </a:path>
              <a:path w="734695" h="127000">
                <a:moveTo>
                  <a:pt x="0" y="49402"/>
                </a:moveTo>
                <a:lnTo>
                  <a:pt x="0" y="74802"/>
                </a:lnTo>
                <a:lnTo>
                  <a:pt x="678275" y="76315"/>
                </a:lnTo>
                <a:lnTo>
                  <a:pt x="683386" y="63626"/>
                </a:lnTo>
                <a:lnTo>
                  <a:pt x="678338" y="50915"/>
                </a:lnTo>
                <a:lnTo>
                  <a:pt x="0" y="49402"/>
                </a:lnTo>
                <a:close/>
              </a:path>
              <a:path w="734695" h="127000">
                <a:moveTo>
                  <a:pt x="678338" y="50915"/>
                </a:moveTo>
                <a:lnTo>
                  <a:pt x="683386" y="63626"/>
                </a:lnTo>
                <a:lnTo>
                  <a:pt x="683386" y="50926"/>
                </a:lnTo>
                <a:lnTo>
                  <a:pt x="678338" y="5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88020" y="2171827"/>
            <a:ext cx="11684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假转，由外 层语句决定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26" y="-50912"/>
            <a:ext cx="195833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后缀表示</a:t>
            </a:r>
            <a:endParaRPr sz="3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4617" y="468657"/>
            <a:ext cx="7908783" cy="168379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缀表示</a:t>
            </a: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需要括</a:t>
            </a:r>
            <a:r>
              <a:rPr sz="2400" b="1" spc="-15" dirty="0">
                <a:latin typeface="黑体" panose="02010609060101010101" charset="-122"/>
                <a:cs typeface="黑体" panose="02010609060101010101" charset="-122"/>
              </a:rPr>
              <a:t>号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(8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5) 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的后缀表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示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400" b="1" spc="-59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1965" indent="-469265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缀表示</a:t>
            </a: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最大优</a:t>
            </a: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是便于</a:t>
            </a: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算机处</a:t>
            </a:r>
            <a:r>
              <a:rPr sz="2400" b="1" spc="5" dirty="0"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2400" b="1" spc="-10" dirty="0">
                <a:latin typeface="黑体" panose="02010609060101010101" charset="-122"/>
                <a:cs typeface="黑体" panose="02010609060101010101" charset="-122"/>
              </a:rPr>
              <a:t>表达</a:t>
            </a:r>
            <a:r>
              <a:rPr sz="2400" b="1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682" y="2569592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计算栈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235" y="2099310"/>
            <a:ext cx="105156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输入串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8 5 </a:t>
            </a:r>
            <a:r>
              <a:rPr sz="2400" b="1" spc="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1665" marR="5080" indent="-152400" algn="r">
              <a:lnSpc>
                <a:spcPts val="3460"/>
              </a:lnSpc>
              <a:spcBef>
                <a:spcPts val="205"/>
              </a:spcBef>
            </a:pP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 2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R="18415" algn="r">
              <a:lnSpc>
                <a:spcPct val="100000"/>
              </a:lnSpc>
              <a:spcBef>
                <a:spcPts val="36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601" y="3056019"/>
            <a:ext cx="40640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617" y="5288340"/>
            <a:ext cx="7245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400" b="1" spc="5" dirty="0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lang="zh-CN" altLang="en-US" sz="2400" b="1" spc="-10" dirty="0">
                <a:latin typeface="黑体" panose="02010609060101010101" charset="-122"/>
                <a:cs typeface="黑体" panose="02010609060101010101" charset="-122"/>
              </a:rPr>
              <a:t>缀</a:t>
            </a:r>
            <a:r>
              <a:rPr lang="zh-CN" altLang="en-US" sz="2400" b="1" dirty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lang="zh-CN" altLang="en-US" sz="2400" b="1" spc="-10" dirty="0">
                <a:latin typeface="黑体" panose="02010609060101010101" charset="-122"/>
                <a:cs typeface="黑体" panose="02010609060101010101" charset="-122"/>
              </a:rPr>
              <a:t>示</a:t>
            </a:r>
            <a:r>
              <a:rPr lang="zh-CN" altLang="en-US" sz="24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sz="2400" b="1" spc="-10" dirty="0">
                <a:latin typeface="黑体" panose="02010609060101010101" charset="-122"/>
                <a:cs typeface="黑体" panose="02010609060101010101" charset="-122"/>
              </a:rPr>
              <a:t>表达能</a:t>
            </a:r>
            <a:r>
              <a:rPr lang="zh-CN" altLang="en-US" sz="2400" b="1" spc="-15" dirty="0">
                <a:latin typeface="黑体" panose="02010609060101010101" charset="-122"/>
                <a:cs typeface="黑体" panose="02010609060101010101" charset="-122"/>
              </a:rPr>
              <a:t>力</a:t>
            </a:r>
            <a:endParaRPr lang="zh-CN" altLang="en-US"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21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lang="zh-CN" altLang="en-US" sz="2000" b="1" dirty="0">
                <a:latin typeface="楷体" panose="02010609060101010101" charset="-122"/>
                <a:cs typeface="楷体" panose="02010609060101010101" charset="-122"/>
              </a:rPr>
              <a:t>可以拓广到表示赋值语句和控制</a:t>
            </a:r>
            <a:r>
              <a:rPr lang="zh-CN" altLang="en-US" sz="2000" b="1" spc="5" dirty="0">
                <a:latin typeface="楷体" panose="02010609060101010101" charset="-122"/>
                <a:cs typeface="楷体" panose="02010609060101010101" charset="-122"/>
              </a:rPr>
              <a:t>语</a:t>
            </a:r>
            <a:r>
              <a:rPr lang="zh-CN" altLang="en-US" sz="2000" b="1" spc="-10" dirty="0">
                <a:latin typeface="楷体" panose="02010609060101010101" charset="-122"/>
                <a:cs typeface="楷体" panose="02010609060101010101" charset="-122"/>
              </a:rPr>
              <a:t>句</a:t>
            </a:r>
            <a:endParaRPr lang="zh-CN" altLang="en-US" sz="2000" dirty="0">
              <a:latin typeface="楷体" panose="02010609060101010101" charset="-122"/>
              <a:cs typeface="楷体" panose="02010609060101010101" charset="-122"/>
            </a:endParaRPr>
          </a:p>
          <a:p>
            <a:pPr marL="920750" lvl="1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20750" algn="l"/>
                <a:tab pos="921385" algn="l"/>
              </a:tabLst>
            </a:pPr>
            <a:r>
              <a:rPr lang="zh-CN" altLang="en-US" sz="2000" b="1" dirty="0">
                <a:latin typeface="楷体" panose="02010609060101010101" charset="-122"/>
                <a:cs typeface="楷体" panose="02010609060101010101" charset="-122"/>
              </a:rPr>
              <a:t>但很难用栈来描述控制语句的</a:t>
            </a:r>
            <a:r>
              <a:rPr lang="zh-CN" altLang="en-US" sz="2000" b="1" spc="5" dirty="0">
                <a:latin typeface="楷体" panose="02010609060101010101" charset="-122"/>
                <a:cs typeface="楷体" panose="02010609060101010101" charset="-122"/>
              </a:rPr>
              <a:t>计</a:t>
            </a:r>
            <a:r>
              <a:rPr lang="zh-CN" altLang="en-US" sz="2000" b="1" spc="-10" dirty="0">
                <a:latin typeface="楷体" panose="02010609060101010101" charset="-122"/>
                <a:cs typeface="楷体" panose="02010609060101010101" charset="-122"/>
              </a:rPr>
              <a:t>算</a:t>
            </a:r>
            <a:endParaRPr lang="zh-CN" altLang="en-US" sz="20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195833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图形表示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8176" y="1233348"/>
            <a:ext cx="6387466" cy="178498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法树是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种图形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化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的中间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向无环</a:t>
            </a:r>
            <a:r>
              <a:rPr sz="2800" b="1" spc="20" dirty="0">
                <a:latin typeface="黑体" panose="02010609060101010101" charset="-122"/>
                <a:cs typeface="黑体" panose="02010609060101010101" charset="-122"/>
              </a:rPr>
              <a:t>图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也是一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种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中间表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15670">
              <a:lnSpc>
                <a:spcPct val="100000"/>
              </a:lnSpc>
              <a:spcBef>
                <a:spcPts val="156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assign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991" y="31193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870" y="3154171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2625" y="3134360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2175" y="3151885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5134" y="3499039"/>
            <a:ext cx="809625" cy="454025"/>
          </a:xfrm>
          <a:custGeom>
            <a:avLst/>
            <a:gdLst/>
            <a:ahLst/>
            <a:cxnLst/>
            <a:rect l="l" t="t" r="r" b="b"/>
            <a:pathLst>
              <a:path w="809625" h="454025">
                <a:moveTo>
                  <a:pt x="809625" y="0"/>
                </a:moveTo>
                <a:lnTo>
                  <a:pt x="0" y="4540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6200" y="4178934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0" y="0"/>
                </a:moveTo>
                <a:lnTo>
                  <a:pt x="339725" y="17780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6369" y="3803650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5926" y="383992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8726" y="4177410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339725" y="0"/>
                </a:moveTo>
                <a:lnTo>
                  <a:pt x="0" y="17780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36926" y="3543934"/>
            <a:ext cx="809625" cy="454025"/>
          </a:xfrm>
          <a:custGeom>
            <a:avLst/>
            <a:gdLst/>
            <a:ahLst/>
            <a:cxnLst/>
            <a:rect l="l" t="t" r="r" b="b"/>
            <a:pathLst>
              <a:path w="809625" h="454025">
                <a:moveTo>
                  <a:pt x="0" y="0"/>
                </a:moveTo>
                <a:lnTo>
                  <a:pt x="809625" y="4540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9500" y="4472685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0" y="0"/>
                </a:moveTo>
                <a:lnTo>
                  <a:pt x="339725" y="17780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70126" y="4145660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4425" y="4144009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339725" y="0"/>
                </a:moveTo>
                <a:lnTo>
                  <a:pt x="0" y="177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53844" y="41495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2600" y="4461509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45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6894" y="48150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8317" y="450380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223" y="450722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0850" y="4209999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4175" y="422770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4221226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uminus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19175" y="4650485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45844" y="5175250"/>
            <a:ext cx="137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语法树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3670" y="5632500"/>
            <a:ext cx="41389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0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的图形表示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8839" y="2675331"/>
            <a:ext cx="789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ass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7734" y="3097784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3564" y="3132835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1429" y="3112897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71106" y="3130423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0830" y="3520947"/>
            <a:ext cx="809625" cy="454025"/>
          </a:xfrm>
          <a:custGeom>
            <a:avLst/>
            <a:gdLst/>
            <a:ahLst/>
            <a:cxnLst/>
            <a:rect l="l" t="t" r="r" b="b"/>
            <a:pathLst>
              <a:path w="809625" h="454025">
                <a:moveTo>
                  <a:pt x="809625" y="0"/>
                </a:moveTo>
                <a:lnTo>
                  <a:pt x="0" y="4540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346063" y="3782009"/>
            <a:ext cx="197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58431" y="4451222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0" y="0"/>
                </a:moveTo>
                <a:lnTo>
                  <a:pt x="339725" y="17780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78930" y="4124197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23355" y="4122546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339725" y="0"/>
                </a:moveTo>
                <a:lnTo>
                  <a:pt x="0" y="177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066915" y="412826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78930" y="4448047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324"/>
                </a:lnTo>
              </a:path>
            </a:pathLst>
          </a:custGeom>
          <a:ln w="25399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66308" y="479374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38138" y="448246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82916" y="44855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0085" y="4223766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inus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28105" y="462902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15581" y="3517772"/>
            <a:ext cx="889000" cy="833755"/>
          </a:xfrm>
          <a:custGeom>
            <a:avLst/>
            <a:gdLst/>
            <a:ahLst/>
            <a:cxnLst/>
            <a:rect l="l" t="t" r="r" b="b"/>
            <a:pathLst>
              <a:path w="889000" h="833754">
                <a:moveTo>
                  <a:pt x="430022" y="0"/>
                </a:moveTo>
                <a:lnTo>
                  <a:pt x="0" y="833374"/>
                </a:lnTo>
                <a:lnTo>
                  <a:pt x="34843" y="828434"/>
                </a:lnTo>
                <a:lnTo>
                  <a:pt x="289444" y="796864"/>
                </a:lnTo>
                <a:lnTo>
                  <a:pt x="346105" y="788936"/>
                </a:lnTo>
                <a:lnTo>
                  <a:pt x="401235" y="780390"/>
                </a:lnTo>
                <a:lnTo>
                  <a:pt x="453357" y="771190"/>
                </a:lnTo>
                <a:lnTo>
                  <a:pt x="500994" y="761304"/>
                </a:lnTo>
                <a:lnTo>
                  <a:pt x="542671" y="750696"/>
                </a:lnTo>
                <a:lnTo>
                  <a:pt x="600805" y="732869"/>
                </a:lnTo>
                <a:lnTo>
                  <a:pt x="654866" y="713715"/>
                </a:lnTo>
                <a:lnTo>
                  <a:pt x="704277" y="692967"/>
                </a:lnTo>
                <a:lnTo>
                  <a:pt x="748462" y="670354"/>
                </a:lnTo>
                <a:lnTo>
                  <a:pt x="786847" y="645609"/>
                </a:lnTo>
                <a:lnTo>
                  <a:pt x="818857" y="618462"/>
                </a:lnTo>
                <a:lnTo>
                  <a:pt x="843915" y="588644"/>
                </a:lnTo>
                <a:lnTo>
                  <a:pt x="866069" y="549577"/>
                </a:lnTo>
                <a:lnTo>
                  <a:pt x="881450" y="506062"/>
                </a:lnTo>
                <a:lnTo>
                  <a:pt x="888492" y="459279"/>
                </a:lnTo>
                <a:lnTo>
                  <a:pt x="885627" y="410412"/>
                </a:lnTo>
                <a:lnTo>
                  <a:pt x="871290" y="360641"/>
                </a:lnTo>
                <a:lnTo>
                  <a:pt x="843915" y="311150"/>
                </a:lnTo>
                <a:lnTo>
                  <a:pt x="817488" y="280053"/>
                </a:lnTo>
                <a:lnTo>
                  <a:pt x="781094" y="246201"/>
                </a:lnTo>
                <a:lnTo>
                  <a:pt x="737223" y="210625"/>
                </a:lnTo>
                <a:lnTo>
                  <a:pt x="688367" y="174357"/>
                </a:lnTo>
                <a:lnTo>
                  <a:pt x="637016" y="138429"/>
                </a:lnTo>
                <a:lnTo>
                  <a:pt x="585661" y="103873"/>
                </a:lnTo>
                <a:lnTo>
                  <a:pt x="456482" y="18752"/>
                </a:lnTo>
                <a:lnTo>
                  <a:pt x="430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15581" y="3517772"/>
            <a:ext cx="889000" cy="833755"/>
          </a:xfrm>
          <a:custGeom>
            <a:avLst/>
            <a:gdLst/>
            <a:ahLst/>
            <a:cxnLst/>
            <a:rect l="l" t="t" r="r" b="b"/>
            <a:pathLst>
              <a:path w="889000" h="833754">
                <a:moveTo>
                  <a:pt x="430022" y="0"/>
                </a:moveTo>
                <a:lnTo>
                  <a:pt x="456482" y="18752"/>
                </a:lnTo>
                <a:lnTo>
                  <a:pt x="492903" y="43003"/>
                </a:lnTo>
                <a:lnTo>
                  <a:pt x="536793" y="71720"/>
                </a:lnTo>
                <a:lnTo>
                  <a:pt x="585661" y="103873"/>
                </a:lnTo>
                <a:lnTo>
                  <a:pt x="637016" y="138429"/>
                </a:lnTo>
                <a:lnTo>
                  <a:pt x="688367" y="174357"/>
                </a:lnTo>
                <a:lnTo>
                  <a:pt x="737223" y="210625"/>
                </a:lnTo>
                <a:lnTo>
                  <a:pt x="781094" y="246201"/>
                </a:lnTo>
                <a:lnTo>
                  <a:pt x="817488" y="280053"/>
                </a:lnTo>
                <a:lnTo>
                  <a:pt x="843915" y="311150"/>
                </a:lnTo>
                <a:lnTo>
                  <a:pt x="871290" y="360641"/>
                </a:lnTo>
                <a:lnTo>
                  <a:pt x="885627" y="410412"/>
                </a:lnTo>
                <a:lnTo>
                  <a:pt x="888492" y="459279"/>
                </a:lnTo>
                <a:lnTo>
                  <a:pt x="881450" y="506062"/>
                </a:lnTo>
                <a:lnTo>
                  <a:pt x="866069" y="549577"/>
                </a:lnTo>
                <a:lnTo>
                  <a:pt x="843915" y="588644"/>
                </a:lnTo>
                <a:lnTo>
                  <a:pt x="818857" y="618462"/>
                </a:lnTo>
                <a:lnTo>
                  <a:pt x="786847" y="645609"/>
                </a:lnTo>
                <a:lnTo>
                  <a:pt x="748462" y="670354"/>
                </a:lnTo>
                <a:lnTo>
                  <a:pt x="704277" y="692967"/>
                </a:lnTo>
                <a:lnTo>
                  <a:pt x="654866" y="713715"/>
                </a:lnTo>
                <a:lnTo>
                  <a:pt x="600805" y="732869"/>
                </a:lnTo>
                <a:lnTo>
                  <a:pt x="542671" y="750696"/>
                </a:lnTo>
                <a:lnTo>
                  <a:pt x="500994" y="761304"/>
                </a:lnTo>
                <a:lnTo>
                  <a:pt x="453357" y="771190"/>
                </a:lnTo>
                <a:lnTo>
                  <a:pt x="401235" y="780390"/>
                </a:lnTo>
                <a:lnTo>
                  <a:pt x="346105" y="788936"/>
                </a:lnTo>
                <a:lnTo>
                  <a:pt x="289444" y="796864"/>
                </a:lnTo>
                <a:lnTo>
                  <a:pt x="232728" y="804209"/>
                </a:lnTo>
                <a:lnTo>
                  <a:pt x="177433" y="811004"/>
                </a:lnTo>
                <a:lnTo>
                  <a:pt x="125036" y="817283"/>
                </a:lnTo>
                <a:lnTo>
                  <a:pt x="77014" y="823082"/>
                </a:lnTo>
                <a:lnTo>
                  <a:pt x="34843" y="828434"/>
                </a:lnTo>
                <a:lnTo>
                  <a:pt x="0" y="833374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271386" y="5117719"/>
            <a:ext cx="111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195833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图形表示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380174"/>
            <a:ext cx="6147435" cy="53860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构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造赋值</a:t>
            </a: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句语法</a:t>
            </a: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树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的语法</a:t>
            </a: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导定</a:t>
            </a:r>
            <a:r>
              <a:rPr sz="2800" b="1" spc="-15" dirty="0" err="1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512" y="2500312"/>
          <a:ext cx="8062595" cy="372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930"/>
                <a:gridCol w="6336665"/>
              </a:tblGrid>
              <a:tr h="479678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语 义 规</a:t>
                      </a:r>
                      <a:r>
                        <a:rPr sz="24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4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id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mkNode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(‘assign’,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mkLeaf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(id,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id.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2" baseline="-24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 baseline="-24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mkNode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 ‘+’,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baseline="-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2" baseline="-24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10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15" baseline="-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 baseline="-24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mkNode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‘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’,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baseline="-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6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 baseline="-24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mkUNode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 ‘uminus’,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82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6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altLang="zh-CN"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nptr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mkLeaf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(id,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id.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4409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三地址代码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6663055" cy="32010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三地址代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码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(three-address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code)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一般形式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z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2195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例</a:t>
            </a:r>
            <a:r>
              <a:rPr sz="2400" b="1" spc="-61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表达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400" b="1" spc="-61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翻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译成的三地址语句序列是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20750">
              <a:lnSpc>
                <a:spcPct val="100000"/>
              </a:lnSpc>
              <a:spcBef>
                <a:spcPts val="11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z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115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4409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三地址代码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359650" cy="32010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三地址代码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法树</a:t>
            </a:r>
            <a:r>
              <a:rPr sz="2800" b="1" spc="30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DAG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的一种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线性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例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= (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 +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+</a:t>
            </a:r>
            <a:r>
              <a:rPr sz="24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语法树的代码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15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15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115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4469891"/>
            <a:ext cx="120904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  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4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4055" y="3460241"/>
            <a:ext cx="775716" cy="2678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22952" y="3946652"/>
            <a:ext cx="134365" cy="14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37859" y="3940175"/>
            <a:ext cx="163321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501" y="3777107"/>
            <a:ext cx="333375" cy="191135"/>
          </a:xfrm>
          <a:custGeom>
            <a:avLst/>
            <a:gdLst/>
            <a:ahLst/>
            <a:cxnLst/>
            <a:rect l="l" t="t" r="r" b="b"/>
            <a:pathLst>
              <a:path w="333375" h="191135">
                <a:moveTo>
                  <a:pt x="333248" y="0"/>
                </a:moveTo>
                <a:lnTo>
                  <a:pt x="0" y="19113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4827" y="3806444"/>
            <a:ext cx="346075" cy="167640"/>
          </a:xfrm>
          <a:custGeom>
            <a:avLst/>
            <a:gdLst/>
            <a:ahLst/>
            <a:cxnLst/>
            <a:rect l="l" t="t" r="r" b="b"/>
            <a:pathLst>
              <a:path w="346075" h="167639">
                <a:moveTo>
                  <a:pt x="0" y="0"/>
                </a:moveTo>
                <a:lnTo>
                  <a:pt x="345821" y="1673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35853" y="4177029"/>
            <a:ext cx="793750" cy="481965"/>
          </a:xfrm>
          <a:custGeom>
            <a:avLst/>
            <a:gdLst/>
            <a:ahLst/>
            <a:cxnLst/>
            <a:rect l="l" t="t" r="r" b="b"/>
            <a:pathLst>
              <a:path w="793750" h="481964">
                <a:moveTo>
                  <a:pt x="793242" y="0"/>
                </a:moveTo>
                <a:lnTo>
                  <a:pt x="0" y="4819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78852" y="4833746"/>
            <a:ext cx="346075" cy="165735"/>
          </a:xfrm>
          <a:custGeom>
            <a:avLst/>
            <a:gdLst/>
            <a:ahLst/>
            <a:cxnLst/>
            <a:rect l="l" t="t" r="r" b="b"/>
            <a:pathLst>
              <a:path w="346075" h="165735">
                <a:moveTo>
                  <a:pt x="0" y="0"/>
                </a:moveTo>
                <a:lnTo>
                  <a:pt x="345821" y="1654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0484" y="4589526"/>
            <a:ext cx="163322" cy="162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22311" y="4643373"/>
            <a:ext cx="115062" cy="127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67601" y="4820030"/>
            <a:ext cx="333375" cy="189865"/>
          </a:xfrm>
          <a:custGeom>
            <a:avLst/>
            <a:gdLst/>
            <a:ahLst/>
            <a:cxnLst/>
            <a:rect l="l" t="t" r="r" b="b"/>
            <a:pathLst>
              <a:path w="333375" h="189864">
                <a:moveTo>
                  <a:pt x="333248" y="0"/>
                </a:moveTo>
                <a:lnTo>
                  <a:pt x="0" y="18973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24879" y="4206875"/>
            <a:ext cx="825500" cy="425450"/>
          </a:xfrm>
          <a:custGeom>
            <a:avLst/>
            <a:gdLst/>
            <a:ahLst/>
            <a:cxnLst/>
            <a:rect l="l" t="t" r="r" b="b"/>
            <a:pathLst>
              <a:path w="825500" h="425450">
                <a:moveTo>
                  <a:pt x="0" y="0"/>
                </a:moveTo>
                <a:lnTo>
                  <a:pt x="824992" y="425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42152" y="5127371"/>
            <a:ext cx="346075" cy="165735"/>
          </a:xfrm>
          <a:custGeom>
            <a:avLst/>
            <a:gdLst/>
            <a:ahLst/>
            <a:cxnLst/>
            <a:rect l="l" t="t" r="r" b="b"/>
            <a:pathLst>
              <a:path w="346075" h="165735">
                <a:moveTo>
                  <a:pt x="0" y="0"/>
                </a:moveTo>
                <a:lnTo>
                  <a:pt x="345821" y="1656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62778" y="4800219"/>
            <a:ext cx="346075" cy="167640"/>
          </a:xfrm>
          <a:custGeom>
            <a:avLst/>
            <a:gdLst/>
            <a:ahLst/>
            <a:cxnLst/>
            <a:rect l="l" t="t" r="r" b="b"/>
            <a:pathLst>
              <a:path w="346075" h="167639">
                <a:moveTo>
                  <a:pt x="0" y="0"/>
                </a:moveTo>
                <a:lnTo>
                  <a:pt x="345694" y="1673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13427" y="4786629"/>
            <a:ext cx="333375" cy="189865"/>
          </a:xfrm>
          <a:custGeom>
            <a:avLst/>
            <a:gdLst/>
            <a:ahLst/>
            <a:cxnLst/>
            <a:rect l="l" t="t" r="r" b="b"/>
            <a:pathLst>
              <a:path w="333375" h="189864">
                <a:moveTo>
                  <a:pt x="333121" y="0"/>
                </a:moveTo>
                <a:lnTo>
                  <a:pt x="0" y="1898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2538" y="4952872"/>
            <a:ext cx="114960" cy="127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51602" y="5104257"/>
            <a:ext cx="333375" cy="191135"/>
          </a:xfrm>
          <a:custGeom>
            <a:avLst/>
            <a:gdLst/>
            <a:ahLst/>
            <a:cxnLst/>
            <a:rect l="l" t="t" r="r" b="b"/>
            <a:pathLst>
              <a:path w="333375" h="191135">
                <a:moveTo>
                  <a:pt x="333121" y="0"/>
                </a:moveTo>
                <a:lnTo>
                  <a:pt x="0" y="1911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67809" y="5584316"/>
            <a:ext cx="154939" cy="207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49926" y="5331078"/>
            <a:ext cx="118110" cy="1475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94703" y="5273166"/>
            <a:ext cx="153162" cy="2089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12077" y="5037454"/>
            <a:ext cx="118109" cy="1475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15529" y="4993640"/>
            <a:ext cx="153162" cy="2090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03675" y="4869891"/>
            <a:ext cx="99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uminus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4875" y="5299075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4409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三地址代码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295037"/>
            <a:ext cx="7359650" cy="11525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三地址代码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法树</a:t>
            </a:r>
            <a:r>
              <a:rPr sz="2800" b="1" spc="30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DAG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的一种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线性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例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= (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 +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+</a:t>
            </a:r>
            <a:r>
              <a:rPr sz="24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2421762"/>
            <a:ext cx="1862455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语法树的代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121" y="2421762"/>
            <a:ext cx="1621790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的代码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3" y="3592144"/>
            <a:ext cx="112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9121" y="3592144"/>
            <a:ext cx="112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1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6583" y="3733053"/>
            <a:ext cx="1235075" cy="7626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9121" y="3733053"/>
            <a:ext cx="1235075" cy="7626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583" y="4616577"/>
            <a:ext cx="112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7451" y="480860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583" y="4757269"/>
            <a:ext cx="1209040" cy="763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9121" y="4469891"/>
            <a:ext cx="113347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583" y="5641035"/>
            <a:ext cx="58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0464" y="583305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5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4490" y="3024378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ign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3766" y="344677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9342" y="3481578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7207" y="3461639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26756" y="3479165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96607" y="3869690"/>
            <a:ext cx="809625" cy="454025"/>
          </a:xfrm>
          <a:custGeom>
            <a:avLst/>
            <a:gdLst/>
            <a:ahLst/>
            <a:cxnLst/>
            <a:rect l="l" t="t" r="r" b="b"/>
            <a:pathLst>
              <a:path w="809625" h="454025">
                <a:moveTo>
                  <a:pt x="809625" y="0"/>
                </a:moveTo>
                <a:lnTo>
                  <a:pt x="0" y="4540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01714" y="4131055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14081" y="4799965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0" y="0"/>
                </a:moveTo>
                <a:lnTo>
                  <a:pt x="339725" y="177800"/>
                </a:lnTo>
              </a:path>
            </a:pathLst>
          </a:custGeom>
          <a:ln w="254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34707" y="4472940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0" y="0"/>
                </a:moveTo>
                <a:lnTo>
                  <a:pt x="339725" y="17932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9007" y="4471289"/>
            <a:ext cx="339725" cy="177800"/>
          </a:xfrm>
          <a:custGeom>
            <a:avLst/>
            <a:gdLst/>
            <a:ahLst/>
            <a:cxnLst/>
            <a:rect l="l" t="t" r="r" b="b"/>
            <a:pathLst>
              <a:path w="339725" h="177800">
                <a:moveTo>
                  <a:pt x="339724" y="0"/>
                </a:moveTo>
                <a:lnTo>
                  <a:pt x="0" y="177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22566" y="44770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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34707" y="4796790"/>
            <a:ext cx="339725" cy="179705"/>
          </a:xfrm>
          <a:custGeom>
            <a:avLst/>
            <a:gdLst/>
            <a:ahLst/>
            <a:cxnLst/>
            <a:rect l="l" t="t" r="r" b="b"/>
            <a:pathLst>
              <a:path w="339725" h="179704">
                <a:moveTo>
                  <a:pt x="339725" y="0"/>
                </a:moveTo>
                <a:lnTo>
                  <a:pt x="0" y="179324"/>
                </a:lnTo>
              </a:path>
            </a:pathLst>
          </a:custGeom>
          <a:ln w="25399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22340" y="51423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93789" y="483120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38693" y="483450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15736" y="457238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inus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83757" y="4977765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71231" y="3866515"/>
            <a:ext cx="889000" cy="833755"/>
          </a:xfrm>
          <a:custGeom>
            <a:avLst/>
            <a:gdLst/>
            <a:ahLst/>
            <a:cxnLst/>
            <a:rect l="l" t="t" r="r" b="b"/>
            <a:pathLst>
              <a:path w="889000" h="833754">
                <a:moveTo>
                  <a:pt x="430149" y="0"/>
                </a:moveTo>
                <a:lnTo>
                  <a:pt x="0" y="833374"/>
                </a:lnTo>
                <a:lnTo>
                  <a:pt x="34875" y="828434"/>
                </a:lnTo>
                <a:lnTo>
                  <a:pt x="289559" y="796864"/>
                </a:lnTo>
                <a:lnTo>
                  <a:pt x="346226" y="788936"/>
                </a:lnTo>
                <a:lnTo>
                  <a:pt x="401359" y="780390"/>
                </a:lnTo>
                <a:lnTo>
                  <a:pt x="453483" y="771190"/>
                </a:lnTo>
                <a:lnTo>
                  <a:pt x="501121" y="761304"/>
                </a:lnTo>
                <a:lnTo>
                  <a:pt x="542798" y="750697"/>
                </a:lnTo>
                <a:lnTo>
                  <a:pt x="600932" y="732869"/>
                </a:lnTo>
                <a:lnTo>
                  <a:pt x="654993" y="713715"/>
                </a:lnTo>
                <a:lnTo>
                  <a:pt x="704404" y="692967"/>
                </a:lnTo>
                <a:lnTo>
                  <a:pt x="748589" y="670354"/>
                </a:lnTo>
                <a:lnTo>
                  <a:pt x="786974" y="645609"/>
                </a:lnTo>
                <a:lnTo>
                  <a:pt x="818984" y="618462"/>
                </a:lnTo>
                <a:lnTo>
                  <a:pt x="844042" y="588645"/>
                </a:lnTo>
                <a:lnTo>
                  <a:pt x="866196" y="549577"/>
                </a:lnTo>
                <a:lnTo>
                  <a:pt x="881577" y="506062"/>
                </a:lnTo>
                <a:lnTo>
                  <a:pt x="888619" y="459279"/>
                </a:lnTo>
                <a:lnTo>
                  <a:pt x="885754" y="410412"/>
                </a:lnTo>
                <a:lnTo>
                  <a:pt x="871417" y="360641"/>
                </a:lnTo>
                <a:lnTo>
                  <a:pt x="844042" y="311150"/>
                </a:lnTo>
                <a:lnTo>
                  <a:pt x="817615" y="280053"/>
                </a:lnTo>
                <a:lnTo>
                  <a:pt x="781221" y="246201"/>
                </a:lnTo>
                <a:lnTo>
                  <a:pt x="737350" y="210625"/>
                </a:lnTo>
                <a:lnTo>
                  <a:pt x="688494" y="174357"/>
                </a:lnTo>
                <a:lnTo>
                  <a:pt x="637143" y="138430"/>
                </a:lnTo>
                <a:lnTo>
                  <a:pt x="585788" y="103873"/>
                </a:lnTo>
                <a:lnTo>
                  <a:pt x="456609" y="18752"/>
                </a:lnTo>
                <a:lnTo>
                  <a:pt x="430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71231" y="3866515"/>
            <a:ext cx="889000" cy="833755"/>
          </a:xfrm>
          <a:custGeom>
            <a:avLst/>
            <a:gdLst/>
            <a:ahLst/>
            <a:cxnLst/>
            <a:rect l="l" t="t" r="r" b="b"/>
            <a:pathLst>
              <a:path w="889000" h="833754">
                <a:moveTo>
                  <a:pt x="430149" y="0"/>
                </a:moveTo>
                <a:lnTo>
                  <a:pt x="456609" y="18752"/>
                </a:lnTo>
                <a:lnTo>
                  <a:pt x="493030" y="43003"/>
                </a:lnTo>
                <a:lnTo>
                  <a:pt x="536920" y="71720"/>
                </a:lnTo>
                <a:lnTo>
                  <a:pt x="585788" y="103873"/>
                </a:lnTo>
                <a:lnTo>
                  <a:pt x="637143" y="138430"/>
                </a:lnTo>
                <a:lnTo>
                  <a:pt x="688494" y="174357"/>
                </a:lnTo>
                <a:lnTo>
                  <a:pt x="737350" y="210625"/>
                </a:lnTo>
                <a:lnTo>
                  <a:pt x="781221" y="246201"/>
                </a:lnTo>
                <a:lnTo>
                  <a:pt x="817615" y="280053"/>
                </a:lnTo>
                <a:lnTo>
                  <a:pt x="844042" y="311150"/>
                </a:lnTo>
                <a:lnTo>
                  <a:pt x="871417" y="360641"/>
                </a:lnTo>
                <a:lnTo>
                  <a:pt x="885754" y="410412"/>
                </a:lnTo>
                <a:lnTo>
                  <a:pt x="888619" y="459279"/>
                </a:lnTo>
                <a:lnTo>
                  <a:pt x="881577" y="506062"/>
                </a:lnTo>
                <a:lnTo>
                  <a:pt x="866196" y="549577"/>
                </a:lnTo>
                <a:lnTo>
                  <a:pt x="844042" y="588645"/>
                </a:lnTo>
                <a:lnTo>
                  <a:pt x="818984" y="618462"/>
                </a:lnTo>
                <a:lnTo>
                  <a:pt x="786974" y="645609"/>
                </a:lnTo>
                <a:lnTo>
                  <a:pt x="748589" y="670354"/>
                </a:lnTo>
                <a:lnTo>
                  <a:pt x="704404" y="692967"/>
                </a:lnTo>
                <a:lnTo>
                  <a:pt x="654993" y="713715"/>
                </a:lnTo>
                <a:lnTo>
                  <a:pt x="600932" y="732869"/>
                </a:lnTo>
                <a:lnTo>
                  <a:pt x="542798" y="750697"/>
                </a:lnTo>
                <a:lnTo>
                  <a:pt x="501121" y="761304"/>
                </a:lnTo>
                <a:lnTo>
                  <a:pt x="453483" y="771190"/>
                </a:lnTo>
                <a:lnTo>
                  <a:pt x="401359" y="780390"/>
                </a:lnTo>
                <a:lnTo>
                  <a:pt x="346226" y="788936"/>
                </a:lnTo>
                <a:lnTo>
                  <a:pt x="289559" y="796864"/>
                </a:lnTo>
                <a:lnTo>
                  <a:pt x="232834" y="804209"/>
                </a:lnTo>
                <a:lnTo>
                  <a:pt x="177527" y="811004"/>
                </a:lnTo>
                <a:lnTo>
                  <a:pt x="125115" y="817283"/>
                </a:lnTo>
                <a:lnTo>
                  <a:pt x="77072" y="823082"/>
                </a:lnTo>
                <a:lnTo>
                  <a:pt x="34875" y="828434"/>
                </a:lnTo>
                <a:lnTo>
                  <a:pt x="0" y="833374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527038" y="5466384"/>
            <a:ext cx="111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7309</Words>
  <Application>WPS 演示</Application>
  <PresentationFormat>全屏显示(4:3)</PresentationFormat>
  <Paragraphs>744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黑体</vt:lpstr>
      <vt:lpstr>Times New Roman</vt:lpstr>
      <vt:lpstr>Verdana</vt:lpstr>
      <vt:lpstr>微软雅黑</vt:lpstr>
      <vt:lpstr>Wingdings</vt:lpstr>
      <vt:lpstr>楷体</vt:lpstr>
      <vt:lpstr>Symbol</vt:lpstr>
      <vt:lpstr>等线</vt:lpstr>
      <vt:lpstr>等线 Light</vt:lpstr>
      <vt:lpstr>Arial Unicode MS</vt:lpstr>
      <vt:lpstr>Calibri</vt:lpstr>
      <vt:lpstr>Office 主题​​</vt:lpstr>
      <vt:lpstr>第8章 中间语言与中间代码生成</vt:lpstr>
      <vt:lpstr>本章内容</vt:lpstr>
      <vt:lpstr>1. 中间语言</vt:lpstr>
      <vt:lpstr>后缀表示</vt:lpstr>
      <vt:lpstr>图形表示</vt:lpstr>
      <vt:lpstr>图形表示</vt:lpstr>
      <vt:lpstr>三地址代码</vt:lpstr>
      <vt:lpstr>三地址代码</vt:lpstr>
      <vt:lpstr>三地址代码</vt:lpstr>
      <vt:lpstr>三地址代码</vt:lpstr>
      <vt:lpstr>2. 中间代码生成概述</vt:lpstr>
      <vt:lpstr>中间代码生成的关键问题</vt:lpstr>
      <vt:lpstr>3. 赋值语句</vt:lpstr>
      <vt:lpstr>赋值语句的翻译</vt:lpstr>
      <vt:lpstr>赋值语句的中间代码生成</vt:lpstr>
      <vt:lpstr>赋值语句的中间代码生成</vt:lpstr>
      <vt:lpstr>数组元素的地址计算</vt:lpstr>
      <vt:lpstr>4. 布尔表达式和控制流语句</vt:lpstr>
      <vt:lpstr>中间代码生成的主要任务</vt:lpstr>
      <vt:lpstr>布尔表达式</vt:lpstr>
      <vt:lpstr>控制流语句的翻译</vt:lpstr>
      <vt:lpstr>if 语句的中间代码布局</vt:lpstr>
      <vt:lpstr>while语句和顺序结构</vt:lpstr>
      <vt:lpstr>if 语句的中间代码生成</vt:lpstr>
      <vt:lpstr>if 语句的中间代码生成</vt:lpstr>
      <vt:lpstr>if 语句的中间代码生成</vt:lpstr>
      <vt:lpstr>if 语句的中间代码生成</vt:lpstr>
      <vt:lpstr>while语句的中间代码生成</vt:lpstr>
      <vt:lpstr>while语句的中间代码生成</vt:lpstr>
      <vt:lpstr>布尔表达式的控制流翻译</vt:lpstr>
      <vt:lpstr>布尔表达式的翻译</vt:lpstr>
      <vt:lpstr>布尔表达式的翻译</vt:lpstr>
      <vt:lpstr>布尔表达式的翻译</vt:lpstr>
      <vt:lpstr>布尔表达式的翻译(回填) 		——详见书P218图8.11</vt:lpstr>
      <vt:lpstr>布尔表达式的翻译(回填)</vt:lpstr>
      <vt:lpstr>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 法 分 析</dc:title>
  <dc:creator>[张昱]</dc:creator>
  <cp:lastModifiedBy>微言、精义</cp:lastModifiedBy>
  <cp:revision>13</cp:revision>
  <dcterms:created xsi:type="dcterms:W3CDTF">2020-11-16T07:03:00Z</dcterms:created>
  <dcterms:modified xsi:type="dcterms:W3CDTF">2020-12-03T07:54:30Z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2020-11-16T00:00:00Z</vt:filetime>
  </property>
  <property fmtid="{D5CDD505-2E9C-101B-9397-08002B2CF9AE}" pid="5" name="KSOProductBuildVer">
    <vt:lpwstr>2052-11.1.0.10132</vt:lpwstr>
  </property>
</Properties>
</file>