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831" r:id="rId3"/>
    <p:sldId id="832" r:id="rId4"/>
    <p:sldId id="833" r:id="rId5"/>
    <p:sldId id="834" r:id="rId6"/>
    <p:sldId id="835" r:id="rId7"/>
    <p:sldId id="836" r:id="rId8"/>
    <p:sldId id="837" r:id="rId9"/>
    <p:sldId id="839" r:id="rId10"/>
    <p:sldId id="840" r:id="rId11"/>
    <p:sldId id="846" r:id="rId12"/>
    <p:sldId id="850" r:id="rId13"/>
    <p:sldId id="851" r:id="rId14"/>
    <p:sldId id="852" r:id="rId15"/>
    <p:sldId id="853" r:id="rId16"/>
    <p:sldId id="861" r:id="rId17"/>
    <p:sldId id="862" r:id="rId18"/>
    <p:sldId id="863" r:id="rId19"/>
    <p:sldId id="864" r:id="rId20"/>
    <p:sldId id="865" r:id="rId21"/>
    <p:sldId id="866" r:id="rId22"/>
    <p:sldId id="867" r:id="rId23"/>
    <p:sldId id="873" r:id="rId24"/>
    <p:sldId id="874" r:id="rId25"/>
    <p:sldId id="8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56"/>
    <p:restoredTop sz="95329"/>
  </p:normalViewPr>
  <p:slideViewPr>
    <p:cSldViewPr snapToGrid="0" snapToObjects="1">
      <p:cViewPr varScale="1">
        <p:scale>
          <a:sx n="93" d="100"/>
          <a:sy n="93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52C15C05-DC5A-6848-86BF-82F3A4045B1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04800" y="3201988"/>
            <a:ext cx="11684000" cy="133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pic>
        <p:nvPicPr>
          <p:cNvPr id="5" name="Picture 1027">
            <a:extLst>
              <a:ext uri="{FF2B5EF4-FFF2-40B4-BE49-F238E27FC236}">
                <a16:creationId xmlns:a16="http://schemas.microsoft.com/office/drawing/2014/main" id="{BB2A34FD-C2DB-B842-A555-19D7F7CD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709248" y="3201989"/>
            <a:ext cx="1127955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>
            <a:extLst>
              <a:ext uri="{FF2B5EF4-FFF2-40B4-BE49-F238E27FC236}">
                <a16:creationId xmlns:a16="http://schemas.microsoft.com/office/drawing/2014/main" id="{66A90CEC-806C-E747-A6EE-275B2298729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060939" y="2895600"/>
            <a:ext cx="404446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1525954" y="1979614"/>
            <a:ext cx="10361246" cy="114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2717801" y="4351338"/>
            <a:ext cx="8534400" cy="137001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90EF8300-73F0-9B47-808B-D8D4DA5CFC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6188"/>
            <a:ext cx="2541954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547CE-1597-F442-984A-6D2BAA20C6CA}" type="datetime1">
              <a:rPr lang="zh-CN" altLang="en-US"/>
              <a:pPr>
                <a:defRPr/>
              </a:pPr>
              <a:t>2020/11/12</a:t>
            </a:fld>
            <a:endParaRPr lang="en-US" altLang="zh-CN"/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321A431D-C630-E746-B9D1-B90170358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26188"/>
            <a:ext cx="3860800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E4438D64-053D-9240-A291-CA4D7301C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648" y="6326188"/>
            <a:ext cx="2541953" cy="455612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C94C39CE-B00E-E341-A85D-559EFD3CC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40112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B1CA70A5-0FBF-3649-B56A-1D8EF6D1B0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1744-16E6-7744-A10E-27A1A3873265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F5451DE7-131E-A64E-B1E8-2EF3E763A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6" name="Rectangle 1035">
            <a:extLst>
              <a:ext uri="{FF2B5EF4-FFF2-40B4-BE49-F238E27FC236}">
                <a16:creationId xmlns:a16="http://schemas.microsoft.com/office/drawing/2014/main" id="{91948FB4-28DA-414E-AA72-0732A7587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BB8F9-A969-224E-857D-2980801C96A8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31015554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04401" y="915988"/>
            <a:ext cx="2895600" cy="48752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1" y="915988"/>
            <a:ext cx="8499231" cy="48752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C6A0C67A-C307-4F49-85CD-FB94C7EC3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DB525-A13C-0E44-A8BA-66137310EA68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914BD40E-CD34-124B-B27D-4FDCB035B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6" name="Rectangle 1035">
            <a:extLst>
              <a:ext uri="{FF2B5EF4-FFF2-40B4-BE49-F238E27FC236}">
                <a16:creationId xmlns:a16="http://schemas.microsoft.com/office/drawing/2014/main" id="{CD5EB0D7-9FAA-8047-9457-CD3A55B74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09F4-D57A-9A43-A993-193B21BD71BF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3263500776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8754" y="915988"/>
            <a:ext cx="10361246" cy="11414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0" y="1676400"/>
            <a:ext cx="508781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2985" y="1676400"/>
            <a:ext cx="508977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0D0A9847-B123-2043-9C26-8FB4D0F572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3794-04DA-B049-869A-1891E61D93F9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6" name="Rectangle 1032">
            <a:extLst>
              <a:ext uri="{FF2B5EF4-FFF2-40B4-BE49-F238E27FC236}">
                <a16:creationId xmlns:a16="http://schemas.microsoft.com/office/drawing/2014/main" id="{925ADC46-18BF-CF4D-9617-92F83CAD7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7" name="Rectangle 1035">
            <a:extLst>
              <a:ext uri="{FF2B5EF4-FFF2-40B4-BE49-F238E27FC236}">
                <a16:creationId xmlns:a16="http://schemas.microsoft.com/office/drawing/2014/main" id="{CB34379D-FFE1-F247-87A9-4EDE80447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EBC93-CA39-8D4E-8076-01E827E66741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60355455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E4DA9FBB-948B-1649-9BB7-4B941B72FB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BF69C-0494-6845-B98D-69F08A1827C9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D5091C2F-DD2E-6C4B-9DB5-F9EF596CF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6" name="Rectangle 1035">
            <a:extLst>
              <a:ext uri="{FF2B5EF4-FFF2-40B4-BE49-F238E27FC236}">
                <a16:creationId xmlns:a16="http://schemas.microsoft.com/office/drawing/2014/main" id="{0A36EE6A-995E-0A42-AAB9-38157CAF1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39FE2-E2E3-8045-9815-0C9F72CD0DC1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03090631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203603A-B8CB-C347-92B4-E8C57BC4B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30298-85D5-1D4A-9FFE-7B50AB6D99FF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61766B04-E632-B24D-91F8-8E8F40838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6" name="Rectangle 1035">
            <a:extLst>
              <a:ext uri="{FF2B5EF4-FFF2-40B4-BE49-F238E27FC236}">
                <a16:creationId xmlns:a16="http://schemas.microsoft.com/office/drawing/2014/main" id="{22289FC5-5DA0-4549-A5A2-FAED1618A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18471-DC65-3543-ACF7-4D271F83F1CF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57141685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676400"/>
            <a:ext cx="508781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2985" y="1676400"/>
            <a:ext cx="508977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070B9BE-2DAB-5E43-AEE9-D238AD147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59DD-7709-EB44-BCD2-B7CED9682FA5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6" name="Rectangle 1032">
            <a:extLst>
              <a:ext uri="{FF2B5EF4-FFF2-40B4-BE49-F238E27FC236}">
                <a16:creationId xmlns:a16="http://schemas.microsoft.com/office/drawing/2014/main" id="{5D27F69E-306D-0046-950D-24F3B4442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7" name="Rectangle 1035">
            <a:extLst>
              <a:ext uri="{FF2B5EF4-FFF2-40B4-BE49-F238E27FC236}">
                <a16:creationId xmlns:a16="http://schemas.microsoft.com/office/drawing/2014/main" id="{43D41BCD-5BA6-F840-8CFB-60F213179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FA675-D7D3-E44C-9841-8DB2D2C9C014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75276037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C8C805E4-431B-AD41-A683-7EEF6E555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F9EE1-A70B-424D-8FDE-FB4F3EE2176E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A7D9F5AA-EE22-9D4B-B5ED-4FD005384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9" name="Rectangle 1035">
            <a:extLst>
              <a:ext uri="{FF2B5EF4-FFF2-40B4-BE49-F238E27FC236}">
                <a16:creationId xmlns:a16="http://schemas.microsoft.com/office/drawing/2014/main" id="{B812AA51-AF92-6748-AD54-8C2E268A1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DA5B-E975-484C-B22F-224F2E8D5AC2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64632016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097C8E46-DD2B-644A-AFAB-ED1199581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BEA9D-143B-5249-8C55-188F5D0373F2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4" name="Rectangle 1032">
            <a:extLst>
              <a:ext uri="{FF2B5EF4-FFF2-40B4-BE49-F238E27FC236}">
                <a16:creationId xmlns:a16="http://schemas.microsoft.com/office/drawing/2014/main" id="{A808F368-C5C9-1549-9BF4-EC30CD00F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44AC6C92-26A5-E64E-840B-DC7409AAF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76D89-8E84-634E-B0A0-199948F9964D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67005344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19DEB135-8413-E64E-9052-07EC68D32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E861-D400-8240-905C-571A3642313A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3" name="Rectangle 1032">
            <a:extLst>
              <a:ext uri="{FF2B5EF4-FFF2-40B4-BE49-F238E27FC236}">
                <a16:creationId xmlns:a16="http://schemas.microsoft.com/office/drawing/2014/main" id="{976B74EE-2FC3-4C45-B363-1A04E049B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B67F08DF-4509-A445-BA75-F556C728D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8EEFA-F3EC-E940-A5F9-BBF6D3707E6E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21527840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58B2913-9DC6-114D-99C9-A3B03EBE2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6BF4-82BF-A143-AE65-3C2FDFA45D04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6" name="Rectangle 1032">
            <a:extLst>
              <a:ext uri="{FF2B5EF4-FFF2-40B4-BE49-F238E27FC236}">
                <a16:creationId xmlns:a16="http://schemas.microsoft.com/office/drawing/2014/main" id="{90F9F248-418D-644F-995D-F39B453BFD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7" name="Rectangle 1035">
            <a:extLst>
              <a:ext uri="{FF2B5EF4-FFF2-40B4-BE49-F238E27FC236}">
                <a16:creationId xmlns:a16="http://schemas.microsoft.com/office/drawing/2014/main" id="{AF1DFD99-3EA9-CF4F-BC5F-4C366F345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C526A-ADA8-454B-9496-54DCCE13789B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80581844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8B708768-E709-394B-8987-DE1353940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7BA6-CEB4-1C4C-973B-644531E7CCBF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6" name="Rectangle 1032">
            <a:extLst>
              <a:ext uri="{FF2B5EF4-FFF2-40B4-BE49-F238E27FC236}">
                <a16:creationId xmlns:a16="http://schemas.microsoft.com/office/drawing/2014/main" id="{A142AAE6-C975-A64B-8FB2-465E30F655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sp>
        <p:nvSpPr>
          <p:cNvPr id="7" name="Rectangle 1035">
            <a:extLst>
              <a:ext uri="{FF2B5EF4-FFF2-40B4-BE49-F238E27FC236}">
                <a16:creationId xmlns:a16="http://schemas.microsoft.com/office/drawing/2014/main" id="{AE923493-6166-3241-8BD9-31B11F2E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F03E6-6DB7-4744-A3B2-FBEAD3EA531B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5951321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8B1EC6AF-6B6D-084D-B520-89376096404A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03200" y="0"/>
            <a:ext cx="19304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AEB02933-78B3-8E4E-A9DF-07500D443E74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35200" y="0"/>
            <a:ext cx="99568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C84CFA9F-4656-BA44-8643-A4C18C46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1625600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16A8113F-1459-2D40-BB8F-9353F385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sp>
        <p:nvSpPr>
          <p:cNvPr id="1030" name="Rectangle 1030">
            <a:extLst>
              <a:ext uri="{FF2B5EF4-FFF2-40B4-BE49-F238E27FC236}">
                <a16:creationId xmlns:a16="http://schemas.microsoft.com/office/drawing/2014/main" id="{C7C65054-BFE9-A141-8BE6-E443A92CD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8754" y="915988"/>
            <a:ext cx="10361246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1" tIns="47895" rIns="95791" bIns="478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单击此处编辑大都在直奔正压正压母版标题样式</a:t>
            </a:r>
          </a:p>
        </p:txBody>
      </p:sp>
      <p:sp>
        <p:nvSpPr>
          <p:cNvPr id="3079" name="Rectangle 1031">
            <a:extLst>
              <a:ext uri="{FF2B5EF4-FFF2-40B4-BE49-F238E27FC236}">
                <a16:creationId xmlns:a16="http://schemas.microsoft.com/office/drawing/2014/main" id="{7DADAFB3-6635-4F42-997A-BE6B822F8A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411914"/>
            <a:ext cx="2540000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1" tIns="47895" rIns="95791" bIns="47895" numCol="1" anchor="b" anchorCtr="0" compatLnSpc="1">
            <a:prstTxWarp prst="textNoShape">
              <a:avLst/>
            </a:prstTxWarp>
          </a:bodyPr>
          <a:lstStyle>
            <a:lvl1pPr defTabSz="958850" eaLnBrk="1" fontAlgn="base" hangingPunct="1">
              <a:defRPr kumimoji="0" sz="1500" b="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fld id="{7FC0C583-AAE8-7341-A4A7-F768952036C8}" type="datetime1">
              <a:rPr lang="zh-CN" altLang="en-US"/>
              <a:pPr>
                <a:defRPr/>
              </a:pPr>
              <a:t>2020/11/12</a:t>
            </a:fld>
            <a:r>
              <a:rPr lang="zh-CN" altLang="en-US"/>
              <a:t>计算机学院　</a:t>
            </a:r>
          </a:p>
        </p:txBody>
      </p:sp>
      <p:sp>
        <p:nvSpPr>
          <p:cNvPr id="3080" name="Rectangle 1032">
            <a:extLst>
              <a:ext uri="{FF2B5EF4-FFF2-40B4-BE49-F238E27FC236}">
                <a16:creationId xmlns:a16="http://schemas.microsoft.com/office/drawing/2014/main" id="{C80CE858-78D9-F040-ACCE-466B5D20DD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3600" y="64008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1" tIns="47895" rIns="95791" bIns="47895" numCol="1" anchor="b" anchorCtr="0" compatLnSpc="1">
            <a:prstTxWarp prst="textNoShape">
              <a:avLst/>
            </a:prstTxWarp>
          </a:bodyPr>
          <a:lstStyle>
            <a:lvl1pPr algn="ctr" defTabSz="958850" eaLnBrk="1" fontAlgn="base" hangingPunct="1">
              <a:defRPr kumimoji="0" sz="1500" b="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辛明影　</a:t>
            </a:r>
          </a:p>
        </p:txBody>
      </p:sp>
      <p:pic>
        <p:nvPicPr>
          <p:cNvPr id="1033" name="Picture 1033">
            <a:extLst>
              <a:ext uri="{FF2B5EF4-FFF2-40B4-BE49-F238E27FC236}">
                <a16:creationId xmlns:a16="http://schemas.microsoft.com/office/drawing/2014/main" id="{A61B98F6-4013-644A-A29B-F14E9602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78" y="1"/>
            <a:ext cx="1055272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034">
            <a:extLst>
              <a:ext uri="{FF2B5EF4-FFF2-40B4-BE49-F238E27FC236}">
                <a16:creationId xmlns:a16="http://schemas.microsoft.com/office/drawing/2014/main" id="{2CFA7EC9-9039-8B4D-9E1B-E74895C1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5" y="457200"/>
            <a:ext cx="3348892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lIns="95791" tIns="47895" rIns="95791" bIns="47895" anchor="ctr"/>
          <a:lstStyle>
            <a:lvl1pPr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6688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16113" defTabSz="9588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500" b="0"/>
          </a:p>
        </p:txBody>
      </p:sp>
      <p:sp>
        <p:nvSpPr>
          <p:cNvPr id="3083" name="Rectangle 1035">
            <a:extLst>
              <a:ext uri="{FF2B5EF4-FFF2-40B4-BE49-F238E27FC236}">
                <a16:creationId xmlns:a16="http://schemas.microsoft.com/office/drawing/2014/main" id="{EA431E28-C86F-9947-93D7-F057CE72E3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70848" y="6411914"/>
            <a:ext cx="1221153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1" tIns="47895" rIns="95791" bIns="47895" numCol="1" anchor="b" anchorCtr="0" compatLnSpc="1">
            <a:prstTxWarp prst="textNoShape">
              <a:avLst/>
            </a:prstTxWarp>
          </a:bodyPr>
          <a:lstStyle>
            <a:lvl1pPr algn="r" defTabSz="958850" eaLnBrk="1" fontAlgn="base" hangingPunct="1">
              <a:defRPr kumimoji="0" sz="2500" b="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fld id="{9D266081-0B37-7742-9493-8CECB64EF01F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　</a:t>
            </a:r>
            <a:endParaRPr lang="zh-CN" altLang="en-US" sz="1500"/>
          </a:p>
        </p:txBody>
      </p:sp>
      <p:sp>
        <p:nvSpPr>
          <p:cNvPr id="1036" name="Rectangle 1036">
            <a:extLst>
              <a:ext uri="{FF2B5EF4-FFF2-40B4-BE49-F238E27FC236}">
                <a16:creationId xmlns:a16="http://schemas.microsoft.com/office/drawing/2014/main" id="{4B46A2C1-F149-4944-A1A5-520F359F9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76400"/>
            <a:ext cx="1036515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1" tIns="47895" rIns="95791" bIns="47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98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dissolve/>
  </p:transition>
  <p:hf hdr="0"/>
  <p:txStyles>
    <p:titleStyle>
      <a:lvl1pPr algn="l" defTabSz="958850" rtl="0" eaLnBrk="0" fontAlgn="base" hangingPunct="0">
        <a:spcBef>
          <a:spcPct val="0"/>
        </a:spcBef>
        <a:spcAft>
          <a:spcPct val="0"/>
        </a:spcAft>
        <a:defRPr kumimoji="1" sz="4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58850" rtl="0" eaLnBrk="0" fontAlgn="base" hangingPunct="0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defTabSz="958850" rtl="0" eaLnBrk="0" fontAlgn="base" hangingPunct="0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defTabSz="958850" rtl="0" eaLnBrk="0" fontAlgn="base" hangingPunct="0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defTabSz="958850" rtl="0" eaLnBrk="0" fontAlgn="base" hangingPunct="0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defTabSz="958850" rtl="0" fontAlgn="base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defTabSz="958850" rtl="0" fontAlgn="base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defTabSz="958850" rtl="0" fontAlgn="base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defTabSz="958850" rtl="0" fontAlgn="base">
        <a:spcBef>
          <a:spcPct val="0"/>
        </a:spcBef>
        <a:spcAft>
          <a:spcPct val="0"/>
        </a:spcAft>
        <a:defRPr kumimoji="1" sz="45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79425" indent="-479425" algn="l" defTabSz="958850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1074738" indent="-476250" algn="l" defTabSz="95885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239713" algn="l" defTabSz="958850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93875" indent="-239713" algn="l" defTabSz="958850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825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3B56C-74BE-554B-B85D-C1A6BE694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章 运行时存储组织</a:t>
            </a:r>
          </a:p>
        </p:txBody>
      </p:sp>
    </p:spTree>
    <p:extLst>
      <p:ext uri="{BB962C8B-B14F-4D97-AF65-F5344CB8AC3E}">
        <p14:creationId xmlns:p14="http://schemas.microsoft.com/office/powerpoint/2010/main" val="410625217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B9DED67-C42B-B745-AAF3-E86CFDD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D68153C7-55FB-1447-922C-5C3E8E0D4827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604164" name="Rectangle 2">
            <a:extLst>
              <a:ext uri="{FF2B5EF4-FFF2-40B4-BE49-F238E27FC236}">
                <a16:creationId xmlns:a16="http://schemas.microsoft.com/office/drawing/2014/main" id="{160CAEEC-18B5-3F42-AA3E-3330E302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228600"/>
            <a:ext cx="91630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0" dirty="0">
                <a:solidFill>
                  <a:srgbClr val="5B5249"/>
                </a:solidFill>
                <a:latin typeface="华文新魏" panose="02010800040101010101" pitchFamily="2" charset="-122"/>
              </a:rPr>
              <a:t>4    </a:t>
            </a:r>
            <a:r>
              <a:rPr kumimoji="0" lang="zh-CN" altLang="en-US" sz="4000" dirty="0">
                <a:solidFill>
                  <a:srgbClr val="5B5249"/>
                </a:solidFill>
                <a:latin typeface="华文新魏" panose="02010800040101010101" pitchFamily="2" charset="-122"/>
              </a:rPr>
              <a:t>运行时刻存储分配策略</a:t>
            </a:r>
            <a:r>
              <a:rPr kumimoji="0" lang="zh-CN" altLang="en-US" sz="4000" b="0" dirty="0">
                <a:solidFill>
                  <a:srgbClr val="5B5249"/>
                </a:solidFill>
                <a:latin typeface="System"/>
              </a:rPr>
              <a:t>  </a:t>
            </a:r>
            <a:endParaRPr kumimoji="0" lang="zh-CN" altLang="en-US" sz="4000" b="0" dirty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4F267EE1-58D2-B043-B424-3036B3CB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1447801"/>
            <a:ext cx="7924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1   </a:t>
            </a:r>
            <a:r>
              <a:rPr kumimoji="0" lang="zh-CN" altLang="en-US" sz="3600" b="0" dirty="0">
                <a:solidFill>
                  <a:schemeClr val="accent2"/>
                </a:solidFill>
                <a:latin typeface="华文新魏" panose="02010800040101010101" pitchFamily="2" charset="-122"/>
              </a:rPr>
              <a:t>静态存储分配</a:t>
            </a:r>
            <a:r>
              <a:rPr kumimoji="0" lang="en-US" altLang="zh-CN" sz="3600" b="0" dirty="0">
                <a:solidFill>
                  <a:schemeClr val="accent2"/>
                </a:solidFill>
                <a:latin typeface="华文新魏" panose="02010800040101010101" pitchFamily="2" charset="-122"/>
              </a:rPr>
              <a:t>:FORTRAN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2   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栈式存储分配</a:t>
            </a: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:C,PASCAL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3   </a:t>
            </a:r>
            <a:r>
              <a:rPr kumimoji="0" lang="zh-CN" altLang="en-US" sz="3600" b="0" dirty="0">
                <a:solidFill>
                  <a:schemeClr val="accent2"/>
                </a:solidFill>
                <a:latin typeface="华文新魏" panose="02010800040101010101" pitchFamily="2" charset="-122"/>
              </a:rPr>
              <a:t>堆式存储分配</a:t>
            </a:r>
            <a:r>
              <a:rPr kumimoji="0" lang="en-US" altLang="zh-CN" sz="3600" b="0" dirty="0">
                <a:solidFill>
                  <a:schemeClr val="accent2"/>
                </a:solidFill>
                <a:latin typeface="华文新魏" panose="02010800040101010101" pitchFamily="2" charset="-122"/>
              </a:rPr>
              <a:t>: C,PASCAL</a:t>
            </a:r>
          </a:p>
        </p:txBody>
      </p:sp>
      <p:sp>
        <p:nvSpPr>
          <p:cNvPr id="777220" name="Rectangle 4">
            <a:extLst>
              <a:ext uri="{FF2B5EF4-FFF2-40B4-BE49-F238E27FC236}">
                <a16:creationId xmlns:a16="http://schemas.microsoft.com/office/drawing/2014/main" id="{5D717A20-0C99-7948-8EFE-7675DE41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295776"/>
            <a:ext cx="9080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采用哪种分配策略是由源语言的语义决定的。</a:t>
            </a:r>
          </a:p>
        </p:txBody>
      </p:sp>
    </p:spTree>
    <p:extLst>
      <p:ext uri="{BB962C8B-B14F-4D97-AF65-F5344CB8AC3E}">
        <p14:creationId xmlns:p14="http://schemas.microsoft.com/office/powerpoint/2010/main" val="7083773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utoUpdateAnimBg="0"/>
      <p:bldP spid="7772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4EEA76F3-8B41-8344-A87E-A51EFD5F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24E21E05-64DA-4E40-9615-A058BCA4EDF1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610308" name="Rectangle 2">
            <a:extLst>
              <a:ext uri="{FF2B5EF4-FFF2-40B4-BE49-F238E27FC236}">
                <a16:creationId xmlns:a16="http://schemas.microsoft.com/office/drawing/2014/main" id="{55126FAB-BD6C-2048-AB97-C91BDA20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866" y="3886201"/>
            <a:ext cx="253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5B5249"/>
                </a:solidFill>
                <a:latin typeface="System"/>
                <a:ea typeface="宋体" panose="02010600030101010101" pitchFamily="2" charset="-122"/>
              </a:rPr>
              <a:t> </a:t>
            </a:r>
            <a:endParaRPr kumimoji="0" lang="en-US" altLang="zh-CN" sz="2400">
              <a:solidFill>
                <a:srgbClr val="5B5249"/>
              </a:solidFill>
              <a:ea typeface="宋体" panose="02010600030101010101" pitchFamily="2" charset="-122"/>
            </a:endParaRP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648A5DFD-3593-3646-984E-0F5F4604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352801"/>
            <a:ext cx="8997950" cy="284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     </a:t>
            </a:r>
            <a:r>
              <a:rPr kumimoji="0"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　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与静态分配不同的是，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83364" name="Rectangle 4">
            <a:extLst>
              <a:ext uri="{FF2B5EF4-FFF2-40B4-BE49-F238E27FC236}">
                <a16:creationId xmlns:a16="http://schemas.microsoft.com/office/drawing/2014/main" id="{2E995B86-382C-684C-B402-5E55D2EA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219200"/>
            <a:ext cx="899795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基于控制栈的原理：</a:t>
            </a:r>
            <a:r>
              <a:rPr kumimoji="0" lang="zh-CN" altLang="en-US" sz="3200" b="0">
                <a:solidFill>
                  <a:srgbClr val="5B5249"/>
                </a:solidFill>
                <a:latin typeface="System"/>
              </a:rPr>
              <a:t> </a:t>
            </a:r>
            <a:endParaRPr kumimoji="0" lang="zh-CN" altLang="en-US" sz="32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32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32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83365" name="Rectangle 5">
            <a:extLst>
              <a:ext uri="{FF2B5EF4-FFF2-40B4-BE49-F238E27FC236}">
                <a16:creationId xmlns:a16="http://schemas.microsoft.com/office/drawing/2014/main" id="{862E3BC2-4CF1-CF46-A4AC-D348410C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28600"/>
            <a:ext cx="89979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0" dirty="0">
                <a:solidFill>
                  <a:srgbClr val="5B5249"/>
                </a:solidFill>
                <a:latin typeface="华文新魏" panose="02010800040101010101" pitchFamily="2" charset="-122"/>
              </a:rPr>
              <a:t> </a:t>
            </a:r>
            <a:r>
              <a:rPr kumimoji="0" lang="zh-CN" altLang="en-US" sz="4000" dirty="0">
                <a:solidFill>
                  <a:srgbClr val="5B5249"/>
                </a:solidFill>
                <a:latin typeface="华文新魏" panose="02010800040101010101" pitchFamily="2" charset="-122"/>
              </a:rPr>
              <a:t>栈式存储分配</a:t>
            </a:r>
            <a:endParaRPr kumimoji="0" lang="zh-CN" altLang="en-US" sz="4000" b="0" dirty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83366" name="Rectangle 6">
            <a:extLst>
              <a:ext uri="{FF2B5EF4-FFF2-40B4-BE49-F238E27FC236}">
                <a16:creationId xmlns:a16="http://schemas.microsoft.com/office/drawing/2014/main" id="{14D74CC0-17C7-DC49-B769-62479D3B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1752600"/>
            <a:ext cx="577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活动记录的推人和弹出，</a:t>
            </a:r>
          </a:p>
        </p:txBody>
      </p:sp>
      <p:sp>
        <p:nvSpPr>
          <p:cNvPr id="783367" name="Rectangle 7">
            <a:extLst>
              <a:ext uri="{FF2B5EF4-FFF2-40B4-BE49-F238E27FC236}">
                <a16:creationId xmlns:a16="http://schemas.microsoft.com/office/drawing/2014/main" id="{53507FCE-57F8-2B45-86B0-F45C370C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219201"/>
            <a:ext cx="8997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　　存储空间被组织成栈，</a:t>
            </a:r>
          </a:p>
        </p:txBody>
      </p:sp>
      <p:sp>
        <p:nvSpPr>
          <p:cNvPr id="783368" name="Rectangle 8">
            <a:extLst>
              <a:ext uri="{FF2B5EF4-FFF2-40B4-BE49-F238E27FC236}">
                <a16:creationId xmlns:a16="http://schemas.microsoft.com/office/drawing/2014/main" id="{EC830471-C755-254E-BE62-2B38E39A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752601"/>
            <a:ext cx="8997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　　　　　　　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分别对应于活动的开始和结束。　</a:t>
            </a:r>
          </a:p>
        </p:txBody>
      </p:sp>
      <p:sp>
        <p:nvSpPr>
          <p:cNvPr id="783369" name="Rectangle 9">
            <a:extLst>
              <a:ext uri="{FF2B5EF4-FFF2-40B4-BE49-F238E27FC236}">
                <a16:creationId xmlns:a16="http://schemas.microsoft.com/office/drawing/2014/main" id="{6E78B2C0-932F-5742-B108-11995790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352801"/>
            <a:ext cx="8832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　　　　　在每次活动中把局部名字和新的存储单元绑定，</a:t>
            </a:r>
          </a:p>
        </p:txBody>
      </p:sp>
      <p:sp>
        <p:nvSpPr>
          <p:cNvPr id="783370" name="Rectangle 10">
            <a:extLst>
              <a:ext uri="{FF2B5EF4-FFF2-40B4-BE49-F238E27FC236}">
                <a16:creationId xmlns:a16="http://schemas.microsoft.com/office/drawing/2014/main" id="{80775709-40E6-224E-812A-9481DBF9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962401"/>
            <a:ext cx="8915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　　　　　　　　　在活动结束时，活动记录从栈中弹出，</a:t>
            </a:r>
          </a:p>
        </p:txBody>
      </p:sp>
      <p:sp>
        <p:nvSpPr>
          <p:cNvPr id="783371" name="Rectangle 11">
            <a:extLst>
              <a:ext uri="{FF2B5EF4-FFF2-40B4-BE49-F238E27FC236}">
                <a16:creationId xmlns:a16="http://schemas.microsoft.com/office/drawing/2014/main" id="{93DF4849-B00A-3244-9193-83A9FF77E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495801"/>
            <a:ext cx="8997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　　　　　　　　　因而局部名字的存储空间也随之消失。</a:t>
            </a:r>
          </a:p>
        </p:txBody>
      </p:sp>
    </p:spTree>
    <p:extLst>
      <p:ext uri="{BB962C8B-B14F-4D97-AF65-F5344CB8AC3E}">
        <p14:creationId xmlns:p14="http://schemas.microsoft.com/office/powerpoint/2010/main" val="15833174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3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nimBg="1" autoUpdateAnimBg="0"/>
      <p:bldP spid="783364" grpId="0" animBg="1" autoUpdateAnimBg="0"/>
      <p:bldP spid="783365" grpId="0" animBg="1" autoUpdateAnimBg="0"/>
      <p:bldP spid="783366" grpId="0" autoUpdateAnimBg="0"/>
      <p:bldP spid="783367" grpId="0" autoUpdateAnimBg="0"/>
      <p:bldP spid="783368" grpId="0" autoUpdateAnimBg="0"/>
      <p:bldP spid="783369" grpId="0" autoUpdateAnimBg="0"/>
      <p:bldP spid="783370" grpId="0" autoUpdateAnimBg="0"/>
      <p:bldP spid="7833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B1588CDF-DFD9-FE4B-A05D-AE7E4EFA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53F2A7CC-BF1E-494F-98A2-57A720C9D567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87458" name="Text Box 2">
            <a:extLst>
              <a:ext uri="{FF2B5EF4-FFF2-40B4-BE49-F238E27FC236}">
                <a16:creationId xmlns:a16="http://schemas.microsoft.com/office/drawing/2014/main" id="{28148A15-9BAC-054F-90D8-7ADF9DA76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228600"/>
            <a:ext cx="8089900" cy="7048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</a:t>
            </a:r>
            <a:r>
              <a:rPr lang="zh-CN" altLang="en-US" sz="40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简单栈式存贮分配</a:t>
            </a:r>
          </a:p>
        </p:txBody>
      </p:sp>
      <p:sp>
        <p:nvSpPr>
          <p:cNvPr id="787459" name="Text Box 3">
            <a:extLst>
              <a:ext uri="{FF2B5EF4-FFF2-40B4-BE49-F238E27FC236}">
                <a16:creationId xmlns:a16="http://schemas.microsoft.com/office/drawing/2014/main" id="{70B06B17-6D9D-1746-992E-F1C80DDC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219200"/>
            <a:ext cx="3879850" cy="2292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条件：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87460" name="Text Box 4">
            <a:extLst>
              <a:ext uri="{FF2B5EF4-FFF2-40B4-BE49-F238E27FC236}">
                <a16:creationId xmlns:a16="http://schemas.microsoft.com/office/drawing/2014/main" id="{4C7DB481-2607-3748-A5DD-100F625C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3657601"/>
            <a:ext cx="39624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C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满足上述条件</a:t>
            </a:r>
          </a:p>
        </p:txBody>
      </p:sp>
      <p:sp>
        <p:nvSpPr>
          <p:cNvPr id="787461" name="Text Box 5">
            <a:extLst>
              <a:ext uri="{FF2B5EF4-FFF2-40B4-BE49-F238E27FC236}">
                <a16:creationId xmlns:a16="http://schemas.microsoft.com/office/drawing/2014/main" id="{4F23343D-4387-6440-9420-205E3548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4419601"/>
            <a:ext cx="29718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C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程序结构：</a:t>
            </a:r>
          </a:p>
        </p:txBody>
      </p:sp>
      <p:sp>
        <p:nvSpPr>
          <p:cNvPr id="787462" name="Text Box 6">
            <a:extLst>
              <a:ext uri="{FF2B5EF4-FFF2-40B4-BE49-F238E27FC236}">
                <a16:creationId xmlns:a16="http://schemas.microsoft.com/office/drawing/2014/main" id="{041BEDE7-208F-3247-9B45-D0F739DB1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43001"/>
            <a:ext cx="4540250" cy="549220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全局数据说明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Main()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{Main</a:t>
            </a:r>
            <a:r>
              <a:rPr lang="zh-CN" altLang="en-US" sz="28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数据说明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Void R()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{</a:t>
            </a:r>
            <a:r>
              <a:rPr lang="zh-CN" altLang="en-US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　</a:t>
            </a: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数据说明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Void Q()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{</a:t>
            </a:r>
            <a:r>
              <a:rPr lang="zh-CN" altLang="en-US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　</a:t>
            </a: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数据说明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}</a:t>
            </a:r>
          </a:p>
        </p:txBody>
      </p:sp>
      <p:sp>
        <p:nvSpPr>
          <p:cNvPr id="787463" name="Rectangle 7">
            <a:extLst>
              <a:ext uri="{FF2B5EF4-FFF2-40B4-BE49-F238E27FC236}">
                <a16:creationId xmlns:a16="http://schemas.microsoft.com/office/drawing/2014/main" id="{BA906DCD-770A-3446-90CE-2D1BB66A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1905000"/>
            <a:ext cx="387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不允许嵌套定义</a:t>
            </a:r>
          </a:p>
        </p:txBody>
      </p:sp>
      <p:sp>
        <p:nvSpPr>
          <p:cNvPr id="787464" name="Rectangle 8">
            <a:extLst>
              <a:ext uri="{FF2B5EF4-FFF2-40B4-BE49-F238E27FC236}">
                <a16:creationId xmlns:a16="http://schemas.microsoft.com/office/drawing/2014/main" id="{018B00C8-83CF-5E49-96D2-B8B26E30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2667001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允许递归调用</a:t>
            </a:r>
          </a:p>
        </p:txBody>
      </p:sp>
    </p:spTree>
    <p:extLst>
      <p:ext uri="{BB962C8B-B14F-4D97-AF65-F5344CB8AC3E}">
        <p14:creationId xmlns:p14="http://schemas.microsoft.com/office/powerpoint/2010/main" val="11717025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8" grpId="0" animBg="1" autoUpdateAnimBg="0"/>
      <p:bldP spid="787459" grpId="0" animBg="1" autoUpdateAnimBg="0"/>
      <p:bldP spid="787460" grpId="0" animBg="1" autoUpdateAnimBg="0"/>
      <p:bldP spid="787461" grpId="0" animBg="1" autoUpdateAnimBg="0"/>
      <p:bldP spid="787462" grpId="0" animBg="1" autoUpdateAnimBg="0"/>
      <p:bldP spid="787463" grpId="0" autoUpdateAnimBg="0"/>
      <p:bldP spid="7874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985E7112-09DF-6E41-95AC-0069F736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F88443D8-AD98-BC47-A9CE-534A1ABB0589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88482" name="Text Box 2">
            <a:extLst>
              <a:ext uri="{FF2B5EF4-FFF2-40B4-BE49-F238E27FC236}">
                <a16:creationId xmlns:a16="http://schemas.microsoft.com/office/drawing/2014/main" id="{B2882BBB-CFE1-F545-9007-E526A3A7D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2514601"/>
            <a:ext cx="2971800" cy="120032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假设调用顺序为：　　　　　　　　　　　　　　　　　　　　　　　</a:t>
            </a:r>
          </a:p>
        </p:txBody>
      </p:sp>
      <p:sp>
        <p:nvSpPr>
          <p:cNvPr id="788483" name="Text Box 3">
            <a:extLst>
              <a:ext uri="{FF2B5EF4-FFF2-40B4-BE49-F238E27FC236}">
                <a16:creationId xmlns:a16="http://schemas.microsoft.com/office/drawing/2014/main" id="{2BE32FFF-7630-B045-8652-00667C495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304800"/>
            <a:ext cx="8750300" cy="14773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对于全局数据，　　　　　　　　　　　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88484" name="Text Box 4">
            <a:extLst>
              <a:ext uri="{FF2B5EF4-FFF2-40B4-BE49-F238E27FC236}">
                <a16:creationId xmlns:a16="http://schemas.microsoft.com/office/drawing/2014/main" id="{A29B7756-7645-2C41-9CA0-29AF5892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1148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main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788485" name="Text Box 5">
            <a:extLst>
              <a:ext uri="{FF2B5EF4-FFF2-40B4-BE49-F238E27FC236}">
                <a16:creationId xmlns:a16="http://schemas.microsoft.com/office/drawing/2014/main" id="{7C0A3066-00E2-084A-B34E-2827488D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8006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全局数据区</a:t>
            </a:r>
          </a:p>
        </p:txBody>
      </p:sp>
      <p:sp>
        <p:nvSpPr>
          <p:cNvPr id="788486" name="Text Box 6">
            <a:extLst>
              <a:ext uri="{FF2B5EF4-FFF2-40B4-BE49-F238E27FC236}">
                <a16:creationId xmlns:a16="http://schemas.microsoft.com/office/drawing/2014/main" id="{5997AC52-6936-5F46-AD47-E829FF76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4290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788487" name="Text Box 7">
            <a:extLst>
              <a:ext uri="{FF2B5EF4-FFF2-40B4-BE49-F238E27FC236}">
                <a16:creationId xmlns:a16="http://schemas.microsoft.com/office/drawing/2014/main" id="{C5893A0E-5AA6-FF44-94C9-BC4A5108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2784476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788488" name="Line 8">
            <a:extLst>
              <a:ext uri="{FF2B5EF4-FFF2-40B4-BE49-F238E27FC236}">
                <a16:creationId xmlns:a16="http://schemas.microsoft.com/office/drawing/2014/main" id="{772AC8F0-00DD-C949-AA73-7D3424E63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2819400"/>
            <a:ext cx="7429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88489" name="Text Box 9">
            <a:extLst>
              <a:ext uri="{FF2B5EF4-FFF2-40B4-BE49-F238E27FC236}">
                <a16:creationId xmlns:a16="http://schemas.microsoft.com/office/drawing/2014/main" id="{3B70ECE3-7C0A-2449-BB70-5CB25F0A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5908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top</a:t>
            </a:r>
          </a:p>
        </p:txBody>
      </p:sp>
      <p:sp>
        <p:nvSpPr>
          <p:cNvPr id="788490" name="Line 10">
            <a:extLst>
              <a:ext uri="{FF2B5EF4-FFF2-40B4-BE49-F238E27FC236}">
                <a16:creationId xmlns:a16="http://schemas.microsoft.com/office/drawing/2014/main" id="{3CB69340-ACFD-5943-AF5F-5026135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6" y="3429000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88491" name="Text Box 11">
            <a:extLst>
              <a:ext uri="{FF2B5EF4-FFF2-40B4-BE49-F238E27FC236}">
                <a16:creationId xmlns:a16="http://schemas.microsoft.com/office/drawing/2014/main" id="{62B839E4-CD94-5445-A29F-26F410C5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2004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sp</a:t>
            </a:r>
          </a:p>
        </p:txBody>
      </p:sp>
      <p:sp>
        <p:nvSpPr>
          <p:cNvPr id="788492" name="Rectangle 12">
            <a:extLst>
              <a:ext uri="{FF2B5EF4-FFF2-40B4-BE49-F238E27FC236}">
                <a16:creationId xmlns:a16="http://schemas.microsoft.com/office/drawing/2014/main" id="{7BD52215-F2D2-1E45-8D9F-BD3EF3CD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1" y="304801"/>
            <a:ext cx="7571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是可以静态确定的，</a:t>
            </a:r>
          </a:p>
        </p:txBody>
      </p:sp>
      <p:sp>
        <p:nvSpPr>
          <p:cNvPr id="788493" name="Rectangle 13">
            <a:extLst>
              <a:ext uri="{FF2B5EF4-FFF2-40B4-BE49-F238E27FC236}">
                <a16:creationId xmlns:a16="http://schemas.microsoft.com/office/drawing/2014/main" id="{DCA53C96-22A2-FF49-9B0E-F4404D0F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304800"/>
            <a:ext cx="87503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　　　　　　　　　　　　　　因此在编译时就可确定这些非局部数据的存贮分配</a:t>
            </a:r>
          </a:p>
        </p:txBody>
      </p:sp>
      <p:sp>
        <p:nvSpPr>
          <p:cNvPr id="788494" name="Rectangle 14">
            <a:extLst>
              <a:ext uri="{FF2B5EF4-FFF2-40B4-BE49-F238E27FC236}">
                <a16:creationId xmlns:a16="http://schemas.microsoft.com/office/drawing/2014/main" id="{63BDF2B9-DCAB-5C4D-BBA3-658CF4C5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778250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main-Q-R</a:t>
            </a:r>
          </a:p>
        </p:txBody>
      </p:sp>
      <p:sp>
        <p:nvSpPr>
          <p:cNvPr id="788495" name="Rectangle 15">
            <a:extLst>
              <a:ext uri="{FF2B5EF4-FFF2-40B4-BE49-F238E27FC236}">
                <a16:creationId xmlns:a16="http://schemas.microsoft.com/office/drawing/2014/main" id="{8CA953ED-CB1D-224C-9008-F733EB0C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648200"/>
            <a:ext cx="2889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则程序运行时存贮组织为：</a:t>
            </a:r>
          </a:p>
        </p:txBody>
      </p:sp>
    </p:spTree>
    <p:extLst>
      <p:ext uri="{BB962C8B-B14F-4D97-AF65-F5344CB8AC3E}">
        <p14:creationId xmlns:p14="http://schemas.microsoft.com/office/powerpoint/2010/main" val="13195994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4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8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8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2" grpId="0" animBg="1" autoUpdateAnimBg="0"/>
      <p:bldP spid="788483" grpId="0" animBg="1" autoUpdateAnimBg="0"/>
      <p:bldP spid="788484" grpId="0" animBg="1" autoUpdateAnimBg="0"/>
      <p:bldP spid="788485" grpId="0" animBg="1" autoUpdateAnimBg="0"/>
      <p:bldP spid="788486" grpId="0" animBg="1" autoUpdateAnimBg="0"/>
      <p:bldP spid="788487" grpId="0" animBg="1" autoUpdateAnimBg="0"/>
      <p:bldP spid="788489" grpId="0" autoUpdateAnimBg="0"/>
      <p:bldP spid="788491" grpId="0" autoUpdateAnimBg="0"/>
      <p:bldP spid="788492" grpId="0" autoUpdateAnimBg="0"/>
      <p:bldP spid="788493" grpId="0" autoUpdateAnimBg="0"/>
      <p:bldP spid="788494" grpId="0" autoUpdateAnimBg="0"/>
      <p:bldP spid="7884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BE861294-57EA-1342-9B64-83335CD2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8CB2A0F3-EE1B-3242-A94E-1321B2E8E880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89506" name="Text Box 2">
            <a:extLst>
              <a:ext uri="{FF2B5EF4-FFF2-40B4-BE49-F238E27FC236}">
                <a16:creationId xmlns:a16="http://schemas.microsoft.com/office/drawing/2014/main" id="{B65E6556-DED8-F443-93B1-97158803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334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C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789507" name="Text Box 3">
            <a:extLst>
              <a:ext uri="{FF2B5EF4-FFF2-40B4-BE49-F238E27FC236}">
                <a16:creationId xmlns:a16="http://schemas.microsoft.com/office/drawing/2014/main" id="{7BF5F49B-4B0B-5C4A-83C2-916F94F6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371601"/>
            <a:ext cx="8337550" cy="5038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有四个项目：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89508" name="Rectangle 4">
            <a:extLst>
              <a:ext uri="{FF2B5EF4-FFF2-40B4-BE49-F238E27FC236}">
                <a16:creationId xmlns:a16="http://schemas.microsoft.com/office/drawing/2014/main" id="{A7EE47F9-BB7E-8341-9B1F-8B3CF9D1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2057400"/>
            <a:ext cx="8337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1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、连接数据　　　　　　　　　       　　老</a:t>
            </a: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SP---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主调过程活动记录首址     　　　返回地址</a:t>
            </a:r>
          </a:p>
        </p:txBody>
      </p:sp>
      <p:sp>
        <p:nvSpPr>
          <p:cNvPr id="789509" name="Rectangle 5">
            <a:extLst>
              <a:ext uri="{FF2B5EF4-FFF2-40B4-BE49-F238E27FC236}">
                <a16:creationId xmlns:a16="http://schemas.microsoft.com/office/drawing/2014/main" id="{7426FF84-73E0-2848-8BD3-7D0CDD94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733800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2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、参数个数</a:t>
            </a:r>
          </a:p>
        </p:txBody>
      </p:sp>
      <p:sp>
        <p:nvSpPr>
          <p:cNvPr id="789510" name="Rectangle 6">
            <a:extLst>
              <a:ext uri="{FF2B5EF4-FFF2-40B4-BE49-F238E27FC236}">
                <a16:creationId xmlns:a16="http://schemas.microsoft.com/office/drawing/2014/main" id="{BE5D1353-1917-A64E-AB13-1238C27F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387850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3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、形参单元</a:t>
            </a:r>
          </a:p>
        </p:txBody>
      </p:sp>
      <p:sp>
        <p:nvSpPr>
          <p:cNvPr id="789511" name="Rectangle 7">
            <a:extLst>
              <a:ext uri="{FF2B5EF4-FFF2-40B4-BE49-F238E27FC236}">
                <a16:creationId xmlns:a16="http://schemas.microsoft.com/office/drawing/2014/main" id="{BFF75A52-C8F3-6344-92FF-C333AB3A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981576"/>
            <a:ext cx="825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4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、过程的局部变量、数组内情向量　　和临时工作单元</a:t>
            </a:r>
          </a:p>
        </p:txBody>
      </p:sp>
    </p:spTree>
    <p:extLst>
      <p:ext uri="{BB962C8B-B14F-4D97-AF65-F5344CB8AC3E}">
        <p14:creationId xmlns:p14="http://schemas.microsoft.com/office/powerpoint/2010/main" val="76824622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animBg="1" autoUpdateAnimBg="0"/>
      <p:bldP spid="789507" grpId="0" animBg="1" autoUpdateAnimBg="0"/>
      <p:bldP spid="789508" grpId="0" autoUpdateAnimBg="0"/>
      <p:bldP spid="789509" grpId="0" autoUpdateAnimBg="0"/>
      <p:bldP spid="789510" grpId="0" autoUpdateAnimBg="0"/>
      <p:bldP spid="7895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84ADF683-4C9C-B34F-8EEB-E6629C38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9F125857-57FE-ED43-A037-FD2D30F04230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90530" name="Text Box 2">
            <a:extLst>
              <a:ext uri="{FF2B5EF4-FFF2-40B4-BE49-F238E27FC236}">
                <a16:creationId xmlns:a16="http://schemas.microsoft.com/office/drawing/2014/main" id="{460A1C67-B801-7B43-88E7-B322E9BA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1371601"/>
            <a:ext cx="305435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C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617477" name="Text Box 3">
            <a:extLst>
              <a:ext uri="{FF2B5EF4-FFF2-40B4-BE49-F238E27FC236}">
                <a16:creationId xmlns:a16="http://schemas.microsoft.com/office/drawing/2014/main" id="{C56B82B4-6833-644F-80B4-555F66AB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3434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老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SP</a:t>
            </a:r>
          </a:p>
        </p:txBody>
      </p:sp>
      <p:sp>
        <p:nvSpPr>
          <p:cNvPr id="617478" name="Text Box 4">
            <a:extLst>
              <a:ext uri="{FF2B5EF4-FFF2-40B4-BE49-F238E27FC236}">
                <a16:creationId xmlns:a16="http://schemas.microsoft.com/office/drawing/2014/main" id="{8996B436-B18B-F944-98B2-E1FFB584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37338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返回地址</a:t>
            </a:r>
          </a:p>
        </p:txBody>
      </p:sp>
      <p:sp>
        <p:nvSpPr>
          <p:cNvPr id="617479" name="Text Box 5">
            <a:extLst>
              <a:ext uri="{FF2B5EF4-FFF2-40B4-BE49-F238E27FC236}">
                <a16:creationId xmlns:a16="http://schemas.microsoft.com/office/drawing/2014/main" id="{2CDD33CD-794B-144D-905D-F54F924A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3106739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参数个数 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n</a:t>
            </a:r>
          </a:p>
        </p:txBody>
      </p:sp>
      <p:sp>
        <p:nvSpPr>
          <p:cNvPr id="617480" name="Text Box 6">
            <a:extLst>
              <a:ext uri="{FF2B5EF4-FFF2-40B4-BE49-F238E27FC236}">
                <a16:creationId xmlns:a16="http://schemas.microsoft.com/office/drawing/2014/main" id="{D4CA264B-97B6-0846-A7ED-AD04EE33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4384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形式单元</a:t>
            </a:r>
          </a:p>
        </p:txBody>
      </p:sp>
      <p:sp>
        <p:nvSpPr>
          <p:cNvPr id="617481" name="Text Box 7">
            <a:extLst>
              <a:ext uri="{FF2B5EF4-FFF2-40B4-BE49-F238E27FC236}">
                <a16:creationId xmlns:a16="http://schemas.microsoft.com/office/drawing/2014/main" id="{7D5AD50D-B21C-5A4E-9158-1F0BD806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17526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简单变量</a:t>
            </a:r>
          </a:p>
        </p:txBody>
      </p:sp>
      <p:sp>
        <p:nvSpPr>
          <p:cNvPr id="617482" name="Text Box 8">
            <a:extLst>
              <a:ext uri="{FF2B5EF4-FFF2-40B4-BE49-F238E27FC236}">
                <a16:creationId xmlns:a16="http://schemas.microsoft.com/office/drawing/2014/main" id="{A051C32B-5629-9D4A-B689-5A870BE5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10668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内情向量</a:t>
            </a:r>
          </a:p>
        </p:txBody>
      </p:sp>
      <p:sp>
        <p:nvSpPr>
          <p:cNvPr id="617483" name="Text Box 9">
            <a:extLst>
              <a:ext uri="{FF2B5EF4-FFF2-40B4-BE49-F238E27FC236}">
                <a16:creationId xmlns:a16="http://schemas.microsoft.com/office/drawing/2014/main" id="{EB4E6B51-42E8-7240-8497-729A2C581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57201"/>
            <a:ext cx="37973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临时工作单元</a:t>
            </a:r>
          </a:p>
        </p:txBody>
      </p:sp>
      <p:sp>
        <p:nvSpPr>
          <p:cNvPr id="617484" name="Line 10">
            <a:extLst>
              <a:ext uri="{FF2B5EF4-FFF2-40B4-BE49-F238E27FC236}">
                <a16:creationId xmlns:a16="http://schemas.microsoft.com/office/drawing/2014/main" id="{8F77599B-87D8-B64A-8DF8-5805DAA7F6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9530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7485" name="Text Box 11">
            <a:extLst>
              <a:ext uri="{FF2B5EF4-FFF2-40B4-BE49-F238E27FC236}">
                <a16:creationId xmlns:a16="http://schemas.microsoft.com/office/drawing/2014/main" id="{A73E8C2F-4398-644B-8163-1ABD765A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572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617486" name="Line 12">
            <a:extLst>
              <a:ext uri="{FF2B5EF4-FFF2-40B4-BE49-F238E27FC236}">
                <a16:creationId xmlns:a16="http://schemas.microsoft.com/office/drawing/2014/main" id="{7C7B947A-70C2-1841-B096-E54E18E2F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572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7487" name="Text Box 13">
            <a:extLst>
              <a:ext uri="{FF2B5EF4-FFF2-40B4-BE49-F238E27FC236}">
                <a16:creationId xmlns:a16="http://schemas.microsoft.com/office/drawing/2014/main" id="{684AD95A-DE5C-6C48-B829-DB044B5F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2286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790543" name="Text Box 15">
            <a:extLst>
              <a:ext uri="{FF2B5EF4-FFF2-40B4-BE49-F238E27FC236}">
                <a16:creationId xmlns:a16="http://schemas.microsoft.com/office/drawing/2014/main" id="{244AC7A3-A5F5-AC47-B23A-205C6497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419601"/>
            <a:ext cx="577850" cy="5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0</a:t>
            </a:r>
          </a:p>
        </p:txBody>
      </p:sp>
      <p:sp>
        <p:nvSpPr>
          <p:cNvPr id="790544" name="Text Box 16">
            <a:extLst>
              <a:ext uri="{FF2B5EF4-FFF2-40B4-BE49-F238E27FC236}">
                <a16:creationId xmlns:a16="http://schemas.microsoft.com/office/drawing/2014/main" id="{7B8374E2-FE09-484D-97D7-CBE50A289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3810001"/>
            <a:ext cx="660400" cy="5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1</a:t>
            </a:r>
          </a:p>
        </p:txBody>
      </p:sp>
      <p:sp>
        <p:nvSpPr>
          <p:cNvPr id="790545" name="Text Box 17">
            <a:extLst>
              <a:ext uri="{FF2B5EF4-FFF2-40B4-BE49-F238E27FC236}">
                <a16:creationId xmlns:a16="http://schemas.microsoft.com/office/drawing/2014/main" id="{DDC66B31-10CA-F444-85CD-635A331A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3200401"/>
            <a:ext cx="742950" cy="5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8303147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0" grpId="0" animBg="1" autoUpdateAnimBg="0"/>
      <p:bldP spid="790543" grpId="0" autoUpdateAnimBg="0"/>
      <p:bldP spid="790544" grpId="0" autoUpdateAnimBg="0"/>
      <p:bldP spid="7905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BC3714B8-62CB-D849-9439-E5EE5D7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E7FCB2A7-ABD9-C448-9C47-726737C51793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625668" name="Text Box 2">
            <a:extLst>
              <a:ext uri="{FF2B5EF4-FFF2-40B4-BE49-F238E27FC236}">
                <a16:creationId xmlns:a16="http://schemas.microsoft.com/office/drawing/2014/main" id="{BF29F440-4E89-6146-8572-E59632C7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52346"/>
            <a:ext cx="4514273" cy="662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Program p;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sz="2400" b="0">
                <a:solidFill>
                  <a:srgbClr val="FF99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a,x</a:t>
            </a: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:integer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>
              <a:solidFill>
                <a:srgbClr val="5B524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Begin a=0;</a:t>
            </a:r>
            <a:r>
              <a:rPr lang="en-US" altLang="zh-CN" sz="2400" b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r>
              <a:rPr lang="en-US" altLang="zh-CN" sz="2400" b="0">
                <a:solidFill>
                  <a:srgbClr val="5B5249"/>
                </a:solidFill>
                <a:ea typeface="宋体" panose="02010600030101010101" pitchFamily="2" charset="-122"/>
              </a:rPr>
              <a:t>……</a:t>
            </a: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625669" name="Text Box 3">
            <a:extLst>
              <a:ext uri="{FF2B5EF4-FFF2-40B4-BE49-F238E27FC236}">
                <a16:creationId xmlns:a16="http://schemas.microsoft.com/office/drawing/2014/main" id="{4F4A2FC9-041E-8549-8E88-312686D5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1219201"/>
            <a:ext cx="5613400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Procedure Q(</a:t>
            </a:r>
            <a:r>
              <a:rPr lang="en-US" altLang="zh-CN" sz="2400" b="0" dirty="0" err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b:integer</a:t>
            </a: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sz="2400" b="0" dirty="0" err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i:integer</a:t>
            </a: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 dirty="0">
              <a:solidFill>
                <a:srgbClr val="CC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 dirty="0">
              <a:solidFill>
                <a:srgbClr val="CC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 dirty="0">
              <a:solidFill>
                <a:srgbClr val="CC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0" dirty="0">
              <a:solidFill>
                <a:srgbClr val="CC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Begin 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.R(1,x);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b="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..end</a:t>
            </a:r>
          </a:p>
        </p:txBody>
      </p:sp>
      <p:sp>
        <p:nvSpPr>
          <p:cNvPr id="625670" name="Text Box 4">
            <a:extLst>
              <a:ext uri="{FF2B5EF4-FFF2-40B4-BE49-F238E27FC236}">
                <a16:creationId xmlns:a16="http://schemas.microsoft.com/office/drawing/2014/main" id="{2E986E3C-081B-E44F-95C3-07266D2E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133601"/>
            <a:ext cx="7677150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Procedure R(</a:t>
            </a:r>
            <a:r>
              <a:rPr lang="en-US" altLang="zh-CN" sz="2400" b="0" dirty="0" err="1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u:integer;var</a:t>
            </a: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v:integer</a:t>
            </a: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sz="2400" b="0" dirty="0" err="1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c,d:integer</a:t>
            </a: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Begin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 u=1 then R(u+1,v);</a:t>
            </a:r>
            <a:r>
              <a:rPr lang="en-US" altLang="zh-CN" sz="2400" b="0" dirty="0">
                <a:solidFill>
                  <a:srgbClr val="C00000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v=(</a:t>
            </a:r>
            <a:r>
              <a:rPr lang="en-US" altLang="zh-CN" sz="2400" b="0" dirty="0" err="1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a+c</a:t>
            </a:r>
            <a:r>
              <a:rPr lang="en-US" altLang="zh-CN" sz="2400" b="0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)*(b-d);end</a:t>
            </a:r>
          </a:p>
        </p:txBody>
      </p:sp>
      <p:sp>
        <p:nvSpPr>
          <p:cNvPr id="625671" name="Text Box 5">
            <a:extLst>
              <a:ext uri="{FF2B5EF4-FFF2-40B4-BE49-F238E27FC236}">
                <a16:creationId xmlns:a16="http://schemas.microsoft.com/office/drawing/2014/main" id="{1B19AD79-5A1F-DC43-8617-FA46B2EDD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495801"/>
            <a:ext cx="7677150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Procedure S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sz="2400" b="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c,i:integer</a:t>
            </a: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Begin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a=1; Q( c);</a:t>
            </a: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………</a:t>
            </a:r>
            <a:r>
              <a:rPr lang="en-US" altLang="zh-CN" sz="2400" b="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;end</a:t>
            </a:r>
          </a:p>
        </p:txBody>
      </p:sp>
      <p:sp>
        <p:nvSpPr>
          <p:cNvPr id="798726" name="AutoShape 6">
            <a:extLst>
              <a:ext uri="{FF2B5EF4-FFF2-40B4-BE49-F238E27FC236}">
                <a16:creationId xmlns:a16="http://schemas.microsoft.com/office/drawing/2014/main" id="{127685FE-F564-7B45-ABBA-8CFD34557ED5}"/>
              </a:ext>
            </a:extLst>
          </p:cNvPr>
          <p:cNvSpPr>
            <a:spLocks/>
          </p:cNvSpPr>
          <p:nvPr/>
        </p:nvSpPr>
        <p:spPr bwMode="auto">
          <a:xfrm>
            <a:off x="1473200" y="381000"/>
            <a:ext cx="165100" cy="6172200"/>
          </a:xfrm>
          <a:prstGeom prst="leftBracket">
            <a:avLst>
              <a:gd name="adj" fmla="val 3115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98727" name="Text Box 7">
            <a:extLst>
              <a:ext uri="{FF2B5EF4-FFF2-40B4-BE49-F238E27FC236}">
                <a16:creationId xmlns:a16="http://schemas.microsoft.com/office/drawing/2014/main" id="{1FC758BA-FE36-574E-99B0-5E69E9CF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98728" name="AutoShape 8">
            <a:extLst>
              <a:ext uri="{FF2B5EF4-FFF2-40B4-BE49-F238E27FC236}">
                <a16:creationId xmlns:a16="http://schemas.microsoft.com/office/drawing/2014/main" id="{BFC9A6B9-4356-B14F-8BA7-EFA0D5D3F61E}"/>
              </a:ext>
            </a:extLst>
          </p:cNvPr>
          <p:cNvSpPr>
            <a:spLocks/>
          </p:cNvSpPr>
          <p:nvPr/>
        </p:nvSpPr>
        <p:spPr bwMode="auto">
          <a:xfrm>
            <a:off x="2216150" y="1371600"/>
            <a:ext cx="82550" cy="2819400"/>
          </a:xfrm>
          <a:prstGeom prst="leftBracket">
            <a:avLst>
              <a:gd name="adj" fmla="val 2846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98729" name="Text Box 9">
            <a:extLst>
              <a:ext uri="{FF2B5EF4-FFF2-40B4-BE49-F238E27FC236}">
                <a16:creationId xmlns:a16="http://schemas.microsoft.com/office/drawing/2014/main" id="{14A5996F-D594-F041-99A6-92E6F697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1295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8730" name="AutoShape 10">
            <a:extLst>
              <a:ext uri="{FF2B5EF4-FFF2-40B4-BE49-F238E27FC236}">
                <a16:creationId xmlns:a16="http://schemas.microsoft.com/office/drawing/2014/main" id="{7DA13A9A-6759-4F47-B662-11929926CA63}"/>
              </a:ext>
            </a:extLst>
          </p:cNvPr>
          <p:cNvSpPr>
            <a:spLocks/>
          </p:cNvSpPr>
          <p:nvPr/>
        </p:nvSpPr>
        <p:spPr bwMode="auto">
          <a:xfrm>
            <a:off x="2133600" y="4572000"/>
            <a:ext cx="247650" cy="1524000"/>
          </a:xfrm>
          <a:prstGeom prst="leftBracket">
            <a:avLst>
              <a:gd name="adj" fmla="val 51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98731" name="Text Box 11">
            <a:extLst>
              <a:ext uri="{FF2B5EF4-FFF2-40B4-BE49-F238E27FC236}">
                <a16:creationId xmlns:a16="http://schemas.microsoft.com/office/drawing/2014/main" id="{C561EF33-8C9E-F047-9DBC-8BDBA383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495800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8732" name="AutoShape 12">
            <a:extLst>
              <a:ext uri="{FF2B5EF4-FFF2-40B4-BE49-F238E27FC236}">
                <a16:creationId xmlns:a16="http://schemas.microsoft.com/office/drawing/2014/main" id="{49BF29C3-3DE1-534A-9D40-4B571AF63417}"/>
              </a:ext>
            </a:extLst>
          </p:cNvPr>
          <p:cNvSpPr>
            <a:spLocks/>
          </p:cNvSpPr>
          <p:nvPr/>
        </p:nvSpPr>
        <p:spPr bwMode="auto">
          <a:xfrm>
            <a:off x="3041650" y="2286000"/>
            <a:ext cx="165100" cy="1447800"/>
          </a:xfrm>
          <a:prstGeom prst="leftBracket">
            <a:avLst>
              <a:gd name="adj" fmla="val 7307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98733" name="Text Box 13">
            <a:extLst>
              <a:ext uri="{FF2B5EF4-FFF2-40B4-BE49-F238E27FC236}">
                <a16:creationId xmlns:a16="http://schemas.microsoft.com/office/drawing/2014/main" id="{340BBE67-E435-4540-B511-6F3321E71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209800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98734" name="Text Box 14">
            <a:extLst>
              <a:ext uri="{FF2B5EF4-FFF2-40B4-BE49-F238E27FC236}">
                <a16:creationId xmlns:a16="http://schemas.microsoft.com/office/drawing/2014/main" id="{178080C2-C474-A847-B335-9F4ABEC91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"/>
            <a:ext cx="5943600" cy="646331"/>
          </a:xfrm>
          <a:prstGeom prst="rect">
            <a:avLst/>
          </a:prstGeom>
          <a:solidFill>
            <a:schemeClr val="bg1"/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5. </a:t>
            </a:r>
            <a:r>
              <a:rPr kumimoji="0" lang="zh-CN" altLang="en-US" sz="36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嵌套过程语言的栈式实现</a:t>
            </a:r>
          </a:p>
        </p:txBody>
      </p:sp>
    </p:spTree>
    <p:extLst>
      <p:ext uri="{BB962C8B-B14F-4D97-AF65-F5344CB8AC3E}">
        <p14:creationId xmlns:p14="http://schemas.microsoft.com/office/powerpoint/2010/main" val="39566585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8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8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8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7" grpId="0" autoUpdateAnimBg="0"/>
      <p:bldP spid="798729" grpId="0" autoUpdateAnimBg="0"/>
      <p:bldP spid="798731" grpId="0" autoUpdateAnimBg="0"/>
      <p:bldP spid="798733" grpId="0" autoUpdateAnimBg="0"/>
      <p:bldP spid="7987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100D702C-A098-8141-8E9D-BA962217AA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3C5502E9-8BDE-2949-8C23-BA4689E2BDEB}" type="datetime1"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2020/11/30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计算机学院　</a:t>
            </a:r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AE85D835-314F-4948-8C3D-7F509DCE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辛明影　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331E2F0F-AA2B-0543-BFAD-E87E0B74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40DCB1C5-341E-4149-A2A5-023F9AADA8D3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99746" name="Text Box 2">
            <a:extLst>
              <a:ext uri="{FF2B5EF4-FFF2-40B4-BE49-F238E27FC236}">
                <a16:creationId xmlns:a16="http://schemas.microsoft.com/office/drawing/2014/main" id="{BEB36007-F639-CD4F-86B5-681E8041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04801"/>
            <a:ext cx="916305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嵌套深度：主程序为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1</a:t>
            </a:r>
          </a:p>
        </p:txBody>
      </p:sp>
      <p:sp>
        <p:nvSpPr>
          <p:cNvPr id="799747" name="Text Box 3">
            <a:extLst>
              <a:ext uri="{FF2B5EF4-FFF2-40B4-BE49-F238E27FC236}">
                <a16:creationId xmlns:a16="http://schemas.microsoft.com/office/drawing/2014/main" id="{C203199A-76C2-3443-90D8-87662EB02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136650"/>
            <a:ext cx="9080500" cy="2292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和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都引用了最外层过程说明的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a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99749" name="Text Box 5">
            <a:extLst>
              <a:ext uri="{FF2B5EF4-FFF2-40B4-BE49-F238E27FC236}">
                <a16:creationId xmlns:a16="http://schemas.microsoft.com/office/drawing/2014/main" id="{64294E3E-2CA4-9F4E-96BB-8C0DBF81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3733801"/>
            <a:ext cx="75946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一、非局部名字的访问的实现</a:t>
            </a:r>
          </a:p>
        </p:txBody>
      </p:sp>
      <p:sp>
        <p:nvSpPr>
          <p:cNvPr id="799750" name="Text Box 6">
            <a:extLst>
              <a:ext uri="{FF2B5EF4-FFF2-40B4-BE49-F238E27FC236}">
                <a16:creationId xmlns:a16="http://schemas.microsoft.com/office/drawing/2014/main" id="{656EF738-1D2E-734E-A1A8-8ADB69C6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495801"/>
            <a:ext cx="932815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局部变量和形参可以用上节的方法处理</a:t>
            </a:r>
          </a:p>
        </p:txBody>
      </p:sp>
      <p:sp>
        <p:nvSpPr>
          <p:cNvPr id="799751" name="Rectangle 7">
            <a:extLst>
              <a:ext uri="{FF2B5EF4-FFF2-40B4-BE49-F238E27FC236}">
                <a16:creationId xmlns:a16="http://schemas.microsoft.com/office/drawing/2014/main" id="{9192F642-772D-154E-ADE8-7B6A1FD2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5410200"/>
            <a:ext cx="9245600" cy="119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非局部名字的访问所要解决的问题就是</a:t>
            </a:r>
            <a:r>
              <a:rPr lang="en-US" altLang="zh-CN" sz="3600" b="0">
                <a:solidFill>
                  <a:srgbClr val="5B5249"/>
                </a:solidFill>
                <a:latin typeface="Verdana" panose="020B0604030504040204" pitchFamily="34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0">
              <a:solidFill>
                <a:srgbClr val="5B5249"/>
              </a:solidFill>
              <a:latin typeface="Verdana" panose="020B0604030504040204" pitchFamily="34" charset="0"/>
            </a:endParaRPr>
          </a:p>
        </p:txBody>
      </p:sp>
      <p:sp>
        <p:nvSpPr>
          <p:cNvPr id="799752" name="Rectangle 8">
            <a:extLst>
              <a:ext uri="{FF2B5EF4-FFF2-40B4-BE49-F238E27FC236}">
                <a16:creationId xmlns:a16="http://schemas.microsoft.com/office/drawing/2014/main" id="{FF9AA918-D7F9-1245-941F-E7405DC1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873250"/>
            <a:ext cx="9080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引用了最外层过程说明的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x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；</a:t>
            </a:r>
          </a:p>
        </p:txBody>
      </p:sp>
      <p:sp>
        <p:nvSpPr>
          <p:cNvPr id="799753" name="Rectangle 9">
            <a:extLst>
              <a:ext uri="{FF2B5EF4-FFF2-40B4-BE49-F238E27FC236}">
                <a16:creationId xmlns:a16="http://schemas.microsoft.com/office/drawing/2014/main" id="{F4F14B23-6DB1-5149-AAFF-4FBAC80F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1" y="2667001"/>
            <a:ext cx="67393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而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又引用了其直接说明的变量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b</a:t>
            </a:r>
          </a:p>
        </p:txBody>
      </p:sp>
      <p:sp>
        <p:nvSpPr>
          <p:cNvPr id="799754" name="Rectangle 10">
            <a:extLst>
              <a:ext uri="{FF2B5EF4-FFF2-40B4-BE49-F238E27FC236}">
                <a16:creationId xmlns:a16="http://schemas.microsoft.com/office/drawing/2014/main" id="{1215BBC8-F130-7C46-8A76-19138A16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5943601"/>
            <a:ext cx="80329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如何找到所有外层过程活动记录的地址</a:t>
            </a:r>
          </a:p>
        </p:txBody>
      </p:sp>
    </p:spTree>
    <p:extLst>
      <p:ext uri="{BB962C8B-B14F-4D97-AF65-F5344CB8AC3E}">
        <p14:creationId xmlns:p14="http://schemas.microsoft.com/office/powerpoint/2010/main" val="38799044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9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6" grpId="0" animBg="1" autoUpdateAnimBg="0"/>
      <p:bldP spid="799747" grpId="0" animBg="1" autoUpdateAnimBg="0"/>
      <p:bldP spid="799749" grpId="0" animBg="1" autoUpdateAnimBg="0"/>
      <p:bldP spid="799750" grpId="0" animBg="1" autoUpdateAnimBg="0"/>
      <p:bldP spid="799751" grpId="0" animBg="1" autoUpdateAnimBg="0"/>
      <p:bldP spid="799752" grpId="0" autoUpdateAnimBg="0"/>
      <p:bldP spid="799753" grpId="0" autoUpdateAnimBg="0"/>
      <p:bldP spid="7997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179ECB6D-7730-D245-8F8B-01E9F4E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09705DB0-16C1-A843-BF91-FAADD4867AC9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00770" name="Text Box 2">
            <a:extLst>
              <a:ext uri="{FF2B5EF4-FFF2-40B4-BE49-F238E27FC236}">
                <a16:creationId xmlns:a16="http://schemas.microsoft.com/office/drawing/2014/main" id="{43126822-4B1D-F34D-8343-84966526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28601"/>
            <a:ext cx="8915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5B5249"/>
                </a:solidFill>
                <a:latin typeface="Verdana" panose="020B0604030504040204" pitchFamily="34" charset="0"/>
              </a:rPr>
              <a:t>常用跟踪外层过程最新活动记录的方法有两种：</a:t>
            </a:r>
          </a:p>
        </p:txBody>
      </p:sp>
      <p:sp>
        <p:nvSpPr>
          <p:cNvPr id="800771" name="Rectangle 3">
            <a:extLst>
              <a:ext uri="{FF2B5EF4-FFF2-40B4-BE49-F238E27FC236}">
                <a16:creationId xmlns:a16="http://schemas.microsoft.com/office/drawing/2014/main" id="{A87CD3F4-5958-564F-AB58-13BB6C77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762000"/>
            <a:ext cx="685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002060"/>
                </a:solidFill>
                <a:latin typeface="Verdana" panose="020B0604030504040204" pitchFamily="34" charset="0"/>
              </a:rPr>
              <a:t>访问链</a:t>
            </a:r>
          </a:p>
        </p:txBody>
      </p:sp>
      <p:sp>
        <p:nvSpPr>
          <p:cNvPr id="800772" name="Rectangle 4">
            <a:extLst>
              <a:ext uri="{FF2B5EF4-FFF2-40B4-BE49-F238E27FC236}">
                <a16:creationId xmlns:a16="http://schemas.microsoft.com/office/drawing/2014/main" id="{E44E018E-6C0C-A74D-8EA2-8DAD89AD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730376"/>
            <a:ext cx="463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、访问链和活动记录</a:t>
            </a:r>
          </a:p>
        </p:txBody>
      </p:sp>
      <p:sp>
        <p:nvSpPr>
          <p:cNvPr id="800773" name="Rectangle 5">
            <a:extLst>
              <a:ext uri="{FF2B5EF4-FFF2-40B4-BE49-F238E27FC236}">
                <a16:creationId xmlns:a16="http://schemas.microsoft.com/office/drawing/2014/main" id="{2A3A2932-CDFA-994F-89BE-86423DFA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2438401"/>
            <a:ext cx="4375150" cy="3940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0" dirty="0">
                <a:solidFill>
                  <a:srgbClr val="5B5249"/>
                </a:solidFill>
                <a:latin typeface="Verdana" panose="020B0604030504040204" pitchFamily="34" charset="0"/>
              </a:rPr>
              <a:t>     </a:t>
            </a:r>
            <a:r>
              <a:rPr lang="zh-CN" altLang="en-US" sz="3600" b="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访问链为活动记录的一个域</a:t>
            </a:r>
            <a:r>
              <a:rPr lang="en-US" altLang="zh-CN" sz="3600" b="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0" dirty="0">
              <a:solidFill>
                <a:srgbClr val="5B5249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0" dirty="0">
              <a:solidFill>
                <a:srgbClr val="5B5249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0" dirty="0">
              <a:solidFill>
                <a:srgbClr val="5B5249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0" dirty="0">
              <a:solidFill>
                <a:srgbClr val="5B5249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0" dirty="0">
              <a:solidFill>
                <a:srgbClr val="5B5249"/>
              </a:solidFill>
              <a:latin typeface="Verdana" panose="020B0604030504040204" pitchFamily="34" charset="0"/>
            </a:endParaRPr>
          </a:p>
        </p:txBody>
      </p:sp>
      <p:sp>
        <p:nvSpPr>
          <p:cNvPr id="800774" name="Text Box 6">
            <a:extLst>
              <a:ext uri="{FF2B5EF4-FFF2-40B4-BE49-F238E27FC236}">
                <a16:creationId xmlns:a16="http://schemas.microsoft.com/office/drawing/2014/main" id="{085C0FAB-D3E7-7141-BFD4-458D1E066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5943601"/>
            <a:ext cx="2971800" cy="582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控制链</a:t>
            </a:r>
            <a:r>
              <a:rPr lang="en-US" altLang="zh-CN" sz="3200" b="0">
                <a:solidFill>
                  <a:srgbClr val="5B5249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老</a:t>
            </a:r>
            <a:r>
              <a:rPr lang="en-US" altLang="zh-CN" sz="3200" b="0">
                <a:solidFill>
                  <a:srgbClr val="5B5249"/>
                </a:solidFill>
                <a:latin typeface="Verdana" panose="020B0604030504040204" pitchFamily="34" charset="0"/>
              </a:rPr>
              <a:t>SP)</a:t>
            </a:r>
          </a:p>
        </p:txBody>
      </p:sp>
      <p:sp>
        <p:nvSpPr>
          <p:cNvPr id="800775" name="Text Box 7">
            <a:extLst>
              <a:ext uri="{FF2B5EF4-FFF2-40B4-BE49-F238E27FC236}">
                <a16:creationId xmlns:a16="http://schemas.microsoft.com/office/drawing/2014/main" id="{2BED133C-0CED-2D4E-A4FD-E78DA978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5334001"/>
            <a:ext cx="2971800" cy="582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返回地址</a:t>
            </a:r>
          </a:p>
        </p:txBody>
      </p:sp>
      <p:sp>
        <p:nvSpPr>
          <p:cNvPr id="800776" name="Text Box 8">
            <a:extLst>
              <a:ext uri="{FF2B5EF4-FFF2-40B4-BE49-F238E27FC236}">
                <a16:creationId xmlns:a16="http://schemas.microsoft.com/office/drawing/2014/main" id="{FA651F82-1E8D-4C48-9F47-56ECA59C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724401"/>
            <a:ext cx="2971800" cy="582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访问链</a:t>
            </a:r>
          </a:p>
        </p:txBody>
      </p:sp>
      <p:sp>
        <p:nvSpPr>
          <p:cNvPr id="800777" name="Text Box 9">
            <a:extLst>
              <a:ext uri="{FF2B5EF4-FFF2-40B4-BE49-F238E27FC236}">
                <a16:creationId xmlns:a16="http://schemas.microsoft.com/office/drawing/2014/main" id="{558A1F0D-DF03-8A40-BDF0-8F3EA4083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191001"/>
            <a:ext cx="2971800" cy="582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形参个数</a:t>
            </a:r>
          </a:p>
        </p:txBody>
      </p:sp>
      <p:sp>
        <p:nvSpPr>
          <p:cNvPr id="800778" name="Text Box 10">
            <a:extLst>
              <a:ext uri="{FF2B5EF4-FFF2-40B4-BE49-F238E27FC236}">
                <a16:creationId xmlns:a16="http://schemas.microsoft.com/office/drawing/2014/main" id="{6EC44B21-483F-374B-AE8A-065976D32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3657601"/>
            <a:ext cx="2971800" cy="582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形参单元</a:t>
            </a:r>
          </a:p>
        </p:txBody>
      </p:sp>
      <p:sp>
        <p:nvSpPr>
          <p:cNvPr id="800779" name="Text Box 11">
            <a:extLst>
              <a:ext uri="{FF2B5EF4-FFF2-40B4-BE49-F238E27FC236}">
                <a16:creationId xmlns:a16="http://schemas.microsoft.com/office/drawing/2014/main" id="{C725E9E0-6306-784C-80DA-6DA8E172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2209800"/>
            <a:ext cx="2971800" cy="150515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临时单元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内情向量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简单变量</a:t>
            </a:r>
          </a:p>
        </p:txBody>
      </p:sp>
      <p:sp>
        <p:nvSpPr>
          <p:cNvPr id="800780" name="Line 12">
            <a:extLst>
              <a:ext uri="{FF2B5EF4-FFF2-40B4-BE49-F238E27FC236}">
                <a16:creationId xmlns:a16="http://schemas.microsoft.com/office/drawing/2014/main" id="{FB988955-7460-0945-8436-6E65D73B0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3300" y="64770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0781" name="Text Box 13">
            <a:extLst>
              <a:ext uri="{FF2B5EF4-FFF2-40B4-BE49-F238E27FC236}">
                <a16:creationId xmlns:a16="http://schemas.microsoft.com/office/drawing/2014/main" id="{054C18CC-EAC8-4949-BEF0-0C29DE346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61722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800782" name="Line 14">
            <a:extLst>
              <a:ext uri="{FF2B5EF4-FFF2-40B4-BE49-F238E27FC236}">
                <a16:creationId xmlns:a16="http://schemas.microsoft.com/office/drawing/2014/main" id="{F1DE20DB-4FD1-C144-A5E3-F64BF9569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3300" y="2209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0783" name="Text Box 15">
            <a:extLst>
              <a:ext uri="{FF2B5EF4-FFF2-40B4-BE49-F238E27FC236}">
                <a16:creationId xmlns:a16="http://schemas.microsoft.com/office/drawing/2014/main" id="{E704C728-2887-8647-B168-FE612857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0" y="198120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800784" name="Rectangle 16">
            <a:extLst>
              <a:ext uri="{FF2B5EF4-FFF2-40B4-BE49-F238E27FC236}">
                <a16:creationId xmlns:a16="http://schemas.microsoft.com/office/drawing/2014/main" id="{58CBDBA3-82FC-B244-A465-E62F248C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30250"/>
            <a:ext cx="553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002060"/>
                </a:solidFill>
                <a:latin typeface="Verdana" panose="020B0604030504040204" pitchFamily="34" charset="0"/>
              </a:rPr>
              <a:t>和显示表（</a:t>
            </a:r>
            <a:r>
              <a:rPr lang="en-US" altLang="zh-CN" sz="3600" b="0" dirty="0">
                <a:solidFill>
                  <a:srgbClr val="002060"/>
                </a:solidFill>
                <a:latin typeface="Verdana" panose="020B0604030504040204" pitchFamily="34" charset="0"/>
              </a:rPr>
              <a:t>Display</a:t>
            </a:r>
            <a:r>
              <a:rPr lang="zh-CN" altLang="en-US" sz="3600" b="0" dirty="0">
                <a:solidFill>
                  <a:srgbClr val="002060"/>
                </a:solidFill>
                <a:latin typeface="Verdana" panose="020B0604030504040204" pitchFamily="34" charset="0"/>
              </a:rPr>
              <a:t>表）                                                                                                                                         </a:t>
            </a:r>
          </a:p>
        </p:txBody>
      </p:sp>
      <p:sp>
        <p:nvSpPr>
          <p:cNvPr id="800785" name="Rectangle 17">
            <a:extLst>
              <a:ext uri="{FF2B5EF4-FFF2-40B4-BE49-F238E27FC236}">
                <a16:creationId xmlns:a16="http://schemas.microsoft.com/office/drawing/2014/main" id="{63B54887-1C73-844F-AD56-96E67927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2984500"/>
            <a:ext cx="42100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Verdana" panose="020B0604030504040204" pitchFamily="34" charset="0"/>
              </a:rPr>
              <a:t>                   </a:t>
            </a: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它是从一个过程当前活动记录</a:t>
            </a:r>
          </a:p>
        </p:txBody>
      </p:sp>
      <p:sp>
        <p:nvSpPr>
          <p:cNvPr id="800786" name="Rectangle 18">
            <a:extLst>
              <a:ext uri="{FF2B5EF4-FFF2-40B4-BE49-F238E27FC236}">
                <a16:creationId xmlns:a16="http://schemas.microsoft.com/office/drawing/2014/main" id="{74CBD657-75F1-4945-A91E-0CBC9B85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4051300"/>
            <a:ext cx="4292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Verdana" panose="020B0604030504040204" pitchFamily="34" charset="0"/>
              </a:rPr>
              <a:t>           </a:t>
            </a: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指向其直接外层的最新活动记录</a:t>
            </a:r>
          </a:p>
        </p:txBody>
      </p:sp>
      <p:sp>
        <p:nvSpPr>
          <p:cNvPr id="800787" name="Rectangle 19">
            <a:extLst>
              <a:ext uri="{FF2B5EF4-FFF2-40B4-BE49-F238E27FC236}">
                <a16:creationId xmlns:a16="http://schemas.microsoft.com/office/drawing/2014/main" id="{6C1289AF-CA6B-DB49-B374-D550374C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149850"/>
            <a:ext cx="387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Verdana" panose="020B0604030504040204" pitchFamily="34" charset="0"/>
              </a:rPr>
              <a:t>      </a:t>
            </a:r>
            <a:r>
              <a:rPr lang="zh-CN" altLang="en-US" sz="3600" b="0">
                <a:solidFill>
                  <a:srgbClr val="5B5249"/>
                </a:solidFill>
                <a:latin typeface="Verdana" panose="020B0604030504040204" pitchFamily="34" charset="0"/>
              </a:rPr>
              <a:t>的一个指针。</a:t>
            </a:r>
          </a:p>
        </p:txBody>
      </p:sp>
    </p:spTree>
    <p:extLst>
      <p:ext uri="{BB962C8B-B14F-4D97-AF65-F5344CB8AC3E}">
        <p14:creationId xmlns:p14="http://schemas.microsoft.com/office/powerpoint/2010/main" val="840837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0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0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0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00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00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00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 autoUpdateAnimBg="0"/>
      <p:bldP spid="800771" grpId="0" autoUpdateAnimBg="0"/>
      <p:bldP spid="800772" grpId="0" autoUpdateAnimBg="0"/>
      <p:bldP spid="800773" grpId="0" animBg="1" autoUpdateAnimBg="0"/>
      <p:bldP spid="800774" grpId="0" animBg="1" autoUpdateAnimBg="0"/>
      <p:bldP spid="800775" grpId="0" animBg="1" autoUpdateAnimBg="0"/>
      <p:bldP spid="800776" grpId="0" animBg="1" autoUpdateAnimBg="0"/>
      <p:bldP spid="800777" grpId="0" animBg="1" autoUpdateAnimBg="0"/>
      <p:bldP spid="800778" grpId="0" animBg="1" autoUpdateAnimBg="0"/>
      <p:bldP spid="800779" grpId="0" animBg="1" autoUpdateAnimBg="0"/>
      <p:bldP spid="800781" grpId="0" autoUpdateAnimBg="0"/>
      <p:bldP spid="800783" grpId="0" autoUpdateAnimBg="0"/>
      <p:bldP spid="800784" grpId="0" autoUpdateAnimBg="0"/>
      <p:bldP spid="800785" grpId="0" autoUpdateAnimBg="0"/>
      <p:bldP spid="800786" grpId="0" autoUpdateAnimBg="0"/>
      <p:bldP spid="8007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>
            <a:extLst>
              <a:ext uri="{FF2B5EF4-FFF2-40B4-BE49-F238E27FC236}">
                <a16:creationId xmlns:a16="http://schemas.microsoft.com/office/drawing/2014/main" id="{31D454E5-2939-6E4F-9D37-6816826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50EA3153-88AB-DA4D-8E0B-4AF93A82C524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01794" name="Text Box 2">
            <a:extLst>
              <a:ext uri="{FF2B5EF4-FFF2-40B4-BE49-F238E27FC236}">
                <a16:creationId xmlns:a16="http://schemas.microsoft.com/office/drawing/2014/main" id="{3DBD9B32-7C96-DD44-BA9E-0203D094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09600"/>
            <a:ext cx="3136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从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P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开始执行</a:t>
            </a:r>
          </a:p>
        </p:txBody>
      </p:sp>
      <p:sp>
        <p:nvSpPr>
          <p:cNvPr id="801795" name="Text Box 3">
            <a:extLst>
              <a:ext uri="{FF2B5EF4-FFF2-40B4-BE49-F238E27FC236}">
                <a16:creationId xmlns:a16="http://schemas.microsoft.com/office/drawing/2014/main" id="{9662AE0F-7431-0347-9B80-5339CA2C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41564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P</a:t>
            </a: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调用</a:t>
            </a:r>
            <a:r>
              <a:rPr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</a:p>
        </p:txBody>
      </p:sp>
      <p:sp>
        <p:nvSpPr>
          <p:cNvPr id="801797" name="Text Box 5">
            <a:extLst>
              <a:ext uri="{FF2B5EF4-FFF2-40B4-BE49-F238E27FC236}">
                <a16:creationId xmlns:a16="http://schemas.microsoft.com/office/drawing/2014/main" id="{B414933F-821F-E148-84AC-D734ED1A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3962400"/>
            <a:ext cx="3219450" cy="27447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5B5249"/>
                </a:solidFill>
                <a:ea typeface="宋体" panose="02010600030101010101" pitchFamily="2" charset="-122"/>
              </a:rPr>
              <a:t>4                     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B5249"/>
                </a:solidFill>
                <a:ea typeface="宋体" panose="02010600030101010101" pitchFamily="2" charset="-122"/>
              </a:rPr>
              <a:t> 3                    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B5249"/>
                </a:solidFill>
                <a:ea typeface="宋体" panose="02010600030101010101" pitchFamily="2" charset="-122"/>
              </a:rPr>
              <a:t> 2                     0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B5249"/>
                </a:solidFill>
                <a:ea typeface="宋体" panose="02010600030101010101" pitchFamily="2" charset="-122"/>
              </a:rPr>
              <a:t> 1              </a:t>
            </a:r>
            <a:r>
              <a:rPr lang="zh-CN" altLang="en-US" sz="2800">
                <a:solidFill>
                  <a:srgbClr val="5B5249"/>
                </a:solidFill>
              </a:rPr>
              <a:t>返回地址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B5249"/>
                </a:solidFill>
                <a:ea typeface="宋体" panose="02010600030101010101" pitchFamily="2" charset="-122"/>
              </a:rPr>
              <a:t>0                      0</a:t>
            </a:r>
          </a:p>
        </p:txBody>
      </p:sp>
      <p:sp>
        <p:nvSpPr>
          <p:cNvPr id="628744" name="Line 6">
            <a:extLst>
              <a:ext uri="{FF2B5EF4-FFF2-40B4-BE49-F238E27FC236}">
                <a16:creationId xmlns:a16="http://schemas.microsoft.com/office/drawing/2014/main" id="{54CB5E08-75D9-A448-9A33-E35A85A0C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45720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45" name="Line 7">
            <a:extLst>
              <a:ext uri="{FF2B5EF4-FFF2-40B4-BE49-F238E27FC236}">
                <a16:creationId xmlns:a16="http://schemas.microsoft.com/office/drawing/2014/main" id="{8C068CF0-4290-1144-8B1D-B260DD4A4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50292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46" name="Line 8">
            <a:extLst>
              <a:ext uri="{FF2B5EF4-FFF2-40B4-BE49-F238E27FC236}">
                <a16:creationId xmlns:a16="http://schemas.microsoft.com/office/drawing/2014/main" id="{5BB4B99F-A8FA-0B45-BDA6-37A3CA37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54864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47" name="Line 9">
            <a:extLst>
              <a:ext uri="{FF2B5EF4-FFF2-40B4-BE49-F238E27FC236}">
                <a16:creationId xmlns:a16="http://schemas.microsoft.com/office/drawing/2014/main" id="{5F656785-201B-3A47-812A-8DD895AA7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60960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48" name="Line 10">
            <a:extLst>
              <a:ext uri="{FF2B5EF4-FFF2-40B4-BE49-F238E27FC236}">
                <a16:creationId xmlns:a16="http://schemas.microsoft.com/office/drawing/2014/main" id="{11799194-63FA-7545-AA66-58657856B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381000"/>
            <a:ext cx="0" cy="632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03" name="Text Box 11">
            <a:extLst>
              <a:ext uri="{FF2B5EF4-FFF2-40B4-BE49-F238E27FC236}">
                <a16:creationId xmlns:a16="http://schemas.microsoft.com/office/drawing/2014/main" id="{FE1AF185-642A-F44C-9BC0-0C081CA2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1"/>
            <a:ext cx="13208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628750" name="Text Box 12">
            <a:extLst>
              <a:ext uri="{FF2B5EF4-FFF2-40B4-BE49-F238E27FC236}">
                <a16:creationId xmlns:a16="http://schemas.microsoft.com/office/drawing/2014/main" id="{66D605B9-77F3-664C-A953-08EAB0D4F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57150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400" b="0">
              <a:solidFill>
                <a:srgbClr val="5B5249"/>
              </a:solidFill>
              <a:ea typeface="宋体" panose="02010600030101010101" pitchFamily="2" charset="-122"/>
            </a:endParaRPr>
          </a:p>
        </p:txBody>
      </p:sp>
      <p:sp>
        <p:nvSpPr>
          <p:cNvPr id="801805" name="Text Box 13">
            <a:extLst>
              <a:ext uri="{FF2B5EF4-FFF2-40B4-BE49-F238E27FC236}">
                <a16:creationId xmlns:a16="http://schemas.microsoft.com/office/drawing/2014/main" id="{9C4097FE-2FE6-C14C-BDD1-B2C76458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5410200"/>
            <a:ext cx="354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P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01806" name="Text Box 14">
            <a:extLst>
              <a:ext uri="{FF2B5EF4-FFF2-40B4-BE49-F238E27FC236}">
                <a16:creationId xmlns:a16="http://schemas.microsoft.com/office/drawing/2014/main" id="{CB851304-66FF-CF4C-AC93-882F738C9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381001"/>
            <a:ext cx="3219450" cy="35734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lain" startAt="10"/>
            </a:pPr>
            <a:r>
              <a:rPr lang="en-US" altLang="zh-CN" sz="2400">
                <a:solidFill>
                  <a:srgbClr val="5B5249"/>
                </a:solidFill>
              </a:rPr>
              <a:t>              </a:t>
            </a:r>
            <a:r>
              <a:rPr lang="en-US" altLang="zh-CN" sz="2400" b="1">
                <a:solidFill>
                  <a:srgbClr val="5B5249"/>
                </a:solidFill>
              </a:rPr>
              <a:t>i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lain" startAt="9"/>
            </a:pPr>
            <a:r>
              <a:rPr lang="en-US" altLang="zh-CN" sz="2400" b="1">
                <a:solidFill>
                  <a:srgbClr val="5B5249"/>
                </a:solidFill>
              </a:rPr>
              <a:t>              c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lain" startAt="8"/>
            </a:pPr>
            <a:r>
              <a:rPr lang="en-US" altLang="zh-CN" sz="2400" b="1">
                <a:solidFill>
                  <a:srgbClr val="5B5249"/>
                </a:solidFill>
              </a:rPr>
              <a:t>     0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7</a:t>
            </a:r>
            <a:r>
              <a:rPr lang="zh-CN" altLang="en-US" sz="2400" b="1">
                <a:solidFill>
                  <a:srgbClr val="5B5249"/>
                </a:solidFill>
              </a:rPr>
              <a:t>　     </a:t>
            </a:r>
            <a:r>
              <a:rPr lang="en-US" altLang="zh-CN" sz="2400" b="1">
                <a:solidFill>
                  <a:srgbClr val="5B5249"/>
                </a:solidFill>
              </a:rPr>
              <a:t>0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（访问链）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6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5</a:t>
            </a:r>
            <a:r>
              <a:rPr lang="zh-CN" altLang="en-US" sz="2400" b="1">
                <a:solidFill>
                  <a:srgbClr val="5B5249"/>
                </a:solidFill>
              </a:rPr>
              <a:t>　　   </a:t>
            </a:r>
            <a:r>
              <a:rPr lang="en-US" altLang="zh-CN" sz="2400" b="1">
                <a:solidFill>
                  <a:srgbClr val="5B5249"/>
                </a:solidFill>
              </a:rPr>
              <a:t>0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628753" name="Line 15">
            <a:extLst>
              <a:ext uri="{FF2B5EF4-FFF2-40B4-BE49-F238E27FC236}">
                <a16:creationId xmlns:a16="http://schemas.microsoft.com/office/drawing/2014/main" id="{D2253EDE-7DFF-E943-89DF-901AF6E45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34290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54" name="Line 16">
            <a:extLst>
              <a:ext uri="{FF2B5EF4-FFF2-40B4-BE49-F238E27FC236}">
                <a16:creationId xmlns:a16="http://schemas.microsoft.com/office/drawing/2014/main" id="{85D06CF1-A2DE-4842-9971-364221127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27432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55" name="Line 17">
            <a:extLst>
              <a:ext uri="{FF2B5EF4-FFF2-40B4-BE49-F238E27FC236}">
                <a16:creationId xmlns:a16="http://schemas.microsoft.com/office/drawing/2014/main" id="{9CDE8670-1D32-2C4E-BD25-24A8F4C47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21336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56" name="Line 18">
            <a:extLst>
              <a:ext uri="{FF2B5EF4-FFF2-40B4-BE49-F238E27FC236}">
                <a16:creationId xmlns:a16="http://schemas.microsoft.com/office/drawing/2014/main" id="{C256BB8E-8780-664C-913E-087A8A263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14478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8757" name="Line 19">
            <a:extLst>
              <a:ext uri="{FF2B5EF4-FFF2-40B4-BE49-F238E27FC236}">
                <a16:creationId xmlns:a16="http://schemas.microsoft.com/office/drawing/2014/main" id="{CC56F6FD-3040-804D-B0DC-75F8714AD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9144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12" name="Rectangle 20">
            <a:extLst>
              <a:ext uri="{FF2B5EF4-FFF2-40B4-BE49-F238E27FC236}">
                <a16:creationId xmlns:a16="http://schemas.microsoft.com/office/drawing/2014/main" id="{FA9829C3-5955-5844-84E9-B2AAF5D6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6" y="2667000"/>
            <a:ext cx="347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01813" name="Rectangle 21">
            <a:extLst>
              <a:ext uri="{FF2B5EF4-FFF2-40B4-BE49-F238E27FC236}">
                <a16:creationId xmlns:a16="http://schemas.microsoft.com/office/drawing/2014/main" id="{6D2809E1-D2FD-7F40-8772-CE7F868F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1"/>
            <a:ext cx="14859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Sp </a:t>
            </a:r>
          </a:p>
        </p:txBody>
      </p:sp>
      <p:sp>
        <p:nvSpPr>
          <p:cNvPr id="801814" name="Line 22">
            <a:extLst>
              <a:ext uri="{FF2B5EF4-FFF2-40B4-BE49-F238E27FC236}">
                <a16:creationId xmlns:a16="http://schemas.microsoft.com/office/drawing/2014/main" id="{C927EF2F-2495-8A4C-ACAC-56C9A560E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8500" y="3810000"/>
            <a:ext cx="4953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15" name="Line 23">
            <a:extLst>
              <a:ext uri="{FF2B5EF4-FFF2-40B4-BE49-F238E27FC236}">
                <a16:creationId xmlns:a16="http://schemas.microsoft.com/office/drawing/2014/main" id="{5A0E9464-8BD5-0E4B-A90A-24759642E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3962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16" name="Line 24">
            <a:extLst>
              <a:ext uri="{FF2B5EF4-FFF2-40B4-BE49-F238E27FC236}">
                <a16:creationId xmlns:a16="http://schemas.microsoft.com/office/drawing/2014/main" id="{DDB6131D-67DC-174E-BA17-FBB526BF5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6400800"/>
            <a:ext cx="330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17" name="Line 25">
            <a:extLst>
              <a:ext uri="{FF2B5EF4-FFF2-40B4-BE49-F238E27FC236}">
                <a16:creationId xmlns:a16="http://schemas.microsoft.com/office/drawing/2014/main" id="{635828A8-FFF6-8E4F-9353-D3335C4BF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362200"/>
            <a:ext cx="5778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18" name="Line 26">
            <a:extLst>
              <a:ext uri="{FF2B5EF4-FFF2-40B4-BE49-F238E27FC236}">
                <a16:creationId xmlns:a16="http://schemas.microsoft.com/office/drawing/2014/main" id="{F7A1D6E6-9FDE-4549-A436-83B49A212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2667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19" name="Line 27">
            <a:extLst>
              <a:ext uri="{FF2B5EF4-FFF2-40B4-BE49-F238E27FC236}">
                <a16:creationId xmlns:a16="http://schemas.microsoft.com/office/drawing/2014/main" id="{CBEFB732-4C52-6441-AF17-6FE7F3B7E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6400800"/>
            <a:ext cx="4127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20" name="Line 28">
            <a:extLst>
              <a:ext uri="{FF2B5EF4-FFF2-40B4-BE49-F238E27FC236}">
                <a16:creationId xmlns:a16="http://schemas.microsoft.com/office/drawing/2014/main" id="{CA5E76E8-522D-5143-AEB8-3A8E3F345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21" name="Line 29">
            <a:extLst>
              <a:ext uri="{FF2B5EF4-FFF2-40B4-BE49-F238E27FC236}">
                <a16:creationId xmlns:a16="http://schemas.microsoft.com/office/drawing/2014/main" id="{56F1F1AA-5074-A642-B63E-C2D3E6C42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3429000"/>
            <a:ext cx="330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23" name="Line 31">
            <a:extLst>
              <a:ext uri="{FF2B5EF4-FFF2-40B4-BE49-F238E27FC236}">
                <a16:creationId xmlns:a16="http://schemas.microsoft.com/office/drawing/2014/main" id="{E18AB649-2F31-B247-A0D1-B73AB1C6E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0899" y="304800"/>
            <a:ext cx="12699" cy="60960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1824" name="Line 32">
            <a:extLst>
              <a:ext uri="{FF2B5EF4-FFF2-40B4-BE49-F238E27FC236}">
                <a16:creationId xmlns:a16="http://schemas.microsoft.com/office/drawing/2014/main" id="{F39CAD39-87A0-7341-B19D-EC7465E08B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6400800"/>
            <a:ext cx="495300" cy="1524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4178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1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1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1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1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01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01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utoUpdateAnimBg="0"/>
      <p:bldP spid="801795" grpId="0" autoUpdateAnimBg="0"/>
      <p:bldP spid="801797" grpId="0" animBg="1" autoUpdateAnimBg="0"/>
      <p:bldP spid="801803" grpId="0" autoUpdateAnimBg="0"/>
      <p:bldP spid="801805" grpId="0" autoUpdateAnimBg="0"/>
      <p:bldP spid="801806" grpId="0" animBg="1" autoUpdateAnimBg="0"/>
      <p:bldP spid="801812" grpId="0" autoUpdateAnimBg="0"/>
      <p:bldP spid="8018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07AC2280-C54A-2D49-9BEC-42121514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030079F9-EC52-D147-A2B8-59936A25E90D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594948" name="Rectangle 2">
            <a:extLst>
              <a:ext uri="{FF2B5EF4-FFF2-40B4-BE49-F238E27FC236}">
                <a16:creationId xmlns:a16="http://schemas.microsoft.com/office/drawing/2014/main" id="{101DD1B4-B8EE-C64D-BBC6-D4F2B729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04800"/>
            <a:ext cx="89090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0" dirty="0">
                <a:solidFill>
                  <a:srgbClr val="5B5249"/>
                </a:solidFill>
                <a:latin typeface="华文新魏" panose="02010800040101010101" pitchFamily="2" charset="-122"/>
              </a:rPr>
              <a:t>1.  </a:t>
            </a:r>
            <a:r>
              <a:rPr kumimoji="0" lang="zh-CN" altLang="en-US" sz="4000" dirty="0">
                <a:solidFill>
                  <a:srgbClr val="5B5249"/>
                </a:solidFill>
                <a:latin typeface="华文新魏" panose="02010800040101010101" pitchFamily="2" charset="-122"/>
              </a:rPr>
              <a:t>存储组织</a:t>
            </a:r>
          </a:p>
        </p:txBody>
      </p:sp>
      <p:sp>
        <p:nvSpPr>
          <p:cNvPr id="594949" name="Rectangle 3">
            <a:extLst>
              <a:ext uri="{FF2B5EF4-FFF2-40B4-BE49-F238E27FC236}">
                <a16:creationId xmlns:a16="http://schemas.microsoft.com/office/drawing/2014/main" id="{259A305B-1495-894E-A957-CFE53D82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529" y="264636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2400">
              <a:solidFill>
                <a:srgbClr val="5B5249"/>
              </a:solidFill>
              <a:ea typeface="宋体" panose="02010600030101010101" pitchFamily="2" charset="-122"/>
            </a:endParaRPr>
          </a:p>
        </p:txBody>
      </p:sp>
      <p:sp>
        <p:nvSpPr>
          <p:cNvPr id="594950" name="Rectangle 4">
            <a:extLst>
              <a:ext uri="{FF2B5EF4-FFF2-40B4-BE49-F238E27FC236}">
                <a16:creationId xmlns:a16="http://schemas.microsoft.com/office/drawing/2014/main" id="{F943ABAD-0BA3-1240-A627-85DEF8B8B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1143000"/>
            <a:ext cx="660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 </a:t>
            </a:r>
            <a:r>
              <a:rPr kumimoji="0"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运行时刻内存的划分     </a:t>
            </a:r>
            <a:endParaRPr kumimoji="0" lang="zh-CN" altLang="en-US" sz="3600" b="0" dirty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594951" name="Rectangle 5">
            <a:extLst>
              <a:ext uri="{FF2B5EF4-FFF2-40B4-BE49-F238E27FC236}">
                <a16:creationId xmlns:a16="http://schemas.microsoft.com/office/drawing/2014/main" id="{C6EDD3C4-0B2B-0746-A807-F029AECC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752601"/>
            <a:ext cx="9163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　运行时刻的存储空间必须划分成块，用来存放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:</a:t>
            </a:r>
          </a:p>
        </p:txBody>
      </p:sp>
      <p:sp>
        <p:nvSpPr>
          <p:cNvPr id="594952" name="Rectangle 6">
            <a:extLst>
              <a:ext uri="{FF2B5EF4-FFF2-40B4-BE49-F238E27FC236}">
                <a16:creationId xmlns:a16="http://schemas.microsoft.com/office/drawing/2014/main" id="{43DD6757-3CF7-D742-92C6-184C9141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048000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1.  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生成的目标代码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; </a:t>
            </a:r>
          </a:p>
        </p:txBody>
      </p:sp>
      <p:sp>
        <p:nvSpPr>
          <p:cNvPr id="594953" name="Rectangle 7">
            <a:extLst>
              <a:ext uri="{FF2B5EF4-FFF2-40B4-BE49-F238E27FC236}">
                <a16:creationId xmlns:a16="http://schemas.microsoft.com/office/drawing/2014/main" id="{E121EF6C-4B92-EB4D-BF3E-4A415DA5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3810000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</a:rPr>
              <a:t> 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2.  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数据目标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; </a:t>
            </a:r>
          </a:p>
        </p:txBody>
      </p:sp>
      <p:sp>
        <p:nvSpPr>
          <p:cNvPr id="594954" name="Rectangle 8">
            <a:extLst>
              <a:ext uri="{FF2B5EF4-FFF2-40B4-BE49-F238E27FC236}">
                <a16:creationId xmlns:a16="http://schemas.microsoft.com/office/drawing/2014/main" id="{B9627E24-4A78-B941-9C04-3336B930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495801"/>
            <a:ext cx="8997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</a:rPr>
              <a:t>  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3.  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用于保存过程活动踪迹的一个控制栈。</a:t>
            </a:r>
          </a:p>
        </p:txBody>
      </p:sp>
    </p:spTree>
    <p:extLst>
      <p:ext uri="{BB962C8B-B14F-4D97-AF65-F5344CB8AC3E}">
        <p14:creationId xmlns:p14="http://schemas.microsoft.com/office/powerpoint/2010/main" val="1536181323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A7BB676B-11D8-8643-BF9C-37BC5F08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40E82860-6084-954F-B75D-BA522755A714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02818" name="Text Box 2">
            <a:extLst>
              <a:ext uri="{FF2B5EF4-FFF2-40B4-BE49-F238E27FC236}">
                <a16:creationId xmlns:a16="http://schemas.microsoft.com/office/drawing/2014/main" id="{7C17F7CA-9B1F-DF4A-8E6B-A5CE9C87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3911600"/>
            <a:ext cx="3219450" cy="28364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16 </a:t>
            </a:r>
            <a:r>
              <a:rPr lang="en-US" altLang="zh-CN" sz="2400">
                <a:solidFill>
                  <a:srgbClr val="5B5249"/>
                </a:solidFill>
              </a:rPr>
              <a:t>             </a:t>
            </a:r>
            <a:r>
              <a:rPr lang="en-US" altLang="zh-CN" sz="2400" b="1">
                <a:solidFill>
                  <a:srgbClr val="5B5249"/>
                </a:solidFill>
              </a:rPr>
              <a:t>i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15              b(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14     1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13</a:t>
            </a:r>
            <a:r>
              <a:rPr lang="zh-CN" altLang="en-US" sz="2400" b="1">
                <a:solidFill>
                  <a:srgbClr val="5B5249"/>
                </a:solidFill>
              </a:rPr>
              <a:t>　     </a:t>
            </a:r>
            <a:r>
              <a:rPr lang="en-US" altLang="zh-CN" sz="2400" b="1">
                <a:solidFill>
                  <a:srgbClr val="5B5249"/>
                </a:solidFill>
              </a:rPr>
              <a:t>0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（访问链）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12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11</a:t>
            </a:r>
            <a:r>
              <a:rPr lang="zh-CN" altLang="en-US" sz="2400" b="1">
                <a:solidFill>
                  <a:srgbClr val="5B5249"/>
                </a:solidFill>
              </a:rPr>
              <a:t>　　 </a:t>
            </a:r>
            <a:r>
              <a:rPr lang="en-US" altLang="zh-CN" sz="2400" b="1">
                <a:solidFill>
                  <a:srgbClr val="5B5249"/>
                </a:solidFill>
              </a:rPr>
              <a:t>5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02819" name="Text Box 3">
            <a:extLst>
              <a:ext uri="{FF2B5EF4-FFF2-40B4-BE49-F238E27FC236}">
                <a16:creationId xmlns:a16="http://schemas.microsoft.com/office/drawing/2014/main" id="{9F980F6C-0BD1-EE48-90D4-B6D5E42F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609600"/>
            <a:ext cx="3467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调用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时</a:t>
            </a:r>
          </a:p>
        </p:txBody>
      </p:sp>
      <p:sp>
        <p:nvSpPr>
          <p:cNvPr id="802820" name="Rectangle 4">
            <a:extLst>
              <a:ext uri="{FF2B5EF4-FFF2-40B4-BE49-F238E27FC236}">
                <a16:creationId xmlns:a16="http://schemas.microsoft.com/office/drawing/2014/main" id="{B25E42E4-B72D-BD44-A418-49E407D1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5867400"/>
            <a:ext cx="3962400" cy="5984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02821" name="Rectangle 5">
            <a:extLst>
              <a:ext uri="{FF2B5EF4-FFF2-40B4-BE49-F238E27FC236}">
                <a16:creationId xmlns:a16="http://schemas.microsoft.com/office/drawing/2014/main" id="{675FC786-AD16-9448-8444-01F8ACC7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51289"/>
            <a:ext cx="1485900" cy="286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Sp </a:t>
            </a:r>
          </a:p>
        </p:txBody>
      </p:sp>
      <p:sp>
        <p:nvSpPr>
          <p:cNvPr id="802822" name="Line 6">
            <a:extLst>
              <a:ext uri="{FF2B5EF4-FFF2-40B4-BE49-F238E27FC236}">
                <a16:creationId xmlns:a16="http://schemas.microsoft.com/office/drawing/2014/main" id="{9FEF0C3E-8C99-8147-B7E5-B25CACFDA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8500" y="6400800"/>
            <a:ext cx="2476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23" name="Line 7">
            <a:extLst>
              <a:ext uri="{FF2B5EF4-FFF2-40B4-BE49-F238E27FC236}">
                <a16:creationId xmlns:a16="http://schemas.microsoft.com/office/drawing/2014/main" id="{86320856-4DED-F049-9CDE-7647B7F8A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6477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25" name="Line 9">
            <a:extLst>
              <a:ext uri="{FF2B5EF4-FFF2-40B4-BE49-F238E27FC236}">
                <a16:creationId xmlns:a16="http://schemas.microsoft.com/office/drawing/2014/main" id="{4236613C-A8A9-904F-B6A8-5416DFF6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5334000"/>
            <a:ext cx="495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26" name="Line 10">
            <a:extLst>
              <a:ext uri="{FF2B5EF4-FFF2-40B4-BE49-F238E27FC236}">
                <a16:creationId xmlns:a16="http://schemas.microsoft.com/office/drawing/2014/main" id="{5C3B0345-D039-C049-B24A-B0FFC3A37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55626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27" name="Text Box 11">
            <a:extLst>
              <a:ext uri="{FF2B5EF4-FFF2-40B4-BE49-F238E27FC236}">
                <a16:creationId xmlns:a16="http://schemas.microsoft.com/office/drawing/2014/main" id="{20A223F6-979D-774C-B40F-D821023D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152401"/>
            <a:ext cx="3219450" cy="375666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24</a:t>
            </a:r>
            <a:r>
              <a:rPr lang="zh-CN" altLang="en-US" sz="2400" b="1">
                <a:solidFill>
                  <a:srgbClr val="5B5249"/>
                </a:solidFill>
              </a:rPr>
              <a:t>　　　</a:t>
            </a:r>
            <a:r>
              <a:rPr lang="en-US" altLang="zh-CN" sz="2400" b="1">
                <a:solidFill>
                  <a:srgbClr val="5B5249"/>
                </a:solidFill>
              </a:rPr>
              <a:t>d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23             c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22</a:t>
            </a:r>
            <a:r>
              <a:rPr lang="en-US" altLang="zh-CN" sz="2400">
                <a:solidFill>
                  <a:srgbClr val="5B5249"/>
                </a:solidFill>
              </a:rPr>
              <a:t>             </a:t>
            </a:r>
            <a:r>
              <a:rPr lang="en-US" altLang="zh-CN" sz="2400" b="1">
                <a:solidFill>
                  <a:srgbClr val="5B5249"/>
                </a:solidFill>
              </a:rPr>
              <a:t>v 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21             u(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20     2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19</a:t>
            </a:r>
            <a:r>
              <a:rPr lang="zh-CN" altLang="en-US" sz="2400" b="1">
                <a:solidFill>
                  <a:srgbClr val="5B5249"/>
                </a:solidFill>
              </a:rPr>
              <a:t>　   </a:t>
            </a:r>
            <a:r>
              <a:rPr lang="en-US" altLang="zh-CN" sz="2400" b="1">
                <a:solidFill>
                  <a:srgbClr val="5B5249"/>
                </a:solidFill>
              </a:rPr>
              <a:t>11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（访问链）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18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17</a:t>
            </a:r>
            <a:r>
              <a:rPr lang="zh-CN" altLang="en-US" sz="2400" b="1">
                <a:solidFill>
                  <a:srgbClr val="5B5249"/>
                </a:solidFill>
              </a:rPr>
              <a:t>　  </a:t>
            </a:r>
            <a:r>
              <a:rPr lang="en-US" altLang="zh-CN" sz="2400" b="1">
                <a:solidFill>
                  <a:srgbClr val="5B5249"/>
                </a:solidFill>
              </a:rPr>
              <a:t>11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02828" name="Text Box 12">
            <a:extLst>
              <a:ext uri="{FF2B5EF4-FFF2-40B4-BE49-F238E27FC236}">
                <a16:creationId xmlns:a16="http://schemas.microsoft.com/office/drawing/2014/main" id="{BEF5BAF5-496B-8B4F-BEB9-4E243FEF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1257877"/>
            <a:ext cx="354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调用</a:t>
            </a:r>
            <a:r>
              <a:rPr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</a:p>
        </p:txBody>
      </p:sp>
      <p:sp>
        <p:nvSpPr>
          <p:cNvPr id="802829" name="Rectangle 13">
            <a:extLst>
              <a:ext uri="{FF2B5EF4-FFF2-40B4-BE49-F238E27FC236}">
                <a16:creationId xmlns:a16="http://schemas.microsoft.com/office/drawing/2014/main" id="{AFB60AF9-50E1-344E-9F92-D2E2924D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2438400"/>
            <a:ext cx="3962400" cy="5984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02830" name="Rectangle 14">
            <a:extLst>
              <a:ext uri="{FF2B5EF4-FFF2-40B4-BE49-F238E27FC236}">
                <a16:creationId xmlns:a16="http://schemas.microsoft.com/office/drawing/2014/main" id="{3D8451E7-AF10-5A42-9633-E344E616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228600"/>
            <a:ext cx="1485900" cy="38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802831" name="Line 15">
            <a:extLst>
              <a:ext uri="{FF2B5EF4-FFF2-40B4-BE49-F238E27FC236}">
                <a16:creationId xmlns:a16="http://schemas.microsoft.com/office/drawing/2014/main" id="{63FA2B8A-51EA-BC4E-9182-11D0FAAA7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8500" y="3581400"/>
            <a:ext cx="330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2" name="Line 16">
            <a:extLst>
              <a:ext uri="{FF2B5EF4-FFF2-40B4-BE49-F238E27FC236}">
                <a16:creationId xmlns:a16="http://schemas.microsoft.com/office/drawing/2014/main" id="{D01E2505-9866-5D41-9867-E37DC1FCA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373380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3" name="Line 17">
            <a:extLst>
              <a:ext uri="{FF2B5EF4-FFF2-40B4-BE49-F238E27FC236}">
                <a16:creationId xmlns:a16="http://schemas.microsoft.com/office/drawing/2014/main" id="{95B08D35-3F21-F945-ACBF-319E263E5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6096000"/>
            <a:ext cx="24765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4" name="Line 18">
            <a:extLst>
              <a:ext uri="{FF2B5EF4-FFF2-40B4-BE49-F238E27FC236}">
                <a16:creationId xmlns:a16="http://schemas.microsoft.com/office/drawing/2014/main" id="{E06E5149-44E7-8642-892A-28BD474A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2590800"/>
            <a:ext cx="74295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5" name="Line 19">
            <a:extLst>
              <a:ext uri="{FF2B5EF4-FFF2-40B4-BE49-F238E27FC236}">
                <a16:creationId xmlns:a16="http://schemas.microsoft.com/office/drawing/2014/main" id="{7BAABDFA-BB1B-5E4B-9D45-B8292437E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29718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6" name="Line 20">
            <a:extLst>
              <a:ext uri="{FF2B5EF4-FFF2-40B4-BE49-F238E27FC236}">
                <a16:creationId xmlns:a16="http://schemas.microsoft.com/office/drawing/2014/main" id="{2FEF1499-5567-AF48-B9B8-8E1C7BD2F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6248400"/>
            <a:ext cx="5778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8" name="Line 22">
            <a:extLst>
              <a:ext uri="{FF2B5EF4-FFF2-40B4-BE49-F238E27FC236}">
                <a16:creationId xmlns:a16="http://schemas.microsoft.com/office/drawing/2014/main" id="{E0A0CAD7-2D47-A64B-9833-3F45AE80F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39" name="Line 23">
            <a:extLst>
              <a:ext uri="{FF2B5EF4-FFF2-40B4-BE49-F238E27FC236}">
                <a16:creationId xmlns:a16="http://schemas.microsoft.com/office/drawing/2014/main" id="{11F13838-5DE7-FE40-80CC-899B77D75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3276600"/>
            <a:ext cx="330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40" name="Line 24">
            <a:extLst>
              <a:ext uri="{FF2B5EF4-FFF2-40B4-BE49-F238E27FC236}">
                <a16:creationId xmlns:a16="http://schemas.microsoft.com/office/drawing/2014/main" id="{4324A05F-0566-E14D-9467-2330991077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450" y="0"/>
            <a:ext cx="0" cy="62484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2841" name="Line 25">
            <a:extLst>
              <a:ext uri="{FF2B5EF4-FFF2-40B4-BE49-F238E27FC236}">
                <a16:creationId xmlns:a16="http://schemas.microsoft.com/office/drawing/2014/main" id="{D55120A2-98C3-5F42-8857-F93166F13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6248400"/>
            <a:ext cx="577850" cy="3048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401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2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2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02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2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02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0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0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0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0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0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18" grpId="0" animBg="1" autoUpdateAnimBg="0"/>
      <p:bldP spid="802819" grpId="0" autoUpdateAnimBg="0"/>
      <p:bldP spid="802820" grpId="0" animBg="1" autoUpdateAnimBg="0"/>
      <p:bldP spid="802821" grpId="0" autoUpdateAnimBg="0"/>
      <p:bldP spid="802827" grpId="0" animBg="1" autoUpdateAnimBg="0"/>
      <p:bldP spid="802828" grpId="0" autoUpdateAnimBg="0"/>
      <p:bldP spid="802829" grpId="0" animBg="1" autoUpdateAnimBg="0"/>
      <p:bldP spid="8028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D984B28-7401-FB44-A7FC-E8F6DD7B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72C4DB1A-D58B-AD40-A0A4-7F5C0E3DAF14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03842" name="Text Box 2">
            <a:extLst>
              <a:ext uri="{FF2B5EF4-FFF2-40B4-BE49-F238E27FC236}">
                <a16:creationId xmlns:a16="http://schemas.microsoft.com/office/drawing/2014/main" id="{072B8721-1C14-9F4A-8A90-C1859F38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838200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递归调用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</a:p>
        </p:txBody>
      </p:sp>
      <p:sp>
        <p:nvSpPr>
          <p:cNvPr id="803843" name="Text Box 3">
            <a:extLst>
              <a:ext uri="{FF2B5EF4-FFF2-40B4-BE49-F238E27FC236}">
                <a16:creationId xmlns:a16="http://schemas.microsoft.com/office/drawing/2014/main" id="{D3B07449-462C-1844-B821-ABDC360F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286001"/>
            <a:ext cx="3219450" cy="375666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32</a:t>
            </a:r>
            <a:r>
              <a:rPr lang="zh-CN" altLang="en-US" sz="2400" b="1">
                <a:solidFill>
                  <a:srgbClr val="5B5249"/>
                </a:solidFill>
              </a:rPr>
              <a:t>　　　</a:t>
            </a:r>
            <a:r>
              <a:rPr lang="en-US" altLang="zh-CN" sz="2400" b="1">
                <a:solidFill>
                  <a:srgbClr val="5B5249"/>
                </a:solidFill>
              </a:rPr>
              <a:t>d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31            c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30</a:t>
            </a:r>
            <a:r>
              <a:rPr lang="en-US" altLang="zh-CN" sz="2400">
                <a:solidFill>
                  <a:srgbClr val="5B5249"/>
                </a:solidFill>
              </a:rPr>
              <a:t>             </a:t>
            </a:r>
            <a:r>
              <a:rPr lang="en-US" altLang="zh-CN" sz="2400" b="1">
                <a:solidFill>
                  <a:srgbClr val="5B5249"/>
                </a:solidFill>
              </a:rPr>
              <a:t>v 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29            u(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28     2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27</a:t>
            </a:r>
            <a:r>
              <a:rPr lang="zh-CN" altLang="en-US" sz="2400" b="1">
                <a:solidFill>
                  <a:srgbClr val="5B5249"/>
                </a:solidFill>
              </a:rPr>
              <a:t>　   </a:t>
            </a:r>
            <a:r>
              <a:rPr lang="en-US" altLang="zh-CN" sz="2400" b="1">
                <a:solidFill>
                  <a:srgbClr val="5B5249"/>
                </a:solidFill>
              </a:rPr>
              <a:t>11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（访问链）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26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25</a:t>
            </a:r>
            <a:r>
              <a:rPr lang="zh-CN" altLang="en-US" sz="2400" b="1">
                <a:solidFill>
                  <a:srgbClr val="5B5249"/>
                </a:solidFill>
              </a:rPr>
              <a:t>　  </a:t>
            </a:r>
            <a:r>
              <a:rPr lang="en-US" altLang="zh-CN" sz="2400" b="1">
                <a:solidFill>
                  <a:srgbClr val="5B5249"/>
                </a:solidFill>
              </a:rPr>
              <a:t>17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03844" name="Rectangle 4">
            <a:extLst>
              <a:ext uri="{FF2B5EF4-FFF2-40B4-BE49-F238E27FC236}">
                <a16:creationId xmlns:a16="http://schemas.microsoft.com/office/drawing/2014/main" id="{C47FA55E-ACBE-2D40-9D63-FEBDA707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5105400"/>
            <a:ext cx="3962400" cy="5984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03845" name="Line 5">
            <a:extLst>
              <a:ext uri="{FF2B5EF4-FFF2-40B4-BE49-F238E27FC236}">
                <a16:creationId xmlns:a16="http://schemas.microsoft.com/office/drawing/2014/main" id="{87EF4795-9C70-D443-8046-79BD020A21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8700" y="5791200"/>
            <a:ext cx="4127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3846" name="Line 6">
            <a:extLst>
              <a:ext uri="{FF2B5EF4-FFF2-40B4-BE49-F238E27FC236}">
                <a16:creationId xmlns:a16="http://schemas.microsoft.com/office/drawing/2014/main" id="{F058EEFD-2D5F-7B4F-AB44-5FC56B2E3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5867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3847" name="Line 7">
            <a:extLst>
              <a:ext uri="{FF2B5EF4-FFF2-40B4-BE49-F238E27FC236}">
                <a16:creationId xmlns:a16="http://schemas.microsoft.com/office/drawing/2014/main" id="{3CD015C4-40BB-1245-8B13-87B4ABA76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250" y="4800600"/>
            <a:ext cx="660400" cy="2286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3848" name="Line 8">
            <a:extLst>
              <a:ext uri="{FF2B5EF4-FFF2-40B4-BE49-F238E27FC236}">
                <a16:creationId xmlns:a16="http://schemas.microsoft.com/office/drawing/2014/main" id="{81F070B0-A478-1545-8A71-AA125CF3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5029200"/>
            <a:ext cx="0" cy="18288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3849" name="Rectangle 9">
            <a:extLst>
              <a:ext uri="{FF2B5EF4-FFF2-40B4-BE49-F238E27FC236}">
                <a16:creationId xmlns:a16="http://schemas.microsoft.com/office/drawing/2014/main" id="{9D4BCEA9-DF41-3D41-9B45-FC870EB0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0"/>
            <a:ext cx="1485900" cy="38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</p:spTree>
    <p:extLst>
      <p:ext uri="{BB962C8B-B14F-4D97-AF65-F5344CB8AC3E}">
        <p14:creationId xmlns:p14="http://schemas.microsoft.com/office/powerpoint/2010/main" val="106792841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2" grpId="0" autoUpdateAnimBg="0"/>
      <p:bldP spid="803843" grpId="0" animBg="1" autoUpdateAnimBg="0"/>
      <p:bldP spid="803844" grpId="0" animBg="1" autoUpdateAnimBg="0"/>
      <p:bldP spid="8038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38D74549-8F21-5644-9F0B-158EDDDE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E8406567-EE7B-714C-A437-8075631ADC2A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04866" name="Text Box 2">
            <a:extLst>
              <a:ext uri="{FF2B5EF4-FFF2-40B4-BE49-F238E27FC236}">
                <a16:creationId xmlns:a16="http://schemas.microsoft.com/office/drawing/2014/main" id="{0EBC8170-D50F-CF4D-ADF8-D490150BB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457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、嵌套层次显示表（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display)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和活动记录</a:t>
            </a:r>
          </a:p>
        </p:txBody>
      </p:sp>
      <p:sp>
        <p:nvSpPr>
          <p:cNvPr id="804867" name="Text Box 3">
            <a:extLst>
              <a:ext uri="{FF2B5EF4-FFF2-40B4-BE49-F238E27FC236}">
                <a16:creationId xmlns:a16="http://schemas.microsoft.com/office/drawing/2014/main" id="{B2E9F1C4-C1A0-F641-A595-F2044A55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139825"/>
            <a:ext cx="8585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嵌套层次显示表（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display)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是一个指针数组，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804868" name="Text Box 4">
            <a:extLst>
              <a:ext uri="{FF2B5EF4-FFF2-40B4-BE49-F238E27FC236}">
                <a16:creationId xmlns:a16="http://schemas.microsoft.com/office/drawing/2014/main" id="{5C759462-4995-2940-BDBF-55DF0D02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34290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假设当前运行的过程的层数为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i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，</a:t>
            </a:r>
          </a:p>
        </p:txBody>
      </p:sp>
      <p:sp>
        <p:nvSpPr>
          <p:cNvPr id="804869" name="Text Box 5">
            <a:extLst>
              <a:ext uri="{FF2B5EF4-FFF2-40B4-BE49-F238E27FC236}">
                <a16:creationId xmlns:a16="http://schemas.microsoft.com/office/drawing/2014/main" id="{D8BD5B4E-E45B-124D-81EC-A24AA812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5087938"/>
            <a:ext cx="4044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当前运行过程为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则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D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表内容为：</a:t>
            </a:r>
          </a:p>
        </p:txBody>
      </p:sp>
      <p:sp>
        <p:nvSpPr>
          <p:cNvPr id="804870" name="Text Box 6">
            <a:extLst>
              <a:ext uri="{FF2B5EF4-FFF2-40B4-BE49-F238E27FC236}">
                <a16:creationId xmlns:a16="http://schemas.microsoft.com/office/drawing/2014/main" id="{66101FBE-A5AE-604B-8FC3-7122C72F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4537076"/>
            <a:ext cx="5283200" cy="2292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 R</a:t>
            </a:r>
            <a:r>
              <a:rPr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的活动记录首地址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 Q</a:t>
            </a:r>
            <a:r>
              <a:rPr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的活动记录首地址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 P</a:t>
            </a:r>
            <a:r>
              <a:rPr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的活动记录首地址</a:t>
            </a:r>
          </a:p>
        </p:txBody>
      </p:sp>
      <p:sp>
        <p:nvSpPr>
          <p:cNvPr id="631817" name="Line 7">
            <a:extLst>
              <a:ext uri="{FF2B5EF4-FFF2-40B4-BE49-F238E27FC236}">
                <a16:creationId xmlns:a16="http://schemas.microsoft.com/office/drawing/2014/main" id="{5AE93D19-41C1-344C-96DB-C53E6CA01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5257800"/>
            <a:ext cx="528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31818" name="Line 8">
            <a:extLst>
              <a:ext uri="{FF2B5EF4-FFF2-40B4-BE49-F238E27FC236}">
                <a16:creationId xmlns:a16="http://schemas.microsoft.com/office/drawing/2014/main" id="{13CCCD7E-18FA-8749-8871-CC9257F5E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5800" y="6172200"/>
            <a:ext cx="528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04873" name="Rectangle 9">
            <a:extLst>
              <a:ext uri="{FF2B5EF4-FFF2-40B4-BE49-F238E27FC236}">
                <a16:creationId xmlns:a16="http://schemas.microsoft.com/office/drawing/2014/main" id="{AAC93587-2D20-0E4E-987C-1FE49C25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1676400"/>
            <a:ext cx="882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            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数组的元素指向现行层、</a:t>
            </a:r>
          </a:p>
        </p:txBody>
      </p:sp>
      <p:sp>
        <p:nvSpPr>
          <p:cNvPr id="804874" name="Rectangle 10">
            <a:extLst>
              <a:ext uri="{FF2B5EF4-FFF2-40B4-BE49-F238E27FC236}">
                <a16:creationId xmlns:a16="http://schemas.microsoft.com/office/drawing/2014/main" id="{32FCCA03-A90C-1C4D-942B-9894C532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1704976"/>
            <a:ext cx="87503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直接外层、</a:t>
            </a:r>
          </a:p>
        </p:txBody>
      </p:sp>
      <p:sp>
        <p:nvSpPr>
          <p:cNvPr id="804875" name="Rectangle 11">
            <a:extLst>
              <a:ext uri="{FF2B5EF4-FFF2-40B4-BE49-F238E27FC236}">
                <a16:creationId xmlns:a16="http://schemas.microsoft.com/office/drawing/2014/main" id="{246E1857-9A51-EC4B-ABF4-93DB96C5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2133600"/>
            <a:ext cx="817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         </a:t>
            </a:r>
            <a:r>
              <a:rPr lang="en-US" altLang="zh-CN" sz="3600" b="0">
                <a:solidFill>
                  <a:srgbClr val="5B5249"/>
                </a:solidFill>
              </a:rPr>
              <a:t>……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、直至最外层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(1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层）</a:t>
            </a:r>
          </a:p>
        </p:txBody>
      </p:sp>
      <p:sp>
        <p:nvSpPr>
          <p:cNvPr id="804876" name="Rectangle 12">
            <a:extLst>
              <a:ext uri="{FF2B5EF4-FFF2-40B4-BE49-F238E27FC236}">
                <a16:creationId xmlns:a16="http://schemas.microsoft.com/office/drawing/2014/main" id="{1D8E3877-6BBA-194F-B204-F4D75280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162176"/>
            <a:ext cx="825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                                                     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的最新活动记录的首地址</a:t>
            </a:r>
          </a:p>
        </p:txBody>
      </p:sp>
      <p:sp>
        <p:nvSpPr>
          <p:cNvPr id="804877" name="Rectangle 13">
            <a:extLst>
              <a:ext uri="{FF2B5EF4-FFF2-40B4-BE49-F238E27FC236}">
                <a16:creationId xmlns:a16="http://schemas.microsoft.com/office/drawing/2014/main" id="{DE642A45-3C48-EB4B-91C4-1EC68051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1" y="3457576"/>
            <a:ext cx="87614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                                                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则嵌套层次显示表（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display)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含有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i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个单无</a:t>
            </a:r>
          </a:p>
        </p:txBody>
      </p:sp>
    </p:spTree>
    <p:extLst>
      <p:ext uri="{BB962C8B-B14F-4D97-AF65-F5344CB8AC3E}">
        <p14:creationId xmlns:p14="http://schemas.microsoft.com/office/powerpoint/2010/main" val="41567441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4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4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4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4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4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4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4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6" grpId="0" autoUpdateAnimBg="0"/>
      <p:bldP spid="804867" grpId="0" autoUpdateAnimBg="0"/>
      <p:bldP spid="804868" grpId="0" autoUpdateAnimBg="0"/>
      <p:bldP spid="804869" grpId="0" autoUpdateAnimBg="0"/>
      <p:bldP spid="804870" grpId="0" animBg="1" autoUpdateAnimBg="0"/>
      <p:bldP spid="804873" grpId="0" autoUpdateAnimBg="0"/>
      <p:bldP spid="804874" grpId="0" autoUpdateAnimBg="0"/>
      <p:bldP spid="804875" grpId="0" autoUpdateAnimBg="0"/>
      <p:bldP spid="804876" grpId="0" autoUpdateAnimBg="0"/>
      <p:bldP spid="80487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63A5FE92-2930-EC42-9B7E-E0D9634D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A5F474BC-E364-C84A-8223-3B800095A415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11010" name="Text Box 2">
            <a:extLst>
              <a:ext uri="{FF2B5EF4-FFF2-40B4-BE49-F238E27FC236}">
                <a16:creationId xmlns:a16="http://schemas.microsoft.com/office/drawing/2014/main" id="{FDCCE304-B31B-0445-999B-622ACBB7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4260851"/>
            <a:ext cx="3219450" cy="24709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5B5249"/>
                </a:solidFill>
                <a:ea typeface="宋体" panose="02010600030101010101" pitchFamily="2" charset="-122"/>
              </a:rPr>
              <a:t>4                    x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5B5249"/>
                </a:solidFill>
                <a:ea typeface="宋体" panose="02010600030101010101" pitchFamily="2" charset="-122"/>
              </a:rPr>
              <a:t> 3                    a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5B5249"/>
                </a:solidFill>
                <a:ea typeface="宋体" panose="02010600030101010101" pitchFamily="2" charset="-122"/>
              </a:rPr>
              <a:t> 2               0</a:t>
            </a:r>
            <a:r>
              <a:rPr lang="en-US" altLang="zh-CN" sz="2800">
                <a:solidFill>
                  <a:srgbClr val="5B5249"/>
                </a:solidFill>
                <a:latin typeface="华文新魏" panose="02010800040101010101" pitchFamily="2" charset="-122"/>
              </a:rPr>
              <a:t>(D</a:t>
            </a:r>
            <a:r>
              <a:rPr lang="zh-CN" altLang="en-US" sz="2800">
                <a:solidFill>
                  <a:srgbClr val="5B5249"/>
                </a:solidFill>
                <a:latin typeface="华文新魏" panose="02010800040101010101" pitchFamily="2" charset="-122"/>
              </a:rPr>
              <a:t>表）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5B524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5B5249"/>
                </a:solidFill>
                <a:ea typeface="宋体" panose="02010600030101010101" pitchFamily="2" charset="-122"/>
              </a:rPr>
              <a:t>1            </a:t>
            </a:r>
            <a:r>
              <a:rPr lang="zh-CN" altLang="en-US" sz="2800">
                <a:solidFill>
                  <a:srgbClr val="5B5249"/>
                </a:solidFill>
              </a:rPr>
              <a:t>返回地址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5B524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5B5249"/>
                </a:solidFill>
                <a:ea typeface="宋体" panose="02010600030101010101" pitchFamily="2" charset="-122"/>
              </a:rPr>
              <a:t>0                      0</a:t>
            </a:r>
          </a:p>
        </p:txBody>
      </p:sp>
      <p:sp>
        <p:nvSpPr>
          <p:cNvPr id="811011" name="Text Box 3">
            <a:extLst>
              <a:ext uri="{FF2B5EF4-FFF2-40B4-BE49-F238E27FC236}">
                <a16:creationId xmlns:a16="http://schemas.microsoft.com/office/drawing/2014/main" id="{C481C619-121C-4347-879C-03C8CABA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340226"/>
            <a:ext cx="1320800" cy="247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D70A1667-87C3-B245-8338-2A46AD64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91200"/>
            <a:ext cx="354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P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11013" name="Text Box 5">
            <a:extLst>
              <a:ext uri="{FF2B5EF4-FFF2-40B4-BE49-F238E27FC236}">
                <a16:creationId xmlns:a16="http://schemas.microsoft.com/office/drawing/2014/main" id="{EFD681C5-C331-5945-B428-BBDA4EE89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685800"/>
            <a:ext cx="3879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P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中调用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时的分析栈及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D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表内容</a:t>
            </a:r>
          </a:p>
        </p:txBody>
      </p:sp>
      <p:sp>
        <p:nvSpPr>
          <p:cNvPr id="811014" name="Text Box 6">
            <a:extLst>
              <a:ext uri="{FF2B5EF4-FFF2-40B4-BE49-F238E27FC236}">
                <a16:creationId xmlns:a16="http://schemas.microsoft.com/office/drawing/2014/main" id="{BE9014F5-8295-2D4E-98D5-FEEA3694D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228600"/>
            <a:ext cx="3219450" cy="4034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5B5249"/>
                </a:solidFill>
              </a:rPr>
              <a:t>12              </a:t>
            </a:r>
            <a:r>
              <a:rPr lang="en-US" altLang="zh-CN" sz="2800" b="1" dirty="0" err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lang="en-US" altLang="zh-CN" sz="2800" b="1" dirty="0">
              <a:solidFill>
                <a:srgbClr val="5B524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5B5249"/>
                </a:solidFill>
              </a:rPr>
              <a:t>11              </a:t>
            </a:r>
            <a:r>
              <a:rPr lang="en-US" altLang="zh-CN" sz="2800" b="1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marL="0" indent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FF99FF"/>
                </a:solidFill>
              </a:rPr>
              <a:t>10</a:t>
            </a:r>
            <a:r>
              <a:rPr lang="zh-CN" altLang="en-US" sz="2400" b="1" dirty="0">
                <a:solidFill>
                  <a:srgbClr val="FF99FF"/>
                </a:solidFill>
              </a:rPr>
              <a:t>　　　</a:t>
            </a:r>
            <a:r>
              <a:rPr lang="en-US" altLang="zh-CN" sz="2400" b="1" dirty="0">
                <a:solidFill>
                  <a:srgbClr val="FF99FF"/>
                </a:solidFill>
              </a:rPr>
              <a:t>5  </a:t>
            </a:r>
            <a:r>
              <a:rPr lang="en-US" altLang="zh-CN" sz="2800" b="1" dirty="0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 S</a:t>
            </a:r>
            <a:r>
              <a:rPr lang="zh-CN" altLang="en-US" sz="2800" b="1" dirty="0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lain" startAt="9"/>
            </a:pPr>
            <a:r>
              <a:rPr lang="zh-CN" altLang="en-US" sz="2400" b="1" dirty="0">
                <a:solidFill>
                  <a:srgbClr val="FF99FF"/>
                </a:solidFill>
              </a:rPr>
              <a:t>            </a:t>
            </a:r>
            <a:r>
              <a:rPr lang="en-US" altLang="zh-CN" sz="2400" b="1" dirty="0">
                <a:solidFill>
                  <a:srgbClr val="FF99FF"/>
                </a:solidFill>
              </a:rPr>
              <a:t>0</a:t>
            </a:r>
            <a:r>
              <a:rPr lang="zh-CN" altLang="en-US" sz="2400" b="1" dirty="0">
                <a:solidFill>
                  <a:srgbClr val="FF99FF"/>
                </a:solidFill>
              </a:rPr>
              <a:t>　  </a:t>
            </a:r>
            <a:r>
              <a:rPr lang="en-US" altLang="zh-CN" sz="2800" b="1" dirty="0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b="1" dirty="0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表）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lain" startAt="8"/>
            </a:pPr>
            <a:r>
              <a:rPr lang="zh-CN" altLang="en-US" sz="2400" b="1" dirty="0">
                <a:solidFill>
                  <a:srgbClr val="5B5249"/>
                </a:solidFill>
              </a:rPr>
              <a:t>     </a:t>
            </a:r>
            <a:r>
              <a:rPr lang="en-US" altLang="zh-CN" sz="2400" b="1" dirty="0">
                <a:solidFill>
                  <a:srgbClr val="5B5249"/>
                </a:solidFill>
              </a:rPr>
              <a:t>0</a:t>
            </a:r>
            <a:r>
              <a:rPr lang="en-US" altLang="zh-CN" sz="2800" b="1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 dirty="0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  <a:endParaRPr lang="zh-CN" altLang="en-US" sz="2800" b="1" dirty="0">
              <a:solidFill>
                <a:srgbClr val="5B5249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 dirty="0">
                <a:solidFill>
                  <a:srgbClr val="5B5249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800" b="1" dirty="0">
                <a:solidFill>
                  <a:srgbClr val="5B5249"/>
                </a:solidFill>
                <a:ea typeface="华文新魏" panose="02010800040101010101" pitchFamily="2" charset="-122"/>
              </a:rPr>
              <a:t>　     </a:t>
            </a:r>
            <a:r>
              <a:rPr lang="en-US" altLang="zh-CN" sz="2800" b="1" dirty="0">
                <a:solidFill>
                  <a:srgbClr val="66FFFF"/>
                </a:solidFill>
                <a:ea typeface="华文新魏" panose="02010800040101010101" pitchFamily="2" charset="-122"/>
              </a:rPr>
              <a:t>2(</a:t>
            </a:r>
            <a:r>
              <a:rPr lang="zh-CN" altLang="en-US" sz="2800" b="1" dirty="0">
                <a:solidFill>
                  <a:srgbClr val="66FFFF"/>
                </a:solidFill>
                <a:ea typeface="华文新魏" panose="02010800040101010101" pitchFamily="2" charset="-122"/>
              </a:rPr>
              <a:t>全局</a:t>
            </a:r>
            <a:r>
              <a:rPr lang="en-US" altLang="zh-CN" sz="2800" b="1" dirty="0">
                <a:solidFill>
                  <a:srgbClr val="66FFFF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sz="2800" b="1" dirty="0">
                <a:solidFill>
                  <a:srgbClr val="66FFFF"/>
                </a:solidFill>
                <a:ea typeface="华文新魏" panose="02010800040101010101" pitchFamily="2" charset="-122"/>
              </a:rPr>
              <a:t>表</a:t>
            </a:r>
            <a:r>
              <a:rPr lang="en-US" altLang="zh-CN" sz="2800" b="1" dirty="0">
                <a:solidFill>
                  <a:srgbClr val="66FFFF"/>
                </a:solidFill>
                <a:ea typeface="华文新魏" panose="02010800040101010101" pitchFamily="2" charset="-122"/>
              </a:rPr>
              <a:t>)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5B5249"/>
                </a:solidFill>
              </a:rPr>
              <a:t>6</a:t>
            </a:r>
            <a:r>
              <a:rPr lang="zh-CN" altLang="en-US" sz="2400" b="1" dirty="0">
                <a:solidFill>
                  <a:srgbClr val="5B5249"/>
                </a:solidFill>
              </a:rPr>
              <a:t>　        </a:t>
            </a:r>
            <a:r>
              <a:rPr lang="zh-CN" altLang="en-US" sz="2800" b="1" dirty="0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5B5249"/>
                </a:solidFill>
              </a:rPr>
              <a:t>5</a:t>
            </a:r>
            <a:r>
              <a:rPr lang="zh-CN" altLang="en-US" sz="2400" b="1" dirty="0">
                <a:solidFill>
                  <a:srgbClr val="5B5249"/>
                </a:solidFill>
              </a:rPr>
              <a:t>　　   </a:t>
            </a:r>
            <a:r>
              <a:rPr lang="en-US" altLang="zh-CN" sz="2400" b="1" dirty="0">
                <a:solidFill>
                  <a:srgbClr val="5B5249"/>
                </a:solidFill>
              </a:rPr>
              <a:t>0</a:t>
            </a:r>
            <a:r>
              <a:rPr lang="zh-CN" altLang="en-US" sz="2400" b="1" dirty="0">
                <a:solidFill>
                  <a:srgbClr val="5B5249"/>
                </a:solidFill>
              </a:rPr>
              <a:t>（</a:t>
            </a:r>
            <a:r>
              <a:rPr lang="zh-CN" altLang="en-US" sz="2800" b="1" dirty="0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11015" name="Text Box 7">
            <a:extLst>
              <a:ext uri="{FF2B5EF4-FFF2-40B4-BE49-F238E27FC236}">
                <a16:creationId xmlns:a16="http://schemas.microsoft.com/office/drawing/2014/main" id="{999EE655-BA2A-6240-BC8D-EDFAB9DFF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1320800" cy="402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811016" name="Line 8">
            <a:extLst>
              <a:ext uri="{FF2B5EF4-FFF2-40B4-BE49-F238E27FC236}">
                <a16:creationId xmlns:a16="http://schemas.microsoft.com/office/drawing/2014/main" id="{3C6B9625-845D-B74C-A088-EC723EE35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1650" y="3962400"/>
            <a:ext cx="41275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1017" name="Line 9">
            <a:extLst>
              <a:ext uri="{FF2B5EF4-FFF2-40B4-BE49-F238E27FC236}">
                <a16:creationId xmlns:a16="http://schemas.microsoft.com/office/drawing/2014/main" id="{91ABB559-85DB-2B4C-9465-2792566CC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4191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1018" name="Line 10">
            <a:extLst>
              <a:ext uri="{FF2B5EF4-FFF2-40B4-BE49-F238E27FC236}">
                <a16:creationId xmlns:a16="http://schemas.microsoft.com/office/drawing/2014/main" id="{FB11639E-D450-CF47-9A57-B3BB76BA2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6248400"/>
            <a:ext cx="4127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1019" name="Line 11">
            <a:extLst>
              <a:ext uri="{FF2B5EF4-FFF2-40B4-BE49-F238E27FC236}">
                <a16:creationId xmlns:a16="http://schemas.microsoft.com/office/drawing/2014/main" id="{10E9EEE9-7212-B949-ABD2-C80225DC8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1650" y="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1020" name="Line 12">
            <a:extLst>
              <a:ext uri="{FF2B5EF4-FFF2-40B4-BE49-F238E27FC236}">
                <a16:creationId xmlns:a16="http://schemas.microsoft.com/office/drawing/2014/main" id="{B8F73E6D-FAD9-9F4C-84BD-C698D01BC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3657600"/>
            <a:ext cx="4127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1022" name="Text Box 14">
            <a:extLst>
              <a:ext uri="{FF2B5EF4-FFF2-40B4-BE49-F238E27FC236}">
                <a16:creationId xmlns:a16="http://schemas.microsoft.com/office/drawing/2014/main" id="{20380A4F-DE94-6D41-A0C5-F290D9DC9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24200"/>
            <a:ext cx="354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</p:spTree>
    <p:extLst>
      <p:ext uri="{BB962C8B-B14F-4D97-AF65-F5344CB8AC3E}">
        <p14:creationId xmlns:p14="http://schemas.microsoft.com/office/powerpoint/2010/main" val="280433804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1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1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1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1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0" grpId="0" animBg="1" autoUpdateAnimBg="0"/>
      <p:bldP spid="811011" grpId="0" autoUpdateAnimBg="0"/>
      <p:bldP spid="811012" grpId="0" autoUpdateAnimBg="0"/>
      <p:bldP spid="811013" grpId="0" autoUpdateAnimBg="0"/>
      <p:bldP spid="811014" grpId="0" animBg="1" autoUpdateAnimBg="0"/>
      <p:bldP spid="811015" grpId="0" autoUpdateAnimBg="0"/>
      <p:bldP spid="8110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9A67B7B2-4796-D942-978A-41178A36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58045451-3793-A24C-B04D-66E8DDC23EDA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12034" name="Text Box 2">
            <a:extLst>
              <a:ext uri="{FF2B5EF4-FFF2-40B4-BE49-F238E27FC236}">
                <a16:creationId xmlns:a16="http://schemas.microsoft.com/office/drawing/2014/main" id="{71936040-931C-4041-996F-0E237CF1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191000"/>
            <a:ext cx="3219450" cy="27225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19</a:t>
            </a:r>
            <a:r>
              <a:rPr lang="zh-CN" altLang="en-US" sz="2400" b="1">
                <a:solidFill>
                  <a:srgbClr val="FF99FF"/>
                </a:solidFill>
              </a:rPr>
              <a:t>　　　</a:t>
            </a:r>
            <a:r>
              <a:rPr lang="en-US" altLang="zh-CN" sz="2400" b="1">
                <a:solidFill>
                  <a:srgbClr val="FF99FF"/>
                </a:solidFill>
              </a:rPr>
              <a:t>13</a:t>
            </a:r>
            <a:r>
              <a:rPr lang="zh-CN" altLang="en-US" sz="2400" b="1">
                <a:solidFill>
                  <a:srgbClr val="FF99FF"/>
                </a:solidFill>
              </a:rPr>
              <a:t>（</a:t>
            </a:r>
            <a:r>
              <a:rPr lang="en-US" altLang="zh-CN" sz="24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18 </a:t>
            </a:r>
            <a:r>
              <a:rPr lang="en-US" altLang="zh-CN" sz="2400">
                <a:solidFill>
                  <a:srgbClr val="FF99FF"/>
                </a:solidFill>
              </a:rPr>
              <a:t>             </a:t>
            </a:r>
            <a:r>
              <a:rPr lang="en-US" altLang="zh-CN" sz="2400" b="1">
                <a:solidFill>
                  <a:srgbClr val="FF99FF"/>
                </a:solidFill>
              </a:rPr>
              <a:t>0 </a:t>
            </a:r>
            <a:r>
              <a:rPr lang="zh-CN" altLang="en-US" sz="2400" b="1">
                <a:solidFill>
                  <a:srgbClr val="FF99FF"/>
                </a:solidFill>
              </a:rPr>
              <a:t>　</a:t>
            </a:r>
            <a:r>
              <a:rPr lang="en-US" altLang="zh-CN" sz="24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r>
              <a:rPr lang="zh-CN" altLang="en-US" sz="2400" b="1">
                <a:solidFill>
                  <a:srgbClr val="FF99FF"/>
                </a:solidFill>
              </a:rPr>
              <a:t>）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17             b(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16    1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  <a:endParaRPr lang="zh-CN" altLang="en-US" sz="2800" b="1">
              <a:solidFill>
                <a:srgbClr val="5B5249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  <a:ea typeface="华文新魏" panose="02010800040101010101" pitchFamily="2" charset="-122"/>
              </a:rPr>
              <a:t>15 </a:t>
            </a:r>
            <a:r>
              <a:rPr lang="en-US" altLang="zh-CN" sz="2800" b="1">
                <a:solidFill>
                  <a:srgbClr val="5B5249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9( </a:t>
            </a:r>
            <a:r>
              <a:rPr lang="zh-CN" altLang="en-US" sz="2800" b="1">
                <a:solidFill>
                  <a:srgbClr val="66FFFF"/>
                </a:solidFill>
                <a:ea typeface="华文新魏" panose="02010800040101010101" pitchFamily="2" charset="-122"/>
              </a:rPr>
              <a:t>全局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solidFill>
                  <a:srgbClr val="66FFFF"/>
                </a:solidFill>
                <a:ea typeface="华文新魏" panose="02010800040101010101" pitchFamily="2" charset="-122"/>
              </a:rPr>
              <a:t>表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)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14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13</a:t>
            </a:r>
            <a:r>
              <a:rPr lang="zh-CN" altLang="en-US" sz="2400" b="1">
                <a:solidFill>
                  <a:srgbClr val="5B5249"/>
                </a:solidFill>
              </a:rPr>
              <a:t>　　 </a:t>
            </a:r>
            <a:r>
              <a:rPr lang="en-US" altLang="zh-CN" sz="2400" b="1">
                <a:solidFill>
                  <a:srgbClr val="5B5249"/>
                </a:solidFill>
              </a:rPr>
              <a:t>5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12035" name="Text Box 3">
            <a:extLst>
              <a:ext uri="{FF2B5EF4-FFF2-40B4-BE49-F238E27FC236}">
                <a16:creationId xmlns:a16="http://schemas.microsoft.com/office/drawing/2014/main" id="{00C32E3B-21B9-6949-A9AE-601159002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8674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12036" name="Text Box 4">
            <a:extLst>
              <a:ext uri="{FF2B5EF4-FFF2-40B4-BE49-F238E27FC236}">
                <a16:creationId xmlns:a16="http://schemas.microsoft.com/office/drawing/2014/main" id="{5076314E-D44A-8940-B09B-EB9FAC9CB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81000"/>
            <a:ext cx="4292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S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中调用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时的分析栈及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表内容</a:t>
            </a:r>
          </a:p>
        </p:txBody>
      </p:sp>
      <p:sp>
        <p:nvSpPr>
          <p:cNvPr id="812037" name="Text Box 5">
            <a:extLst>
              <a:ext uri="{FF2B5EF4-FFF2-40B4-BE49-F238E27FC236}">
                <a16:creationId xmlns:a16="http://schemas.microsoft.com/office/drawing/2014/main" id="{0D9111F0-C6E9-FD41-8720-E163D147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056063"/>
            <a:ext cx="1320800" cy="27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812038" name="Line 6">
            <a:extLst>
              <a:ext uri="{FF2B5EF4-FFF2-40B4-BE49-F238E27FC236}">
                <a16:creationId xmlns:a16="http://schemas.microsoft.com/office/drawing/2014/main" id="{48EFEF7A-5CB9-FB44-B26A-3CC2CF87E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6350" y="670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2039" name="Line 7">
            <a:extLst>
              <a:ext uri="{FF2B5EF4-FFF2-40B4-BE49-F238E27FC236}">
                <a16:creationId xmlns:a16="http://schemas.microsoft.com/office/drawing/2014/main" id="{AB43DB7C-0D24-6A4B-8320-C84C565B4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6350" y="6629400"/>
            <a:ext cx="330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2041" name="Text Box 9">
            <a:extLst>
              <a:ext uri="{FF2B5EF4-FFF2-40B4-BE49-F238E27FC236}">
                <a16:creationId xmlns:a16="http://schemas.microsoft.com/office/drawing/2014/main" id="{DAA3B1C0-0816-0446-9516-341B5604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"/>
            <a:ext cx="3219450" cy="428296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30</a:t>
            </a:r>
            <a:r>
              <a:rPr lang="zh-CN" altLang="en-US" sz="2400" b="1">
                <a:solidFill>
                  <a:srgbClr val="5B5249"/>
                </a:solidFill>
              </a:rPr>
              <a:t>　　　</a:t>
            </a:r>
            <a:r>
              <a:rPr lang="en-US" altLang="zh-CN" sz="2400" b="1">
                <a:solidFill>
                  <a:srgbClr val="5B5249"/>
                </a:solidFill>
              </a:rPr>
              <a:t>d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lain" startAt="29"/>
            </a:pPr>
            <a:r>
              <a:rPr lang="zh-CN" altLang="en-US" sz="2400" b="1">
                <a:solidFill>
                  <a:srgbClr val="5B5249"/>
                </a:solidFill>
              </a:rPr>
              <a:t>　  　</a:t>
            </a:r>
            <a:r>
              <a:rPr lang="en-US" altLang="zh-CN" sz="2400" b="1">
                <a:solidFill>
                  <a:srgbClr val="5B5249"/>
                </a:solidFill>
              </a:rPr>
              <a:t>c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28            </a:t>
            </a:r>
            <a:r>
              <a:rPr lang="en-US" altLang="zh-CN" sz="2400" b="1">
                <a:solidFill>
                  <a:srgbClr val="66FFFF"/>
                </a:solidFill>
              </a:rPr>
              <a:t> 20</a:t>
            </a:r>
            <a:r>
              <a:rPr lang="en-US" altLang="zh-CN" sz="2400" b="1">
                <a:solidFill>
                  <a:srgbClr val="FF99FF"/>
                </a:solidFill>
              </a:rPr>
              <a:t>   </a:t>
            </a:r>
            <a:r>
              <a:rPr lang="en-US" altLang="zh-CN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 R</a:t>
            </a:r>
            <a:r>
              <a:rPr lang="zh-CN" altLang="en-US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zh-CN" altLang="en-US" sz="2400" b="1">
              <a:solidFill>
                <a:srgbClr val="5B5249"/>
              </a:solidFill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27</a:t>
            </a:r>
            <a:r>
              <a:rPr lang="zh-CN" altLang="en-US" sz="2400" b="1">
                <a:solidFill>
                  <a:srgbClr val="FF99FF"/>
                </a:solidFill>
              </a:rPr>
              <a:t>　　　</a:t>
            </a:r>
            <a:r>
              <a:rPr lang="en-US" altLang="zh-CN" sz="2400" b="1">
                <a:solidFill>
                  <a:srgbClr val="FF99FF"/>
                </a:solidFill>
              </a:rPr>
              <a:t>13</a:t>
            </a:r>
            <a:endParaRPr lang="en-US" altLang="zh-CN" sz="2800" b="1">
              <a:solidFill>
                <a:srgbClr val="FF99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26</a:t>
            </a:r>
            <a:r>
              <a:rPr lang="zh-CN" altLang="en-US" sz="2400" b="1">
                <a:solidFill>
                  <a:srgbClr val="FF99FF"/>
                </a:solidFill>
              </a:rPr>
              <a:t>　　　</a:t>
            </a:r>
            <a:r>
              <a:rPr lang="en-US" altLang="zh-CN" sz="2400" b="1">
                <a:solidFill>
                  <a:srgbClr val="FF99FF"/>
                </a:solidFill>
              </a:rPr>
              <a:t>0</a:t>
            </a:r>
            <a:r>
              <a:rPr lang="zh-CN" altLang="en-US" sz="2400" b="1">
                <a:solidFill>
                  <a:srgbClr val="FF99FF"/>
                </a:solidFill>
              </a:rPr>
              <a:t>　　</a:t>
            </a:r>
            <a:r>
              <a:rPr lang="en-US" altLang="zh-CN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表）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25</a:t>
            </a:r>
            <a:r>
              <a:rPr lang="en-US" altLang="zh-CN" sz="2400">
                <a:solidFill>
                  <a:srgbClr val="5B5249"/>
                </a:solidFill>
              </a:rPr>
              <a:t>            </a:t>
            </a:r>
            <a:r>
              <a:rPr lang="en-US" altLang="zh-CN" sz="2400" b="1">
                <a:solidFill>
                  <a:srgbClr val="5B5249"/>
                </a:solidFill>
              </a:rPr>
              <a:t>v 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24             u(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23     2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22</a:t>
            </a:r>
            <a:r>
              <a:rPr lang="zh-CN" altLang="en-US" sz="2400" b="1">
                <a:solidFill>
                  <a:srgbClr val="5B5249"/>
                </a:solidFill>
              </a:rPr>
              <a:t>　  </a:t>
            </a:r>
            <a:r>
              <a:rPr lang="en-US" altLang="zh-CN" sz="2400" b="1">
                <a:solidFill>
                  <a:srgbClr val="5B5249"/>
                </a:solidFill>
              </a:rPr>
              <a:t>18 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66FFFF"/>
                </a:solidFill>
                <a:ea typeface="华文新魏" panose="02010800040101010101" pitchFamily="2" charset="-122"/>
              </a:rPr>
              <a:t>全局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solidFill>
                  <a:srgbClr val="66FFFF"/>
                </a:solidFill>
                <a:ea typeface="华文新魏" panose="02010800040101010101" pitchFamily="2" charset="-122"/>
              </a:rPr>
              <a:t>表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)</a:t>
            </a:r>
            <a:endParaRPr lang="en-US" altLang="zh-CN" sz="2800" b="1">
              <a:solidFill>
                <a:srgbClr val="5B5249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21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20</a:t>
            </a:r>
            <a:r>
              <a:rPr lang="zh-CN" altLang="en-US" sz="2400" b="1">
                <a:solidFill>
                  <a:srgbClr val="5B5249"/>
                </a:solidFill>
              </a:rPr>
              <a:t>　  </a:t>
            </a:r>
            <a:r>
              <a:rPr lang="en-US" altLang="zh-CN" sz="2400" b="1">
                <a:solidFill>
                  <a:srgbClr val="5B5249"/>
                </a:solidFill>
              </a:rPr>
              <a:t>13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12042" name="Text Box 10">
            <a:extLst>
              <a:ext uri="{FF2B5EF4-FFF2-40B4-BE49-F238E27FC236}">
                <a16:creationId xmlns:a16="http://schemas.microsoft.com/office/drawing/2014/main" id="{159C3102-10E2-2141-AB2A-53F10A5E2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1575879"/>
            <a:ext cx="4210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Q</a:t>
            </a:r>
            <a:r>
              <a:rPr lang="zh-CN" altLang="en-US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中调用</a:t>
            </a:r>
            <a:r>
              <a:rPr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时的分析栈及</a:t>
            </a:r>
            <a:r>
              <a:rPr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表内容</a:t>
            </a:r>
          </a:p>
        </p:txBody>
      </p:sp>
      <p:sp>
        <p:nvSpPr>
          <p:cNvPr id="812043" name="Text Box 11">
            <a:extLst>
              <a:ext uri="{FF2B5EF4-FFF2-40B4-BE49-F238E27FC236}">
                <a16:creationId xmlns:a16="http://schemas.microsoft.com/office/drawing/2014/main" id="{8BB796F9-29A3-7842-BFC0-FE9956E63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49238"/>
            <a:ext cx="1320800" cy="40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812044" name="Text Box 12">
            <a:extLst>
              <a:ext uri="{FF2B5EF4-FFF2-40B4-BE49-F238E27FC236}">
                <a16:creationId xmlns:a16="http://schemas.microsoft.com/office/drawing/2014/main" id="{09A5E8A2-A01E-1C4D-8F2D-5CEA13BC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32766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12045" name="Line 13">
            <a:extLst>
              <a:ext uri="{FF2B5EF4-FFF2-40B4-BE49-F238E27FC236}">
                <a16:creationId xmlns:a16="http://schemas.microsoft.com/office/drawing/2014/main" id="{F162718B-0ED7-664A-9F1F-2AC19C076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6350" y="3962400"/>
            <a:ext cx="41275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2046" name="Line 14">
            <a:extLst>
              <a:ext uri="{FF2B5EF4-FFF2-40B4-BE49-F238E27FC236}">
                <a16:creationId xmlns:a16="http://schemas.microsoft.com/office/drawing/2014/main" id="{12EF24D1-76EC-1845-9D64-F5B334B8E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4114800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2047" name="Line 15">
            <a:extLst>
              <a:ext uri="{FF2B5EF4-FFF2-40B4-BE49-F238E27FC236}">
                <a16:creationId xmlns:a16="http://schemas.microsoft.com/office/drawing/2014/main" id="{C6F2F780-326A-BC44-9D3C-15926C9EC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6400800"/>
            <a:ext cx="41275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2049" name="Line 17">
            <a:extLst>
              <a:ext uri="{FF2B5EF4-FFF2-40B4-BE49-F238E27FC236}">
                <a16:creationId xmlns:a16="http://schemas.microsoft.com/office/drawing/2014/main" id="{D12EB789-F5C0-CB42-A6DD-7B830F705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2050" name="Line 18">
            <a:extLst>
              <a:ext uri="{FF2B5EF4-FFF2-40B4-BE49-F238E27FC236}">
                <a16:creationId xmlns:a16="http://schemas.microsoft.com/office/drawing/2014/main" id="{01FFC6F9-B4B6-CE46-94A4-01928B1C9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3657600"/>
            <a:ext cx="4127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12852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 animBg="1" autoUpdateAnimBg="0"/>
      <p:bldP spid="812035" grpId="0" autoUpdateAnimBg="0"/>
      <p:bldP spid="812036" grpId="0" autoUpdateAnimBg="0"/>
      <p:bldP spid="812037" grpId="0" autoUpdateAnimBg="0"/>
      <p:bldP spid="812041" grpId="0" animBg="1" autoUpdateAnimBg="0"/>
      <p:bldP spid="812042" grpId="0" autoUpdateAnimBg="0"/>
      <p:bldP spid="812043" grpId="0" autoUpdateAnimBg="0"/>
      <p:bldP spid="81204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3A2E3C74-6298-0F4D-9642-EE89F122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B240C0ED-3965-8645-B80A-9E4F99A24F14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813058" name="Text Box 2">
            <a:extLst>
              <a:ext uri="{FF2B5EF4-FFF2-40B4-BE49-F238E27FC236}">
                <a16:creationId xmlns:a16="http://schemas.microsoft.com/office/drawing/2014/main" id="{8DF30564-711E-A94E-BB91-EEECAE508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381000"/>
            <a:ext cx="4375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中递归调用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时的分析栈及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表内容</a:t>
            </a:r>
          </a:p>
        </p:txBody>
      </p:sp>
      <p:sp>
        <p:nvSpPr>
          <p:cNvPr id="813059" name="Text Box 3">
            <a:extLst>
              <a:ext uri="{FF2B5EF4-FFF2-40B4-BE49-F238E27FC236}">
                <a16:creationId xmlns:a16="http://schemas.microsoft.com/office/drawing/2014/main" id="{398CDDA8-E8E5-F644-9814-18A5ABD7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32766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过程</a:t>
            </a:r>
            <a:r>
              <a:rPr lang="en-US" altLang="zh-CN" sz="3200" b="0">
                <a:solidFill>
                  <a:srgbClr val="5B5249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 b="0">
                <a:solidFill>
                  <a:srgbClr val="5B5249"/>
                </a:solidFill>
                <a:latin typeface="华文新魏" panose="02010800040101010101" pitchFamily="2" charset="-122"/>
              </a:rPr>
              <a:t>的活动记录</a:t>
            </a:r>
          </a:p>
        </p:txBody>
      </p:sp>
      <p:sp>
        <p:nvSpPr>
          <p:cNvPr id="813060" name="Text Box 4">
            <a:extLst>
              <a:ext uri="{FF2B5EF4-FFF2-40B4-BE49-F238E27FC236}">
                <a16:creationId xmlns:a16="http://schemas.microsoft.com/office/drawing/2014/main" id="{F1B2DAD6-5FA6-FD4C-8F9B-7B36A57C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990600"/>
            <a:ext cx="3219450" cy="53948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41           d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40           c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39            </a:t>
            </a:r>
            <a:r>
              <a:rPr lang="en-US" altLang="zh-CN" sz="2400" b="1">
                <a:solidFill>
                  <a:srgbClr val="66FFFF"/>
                </a:solidFill>
              </a:rPr>
              <a:t>31</a:t>
            </a:r>
            <a:r>
              <a:rPr lang="en-US" altLang="zh-CN" sz="2400" b="1">
                <a:solidFill>
                  <a:srgbClr val="FF99FF"/>
                </a:solidFill>
              </a:rPr>
              <a:t>   </a:t>
            </a:r>
            <a:r>
              <a:rPr lang="en-US" altLang="zh-CN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 R</a:t>
            </a:r>
            <a:r>
              <a:rPr lang="zh-CN" altLang="en-US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zh-CN" altLang="en-US" sz="2400" b="1">
              <a:solidFill>
                <a:srgbClr val="5B5249"/>
              </a:solidFill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38</a:t>
            </a:r>
            <a:r>
              <a:rPr lang="zh-CN" altLang="en-US" sz="2400" b="1">
                <a:solidFill>
                  <a:srgbClr val="FF99FF"/>
                </a:solidFill>
              </a:rPr>
              <a:t>　　　</a:t>
            </a:r>
            <a:r>
              <a:rPr lang="en-US" altLang="zh-CN" sz="2400" b="1">
                <a:solidFill>
                  <a:srgbClr val="FF99FF"/>
                </a:solidFill>
              </a:rPr>
              <a:t>13</a:t>
            </a:r>
            <a:endParaRPr lang="en-US" altLang="zh-CN" sz="2800" b="1">
              <a:solidFill>
                <a:srgbClr val="FF99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FF99FF"/>
                </a:solidFill>
              </a:rPr>
              <a:t>37</a:t>
            </a:r>
            <a:r>
              <a:rPr lang="zh-CN" altLang="en-US" sz="2400" b="1">
                <a:solidFill>
                  <a:srgbClr val="FF99FF"/>
                </a:solidFill>
              </a:rPr>
              <a:t>　　　 </a:t>
            </a:r>
            <a:r>
              <a:rPr lang="en-US" altLang="zh-CN" sz="2400" b="1">
                <a:solidFill>
                  <a:srgbClr val="FF99FF"/>
                </a:solidFill>
              </a:rPr>
              <a:t>0</a:t>
            </a:r>
            <a:r>
              <a:rPr lang="zh-CN" altLang="en-US" sz="2400" b="1">
                <a:solidFill>
                  <a:srgbClr val="FF99FF"/>
                </a:solidFill>
              </a:rPr>
              <a:t>　　</a:t>
            </a:r>
            <a:r>
              <a:rPr lang="en-US" altLang="zh-CN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solidFill>
                  <a:srgbClr val="FF99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表）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36</a:t>
            </a:r>
            <a:r>
              <a:rPr lang="en-US" altLang="zh-CN" sz="2400">
                <a:solidFill>
                  <a:srgbClr val="5B5249"/>
                </a:solidFill>
              </a:rPr>
              <a:t>           </a:t>
            </a:r>
            <a:r>
              <a:rPr lang="en-US" altLang="zh-CN" sz="2400" b="1">
                <a:solidFill>
                  <a:srgbClr val="5B5249"/>
                </a:solidFill>
              </a:rPr>
              <a:t>v 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35             u(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形参</a:t>
            </a:r>
            <a:r>
              <a:rPr lang="zh-CN" altLang="en-US" sz="2400" b="1">
                <a:solidFill>
                  <a:srgbClr val="5B5249"/>
                </a:solidFill>
              </a:rPr>
              <a:t>）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34    2</a:t>
            </a:r>
            <a:r>
              <a:rPr lang="en-US" altLang="zh-CN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5B52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形参个数）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33</a:t>
            </a:r>
            <a:r>
              <a:rPr lang="zh-CN" altLang="en-US" sz="2400" b="1">
                <a:solidFill>
                  <a:srgbClr val="5B5249"/>
                </a:solidFill>
              </a:rPr>
              <a:t>　  </a:t>
            </a:r>
            <a:r>
              <a:rPr lang="en-US" altLang="zh-CN" sz="2400" b="1">
                <a:solidFill>
                  <a:srgbClr val="5B5249"/>
                </a:solidFill>
              </a:rPr>
              <a:t>18 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( </a:t>
            </a:r>
            <a:r>
              <a:rPr lang="zh-CN" altLang="en-US" sz="2800" b="1">
                <a:solidFill>
                  <a:srgbClr val="66FFFF"/>
                </a:solidFill>
                <a:ea typeface="华文新魏" panose="02010800040101010101" pitchFamily="2" charset="-122"/>
              </a:rPr>
              <a:t>全局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solidFill>
                  <a:srgbClr val="66FFFF"/>
                </a:solidFill>
                <a:ea typeface="华文新魏" panose="02010800040101010101" pitchFamily="2" charset="-122"/>
              </a:rPr>
              <a:t>表</a:t>
            </a:r>
            <a:r>
              <a:rPr lang="en-US" altLang="zh-CN" sz="2800" b="1">
                <a:solidFill>
                  <a:srgbClr val="66FFFF"/>
                </a:solidFill>
                <a:ea typeface="华文新魏" panose="02010800040101010101" pitchFamily="2" charset="-122"/>
              </a:rPr>
              <a:t>)</a:t>
            </a:r>
            <a:endParaRPr lang="en-US" altLang="zh-CN" sz="2800" b="1">
              <a:solidFill>
                <a:srgbClr val="5B5249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32</a:t>
            </a:r>
            <a:r>
              <a:rPr lang="zh-CN" altLang="en-US" sz="2400" b="1">
                <a:solidFill>
                  <a:srgbClr val="5B5249"/>
                </a:solidFill>
              </a:rPr>
              <a:t>　    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返回地址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>
                <a:solidFill>
                  <a:srgbClr val="5B5249"/>
                </a:solidFill>
              </a:rPr>
              <a:t>31</a:t>
            </a:r>
            <a:r>
              <a:rPr lang="zh-CN" altLang="en-US" sz="2400" b="1">
                <a:solidFill>
                  <a:srgbClr val="5B5249"/>
                </a:solidFill>
              </a:rPr>
              <a:t>　  </a:t>
            </a:r>
            <a:r>
              <a:rPr lang="en-US" altLang="zh-CN" sz="2400" b="1">
                <a:solidFill>
                  <a:srgbClr val="5B5249"/>
                </a:solidFill>
              </a:rPr>
              <a:t>13</a:t>
            </a:r>
            <a:r>
              <a:rPr lang="zh-CN" altLang="en-US" sz="2400" b="1">
                <a:solidFill>
                  <a:srgbClr val="5B5249"/>
                </a:solidFill>
              </a:rPr>
              <a:t>（</a:t>
            </a:r>
            <a:r>
              <a:rPr lang="zh-CN" altLang="en-US" sz="2800" b="1">
                <a:solidFill>
                  <a:srgbClr val="5B5249"/>
                </a:solidFill>
                <a:ea typeface="华文新魏" panose="02010800040101010101" pitchFamily="2" charset="-122"/>
              </a:rPr>
              <a:t>控制链）</a:t>
            </a:r>
          </a:p>
        </p:txBody>
      </p:sp>
      <p:sp>
        <p:nvSpPr>
          <p:cNvPr id="813061" name="Text Box 5">
            <a:extLst>
              <a:ext uri="{FF2B5EF4-FFF2-40B4-BE49-F238E27FC236}">
                <a16:creationId xmlns:a16="http://schemas.microsoft.com/office/drawing/2014/main" id="{2B002AC2-0D1D-AA4B-9653-79D47F431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1066800"/>
            <a:ext cx="1320800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</a:rPr>
              <a:t>Top</a:t>
            </a: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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0">
              <a:solidFill>
                <a:srgbClr val="5B5249"/>
              </a:solidFill>
              <a:ea typeface="宋体" panose="02010600030101010101" pitchFamily="2" charset="-122"/>
              <a:sym typeface="Wingdings" pitchFamily="2" charset="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  <a:ea typeface="宋体" panose="02010600030101010101" pitchFamily="2" charset="-122"/>
                <a:sym typeface="Wingdings" pitchFamily="2" charset="2"/>
              </a:rPr>
              <a:t> Sp </a:t>
            </a:r>
          </a:p>
        </p:txBody>
      </p:sp>
      <p:sp>
        <p:nvSpPr>
          <p:cNvPr id="813062" name="Line 6">
            <a:extLst>
              <a:ext uri="{FF2B5EF4-FFF2-40B4-BE49-F238E27FC236}">
                <a16:creationId xmlns:a16="http://schemas.microsoft.com/office/drawing/2014/main" id="{A09AA255-D9C1-224F-8B06-C67AADA21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8700" y="6096000"/>
            <a:ext cx="41275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3063" name="Line 7">
            <a:extLst>
              <a:ext uri="{FF2B5EF4-FFF2-40B4-BE49-F238E27FC236}">
                <a16:creationId xmlns:a16="http://schemas.microsoft.com/office/drawing/2014/main" id="{E39B4037-568A-DB4E-9D9F-5919C292F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6324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6027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 autoUpdateAnimBg="0"/>
      <p:bldP spid="813059" grpId="0" autoUpdateAnimBg="0"/>
      <p:bldP spid="813060" grpId="0" animBg="1" autoUpdateAnimBg="0"/>
      <p:bldP spid="8130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20AE26BE-6D2B-6B4F-8160-D2FCE336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C603A05F-64D1-D148-98FF-508313460C94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69026" name="Rectangle 2">
            <a:extLst>
              <a:ext uri="{FF2B5EF4-FFF2-40B4-BE49-F238E27FC236}">
                <a16:creationId xmlns:a16="http://schemas.microsoft.com/office/drawing/2014/main" id="{841D59E5-2657-964A-A7FA-E3D3D6DB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1066800"/>
            <a:ext cx="239395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目标代码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3FC258C0-DBB6-B740-A2AB-D0C5611B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057400"/>
            <a:ext cx="239395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静态数据</a:t>
            </a:r>
          </a:p>
        </p:txBody>
      </p:sp>
      <p:sp>
        <p:nvSpPr>
          <p:cNvPr id="769028" name="Rectangle 4">
            <a:extLst>
              <a:ext uri="{FF2B5EF4-FFF2-40B4-BE49-F238E27FC236}">
                <a16:creationId xmlns:a16="http://schemas.microsoft.com/office/drawing/2014/main" id="{CCAF2D96-97D7-3C44-8E21-54E84D9D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3048000"/>
            <a:ext cx="23939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栈</a:t>
            </a:r>
          </a:p>
        </p:txBody>
      </p:sp>
      <p:sp>
        <p:nvSpPr>
          <p:cNvPr id="769029" name="Rectangle 5">
            <a:extLst>
              <a:ext uri="{FF2B5EF4-FFF2-40B4-BE49-F238E27FC236}">
                <a16:creationId xmlns:a16="http://schemas.microsoft.com/office/drawing/2014/main" id="{8FFB04ED-CC5D-F34F-8998-0BE73835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4191000"/>
            <a:ext cx="23939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69030" name="Rectangle 6">
            <a:extLst>
              <a:ext uri="{FF2B5EF4-FFF2-40B4-BE49-F238E27FC236}">
                <a16:creationId xmlns:a16="http://schemas.microsoft.com/office/drawing/2014/main" id="{04DCAC1C-E445-F343-A2B1-0865AB56F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562600"/>
            <a:ext cx="23939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堆</a:t>
            </a:r>
          </a:p>
        </p:txBody>
      </p:sp>
      <p:sp>
        <p:nvSpPr>
          <p:cNvPr id="769031" name="Line 7">
            <a:extLst>
              <a:ext uri="{FF2B5EF4-FFF2-40B4-BE49-F238E27FC236}">
                <a16:creationId xmlns:a16="http://schemas.microsoft.com/office/drawing/2014/main" id="{EB28E6C2-0BFE-CB4F-AE84-FB2FFEA83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419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69032" name="Line 8">
            <a:extLst>
              <a:ext uri="{FF2B5EF4-FFF2-40B4-BE49-F238E27FC236}">
                <a16:creationId xmlns:a16="http://schemas.microsoft.com/office/drawing/2014/main" id="{595026A2-74D6-1F44-AB3A-04D0B4996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9700" y="5105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69033" name="Text Box 9">
            <a:extLst>
              <a:ext uri="{FF2B5EF4-FFF2-40B4-BE49-F238E27FC236}">
                <a16:creationId xmlns:a16="http://schemas.microsoft.com/office/drawing/2014/main" id="{6BB0701A-BE94-CA4E-BE5E-BFB0C953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19201"/>
            <a:ext cx="4210050" cy="5319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1.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编译后知道目标代码的大小。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69034" name="Rectangle 10">
            <a:extLst>
              <a:ext uri="{FF2B5EF4-FFF2-40B4-BE49-F238E27FC236}">
                <a16:creationId xmlns:a16="http://schemas.microsoft.com/office/drawing/2014/main" id="{BA125F3A-B037-5E4C-9FA2-237B9DDE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4000" b="0">
                <a:solidFill>
                  <a:srgbClr val="5B5249"/>
                </a:solidFill>
                <a:latin typeface="华文新魏" panose="02010800040101010101" pitchFamily="2" charset="-122"/>
              </a:rPr>
              <a:t>存储空间划分的各部分：</a:t>
            </a:r>
          </a:p>
        </p:txBody>
      </p:sp>
      <p:sp>
        <p:nvSpPr>
          <p:cNvPr id="769035" name="Rectangle 11">
            <a:extLst>
              <a:ext uri="{FF2B5EF4-FFF2-40B4-BE49-F238E27FC236}">
                <a16:creationId xmlns:a16="http://schemas.microsoft.com/office/drawing/2014/main" id="{C640BEB4-9149-B348-B270-4DF9170E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14600"/>
            <a:ext cx="4210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2. Pascal, c ,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Fortran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　</a:t>
            </a:r>
          </a:p>
        </p:txBody>
      </p:sp>
      <p:sp>
        <p:nvSpPr>
          <p:cNvPr id="769036" name="Rectangle 12">
            <a:extLst>
              <a:ext uri="{FF2B5EF4-FFF2-40B4-BE49-F238E27FC236}">
                <a16:creationId xmlns:a16="http://schemas.microsoft.com/office/drawing/2014/main" id="{5B4D6101-F7A9-284E-8962-275DD403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91000"/>
            <a:ext cx="4127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3.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栈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:Pascal,c</a:t>
            </a:r>
          </a:p>
        </p:txBody>
      </p:sp>
      <p:sp>
        <p:nvSpPr>
          <p:cNvPr id="769037" name="Rectangle 13">
            <a:extLst>
              <a:ext uri="{FF2B5EF4-FFF2-40B4-BE49-F238E27FC236}">
                <a16:creationId xmlns:a16="http://schemas.microsoft.com/office/drawing/2014/main" id="{73540B0C-CEDC-B948-AD01-94D93475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105401"/>
            <a:ext cx="29193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4. </a:t>
            </a:r>
            <a:r>
              <a:rPr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堆</a:t>
            </a:r>
            <a:r>
              <a:rPr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: Pascal,c</a:t>
            </a:r>
          </a:p>
        </p:txBody>
      </p:sp>
    </p:spTree>
    <p:extLst>
      <p:ext uri="{BB962C8B-B14F-4D97-AF65-F5344CB8AC3E}">
        <p14:creationId xmlns:p14="http://schemas.microsoft.com/office/powerpoint/2010/main" val="15814879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6" grpId="0" animBg="1" autoUpdateAnimBg="0"/>
      <p:bldP spid="769027" grpId="0" animBg="1" autoUpdateAnimBg="0"/>
      <p:bldP spid="769028" grpId="0" animBg="1" autoUpdateAnimBg="0"/>
      <p:bldP spid="769030" grpId="0" animBg="1" autoUpdateAnimBg="0"/>
      <p:bldP spid="769033" grpId="0" animBg="1" autoUpdateAnimBg="0"/>
      <p:bldP spid="769034" grpId="0" autoUpdateAnimBg="0"/>
      <p:bldP spid="769035" grpId="0" autoUpdateAnimBg="0"/>
      <p:bldP spid="769036" grpId="0" autoUpdateAnimBg="0"/>
      <p:bldP spid="76903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2CA4CDF-2EF3-3C45-8A25-8886AAF7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43330042-BC81-DB41-A1B5-A7CBF7A8DCC6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596996" name="Rectangle 2">
            <a:extLst>
              <a:ext uri="{FF2B5EF4-FFF2-40B4-BE49-F238E27FC236}">
                <a16:creationId xmlns:a16="http://schemas.microsoft.com/office/drawing/2014/main" id="{554894A4-DF24-5C4B-A8E8-D1968E52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28601"/>
            <a:ext cx="9163050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2 </a:t>
            </a:r>
            <a:r>
              <a:rPr kumimoji="0"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活动记录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3600" b="0" dirty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3600" b="0" dirty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CD993383-F276-E142-979C-7523B157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108451"/>
            <a:ext cx="9163050" cy="20313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 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对于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pascal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语言来说，运行过程中，当调用一个过程时，在栈顶构筑它的活动记录；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0" lang="en-US" altLang="zh-CN" sz="36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770052" name="Rectangle 4">
            <a:extLst>
              <a:ext uri="{FF2B5EF4-FFF2-40B4-BE49-F238E27FC236}">
                <a16:creationId xmlns:a16="http://schemas.microsoft.com/office/drawing/2014/main" id="{986142CD-09B6-0943-A968-F20D27FB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133601"/>
            <a:ext cx="9163050" cy="1743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        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一个活动所需要的信息的每个数据项有相同的生存期，因此，组织成一个活动记录是很自然的。</a:t>
            </a:r>
          </a:p>
        </p:txBody>
      </p:sp>
      <p:sp>
        <p:nvSpPr>
          <p:cNvPr id="770053" name="Rectangle 5">
            <a:extLst>
              <a:ext uri="{FF2B5EF4-FFF2-40B4-BE49-F238E27FC236}">
                <a16:creationId xmlns:a16="http://schemas.microsoft.com/office/drawing/2014/main" id="{1C4ABE91-99BB-8643-AC2D-B05B7F34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81601"/>
            <a:ext cx="9163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      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当这个过程的活动执行完后，把它从栈顶弹出。</a:t>
            </a:r>
          </a:p>
        </p:txBody>
      </p:sp>
      <p:sp>
        <p:nvSpPr>
          <p:cNvPr id="770054" name="Rectangle 6">
            <a:extLst>
              <a:ext uri="{FF2B5EF4-FFF2-40B4-BE49-F238E27FC236}">
                <a16:creationId xmlns:a16="http://schemas.microsoft.com/office/drawing/2014/main" id="{80B6EB38-8DE2-0043-99F7-E2A050C6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838201"/>
            <a:ext cx="9163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      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把过程的一个活动所需要的信息组织成一块连续的存储单元，称为</a:t>
            </a:r>
            <a:r>
              <a:rPr kumimoji="0" lang="zh-CN" altLang="en-US" sz="3600" b="0" dirty="0">
                <a:solidFill>
                  <a:srgbClr val="C00000"/>
                </a:solidFill>
                <a:latin typeface="华文新魏" panose="02010800040101010101" pitchFamily="2" charset="-122"/>
              </a:rPr>
              <a:t>活动记录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20606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nimBg="1" autoUpdateAnimBg="0"/>
      <p:bldP spid="770052" grpId="0" animBg="1" autoUpdateAnimBg="0"/>
      <p:bldP spid="770053" grpId="0" autoUpdateAnimBg="0"/>
      <p:bldP spid="77005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851FAB1-923E-4E41-B10E-2CD985B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A5871FA7-DCA3-8448-A916-D5253FD84D67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598020" name="Rectangle 2">
            <a:extLst>
              <a:ext uri="{FF2B5EF4-FFF2-40B4-BE49-F238E27FC236}">
                <a16:creationId xmlns:a16="http://schemas.microsoft.com/office/drawing/2014/main" id="{1459711F-BBF0-BC4E-8AF3-67BAAC39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872838"/>
            <a:ext cx="9245600" cy="1743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源语言不同，实现方法不同，组成活动记录的域不同。实现</a:t>
            </a:r>
            <a:r>
              <a:rPr kumimoji="0" lang="en-US" altLang="zh-CN" sz="3600" b="0">
                <a:solidFill>
                  <a:srgbClr val="5B5249"/>
                </a:solidFill>
                <a:latin typeface="华文新魏" panose="02010800040101010101" pitchFamily="2" charset="-122"/>
              </a:rPr>
              <a:t>pascal</a:t>
            </a:r>
            <a:r>
              <a:rPr kumimoji="0" lang="zh-CN" altLang="en-US" sz="3600" b="0">
                <a:solidFill>
                  <a:srgbClr val="5B5249"/>
                </a:solidFill>
                <a:latin typeface="华文新魏" panose="02010800040101010101" pitchFamily="2" charset="-122"/>
              </a:rPr>
              <a:t>语言的活动记录如后图所示。</a:t>
            </a:r>
          </a:p>
        </p:txBody>
      </p:sp>
    </p:spTree>
    <p:extLst>
      <p:ext uri="{BB962C8B-B14F-4D97-AF65-F5344CB8AC3E}">
        <p14:creationId xmlns:p14="http://schemas.microsoft.com/office/powerpoint/2010/main" val="112802473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22CE9111-91D2-DC49-829A-D3DDE2CC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C404191B-ED98-A942-A601-90C2E38C8B4C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599044" name="Text Box 2">
            <a:extLst>
              <a:ext uri="{FF2B5EF4-FFF2-40B4-BE49-F238E27FC236}">
                <a16:creationId xmlns:a16="http://schemas.microsoft.com/office/drawing/2014/main" id="{A6EA678E-37FD-E445-A535-DB2C8F0F0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943601"/>
            <a:ext cx="255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返回值</a:t>
            </a:r>
          </a:p>
        </p:txBody>
      </p:sp>
      <p:sp>
        <p:nvSpPr>
          <p:cNvPr id="599045" name="Text Box 3">
            <a:extLst>
              <a:ext uri="{FF2B5EF4-FFF2-40B4-BE49-F238E27FC236}">
                <a16:creationId xmlns:a16="http://schemas.microsoft.com/office/drawing/2014/main" id="{113C3524-0D8C-7A4C-BDE9-660020D7E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334001"/>
            <a:ext cx="255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5B5249"/>
                </a:solidFill>
              </a:rPr>
              <a:t>实参</a:t>
            </a:r>
          </a:p>
        </p:txBody>
      </p:sp>
      <p:sp>
        <p:nvSpPr>
          <p:cNvPr id="599046" name="Text Box 4">
            <a:extLst>
              <a:ext uri="{FF2B5EF4-FFF2-40B4-BE49-F238E27FC236}">
                <a16:creationId xmlns:a16="http://schemas.microsoft.com/office/drawing/2014/main" id="{34998584-01B9-DB4F-8D2B-D0B00862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724401"/>
            <a:ext cx="255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控制链</a:t>
            </a:r>
          </a:p>
        </p:txBody>
      </p:sp>
      <p:sp>
        <p:nvSpPr>
          <p:cNvPr id="599047" name="Text Box 5">
            <a:extLst>
              <a:ext uri="{FF2B5EF4-FFF2-40B4-BE49-F238E27FC236}">
                <a16:creationId xmlns:a16="http://schemas.microsoft.com/office/drawing/2014/main" id="{53D00283-8B73-3940-80E5-724F7EAB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114801"/>
            <a:ext cx="255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访问链</a:t>
            </a:r>
          </a:p>
        </p:txBody>
      </p:sp>
      <p:sp>
        <p:nvSpPr>
          <p:cNvPr id="599048" name="Text Box 6">
            <a:extLst>
              <a:ext uri="{FF2B5EF4-FFF2-40B4-BE49-F238E27FC236}">
                <a16:creationId xmlns:a16="http://schemas.microsoft.com/office/drawing/2014/main" id="{6D5D9451-3382-A048-B2DA-78EF2712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3581400"/>
            <a:ext cx="255905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5B5249"/>
                </a:solidFill>
              </a:rPr>
              <a:t>保存机器状态</a:t>
            </a:r>
          </a:p>
        </p:txBody>
      </p:sp>
      <p:sp>
        <p:nvSpPr>
          <p:cNvPr id="599049" name="Rectangle 7">
            <a:extLst>
              <a:ext uri="{FF2B5EF4-FFF2-40B4-BE49-F238E27FC236}">
                <a16:creationId xmlns:a16="http://schemas.microsoft.com/office/drawing/2014/main" id="{F498C111-6108-144B-9121-6B8A9CD2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2286000"/>
            <a:ext cx="255905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局部变量 </a:t>
            </a:r>
          </a:p>
        </p:txBody>
      </p:sp>
      <p:sp>
        <p:nvSpPr>
          <p:cNvPr id="599050" name="Rectangle 8">
            <a:extLst>
              <a:ext uri="{FF2B5EF4-FFF2-40B4-BE49-F238E27FC236}">
                <a16:creationId xmlns:a16="http://schemas.microsoft.com/office/drawing/2014/main" id="{B9438252-9023-9443-9276-E21D7FD1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914400"/>
            <a:ext cx="255905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临时变量</a:t>
            </a:r>
          </a:p>
        </p:txBody>
      </p:sp>
      <p:sp>
        <p:nvSpPr>
          <p:cNvPr id="772105" name="Rectangle 9">
            <a:extLst>
              <a:ext uri="{FF2B5EF4-FFF2-40B4-BE49-F238E27FC236}">
                <a16:creationId xmlns:a16="http://schemas.microsoft.com/office/drawing/2014/main" id="{32306EA1-B5BA-5A45-9ADF-F1E02818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207125"/>
            <a:ext cx="52006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C00000"/>
                </a:solidFill>
                <a:latin typeface="华文新魏" panose="02010800040101010101" pitchFamily="2" charset="-122"/>
              </a:rPr>
              <a:t>临时变量：</a:t>
            </a: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编译产生。</a:t>
            </a:r>
          </a:p>
        </p:txBody>
      </p:sp>
      <p:sp>
        <p:nvSpPr>
          <p:cNvPr id="772106" name="Rectangle 10">
            <a:extLst>
              <a:ext uri="{FF2B5EF4-FFF2-40B4-BE49-F238E27FC236}">
                <a16:creationId xmlns:a16="http://schemas.microsoft.com/office/drawing/2014/main" id="{83A0AAB6-73AC-8F4B-A7FB-B4CBD3DD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971800"/>
            <a:ext cx="520065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C00000"/>
                </a:solidFill>
                <a:latin typeface="华文新魏" panose="02010800040101010101" pitchFamily="2" charset="-122"/>
              </a:rPr>
              <a:t>保存机器状态：</a:t>
            </a: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调用过程的活动在调用点的机器状态，包括计数器，各种寄存器的值。</a:t>
            </a:r>
          </a:p>
        </p:txBody>
      </p:sp>
      <p:sp>
        <p:nvSpPr>
          <p:cNvPr id="772107" name="Rectangle 11">
            <a:extLst>
              <a:ext uri="{FF2B5EF4-FFF2-40B4-BE49-F238E27FC236}">
                <a16:creationId xmlns:a16="http://schemas.microsoft.com/office/drawing/2014/main" id="{EC7A91C7-D535-284D-9658-33F5AE5E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105400"/>
            <a:ext cx="520065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C00000"/>
                </a:solidFill>
                <a:latin typeface="华文新魏" panose="02010800040101010101" pitchFamily="2" charset="-122"/>
              </a:rPr>
              <a:t>局部数据：</a:t>
            </a: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过程中定义的 局部量。</a:t>
            </a:r>
          </a:p>
        </p:txBody>
      </p:sp>
      <p:sp>
        <p:nvSpPr>
          <p:cNvPr id="772108" name="Rectangle 12">
            <a:extLst>
              <a:ext uri="{FF2B5EF4-FFF2-40B4-BE49-F238E27FC236}">
                <a16:creationId xmlns:a16="http://schemas.microsoft.com/office/drawing/2014/main" id="{3347F173-DAD0-0145-901E-ADF65EB6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219201"/>
            <a:ext cx="5200650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C00000"/>
                </a:solidFill>
                <a:latin typeface="华文新魏" panose="02010800040101010101" pitchFamily="2" charset="-122"/>
              </a:rPr>
              <a:t>访问链：</a:t>
            </a:r>
            <a:r>
              <a:rPr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指向本活动要访问的非局部数据所在的活动记录</a:t>
            </a:r>
            <a:r>
              <a:rPr lang="en-US" altLang="zh-CN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.</a:t>
            </a:r>
          </a:p>
        </p:txBody>
      </p:sp>
      <p:sp>
        <p:nvSpPr>
          <p:cNvPr id="599056" name="Text Box 14">
            <a:extLst>
              <a:ext uri="{FF2B5EF4-FFF2-40B4-BE49-F238E27FC236}">
                <a16:creationId xmlns:a16="http://schemas.microsoft.com/office/drawing/2014/main" id="{463E8ABC-04A3-6143-BAFB-20C69076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2895601"/>
            <a:ext cx="255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rgbClr val="5B5249"/>
                </a:solidFill>
              </a:rPr>
              <a:t>形参</a:t>
            </a:r>
          </a:p>
        </p:txBody>
      </p:sp>
      <p:sp>
        <p:nvSpPr>
          <p:cNvPr id="599057" name="Text Box 15">
            <a:extLst>
              <a:ext uri="{FF2B5EF4-FFF2-40B4-BE49-F238E27FC236}">
                <a16:creationId xmlns:a16="http://schemas.microsoft.com/office/drawing/2014/main" id="{DB22259C-BBB0-9449-A11F-6AC0F464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1600201"/>
            <a:ext cx="255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内情向量</a:t>
            </a:r>
          </a:p>
        </p:txBody>
      </p:sp>
      <p:sp>
        <p:nvSpPr>
          <p:cNvPr id="772112" name="AutoShape 16">
            <a:extLst>
              <a:ext uri="{FF2B5EF4-FFF2-40B4-BE49-F238E27FC236}">
                <a16:creationId xmlns:a16="http://schemas.microsoft.com/office/drawing/2014/main" id="{5073A754-9739-A44B-B847-141813258BDE}"/>
              </a:ext>
            </a:extLst>
          </p:cNvPr>
          <p:cNvSpPr>
            <a:spLocks/>
          </p:cNvSpPr>
          <p:nvPr/>
        </p:nvSpPr>
        <p:spPr bwMode="auto">
          <a:xfrm>
            <a:off x="1885950" y="3733800"/>
            <a:ext cx="412750" cy="2667000"/>
          </a:xfrm>
          <a:prstGeom prst="leftBrace">
            <a:avLst>
              <a:gd name="adj1" fmla="val 5384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72113" name="Text Box 17">
            <a:extLst>
              <a:ext uri="{FF2B5EF4-FFF2-40B4-BE49-F238E27FC236}">
                <a16:creationId xmlns:a16="http://schemas.microsoft.com/office/drawing/2014/main" id="{3AE89E9B-0F72-344B-8301-A0ABFE6F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191001"/>
            <a:ext cx="4953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连接数据</a:t>
            </a:r>
          </a:p>
        </p:txBody>
      </p:sp>
      <p:sp>
        <p:nvSpPr>
          <p:cNvPr id="772114" name="AutoShape 18">
            <a:extLst>
              <a:ext uri="{FF2B5EF4-FFF2-40B4-BE49-F238E27FC236}">
                <a16:creationId xmlns:a16="http://schemas.microsoft.com/office/drawing/2014/main" id="{2777261E-443A-A441-A598-5ABCA7035BE3}"/>
              </a:ext>
            </a:extLst>
          </p:cNvPr>
          <p:cNvSpPr>
            <a:spLocks/>
          </p:cNvSpPr>
          <p:nvPr/>
        </p:nvSpPr>
        <p:spPr bwMode="auto">
          <a:xfrm>
            <a:off x="2133600" y="1752600"/>
            <a:ext cx="247650" cy="1676400"/>
          </a:xfrm>
          <a:prstGeom prst="leftBrace">
            <a:avLst>
              <a:gd name="adj1" fmla="val 5641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772115" name="Text Box 19">
            <a:extLst>
              <a:ext uri="{FF2B5EF4-FFF2-40B4-BE49-F238E27FC236}">
                <a16:creationId xmlns:a16="http://schemas.microsoft.com/office/drawing/2014/main" id="{9B0006FE-5C98-2C47-956D-97DC3826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1600201"/>
            <a:ext cx="5778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  <a:latin typeface="Verdana" panose="020B0604030504040204" pitchFamily="34" charset="0"/>
              </a:rPr>
              <a:t>局部数据</a:t>
            </a:r>
          </a:p>
        </p:txBody>
      </p:sp>
      <p:sp>
        <p:nvSpPr>
          <p:cNvPr id="772116" name="Line 20">
            <a:extLst>
              <a:ext uri="{FF2B5EF4-FFF2-40B4-BE49-F238E27FC236}">
                <a16:creationId xmlns:a16="http://schemas.microsoft.com/office/drawing/2014/main" id="{DF4527FA-D6F8-C14B-8E7C-B451BBF40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65532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72117" name="Text Box 21">
            <a:extLst>
              <a:ext uri="{FF2B5EF4-FFF2-40B4-BE49-F238E27FC236}">
                <a16:creationId xmlns:a16="http://schemas.microsoft.com/office/drawing/2014/main" id="{0C595E92-A637-EC4F-8608-A2A3747D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246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772118" name="Line 22">
            <a:extLst>
              <a:ext uri="{FF2B5EF4-FFF2-40B4-BE49-F238E27FC236}">
                <a16:creationId xmlns:a16="http://schemas.microsoft.com/office/drawing/2014/main" id="{08519532-8D2E-7C4D-9DD7-EFAC93E36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8382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900" b="1">
              <a:solidFill>
                <a:srgbClr val="5B524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72119" name="Text Box 23">
            <a:extLst>
              <a:ext uri="{FF2B5EF4-FFF2-40B4-BE49-F238E27FC236}">
                <a16:creationId xmlns:a16="http://schemas.microsoft.com/office/drawing/2014/main" id="{755FC84D-6864-E144-B7D8-B903F8B54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5B524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65245067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7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5" grpId="0" animBg="1" autoUpdateAnimBg="0"/>
      <p:bldP spid="772106" grpId="0" animBg="1" autoUpdateAnimBg="0"/>
      <p:bldP spid="772107" grpId="0" animBg="1" autoUpdateAnimBg="0"/>
      <p:bldP spid="772108" grpId="0" animBg="1" autoUpdateAnimBg="0"/>
      <p:bldP spid="772113" grpId="0" autoUpdateAnimBg="0"/>
      <p:bldP spid="772115" grpId="0" autoUpdateAnimBg="0"/>
      <p:bldP spid="772117" grpId="0" autoUpdateAnimBg="0"/>
      <p:bldP spid="7721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D346FDF-89F1-674E-AF66-21F9A770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C6F2B8DA-5894-2042-B2D4-88F588B916E7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73122" name="Rectangle 2">
            <a:extLst>
              <a:ext uri="{FF2B5EF4-FFF2-40B4-BE49-F238E27FC236}">
                <a16:creationId xmlns:a16="http://schemas.microsoft.com/office/drawing/2014/main" id="{0D9C1FD7-9D83-724E-9D8B-9AA0D715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282575"/>
            <a:ext cx="8915400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3 </a:t>
            </a:r>
            <a:r>
              <a:rPr kumimoji="0"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编译时刻的局部数据的设计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dirty="0">
                <a:solidFill>
                  <a:srgbClr val="5B5249"/>
                </a:solidFill>
                <a:latin typeface="华文新魏" panose="02010800040101010101" pitchFamily="2" charset="-122"/>
              </a:rPr>
              <a:t>     </a:t>
            </a:r>
            <a:r>
              <a:rPr kumimoji="0" lang="zh-CN" altLang="en-US" sz="36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局部数据域是编译时刻在编译过程中分配的。例如：</a:t>
            </a:r>
            <a:endParaRPr kumimoji="0" lang="zh-CN" altLang="en-US" sz="3200" b="0" dirty="0">
              <a:solidFill>
                <a:srgbClr val="5B5249"/>
              </a:solidFill>
              <a:latin typeface="华文新魏" panose="02010800040101010101" pitchFamily="2" charset="-122"/>
              <a:sym typeface="Symbol" pitchFamily="2" charset="2"/>
            </a:endParaRPr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A4284D51-1D8A-BD46-8D4A-0D085E6D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981200"/>
            <a:ext cx="8915400" cy="45770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PROCEDURE sub(</a:t>
            </a:r>
            <a:r>
              <a:rPr kumimoji="0" lang="en-US" altLang="zh-CN" sz="3200" b="0" dirty="0" err="1">
                <a:solidFill>
                  <a:srgbClr val="5B5249"/>
                </a:solidFill>
                <a:latin typeface="华文新魏" panose="02010800040101010101" pitchFamily="2" charset="-122"/>
              </a:rPr>
              <a:t>x,y:real</a:t>
            </a: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   VAR 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</a:rPr>
              <a:t>         </a:t>
            </a:r>
            <a:r>
              <a:rPr kumimoji="0" lang="en-US" altLang="zh-CN" sz="3200" b="0" dirty="0" err="1">
                <a:solidFill>
                  <a:schemeClr val="tx2"/>
                </a:solidFill>
                <a:latin typeface="华文新魏" panose="02010800040101010101" pitchFamily="2" charset="-122"/>
              </a:rPr>
              <a:t>i</a:t>
            </a:r>
            <a:r>
              <a:rPr kumimoji="0"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</a:rPr>
              <a:t> ,</a:t>
            </a:r>
            <a:r>
              <a:rPr kumimoji="0" lang="en-US" altLang="zh-CN" sz="3200" b="0" dirty="0" err="1">
                <a:solidFill>
                  <a:schemeClr val="tx2"/>
                </a:solidFill>
                <a:latin typeface="华文新魏" panose="02010800040101010101" pitchFamily="2" charset="-122"/>
              </a:rPr>
              <a:t>j:integer</a:t>
            </a:r>
            <a:r>
              <a:rPr kumimoji="0"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</a:rPr>
              <a:t>         </a:t>
            </a:r>
            <a:r>
              <a:rPr kumimoji="0" lang="en-US" altLang="zh-CN" sz="3200" b="0" dirty="0" err="1">
                <a:solidFill>
                  <a:schemeClr val="tx2"/>
                </a:solidFill>
                <a:latin typeface="华文新魏" panose="02010800040101010101" pitchFamily="2" charset="-122"/>
              </a:rPr>
              <a:t>a:ARRAY</a:t>
            </a:r>
            <a:r>
              <a:rPr kumimoji="0"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</a:rPr>
              <a:t>[1..5] OF real;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</a:rPr>
              <a:t>          e, f : real;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     BEGIN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           </a:t>
            </a: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  <a:sym typeface="Symbol" pitchFamily="2" charset="2"/>
              </a:rPr>
              <a:t>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  <a:sym typeface="Symbol" pitchFamily="2" charset="2"/>
              </a:rPr>
              <a:t>             f :=</a:t>
            </a:r>
            <a:r>
              <a:rPr kumimoji="0" lang="en-US" altLang="zh-CN" sz="3200" b="0" dirty="0" err="1">
                <a:solidFill>
                  <a:srgbClr val="5B5249"/>
                </a:solidFill>
                <a:latin typeface="华文新魏" panose="02010800040101010101" pitchFamily="2" charset="-122"/>
                <a:sym typeface="Symbol" pitchFamily="2" charset="2"/>
              </a:rPr>
              <a:t>e+i</a:t>
            </a: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  <a:sym typeface="Symbol" pitchFamily="2" charset="2"/>
              </a:rPr>
              <a:t>*j;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</a:rPr>
              <a:t>              </a:t>
            </a: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  <a:sym typeface="Symbol" pitchFamily="2" charset="2"/>
              </a:rPr>
              <a:t>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dirty="0">
                <a:solidFill>
                  <a:srgbClr val="5B5249"/>
                </a:solidFill>
                <a:latin typeface="华文新魏" panose="02010800040101010101" pitchFamily="2" charset="-122"/>
                <a:sym typeface="Symbol" pitchFamily="2" charset="2"/>
              </a:rPr>
              <a:t>        END;</a:t>
            </a:r>
          </a:p>
        </p:txBody>
      </p:sp>
      <p:sp>
        <p:nvSpPr>
          <p:cNvPr id="773124" name="Text Box 4">
            <a:extLst>
              <a:ext uri="{FF2B5EF4-FFF2-40B4-BE49-F238E27FC236}">
                <a16:creationId xmlns:a16="http://schemas.microsoft.com/office/drawing/2014/main" id="{59ECDC9E-09CB-2D40-8474-584C51F7A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1600200"/>
            <a:ext cx="2971800" cy="2044700"/>
          </a:xfrm>
          <a:prstGeom prst="rect">
            <a:avLst/>
          </a:prstGeom>
          <a:solidFill>
            <a:srgbClr val="0000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 dirty="0">
                <a:solidFill>
                  <a:schemeClr val="bg1"/>
                </a:solidFill>
                <a:latin typeface="Verdana" panose="020B0604030504040204" pitchFamily="34" charset="0"/>
              </a:rPr>
              <a:t>名字所需的存贮空间的数量是由它的类型确定的</a:t>
            </a:r>
          </a:p>
        </p:txBody>
      </p:sp>
      <p:sp>
        <p:nvSpPr>
          <p:cNvPr id="773125" name="Text Box 5">
            <a:extLst>
              <a:ext uri="{FF2B5EF4-FFF2-40B4-BE49-F238E27FC236}">
                <a16:creationId xmlns:a16="http://schemas.microsoft.com/office/drawing/2014/main" id="{12BCE003-999E-2543-BAC7-7E32F7E1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3657601"/>
            <a:ext cx="2971800" cy="3021013"/>
          </a:xfrm>
          <a:prstGeom prst="rect">
            <a:avLst/>
          </a:prstGeom>
          <a:solidFill>
            <a:srgbClr val="0000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 dirty="0">
                <a:solidFill>
                  <a:schemeClr val="bg1"/>
                </a:solidFill>
                <a:latin typeface="Verdana" panose="020B0604030504040204" pitchFamily="34" charset="0"/>
              </a:rPr>
              <a:t>多字节对象存放于连续的字节中，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 b="0" dirty="0">
              <a:solidFill>
                <a:srgbClr val="5B5249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3200" b="0" dirty="0">
              <a:solidFill>
                <a:srgbClr val="5B5249"/>
              </a:solidFill>
              <a:latin typeface="Verdana" panose="020B0604030504040204" pitchFamily="34" charset="0"/>
            </a:endParaRPr>
          </a:p>
        </p:txBody>
      </p:sp>
      <p:sp>
        <p:nvSpPr>
          <p:cNvPr id="773126" name="Rectangle 6">
            <a:extLst>
              <a:ext uri="{FF2B5EF4-FFF2-40B4-BE49-F238E27FC236}">
                <a16:creationId xmlns:a16="http://schemas.microsoft.com/office/drawing/2014/main" id="{16124508-11DC-5349-BD5F-EC38EDEF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4632325"/>
            <a:ext cx="2971800" cy="18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0" dirty="0">
                <a:solidFill>
                  <a:srgbClr val="5B5249"/>
                </a:solidFill>
                <a:latin typeface="Verdana" panose="020B0604030504040204" pitchFamily="34" charset="0"/>
              </a:rPr>
              <a:t>        </a:t>
            </a:r>
            <a:r>
              <a:rPr lang="zh-CN" altLang="en-US" sz="3200" b="0" dirty="0">
                <a:solidFill>
                  <a:schemeClr val="bg1"/>
                </a:solidFill>
                <a:latin typeface="Verdana" panose="020B0604030504040204" pitchFamily="34" charset="0"/>
              </a:rPr>
              <a:t>以第一个字节的地址作为该对象的地址</a:t>
            </a:r>
            <a:endParaRPr kumimoji="0" lang="zh-CN" altLang="en-US" sz="3200" b="0" dirty="0">
              <a:solidFill>
                <a:schemeClr val="bg1"/>
              </a:solidFill>
              <a:latin typeface="华文新魏" panose="02010800040101010101" pitchFamily="2" charset="-122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3256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animBg="1" autoUpdateAnimBg="0"/>
      <p:bldP spid="773123" grpId="0" animBg="1" autoUpdateAnimBg="0"/>
      <p:bldP spid="773124" grpId="0" animBg="1" autoUpdateAnimBg="0"/>
      <p:bldP spid="773125" grpId="0" animBg="1" autoUpdateAnimBg="0"/>
      <p:bldP spid="7731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>
            <a:extLst>
              <a:ext uri="{FF2B5EF4-FFF2-40B4-BE49-F238E27FC236}">
                <a16:creationId xmlns:a16="http://schemas.microsoft.com/office/drawing/2014/main" id="{AA291BB2-83C2-FB4F-A1B2-C0F8AAEC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8110ECBF-2106-D64F-8669-E4502D521255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74146" name="Text Box 2">
            <a:extLst>
              <a:ext uri="{FF2B5EF4-FFF2-40B4-BE49-F238E27FC236}">
                <a16:creationId xmlns:a16="http://schemas.microsoft.com/office/drawing/2014/main" id="{B237544E-30B8-084B-A2CE-F2E0A6EEE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13620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5B5249"/>
                </a:solidFill>
              </a:rPr>
              <a:t>         </a:t>
            </a:r>
            <a:r>
              <a:rPr lang="en-US" altLang="zh-CN" sz="2400" b="0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601093" name="Text Box 3">
            <a:extLst>
              <a:ext uri="{FF2B5EF4-FFF2-40B4-BE49-F238E27FC236}">
                <a16:creationId xmlns:a16="http://schemas.microsoft.com/office/drawing/2014/main" id="{DFC34841-54D5-5B4C-8CAD-C2A8A69D4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304800"/>
            <a:ext cx="222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>
                <a:solidFill>
                  <a:srgbClr val="5B5249"/>
                </a:solidFill>
              </a:rPr>
              <a:t>符号表</a:t>
            </a:r>
          </a:p>
        </p:txBody>
      </p:sp>
      <p:sp>
        <p:nvSpPr>
          <p:cNvPr id="601094" name="Text Box 4">
            <a:extLst>
              <a:ext uri="{FF2B5EF4-FFF2-40B4-BE49-F238E27FC236}">
                <a16:creationId xmlns:a16="http://schemas.microsoft.com/office/drawing/2014/main" id="{2285908A-1A4A-B243-B26A-397604BC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1143000"/>
            <a:ext cx="454025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5B5249"/>
                </a:solidFill>
                <a:latin typeface="华文新魏" panose="02010800040101010101" pitchFamily="2" charset="-122"/>
              </a:rPr>
              <a:t>名字    形    类型   偏移量</a:t>
            </a:r>
            <a:endParaRPr lang="zh-CN" altLang="en-US" sz="3200" b="0">
              <a:solidFill>
                <a:srgbClr val="5B5249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095" name="Text Box 5">
            <a:extLst>
              <a:ext uri="{FF2B5EF4-FFF2-40B4-BE49-F238E27FC236}">
                <a16:creationId xmlns:a16="http://schemas.microsoft.com/office/drawing/2014/main" id="{473CCCAA-B738-CC4B-8AB4-46245B5F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6019800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0" dirty="0">
                <a:solidFill>
                  <a:schemeClr val="accent4"/>
                </a:solidFill>
              </a:rPr>
              <a:t>活动记录布局</a:t>
            </a:r>
            <a:r>
              <a:rPr lang="en-US" altLang="zh-CN" sz="3200" b="0" dirty="0">
                <a:solidFill>
                  <a:schemeClr val="accent4"/>
                </a:solidFill>
              </a:rPr>
              <a:t>=&gt;</a:t>
            </a:r>
          </a:p>
        </p:txBody>
      </p:sp>
      <p:sp>
        <p:nvSpPr>
          <p:cNvPr id="601096" name="Text Box 6">
            <a:extLst>
              <a:ext uri="{FF2B5EF4-FFF2-40B4-BE49-F238E27FC236}">
                <a16:creationId xmlns:a16="http://schemas.microsoft.com/office/drawing/2014/main" id="{52090998-10EA-AB46-9E12-3707DED9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61626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66FFFF"/>
                </a:solidFill>
              </a:rPr>
              <a:t>　</a:t>
            </a:r>
            <a:r>
              <a:rPr lang="zh-CN" altLang="en-US" sz="2400" b="0" dirty="0">
                <a:solidFill>
                  <a:schemeClr val="accent4"/>
                </a:solidFill>
              </a:rPr>
              <a:t>老</a:t>
            </a:r>
            <a:r>
              <a:rPr lang="en-US" altLang="zh-CN" sz="2400" b="0" dirty="0">
                <a:solidFill>
                  <a:schemeClr val="accent4"/>
                </a:solidFill>
              </a:rPr>
              <a:t>SP</a:t>
            </a:r>
            <a:endParaRPr lang="en-US" altLang="zh-CN" sz="3200" b="0" dirty="0">
              <a:solidFill>
                <a:schemeClr val="accent4"/>
              </a:solidFill>
            </a:endParaRPr>
          </a:p>
        </p:txBody>
      </p:sp>
      <p:sp>
        <p:nvSpPr>
          <p:cNvPr id="601097" name="Text Box 7">
            <a:extLst>
              <a:ext uri="{FF2B5EF4-FFF2-40B4-BE49-F238E27FC236}">
                <a16:creationId xmlns:a16="http://schemas.microsoft.com/office/drawing/2014/main" id="{8565246A-B519-024A-8213-153F2519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6110288"/>
            <a:ext cx="173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</a:t>
            </a:r>
            <a:r>
              <a:rPr lang="en-US" altLang="zh-CN" sz="2800" b="0">
                <a:solidFill>
                  <a:srgbClr val="66FFFF"/>
                </a:solidFill>
              </a:rPr>
              <a:t>(sp,0)</a:t>
            </a:r>
            <a:endParaRPr lang="en-US" altLang="zh-CN" sz="2400" b="0">
              <a:solidFill>
                <a:srgbClr val="66FFFF"/>
              </a:solidFill>
            </a:endParaRPr>
          </a:p>
        </p:txBody>
      </p:sp>
      <p:sp>
        <p:nvSpPr>
          <p:cNvPr id="774152" name="Text Box 8">
            <a:extLst>
              <a:ext uri="{FF2B5EF4-FFF2-40B4-BE49-F238E27FC236}">
                <a16:creationId xmlns:a16="http://schemas.microsoft.com/office/drawing/2014/main" id="{9DA5A693-79A2-C442-BFD4-205F98CE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1681164"/>
            <a:ext cx="45402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x       </a:t>
            </a:r>
            <a:r>
              <a:rPr lang="zh-CN" altLang="en-US" sz="2800" b="0">
                <a:solidFill>
                  <a:srgbClr val="5B5249"/>
                </a:solidFill>
                <a:latin typeface="华文新魏" panose="02010800040101010101" pitchFamily="2" charset="-122"/>
              </a:rPr>
              <a:t>形 </a:t>
            </a:r>
            <a:r>
              <a:rPr lang="zh-CN" altLang="en-US" sz="2800" b="0">
                <a:solidFill>
                  <a:srgbClr val="5B5249"/>
                </a:solidFill>
              </a:rPr>
              <a:t>   </a:t>
            </a:r>
            <a:r>
              <a:rPr lang="en-US" altLang="zh-CN" sz="2800" b="0">
                <a:solidFill>
                  <a:srgbClr val="5B5249"/>
                </a:solidFill>
              </a:rPr>
              <a:t>real        3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601099" name="Text Box 9">
            <a:extLst>
              <a:ext uri="{FF2B5EF4-FFF2-40B4-BE49-F238E27FC236}">
                <a16:creationId xmlns:a16="http://schemas.microsoft.com/office/drawing/2014/main" id="{0EBC299E-9605-4841-96DE-A4D89D5E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57054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66FFFF"/>
                </a:solidFill>
              </a:rPr>
              <a:t>    </a:t>
            </a:r>
            <a:r>
              <a:rPr lang="zh-CN" altLang="en-US" sz="2400" b="0" dirty="0">
                <a:solidFill>
                  <a:schemeClr val="accent4"/>
                </a:solidFill>
              </a:rPr>
              <a:t>返回地址</a:t>
            </a:r>
          </a:p>
        </p:txBody>
      </p:sp>
      <p:sp>
        <p:nvSpPr>
          <p:cNvPr id="601100" name="Rectangle 10">
            <a:extLst>
              <a:ext uri="{FF2B5EF4-FFF2-40B4-BE49-F238E27FC236}">
                <a16:creationId xmlns:a16="http://schemas.microsoft.com/office/drawing/2014/main" id="{39ED23BC-0967-B447-AE3D-115179FA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4" y="5638801"/>
            <a:ext cx="181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(sp,1)</a:t>
            </a:r>
          </a:p>
        </p:txBody>
      </p:sp>
      <p:sp>
        <p:nvSpPr>
          <p:cNvPr id="774155" name="Text Box 11">
            <a:extLst>
              <a:ext uri="{FF2B5EF4-FFF2-40B4-BE49-F238E27FC236}">
                <a16:creationId xmlns:a16="http://schemas.microsoft.com/office/drawing/2014/main" id="{055FF9D1-A3B6-704D-A67A-A228165E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214564"/>
            <a:ext cx="45402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</a:t>
            </a:r>
            <a:r>
              <a:rPr lang="en-US" altLang="zh-CN" sz="2800" b="0">
                <a:solidFill>
                  <a:srgbClr val="5B5249"/>
                </a:solidFill>
                <a:latin typeface="华文新魏" panose="02010800040101010101" pitchFamily="2" charset="-122"/>
              </a:rPr>
              <a:t>y       </a:t>
            </a:r>
            <a:r>
              <a:rPr lang="zh-CN" altLang="en-US" sz="2800" b="0">
                <a:solidFill>
                  <a:srgbClr val="5B5249"/>
                </a:solidFill>
                <a:latin typeface="华文新魏" panose="02010800040101010101" pitchFamily="2" charset="-122"/>
              </a:rPr>
              <a:t>形</a:t>
            </a:r>
            <a:r>
              <a:rPr lang="zh-CN" altLang="en-US" sz="2800" b="0">
                <a:solidFill>
                  <a:srgbClr val="5B5249"/>
                </a:solidFill>
              </a:rPr>
              <a:t>    </a:t>
            </a:r>
            <a:r>
              <a:rPr lang="en-US" altLang="zh-CN" sz="2800" b="0">
                <a:solidFill>
                  <a:srgbClr val="5B5249"/>
                </a:solidFill>
              </a:rPr>
              <a:t>real        4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601102" name="Text Box 12">
            <a:extLst>
              <a:ext uri="{FF2B5EF4-FFF2-40B4-BE49-F238E27FC236}">
                <a16:creationId xmlns:a16="http://schemas.microsoft.com/office/drawing/2014/main" id="{0038932C-A0F8-3441-89BD-7AF6B969C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52482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5B5249"/>
                </a:solidFill>
              </a:rPr>
              <a:t>        </a:t>
            </a:r>
            <a:r>
              <a:rPr lang="en-US" altLang="zh-CN" sz="2400" b="0" dirty="0">
                <a:solidFill>
                  <a:schemeClr val="accent4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01103" name="Rectangle 13">
            <a:extLst>
              <a:ext uri="{FF2B5EF4-FFF2-40B4-BE49-F238E27FC236}">
                <a16:creationId xmlns:a16="http://schemas.microsoft.com/office/drawing/2014/main" id="{AEB2399A-8262-EC45-A73C-8DF1B123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67" y="5195888"/>
            <a:ext cx="1013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(sp,2)</a:t>
            </a:r>
          </a:p>
        </p:txBody>
      </p:sp>
      <p:sp>
        <p:nvSpPr>
          <p:cNvPr id="774158" name="Rectangle 14">
            <a:extLst>
              <a:ext uri="{FF2B5EF4-FFF2-40B4-BE49-F238E27FC236}">
                <a16:creationId xmlns:a16="http://schemas.microsoft.com/office/drawing/2014/main" id="{141EE0B7-0597-DA4E-9954-FC44E3225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4738688"/>
            <a:ext cx="1709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(sp,3)</a:t>
            </a:r>
          </a:p>
        </p:txBody>
      </p:sp>
      <p:sp>
        <p:nvSpPr>
          <p:cNvPr id="774159" name="Rectangle 15">
            <a:extLst>
              <a:ext uri="{FF2B5EF4-FFF2-40B4-BE49-F238E27FC236}">
                <a16:creationId xmlns:a16="http://schemas.microsoft.com/office/drawing/2014/main" id="{A63E5F54-D945-834F-A62A-C6D46889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260" y="3671888"/>
            <a:ext cx="1013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(sp,5)</a:t>
            </a:r>
          </a:p>
        </p:txBody>
      </p:sp>
      <p:sp>
        <p:nvSpPr>
          <p:cNvPr id="774160" name="Text Box 16">
            <a:extLst>
              <a:ext uri="{FF2B5EF4-FFF2-40B4-BE49-F238E27FC236}">
                <a16:creationId xmlns:a16="http://schemas.microsoft.com/office/drawing/2014/main" id="{87842234-141E-C14C-978E-DA624F89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747964"/>
            <a:ext cx="45402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i                 int        5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774161" name="Text Box 17">
            <a:extLst>
              <a:ext uri="{FF2B5EF4-FFF2-40B4-BE49-F238E27FC236}">
                <a16:creationId xmlns:a16="http://schemas.microsoft.com/office/drawing/2014/main" id="{FD494932-1FD3-F246-833A-1AE654A6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38004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4"/>
                </a:solidFill>
              </a:rPr>
              <a:t>         </a:t>
            </a:r>
            <a:r>
              <a:rPr lang="en-US" altLang="zh-CN" sz="2400" b="0" dirty="0" err="1">
                <a:solidFill>
                  <a:schemeClr val="accent4"/>
                </a:solidFill>
              </a:rPr>
              <a:t>i</a:t>
            </a:r>
            <a:r>
              <a:rPr lang="en-US" altLang="zh-CN" sz="2400" b="0" dirty="0">
                <a:solidFill>
                  <a:schemeClr val="accent4"/>
                </a:solidFill>
              </a:rPr>
              <a:t>   </a:t>
            </a:r>
          </a:p>
        </p:txBody>
      </p:sp>
      <p:sp>
        <p:nvSpPr>
          <p:cNvPr id="774162" name="Rectangle 18">
            <a:extLst>
              <a:ext uri="{FF2B5EF4-FFF2-40B4-BE49-F238E27FC236}">
                <a16:creationId xmlns:a16="http://schemas.microsoft.com/office/drawing/2014/main" id="{B9F1B846-022A-1D44-B816-3E70497F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260" y="3290888"/>
            <a:ext cx="1013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(sp,9)</a:t>
            </a:r>
          </a:p>
        </p:txBody>
      </p:sp>
      <p:sp>
        <p:nvSpPr>
          <p:cNvPr id="774163" name="Text Box 19">
            <a:extLst>
              <a:ext uri="{FF2B5EF4-FFF2-40B4-BE49-F238E27FC236}">
                <a16:creationId xmlns:a16="http://schemas.microsoft.com/office/drawing/2014/main" id="{E4EED819-59DD-9240-9542-DFB605F5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3281364"/>
            <a:ext cx="45402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j                 int       9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774164" name="Text Box 20">
            <a:extLst>
              <a:ext uri="{FF2B5EF4-FFF2-40B4-BE49-F238E27FC236}">
                <a16:creationId xmlns:a16="http://schemas.microsoft.com/office/drawing/2014/main" id="{46289B8F-C438-0A4E-B33F-C71563C6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33432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4"/>
                </a:solidFill>
              </a:rPr>
              <a:t>         j</a:t>
            </a:r>
          </a:p>
        </p:txBody>
      </p:sp>
      <p:sp>
        <p:nvSpPr>
          <p:cNvPr id="774165" name="Rectangle 21">
            <a:extLst>
              <a:ext uri="{FF2B5EF4-FFF2-40B4-BE49-F238E27FC236}">
                <a16:creationId xmlns:a16="http://schemas.microsoft.com/office/drawing/2014/main" id="{8407DE77-5226-DD40-AFE6-50E795CF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2909888"/>
            <a:ext cx="1360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(sp,13)</a:t>
            </a:r>
          </a:p>
        </p:txBody>
      </p:sp>
      <p:sp>
        <p:nvSpPr>
          <p:cNvPr id="774166" name="Text Box 22">
            <a:extLst>
              <a:ext uri="{FF2B5EF4-FFF2-40B4-BE49-F238E27FC236}">
                <a16:creationId xmlns:a16="http://schemas.microsoft.com/office/drawing/2014/main" id="{693362F3-FC8F-A54E-A28D-3EBBEB11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3810000"/>
            <a:ext cx="454025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a            </a:t>
            </a:r>
            <a:r>
              <a:rPr lang="en-US" altLang="zh-CN" sz="2800" b="0">
                <a:solidFill>
                  <a:srgbClr val="5B5249"/>
                </a:solidFill>
                <a:sym typeface="Symbol" pitchFamily="2" charset="2"/>
              </a:rPr>
              <a:t>array</a:t>
            </a:r>
            <a:r>
              <a:rPr lang="en-US" altLang="zh-CN" sz="2800" b="0">
                <a:solidFill>
                  <a:srgbClr val="5B5249"/>
                </a:solidFill>
              </a:rPr>
              <a:t>      13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774167" name="Rectangle 23">
            <a:extLst>
              <a:ext uri="{FF2B5EF4-FFF2-40B4-BE49-F238E27FC236}">
                <a16:creationId xmlns:a16="http://schemas.microsoft.com/office/drawing/2014/main" id="{BF7289A9-AEA3-F148-BA39-425F6F4E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2286000"/>
            <a:ext cx="189865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dirty="0">
              <a:solidFill>
                <a:srgbClr val="5B5249"/>
              </a:solidFill>
              <a:latin typeface="华文新魏" panose="02010800040101010101" pitchFamily="2" charset="-122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0" dirty="0">
                <a:solidFill>
                  <a:schemeClr val="accent4"/>
                </a:solidFill>
                <a:latin typeface="华文新魏" panose="02010800040101010101" pitchFamily="2" charset="-122"/>
              </a:rPr>
              <a:t>a</a:t>
            </a:r>
          </a:p>
        </p:txBody>
      </p:sp>
      <p:sp>
        <p:nvSpPr>
          <p:cNvPr id="774168" name="Rectangle 24">
            <a:extLst>
              <a:ext uri="{FF2B5EF4-FFF2-40B4-BE49-F238E27FC236}">
                <a16:creationId xmlns:a16="http://schemas.microsoft.com/office/drawing/2014/main" id="{3EC62172-F35D-D642-A9C9-4E6DCFCB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942" y="1766888"/>
            <a:ext cx="1192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(sp,53)</a:t>
            </a:r>
          </a:p>
        </p:txBody>
      </p:sp>
      <p:sp>
        <p:nvSpPr>
          <p:cNvPr id="774169" name="Text Box 25">
            <a:extLst>
              <a:ext uri="{FF2B5EF4-FFF2-40B4-BE49-F238E27FC236}">
                <a16:creationId xmlns:a16="http://schemas.microsoft.com/office/drawing/2014/main" id="{1A729D52-C220-6047-8194-BABF2FCD3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1819276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4"/>
                </a:solidFill>
              </a:rPr>
              <a:t>         e</a:t>
            </a:r>
          </a:p>
        </p:txBody>
      </p:sp>
      <p:sp>
        <p:nvSpPr>
          <p:cNvPr id="774170" name="Text Box 26">
            <a:extLst>
              <a:ext uri="{FF2B5EF4-FFF2-40B4-BE49-F238E27FC236}">
                <a16:creationId xmlns:a16="http://schemas.microsoft.com/office/drawing/2014/main" id="{E7A51EED-5CC1-F941-BC1B-61BBBF35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4348164"/>
            <a:ext cx="45402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e           </a:t>
            </a:r>
            <a:r>
              <a:rPr lang="en-US" altLang="zh-CN" sz="2800" b="0">
                <a:solidFill>
                  <a:srgbClr val="5B5249"/>
                </a:solidFill>
                <a:sym typeface="Symbol" pitchFamily="2" charset="2"/>
              </a:rPr>
              <a:t>    real</a:t>
            </a:r>
            <a:r>
              <a:rPr lang="en-US" altLang="zh-CN" sz="2800" b="0">
                <a:solidFill>
                  <a:srgbClr val="5B5249"/>
                </a:solidFill>
              </a:rPr>
              <a:t>       53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774171" name="Rectangle 27">
            <a:extLst>
              <a:ext uri="{FF2B5EF4-FFF2-40B4-BE49-F238E27FC236}">
                <a16:creationId xmlns:a16="http://schemas.microsoft.com/office/drawing/2014/main" id="{31CF8384-97B0-CC45-B53B-8C18AD24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942" y="1385888"/>
            <a:ext cx="1192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(sp,61)</a:t>
            </a:r>
          </a:p>
        </p:txBody>
      </p:sp>
      <p:sp>
        <p:nvSpPr>
          <p:cNvPr id="774172" name="Text Box 28">
            <a:extLst>
              <a:ext uri="{FF2B5EF4-FFF2-40B4-BE49-F238E27FC236}">
                <a16:creationId xmlns:a16="http://schemas.microsoft.com/office/drawing/2014/main" id="{E7108283-8416-4348-BFF6-7A0DBB7D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4876800"/>
            <a:ext cx="454025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5B5249"/>
                </a:solidFill>
              </a:rPr>
              <a:t>   f           </a:t>
            </a:r>
            <a:r>
              <a:rPr lang="en-US" altLang="zh-CN" sz="2800" b="0">
                <a:solidFill>
                  <a:srgbClr val="5B5249"/>
                </a:solidFill>
                <a:sym typeface="Symbol" pitchFamily="2" charset="2"/>
              </a:rPr>
              <a:t>    real</a:t>
            </a:r>
            <a:r>
              <a:rPr lang="en-US" altLang="zh-CN" sz="2800" b="0">
                <a:solidFill>
                  <a:srgbClr val="5B5249"/>
                </a:solidFill>
              </a:rPr>
              <a:t>        61</a:t>
            </a:r>
            <a:endParaRPr lang="en-US" altLang="zh-CN" sz="3200" b="0">
              <a:solidFill>
                <a:srgbClr val="5B5249"/>
              </a:solidFill>
            </a:endParaRPr>
          </a:p>
        </p:txBody>
      </p:sp>
      <p:sp>
        <p:nvSpPr>
          <p:cNvPr id="774173" name="Rectangle 29">
            <a:extLst>
              <a:ext uri="{FF2B5EF4-FFF2-40B4-BE49-F238E27FC236}">
                <a16:creationId xmlns:a16="http://schemas.microsoft.com/office/drawing/2014/main" id="{FD1DAF5E-7ABF-684F-AA7B-6A8C8C0E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4205288"/>
            <a:ext cx="1709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(sp,4)</a:t>
            </a:r>
          </a:p>
        </p:txBody>
      </p:sp>
      <p:sp>
        <p:nvSpPr>
          <p:cNvPr id="774174" name="Text Box 30">
            <a:extLst>
              <a:ext uri="{FF2B5EF4-FFF2-40B4-BE49-F238E27FC236}">
                <a16:creationId xmlns:a16="http://schemas.microsoft.com/office/drawing/2014/main" id="{049096E3-F8F5-514C-A686-2CCC1254D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4724401"/>
            <a:ext cx="1898650" cy="460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800" b="0">
                <a:solidFill>
                  <a:srgbClr val="5B5249"/>
                </a:solidFill>
                <a:latin typeface="Arial Black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0" lang="en-US" altLang="zh-CN" sz="2400" b="0">
                <a:solidFill>
                  <a:srgbClr val="2A3D7A"/>
                </a:solidFill>
                <a:latin typeface="Arial Black" panose="020B060402020202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74175" name="Text Box 31">
            <a:extLst>
              <a:ext uri="{FF2B5EF4-FFF2-40B4-BE49-F238E27FC236}">
                <a16:creationId xmlns:a16="http://schemas.microsoft.com/office/drawing/2014/main" id="{D10E5971-881F-6B4E-B798-35A15A6D7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4267201"/>
            <a:ext cx="1898650" cy="460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800" b="0">
                <a:solidFill>
                  <a:srgbClr val="5B5249"/>
                </a:solidFill>
                <a:latin typeface="Arial Black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0" lang="en-US" altLang="zh-CN" sz="2400" b="0">
                <a:solidFill>
                  <a:srgbClr val="2A3D7A"/>
                </a:solidFill>
                <a:latin typeface="Arial Black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774176" name="Text Box 32">
            <a:extLst>
              <a:ext uri="{FF2B5EF4-FFF2-40B4-BE49-F238E27FC236}">
                <a16:creationId xmlns:a16="http://schemas.microsoft.com/office/drawing/2014/main" id="{8B3C5AD8-EB3C-8E44-8B2D-A0FE1F678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914401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accent4"/>
                </a:solidFill>
              </a:rPr>
              <a:t>        </a:t>
            </a:r>
            <a:r>
              <a:rPr lang="en-US" altLang="zh-CN" sz="2400" dirty="0">
                <a:solidFill>
                  <a:schemeClr val="accent4"/>
                </a:solidFill>
              </a:rPr>
              <a:t> t1</a:t>
            </a:r>
          </a:p>
        </p:txBody>
      </p:sp>
      <p:sp>
        <p:nvSpPr>
          <p:cNvPr id="774177" name="Text Box 33">
            <a:extLst>
              <a:ext uri="{FF2B5EF4-FFF2-40B4-BE49-F238E27FC236}">
                <a16:creationId xmlns:a16="http://schemas.microsoft.com/office/drawing/2014/main" id="{EB65094E-7FCD-4D4E-8C77-77E78A8B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457201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5B5249"/>
                </a:solidFill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chemeClr val="accent4"/>
                </a:solidFill>
              </a:rPr>
              <a:t>t2</a:t>
            </a:r>
          </a:p>
        </p:txBody>
      </p:sp>
      <p:sp>
        <p:nvSpPr>
          <p:cNvPr id="774178" name="Text Box 34">
            <a:extLst>
              <a:ext uri="{FF2B5EF4-FFF2-40B4-BE49-F238E27FC236}">
                <a16:creationId xmlns:a16="http://schemas.microsoft.com/office/drawing/2014/main" id="{D4377AEB-AE49-A94C-90C2-C8D15934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1"/>
            <a:ext cx="1898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5B5249"/>
                </a:solidFill>
              </a:rPr>
              <a:t>      </a:t>
            </a:r>
            <a:r>
              <a:rPr lang="en-US" altLang="zh-CN" sz="2400" dirty="0">
                <a:solidFill>
                  <a:srgbClr val="5B5249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chemeClr val="accent4"/>
                </a:solidFill>
              </a:rPr>
              <a:t>t3</a:t>
            </a:r>
          </a:p>
        </p:txBody>
      </p:sp>
      <p:sp>
        <p:nvSpPr>
          <p:cNvPr id="774179" name="Rectangle 35">
            <a:extLst>
              <a:ext uri="{FF2B5EF4-FFF2-40B4-BE49-F238E27FC236}">
                <a16:creationId xmlns:a16="http://schemas.microsoft.com/office/drawing/2014/main" id="{BE56F4A3-9FDB-8A42-BAAB-611F4127C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579" y="914400"/>
            <a:ext cx="1192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(sp,62)</a:t>
            </a:r>
          </a:p>
        </p:txBody>
      </p:sp>
      <p:sp>
        <p:nvSpPr>
          <p:cNvPr id="774180" name="Rectangle 36">
            <a:extLst>
              <a:ext uri="{FF2B5EF4-FFF2-40B4-BE49-F238E27FC236}">
                <a16:creationId xmlns:a16="http://schemas.microsoft.com/office/drawing/2014/main" id="{81316167-D0E5-9F45-9D76-9ACE964B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579" y="457200"/>
            <a:ext cx="1192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66FFFF"/>
                </a:solidFill>
              </a:rPr>
              <a:t>(sp,63)</a:t>
            </a:r>
          </a:p>
        </p:txBody>
      </p:sp>
      <p:sp>
        <p:nvSpPr>
          <p:cNvPr id="774181" name="Rectangle 37">
            <a:extLst>
              <a:ext uri="{FF2B5EF4-FFF2-40B4-BE49-F238E27FC236}">
                <a16:creationId xmlns:a16="http://schemas.microsoft.com/office/drawing/2014/main" id="{FD1793BC-62BA-FA42-9AE6-D8EFBA68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579" y="0"/>
            <a:ext cx="1192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66FFFF"/>
                </a:solidFill>
              </a:rPr>
              <a:t>(sp,64)</a:t>
            </a:r>
          </a:p>
        </p:txBody>
      </p:sp>
    </p:spTree>
    <p:extLst>
      <p:ext uri="{BB962C8B-B14F-4D97-AF65-F5344CB8AC3E}">
        <p14:creationId xmlns:p14="http://schemas.microsoft.com/office/powerpoint/2010/main" val="14308229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7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7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7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7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7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7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7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7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nimBg="1" autoUpdateAnimBg="0"/>
      <p:bldP spid="774152" grpId="0" animBg="1" autoUpdateAnimBg="0"/>
      <p:bldP spid="774155" grpId="0" animBg="1" autoUpdateAnimBg="0"/>
      <p:bldP spid="774158" grpId="0" autoUpdateAnimBg="0"/>
      <p:bldP spid="774159" grpId="0" autoUpdateAnimBg="0"/>
      <p:bldP spid="774160" grpId="0" animBg="1" autoUpdateAnimBg="0"/>
      <p:bldP spid="774161" grpId="0" animBg="1" autoUpdateAnimBg="0"/>
      <p:bldP spid="774162" grpId="0" autoUpdateAnimBg="0"/>
      <p:bldP spid="774163" grpId="0" animBg="1" autoUpdateAnimBg="0"/>
      <p:bldP spid="774164" grpId="0" animBg="1" autoUpdateAnimBg="0"/>
      <p:bldP spid="774165" grpId="0" autoUpdateAnimBg="0"/>
      <p:bldP spid="774166" grpId="0" animBg="1" autoUpdateAnimBg="0"/>
      <p:bldP spid="774167" grpId="0" animBg="1" autoUpdateAnimBg="0"/>
      <p:bldP spid="774168" grpId="0" autoUpdateAnimBg="0"/>
      <p:bldP spid="774169" grpId="0" animBg="1" autoUpdateAnimBg="0"/>
      <p:bldP spid="774170" grpId="0" animBg="1" autoUpdateAnimBg="0"/>
      <p:bldP spid="774171" grpId="0" autoUpdateAnimBg="0"/>
      <p:bldP spid="774172" grpId="0" animBg="1" autoUpdateAnimBg="0"/>
      <p:bldP spid="774173" grpId="0" autoUpdateAnimBg="0"/>
      <p:bldP spid="774174" grpId="0" animBg="1" autoUpdateAnimBg="0"/>
      <p:bldP spid="774175" grpId="0" animBg="1" autoUpdateAnimBg="0"/>
      <p:bldP spid="774176" grpId="0" animBg="1" autoUpdateAnimBg="0"/>
      <p:bldP spid="774177" grpId="0" animBg="1" autoUpdateAnimBg="0"/>
      <p:bldP spid="774178" grpId="0" animBg="1" autoUpdateAnimBg="0"/>
      <p:bldP spid="774179" grpId="0" autoUpdateAnimBg="0"/>
      <p:bldP spid="774180" grpId="0" autoUpdateAnimBg="0"/>
      <p:bldP spid="7741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AAA4A64-D0C4-5340-8B76-F11457C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8302F1F3-6033-5646-BF26-CE43082B5AF8}" type="slidenum">
              <a:rPr lang="en-US" altLang="zh-CN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r>
              <a:rPr lang="zh-CN" altLang="en-US">
                <a:solidFill>
                  <a:srgbClr val="2A3D7A"/>
                </a:solidFill>
                <a:latin typeface="Times New Roman" panose="02020603050405020304" pitchFamily="18" charset="0"/>
                <a:ea typeface="宋体"/>
              </a:rPr>
              <a:t>　</a:t>
            </a:r>
            <a:endParaRPr lang="zh-CN" altLang="en-US" sz="1500">
              <a:solidFill>
                <a:srgbClr val="2A3D7A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776194" name="Rectangle 2">
            <a:extLst>
              <a:ext uri="{FF2B5EF4-FFF2-40B4-BE49-F238E27FC236}">
                <a16:creationId xmlns:a16="http://schemas.microsoft.com/office/drawing/2014/main" id="{D80C2A6E-5614-784C-B451-3DCF17249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91" y="1194990"/>
            <a:ext cx="9245600" cy="119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>
                <a:solidFill>
                  <a:srgbClr val="5B5249"/>
                </a:solidFill>
              </a:rPr>
              <a:t>编译结束，知道每个过程的活动记录的长度，将其填写到相应的过程表中，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C84BBC47-F477-F64E-9189-32069F09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148806"/>
            <a:ext cx="9163050" cy="1743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0" dirty="0">
                <a:solidFill>
                  <a:schemeClr val="accent4"/>
                </a:solidFill>
              </a:rPr>
              <a:t>运行时，调用哪个过程，就在运行栈顶，推进那个过程的活动记录（栈箭头加上活动记录长度）。</a:t>
            </a:r>
          </a:p>
        </p:txBody>
      </p:sp>
    </p:spTree>
    <p:extLst>
      <p:ext uri="{BB962C8B-B14F-4D97-AF65-F5344CB8AC3E}">
        <p14:creationId xmlns:p14="http://schemas.microsoft.com/office/powerpoint/2010/main" val="143450655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animBg="1" autoUpdateAnimBg="0"/>
      <p:bldP spid="776195" grpId="0" animBg="1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5885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5885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1986</Words>
  <Application>Microsoft Macintosh PowerPoint</Application>
  <PresentationFormat>宽屏</PresentationFormat>
  <Paragraphs>437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华文新魏</vt:lpstr>
      <vt:lpstr>宋体</vt:lpstr>
      <vt:lpstr>Arial</vt:lpstr>
      <vt:lpstr>Arial Black</vt:lpstr>
      <vt:lpstr>System</vt:lpstr>
      <vt:lpstr>Times New Roman</vt:lpstr>
      <vt:lpstr>Verdana</vt:lpstr>
      <vt:lpstr>Wingdings</vt:lpstr>
      <vt:lpstr>Nature</vt:lpstr>
      <vt:lpstr>第9章 运行时存储组织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运行时存储组织</dc:title>
  <dc:creator>Microsoft Office User</dc:creator>
  <cp:lastModifiedBy>Microsoft Office User</cp:lastModifiedBy>
  <cp:revision>8</cp:revision>
  <dcterms:created xsi:type="dcterms:W3CDTF">2020-11-30T05:42:40Z</dcterms:created>
  <dcterms:modified xsi:type="dcterms:W3CDTF">2020-11-30T07:20:09Z</dcterms:modified>
</cp:coreProperties>
</file>