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64"/>
  </p:notesMasterIdLst>
  <p:sldIdLst>
    <p:sldId id="310" r:id="rId2"/>
    <p:sldId id="312" r:id="rId3"/>
    <p:sldId id="311" r:id="rId4"/>
    <p:sldId id="287" r:id="rId5"/>
    <p:sldId id="263" r:id="rId6"/>
    <p:sldId id="264" r:id="rId7"/>
    <p:sldId id="289" r:id="rId8"/>
    <p:sldId id="265" r:id="rId9"/>
    <p:sldId id="290" r:id="rId10"/>
    <p:sldId id="291" r:id="rId11"/>
    <p:sldId id="292" r:id="rId12"/>
    <p:sldId id="313" r:id="rId13"/>
    <p:sldId id="314" r:id="rId14"/>
    <p:sldId id="315" r:id="rId15"/>
    <p:sldId id="316" r:id="rId16"/>
    <p:sldId id="317" r:id="rId17"/>
    <p:sldId id="284" r:id="rId18"/>
    <p:sldId id="298" r:id="rId19"/>
    <p:sldId id="299" r:id="rId20"/>
    <p:sldId id="300" r:id="rId21"/>
    <p:sldId id="297" r:id="rId22"/>
    <p:sldId id="295" r:id="rId23"/>
    <p:sldId id="318" r:id="rId24"/>
    <p:sldId id="320" r:id="rId25"/>
    <p:sldId id="321" r:id="rId26"/>
    <p:sldId id="293" r:id="rId27"/>
    <p:sldId id="301" r:id="rId28"/>
    <p:sldId id="302" r:id="rId29"/>
    <p:sldId id="322" r:id="rId30"/>
    <p:sldId id="337" r:id="rId31"/>
    <p:sldId id="338" r:id="rId32"/>
    <p:sldId id="294" r:id="rId33"/>
    <p:sldId id="303" r:id="rId34"/>
    <p:sldId id="323" r:id="rId35"/>
    <p:sldId id="304" r:id="rId36"/>
    <p:sldId id="305" r:id="rId37"/>
    <p:sldId id="296" r:id="rId38"/>
    <p:sldId id="306" r:id="rId39"/>
    <p:sldId id="307" r:id="rId40"/>
    <p:sldId id="324" r:id="rId41"/>
    <p:sldId id="267" r:id="rId42"/>
    <p:sldId id="346" r:id="rId43"/>
    <p:sldId id="326" r:id="rId44"/>
    <p:sldId id="327" r:id="rId45"/>
    <p:sldId id="347" r:id="rId46"/>
    <p:sldId id="339" r:id="rId47"/>
    <p:sldId id="340" r:id="rId48"/>
    <p:sldId id="341" r:id="rId49"/>
    <p:sldId id="342" r:id="rId50"/>
    <p:sldId id="343" r:id="rId51"/>
    <p:sldId id="348" r:id="rId52"/>
    <p:sldId id="344" r:id="rId53"/>
    <p:sldId id="349" r:id="rId54"/>
    <p:sldId id="328" r:id="rId55"/>
    <p:sldId id="350" r:id="rId56"/>
    <p:sldId id="329" r:id="rId57"/>
    <p:sldId id="330" r:id="rId58"/>
    <p:sldId id="331" r:id="rId59"/>
    <p:sldId id="332" r:id="rId60"/>
    <p:sldId id="333" r:id="rId61"/>
    <p:sldId id="334" r:id="rId62"/>
    <p:sldId id="335" r:id="rId6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1202"/>
    <a:srgbClr val="8A645E"/>
    <a:srgbClr val="CA9D1E"/>
    <a:srgbClr val="6F6D09"/>
    <a:srgbClr val="F8F200"/>
    <a:srgbClr val="12E270"/>
    <a:srgbClr val="E113C4"/>
    <a:srgbClr val="ED38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82" autoAdjust="0"/>
    <p:restoredTop sz="78941" autoAdjust="0"/>
  </p:normalViewPr>
  <p:slideViewPr>
    <p:cSldViewPr>
      <p:cViewPr varScale="1">
        <p:scale>
          <a:sx n="69" d="100"/>
          <a:sy n="69" d="100"/>
        </p:scale>
        <p:origin x="1766"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endParaRPr lang="en-US" altLang="zh-CN"/>
          </a:p>
        </p:txBody>
      </p:sp>
      <p:sp>
        <p:nvSpPr>
          <p:cNvPr id="768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endParaRPr lang="en-US" altLang="zh-CN"/>
          </a:p>
        </p:txBody>
      </p:sp>
      <p:sp>
        <p:nvSpPr>
          <p:cNvPr id="768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768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768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endParaRPr lang="en-US" altLang="zh-CN"/>
          </a:p>
        </p:txBody>
      </p:sp>
      <p:sp>
        <p:nvSpPr>
          <p:cNvPr id="768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fld id="{B1D3DF99-5133-40C2-9DAA-3A27768773C2}" type="slidenum">
              <a:rPr lang="zh-CN" altLang="en-US"/>
              <a:pPr/>
              <a:t>‹#›</a:t>
            </a:fld>
            <a:endParaRPr lang="en-US" altLang="zh-CN"/>
          </a:p>
        </p:txBody>
      </p:sp>
    </p:spTree>
    <p:extLst>
      <p:ext uri="{BB962C8B-B14F-4D97-AF65-F5344CB8AC3E}">
        <p14:creationId xmlns:p14="http://schemas.microsoft.com/office/powerpoint/2010/main" val="170736647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看似理论性强，较为枯燥，其实用心理解，可以成为指导工作的有利思想武器</a:t>
            </a:r>
            <a:endParaRPr lang="zh-CN" altLang="en-US" dirty="0"/>
          </a:p>
        </p:txBody>
      </p:sp>
      <p:sp>
        <p:nvSpPr>
          <p:cNvPr id="4" name="灯片编号占位符 3"/>
          <p:cNvSpPr>
            <a:spLocks noGrp="1"/>
          </p:cNvSpPr>
          <p:nvPr>
            <p:ph type="sldNum" sz="quarter" idx="10"/>
          </p:nvPr>
        </p:nvSpPr>
        <p:spPr/>
        <p:txBody>
          <a:bodyPr/>
          <a:lstStyle/>
          <a:p>
            <a:fld id="{B1D3DF99-5133-40C2-9DAA-3A27768773C2}" type="slidenum">
              <a:rPr lang="zh-CN" altLang="en-US" smtClean="0"/>
              <a:pPr/>
              <a:t>18</a:t>
            </a:fld>
            <a:endParaRPr lang="en-US" altLang="zh-CN"/>
          </a:p>
        </p:txBody>
      </p:sp>
    </p:spTree>
    <p:extLst>
      <p:ext uri="{BB962C8B-B14F-4D97-AF65-F5344CB8AC3E}">
        <p14:creationId xmlns:p14="http://schemas.microsoft.com/office/powerpoint/2010/main" val="1232386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D3DF99-5133-40C2-9DAA-3A27768773C2}" type="slidenum">
              <a:rPr lang="zh-CN" altLang="en-US" smtClean="0"/>
              <a:pPr/>
              <a:t>19</a:t>
            </a:fld>
            <a:endParaRPr lang="en-US" altLang="zh-CN"/>
          </a:p>
        </p:txBody>
      </p:sp>
    </p:spTree>
    <p:extLst>
      <p:ext uri="{BB962C8B-B14F-4D97-AF65-F5344CB8AC3E}">
        <p14:creationId xmlns:p14="http://schemas.microsoft.com/office/powerpoint/2010/main" val="2267438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所以要合理划分功能模块，如用户管理：登录、注册、注销；新建、删除、修改、查询</a:t>
            </a:r>
            <a:endParaRPr lang="zh-CN" altLang="en-US" dirty="0"/>
          </a:p>
        </p:txBody>
      </p:sp>
      <p:sp>
        <p:nvSpPr>
          <p:cNvPr id="4" name="灯片编号占位符 3"/>
          <p:cNvSpPr>
            <a:spLocks noGrp="1"/>
          </p:cNvSpPr>
          <p:nvPr>
            <p:ph type="sldNum" sz="quarter" idx="10"/>
          </p:nvPr>
        </p:nvSpPr>
        <p:spPr/>
        <p:txBody>
          <a:bodyPr/>
          <a:lstStyle/>
          <a:p>
            <a:fld id="{B1D3DF99-5133-40C2-9DAA-3A27768773C2}" type="slidenum">
              <a:rPr lang="zh-CN" altLang="en-US" smtClean="0"/>
              <a:pPr/>
              <a:t>33</a:t>
            </a:fld>
            <a:endParaRPr lang="en-US" altLang="zh-CN"/>
          </a:p>
        </p:txBody>
      </p:sp>
    </p:spTree>
    <p:extLst>
      <p:ext uri="{BB962C8B-B14F-4D97-AF65-F5344CB8AC3E}">
        <p14:creationId xmlns:p14="http://schemas.microsoft.com/office/powerpoint/2010/main" val="1932871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类的识别、细化是迭代、无缝进行的。</a:t>
            </a:r>
            <a:endParaRPr lang="en-US" altLang="zh-CN" dirty="0" smtClean="0"/>
          </a:p>
          <a:p>
            <a:r>
              <a:rPr lang="zh-CN" altLang="en-US" dirty="0" smtClean="0"/>
              <a:t>面向对象设计：</a:t>
            </a:r>
            <a:endParaRPr lang="en-US" altLang="zh-CN" dirty="0" smtClean="0"/>
          </a:p>
          <a:p>
            <a:r>
              <a:rPr lang="en-US" altLang="zh-CN" dirty="0" smtClean="0"/>
              <a:t>1</a:t>
            </a:r>
            <a:r>
              <a:rPr lang="zh-CN" altLang="en-US" dirty="0" smtClean="0"/>
              <a:t>、问题定义，需求获取和表述，建立功能模型</a:t>
            </a:r>
            <a:endParaRPr lang="en-US" altLang="zh-CN" dirty="0" smtClean="0"/>
          </a:p>
          <a:p>
            <a:r>
              <a:rPr lang="en-US" altLang="zh-CN" dirty="0" smtClean="0"/>
              <a:t>2</a:t>
            </a:r>
            <a:r>
              <a:rPr lang="zh-CN" altLang="en-US" dirty="0" smtClean="0"/>
              <a:t>、面向对象分析：领域对象识别、建立领域对象模型</a:t>
            </a:r>
            <a:endParaRPr lang="en-US" altLang="zh-CN" dirty="0" smtClean="0"/>
          </a:p>
          <a:p>
            <a:r>
              <a:rPr lang="en-US" altLang="zh-CN" dirty="0" smtClean="0"/>
              <a:t>3</a:t>
            </a:r>
            <a:r>
              <a:rPr lang="zh-CN" altLang="en-US" dirty="0" smtClean="0"/>
              <a:t>、面向对象设计：补充对象、合并对象，建立系统对象模型（也是领域对象模型的细化）</a:t>
            </a:r>
            <a:endParaRPr lang="zh-CN" altLang="en-US" dirty="0"/>
          </a:p>
        </p:txBody>
      </p:sp>
      <p:sp>
        <p:nvSpPr>
          <p:cNvPr id="4" name="灯片编号占位符 3"/>
          <p:cNvSpPr>
            <a:spLocks noGrp="1"/>
          </p:cNvSpPr>
          <p:nvPr>
            <p:ph type="sldNum" sz="quarter" idx="10"/>
          </p:nvPr>
        </p:nvSpPr>
        <p:spPr/>
        <p:txBody>
          <a:bodyPr/>
          <a:lstStyle/>
          <a:p>
            <a:fld id="{B1D3DF99-5133-40C2-9DAA-3A27768773C2}" type="slidenum">
              <a:rPr lang="zh-CN" altLang="en-US" smtClean="0"/>
              <a:pPr/>
              <a:t>41</a:t>
            </a:fld>
            <a:endParaRPr lang="en-US" altLang="zh-CN"/>
          </a:p>
        </p:txBody>
      </p:sp>
    </p:spTree>
    <p:extLst>
      <p:ext uri="{BB962C8B-B14F-4D97-AF65-F5344CB8AC3E}">
        <p14:creationId xmlns:p14="http://schemas.microsoft.com/office/powerpoint/2010/main" val="3919574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等腰三角形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540544" y="776288"/>
            <a:ext cx="8062912" cy="1470025"/>
          </a:xfrm>
        </p:spPr>
        <p:txBody>
          <a:bodyPr anchor="b">
            <a:normAutofit/>
          </a:bodyPr>
          <a:lstStyle>
            <a:lvl1pPr algn="r">
              <a:defRPr sz="440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1371600" y="6012656"/>
            <a:ext cx="5791200" cy="365125"/>
          </a:xfrm>
        </p:spPr>
        <p:txBody>
          <a:bodyPr tIns="0" bIns="0" anchor="t"/>
          <a:lstStyle>
            <a:lvl1pPr algn="r">
              <a:defRPr sz="1000"/>
            </a:lvl1pPr>
          </a:lstStyle>
          <a:p>
            <a:endParaRPr lang="en-US" altLang="zh-CN"/>
          </a:p>
        </p:txBody>
      </p:sp>
      <p:sp>
        <p:nvSpPr>
          <p:cNvPr id="17" name="页脚占位符 16"/>
          <p:cNvSpPr>
            <a:spLocks noGrp="1"/>
          </p:cNvSpPr>
          <p:nvPr>
            <p:ph type="ftr" sz="quarter" idx="11"/>
          </p:nvPr>
        </p:nvSpPr>
        <p:spPr>
          <a:xfrm>
            <a:off x="1371600" y="5650704"/>
            <a:ext cx="5791200" cy="365125"/>
          </a:xfrm>
        </p:spPr>
        <p:txBody>
          <a:bodyPr tIns="0" bIns="0" anchor="b"/>
          <a:lstStyle>
            <a:lvl1pPr algn="r">
              <a:defRPr sz="1100"/>
            </a:lvl1pPr>
          </a:lstStyle>
          <a:p>
            <a:endParaRPr lang="en-US" altLang="zh-CN"/>
          </a:p>
        </p:txBody>
      </p:sp>
      <p:sp>
        <p:nvSpPr>
          <p:cNvPr id="29" name="灯片编号占位符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142F807E-4883-4465-AD5E-75294B727F8D}" type="slidenum">
              <a:rPr lang="en-US" altLang="zh-CN" smtClean="0"/>
              <a:pPr/>
              <a:t>‹#›</a:t>
            </a:fld>
            <a:endParaRPr lang="en-US" altLang="zh-CN"/>
          </a:p>
        </p:txBody>
      </p:sp>
      <p:pic>
        <p:nvPicPr>
          <p:cNvPr id="11" name="图片 10" descr="logo02.gif"/>
          <p:cNvPicPr>
            <a:picLocks noChangeAspect="1"/>
          </p:cNvPicPr>
          <p:nvPr userDrawn="1"/>
        </p:nvPicPr>
        <p:blipFill>
          <a:blip r:embed="rId2" cstate="print"/>
          <a:srcRect/>
          <a:stretch>
            <a:fillRect/>
          </a:stretch>
        </p:blipFill>
        <p:spPr bwMode="auto">
          <a:xfrm>
            <a:off x="71415" y="6357958"/>
            <a:ext cx="1214437" cy="461962"/>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49FC9E6C-E67A-4A7F-B7AD-C7DC51038192}"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381000"/>
            <a:ext cx="1905000" cy="5486400"/>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381000"/>
            <a:ext cx="6248400" cy="548640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4A243B03-B5F4-44A3-9F66-11E66BC51319}" type="slidenum">
              <a:rPr lang="en-US" altLang="zh-CN" smtClean="0"/>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2133600" cy="457200"/>
          </a:xfrm>
        </p:spPr>
        <p:txBody>
          <a:bodyPr/>
          <a:lstStyle>
            <a:lvl1pPr>
              <a:defRPr/>
            </a:lvl1pPr>
          </a:lstStyle>
          <a:p>
            <a:fld id="{B2C00741-7D1A-4318-8C41-48F83965D1C9}"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67494"/>
            <a:ext cx="8229600" cy="1399032"/>
          </a:xfrm>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57200" y="1882808"/>
            <a:ext cx="8229600" cy="4572000"/>
          </a:xfrm>
        </p:spPr>
        <p:txBody>
          <a:body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4" name="日期占位符 3"/>
          <p:cNvSpPr>
            <a:spLocks noGrp="1"/>
          </p:cNvSpPr>
          <p:nvPr>
            <p:ph type="dt" sz="half" idx="10"/>
          </p:nvPr>
        </p:nvSpPr>
        <p:spPr>
          <a:xfrm>
            <a:off x="4791456" y="6480048"/>
            <a:ext cx="2133600" cy="301752"/>
          </a:xfrm>
        </p:spPr>
        <p:txBody>
          <a:bodyPr/>
          <a:lstStyle/>
          <a:p>
            <a:endParaRPr lang="en-US" altLang="zh-CN"/>
          </a:p>
        </p:txBody>
      </p:sp>
      <p:sp>
        <p:nvSpPr>
          <p:cNvPr id="5" name="页脚占位符 4"/>
          <p:cNvSpPr>
            <a:spLocks noGrp="1"/>
          </p:cNvSpPr>
          <p:nvPr>
            <p:ph type="ftr" sz="quarter" idx="11"/>
          </p:nvPr>
        </p:nvSpPr>
        <p:spPr>
          <a:xfrm>
            <a:off x="457200" y="6480969"/>
            <a:ext cx="4260056" cy="300831"/>
          </a:xfrm>
        </p:spPr>
        <p:txBody>
          <a:bodyPr/>
          <a:lstStyle/>
          <a:p>
            <a:endParaRPr lang="en-US" altLang="zh-CN"/>
          </a:p>
        </p:txBody>
      </p:sp>
      <p:sp>
        <p:nvSpPr>
          <p:cNvPr id="6" name="灯片编号占位符 5"/>
          <p:cNvSpPr>
            <a:spLocks noGrp="1"/>
          </p:cNvSpPr>
          <p:nvPr>
            <p:ph type="sldNum" sz="quarter" idx="12"/>
          </p:nvPr>
        </p:nvSpPr>
        <p:spPr/>
        <p:txBody>
          <a:bodyPr/>
          <a:lstStyle/>
          <a:p>
            <a:fld id="{66B1D01B-2385-474A-B81F-DBE3F1A8FD81}" type="slidenum">
              <a:rPr lang="en-US" altLang="zh-CN" smtClean="0"/>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1"/>
      </p:bgRef>
    </p:bg>
    <p:spTree>
      <p:nvGrpSpPr>
        <p:cNvPr id="1" name=""/>
        <p:cNvGrpSpPr/>
        <p:nvPr/>
      </p:nvGrpSpPr>
      <p:grpSpPr>
        <a:xfrm>
          <a:off x="0" y="0"/>
          <a:ext cx="0" cy="0"/>
          <a:chOff x="0" y="0"/>
          <a:chExt cx="0" cy="0"/>
        </a:xfrm>
      </p:grpSpPr>
      <p:sp>
        <p:nvSpPr>
          <p:cNvPr id="9" name="直角三角形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等腰三角形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日期占位符 3"/>
          <p:cNvSpPr>
            <a:spLocks noGrp="1"/>
          </p:cNvSpPr>
          <p:nvPr>
            <p:ph type="dt" sz="half" idx="10"/>
          </p:nvPr>
        </p:nvSpPr>
        <p:spPr>
          <a:xfrm>
            <a:off x="6955632" y="6477000"/>
            <a:ext cx="2133600" cy="304800"/>
          </a:xfrm>
        </p:spPr>
        <p:txBody>
          <a:bodyPr/>
          <a:lstStyle/>
          <a:p>
            <a:endParaRPr lang="en-US" altLang="zh-CN"/>
          </a:p>
        </p:txBody>
      </p:sp>
      <p:sp>
        <p:nvSpPr>
          <p:cNvPr id="5" name="页脚占位符 4"/>
          <p:cNvSpPr>
            <a:spLocks noGrp="1"/>
          </p:cNvSpPr>
          <p:nvPr>
            <p:ph type="ftr" sz="quarter" idx="11"/>
          </p:nvPr>
        </p:nvSpPr>
        <p:spPr>
          <a:xfrm>
            <a:off x="2619376" y="6480969"/>
            <a:ext cx="4260056" cy="300831"/>
          </a:xfrm>
        </p:spPr>
        <p:txBody>
          <a:bodyPr/>
          <a:lstStyle/>
          <a:p>
            <a:endParaRPr lang="en-US" altLang="zh-CN"/>
          </a:p>
        </p:txBody>
      </p:sp>
      <p:sp>
        <p:nvSpPr>
          <p:cNvPr id="6" name="灯片编号占位符 5"/>
          <p:cNvSpPr>
            <a:spLocks noGrp="1"/>
          </p:cNvSpPr>
          <p:nvPr>
            <p:ph type="sldNum" sz="quarter" idx="12"/>
          </p:nvPr>
        </p:nvSpPr>
        <p:spPr>
          <a:xfrm>
            <a:off x="8451056" y="809624"/>
            <a:ext cx="502920" cy="300831"/>
          </a:xfrm>
        </p:spPr>
        <p:txBody>
          <a:bodyPr/>
          <a:lstStyle/>
          <a:p>
            <a:fld id="{472DEA63-2B37-4956-BCA1-418F9388DB34}" type="slidenum">
              <a:rPr lang="en-US" altLang="zh-CN" smtClean="0"/>
              <a:pPr/>
              <a:t>‹#›</a:t>
            </a:fld>
            <a:endParaRPr lang="en-US" altLang="zh-CN"/>
          </a:p>
        </p:txBody>
      </p:sp>
      <p:cxnSp>
        <p:nvCxnSpPr>
          <p:cNvPr id="11" name="直接连接符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直接连接符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标题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marL="0" algn="l">
              <a:defRPr/>
            </a:lvl1p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4791456" y="6480969"/>
            <a:ext cx="2133600" cy="301752"/>
          </a:xfrm>
        </p:spPr>
        <p:txBody>
          <a:bodyPr/>
          <a:lstStyle/>
          <a:p>
            <a:endParaRPr lang="en-US" altLang="zh-CN"/>
          </a:p>
        </p:txBody>
      </p:sp>
      <p:sp>
        <p:nvSpPr>
          <p:cNvPr id="6" name="页脚占位符 5"/>
          <p:cNvSpPr>
            <a:spLocks noGrp="1"/>
          </p:cNvSpPr>
          <p:nvPr>
            <p:ph type="ftr" sz="quarter" idx="11"/>
          </p:nvPr>
        </p:nvSpPr>
        <p:spPr>
          <a:xfrm>
            <a:off x="457200" y="6480969"/>
            <a:ext cx="4260056" cy="301752"/>
          </a:xfrm>
        </p:spPr>
        <p:txBody>
          <a:bodyPr/>
          <a:lstStyle/>
          <a:p>
            <a:endParaRPr lang="en-US" altLang="zh-CN"/>
          </a:p>
        </p:txBody>
      </p:sp>
      <p:sp>
        <p:nvSpPr>
          <p:cNvPr id="7" name="灯片编号占位符 6"/>
          <p:cNvSpPr>
            <a:spLocks noGrp="1"/>
          </p:cNvSpPr>
          <p:nvPr>
            <p:ph type="sldNum" sz="quarter" idx="12"/>
          </p:nvPr>
        </p:nvSpPr>
        <p:spPr>
          <a:xfrm>
            <a:off x="7589520" y="6480969"/>
            <a:ext cx="502920" cy="301752"/>
          </a:xfrm>
        </p:spPr>
        <p:txBody>
          <a:bodyPr/>
          <a:lstStyle/>
          <a:p>
            <a:fld id="{7B579208-28C4-42CD-82A2-121746417DF6}"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a:xfrm>
            <a:off x="4791456" y="6480969"/>
            <a:ext cx="2130552" cy="301752"/>
          </a:xfrm>
        </p:spPr>
        <p:txBody>
          <a:bodyPr/>
          <a:lstStyle/>
          <a:p>
            <a:endParaRPr lang="en-US" altLang="zh-CN"/>
          </a:p>
        </p:txBody>
      </p:sp>
      <p:sp>
        <p:nvSpPr>
          <p:cNvPr id="8" name="页脚占位符 7"/>
          <p:cNvSpPr>
            <a:spLocks noGrp="1"/>
          </p:cNvSpPr>
          <p:nvPr>
            <p:ph type="ftr" sz="quarter" idx="11"/>
          </p:nvPr>
        </p:nvSpPr>
        <p:spPr>
          <a:xfrm>
            <a:off x="457200" y="6480969"/>
            <a:ext cx="4261104" cy="301752"/>
          </a:xfrm>
        </p:spPr>
        <p:txBody>
          <a:bodyPr/>
          <a:lstStyle/>
          <a:p>
            <a:endParaRPr lang="en-US" altLang="zh-CN"/>
          </a:p>
        </p:txBody>
      </p:sp>
      <p:sp>
        <p:nvSpPr>
          <p:cNvPr id="9" name="灯片编号占位符 8"/>
          <p:cNvSpPr>
            <a:spLocks noGrp="1"/>
          </p:cNvSpPr>
          <p:nvPr>
            <p:ph type="sldNum" sz="quarter" idx="12"/>
          </p:nvPr>
        </p:nvSpPr>
        <p:spPr>
          <a:xfrm>
            <a:off x="7589520" y="6483096"/>
            <a:ext cx="502920" cy="301752"/>
          </a:xfrm>
        </p:spPr>
        <p:txBody>
          <a:bodyPr/>
          <a:lstStyle>
            <a:lvl1pPr algn="ctr">
              <a:defRPr/>
            </a:lvl1pPr>
          </a:lstStyle>
          <a:p>
            <a:fld id="{E7A68E4A-A632-44E9-BCF1-FC146D912D31}" type="slidenum">
              <a:rPr lang="en-US" altLang="zh-CN" smtClean="0"/>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F41FDFA3-F6C1-484A-89DD-BDB64A10683D}"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791456" y="6480969"/>
            <a:ext cx="2133600" cy="301752"/>
          </a:xfrm>
        </p:spPr>
        <p:txBody>
          <a:bodyPr/>
          <a:lstStyle/>
          <a:p>
            <a:endParaRPr lang="en-US" altLang="zh-CN"/>
          </a:p>
        </p:txBody>
      </p:sp>
      <p:sp>
        <p:nvSpPr>
          <p:cNvPr id="3" name="页脚占位符 2"/>
          <p:cNvSpPr>
            <a:spLocks noGrp="1"/>
          </p:cNvSpPr>
          <p:nvPr>
            <p:ph type="ftr" sz="quarter" idx="11"/>
          </p:nvPr>
        </p:nvSpPr>
        <p:spPr>
          <a:xfrm>
            <a:off x="457200" y="6481890"/>
            <a:ext cx="4260056" cy="300831"/>
          </a:xfrm>
        </p:spPr>
        <p:txBody>
          <a:bodyPr/>
          <a:lstStyle/>
          <a:p>
            <a:endParaRPr lang="en-US" altLang="zh-CN"/>
          </a:p>
        </p:txBody>
      </p:sp>
      <p:sp>
        <p:nvSpPr>
          <p:cNvPr id="4" name="灯片编号占位符 3"/>
          <p:cNvSpPr>
            <a:spLocks noGrp="1"/>
          </p:cNvSpPr>
          <p:nvPr>
            <p:ph type="sldNum" sz="quarter" idx="12"/>
          </p:nvPr>
        </p:nvSpPr>
        <p:spPr>
          <a:xfrm>
            <a:off x="7589520" y="6480969"/>
            <a:ext cx="502920" cy="301752"/>
          </a:xfrm>
        </p:spPr>
        <p:txBody>
          <a:bodyPr/>
          <a:lstStyle/>
          <a:p>
            <a:fld id="{70CCA852-E44A-489A-8AB8-0C47E9DC638D}" type="slidenum">
              <a:rPr lang="en-US" altLang="zh-CN"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278976" y="6556248"/>
            <a:ext cx="2133600" cy="301752"/>
          </a:xfrm>
        </p:spPr>
        <p:txBody>
          <a:bodyPr/>
          <a:lstStyle>
            <a:lvl1pPr>
              <a:defRPr sz="900"/>
            </a:lvl1pPr>
          </a:lstStyle>
          <a:p>
            <a:endParaRPr lang="en-US" altLang="zh-CN"/>
          </a:p>
        </p:txBody>
      </p:sp>
      <p:sp>
        <p:nvSpPr>
          <p:cNvPr id="6" name="页脚占位符 5"/>
          <p:cNvSpPr>
            <a:spLocks noGrp="1"/>
          </p:cNvSpPr>
          <p:nvPr>
            <p:ph type="ftr" sz="quarter" idx="11"/>
          </p:nvPr>
        </p:nvSpPr>
        <p:spPr>
          <a:xfrm>
            <a:off x="1135856" y="6556248"/>
            <a:ext cx="5143120" cy="301752"/>
          </a:xfrm>
        </p:spPr>
        <p:txBody>
          <a:bodyPr/>
          <a:lstStyle>
            <a:lvl1pPr>
              <a:defRPr sz="900"/>
            </a:lvl1pPr>
          </a:lstStyle>
          <a:p>
            <a:endParaRPr lang="en-US" altLang="zh-CN"/>
          </a:p>
        </p:txBody>
      </p:sp>
      <p:sp>
        <p:nvSpPr>
          <p:cNvPr id="7" name="灯片编号占位符 6"/>
          <p:cNvSpPr>
            <a:spLocks noGrp="1"/>
          </p:cNvSpPr>
          <p:nvPr>
            <p:ph type="sldNum" sz="quarter" idx="12"/>
          </p:nvPr>
        </p:nvSpPr>
        <p:spPr>
          <a:xfrm>
            <a:off x="8410576" y="6556248"/>
            <a:ext cx="502920" cy="301752"/>
          </a:xfrm>
        </p:spPr>
        <p:txBody>
          <a:bodyPr/>
          <a:lstStyle>
            <a:lvl1pPr>
              <a:defRPr sz="900"/>
            </a:lvl1pPr>
          </a:lstStyle>
          <a:p>
            <a:fld id="{655C3A96-E0B4-4233-A673-D124B5815EE4}" type="slidenum">
              <a:rPr lang="en-US" altLang="zh-CN" smtClean="0"/>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108192" y="6556248"/>
            <a:ext cx="2103120" cy="301752"/>
          </a:xfrm>
        </p:spPr>
        <p:txBody>
          <a:bodyPr/>
          <a:lstStyle>
            <a:lvl1pPr>
              <a:defRPr sz="900"/>
            </a:lvl1pPr>
          </a:lstStyle>
          <a:p>
            <a:endParaRPr lang="en-US" altLang="zh-CN"/>
          </a:p>
        </p:txBody>
      </p:sp>
      <p:sp>
        <p:nvSpPr>
          <p:cNvPr id="6" name="页脚占位符 5"/>
          <p:cNvSpPr>
            <a:spLocks noGrp="1"/>
          </p:cNvSpPr>
          <p:nvPr>
            <p:ph type="ftr" sz="quarter" idx="11"/>
          </p:nvPr>
        </p:nvSpPr>
        <p:spPr>
          <a:xfrm>
            <a:off x="1170432" y="6557169"/>
            <a:ext cx="4948072" cy="301752"/>
          </a:xfrm>
        </p:spPr>
        <p:txBody>
          <a:bodyPr/>
          <a:lstStyle>
            <a:lvl1pPr>
              <a:defRPr sz="900"/>
            </a:lvl1pPr>
          </a:lstStyle>
          <a:p>
            <a:endParaRPr lang="en-US" altLang="zh-CN"/>
          </a:p>
        </p:txBody>
      </p:sp>
      <p:sp>
        <p:nvSpPr>
          <p:cNvPr id="7" name="灯片编号占位符 6"/>
          <p:cNvSpPr>
            <a:spLocks noGrp="1"/>
          </p:cNvSpPr>
          <p:nvPr>
            <p:ph type="sldNum" sz="quarter" idx="12"/>
          </p:nvPr>
        </p:nvSpPr>
        <p:spPr>
          <a:xfrm>
            <a:off x="8217192" y="6556248"/>
            <a:ext cx="365760" cy="301752"/>
          </a:xfrm>
        </p:spPr>
        <p:txBody>
          <a:bodyPr/>
          <a:lstStyle>
            <a:lvl1pPr algn="ctr">
              <a:defRPr sz="900"/>
            </a:lvl1pPr>
          </a:lstStyle>
          <a:p>
            <a:fld id="{CC439493-E06B-4067-8DB9-4D583F540BD9}" type="slidenum">
              <a:rPr lang="en-US" altLang="zh-CN" smtClean="0"/>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直角三角形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直接连接符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直接连接符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标题占位符 21"/>
          <p:cNvSpPr>
            <a:spLocks noGrp="1"/>
          </p:cNvSpPr>
          <p:nvPr>
            <p:ph type="title"/>
          </p:nvPr>
        </p:nvSpPr>
        <p:spPr>
          <a:xfrm>
            <a:off x="457200" y="267494"/>
            <a:ext cx="8229600" cy="1399032"/>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endParaRPr lang="en-US" altLang="zh-CN"/>
          </a:p>
        </p:txBody>
      </p:sp>
      <p:sp>
        <p:nvSpPr>
          <p:cNvPr id="3" name="页脚占位符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ltLang="zh-CN"/>
          </a:p>
        </p:txBody>
      </p:sp>
      <p:sp>
        <p:nvSpPr>
          <p:cNvPr id="23" name="灯片编号占位符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B8D59B49-845D-4029-BEDC-C15875F86F91}" type="slidenum">
              <a:rPr lang="en-US" altLang="zh-CN" smtClean="0"/>
              <a:pPr/>
              <a:t>‹#›</a:t>
            </a:fld>
            <a:endParaRPr lang="en-US" altLang="zh-CN"/>
          </a:p>
        </p:txBody>
      </p:sp>
      <p:pic>
        <p:nvPicPr>
          <p:cNvPr id="12" name="图片 11" descr="logo02.gif"/>
          <p:cNvPicPr>
            <a:picLocks noChangeAspect="1"/>
          </p:cNvPicPr>
          <p:nvPr userDrawn="1"/>
        </p:nvPicPr>
        <p:blipFill>
          <a:blip r:embed="rId14" cstate="print"/>
          <a:srcRect/>
          <a:stretch>
            <a:fillRect/>
          </a:stretch>
        </p:blipFill>
        <p:spPr bwMode="auto">
          <a:xfrm>
            <a:off x="71415" y="6357958"/>
            <a:ext cx="1214437" cy="461962"/>
          </a:xfrm>
          <a:prstGeom prst="rect">
            <a:avLst/>
          </a:prstGeom>
          <a:noFill/>
          <a:ln w="9525">
            <a:noFill/>
            <a:miter lim="800000"/>
            <a:headEnd/>
            <a:tailEnd/>
          </a:ln>
        </p:spPr>
      </p:pic>
    </p:spTree>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hf hdr="0" ftr="0" dt="0"/>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5.wav"/><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3.wav"/></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audio" Target="../media/audio5.wav"/></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09600" y="152400"/>
            <a:ext cx="7772400" cy="919146"/>
          </a:xfrm>
        </p:spPr>
        <p:txBody>
          <a:bodyPr/>
          <a:lstStyle/>
          <a:p>
            <a:r>
              <a:rPr lang="zh-CN" altLang="en-US" b="0" i="1" dirty="0">
                <a:latin typeface="Times New Roman" pitchFamily="18" charset="0"/>
              </a:rPr>
              <a:t>第</a:t>
            </a:r>
            <a:r>
              <a:rPr lang="en-US" altLang="zh-CN" b="0" i="1" dirty="0"/>
              <a:t>2</a:t>
            </a:r>
            <a:r>
              <a:rPr lang="zh-CN" altLang="en-US" b="0" i="1" dirty="0">
                <a:latin typeface="Times New Roman" pitchFamily="18" charset="0"/>
              </a:rPr>
              <a:t>章</a:t>
            </a:r>
            <a:r>
              <a:rPr lang="zh-CN" altLang="en-US" b="0" i="1" dirty="0"/>
              <a:t>	  </a:t>
            </a:r>
            <a:r>
              <a:rPr lang="zh-CN" altLang="en-US" b="0" i="1" dirty="0">
                <a:latin typeface="Times New Roman" pitchFamily="18" charset="0"/>
              </a:rPr>
              <a:t>软件过程</a:t>
            </a:r>
            <a:endParaRPr lang="en-US" altLang="zh-CN" b="0" i="1" dirty="0">
              <a:ea typeface="黑体" pitchFamily="2" charset="-122"/>
            </a:endParaRPr>
          </a:p>
        </p:txBody>
      </p:sp>
      <p:sp>
        <p:nvSpPr>
          <p:cNvPr id="77827" name="Rectangle 3"/>
          <p:cNvSpPr>
            <a:spLocks noGrp="1" noChangeArrowheads="1"/>
          </p:cNvSpPr>
          <p:nvPr>
            <p:ph idx="1"/>
          </p:nvPr>
        </p:nvSpPr>
        <p:spPr>
          <a:xfrm>
            <a:off x="571472" y="1214422"/>
            <a:ext cx="8077200" cy="4724400"/>
          </a:xfrm>
        </p:spPr>
        <p:txBody>
          <a:bodyPr>
            <a:normAutofit/>
          </a:bodyPr>
          <a:lstStyle/>
          <a:p>
            <a:pPr>
              <a:lnSpc>
                <a:spcPct val="90000"/>
              </a:lnSpc>
              <a:spcAft>
                <a:spcPct val="40000"/>
              </a:spcAft>
            </a:pPr>
            <a:r>
              <a:rPr lang="zh-CN" altLang="en-US" sz="3200" dirty="0" smtClean="0"/>
              <a:t>主要内容</a:t>
            </a:r>
            <a:endParaRPr lang="en-US" altLang="zh-CN" sz="3200" dirty="0" smtClean="0"/>
          </a:p>
          <a:p>
            <a:pPr lvl="1">
              <a:lnSpc>
                <a:spcPct val="90000"/>
              </a:lnSpc>
              <a:spcAft>
                <a:spcPct val="40000"/>
              </a:spcAft>
            </a:pPr>
            <a:r>
              <a:rPr lang="zh-CN" altLang="en-US" sz="2800" dirty="0" smtClean="0"/>
              <a:t>软件工程过程的概念</a:t>
            </a:r>
            <a:endParaRPr lang="en-US" altLang="zh-CN" sz="2800" dirty="0" smtClean="0"/>
          </a:p>
          <a:p>
            <a:pPr lvl="1">
              <a:lnSpc>
                <a:spcPct val="90000"/>
              </a:lnSpc>
              <a:spcAft>
                <a:spcPct val="40000"/>
              </a:spcAft>
            </a:pPr>
            <a:r>
              <a:rPr lang="zh-CN" altLang="en-US" sz="2800" dirty="0" smtClean="0"/>
              <a:t>软件生命周期的划分和基本任务</a:t>
            </a:r>
            <a:endParaRPr lang="en-US" altLang="zh-CN" sz="2800" dirty="0" smtClean="0"/>
          </a:p>
          <a:p>
            <a:pPr lvl="1">
              <a:lnSpc>
                <a:spcPct val="90000"/>
              </a:lnSpc>
              <a:spcAft>
                <a:spcPct val="40000"/>
              </a:spcAft>
            </a:pPr>
            <a:r>
              <a:rPr lang="zh-CN" altLang="en-US" sz="2800" dirty="0" smtClean="0"/>
              <a:t>常用的几种过程模型</a:t>
            </a:r>
            <a:endParaRPr lang="en-US" altLang="zh-CN" sz="2800" dirty="0" smtClean="0"/>
          </a:p>
          <a:p>
            <a:pPr>
              <a:lnSpc>
                <a:spcPct val="90000"/>
              </a:lnSpc>
              <a:spcAft>
                <a:spcPct val="40000"/>
              </a:spcAft>
            </a:pPr>
            <a:endParaRPr lang="zh-CN" altLang="en-US" sz="2000" dirty="0"/>
          </a:p>
        </p:txBody>
      </p:sp>
      <p:sp>
        <p:nvSpPr>
          <p:cNvPr id="4" name="灯片编号占位符 5"/>
          <p:cNvSpPr>
            <a:spLocks noGrp="1"/>
          </p:cNvSpPr>
          <p:nvPr>
            <p:ph type="sldNum" sz="quarter" idx="12"/>
          </p:nvPr>
        </p:nvSpPr>
        <p:spPr/>
        <p:txBody>
          <a:bodyPr/>
          <a:lstStyle/>
          <a:p>
            <a:fld id="{2232B1EB-5509-4396-802E-49AC0995035D}" type="slidenum">
              <a:rPr lang="en-US" altLang="zh-CN"/>
              <a:pPr/>
              <a:t>1</a:t>
            </a:fld>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609600" y="228600"/>
            <a:ext cx="7772400" cy="838200"/>
          </a:xfrm>
        </p:spPr>
        <p:txBody>
          <a:bodyPr/>
          <a:lstStyle/>
          <a:p>
            <a:r>
              <a:rPr lang="en-US" altLang="zh-CN"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2.1</a:t>
            </a:r>
            <a:r>
              <a:rPr lang="zh-CN" altLang="en-US"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软件生命周期的基本任务</a:t>
            </a:r>
            <a:endParaRPr lang="zh-CN" altLang="en-US" b="0" i="1" dirty="0">
              <a:latin typeface="Times New Roman" pitchFamily="18" charset="0"/>
            </a:endParaRPr>
          </a:p>
        </p:txBody>
      </p:sp>
      <p:sp>
        <p:nvSpPr>
          <p:cNvPr id="81923" name="Rectangle 3"/>
          <p:cNvSpPr>
            <a:spLocks noGrp="1" noChangeArrowheads="1"/>
          </p:cNvSpPr>
          <p:nvPr>
            <p:ph idx="1"/>
          </p:nvPr>
        </p:nvSpPr>
        <p:spPr>
          <a:xfrm>
            <a:off x="381000" y="1628775"/>
            <a:ext cx="8534400" cy="5000625"/>
          </a:xfrm>
        </p:spPr>
        <p:txBody>
          <a:bodyPr>
            <a:normAutofit/>
          </a:bodyPr>
          <a:lstStyle/>
          <a:p>
            <a:pPr algn="just">
              <a:lnSpc>
                <a:spcPct val="90000"/>
              </a:lnSpc>
              <a:spcAft>
                <a:spcPct val="40000"/>
              </a:spcAft>
            </a:pPr>
            <a:r>
              <a:rPr lang="zh-CN" altLang="en-US" sz="2400" b="1" dirty="0">
                <a:solidFill>
                  <a:srgbClr val="FFFF00"/>
                </a:solidFill>
                <a:latin typeface="楷体_GB2312" pitchFamily="49" charset="-122"/>
                <a:ea typeface="楷体_GB2312" pitchFamily="49" charset="-122"/>
              </a:rPr>
              <a:t>运行维护时期</a:t>
            </a:r>
            <a:r>
              <a:rPr lang="zh-CN" altLang="en-US" sz="2400" b="1" dirty="0">
                <a:latin typeface="楷体_GB2312" pitchFamily="49" charset="-122"/>
                <a:ea typeface="楷体_GB2312" pitchFamily="49" charset="-122"/>
              </a:rPr>
              <a:t>：是软件生存周期的最后一个时期。软件人员在这一时期的工作</a:t>
            </a:r>
            <a:r>
              <a:rPr lang="zh-CN" altLang="en-US" sz="2400" b="1" dirty="0" smtClean="0">
                <a:latin typeface="楷体_GB2312" pitchFamily="49" charset="-122"/>
                <a:ea typeface="楷体_GB2312" pitchFamily="49" charset="-122"/>
              </a:rPr>
              <a:t>，就是通过各种必要的维护活动使系统持久地满足用户的需要。</a:t>
            </a:r>
            <a:endParaRPr lang="zh-CN" altLang="en-US" sz="2400" b="1" dirty="0">
              <a:latin typeface="楷体_GB2312" pitchFamily="49" charset="-122"/>
              <a:ea typeface="楷体_GB2312" pitchFamily="49" charset="-122"/>
            </a:endParaRPr>
          </a:p>
          <a:p>
            <a:pPr lvl="1">
              <a:lnSpc>
                <a:spcPct val="90000"/>
              </a:lnSpc>
              <a:spcAft>
                <a:spcPct val="40000"/>
              </a:spcAft>
              <a:buFont typeface="Wingdings" pitchFamily="2" charset="2"/>
              <a:buNone/>
            </a:pPr>
            <a:r>
              <a:rPr lang="zh-CN" altLang="en-US" sz="2000" dirty="0">
                <a:latin typeface="Arial Unicode MS" pitchFamily="34" charset="-122"/>
              </a:rPr>
              <a:t>（</a:t>
            </a:r>
            <a:r>
              <a:rPr lang="en-US" altLang="zh-CN" sz="2000" dirty="0">
                <a:latin typeface="Arial Unicode MS" pitchFamily="34" charset="-122"/>
              </a:rPr>
              <a:t>1</a:t>
            </a:r>
            <a:r>
              <a:rPr lang="zh-CN" altLang="en-US" sz="2000" dirty="0">
                <a:latin typeface="Arial Unicode MS" pitchFamily="34" charset="-122"/>
              </a:rPr>
              <a:t>）维护的目的，是使软件在整个生存周期内保证满足用户的需求和延长软件的使用寿命</a:t>
            </a:r>
          </a:p>
          <a:p>
            <a:pPr lvl="1">
              <a:lnSpc>
                <a:spcPct val="90000"/>
              </a:lnSpc>
              <a:spcAft>
                <a:spcPct val="40000"/>
              </a:spcAft>
              <a:buFont typeface="Wingdings" pitchFamily="2" charset="2"/>
              <a:buNone/>
            </a:pPr>
            <a:r>
              <a:rPr lang="zh-CN" altLang="en-US" sz="2000" dirty="0">
                <a:latin typeface="Arial Unicode MS" pitchFamily="34" charset="-122"/>
              </a:rPr>
              <a:t>（</a:t>
            </a:r>
            <a:r>
              <a:rPr lang="en-US" altLang="zh-CN" sz="2000" dirty="0">
                <a:latin typeface="Arial Unicode MS" pitchFamily="34" charset="-122"/>
              </a:rPr>
              <a:t>2</a:t>
            </a:r>
            <a:r>
              <a:rPr lang="zh-CN" altLang="en-US" sz="2000" dirty="0">
                <a:latin typeface="Arial Unicode MS" pitchFamily="34" charset="-122"/>
              </a:rPr>
              <a:t>）通常的维护工作包含四种</a:t>
            </a:r>
            <a:r>
              <a:rPr lang="zh-CN" altLang="en-US" sz="2000" dirty="0" smtClean="0">
                <a:latin typeface="Arial Unicode MS" pitchFamily="34" charset="-122"/>
              </a:rPr>
              <a:t>：</a:t>
            </a:r>
            <a:endParaRPr lang="en-US" altLang="zh-CN" sz="2000" dirty="0" smtClean="0">
              <a:latin typeface="Arial Unicode MS" pitchFamily="34" charset="-122"/>
            </a:endParaRPr>
          </a:p>
          <a:p>
            <a:pPr lvl="2">
              <a:lnSpc>
                <a:spcPct val="90000"/>
              </a:lnSpc>
              <a:spcAft>
                <a:spcPct val="40000"/>
              </a:spcAft>
            </a:pPr>
            <a:r>
              <a:rPr lang="zh-CN" altLang="en-US" sz="2000" dirty="0" smtClean="0">
                <a:latin typeface="Arial Unicode MS" pitchFamily="34" charset="-122"/>
              </a:rPr>
              <a:t>改正性维护</a:t>
            </a:r>
          </a:p>
          <a:p>
            <a:pPr lvl="2">
              <a:lnSpc>
                <a:spcPct val="90000"/>
              </a:lnSpc>
              <a:spcAft>
                <a:spcPct val="40000"/>
              </a:spcAft>
            </a:pPr>
            <a:r>
              <a:rPr lang="zh-CN" altLang="en-US" sz="2000" dirty="0" smtClean="0">
                <a:latin typeface="Arial Unicode MS" pitchFamily="34" charset="-122"/>
              </a:rPr>
              <a:t>适应性维护</a:t>
            </a:r>
          </a:p>
          <a:p>
            <a:pPr lvl="2">
              <a:lnSpc>
                <a:spcPct val="90000"/>
              </a:lnSpc>
              <a:spcAft>
                <a:spcPct val="40000"/>
              </a:spcAft>
            </a:pPr>
            <a:r>
              <a:rPr lang="zh-CN" altLang="en-US" sz="2000" dirty="0" smtClean="0">
                <a:latin typeface="Arial Unicode MS" pitchFamily="34" charset="-122"/>
              </a:rPr>
              <a:t>完善性维护</a:t>
            </a:r>
          </a:p>
          <a:p>
            <a:pPr lvl="2">
              <a:lnSpc>
                <a:spcPct val="90000"/>
              </a:lnSpc>
              <a:spcAft>
                <a:spcPct val="40000"/>
              </a:spcAft>
            </a:pPr>
            <a:r>
              <a:rPr lang="zh-CN" altLang="en-US" sz="2000" dirty="0" smtClean="0">
                <a:latin typeface="Arial Unicode MS" pitchFamily="34" charset="-122"/>
              </a:rPr>
              <a:t>预防性维护</a:t>
            </a:r>
            <a:endParaRPr lang="en-US" altLang="zh-CN" sz="2000" dirty="0" smtClean="0">
              <a:latin typeface="Arial Unicode MS" pitchFamily="34" charset="-122"/>
            </a:endParaRPr>
          </a:p>
          <a:p>
            <a:pPr lvl="1">
              <a:lnSpc>
                <a:spcPct val="90000"/>
              </a:lnSpc>
              <a:spcAft>
                <a:spcPct val="40000"/>
              </a:spcAft>
              <a:buFont typeface="Wingdings" pitchFamily="2" charset="2"/>
              <a:buNone/>
            </a:pPr>
            <a:r>
              <a:rPr lang="zh-CN" altLang="en-US" sz="2000" dirty="0" smtClean="0">
                <a:latin typeface="Arial Unicode MS" pitchFamily="34" charset="-122"/>
              </a:rPr>
              <a:t>（</a:t>
            </a:r>
            <a:r>
              <a:rPr lang="en-US" altLang="zh-CN" sz="2000" dirty="0" smtClean="0">
                <a:latin typeface="Arial Unicode MS" pitchFamily="34" charset="-122"/>
              </a:rPr>
              <a:t>3</a:t>
            </a:r>
            <a:r>
              <a:rPr lang="zh-CN" altLang="en-US" sz="2000" dirty="0" smtClean="0">
                <a:latin typeface="Arial Unicode MS" pitchFamily="34" charset="-122"/>
              </a:rPr>
              <a:t>）每一次维护都是经历了一次压缩和简化了的软件定义和开发的全过程</a:t>
            </a:r>
            <a:endParaRPr lang="zh-CN" altLang="en-US" sz="2000" dirty="0">
              <a:latin typeface="Arial Unicode MS" pitchFamily="34" charset="-122"/>
            </a:endParaRPr>
          </a:p>
        </p:txBody>
      </p:sp>
      <p:sp>
        <p:nvSpPr>
          <p:cNvPr id="4" name="灯片编号占位符 5"/>
          <p:cNvSpPr>
            <a:spLocks noGrp="1"/>
          </p:cNvSpPr>
          <p:nvPr>
            <p:ph type="sldNum" sz="quarter" idx="12"/>
          </p:nvPr>
        </p:nvSpPr>
        <p:spPr/>
        <p:txBody>
          <a:bodyPr/>
          <a:lstStyle/>
          <a:p>
            <a:fld id="{EBBC7DD4-90B8-452A-93DC-702A43F2D532}" type="slidenum">
              <a:rPr lang="en-US" altLang="zh-CN"/>
              <a:pPr/>
              <a:t>10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81923">
                                            <p:txEl>
                                              <p:pRg st="1" end="1"/>
                                            </p:txEl>
                                          </p:spTgt>
                                        </p:tgtEl>
                                        <p:attrNameLst>
                                          <p:attrName>style.visibility</p:attrName>
                                        </p:attrNameLst>
                                      </p:cBhvr>
                                      <p:to>
                                        <p:strVal val="visible"/>
                                      </p:to>
                                    </p:set>
                                    <p:animEffect transition="in" filter="barn(outVertical)">
                                      <p:cBhvr>
                                        <p:cTn id="7" dur="500"/>
                                        <p:tgtEl>
                                          <p:spTgt spid="8192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81923">
                                            <p:txEl>
                                              <p:pRg st="2" end="2"/>
                                            </p:txEl>
                                          </p:spTgt>
                                        </p:tgtEl>
                                        <p:attrNameLst>
                                          <p:attrName>style.visibility</p:attrName>
                                        </p:attrNameLst>
                                      </p:cBhvr>
                                      <p:to>
                                        <p:strVal val="visible"/>
                                      </p:to>
                                    </p:set>
                                    <p:animEffect transition="in" filter="barn(outVertical)">
                                      <p:cBhvr>
                                        <p:cTn id="12" dur="500"/>
                                        <p:tgtEl>
                                          <p:spTgt spid="81923">
                                            <p:txEl>
                                              <p:pRg st="2" end="2"/>
                                            </p:txEl>
                                          </p:spTgt>
                                        </p:tgtEl>
                                      </p:cBhvr>
                                    </p:animEffect>
                                  </p:childTnLst>
                                </p:cTn>
                              </p:par>
                              <p:par>
                                <p:cTn id="13" presetID="16" presetClass="entr" presetSubtype="37" fill="hold" grpId="0" nodeType="withEffect">
                                  <p:stCondLst>
                                    <p:cond delay="0"/>
                                  </p:stCondLst>
                                  <p:childTnLst>
                                    <p:set>
                                      <p:cBhvr>
                                        <p:cTn id="14" dur="1" fill="hold">
                                          <p:stCondLst>
                                            <p:cond delay="0"/>
                                          </p:stCondLst>
                                        </p:cTn>
                                        <p:tgtEl>
                                          <p:spTgt spid="81923">
                                            <p:txEl>
                                              <p:pRg st="3" end="3"/>
                                            </p:txEl>
                                          </p:spTgt>
                                        </p:tgtEl>
                                        <p:attrNameLst>
                                          <p:attrName>style.visibility</p:attrName>
                                        </p:attrNameLst>
                                      </p:cBhvr>
                                      <p:to>
                                        <p:strVal val="visible"/>
                                      </p:to>
                                    </p:set>
                                    <p:animEffect transition="in" filter="barn(outVertical)">
                                      <p:cBhvr>
                                        <p:cTn id="15" dur="500"/>
                                        <p:tgtEl>
                                          <p:spTgt spid="81923">
                                            <p:txEl>
                                              <p:pRg st="3" end="3"/>
                                            </p:txEl>
                                          </p:spTgt>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81923">
                                            <p:txEl>
                                              <p:pRg st="4" end="4"/>
                                            </p:txEl>
                                          </p:spTgt>
                                        </p:tgtEl>
                                        <p:attrNameLst>
                                          <p:attrName>style.visibility</p:attrName>
                                        </p:attrNameLst>
                                      </p:cBhvr>
                                      <p:to>
                                        <p:strVal val="visible"/>
                                      </p:to>
                                    </p:set>
                                    <p:animEffect transition="in" filter="barn(outVertical)">
                                      <p:cBhvr>
                                        <p:cTn id="18" dur="500"/>
                                        <p:tgtEl>
                                          <p:spTgt spid="81923">
                                            <p:txEl>
                                              <p:pRg st="4" end="4"/>
                                            </p:txEl>
                                          </p:spTgt>
                                        </p:tgtEl>
                                      </p:cBhvr>
                                    </p:animEffect>
                                  </p:childTnLst>
                                </p:cTn>
                              </p:par>
                              <p:par>
                                <p:cTn id="19" presetID="16" presetClass="entr" presetSubtype="37" fill="hold" grpId="0" nodeType="withEffect">
                                  <p:stCondLst>
                                    <p:cond delay="0"/>
                                  </p:stCondLst>
                                  <p:childTnLst>
                                    <p:set>
                                      <p:cBhvr>
                                        <p:cTn id="20" dur="1" fill="hold">
                                          <p:stCondLst>
                                            <p:cond delay="0"/>
                                          </p:stCondLst>
                                        </p:cTn>
                                        <p:tgtEl>
                                          <p:spTgt spid="81923">
                                            <p:txEl>
                                              <p:pRg st="5" end="5"/>
                                            </p:txEl>
                                          </p:spTgt>
                                        </p:tgtEl>
                                        <p:attrNameLst>
                                          <p:attrName>style.visibility</p:attrName>
                                        </p:attrNameLst>
                                      </p:cBhvr>
                                      <p:to>
                                        <p:strVal val="visible"/>
                                      </p:to>
                                    </p:set>
                                    <p:animEffect transition="in" filter="barn(outVertical)">
                                      <p:cBhvr>
                                        <p:cTn id="21" dur="500"/>
                                        <p:tgtEl>
                                          <p:spTgt spid="81923">
                                            <p:txEl>
                                              <p:pRg st="5" end="5"/>
                                            </p:txEl>
                                          </p:spTgt>
                                        </p:tgtEl>
                                      </p:cBhvr>
                                    </p:animEffect>
                                  </p:childTnLst>
                                </p:cTn>
                              </p:par>
                              <p:par>
                                <p:cTn id="22" presetID="16" presetClass="entr" presetSubtype="37" fill="hold" grpId="0" nodeType="withEffect">
                                  <p:stCondLst>
                                    <p:cond delay="0"/>
                                  </p:stCondLst>
                                  <p:childTnLst>
                                    <p:set>
                                      <p:cBhvr>
                                        <p:cTn id="23" dur="1" fill="hold">
                                          <p:stCondLst>
                                            <p:cond delay="0"/>
                                          </p:stCondLst>
                                        </p:cTn>
                                        <p:tgtEl>
                                          <p:spTgt spid="81923">
                                            <p:txEl>
                                              <p:pRg st="6" end="6"/>
                                            </p:txEl>
                                          </p:spTgt>
                                        </p:tgtEl>
                                        <p:attrNameLst>
                                          <p:attrName>style.visibility</p:attrName>
                                        </p:attrNameLst>
                                      </p:cBhvr>
                                      <p:to>
                                        <p:strVal val="visible"/>
                                      </p:to>
                                    </p:set>
                                    <p:animEffect transition="in" filter="barn(outVertical)">
                                      <p:cBhvr>
                                        <p:cTn id="24" dur="500"/>
                                        <p:tgtEl>
                                          <p:spTgt spid="8192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37" fill="hold" grpId="0" nodeType="clickEffect">
                                  <p:stCondLst>
                                    <p:cond delay="0"/>
                                  </p:stCondLst>
                                  <p:childTnLst>
                                    <p:set>
                                      <p:cBhvr>
                                        <p:cTn id="28" dur="1" fill="hold">
                                          <p:stCondLst>
                                            <p:cond delay="0"/>
                                          </p:stCondLst>
                                        </p:cTn>
                                        <p:tgtEl>
                                          <p:spTgt spid="81923">
                                            <p:txEl>
                                              <p:pRg st="7" end="7"/>
                                            </p:txEl>
                                          </p:spTgt>
                                        </p:tgtEl>
                                        <p:attrNameLst>
                                          <p:attrName>style.visibility</p:attrName>
                                        </p:attrNameLst>
                                      </p:cBhvr>
                                      <p:to>
                                        <p:strVal val="visible"/>
                                      </p:to>
                                    </p:set>
                                    <p:animEffect transition="in" filter="barn(outVertical)">
                                      <p:cBhvr>
                                        <p:cTn id="29" dur="500"/>
                                        <p:tgtEl>
                                          <p:spTgt spid="819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uiExpand="1"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596900" y="239713"/>
            <a:ext cx="7126288" cy="952500"/>
          </a:xfrm>
        </p:spPr>
        <p:txBody>
          <a:bodyPr>
            <a:normAutofit/>
          </a:bodyPr>
          <a:lstStyle/>
          <a:p>
            <a:r>
              <a:rPr lang="en-US" altLang="zh-CN"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2.2</a:t>
            </a:r>
            <a:r>
              <a:rPr lang="zh-CN" altLang="en-US"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软件生命周期模型</a:t>
            </a:r>
            <a:endParaRPr lang="zh-CN" altLang="en-US" b="0" i="1" dirty="0">
              <a:latin typeface="Times New Roman" pitchFamily="18" charset="0"/>
            </a:endParaRPr>
          </a:p>
        </p:txBody>
      </p:sp>
      <p:sp>
        <p:nvSpPr>
          <p:cNvPr id="82947" name="Rectangle 3"/>
          <p:cNvSpPr>
            <a:spLocks noGrp="1" noChangeArrowheads="1"/>
          </p:cNvSpPr>
          <p:nvPr>
            <p:ph idx="1"/>
          </p:nvPr>
        </p:nvSpPr>
        <p:spPr>
          <a:xfrm>
            <a:off x="533400" y="1524000"/>
            <a:ext cx="8229600" cy="4724400"/>
          </a:xfrm>
        </p:spPr>
        <p:txBody>
          <a:bodyPr/>
          <a:lstStyle/>
          <a:p>
            <a:pPr>
              <a:lnSpc>
                <a:spcPct val="90000"/>
              </a:lnSpc>
              <a:spcAft>
                <a:spcPct val="40000"/>
              </a:spcAft>
            </a:pPr>
            <a:r>
              <a:rPr lang="zh-CN" altLang="en-US" sz="2600" b="1" dirty="0">
                <a:latin typeface="楷体_GB2312" pitchFamily="49" charset="-122"/>
                <a:ea typeface="楷体_GB2312" pitchFamily="49" charset="-122"/>
              </a:rPr>
              <a:t>软件生命周期模型 </a:t>
            </a:r>
          </a:p>
          <a:p>
            <a:pPr lvl="1" algn="just">
              <a:lnSpc>
                <a:spcPct val="90000"/>
              </a:lnSpc>
              <a:spcAft>
                <a:spcPct val="40000"/>
              </a:spcAft>
            </a:pPr>
            <a:r>
              <a:rPr lang="zh-CN" altLang="en-US" sz="2200" dirty="0"/>
              <a:t>在实际的软件开发过程中，软件的</a:t>
            </a:r>
            <a:r>
              <a:rPr lang="zh-CN" altLang="en-US" sz="2200" b="1" dirty="0"/>
              <a:t>规模</a:t>
            </a:r>
            <a:r>
              <a:rPr lang="zh-CN" altLang="en-US" sz="2200" dirty="0"/>
              <a:t>、</a:t>
            </a:r>
            <a:r>
              <a:rPr lang="zh-CN" altLang="en-US" sz="2200" b="1" dirty="0"/>
              <a:t>种类</a:t>
            </a:r>
            <a:r>
              <a:rPr lang="zh-CN" altLang="en-US" sz="2200" dirty="0"/>
              <a:t>、</a:t>
            </a:r>
            <a:r>
              <a:rPr lang="zh-CN" altLang="en-US" sz="2200" b="1" dirty="0"/>
              <a:t>开发环境</a:t>
            </a:r>
            <a:r>
              <a:rPr lang="zh-CN" altLang="en-US" sz="2200" dirty="0"/>
              <a:t>以及所使用的</a:t>
            </a:r>
            <a:r>
              <a:rPr lang="zh-CN" altLang="en-US" sz="2200" b="1" dirty="0"/>
              <a:t>开发技术</a:t>
            </a:r>
            <a:r>
              <a:rPr lang="zh-CN" altLang="en-US" sz="2200" dirty="0"/>
              <a:t>等因素都影响着阶段的</a:t>
            </a:r>
            <a:r>
              <a:rPr lang="zh-CN" altLang="en-US" sz="2200" dirty="0" smtClean="0"/>
              <a:t>划分（</a:t>
            </a:r>
            <a:r>
              <a:rPr lang="zh-CN" altLang="en-US" sz="2200" b="1" dirty="0" smtClean="0">
                <a:solidFill>
                  <a:srgbClr val="FFFF00"/>
                </a:solidFill>
              </a:rPr>
              <a:t>裁剪</a:t>
            </a:r>
            <a:r>
              <a:rPr lang="zh-CN" altLang="en-US" sz="2200" dirty="0" smtClean="0"/>
              <a:t>）</a:t>
            </a:r>
            <a:endParaRPr lang="zh-CN" altLang="en-US" sz="2200" dirty="0"/>
          </a:p>
          <a:p>
            <a:pPr lvl="1" algn="just">
              <a:lnSpc>
                <a:spcPct val="90000"/>
              </a:lnSpc>
              <a:spcAft>
                <a:spcPct val="40000"/>
              </a:spcAft>
            </a:pPr>
            <a:r>
              <a:rPr lang="zh-CN" altLang="en-US" sz="2200" dirty="0"/>
              <a:t>科学、有效的软件开发过程应该定义一组适合所承担的项目特点的任务集合。这个任务集合通常包含一组软件工程工作任务、里程碑和应该交付的产品</a:t>
            </a:r>
          </a:p>
          <a:p>
            <a:pPr lvl="1" algn="just">
              <a:lnSpc>
                <a:spcPct val="90000"/>
              </a:lnSpc>
              <a:spcAft>
                <a:spcPct val="40000"/>
              </a:spcAft>
            </a:pPr>
            <a:r>
              <a:rPr lang="zh-CN" altLang="en-US" sz="2200" b="1" dirty="0">
                <a:solidFill>
                  <a:srgbClr val="FFFF00"/>
                </a:solidFill>
              </a:rPr>
              <a:t>生命周期模型</a:t>
            </a:r>
            <a:r>
              <a:rPr lang="zh-CN" altLang="en-US" sz="2200" dirty="0"/>
              <a:t>规定了把生命周期划分为哪些阶段，以及各个阶段执行顺序，因此也称生命周期模型为过程模型</a:t>
            </a:r>
            <a:r>
              <a:rPr lang="zh-CN" altLang="en-US" sz="2200" dirty="0" smtClean="0"/>
              <a:t>。基本的几个生命周期</a:t>
            </a:r>
            <a:r>
              <a:rPr lang="zh-CN" altLang="en-US" sz="2200" dirty="0"/>
              <a:t>模型包括：瀑布模型、快速原型模型、增量模型、螺旋模型以及喷泉模型等。</a:t>
            </a:r>
            <a:endParaRPr lang="zh-CN" altLang="en-US" sz="2200" dirty="0">
              <a:latin typeface="宋体" pitchFamily="2" charset="-122"/>
            </a:endParaRPr>
          </a:p>
        </p:txBody>
      </p:sp>
      <p:sp>
        <p:nvSpPr>
          <p:cNvPr id="4" name="灯片编号占位符 5"/>
          <p:cNvSpPr>
            <a:spLocks noGrp="1"/>
          </p:cNvSpPr>
          <p:nvPr>
            <p:ph type="sldNum" sz="quarter" idx="12"/>
          </p:nvPr>
        </p:nvSpPr>
        <p:spPr/>
        <p:txBody>
          <a:bodyPr/>
          <a:lstStyle/>
          <a:p>
            <a:fld id="{75AB102B-AC11-4EBA-BA6C-E4A5B1A6FE1A}" type="slidenum">
              <a:rPr lang="en-US" altLang="zh-CN"/>
              <a:pPr/>
              <a:t>11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Effect transition="in" filter="barn(outVertical)">
                                      <p:cBhvr>
                                        <p:cTn id="7" dur="500"/>
                                        <p:tgtEl>
                                          <p:spTgt spid="82947">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82947">
                                            <p:txEl>
                                              <p:pRg st="1" end="1"/>
                                            </p:txEl>
                                          </p:spTgt>
                                        </p:tgtEl>
                                        <p:attrNameLst>
                                          <p:attrName>style.visibility</p:attrName>
                                        </p:attrNameLst>
                                      </p:cBhvr>
                                      <p:to>
                                        <p:strVal val="visible"/>
                                      </p:to>
                                    </p:set>
                                    <p:animEffect transition="in" filter="barn(outVertical)">
                                      <p:cBhvr>
                                        <p:cTn id="10" dur="500"/>
                                        <p:tgtEl>
                                          <p:spTgt spid="82947">
                                            <p:txEl>
                                              <p:pRg st="1" end="1"/>
                                            </p:txEl>
                                          </p:spTgt>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82947">
                                            <p:txEl>
                                              <p:pRg st="2" end="2"/>
                                            </p:txEl>
                                          </p:spTgt>
                                        </p:tgtEl>
                                        <p:attrNameLst>
                                          <p:attrName>style.visibility</p:attrName>
                                        </p:attrNameLst>
                                      </p:cBhvr>
                                      <p:to>
                                        <p:strVal val="visible"/>
                                      </p:to>
                                    </p:set>
                                    <p:animEffect transition="in" filter="barn(outVertical)">
                                      <p:cBhvr>
                                        <p:cTn id="13" dur="500"/>
                                        <p:tgtEl>
                                          <p:spTgt spid="82947">
                                            <p:txEl>
                                              <p:pRg st="2" end="2"/>
                                            </p:txEl>
                                          </p:spTgt>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82947">
                                            <p:txEl>
                                              <p:pRg st="3" end="3"/>
                                            </p:txEl>
                                          </p:spTgt>
                                        </p:tgtEl>
                                        <p:attrNameLst>
                                          <p:attrName>style.visibility</p:attrName>
                                        </p:attrNameLst>
                                      </p:cBhvr>
                                      <p:to>
                                        <p:strVal val="visible"/>
                                      </p:to>
                                    </p:set>
                                    <p:animEffect transition="in" filter="barn(outVertical)">
                                      <p:cBhvr>
                                        <p:cTn id="16" dur="500"/>
                                        <p:tgtEl>
                                          <p:spTgt spid="829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596900" y="239713"/>
            <a:ext cx="7126288" cy="952500"/>
          </a:xfrm>
        </p:spPr>
        <p:txBody>
          <a:bodyPr>
            <a:normAutofit/>
          </a:bodyPr>
          <a:lstStyle/>
          <a:p>
            <a:r>
              <a:rPr lang="en-US" altLang="zh-CN"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2.2</a:t>
            </a:r>
            <a:r>
              <a:rPr lang="zh-CN" altLang="en-US"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软件生命周期模型</a:t>
            </a:r>
            <a:endParaRPr lang="zh-CN" altLang="en-US" b="0" i="1" dirty="0">
              <a:latin typeface="Times New Roman" pitchFamily="18" charset="0"/>
            </a:endParaRPr>
          </a:p>
        </p:txBody>
      </p:sp>
      <p:sp>
        <p:nvSpPr>
          <p:cNvPr id="4" name="灯片编号占位符 5"/>
          <p:cNvSpPr>
            <a:spLocks noGrp="1"/>
          </p:cNvSpPr>
          <p:nvPr>
            <p:ph type="sldNum" sz="quarter" idx="12"/>
          </p:nvPr>
        </p:nvSpPr>
        <p:spPr/>
        <p:txBody>
          <a:bodyPr/>
          <a:lstStyle/>
          <a:p>
            <a:fld id="{75AB102B-AC11-4EBA-BA6C-E4A5B1A6FE1A}" type="slidenum">
              <a:rPr lang="en-US" altLang="zh-CN"/>
              <a:pPr/>
              <a:t>12</a:t>
            </a:fld>
            <a:endParaRPr lang="en-US" altLang="zh-CN"/>
          </a:p>
        </p:txBody>
      </p:sp>
      <p:sp>
        <p:nvSpPr>
          <p:cNvPr id="5" name="TextBox 4"/>
          <p:cNvSpPr txBox="1"/>
          <p:nvPr/>
        </p:nvSpPr>
        <p:spPr>
          <a:xfrm>
            <a:off x="2571736" y="1467137"/>
            <a:ext cx="150019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zh-CN" altLang="en-US" sz="2400" dirty="0" smtClean="0">
                <a:solidFill>
                  <a:schemeClr val="tx1">
                    <a:lumMod val="95000"/>
                  </a:schemeClr>
                </a:solidFill>
              </a:rPr>
              <a:t>问题定义</a:t>
            </a:r>
            <a:endParaRPr lang="zh-CN" altLang="en-US" sz="2400" dirty="0">
              <a:solidFill>
                <a:schemeClr val="tx1">
                  <a:lumMod val="95000"/>
                </a:schemeClr>
              </a:solidFill>
            </a:endParaRPr>
          </a:p>
        </p:txBody>
      </p:sp>
      <p:sp>
        <p:nvSpPr>
          <p:cNvPr id="6" name="TextBox 5"/>
          <p:cNvSpPr txBox="1"/>
          <p:nvPr/>
        </p:nvSpPr>
        <p:spPr>
          <a:xfrm>
            <a:off x="2571736" y="2038641"/>
            <a:ext cx="171451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zh-CN" altLang="en-US" sz="2400" dirty="0" smtClean="0">
                <a:solidFill>
                  <a:schemeClr val="tx1">
                    <a:lumMod val="95000"/>
                  </a:schemeClr>
                </a:solidFill>
              </a:rPr>
              <a:t>可行性研究</a:t>
            </a:r>
            <a:endParaRPr lang="zh-CN" altLang="en-US" sz="2400" dirty="0">
              <a:solidFill>
                <a:schemeClr val="tx1">
                  <a:lumMod val="95000"/>
                </a:schemeClr>
              </a:solidFill>
            </a:endParaRPr>
          </a:p>
        </p:txBody>
      </p:sp>
      <p:sp>
        <p:nvSpPr>
          <p:cNvPr id="7" name="TextBox 6"/>
          <p:cNvSpPr txBox="1"/>
          <p:nvPr/>
        </p:nvSpPr>
        <p:spPr>
          <a:xfrm>
            <a:off x="2571736" y="2610145"/>
            <a:ext cx="150019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zh-CN" altLang="en-US" sz="2400" dirty="0" smtClean="0">
                <a:solidFill>
                  <a:schemeClr val="tx1">
                    <a:lumMod val="95000"/>
                  </a:schemeClr>
                </a:solidFill>
              </a:rPr>
              <a:t>需求分析</a:t>
            </a:r>
            <a:endParaRPr lang="zh-CN" altLang="en-US" sz="2400" dirty="0">
              <a:solidFill>
                <a:schemeClr val="tx1">
                  <a:lumMod val="95000"/>
                </a:schemeClr>
              </a:solidFill>
            </a:endParaRPr>
          </a:p>
        </p:txBody>
      </p:sp>
      <p:sp>
        <p:nvSpPr>
          <p:cNvPr id="8" name="TextBox 7"/>
          <p:cNvSpPr txBox="1"/>
          <p:nvPr/>
        </p:nvSpPr>
        <p:spPr>
          <a:xfrm>
            <a:off x="2571736" y="3181649"/>
            <a:ext cx="150019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zh-CN" altLang="en-US" sz="2400" dirty="0" smtClean="0">
                <a:solidFill>
                  <a:schemeClr val="tx1">
                    <a:lumMod val="95000"/>
                  </a:schemeClr>
                </a:solidFill>
              </a:rPr>
              <a:t>概要设计</a:t>
            </a:r>
            <a:endParaRPr lang="zh-CN" altLang="en-US" sz="2400" dirty="0">
              <a:solidFill>
                <a:schemeClr val="tx1">
                  <a:lumMod val="95000"/>
                </a:schemeClr>
              </a:solidFill>
            </a:endParaRPr>
          </a:p>
        </p:txBody>
      </p:sp>
      <p:sp>
        <p:nvSpPr>
          <p:cNvPr id="9" name="TextBox 8"/>
          <p:cNvSpPr txBox="1"/>
          <p:nvPr/>
        </p:nvSpPr>
        <p:spPr>
          <a:xfrm>
            <a:off x="2571736" y="3753153"/>
            <a:ext cx="150019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zh-CN" altLang="en-US" sz="2400" dirty="0" smtClean="0">
                <a:solidFill>
                  <a:schemeClr val="tx1">
                    <a:lumMod val="95000"/>
                  </a:schemeClr>
                </a:solidFill>
              </a:rPr>
              <a:t>详细设计</a:t>
            </a:r>
            <a:endParaRPr lang="zh-CN" altLang="en-US" sz="2400" dirty="0">
              <a:solidFill>
                <a:schemeClr val="tx1">
                  <a:lumMod val="95000"/>
                </a:schemeClr>
              </a:solidFill>
            </a:endParaRPr>
          </a:p>
        </p:txBody>
      </p:sp>
      <p:sp>
        <p:nvSpPr>
          <p:cNvPr id="10" name="TextBox 9"/>
          <p:cNvSpPr txBox="1"/>
          <p:nvPr/>
        </p:nvSpPr>
        <p:spPr>
          <a:xfrm>
            <a:off x="2571736" y="4324657"/>
            <a:ext cx="242889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zh-CN" altLang="en-US" sz="2400" dirty="0" smtClean="0">
                <a:solidFill>
                  <a:schemeClr val="tx1">
                    <a:lumMod val="95000"/>
                  </a:schemeClr>
                </a:solidFill>
              </a:rPr>
              <a:t>编码和单元测试</a:t>
            </a:r>
            <a:endParaRPr lang="zh-CN" altLang="en-US" sz="2400" dirty="0">
              <a:solidFill>
                <a:schemeClr val="tx1">
                  <a:lumMod val="95000"/>
                </a:schemeClr>
              </a:solidFill>
            </a:endParaRPr>
          </a:p>
        </p:txBody>
      </p:sp>
      <p:sp>
        <p:nvSpPr>
          <p:cNvPr id="11" name="TextBox 10"/>
          <p:cNvSpPr txBox="1"/>
          <p:nvPr/>
        </p:nvSpPr>
        <p:spPr>
          <a:xfrm>
            <a:off x="2571736" y="4896161"/>
            <a:ext cx="150019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zh-CN" altLang="en-US" sz="2400" dirty="0" smtClean="0">
                <a:solidFill>
                  <a:schemeClr val="tx1">
                    <a:lumMod val="95000"/>
                  </a:schemeClr>
                </a:solidFill>
              </a:rPr>
              <a:t>综合测试</a:t>
            </a:r>
            <a:endParaRPr lang="zh-CN" altLang="en-US" sz="2400" dirty="0">
              <a:solidFill>
                <a:schemeClr val="tx1">
                  <a:lumMod val="95000"/>
                </a:schemeClr>
              </a:solidFill>
            </a:endParaRPr>
          </a:p>
        </p:txBody>
      </p:sp>
      <p:sp>
        <p:nvSpPr>
          <p:cNvPr id="12" name="TextBox 11"/>
          <p:cNvSpPr txBox="1"/>
          <p:nvPr/>
        </p:nvSpPr>
        <p:spPr>
          <a:xfrm>
            <a:off x="2571736" y="5467665"/>
            <a:ext cx="150019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zh-CN" altLang="en-US" sz="2400" dirty="0" smtClean="0">
                <a:solidFill>
                  <a:schemeClr val="tx1">
                    <a:lumMod val="95000"/>
                  </a:schemeClr>
                </a:solidFill>
              </a:rPr>
              <a:t>软件维护</a:t>
            </a:r>
            <a:endParaRPr lang="zh-CN" altLang="en-US" sz="2400" dirty="0">
              <a:solidFill>
                <a:schemeClr val="tx1">
                  <a:lumMod val="95000"/>
                </a:schemeClr>
              </a:solidFill>
            </a:endParaRPr>
          </a:p>
        </p:txBody>
      </p:sp>
      <p:sp>
        <p:nvSpPr>
          <p:cNvPr id="14" name="TextBox 13"/>
          <p:cNvSpPr txBox="1"/>
          <p:nvPr/>
        </p:nvSpPr>
        <p:spPr>
          <a:xfrm>
            <a:off x="857224" y="1571612"/>
            <a:ext cx="553998" cy="1357322"/>
          </a:xfrm>
          <a:prstGeom prst="rect">
            <a:avLst/>
          </a:prstGeom>
        </p:spPr>
        <p:style>
          <a:lnRef idx="1">
            <a:schemeClr val="accent2"/>
          </a:lnRef>
          <a:fillRef idx="2">
            <a:schemeClr val="accent2"/>
          </a:fillRef>
          <a:effectRef idx="1">
            <a:schemeClr val="accent2"/>
          </a:effectRef>
          <a:fontRef idx="minor">
            <a:schemeClr val="dk1"/>
          </a:fontRef>
        </p:style>
        <p:txBody>
          <a:bodyPr vert="eaVert" wrap="square" rtlCol="0">
            <a:spAutoFit/>
          </a:bodyPr>
          <a:lstStyle/>
          <a:p>
            <a:r>
              <a:rPr lang="zh-CN" altLang="en-US" sz="2400" dirty="0" smtClean="0">
                <a:latin typeface="华文新魏" pitchFamily="2" charset="-122"/>
                <a:ea typeface="华文新魏" pitchFamily="2" charset="-122"/>
              </a:rPr>
              <a:t>软件定义</a:t>
            </a:r>
            <a:endParaRPr lang="zh-CN" altLang="en-US" sz="2400" dirty="0">
              <a:latin typeface="华文新魏" pitchFamily="2" charset="-122"/>
              <a:ea typeface="华文新魏" pitchFamily="2" charset="-122"/>
            </a:endParaRPr>
          </a:p>
        </p:txBody>
      </p:sp>
      <p:sp>
        <p:nvSpPr>
          <p:cNvPr id="16" name="TextBox 15"/>
          <p:cNvSpPr txBox="1"/>
          <p:nvPr/>
        </p:nvSpPr>
        <p:spPr>
          <a:xfrm>
            <a:off x="857224" y="3714752"/>
            <a:ext cx="553998" cy="1357322"/>
          </a:xfrm>
          <a:prstGeom prst="rect">
            <a:avLst/>
          </a:prstGeom>
        </p:spPr>
        <p:style>
          <a:lnRef idx="1">
            <a:schemeClr val="accent2"/>
          </a:lnRef>
          <a:fillRef idx="2">
            <a:schemeClr val="accent2"/>
          </a:fillRef>
          <a:effectRef idx="1">
            <a:schemeClr val="accent2"/>
          </a:effectRef>
          <a:fontRef idx="minor">
            <a:schemeClr val="dk1"/>
          </a:fontRef>
        </p:style>
        <p:txBody>
          <a:bodyPr vert="eaVert" wrap="square" rtlCol="0">
            <a:spAutoFit/>
          </a:bodyPr>
          <a:lstStyle/>
          <a:p>
            <a:r>
              <a:rPr lang="zh-CN" altLang="en-US" sz="2400" dirty="0" smtClean="0">
                <a:latin typeface="华文新魏" pitchFamily="2" charset="-122"/>
                <a:ea typeface="华文新魏" pitchFamily="2" charset="-122"/>
              </a:rPr>
              <a:t>软件开发</a:t>
            </a:r>
            <a:endParaRPr lang="zh-CN" altLang="en-US" sz="2400" dirty="0">
              <a:latin typeface="华文新魏" pitchFamily="2" charset="-122"/>
              <a:ea typeface="华文新魏" pitchFamily="2" charset="-122"/>
            </a:endParaRPr>
          </a:p>
        </p:txBody>
      </p:sp>
      <p:sp>
        <p:nvSpPr>
          <p:cNvPr id="17" name="TextBox 16"/>
          <p:cNvSpPr txBox="1"/>
          <p:nvPr/>
        </p:nvSpPr>
        <p:spPr>
          <a:xfrm>
            <a:off x="428596" y="5467665"/>
            <a:ext cx="1447679" cy="461665"/>
          </a:xfrm>
          <a:prstGeom prst="rect">
            <a:avLst/>
          </a:prstGeom>
        </p:spPr>
        <p:style>
          <a:lnRef idx="1">
            <a:schemeClr val="accent2"/>
          </a:lnRef>
          <a:fillRef idx="2">
            <a:schemeClr val="accent2"/>
          </a:fillRef>
          <a:effectRef idx="1">
            <a:schemeClr val="accent2"/>
          </a:effectRef>
          <a:fontRef idx="minor">
            <a:schemeClr val="dk1"/>
          </a:fontRef>
        </p:style>
        <p:txBody>
          <a:bodyPr vert="horz" wrap="square" rtlCol="0">
            <a:spAutoFit/>
          </a:bodyPr>
          <a:lstStyle/>
          <a:p>
            <a:r>
              <a:rPr lang="zh-CN" altLang="en-US" sz="2400" dirty="0">
                <a:solidFill>
                  <a:schemeClr val="dk1"/>
                </a:solidFill>
                <a:latin typeface="华文新魏" pitchFamily="2" charset="-122"/>
                <a:ea typeface="华文新魏" pitchFamily="2" charset="-122"/>
              </a:rPr>
              <a:t>软件维护</a:t>
            </a:r>
          </a:p>
        </p:txBody>
      </p:sp>
      <p:sp>
        <p:nvSpPr>
          <p:cNvPr id="18" name="左大括号 17"/>
          <p:cNvSpPr/>
          <p:nvPr/>
        </p:nvSpPr>
        <p:spPr>
          <a:xfrm>
            <a:off x="1571604" y="1643050"/>
            <a:ext cx="857256" cy="1285884"/>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19" name="左大括号 18"/>
          <p:cNvSpPr/>
          <p:nvPr/>
        </p:nvSpPr>
        <p:spPr>
          <a:xfrm>
            <a:off x="1571604" y="3429000"/>
            <a:ext cx="857256" cy="1785950"/>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cxnSp>
        <p:nvCxnSpPr>
          <p:cNvPr id="21" name="直接箭头连接符 20"/>
          <p:cNvCxnSpPr>
            <a:stCxn id="17" idx="3"/>
            <a:endCxn id="12" idx="1"/>
          </p:cNvCxnSpPr>
          <p:nvPr/>
        </p:nvCxnSpPr>
        <p:spPr>
          <a:xfrm>
            <a:off x="1876275" y="5698498"/>
            <a:ext cx="695461"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6000760" y="2038641"/>
            <a:ext cx="1500198"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zh-CN" altLang="en-US" sz="2400" dirty="0" smtClean="0">
                <a:solidFill>
                  <a:schemeClr val="tx1">
                    <a:lumMod val="95000"/>
                  </a:schemeClr>
                </a:solidFill>
              </a:rPr>
              <a:t>需求分析</a:t>
            </a:r>
            <a:endParaRPr lang="zh-CN" altLang="en-US" sz="2400" dirty="0">
              <a:solidFill>
                <a:schemeClr val="tx1">
                  <a:lumMod val="95000"/>
                </a:schemeClr>
              </a:solidFill>
            </a:endParaRPr>
          </a:p>
        </p:txBody>
      </p:sp>
      <p:sp>
        <p:nvSpPr>
          <p:cNvPr id="25" name="TextBox 24"/>
          <p:cNvSpPr txBox="1"/>
          <p:nvPr/>
        </p:nvSpPr>
        <p:spPr>
          <a:xfrm>
            <a:off x="6000760" y="2753021"/>
            <a:ext cx="1500198"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zh-CN" altLang="en-US" sz="2400" dirty="0" smtClean="0">
                <a:solidFill>
                  <a:schemeClr val="tx1">
                    <a:lumMod val="95000"/>
                  </a:schemeClr>
                </a:solidFill>
              </a:rPr>
              <a:t>规格说明</a:t>
            </a:r>
            <a:endParaRPr lang="zh-CN" altLang="en-US" sz="2400" dirty="0">
              <a:solidFill>
                <a:schemeClr val="tx1">
                  <a:lumMod val="95000"/>
                </a:schemeClr>
              </a:solidFill>
            </a:endParaRPr>
          </a:p>
        </p:txBody>
      </p:sp>
      <p:sp>
        <p:nvSpPr>
          <p:cNvPr id="26" name="TextBox 25"/>
          <p:cNvSpPr txBox="1"/>
          <p:nvPr/>
        </p:nvSpPr>
        <p:spPr>
          <a:xfrm>
            <a:off x="6000760" y="3429000"/>
            <a:ext cx="1500198"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zh-CN" altLang="en-US" sz="2400" dirty="0">
                <a:solidFill>
                  <a:schemeClr val="tx1">
                    <a:lumMod val="95000"/>
                  </a:schemeClr>
                </a:solidFill>
              </a:rPr>
              <a:t>设计</a:t>
            </a:r>
          </a:p>
        </p:txBody>
      </p:sp>
      <p:sp>
        <p:nvSpPr>
          <p:cNvPr id="27" name="TextBox 26"/>
          <p:cNvSpPr txBox="1"/>
          <p:nvPr/>
        </p:nvSpPr>
        <p:spPr>
          <a:xfrm>
            <a:off x="6000760" y="4324657"/>
            <a:ext cx="1500198"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zh-CN" altLang="en-US" sz="2400" dirty="0">
                <a:solidFill>
                  <a:schemeClr val="tx1">
                    <a:lumMod val="95000"/>
                  </a:schemeClr>
                </a:solidFill>
              </a:rPr>
              <a:t>编码</a:t>
            </a:r>
          </a:p>
        </p:txBody>
      </p:sp>
      <p:sp>
        <p:nvSpPr>
          <p:cNvPr id="28" name="TextBox 27"/>
          <p:cNvSpPr txBox="1"/>
          <p:nvPr/>
        </p:nvSpPr>
        <p:spPr>
          <a:xfrm>
            <a:off x="6000760" y="4896161"/>
            <a:ext cx="1500198"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zh-CN" altLang="en-US" sz="2400" dirty="0" smtClean="0">
                <a:solidFill>
                  <a:schemeClr val="tx1">
                    <a:lumMod val="95000"/>
                  </a:schemeClr>
                </a:solidFill>
              </a:rPr>
              <a:t>综合测试</a:t>
            </a:r>
            <a:endParaRPr lang="zh-CN" altLang="en-US" sz="2400" dirty="0">
              <a:solidFill>
                <a:schemeClr val="tx1">
                  <a:lumMod val="95000"/>
                </a:schemeClr>
              </a:solidFill>
            </a:endParaRPr>
          </a:p>
        </p:txBody>
      </p:sp>
      <p:sp>
        <p:nvSpPr>
          <p:cNvPr id="29" name="TextBox 28"/>
          <p:cNvSpPr txBox="1"/>
          <p:nvPr/>
        </p:nvSpPr>
        <p:spPr>
          <a:xfrm>
            <a:off x="6000760" y="5467665"/>
            <a:ext cx="1500198"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zh-CN" altLang="en-US" sz="2400" dirty="0" smtClean="0">
                <a:solidFill>
                  <a:schemeClr val="tx1">
                    <a:lumMod val="95000"/>
                  </a:schemeClr>
                </a:solidFill>
              </a:rPr>
              <a:t>维护</a:t>
            </a:r>
            <a:endParaRPr lang="zh-CN" altLang="en-US" sz="2400" dirty="0">
              <a:solidFill>
                <a:schemeClr val="tx1">
                  <a:lumMod val="95000"/>
                </a:schemeClr>
              </a:solidFill>
            </a:endParaRPr>
          </a:p>
        </p:txBody>
      </p:sp>
      <p:cxnSp>
        <p:nvCxnSpPr>
          <p:cNvPr id="31" name="直接箭头连接符 30"/>
          <p:cNvCxnSpPr>
            <a:stCxn id="5" idx="3"/>
          </p:cNvCxnSpPr>
          <p:nvPr/>
        </p:nvCxnSpPr>
        <p:spPr>
          <a:xfrm>
            <a:off x="4071934" y="1697970"/>
            <a:ext cx="1928826" cy="58802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3" name="直接箭头连接符 32"/>
          <p:cNvCxnSpPr>
            <a:stCxn id="6" idx="3"/>
          </p:cNvCxnSpPr>
          <p:nvPr/>
        </p:nvCxnSpPr>
        <p:spPr>
          <a:xfrm>
            <a:off x="4286248" y="2269474"/>
            <a:ext cx="1714512" cy="1651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6" name="直接箭头连接符 35"/>
          <p:cNvCxnSpPr>
            <a:stCxn id="7" idx="3"/>
            <a:endCxn id="24" idx="1"/>
          </p:cNvCxnSpPr>
          <p:nvPr/>
        </p:nvCxnSpPr>
        <p:spPr>
          <a:xfrm flipV="1">
            <a:off x="4071934" y="2269474"/>
            <a:ext cx="1928826" cy="57150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9" name="直接箭头连接符 38"/>
          <p:cNvCxnSpPr>
            <a:stCxn id="8" idx="3"/>
            <a:endCxn id="26" idx="1"/>
          </p:cNvCxnSpPr>
          <p:nvPr/>
        </p:nvCxnSpPr>
        <p:spPr>
          <a:xfrm>
            <a:off x="4071934" y="3412482"/>
            <a:ext cx="1928826" cy="24735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2" name="直接箭头连接符 41"/>
          <p:cNvCxnSpPr>
            <a:stCxn id="9" idx="3"/>
            <a:endCxn id="26" idx="1"/>
          </p:cNvCxnSpPr>
          <p:nvPr/>
        </p:nvCxnSpPr>
        <p:spPr>
          <a:xfrm flipV="1">
            <a:off x="4071934" y="3659833"/>
            <a:ext cx="1928826" cy="32415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5" name="直接箭头连接符 44"/>
          <p:cNvCxnSpPr>
            <a:stCxn id="10" idx="3"/>
            <a:endCxn id="27" idx="1"/>
          </p:cNvCxnSpPr>
          <p:nvPr/>
        </p:nvCxnSpPr>
        <p:spPr>
          <a:xfrm>
            <a:off x="5000628" y="4555490"/>
            <a:ext cx="1000132"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8" name="直接箭头连接符 47"/>
          <p:cNvCxnSpPr>
            <a:stCxn id="11" idx="3"/>
            <a:endCxn id="28" idx="1"/>
          </p:cNvCxnSpPr>
          <p:nvPr/>
        </p:nvCxnSpPr>
        <p:spPr>
          <a:xfrm>
            <a:off x="4071934" y="5126994"/>
            <a:ext cx="1928826"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1" name="直接箭头连接符 50"/>
          <p:cNvCxnSpPr>
            <a:stCxn id="12" idx="3"/>
            <a:endCxn id="29" idx="1"/>
          </p:cNvCxnSpPr>
          <p:nvPr/>
        </p:nvCxnSpPr>
        <p:spPr>
          <a:xfrm>
            <a:off x="4071934" y="5698498"/>
            <a:ext cx="1928826"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54" name="右大括号 53"/>
          <p:cNvSpPr/>
          <p:nvPr/>
        </p:nvSpPr>
        <p:spPr>
          <a:xfrm>
            <a:off x="7572396" y="2214554"/>
            <a:ext cx="571504" cy="3500462"/>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55" name="TextBox 54"/>
          <p:cNvSpPr txBox="1"/>
          <p:nvPr/>
        </p:nvSpPr>
        <p:spPr>
          <a:xfrm>
            <a:off x="8143905" y="2928934"/>
            <a:ext cx="553998" cy="2000264"/>
          </a:xfrm>
          <a:prstGeom prst="rect">
            <a:avLst/>
          </a:prstGeom>
        </p:spPr>
        <p:style>
          <a:lnRef idx="0">
            <a:schemeClr val="accent4"/>
          </a:lnRef>
          <a:fillRef idx="3">
            <a:schemeClr val="accent4"/>
          </a:fillRef>
          <a:effectRef idx="3">
            <a:schemeClr val="accent4"/>
          </a:effectRef>
          <a:fontRef idx="minor">
            <a:schemeClr val="lt1"/>
          </a:fontRef>
        </p:style>
        <p:txBody>
          <a:bodyPr vert="eaVert" wrap="square" rtlCol="0">
            <a:spAutoFit/>
          </a:bodyPr>
          <a:lstStyle/>
          <a:p>
            <a:r>
              <a:rPr lang="zh-CN" altLang="en-US" sz="2400" dirty="0" smtClean="0">
                <a:latin typeface="华文新魏" pitchFamily="2" charset="-122"/>
                <a:ea typeface="华文新魏" pitchFamily="2" charset="-122"/>
              </a:rPr>
              <a:t>软件过程模型</a:t>
            </a:r>
            <a:endParaRPr lang="zh-CN" altLang="en-US" sz="2400" dirty="0">
              <a:latin typeface="华文新魏" pitchFamily="2" charset="-122"/>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strVal val="#ppt_h"/>
                                          </p:val>
                                        </p:tav>
                                        <p:tav tm="100000">
                                          <p:val>
                                            <p:strVal val="#ppt_h"/>
                                          </p:val>
                                        </p:tav>
                                      </p:tavLst>
                                    </p:anim>
                                  </p:childTnLst>
                                </p:cTn>
                              </p:par>
                              <p:par>
                                <p:cTn id="9" presetID="17" presetClass="entr" presetSubtype="1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p:cTn id="11" dur="500" fill="hold"/>
                                        <p:tgtEl>
                                          <p:spTgt spid="33"/>
                                        </p:tgtEl>
                                        <p:attrNameLst>
                                          <p:attrName>ppt_w</p:attrName>
                                        </p:attrNameLst>
                                      </p:cBhvr>
                                      <p:tavLst>
                                        <p:tav tm="0">
                                          <p:val>
                                            <p:fltVal val="0"/>
                                          </p:val>
                                        </p:tav>
                                        <p:tav tm="100000">
                                          <p:val>
                                            <p:strVal val="#ppt_w"/>
                                          </p:val>
                                        </p:tav>
                                      </p:tavLst>
                                    </p:anim>
                                    <p:anim calcmode="lin" valueType="num">
                                      <p:cBhvr>
                                        <p:cTn id="12" dur="500" fill="hold"/>
                                        <p:tgtEl>
                                          <p:spTgt spid="33"/>
                                        </p:tgtEl>
                                        <p:attrNameLst>
                                          <p:attrName>ppt_h</p:attrName>
                                        </p:attrNameLst>
                                      </p:cBhvr>
                                      <p:tavLst>
                                        <p:tav tm="0">
                                          <p:val>
                                            <p:strVal val="#ppt_h"/>
                                          </p:val>
                                        </p:tav>
                                        <p:tav tm="100000">
                                          <p:val>
                                            <p:strVal val="#ppt_h"/>
                                          </p:val>
                                        </p:tav>
                                      </p:tavLst>
                                    </p:anim>
                                  </p:childTnLst>
                                </p:cTn>
                              </p:par>
                              <p:par>
                                <p:cTn id="13" presetID="17" presetClass="entr" presetSubtype="1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anim calcmode="lin" valueType="num">
                                      <p:cBhvr>
                                        <p:cTn id="15" dur="500" fill="hold"/>
                                        <p:tgtEl>
                                          <p:spTgt spid="36"/>
                                        </p:tgtEl>
                                        <p:attrNameLst>
                                          <p:attrName>ppt_w</p:attrName>
                                        </p:attrNameLst>
                                      </p:cBhvr>
                                      <p:tavLst>
                                        <p:tav tm="0">
                                          <p:val>
                                            <p:fltVal val="0"/>
                                          </p:val>
                                        </p:tav>
                                        <p:tav tm="100000">
                                          <p:val>
                                            <p:strVal val="#ppt_w"/>
                                          </p:val>
                                        </p:tav>
                                      </p:tavLst>
                                    </p:anim>
                                    <p:anim calcmode="lin" valueType="num">
                                      <p:cBhvr>
                                        <p:cTn id="16" dur="500" fill="hold"/>
                                        <p:tgtEl>
                                          <p:spTgt spid="36"/>
                                        </p:tgtEl>
                                        <p:attrNameLst>
                                          <p:attrName>ppt_h</p:attrName>
                                        </p:attrNameLst>
                                      </p:cBhvr>
                                      <p:tavLst>
                                        <p:tav tm="0">
                                          <p:val>
                                            <p:strVal val="#ppt_h"/>
                                          </p:val>
                                        </p:tav>
                                        <p:tav tm="100000">
                                          <p:val>
                                            <p:strVal val="#ppt_h"/>
                                          </p:val>
                                        </p:tav>
                                      </p:tavLst>
                                    </p:anim>
                                  </p:childTnLst>
                                </p:cTn>
                              </p:par>
                              <p:par>
                                <p:cTn id="17" presetID="17" presetClass="entr" presetSubtype="1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strVal val="#ppt_h"/>
                                          </p:val>
                                        </p:tav>
                                        <p:tav tm="100000">
                                          <p:val>
                                            <p:strVal val="#ppt_h"/>
                                          </p:val>
                                        </p:tav>
                                      </p:tavLst>
                                    </p:anim>
                                  </p:childTnLst>
                                </p:cTn>
                              </p:par>
                            </p:childTnLst>
                          </p:cTn>
                        </p:par>
                        <p:par>
                          <p:cTn id="21" fill="hold">
                            <p:stCondLst>
                              <p:cond delay="500"/>
                            </p:stCondLst>
                            <p:childTnLst>
                              <p:par>
                                <p:cTn id="22" presetID="5" presetClass="entr" presetSubtype="10"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checkerboard(across)">
                                      <p:cBhvr>
                                        <p:cTn id="24" dur="5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17" presetClass="entr" presetSubtype="10" fill="hold" nodeType="clickEffect">
                                  <p:stCondLst>
                                    <p:cond delay="0"/>
                                  </p:stCondLst>
                                  <p:childTnLst>
                                    <p:set>
                                      <p:cBhvr>
                                        <p:cTn id="28" dur="1" fill="hold">
                                          <p:stCondLst>
                                            <p:cond delay="0"/>
                                          </p:stCondLst>
                                        </p:cTn>
                                        <p:tgtEl>
                                          <p:spTgt spid="42"/>
                                        </p:tgtEl>
                                        <p:attrNameLst>
                                          <p:attrName>style.visibility</p:attrName>
                                        </p:attrNameLst>
                                      </p:cBhvr>
                                      <p:to>
                                        <p:strVal val="visible"/>
                                      </p:to>
                                    </p:set>
                                    <p:anim calcmode="lin" valueType="num">
                                      <p:cBhvr>
                                        <p:cTn id="29" dur="500" fill="hold"/>
                                        <p:tgtEl>
                                          <p:spTgt spid="42"/>
                                        </p:tgtEl>
                                        <p:attrNameLst>
                                          <p:attrName>ppt_w</p:attrName>
                                        </p:attrNameLst>
                                      </p:cBhvr>
                                      <p:tavLst>
                                        <p:tav tm="0">
                                          <p:val>
                                            <p:fltVal val="0"/>
                                          </p:val>
                                        </p:tav>
                                        <p:tav tm="100000">
                                          <p:val>
                                            <p:strVal val="#ppt_w"/>
                                          </p:val>
                                        </p:tav>
                                      </p:tavLst>
                                    </p:anim>
                                    <p:anim calcmode="lin" valueType="num">
                                      <p:cBhvr>
                                        <p:cTn id="30" dur="500" fill="hold"/>
                                        <p:tgtEl>
                                          <p:spTgt spid="42"/>
                                        </p:tgtEl>
                                        <p:attrNameLst>
                                          <p:attrName>ppt_h</p:attrName>
                                        </p:attrNameLst>
                                      </p:cBhvr>
                                      <p:tavLst>
                                        <p:tav tm="0">
                                          <p:val>
                                            <p:strVal val="#ppt_h"/>
                                          </p:val>
                                        </p:tav>
                                        <p:tav tm="100000">
                                          <p:val>
                                            <p:strVal val="#ppt_h"/>
                                          </p:val>
                                        </p:tav>
                                      </p:tavLst>
                                    </p:anim>
                                  </p:childTnLst>
                                </p:cTn>
                              </p:par>
                              <p:par>
                                <p:cTn id="31" presetID="17" presetClass="entr" presetSubtype="1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anim calcmode="lin" valueType="num">
                                      <p:cBhvr>
                                        <p:cTn id="33" dur="500" fill="hold"/>
                                        <p:tgtEl>
                                          <p:spTgt spid="39"/>
                                        </p:tgtEl>
                                        <p:attrNameLst>
                                          <p:attrName>ppt_w</p:attrName>
                                        </p:attrNameLst>
                                      </p:cBhvr>
                                      <p:tavLst>
                                        <p:tav tm="0">
                                          <p:val>
                                            <p:fltVal val="0"/>
                                          </p:val>
                                        </p:tav>
                                        <p:tav tm="100000">
                                          <p:val>
                                            <p:strVal val="#ppt_w"/>
                                          </p:val>
                                        </p:tav>
                                      </p:tavLst>
                                    </p:anim>
                                    <p:anim calcmode="lin" valueType="num">
                                      <p:cBhvr>
                                        <p:cTn id="34" dur="500" fill="hold"/>
                                        <p:tgtEl>
                                          <p:spTgt spid="39"/>
                                        </p:tgtEl>
                                        <p:attrNameLst>
                                          <p:attrName>ppt_h</p:attrName>
                                        </p:attrNameLst>
                                      </p:cBhvr>
                                      <p:tavLst>
                                        <p:tav tm="0">
                                          <p:val>
                                            <p:strVal val="#ppt_h"/>
                                          </p:val>
                                        </p:tav>
                                        <p:tav tm="100000">
                                          <p:val>
                                            <p:strVal val="#ppt_h"/>
                                          </p:val>
                                        </p:tav>
                                      </p:tavLst>
                                    </p:anim>
                                  </p:childTnLst>
                                </p:cTn>
                              </p:par>
                              <p:par>
                                <p:cTn id="35" presetID="17" presetClass="entr" presetSubtype="1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p:cTn id="37" dur="500" fill="hold"/>
                                        <p:tgtEl>
                                          <p:spTgt spid="26"/>
                                        </p:tgtEl>
                                        <p:attrNameLst>
                                          <p:attrName>ppt_w</p:attrName>
                                        </p:attrNameLst>
                                      </p:cBhvr>
                                      <p:tavLst>
                                        <p:tav tm="0">
                                          <p:val>
                                            <p:fltVal val="0"/>
                                          </p:val>
                                        </p:tav>
                                        <p:tav tm="100000">
                                          <p:val>
                                            <p:strVal val="#ppt_w"/>
                                          </p:val>
                                        </p:tav>
                                      </p:tavLst>
                                    </p:anim>
                                    <p:anim calcmode="lin" valueType="num">
                                      <p:cBhvr>
                                        <p:cTn id="38" dur="500" fill="hold"/>
                                        <p:tgtEl>
                                          <p:spTgt spid="26"/>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7" presetClass="entr" presetSubtype="10" fill="hold" nodeType="clickEffect">
                                  <p:stCondLst>
                                    <p:cond delay="0"/>
                                  </p:stCondLst>
                                  <p:childTnLst>
                                    <p:set>
                                      <p:cBhvr>
                                        <p:cTn id="42" dur="1" fill="hold">
                                          <p:stCondLst>
                                            <p:cond delay="0"/>
                                          </p:stCondLst>
                                        </p:cTn>
                                        <p:tgtEl>
                                          <p:spTgt spid="45"/>
                                        </p:tgtEl>
                                        <p:attrNameLst>
                                          <p:attrName>style.visibility</p:attrName>
                                        </p:attrNameLst>
                                      </p:cBhvr>
                                      <p:to>
                                        <p:strVal val="visible"/>
                                      </p:to>
                                    </p:set>
                                    <p:anim calcmode="lin" valueType="num">
                                      <p:cBhvr>
                                        <p:cTn id="43" dur="500" fill="hold"/>
                                        <p:tgtEl>
                                          <p:spTgt spid="45"/>
                                        </p:tgtEl>
                                        <p:attrNameLst>
                                          <p:attrName>ppt_w</p:attrName>
                                        </p:attrNameLst>
                                      </p:cBhvr>
                                      <p:tavLst>
                                        <p:tav tm="0">
                                          <p:val>
                                            <p:fltVal val="0"/>
                                          </p:val>
                                        </p:tav>
                                        <p:tav tm="100000">
                                          <p:val>
                                            <p:strVal val="#ppt_w"/>
                                          </p:val>
                                        </p:tav>
                                      </p:tavLst>
                                    </p:anim>
                                    <p:anim calcmode="lin" valueType="num">
                                      <p:cBhvr>
                                        <p:cTn id="44" dur="500" fill="hold"/>
                                        <p:tgtEl>
                                          <p:spTgt spid="45"/>
                                        </p:tgtEl>
                                        <p:attrNameLst>
                                          <p:attrName>ppt_h</p:attrName>
                                        </p:attrNameLst>
                                      </p:cBhvr>
                                      <p:tavLst>
                                        <p:tav tm="0">
                                          <p:val>
                                            <p:strVal val="#ppt_h"/>
                                          </p:val>
                                        </p:tav>
                                        <p:tav tm="100000">
                                          <p:val>
                                            <p:strVal val="#ppt_h"/>
                                          </p:val>
                                        </p:tav>
                                      </p:tavLst>
                                    </p:anim>
                                  </p:childTnLst>
                                </p:cTn>
                              </p:par>
                              <p:par>
                                <p:cTn id="45" presetID="17" presetClass="entr" presetSubtype="1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p:cTn id="47" dur="500" fill="hold"/>
                                        <p:tgtEl>
                                          <p:spTgt spid="27"/>
                                        </p:tgtEl>
                                        <p:attrNameLst>
                                          <p:attrName>ppt_w</p:attrName>
                                        </p:attrNameLst>
                                      </p:cBhvr>
                                      <p:tavLst>
                                        <p:tav tm="0">
                                          <p:val>
                                            <p:fltVal val="0"/>
                                          </p:val>
                                        </p:tav>
                                        <p:tav tm="100000">
                                          <p:val>
                                            <p:strVal val="#ppt_w"/>
                                          </p:val>
                                        </p:tav>
                                      </p:tavLst>
                                    </p:anim>
                                    <p:anim calcmode="lin" valueType="num">
                                      <p:cBhvr>
                                        <p:cTn id="48" dur="500" fill="hold"/>
                                        <p:tgtEl>
                                          <p:spTgt spid="27"/>
                                        </p:tgtEl>
                                        <p:attrNameLst>
                                          <p:attrName>ppt_h</p:attrName>
                                        </p:attrNameLst>
                                      </p:cBhvr>
                                      <p:tavLst>
                                        <p:tav tm="0">
                                          <p:val>
                                            <p:strVal val="#ppt_h"/>
                                          </p:val>
                                        </p:tav>
                                        <p:tav tm="100000">
                                          <p:val>
                                            <p:strVal val="#ppt_h"/>
                                          </p:val>
                                        </p:tav>
                                      </p:tavLst>
                                    </p:anim>
                                  </p:childTnLst>
                                </p:cTn>
                              </p:par>
                            </p:childTnLst>
                          </p:cTn>
                        </p:par>
                        <p:par>
                          <p:cTn id="49" fill="hold">
                            <p:stCondLst>
                              <p:cond delay="500"/>
                            </p:stCondLst>
                            <p:childTnLst>
                              <p:par>
                                <p:cTn id="50" presetID="17" presetClass="entr" presetSubtype="10" fill="hold" nodeType="afterEffect">
                                  <p:stCondLst>
                                    <p:cond delay="0"/>
                                  </p:stCondLst>
                                  <p:childTnLst>
                                    <p:set>
                                      <p:cBhvr>
                                        <p:cTn id="51" dur="1" fill="hold">
                                          <p:stCondLst>
                                            <p:cond delay="0"/>
                                          </p:stCondLst>
                                        </p:cTn>
                                        <p:tgtEl>
                                          <p:spTgt spid="48"/>
                                        </p:tgtEl>
                                        <p:attrNameLst>
                                          <p:attrName>style.visibility</p:attrName>
                                        </p:attrNameLst>
                                      </p:cBhvr>
                                      <p:to>
                                        <p:strVal val="visible"/>
                                      </p:to>
                                    </p:set>
                                    <p:anim calcmode="lin" valueType="num">
                                      <p:cBhvr>
                                        <p:cTn id="52" dur="500" fill="hold"/>
                                        <p:tgtEl>
                                          <p:spTgt spid="48"/>
                                        </p:tgtEl>
                                        <p:attrNameLst>
                                          <p:attrName>ppt_w</p:attrName>
                                        </p:attrNameLst>
                                      </p:cBhvr>
                                      <p:tavLst>
                                        <p:tav tm="0">
                                          <p:val>
                                            <p:fltVal val="0"/>
                                          </p:val>
                                        </p:tav>
                                        <p:tav tm="100000">
                                          <p:val>
                                            <p:strVal val="#ppt_w"/>
                                          </p:val>
                                        </p:tav>
                                      </p:tavLst>
                                    </p:anim>
                                    <p:anim calcmode="lin" valueType="num">
                                      <p:cBhvr>
                                        <p:cTn id="53" dur="500" fill="hold"/>
                                        <p:tgtEl>
                                          <p:spTgt spid="48"/>
                                        </p:tgtEl>
                                        <p:attrNameLst>
                                          <p:attrName>ppt_h</p:attrName>
                                        </p:attrNameLst>
                                      </p:cBhvr>
                                      <p:tavLst>
                                        <p:tav tm="0">
                                          <p:val>
                                            <p:strVal val="#ppt_h"/>
                                          </p:val>
                                        </p:tav>
                                        <p:tav tm="100000">
                                          <p:val>
                                            <p:strVal val="#ppt_h"/>
                                          </p:val>
                                        </p:tav>
                                      </p:tavLst>
                                    </p:anim>
                                  </p:childTnLst>
                                </p:cTn>
                              </p:par>
                              <p:par>
                                <p:cTn id="54" presetID="17" presetClass="entr" presetSubtype="10" fill="hold" grpId="0" nodeType="withEffect">
                                  <p:stCondLst>
                                    <p:cond delay="0"/>
                                  </p:stCondLst>
                                  <p:childTnLst>
                                    <p:set>
                                      <p:cBhvr>
                                        <p:cTn id="55" dur="1" fill="hold">
                                          <p:stCondLst>
                                            <p:cond delay="0"/>
                                          </p:stCondLst>
                                        </p:cTn>
                                        <p:tgtEl>
                                          <p:spTgt spid="28"/>
                                        </p:tgtEl>
                                        <p:attrNameLst>
                                          <p:attrName>style.visibility</p:attrName>
                                        </p:attrNameLst>
                                      </p:cBhvr>
                                      <p:to>
                                        <p:strVal val="visible"/>
                                      </p:to>
                                    </p:set>
                                    <p:anim calcmode="lin" valueType="num">
                                      <p:cBhvr>
                                        <p:cTn id="56" dur="500" fill="hold"/>
                                        <p:tgtEl>
                                          <p:spTgt spid="28"/>
                                        </p:tgtEl>
                                        <p:attrNameLst>
                                          <p:attrName>ppt_w</p:attrName>
                                        </p:attrNameLst>
                                      </p:cBhvr>
                                      <p:tavLst>
                                        <p:tav tm="0">
                                          <p:val>
                                            <p:fltVal val="0"/>
                                          </p:val>
                                        </p:tav>
                                        <p:tav tm="100000">
                                          <p:val>
                                            <p:strVal val="#ppt_w"/>
                                          </p:val>
                                        </p:tav>
                                      </p:tavLst>
                                    </p:anim>
                                    <p:anim calcmode="lin" valueType="num">
                                      <p:cBhvr>
                                        <p:cTn id="57" dur="500" fill="hold"/>
                                        <p:tgtEl>
                                          <p:spTgt spid="28"/>
                                        </p:tgtEl>
                                        <p:attrNameLst>
                                          <p:attrName>ppt_h</p:attrName>
                                        </p:attrNameLst>
                                      </p:cBhvr>
                                      <p:tavLst>
                                        <p:tav tm="0">
                                          <p:val>
                                            <p:strVal val="#ppt_h"/>
                                          </p:val>
                                        </p:tav>
                                        <p:tav tm="100000">
                                          <p:val>
                                            <p:strVal val="#ppt_h"/>
                                          </p:val>
                                        </p:tav>
                                      </p:tavLst>
                                    </p:anim>
                                  </p:childTnLst>
                                </p:cTn>
                              </p:par>
                            </p:childTnLst>
                          </p:cTn>
                        </p:par>
                        <p:par>
                          <p:cTn id="58" fill="hold">
                            <p:stCondLst>
                              <p:cond delay="1000"/>
                            </p:stCondLst>
                            <p:childTnLst>
                              <p:par>
                                <p:cTn id="59" presetID="17" presetClass="entr" presetSubtype="10" fill="hold" nodeType="afterEffect">
                                  <p:stCondLst>
                                    <p:cond delay="0"/>
                                  </p:stCondLst>
                                  <p:childTnLst>
                                    <p:set>
                                      <p:cBhvr>
                                        <p:cTn id="60" dur="1" fill="hold">
                                          <p:stCondLst>
                                            <p:cond delay="0"/>
                                          </p:stCondLst>
                                        </p:cTn>
                                        <p:tgtEl>
                                          <p:spTgt spid="51"/>
                                        </p:tgtEl>
                                        <p:attrNameLst>
                                          <p:attrName>style.visibility</p:attrName>
                                        </p:attrNameLst>
                                      </p:cBhvr>
                                      <p:to>
                                        <p:strVal val="visible"/>
                                      </p:to>
                                    </p:set>
                                    <p:anim calcmode="lin" valueType="num">
                                      <p:cBhvr>
                                        <p:cTn id="61" dur="500" fill="hold"/>
                                        <p:tgtEl>
                                          <p:spTgt spid="51"/>
                                        </p:tgtEl>
                                        <p:attrNameLst>
                                          <p:attrName>ppt_w</p:attrName>
                                        </p:attrNameLst>
                                      </p:cBhvr>
                                      <p:tavLst>
                                        <p:tav tm="0">
                                          <p:val>
                                            <p:fltVal val="0"/>
                                          </p:val>
                                        </p:tav>
                                        <p:tav tm="100000">
                                          <p:val>
                                            <p:strVal val="#ppt_w"/>
                                          </p:val>
                                        </p:tav>
                                      </p:tavLst>
                                    </p:anim>
                                    <p:anim calcmode="lin" valueType="num">
                                      <p:cBhvr>
                                        <p:cTn id="62" dur="500" fill="hold"/>
                                        <p:tgtEl>
                                          <p:spTgt spid="51"/>
                                        </p:tgtEl>
                                        <p:attrNameLst>
                                          <p:attrName>ppt_h</p:attrName>
                                        </p:attrNameLst>
                                      </p:cBhvr>
                                      <p:tavLst>
                                        <p:tav tm="0">
                                          <p:val>
                                            <p:strVal val="#ppt_h"/>
                                          </p:val>
                                        </p:tav>
                                        <p:tav tm="100000">
                                          <p:val>
                                            <p:strVal val="#ppt_h"/>
                                          </p:val>
                                        </p:tav>
                                      </p:tavLst>
                                    </p:anim>
                                  </p:childTnLst>
                                </p:cTn>
                              </p:par>
                              <p:par>
                                <p:cTn id="63" presetID="17" presetClass="entr" presetSubtype="1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 calcmode="lin" valueType="num">
                                      <p:cBhvr>
                                        <p:cTn id="65" dur="500" fill="hold"/>
                                        <p:tgtEl>
                                          <p:spTgt spid="29"/>
                                        </p:tgtEl>
                                        <p:attrNameLst>
                                          <p:attrName>ppt_w</p:attrName>
                                        </p:attrNameLst>
                                      </p:cBhvr>
                                      <p:tavLst>
                                        <p:tav tm="0">
                                          <p:val>
                                            <p:fltVal val="0"/>
                                          </p:val>
                                        </p:tav>
                                        <p:tav tm="100000">
                                          <p:val>
                                            <p:strVal val="#ppt_w"/>
                                          </p:val>
                                        </p:tav>
                                      </p:tavLst>
                                    </p:anim>
                                    <p:anim calcmode="lin" valueType="num">
                                      <p:cBhvr>
                                        <p:cTn id="66" dur="500" fill="hold"/>
                                        <p:tgtEl>
                                          <p:spTgt spid="29"/>
                                        </p:tgtEl>
                                        <p:attrNameLst>
                                          <p:attrName>ppt_h</p:attrName>
                                        </p:attrNameLst>
                                      </p:cBhvr>
                                      <p:tavLst>
                                        <p:tav tm="0">
                                          <p:val>
                                            <p:strVal val="#ppt_h"/>
                                          </p:val>
                                        </p:tav>
                                        <p:tav tm="100000">
                                          <p:val>
                                            <p:strVal val="#ppt_h"/>
                                          </p:val>
                                        </p:tav>
                                      </p:tavLst>
                                    </p:anim>
                                  </p:childTnLst>
                                </p:cTn>
                              </p:par>
                            </p:childTnLst>
                          </p:cTn>
                        </p:par>
                        <p:par>
                          <p:cTn id="67" fill="hold">
                            <p:stCondLst>
                              <p:cond delay="1500"/>
                            </p:stCondLst>
                            <p:childTnLst>
                              <p:par>
                                <p:cTn id="68" presetID="9" presetClass="entr" presetSubtype="0" fill="hold" grpId="0" nodeType="after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dissolve">
                                      <p:cBhvr>
                                        <p:cTn id="70" dur="500"/>
                                        <p:tgtEl>
                                          <p:spTgt spid="54"/>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55"/>
                                        </p:tgtEl>
                                        <p:attrNameLst>
                                          <p:attrName>style.visibility</p:attrName>
                                        </p:attrNameLst>
                                      </p:cBhvr>
                                      <p:to>
                                        <p:strVal val="visible"/>
                                      </p:to>
                                    </p:set>
                                    <p:animEffect transition="in" filter="dissolve">
                                      <p:cBhvr>
                                        <p:cTn id="73"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P spid="54" grpId="0" animBg="1"/>
      <p:bldP spid="55"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42910" y="71414"/>
            <a:ext cx="7126288" cy="952500"/>
          </a:xfrm>
        </p:spPr>
        <p:txBody>
          <a:bodyPr>
            <a:normAutofit/>
          </a:bodyPr>
          <a:lstStyle/>
          <a:p>
            <a:r>
              <a:rPr lang="en-US" altLang="zh-CN"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2.2  </a:t>
            </a:r>
            <a:r>
              <a:rPr lang="zh-CN" altLang="en-US"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过程模型</a:t>
            </a:r>
            <a:endParaRPr lang="zh-CN" altLang="en-US" b="0" i="1" dirty="0">
              <a:latin typeface="Times New Roman" pitchFamily="18" charset="0"/>
            </a:endParaRPr>
          </a:p>
        </p:txBody>
      </p:sp>
      <p:sp>
        <p:nvSpPr>
          <p:cNvPr id="4" name="灯片编号占位符 5"/>
          <p:cNvSpPr>
            <a:spLocks noGrp="1"/>
          </p:cNvSpPr>
          <p:nvPr>
            <p:ph type="sldNum" sz="quarter" idx="12"/>
          </p:nvPr>
        </p:nvSpPr>
        <p:spPr/>
        <p:txBody>
          <a:bodyPr/>
          <a:lstStyle/>
          <a:p>
            <a:fld id="{75AB102B-AC11-4EBA-BA6C-E4A5B1A6FE1A}" type="slidenum">
              <a:rPr lang="en-US" altLang="zh-CN"/>
              <a:pPr/>
              <a:t>13</a:t>
            </a:fld>
            <a:endParaRPr lang="en-US" altLang="zh-CN"/>
          </a:p>
        </p:txBody>
      </p:sp>
      <p:sp>
        <p:nvSpPr>
          <p:cNvPr id="5" name="内容占位符 4"/>
          <p:cNvSpPr>
            <a:spLocks noGrp="1"/>
          </p:cNvSpPr>
          <p:nvPr>
            <p:ph idx="1"/>
          </p:nvPr>
        </p:nvSpPr>
        <p:spPr>
          <a:xfrm>
            <a:off x="428596" y="1142984"/>
            <a:ext cx="8286808" cy="5214974"/>
          </a:xfrm>
        </p:spPr>
        <p:txBody>
          <a:bodyPr>
            <a:normAutofit fontScale="92500" lnSpcReduction="10000"/>
          </a:bodyPr>
          <a:lstStyle/>
          <a:p>
            <a:pPr>
              <a:buNone/>
            </a:pPr>
            <a:r>
              <a:rPr lang="en-US" altLang="zh-CN" sz="2400" dirty="0" smtClean="0"/>
              <a:t>            </a:t>
            </a:r>
            <a:r>
              <a:rPr lang="zh-CN" altLang="en-US" sz="2400" dirty="0" smtClean="0"/>
              <a:t>某个老师（</a:t>
            </a:r>
            <a:r>
              <a:rPr lang="en-US" altLang="zh-CN" sz="2400" dirty="0" smtClean="0"/>
              <a:t>T</a:t>
            </a:r>
            <a:r>
              <a:rPr lang="zh-CN" altLang="en-US" sz="2400" dirty="0" smtClean="0"/>
              <a:t>）想要考察一个同学（</a:t>
            </a:r>
            <a:r>
              <a:rPr lang="en-US" altLang="zh-CN" sz="2400" dirty="0" smtClean="0"/>
              <a:t>S</a:t>
            </a:r>
            <a:r>
              <a:rPr lang="zh-CN" altLang="en-US" sz="2400" dirty="0" smtClean="0"/>
              <a:t>）的学习情况和技术水平，于是交给该学生一个任务。</a:t>
            </a:r>
          </a:p>
          <a:p>
            <a:pPr>
              <a:buNone/>
            </a:pPr>
            <a:r>
              <a:rPr lang="en-US" altLang="zh-CN" sz="2400" dirty="0" smtClean="0"/>
              <a:t>	</a:t>
            </a:r>
            <a:r>
              <a:rPr lang="zh-CN" altLang="en-US" sz="2400" dirty="0" smtClean="0"/>
              <a:t>   </a:t>
            </a:r>
            <a:r>
              <a:rPr lang="en-US" altLang="zh-CN" sz="2400" dirty="0" smtClean="0"/>
              <a:t>T : </a:t>
            </a:r>
            <a:r>
              <a:rPr lang="zh-CN" altLang="en-US" sz="2400" dirty="0" smtClean="0"/>
              <a:t>我有一个朋友想要一个图象浏览软件，能够查看多种格式的图象，包括</a:t>
            </a:r>
            <a:r>
              <a:rPr lang="en-US" altLang="zh-CN" sz="2400" dirty="0" smtClean="0"/>
              <a:t>BMP</a:t>
            </a:r>
            <a:r>
              <a:rPr lang="zh-CN" altLang="en-US" sz="2400" dirty="0" smtClean="0"/>
              <a:t>、</a:t>
            </a:r>
            <a:r>
              <a:rPr lang="en-US" altLang="zh-CN" sz="2400" dirty="0" smtClean="0"/>
              <a:t>TIFF</a:t>
            </a:r>
            <a:r>
              <a:rPr lang="zh-CN" altLang="en-US" sz="2400" dirty="0" smtClean="0"/>
              <a:t>、</a:t>
            </a:r>
            <a:r>
              <a:rPr lang="en-US" altLang="zh-CN" sz="2400" dirty="0" smtClean="0"/>
              <a:t>JPG</a:t>
            </a:r>
            <a:r>
              <a:rPr lang="zh-CN" altLang="en-US" sz="2400" dirty="0" smtClean="0"/>
              <a:t>、</a:t>
            </a:r>
            <a:r>
              <a:rPr lang="en-US" altLang="zh-CN" sz="2400" dirty="0" smtClean="0"/>
              <a:t>PNG</a:t>
            </a:r>
            <a:r>
              <a:rPr lang="zh-CN" altLang="en-US" sz="2400" dirty="0" smtClean="0"/>
              <a:t>，并且能够支持一般的放大、缩小、漫游。你能做这样一个软件吗？</a:t>
            </a:r>
            <a:r>
              <a:rPr lang="en-US" altLang="zh-CN" sz="2400" dirty="0" smtClean="0"/>
              <a:t>	</a:t>
            </a:r>
          </a:p>
          <a:p>
            <a:pPr>
              <a:buNone/>
            </a:pPr>
            <a:r>
              <a:rPr lang="en-US" altLang="zh-CN" sz="2400" dirty="0" smtClean="0"/>
              <a:t>	</a:t>
            </a:r>
            <a:r>
              <a:rPr lang="zh-CN" altLang="en-US" sz="2400" dirty="0" smtClean="0"/>
              <a:t>   </a:t>
            </a:r>
            <a:r>
              <a:rPr lang="en-US" altLang="zh-CN" sz="2400" dirty="0" smtClean="0"/>
              <a:t>S</a:t>
            </a:r>
            <a:r>
              <a:rPr lang="zh-CN" altLang="en-US" sz="2400" dirty="0" smtClean="0"/>
              <a:t>：就是类似</a:t>
            </a:r>
            <a:r>
              <a:rPr lang="en-US" altLang="zh-CN" sz="2400" dirty="0" smtClean="0"/>
              <a:t>ACDSEE</a:t>
            </a:r>
            <a:r>
              <a:rPr lang="zh-CN" altLang="en-US" sz="2400" dirty="0" smtClean="0"/>
              <a:t>这样的软件吗？</a:t>
            </a:r>
          </a:p>
          <a:p>
            <a:pPr>
              <a:buNone/>
            </a:pPr>
            <a:r>
              <a:rPr lang="en-US" altLang="zh-CN" sz="2400" dirty="0" smtClean="0"/>
              <a:t>	</a:t>
            </a:r>
            <a:r>
              <a:rPr lang="zh-CN" altLang="en-US" sz="2400" dirty="0" smtClean="0"/>
              <a:t>   </a:t>
            </a:r>
            <a:r>
              <a:rPr lang="en-US" altLang="zh-CN" sz="2400" dirty="0" smtClean="0"/>
              <a:t>T:  </a:t>
            </a:r>
            <a:r>
              <a:rPr lang="zh-CN" altLang="en-US" sz="2400" dirty="0" smtClean="0"/>
              <a:t>差不多，不过不需要那么强大的功能，我这个朋友计算机是外行，最好能做的比较方便，傻瓜型的，例如象</a:t>
            </a:r>
            <a:r>
              <a:rPr lang="en-US" altLang="zh-CN" sz="2400" dirty="0" smtClean="0"/>
              <a:t>ACDSEE</a:t>
            </a:r>
            <a:r>
              <a:rPr lang="zh-CN" altLang="en-US" sz="2400" dirty="0" smtClean="0"/>
              <a:t>自动翻页这种功能还是要的。</a:t>
            </a:r>
          </a:p>
          <a:p>
            <a:pPr>
              <a:buNone/>
            </a:pPr>
            <a:r>
              <a:rPr lang="en-US" altLang="zh-CN" sz="2400" dirty="0" smtClean="0"/>
              <a:t>	</a:t>
            </a:r>
            <a:r>
              <a:rPr lang="zh-CN" altLang="en-US" sz="2400" dirty="0" smtClean="0"/>
              <a:t>   </a:t>
            </a:r>
            <a:r>
              <a:rPr lang="en-US" altLang="zh-CN" sz="2400" dirty="0" smtClean="0"/>
              <a:t>S</a:t>
            </a:r>
            <a:r>
              <a:rPr lang="zh-CN" altLang="en-US" sz="2400" dirty="0" smtClean="0"/>
              <a:t>：我以前学过</a:t>
            </a:r>
            <a:r>
              <a:rPr lang="en-US" altLang="zh-CN" sz="2400" dirty="0" smtClean="0"/>
              <a:t>BMP</a:t>
            </a:r>
            <a:r>
              <a:rPr lang="zh-CN" altLang="en-US" sz="2400" dirty="0" smtClean="0"/>
              <a:t>和</a:t>
            </a:r>
            <a:r>
              <a:rPr lang="en-US" altLang="zh-CN" sz="2400" dirty="0" smtClean="0"/>
              <a:t>JPG</a:t>
            </a:r>
            <a:r>
              <a:rPr lang="zh-CN" altLang="en-US" sz="2400" dirty="0" smtClean="0"/>
              <a:t>的图象格式解析，我想没有问题</a:t>
            </a:r>
          </a:p>
          <a:p>
            <a:pPr>
              <a:buNone/>
            </a:pPr>
            <a:r>
              <a:rPr lang="en-US" altLang="zh-CN" sz="2400" dirty="0" smtClean="0"/>
              <a:t>	</a:t>
            </a:r>
            <a:r>
              <a:rPr lang="zh-CN" altLang="en-US" sz="2400" dirty="0" smtClean="0"/>
              <a:t>   </a:t>
            </a:r>
            <a:r>
              <a:rPr lang="en-US" altLang="zh-CN" sz="2400" dirty="0" smtClean="0"/>
              <a:t>T</a:t>
            </a:r>
            <a:r>
              <a:rPr lang="zh-CN" altLang="en-US" sz="2400" dirty="0" smtClean="0"/>
              <a:t>：好的，给你</a:t>
            </a:r>
            <a:r>
              <a:rPr lang="en-US" altLang="zh-CN" sz="2400" dirty="0" smtClean="0"/>
              <a:t>30</a:t>
            </a:r>
            <a:r>
              <a:rPr lang="zh-CN" altLang="en-US" sz="2400" dirty="0" smtClean="0"/>
              <a:t>天时间，下周你再来一趟，跟我讲一下你的工作进度。</a:t>
            </a:r>
          </a:p>
          <a:p>
            <a:endParaRPr lang="zh-CN" altLang="en-US" sz="2400" dirty="0" smtClean="0"/>
          </a:p>
          <a:p>
            <a:pPr>
              <a:buNone/>
            </a:pPr>
            <a:r>
              <a:rPr lang="en-US" altLang="zh-CN" sz="2400" dirty="0" smtClean="0"/>
              <a:t>	     </a:t>
            </a:r>
            <a:r>
              <a:rPr lang="zh-CN" altLang="en-US" sz="2400" dirty="0" smtClean="0"/>
              <a:t>  这位同学非常明白老师的意图，回去后想了一下，并列出了一个清单：</a:t>
            </a:r>
            <a:endParaRPr lang="zh-CN" altLang="en-US" sz="2400" dirty="0"/>
          </a:p>
        </p:txBody>
      </p:sp>
      <p:sp>
        <p:nvSpPr>
          <p:cNvPr id="6" name="内容占位符 4"/>
          <p:cNvSpPr txBox="1">
            <a:spLocks/>
          </p:cNvSpPr>
          <p:nvPr/>
        </p:nvSpPr>
        <p:spPr>
          <a:xfrm>
            <a:off x="6072198" y="214290"/>
            <a:ext cx="2928958" cy="714380"/>
          </a:xfrm>
          <a:prstGeom prst="rect">
            <a:avLst/>
          </a:prstGeom>
        </p:spPr>
        <p:txBody>
          <a:bodyPr vert="horz" anchor="t">
            <a:normAutofit/>
          </a:bodyPr>
          <a:lstStyle/>
          <a:p>
            <a:pPr marL="448056" marR="0" lvl="0" indent="-384048"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zh-CN" altLang="en-US" sz="3000" b="1" i="0" u="none" strike="noStrike" kern="1200" cap="none" spc="0" normalizeH="0" baseline="0" noProof="0" dirty="0" smtClean="0">
                <a:ln>
                  <a:noFill/>
                </a:ln>
                <a:solidFill>
                  <a:srgbClr val="FFFF00"/>
                </a:solidFill>
                <a:effectLst/>
                <a:uLnTx/>
                <a:uFillTx/>
                <a:latin typeface="华文新魏" pitchFamily="2" charset="-122"/>
                <a:ea typeface="华文新魏" pitchFamily="2" charset="-122"/>
                <a:cs typeface="+mn-cs"/>
              </a:rPr>
              <a:t>案例一</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ox(in)">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diamond(in)">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 calcmode="lin" valueType="num">
                                      <p:cBhvr additive="base">
                                        <p:cTn id="3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42910" y="71414"/>
            <a:ext cx="4000528" cy="952500"/>
          </a:xfrm>
        </p:spPr>
        <p:txBody>
          <a:bodyPr>
            <a:normAutofit/>
          </a:bodyPr>
          <a:lstStyle/>
          <a:p>
            <a:r>
              <a:rPr lang="en-US" altLang="zh-CN"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2.2  </a:t>
            </a:r>
            <a:r>
              <a:rPr lang="zh-CN" altLang="en-US"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过程模型</a:t>
            </a:r>
            <a:endParaRPr lang="zh-CN" altLang="en-US" b="0" i="1" dirty="0">
              <a:latin typeface="Times New Roman" pitchFamily="18" charset="0"/>
            </a:endParaRPr>
          </a:p>
        </p:txBody>
      </p:sp>
      <p:sp>
        <p:nvSpPr>
          <p:cNvPr id="4" name="灯片编号占位符 5"/>
          <p:cNvSpPr>
            <a:spLocks noGrp="1"/>
          </p:cNvSpPr>
          <p:nvPr>
            <p:ph type="sldNum" sz="quarter" idx="12"/>
          </p:nvPr>
        </p:nvSpPr>
        <p:spPr/>
        <p:txBody>
          <a:bodyPr/>
          <a:lstStyle/>
          <a:p>
            <a:fld id="{75AB102B-AC11-4EBA-BA6C-E4A5B1A6FE1A}" type="slidenum">
              <a:rPr lang="en-US" altLang="zh-CN"/>
              <a:pPr/>
              <a:t>14</a:t>
            </a:fld>
            <a:endParaRPr lang="en-US" altLang="zh-CN"/>
          </a:p>
        </p:txBody>
      </p:sp>
      <p:sp>
        <p:nvSpPr>
          <p:cNvPr id="5" name="内容占位符 4"/>
          <p:cNvSpPr>
            <a:spLocks noGrp="1"/>
          </p:cNvSpPr>
          <p:nvPr>
            <p:ph idx="1"/>
          </p:nvPr>
        </p:nvSpPr>
        <p:spPr>
          <a:xfrm>
            <a:off x="6072198" y="214290"/>
            <a:ext cx="2928958" cy="714380"/>
          </a:xfrm>
        </p:spPr>
        <p:txBody>
          <a:bodyPr>
            <a:normAutofit fontScale="85000" lnSpcReduction="10000"/>
          </a:bodyPr>
          <a:lstStyle/>
          <a:p>
            <a:pPr>
              <a:buNone/>
            </a:pPr>
            <a:r>
              <a:rPr lang="zh-CN" altLang="en-US" b="1" dirty="0" smtClean="0">
                <a:solidFill>
                  <a:srgbClr val="FFFF00"/>
                </a:solidFill>
                <a:latin typeface="华文新魏" pitchFamily="2" charset="-122"/>
                <a:ea typeface="华文新魏" pitchFamily="2" charset="-122"/>
              </a:rPr>
              <a:t>案例一（工作清单）</a:t>
            </a:r>
            <a:r>
              <a:rPr lang="en-US" altLang="zh-CN" sz="2400" dirty="0" smtClean="0"/>
              <a:t>         </a:t>
            </a:r>
            <a:endParaRPr lang="zh-CN" altLang="en-US" sz="2400" dirty="0"/>
          </a:p>
        </p:txBody>
      </p:sp>
      <p:sp>
        <p:nvSpPr>
          <p:cNvPr id="7" name="Text Box 2"/>
          <p:cNvSpPr txBox="1">
            <a:spLocks noChangeArrowheads="1"/>
          </p:cNvSpPr>
          <p:nvPr/>
        </p:nvSpPr>
        <p:spPr bwMode="auto">
          <a:xfrm>
            <a:off x="500034" y="687387"/>
            <a:ext cx="8077200" cy="6170613"/>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spAutoFit/>
          </a:bodyPr>
          <a:lstStyle/>
          <a:p>
            <a:pPr>
              <a:spcBef>
                <a:spcPct val="50000"/>
              </a:spcBef>
            </a:pPr>
            <a:r>
              <a:rPr lang="en-US" altLang="zh-CN" sz="1800" b="1" dirty="0">
                <a:solidFill>
                  <a:srgbClr val="FFFF00"/>
                </a:solidFill>
                <a:ea typeface="仿宋_GB2312" pitchFamily="49" charset="-122"/>
              </a:rPr>
              <a:t>    </a:t>
            </a:r>
            <a:r>
              <a:rPr lang="zh-CN" altLang="en-US" sz="1800" b="1" dirty="0">
                <a:solidFill>
                  <a:srgbClr val="FFFF00"/>
                </a:solidFill>
                <a:ea typeface="仿宋_GB2312" pitchFamily="49" charset="-122"/>
              </a:rPr>
              <a:t>一 功能：</a:t>
            </a:r>
          </a:p>
          <a:p>
            <a:pPr>
              <a:spcBef>
                <a:spcPct val="50000"/>
              </a:spcBef>
            </a:pPr>
            <a:r>
              <a:rPr lang="zh-CN" altLang="en-US" sz="1800" b="1" dirty="0">
                <a:solidFill>
                  <a:srgbClr val="FFFF00"/>
                </a:solidFill>
                <a:ea typeface="仿宋_GB2312" pitchFamily="49" charset="-122"/>
              </a:rPr>
              <a:t>    </a:t>
            </a:r>
            <a:r>
              <a:rPr lang="en-US" altLang="zh-CN" sz="1800" b="1" dirty="0">
                <a:solidFill>
                  <a:srgbClr val="FFFF00"/>
                </a:solidFill>
                <a:ea typeface="仿宋_GB2312" pitchFamily="49" charset="-122"/>
              </a:rPr>
              <a:t>1</a:t>
            </a:r>
            <a:r>
              <a:rPr lang="zh-CN" altLang="en-US" sz="1800" b="1" dirty="0">
                <a:solidFill>
                  <a:srgbClr val="FFFF00"/>
                </a:solidFill>
                <a:ea typeface="仿宋_GB2312" pitchFamily="49" charset="-122"/>
              </a:rPr>
              <a:t>。读取、显示、另存四种格式图片（ </a:t>
            </a:r>
            <a:r>
              <a:rPr lang="en-US" altLang="zh-CN" sz="1800" b="1" dirty="0">
                <a:solidFill>
                  <a:srgbClr val="FFFF00"/>
                </a:solidFill>
                <a:ea typeface="仿宋_GB2312" pitchFamily="49" charset="-122"/>
              </a:rPr>
              <a:t>BMP</a:t>
            </a:r>
            <a:r>
              <a:rPr lang="zh-CN" altLang="en-US" sz="1800" b="1" dirty="0">
                <a:solidFill>
                  <a:srgbClr val="FFFF00"/>
                </a:solidFill>
                <a:ea typeface="仿宋_GB2312" pitchFamily="49" charset="-122"/>
              </a:rPr>
              <a:t>、</a:t>
            </a:r>
            <a:r>
              <a:rPr lang="en-US" altLang="zh-CN" sz="1800" b="1" dirty="0">
                <a:solidFill>
                  <a:srgbClr val="FFFF00"/>
                </a:solidFill>
                <a:ea typeface="仿宋_GB2312" pitchFamily="49" charset="-122"/>
              </a:rPr>
              <a:t>TIFF</a:t>
            </a:r>
            <a:r>
              <a:rPr lang="zh-CN" altLang="en-US" sz="1800" b="1" dirty="0">
                <a:solidFill>
                  <a:srgbClr val="FFFF00"/>
                </a:solidFill>
                <a:ea typeface="仿宋_GB2312" pitchFamily="49" charset="-122"/>
              </a:rPr>
              <a:t>、</a:t>
            </a:r>
            <a:r>
              <a:rPr lang="en-US" altLang="zh-CN" sz="1800" b="1" dirty="0">
                <a:solidFill>
                  <a:srgbClr val="FFFF00"/>
                </a:solidFill>
                <a:ea typeface="仿宋_GB2312" pitchFamily="49" charset="-122"/>
              </a:rPr>
              <a:t>JPG</a:t>
            </a:r>
            <a:r>
              <a:rPr lang="zh-CN" altLang="en-US" sz="1800" b="1" dirty="0">
                <a:solidFill>
                  <a:srgbClr val="FFFF00"/>
                </a:solidFill>
                <a:ea typeface="仿宋_GB2312" pitchFamily="49" charset="-122"/>
              </a:rPr>
              <a:t>、</a:t>
            </a:r>
            <a:r>
              <a:rPr lang="en-US" altLang="zh-CN" sz="1800" b="1" dirty="0">
                <a:solidFill>
                  <a:srgbClr val="FFFF00"/>
                </a:solidFill>
                <a:ea typeface="仿宋_GB2312" pitchFamily="49" charset="-122"/>
              </a:rPr>
              <a:t>PNG </a:t>
            </a:r>
            <a:r>
              <a:rPr lang="zh-CN" altLang="en-US" sz="1800" b="1" dirty="0">
                <a:solidFill>
                  <a:srgbClr val="FFFF00"/>
                </a:solidFill>
                <a:ea typeface="仿宋_GB2312" pitchFamily="49" charset="-122"/>
              </a:rPr>
              <a:t>）</a:t>
            </a:r>
          </a:p>
          <a:p>
            <a:pPr>
              <a:spcBef>
                <a:spcPct val="50000"/>
              </a:spcBef>
            </a:pPr>
            <a:r>
              <a:rPr lang="zh-CN" altLang="en-US" sz="1800" b="1" dirty="0">
                <a:solidFill>
                  <a:srgbClr val="FFFF00"/>
                </a:solidFill>
                <a:ea typeface="仿宋_GB2312" pitchFamily="49" charset="-122"/>
              </a:rPr>
              <a:t>   </a:t>
            </a:r>
            <a:r>
              <a:rPr lang="en-US" altLang="zh-CN" sz="1800" b="1" dirty="0">
                <a:solidFill>
                  <a:srgbClr val="FFFF00"/>
                </a:solidFill>
                <a:ea typeface="仿宋_GB2312" pitchFamily="49" charset="-122"/>
              </a:rPr>
              <a:t>2</a:t>
            </a:r>
            <a:r>
              <a:rPr lang="zh-CN" altLang="en-US" sz="1800" b="1" dirty="0">
                <a:solidFill>
                  <a:srgbClr val="FFFF00"/>
                </a:solidFill>
                <a:ea typeface="仿宋_GB2312" pitchFamily="49" charset="-122"/>
              </a:rPr>
              <a:t>。 放大、缩小、漫游</a:t>
            </a:r>
          </a:p>
          <a:p>
            <a:pPr>
              <a:spcBef>
                <a:spcPct val="50000"/>
              </a:spcBef>
            </a:pPr>
            <a:r>
              <a:rPr lang="zh-CN" altLang="en-US" sz="1800" b="1" dirty="0">
                <a:solidFill>
                  <a:srgbClr val="FFFF00"/>
                </a:solidFill>
                <a:ea typeface="仿宋_GB2312" pitchFamily="49" charset="-122"/>
              </a:rPr>
              <a:t>   </a:t>
            </a:r>
            <a:r>
              <a:rPr lang="en-US" altLang="zh-CN" sz="1800" b="1" dirty="0">
                <a:solidFill>
                  <a:srgbClr val="FFFF00"/>
                </a:solidFill>
                <a:ea typeface="仿宋_GB2312" pitchFamily="49" charset="-122"/>
              </a:rPr>
              <a:t>3</a:t>
            </a:r>
            <a:r>
              <a:rPr lang="zh-CN" altLang="en-US" sz="1800" b="1" dirty="0">
                <a:solidFill>
                  <a:srgbClr val="FFFF00"/>
                </a:solidFill>
                <a:ea typeface="仿宋_GB2312" pitchFamily="49" charset="-122"/>
              </a:rPr>
              <a:t>。列出当前目录下所有四种格式图片文件名</a:t>
            </a:r>
          </a:p>
          <a:p>
            <a:pPr>
              <a:spcBef>
                <a:spcPct val="50000"/>
              </a:spcBef>
            </a:pPr>
            <a:r>
              <a:rPr lang="zh-CN" altLang="en-US" sz="1800" b="1" dirty="0">
                <a:solidFill>
                  <a:srgbClr val="FFFF00"/>
                </a:solidFill>
                <a:ea typeface="仿宋_GB2312" pitchFamily="49" charset="-122"/>
              </a:rPr>
              <a:t>   </a:t>
            </a:r>
            <a:r>
              <a:rPr lang="en-US" altLang="zh-CN" sz="1800" b="1" dirty="0">
                <a:solidFill>
                  <a:srgbClr val="FFFF00"/>
                </a:solidFill>
                <a:ea typeface="仿宋_GB2312" pitchFamily="49" charset="-122"/>
              </a:rPr>
              <a:t>4.  PAGEUP</a:t>
            </a:r>
            <a:r>
              <a:rPr lang="zh-CN" altLang="en-US" sz="1800" b="1" dirty="0">
                <a:solidFill>
                  <a:srgbClr val="FFFF00"/>
                </a:solidFill>
                <a:ea typeface="仿宋_GB2312" pitchFamily="49" charset="-122"/>
              </a:rPr>
              <a:t>（</a:t>
            </a:r>
            <a:r>
              <a:rPr lang="en-US" altLang="zh-CN" sz="1800" b="1" dirty="0">
                <a:solidFill>
                  <a:srgbClr val="FFFF00"/>
                </a:solidFill>
                <a:ea typeface="仿宋_GB2312" pitchFamily="49" charset="-122"/>
              </a:rPr>
              <a:t>PAGEDOWN</a:t>
            </a:r>
            <a:r>
              <a:rPr lang="zh-CN" altLang="en-US" sz="1800" b="1" dirty="0">
                <a:solidFill>
                  <a:srgbClr val="FFFF00"/>
                </a:solidFill>
                <a:ea typeface="仿宋_GB2312" pitchFamily="49" charset="-122"/>
              </a:rPr>
              <a:t>）自动调出当前目录上一张（下一张）图片</a:t>
            </a:r>
          </a:p>
          <a:p>
            <a:pPr>
              <a:spcBef>
                <a:spcPct val="50000"/>
              </a:spcBef>
            </a:pPr>
            <a:r>
              <a:rPr lang="zh-CN" altLang="en-US" sz="1800" b="1" dirty="0">
                <a:solidFill>
                  <a:srgbClr val="FFFF00"/>
                </a:solidFill>
                <a:ea typeface="仿宋_GB2312" pitchFamily="49" charset="-122"/>
              </a:rPr>
              <a:t>    二 其它说明：</a:t>
            </a:r>
          </a:p>
          <a:p>
            <a:pPr>
              <a:spcBef>
                <a:spcPct val="50000"/>
              </a:spcBef>
            </a:pPr>
            <a:r>
              <a:rPr lang="zh-CN" altLang="en-US" sz="1800" b="1" dirty="0">
                <a:solidFill>
                  <a:srgbClr val="FFFF00"/>
                </a:solidFill>
                <a:ea typeface="仿宋_GB2312" pitchFamily="49" charset="-122"/>
              </a:rPr>
              <a:t>   </a:t>
            </a:r>
            <a:r>
              <a:rPr lang="en-US" altLang="zh-CN" sz="1800" b="1" dirty="0">
                <a:solidFill>
                  <a:srgbClr val="FFFF00"/>
                </a:solidFill>
                <a:ea typeface="仿宋_GB2312" pitchFamily="49" charset="-122"/>
              </a:rPr>
              <a:t>1</a:t>
            </a:r>
            <a:r>
              <a:rPr lang="zh-CN" altLang="en-US" sz="1800" b="1" dirty="0">
                <a:solidFill>
                  <a:srgbClr val="FFFF00"/>
                </a:solidFill>
                <a:ea typeface="仿宋_GB2312" pitchFamily="49" charset="-122"/>
              </a:rPr>
              <a:t>。界面</a:t>
            </a:r>
            <a:r>
              <a:rPr lang="zh-CN" altLang="en-US" sz="1800" b="1" dirty="0" smtClean="0">
                <a:solidFill>
                  <a:srgbClr val="FFFF00"/>
                </a:solidFill>
                <a:ea typeface="仿宋_GB2312" pitchFamily="49" charset="-122"/>
              </a:rPr>
              <a:t>尽量</a:t>
            </a:r>
            <a:r>
              <a:rPr lang="zh-CN" altLang="en-US" b="1" dirty="0" smtClean="0">
                <a:solidFill>
                  <a:srgbClr val="FFFF00"/>
                </a:solidFill>
                <a:ea typeface="仿宋_GB2312" pitchFamily="49" charset="-122"/>
              </a:rPr>
              <a:t>简洁</a:t>
            </a:r>
            <a:r>
              <a:rPr lang="zh-CN" altLang="en-US" sz="1800" b="1" dirty="0" smtClean="0">
                <a:solidFill>
                  <a:srgbClr val="FFFF00"/>
                </a:solidFill>
                <a:ea typeface="仿宋_GB2312" pitchFamily="49" charset="-122"/>
              </a:rPr>
              <a:t>，</a:t>
            </a:r>
            <a:r>
              <a:rPr lang="zh-CN" altLang="en-US" sz="1800" b="1" dirty="0">
                <a:solidFill>
                  <a:srgbClr val="FFFF00"/>
                </a:solidFill>
                <a:ea typeface="仿宋_GB2312" pitchFamily="49" charset="-122"/>
              </a:rPr>
              <a:t>容易操作</a:t>
            </a:r>
          </a:p>
          <a:p>
            <a:pPr>
              <a:spcBef>
                <a:spcPct val="50000"/>
              </a:spcBef>
            </a:pPr>
            <a:r>
              <a:rPr lang="zh-CN" altLang="en-US" sz="1800" b="1" dirty="0">
                <a:solidFill>
                  <a:srgbClr val="FFFF00"/>
                </a:solidFill>
                <a:ea typeface="仿宋_GB2312" pitchFamily="49" charset="-122"/>
              </a:rPr>
              <a:t>   </a:t>
            </a:r>
            <a:r>
              <a:rPr lang="en-US" altLang="zh-CN" sz="1800" b="1" dirty="0">
                <a:solidFill>
                  <a:srgbClr val="FFFF00"/>
                </a:solidFill>
                <a:ea typeface="仿宋_GB2312" pitchFamily="49" charset="-122"/>
              </a:rPr>
              <a:t>2</a:t>
            </a:r>
            <a:r>
              <a:rPr lang="zh-CN" altLang="en-US" sz="1800" b="1" dirty="0">
                <a:solidFill>
                  <a:srgbClr val="FFFF00"/>
                </a:solidFill>
                <a:ea typeface="仿宋_GB2312" pitchFamily="49" charset="-122"/>
              </a:rPr>
              <a:t>。不要图片预览和打印</a:t>
            </a:r>
          </a:p>
          <a:p>
            <a:pPr>
              <a:spcBef>
                <a:spcPct val="50000"/>
              </a:spcBef>
            </a:pPr>
            <a:r>
              <a:rPr lang="zh-CN" altLang="en-US" sz="1800" b="1" dirty="0">
                <a:solidFill>
                  <a:srgbClr val="FFFF00"/>
                </a:solidFill>
                <a:ea typeface="仿宋_GB2312" pitchFamily="49" charset="-122"/>
              </a:rPr>
              <a:t>   三 开发工具：</a:t>
            </a:r>
            <a:r>
              <a:rPr lang="en-US" altLang="zh-CN" sz="1800" b="1" dirty="0" smtClean="0">
                <a:solidFill>
                  <a:srgbClr val="FFFF00"/>
                </a:solidFill>
                <a:ea typeface="仿宋_GB2312" pitchFamily="49" charset="-122"/>
              </a:rPr>
              <a:t>VC++</a:t>
            </a:r>
            <a:endParaRPr lang="en-US" altLang="zh-CN" sz="1800" b="1" dirty="0">
              <a:solidFill>
                <a:srgbClr val="FFFF00"/>
              </a:solidFill>
              <a:ea typeface="仿宋_GB2312" pitchFamily="49" charset="-122"/>
            </a:endParaRPr>
          </a:p>
          <a:p>
            <a:pPr>
              <a:spcBef>
                <a:spcPct val="50000"/>
              </a:spcBef>
            </a:pPr>
            <a:r>
              <a:rPr lang="en-US" altLang="zh-CN" sz="1800" b="1" dirty="0">
                <a:solidFill>
                  <a:srgbClr val="FFFF00"/>
                </a:solidFill>
                <a:ea typeface="仿宋_GB2312" pitchFamily="49" charset="-122"/>
              </a:rPr>
              <a:t>   </a:t>
            </a:r>
            <a:r>
              <a:rPr lang="zh-CN" altLang="en-US" sz="1800" b="1" dirty="0">
                <a:solidFill>
                  <a:srgbClr val="FFFF00"/>
                </a:solidFill>
                <a:ea typeface="仿宋_GB2312" pitchFamily="49" charset="-122"/>
              </a:rPr>
              <a:t>四 开发环境：普通</a:t>
            </a:r>
            <a:r>
              <a:rPr lang="en-US" altLang="zh-CN" sz="1800" b="1" dirty="0">
                <a:solidFill>
                  <a:srgbClr val="FFFF00"/>
                </a:solidFill>
                <a:ea typeface="仿宋_GB2312" pitchFamily="49" charset="-122"/>
              </a:rPr>
              <a:t>PC</a:t>
            </a:r>
            <a:r>
              <a:rPr lang="zh-CN" altLang="en-US" sz="1800" b="1" dirty="0">
                <a:solidFill>
                  <a:srgbClr val="FFFF00"/>
                </a:solidFill>
                <a:ea typeface="仿宋_GB2312" pitchFamily="49" charset="-122"/>
              </a:rPr>
              <a:t>机；</a:t>
            </a:r>
            <a:r>
              <a:rPr lang="en-US" altLang="zh-CN" sz="1800" b="1" dirty="0" smtClean="0">
                <a:solidFill>
                  <a:srgbClr val="FFFF00"/>
                </a:solidFill>
                <a:ea typeface="仿宋_GB2312" pitchFamily="49" charset="-122"/>
              </a:rPr>
              <a:t>Windows7 </a:t>
            </a:r>
            <a:r>
              <a:rPr lang="en-US" altLang="zh-CN" b="1" dirty="0" smtClean="0">
                <a:solidFill>
                  <a:srgbClr val="FFFF00"/>
                </a:solidFill>
                <a:ea typeface="仿宋_GB2312" pitchFamily="49" charset="-122"/>
              </a:rPr>
              <a:t>/</a:t>
            </a:r>
            <a:r>
              <a:rPr lang="en-US" altLang="zh-CN" sz="1800" b="1" dirty="0" smtClean="0">
                <a:solidFill>
                  <a:srgbClr val="FFFF00"/>
                </a:solidFill>
                <a:ea typeface="仿宋_GB2312" pitchFamily="49" charset="-122"/>
              </a:rPr>
              <a:t> </a:t>
            </a:r>
            <a:r>
              <a:rPr lang="en-US" altLang="zh-CN" sz="1800" b="1" dirty="0" err="1" smtClean="0">
                <a:solidFill>
                  <a:srgbClr val="FFFF00"/>
                </a:solidFill>
                <a:ea typeface="仿宋_GB2312" pitchFamily="49" charset="-122"/>
              </a:rPr>
              <a:t>xp</a:t>
            </a:r>
            <a:endParaRPr lang="en-US" altLang="zh-CN" sz="1800" b="1" dirty="0">
              <a:solidFill>
                <a:srgbClr val="FFFF00"/>
              </a:solidFill>
              <a:ea typeface="仿宋_GB2312" pitchFamily="49" charset="-122"/>
            </a:endParaRPr>
          </a:p>
          <a:p>
            <a:pPr>
              <a:spcBef>
                <a:spcPct val="50000"/>
              </a:spcBef>
            </a:pPr>
            <a:r>
              <a:rPr lang="en-US" altLang="zh-CN" sz="1800" b="1" dirty="0">
                <a:solidFill>
                  <a:srgbClr val="FFFF00"/>
                </a:solidFill>
                <a:ea typeface="仿宋_GB2312" pitchFamily="49" charset="-122"/>
              </a:rPr>
              <a:t>   </a:t>
            </a:r>
            <a:r>
              <a:rPr lang="zh-CN" altLang="en-US" sz="1800" b="1" dirty="0">
                <a:solidFill>
                  <a:srgbClr val="FFFF00"/>
                </a:solidFill>
                <a:ea typeface="仿宋_GB2312" pitchFamily="49" charset="-122"/>
              </a:rPr>
              <a:t>五 工作量：</a:t>
            </a:r>
          </a:p>
          <a:p>
            <a:pPr>
              <a:spcBef>
                <a:spcPct val="50000"/>
              </a:spcBef>
            </a:pPr>
            <a:r>
              <a:rPr lang="zh-CN" altLang="en-US" sz="1800" b="1" dirty="0">
                <a:solidFill>
                  <a:srgbClr val="FFFF00"/>
                </a:solidFill>
                <a:ea typeface="仿宋_GB2312" pitchFamily="49" charset="-122"/>
              </a:rPr>
              <a:t>    </a:t>
            </a:r>
            <a:r>
              <a:rPr lang="en-US" altLang="zh-CN" sz="1800" b="1" dirty="0">
                <a:solidFill>
                  <a:srgbClr val="FFFF00"/>
                </a:solidFill>
                <a:ea typeface="仿宋_GB2312" pitchFamily="49" charset="-122"/>
              </a:rPr>
              <a:t>1.</a:t>
            </a:r>
            <a:r>
              <a:rPr lang="zh-CN" altLang="en-US" sz="1800" b="1" dirty="0">
                <a:solidFill>
                  <a:srgbClr val="FFFF00"/>
                </a:solidFill>
                <a:ea typeface="仿宋_GB2312" pitchFamily="49" charset="-122"/>
              </a:rPr>
              <a:t>研究一下四种图片的格式</a:t>
            </a:r>
          </a:p>
          <a:p>
            <a:pPr>
              <a:spcBef>
                <a:spcPct val="50000"/>
              </a:spcBef>
            </a:pPr>
            <a:r>
              <a:rPr lang="zh-CN" altLang="en-US" sz="1800" b="1" dirty="0">
                <a:solidFill>
                  <a:srgbClr val="FFFF00"/>
                </a:solidFill>
                <a:ea typeface="仿宋_GB2312" pitchFamily="49" charset="-122"/>
              </a:rPr>
              <a:t>    </a:t>
            </a:r>
            <a:r>
              <a:rPr lang="en-US" altLang="zh-CN" sz="1800" b="1" dirty="0">
                <a:solidFill>
                  <a:srgbClr val="FFFF00"/>
                </a:solidFill>
                <a:ea typeface="仿宋_GB2312" pitchFamily="49" charset="-122"/>
              </a:rPr>
              <a:t>2.</a:t>
            </a:r>
            <a:r>
              <a:rPr lang="zh-CN" altLang="en-US" sz="1800" b="1" dirty="0">
                <a:solidFill>
                  <a:srgbClr val="FFFF00"/>
                </a:solidFill>
                <a:ea typeface="仿宋_GB2312" pitchFamily="49" charset="-122"/>
              </a:rPr>
              <a:t>设计一个解析器类，解析这四种格式</a:t>
            </a:r>
          </a:p>
          <a:p>
            <a:pPr>
              <a:spcBef>
                <a:spcPct val="50000"/>
              </a:spcBef>
            </a:pPr>
            <a:r>
              <a:rPr lang="zh-CN" altLang="en-US" sz="1800" b="1" dirty="0">
                <a:solidFill>
                  <a:srgbClr val="FFFF00"/>
                </a:solidFill>
                <a:ea typeface="仿宋_GB2312" pitchFamily="49" charset="-122"/>
              </a:rPr>
              <a:t>    </a:t>
            </a:r>
            <a:r>
              <a:rPr lang="en-US" altLang="zh-CN" sz="1800" b="1" dirty="0">
                <a:solidFill>
                  <a:srgbClr val="FFFF00"/>
                </a:solidFill>
                <a:ea typeface="仿宋_GB2312" pitchFamily="49" charset="-122"/>
              </a:rPr>
              <a:t>3.</a:t>
            </a:r>
            <a:r>
              <a:rPr lang="zh-CN" altLang="en-US" sz="1800" b="1" dirty="0">
                <a:solidFill>
                  <a:srgbClr val="FFFF00"/>
                </a:solidFill>
                <a:ea typeface="仿宋_GB2312" pitchFamily="49" charset="-122"/>
              </a:rPr>
              <a:t>设计一个文档类，实现读取、另存和目录浏览功能</a:t>
            </a:r>
          </a:p>
          <a:p>
            <a:pPr>
              <a:spcBef>
                <a:spcPct val="50000"/>
              </a:spcBef>
            </a:pPr>
            <a:r>
              <a:rPr lang="zh-CN" altLang="en-US" sz="1800" b="1" dirty="0">
                <a:solidFill>
                  <a:srgbClr val="FFFF00"/>
                </a:solidFill>
                <a:ea typeface="仿宋_GB2312" pitchFamily="49" charset="-122"/>
              </a:rPr>
              <a:t>    </a:t>
            </a:r>
            <a:r>
              <a:rPr lang="en-US" altLang="zh-CN" sz="1800" b="1" dirty="0">
                <a:solidFill>
                  <a:srgbClr val="FFFF00"/>
                </a:solidFill>
                <a:ea typeface="仿宋_GB2312" pitchFamily="49" charset="-122"/>
              </a:rPr>
              <a:t>4.</a:t>
            </a:r>
            <a:r>
              <a:rPr lang="zh-CN" altLang="en-US" sz="1800" b="1" dirty="0">
                <a:solidFill>
                  <a:srgbClr val="FFFF00"/>
                </a:solidFill>
                <a:ea typeface="仿宋_GB2312" pitchFamily="49" charset="-122"/>
              </a:rPr>
              <a:t>设计一个视图类，实现显示、缩放、漫游功能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42910" y="71414"/>
            <a:ext cx="7126288" cy="952500"/>
          </a:xfrm>
        </p:spPr>
        <p:txBody>
          <a:bodyPr>
            <a:normAutofit/>
          </a:bodyPr>
          <a:lstStyle/>
          <a:p>
            <a:r>
              <a:rPr lang="en-US" altLang="zh-CN"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2.2  </a:t>
            </a:r>
            <a:r>
              <a:rPr lang="zh-CN" altLang="en-US"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过程模型</a:t>
            </a:r>
            <a:endParaRPr lang="zh-CN" altLang="en-US" b="0" i="1" dirty="0">
              <a:latin typeface="Times New Roman" pitchFamily="18" charset="0"/>
            </a:endParaRPr>
          </a:p>
        </p:txBody>
      </p:sp>
      <p:sp>
        <p:nvSpPr>
          <p:cNvPr id="4" name="灯片编号占位符 5"/>
          <p:cNvSpPr>
            <a:spLocks noGrp="1"/>
          </p:cNvSpPr>
          <p:nvPr>
            <p:ph type="sldNum" sz="quarter" idx="12"/>
          </p:nvPr>
        </p:nvSpPr>
        <p:spPr/>
        <p:txBody>
          <a:bodyPr/>
          <a:lstStyle/>
          <a:p>
            <a:fld id="{75AB102B-AC11-4EBA-BA6C-E4A5B1A6FE1A}" type="slidenum">
              <a:rPr lang="en-US" altLang="zh-CN"/>
              <a:pPr/>
              <a:t>15</a:t>
            </a:fld>
            <a:endParaRPr lang="en-US" altLang="zh-CN"/>
          </a:p>
        </p:txBody>
      </p:sp>
      <p:sp>
        <p:nvSpPr>
          <p:cNvPr id="6" name="内容占位符 4"/>
          <p:cNvSpPr txBox="1">
            <a:spLocks/>
          </p:cNvSpPr>
          <p:nvPr/>
        </p:nvSpPr>
        <p:spPr>
          <a:xfrm>
            <a:off x="6072198" y="214290"/>
            <a:ext cx="2928958" cy="714380"/>
          </a:xfrm>
          <a:prstGeom prst="rect">
            <a:avLst/>
          </a:prstGeom>
        </p:spPr>
        <p:txBody>
          <a:bodyPr vert="horz" anchor="t">
            <a:normAutofit/>
          </a:bodyPr>
          <a:lstStyle/>
          <a:p>
            <a:pPr marL="448056" marR="0" lvl="0" indent="-384048"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zh-CN" altLang="en-US" sz="3000" b="1" i="0" u="none" strike="noStrike" kern="1200" cap="none" spc="0" normalizeH="0" baseline="0" noProof="0" dirty="0" smtClean="0">
                <a:ln>
                  <a:noFill/>
                </a:ln>
                <a:solidFill>
                  <a:srgbClr val="FFFF00"/>
                </a:solidFill>
                <a:effectLst/>
                <a:uLnTx/>
                <a:uFillTx/>
                <a:latin typeface="华文新魏" pitchFamily="2" charset="-122"/>
                <a:ea typeface="华文新魏" pitchFamily="2" charset="-122"/>
                <a:cs typeface="+mn-cs"/>
              </a:rPr>
              <a:t>案例一</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Rectangle 4"/>
          <p:cNvSpPr>
            <a:spLocks noChangeArrowheads="1"/>
          </p:cNvSpPr>
          <p:nvPr/>
        </p:nvSpPr>
        <p:spPr bwMode="auto">
          <a:xfrm>
            <a:off x="2047908" y="762000"/>
            <a:ext cx="1524000" cy="4572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zh-CN" altLang="en-US" sz="2000" b="1">
                <a:solidFill>
                  <a:schemeClr val="bg1"/>
                </a:solidFill>
                <a:ea typeface="仿宋_GB2312" pitchFamily="49" charset="-122"/>
              </a:rPr>
              <a:t>可行性分析</a:t>
            </a:r>
          </a:p>
        </p:txBody>
      </p:sp>
      <p:sp>
        <p:nvSpPr>
          <p:cNvPr id="8" name="Rectangle 5"/>
          <p:cNvSpPr>
            <a:spLocks noChangeArrowheads="1"/>
          </p:cNvSpPr>
          <p:nvPr/>
        </p:nvSpPr>
        <p:spPr bwMode="auto">
          <a:xfrm>
            <a:off x="2886108" y="1524000"/>
            <a:ext cx="1524000" cy="4572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zh-CN" altLang="en-US" sz="2000" b="1">
                <a:solidFill>
                  <a:schemeClr val="bg1"/>
                </a:solidFill>
                <a:ea typeface="仿宋_GB2312" pitchFamily="49" charset="-122"/>
              </a:rPr>
              <a:t>需求分析</a:t>
            </a:r>
          </a:p>
        </p:txBody>
      </p:sp>
      <p:sp>
        <p:nvSpPr>
          <p:cNvPr id="9" name="Rectangle 6"/>
          <p:cNvSpPr>
            <a:spLocks noChangeArrowheads="1"/>
          </p:cNvSpPr>
          <p:nvPr/>
        </p:nvSpPr>
        <p:spPr bwMode="auto">
          <a:xfrm>
            <a:off x="3800508" y="2286000"/>
            <a:ext cx="1524000" cy="4572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zh-CN" altLang="en-US" sz="2000" b="1">
                <a:solidFill>
                  <a:schemeClr val="bg1"/>
                </a:solidFill>
                <a:ea typeface="仿宋_GB2312" pitchFamily="49" charset="-122"/>
              </a:rPr>
              <a:t>概要设计</a:t>
            </a:r>
          </a:p>
        </p:txBody>
      </p:sp>
      <p:sp>
        <p:nvSpPr>
          <p:cNvPr id="10" name="Rectangle 7"/>
          <p:cNvSpPr>
            <a:spLocks noChangeArrowheads="1"/>
          </p:cNvSpPr>
          <p:nvPr/>
        </p:nvSpPr>
        <p:spPr bwMode="auto">
          <a:xfrm>
            <a:off x="4714876" y="3000372"/>
            <a:ext cx="1524000" cy="4572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zh-CN" altLang="en-US" sz="2000" b="1">
                <a:solidFill>
                  <a:schemeClr val="bg1"/>
                </a:solidFill>
                <a:ea typeface="仿宋_GB2312" pitchFamily="49" charset="-122"/>
              </a:rPr>
              <a:t>详细设计</a:t>
            </a:r>
          </a:p>
        </p:txBody>
      </p:sp>
      <p:sp>
        <p:nvSpPr>
          <p:cNvPr id="11" name="Rectangle 8"/>
          <p:cNvSpPr>
            <a:spLocks noChangeArrowheads="1"/>
          </p:cNvSpPr>
          <p:nvPr/>
        </p:nvSpPr>
        <p:spPr bwMode="auto">
          <a:xfrm>
            <a:off x="5619768" y="3714752"/>
            <a:ext cx="1524000" cy="4572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zh-CN" altLang="en-US" sz="2000" b="1">
                <a:solidFill>
                  <a:schemeClr val="bg1"/>
                </a:solidFill>
                <a:ea typeface="仿宋_GB2312" pitchFamily="49" charset="-122"/>
              </a:rPr>
              <a:t>编码</a:t>
            </a:r>
          </a:p>
        </p:txBody>
      </p:sp>
      <p:sp>
        <p:nvSpPr>
          <p:cNvPr id="12" name="Rectangle 9"/>
          <p:cNvSpPr>
            <a:spLocks noChangeArrowheads="1"/>
          </p:cNvSpPr>
          <p:nvPr/>
        </p:nvSpPr>
        <p:spPr bwMode="auto">
          <a:xfrm>
            <a:off x="6477024" y="4543436"/>
            <a:ext cx="1524000" cy="4572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zh-CN" altLang="en-US" sz="2000" b="1">
                <a:solidFill>
                  <a:schemeClr val="bg1"/>
                </a:solidFill>
                <a:ea typeface="仿宋_GB2312" pitchFamily="49" charset="-122"/>
              </a:rPr>
              <a:t>测试</a:t>
            </a:r>
          </a:p>
        </p:txBody>
      </p:sp>
      <p:sp>
        <p:nvSpPr>
          <p:cNvPr id="13" name="Rectangle 10"/>
          <p:cNvSpPr>
            <a:spLocks noChangeArrowheads="1"/>
          </p:cNvSpPr>
          <p:nvPr/>
        </p:nvSpPr>
        <p:spPr bwMode="auto">
          <a:xfrm>
            <a:off x="7143768" y="5357826"/>
            <a:ext cx="1524000" cy="4572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zh-CN" altLang="en-US" sz="2000" b="1">
                <a:solidFill>
                  <a:schemeClr val="bg1"/>
                </a:solidFill>
                <a:ea typeface="仿宋_GB2312" pitchFamily="49" charset="-122"/>
              </a:rPr>
              <a:t>交付</a:t>
            </a:r>
          </a:p>
        </p:txBody>
      </p:sp>
      <p:sp>
        <p:nvSpPr>
          <p:cNvPr id="14" name="Rectangle 11"/>
          <p:cNvSpPr>
            <a:spLocks noChangeArrowheads="1"/>
          </p:cNvSpPr>
          <p:nvPr/>
        </p:nvSpPr>
        <p:spPr bwMode="auto">
          <a:xfrm>
            <a:off x="7429520" y="6143644"/>
            <a:ext cx="1524000" cy="4572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zh-CN" altLang="en-US" sz="2000" b="1">
                <a:solidFill>
                  <a:schemeClr val="bg1"/>
                </a:solidFill>
                <a:ea typeface="仿宋_GB2312" pitchFamily="49" charset="-122"/>
              </a:rPr>
              <a:t>维护</a:t>
            </a:r>
          </a:p>
        </p:txBody>
      </p:sp>
      <p:sp>
        <p:nvSpPr>
          <p:cNvPr id="15" name="Text Box 12"/>
          <p:cNvSpPr txBox="1">
            <a:spLocks noChangeArrowheads="1"/>
          </p:cNvSpPr>
          <p:nvPr/>
        </p:nvSpPr>
        <p:spPr bwMode="auto">
          <a:xfrm>
            <a:off x="142908" y="776288"/>
            <a:ext cx="1143000" cy="366712"/>
          </a:xfrm>
          <a:prstGeom prst="rect">
            <a:avLst/>
          </a:prstGeom>
          <a:ln>
            <a:headEnd/>
            <a:tailEnd/>
          </a:ln>
        </p:spPr>
        <p:style>
          <a:lnRef idx="1">
            <a:schemeClr val="dk1"/>
          </a:lnRef>
          <a:fillRef idx="2">
            <a:schemeClr val="dk1"/>
          </a:fillRef>
          <a:effectRef idx="1">
            <a:schemeClr val="dk1"/>
          </a:effectRef>
          <a:fontRef idx="minor">
            <a:schemeClr val="dk1"/>
          </a:fontRef>
        </p:style>
        <p:txBody>
          <a:bodyPr>
            <a:spAutoFit/>
          </a:bodyPr>
          <a:lstStyle/>
          <a:p>
            <a:pPr>
              <a:spcBef>
                <a:spcPct val="50000"/>
              </a:spcBef>
            </a:pPr>
            <a:r>
              <a:rPr lang="zh-CN" altLang="en-US" sz="1800" b="1">
                <a:solidFill>
                  <a:schemeClr val="bg1"/>
                </a:solidFill>
                <a:ea typeface="仿宋_GB2312" pitchFamily="49" charset="-122"/>
              </a:rPr>
              <a:t>对话过程</a:t>
            </a:r>
          </a:p>
        </p:txBody>
      </p:sp>
      <p:sp>
        <p:nvSpPr>
          <p:cNvPr id="16" name="Line 13"/>
          <p:cNvSpPr>
            <a:spLocks noChangeShapeType="1"/>
          </p:cNvSpPr>
          <p:nvPr/>
        </p:nvSpPr>
        <p:spPr bwMode="auto">
          <a:xfrm>
            <a:off x="1285908" y="996950"/>
            <a:ext cx="685800" cy="0"/>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b="1">
              <a:solidFill>
                <a:schemeClr val="bg1"/>
              </a:solidFill>
            </a:endParaRPr>
          </a:p>
        </p:txBody>
      </p:sp>
      <p:sp>
        <p:nvSpPr>
          <p:cNvPr id="17" name="Text Box 14"/>
          <p:cNvSpPr txBox="1">
            <a:spLocks noChangeArrowheads="1"/>
          </p:cNvSpPr>
          <p:nvPr/>
        </p:nvSpPr>
        <p:spPr bwMode="auto">
          <a:xfrm>
            <a:off x="142908" y="1462088"/>
            <a:ext cx="2057400" cy="366712"/>
          </a:xfrm>
          <a:prstGeom prst="rect">
            <a:avLst/>
          </a:prstGeom>
          <a:ln>
            <a:headEnd/>
            <a:tailEnd/>
          </a:ln>
        </p:spPr>
        <p:style>
          <a:lnRef idx="1">
            <a:schemeClr val="dk1"/>
          </a:lnRef>
          <a:fillRef idx="2">
            <a:schemeClr val="dk1"/>
          </a:fillRef>
          <a:effectRef idx="1">
            <a:schemeClr val="dk1"/>
          </a:effectRef>
          <a:fontRef idx="minor">
            <a:schemeClr val="dk1"/>
          </a:fontRef>
        </p:style>
        <p:txBody>
          <a:bodyPr>
            <a:spAutoFit/>
          </a:bodyPr>
          <a:lstStyle/>
          <a:p>
            <a:pPr>
              <a:spcBef>
                <a:spcPct val="50000"/>
              </a:spcBef>
            </a:pPr>
            <a:r>
              <a:rPr lang="zh-CN" altLang="en-US" sz="1800" b="1">
                <a:solidFill>
                  <a:schemeClr val="bg1"/>
                </a:solidFill>
                <a:ea typeface="仿宋_GB2312" pitchFamily="49" charset="-122"/>
              </a:rPr>
              <a:t>工作清单一、二</a:t>
            </a:r>
          </a:p>
        </p:txBody>
      </p:sp>
      <p:sp>
        <p:nvSpPr>
          <p:cNvPr id="18" name="Line 15"/>
          <p:cNvSpPr>
            <a:spLocks noChangeShapeType="1"/>
          </p:cNvSpPr>
          <p:nvPr/>
        </p:nvSpPr>
        <p:spPr bwMode="auto">
          <a:xfrm>
            <a:off x="2214546" y="1676400"/>
            <a:ext cx="685800" cy="0"/>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b="1">
              <a:solidFill>
                <a:schemeClr val="bg1"/>
              </a:solidFill>
            </a:endParaRPr>
          </a:p>
        </p:txBody>
      </p:sp>
      <p:sp>
        <p:nvSpPr>
          <p:cNvPr id="19" name="Text Box 16"/>
          <p:cNvSpPr txBox="1">
            <a:spLocks noChangeArrowheads="1"/>
          </p:cNvSpPr>
          <p:nvPr/>
        </p:nvSpPr>
        <p:spPr bwMode="auto">
          <a:xfrm>
            <a:off x="142908" y="2209800"/>
            <a:ext cx="2362200" cy="366713"/>
          </a:xfrm>
          <a:prstGeom prst="rect">
            <a:avLst/>
          </a:prstGeom>
          <a:ln>
            <a:headEnd/>
            <a:tailEnd/>
          </a:ln>
        </p:spPr>
        <p:style>
          <a:lnRef idx="1">
            <a:schemeClr val="dk1"/>
          </a:lnRef>
          <a:fillRef idx="2">
            <a:schemeClr val="dk1"/>
          </a:fillRef>
          <a:effectRef idx="1">
            <a:schemeClr val="dk1"/>
          </a:effectRef>
          <a:fontRef idx="minor">
            <a:schemeClr val="dk1"/>
          </a:fontRef>
        </p:style>
        <p:txBody>
          <a:bodyPr>
            <a:spAutoFit/>
          </a:bodyPr>
          <a:lstStyle/>
          <a:p>
            <a:pPr>
              <a:spcBef>
                <a:spcPct val="50000"/>
              </a:spcBef>
            </a:pPr>
            <a:r>
              <a:rPr lang="zh-CN" altLang="en-US" sz="1800" b="1">
                <a:solidFill>
                  <a:schemeClr val="bg1"/>
                </a:solidFill>
                <a:ea typeface="仿宋_GB2312" pitchFamily="49" charset="-122"/>
              </a:rPr>
              <a:t>工作清单三、四、五</a:t>
            </a:r>
          </a:p>
        </p:txBody>
      </p:sp>
      <p:sp>
        <p:nvSpPr>
          <p:cNvPr id="20" name="Line 17"/>
          <p:cNvSpPr>
            <a:spLocks noChangeShapeType="1"/>
          </p:cNvSpPr>
          <p:nvPr/>
        </p:nvSpPr>
        <p:spPr bwMode="auto">
          <a:xfrm>
            <a:off x="2505108" y="2438400"/>
            <a:ext cx="914400" cy="0"/>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b="1">
              <a:solidFill>
                <a:schemeClr val="bg1"/>
              </a:solidFill>
            </a:endParaRPr>
          </a:p>
        </p:txBody>
      </p:sp>
      <p:sp>
        <p:nvSpPr>
          <p:cNvPr id="21" name="Text Box 18"/>
          <p:cNvSpPr txBox="1">
            <a:spLocks noChangeArrowheads="1"/>
          </p:cNvSpPr>
          <p:nvPr/>
        </p:nvSpPr>
        <p:spPr bwMode="auto">
          <a:xfrm>
            <a:off x="600108" y="3048000"/>
            <a:ext cx="2362200" cy="366713"/>
          </a:xfrm>
          <a:prstGeom prst="rect">
            <a:avLst/>
          </a:prstGeom>
          <a:ln>
            <a:headEnd/>
            <a:tailEnd/>
          </a:ln>
        </p:spPr>
        <p:style>
          <a:lnRef idx="1">
            <a:schemeClr val="dk1"/>
          </a:lnRef>
          <a:fillRef idx="2">
            <a:schemeClr val="dk1"/>
          </a:fillRef>
          <a:effectRef idx="1">
            <a:schemeClr val="dk1"/>
          </a:effectRef>
          <a:fontRef idx="minor">
            <a:schemeClr val="dk1"/>
          </a:fontRef>
        </p:style>
        <p:txBody>
          <a:bodyPr>
            <a:spAutoFit/>
          </a:bodyPr>
          <a:lstStyle/>
          <a:p>
            <a:pPr>
              <a:spcBef>
                <a:spcPct val="50000"/>
              </a:spcBef>
            </a:pPr>
            <a:r>
              <a:rPr lang="zh-CN" altLang="en-US" sz="1800" b="1" dirty="0">
                <a:solidFill>
                  <a:schemeClr val="bg1"/>
                </a:solidFill>
                <a:ea typeface="仿宋_GB2312" pitchFamily="49" charset="-122"/>
              </a:rPr>
              <a:t>写代码前的思考过程</a:t>
            </a:r>
          </a:p>
        </p:txBody>
      </p:sp>
      <p:sp>
        <p:nvSpPr>
          <p:cNvPr id="22" name="Line 19"/>
          <p:cNvSpPr>
            <a:spLocks noChangeShapeType="1"/>
          </p:cNvSpPr>
          <p:nvPr/>
        </p:nvSpPr>
        <p:spPr bwMode="auto">
          <a:xfrm>
            <a:off x="3000364" y="3276600"/>
            <a:ext cx="914400" cy="0"/>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b="1">
              <a:solidFill>
                <a:schemeClr val="bg1"/>
              </a:solidFill>
            </a:endParaRPr>
          </a:p>
        </p:txBody>
      </p:sp>
      <p:sp>
        <p:nvSpPr>
          <p:cNvPr id="23" name="Text Box 20"/>
          <p:cNvSpPr txBox="1">
            <a:spLocks noChangeArrowheads="1"/>
          </p:cNvSpPr>
          <p:nvPr/>
        </p:nvSpPr>
        <p:spPr bwMode="auto">
          <a:xfrm>
            <a:off x="2643222" y="3714752"/>
            <a:ext cx="1219200" cy="366713"/>
          </a:xfrm>
          <a:prstGeom prst="rect">
            <a:avLst/>
          </a:prstGeom>
          <a:ln>
            <a:headEnd/>
            <a:tailEnd/>
          </a:ln>
        </p:spPr>
        <p:style>
          <a:lnRef idx="1">
            <a:schemeClr val="dk1"/>
          </a:lnRef>
          <a:fillRef idx="2">
            <a:schemeClr val="dk1"/>
          </a:fillRef>
          <a:effectRef idx="1">
            <a:schemeClr val="dk1"/>
          </a:effectRef>
          <a:fontRef idx="minor">
            <a:schemeClr val="dk1"/>
          </a:fontRef>
        </p:style>
        <p:txBody>
          <a:bodyPr>
            <a:spAutoFit/>
          </a:bodyPr>
          <a:lstStyle/>
          <a:p>
            <a:pPr>
              <a:spcBef>
                <a:spcPct val="50000"/>
              </a:spcBef>
            </a:pPr>
            <a:r>
              <a:rPr lang="zh-CN" altLang="en-US" sz="1800" b="1">
                <a:solidFill>
                  <a:schemeClr val="bg1"/>
                </a:solidFill>
                <a:ea typeface="仿宋_GB2312" pitchFamily="49" charset="-122"/>
              </a:rPr>
              <a:t>写代码</a:t>
            </a:r>
          </a:p>
        </p:txBody>
      </p:sp>
      <p:sp>
        <p:nvSpPr>
          <p:cNvPr id="24" name="Line 21"/>
          <p:cNvSpPr>
            <a:spLocks noChangeShapeType="1"/>
          </p:cNvSpPr>
          <p:nvPr/>
        </p:nvSpPr>
        <p:spPr bwMode="auto">
          <a:xfrm>
            <a:off x="3943352" y="3943352"/>
            <a:ext cx="914400" cy="0"/>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b="1">
              <a:solidFill>
                <a:schemeClr val="bg1"/>
              </a:solidFill>
            </a:endParaRPr>
          </a:p>
        </p:txBody>
      </p:sp>
      <p:sp>
        <p:nvSpPr>
          <p:cNvPr id="25" name="Line 22"/>
          <p:cNvSpPr>
            <a:spLocks noChangeShapeType="1"/>
          </p:cNvSpPr>
          <p:nvPr/>
        </p:nvSpPr>
        <p:spPr bwMode="auto">
          <a:xfrm>
            <a:off x="4872046" y="4800608"/>
            <a:ext cx="914400" cy="0"/>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b="1">
              <a:solidFill>
                <a:schemeClr val="bg1"/>
              </a:solidFill>
            </a:endParaRPr>
          </a:p>
        </p:txBody>
      </p:sp>
      <p:sp>
        <p:nvSpPr>
          <p:cNvPr id="26" name="Text Box 23"/>
          <p:cNvSpPr txBox="1">
            <a:spLocks noChangeArrowheads="1"/>
          </p:cNvSpPr>
          <p:nvPr/>
        </p:nvSpPr>
        <p:spPr bwMode="auto">
          <a:xfrm>
            <a:off x="2967046" y="4572008"/>
            <a:ext cx="1828800" cy="366713"/>
          </a:xfrm>
          <a:prstGeom prst="rect">
            <a:avLst/>
          </a:prstGeom>
          <a:ln>
            <a:headEnd/>
            <a:tailEnd/>
          </a:ln>
        </p:spPr>
        <p:style>
          <a:lnRef idx="1">
            <a:schemeClr val="dk1"/>
          </a:lnRef>
          <a:fillRef idx="2">
            <a:schemeClr val="dk1"/>
          </a:fillRef>
          <a:effectRef idx="1">
            <a:schemeClr val="dk1"/>
          </a:effectRef>
          <a:fontRef idx="minor">
            <a:schemeClr val="dk1"/>
          </a:fontRef>
        </p:style>
        <p:txBody>
          <a:bodyPr>
            <a:spAutoFit/>
          </a:bodyPr>
          <a:lstStyle/>
          <a:p>
            <a:pPr>
              <a:spcBef>
                <a:spcPct val="50000"/>
              </a:spcBef>
            </a:pPr>
            <a:r>
              <a:rPr lang="zh-CN" altLang="en-US" sz="1800" b="1">
                <a:solidFill>
                  <a:schemeClr val="bg1"/>
                </a:solidFill>
                <a:ea typeface="仿宋_GB2312" pitchFamily="49" charset="-122"/>
              </a:rPr>
              <a:t>提交给老师检查</a:t>
            </a:r>
          </a:p>
        </p:txBody>
      </p:sp>
      <p:sp>
        <p:nvSpPr>
          <p:cNvPr id="27" name="Text Box 24"/>
          <p:cNvSpPr txBox="1">
            <a:spLocks noChangeArrowheads="1"/>
          </p:cNvSpPr>
          <p:nvPr/>
        </p:nvSpPr>
        <p:spPr bwMode="auto">
          <a:xfrm>
            <a:off x="3109946" y="5429264"/>
            <a:ext cx="2667000" cy="366713"/>
          </a:xfrm>
          <a:prstGeom prst="rect">
            <a:avLst/>
          </a:prstGeom>
          <a:ln>
            <a:headEnd/>
            <a:tailEnd/>
          </a:ln>
        </p:spPr>
        <p:style>
          <a:lnRef idx="1">
            <a:schemeClr val="dk1"/>
          </a:lnRef>
          <a:fillRef idx="2">
            <a:schemeClr val="dk1"/>
          </a:fillRef>
          <a:effectRef idx="1">
            <a:schemeClr val="dk1"/>
          </a:effectRef>
          <a:fontRef idx="minor">
            <a:schemeClr val="dk1"/>
          </a:fontRef>
        </p:style>
        <p:txBody>
          <a:bodyPr>
            <a:spAutoFit/>
          </a:bodyPr>
          <a:lstStyle/>
          <a:p>
            <a:pPr>
              <a:spcBef>
                <a:spcPct val="50000"/>
              </a:spcBef>
            </a:pPr>
            <a:r>
              <a:rPr lang="zh-CN" altLang="en-US" sz="1800" b="1">
                <a:solidFill>
                  <a:schemeClr val="bg1"/>
                </a:solidFill>
                <a:ea typeface="仿宋_GB2312" pitchFamily="49" charset="-122"/>
              </a:rPr>
              <a:t>给老师朋友安装、讲解</a:t>
            </a:r>
          </a:p>
        </p:txBody>
      </p:sp>
      <p:sp>
        <p:nvSpPr>
          <p:cNvPr id="28" name="Line 25"/>
          <p:cNvSpPr>
            <a:spLocks noChangeShapeType="1"/>
          </p:cNvSpPr>
          <p:nvPr/>
        </p:nvSpPr>
        <p:spPr bwMode="auto">
          <a:xfrm>
            <a:off x="5800740" y="5581680"/>
            <a:ext cx="914400" cy="0"/>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b="1">
              <a:solidFill>
                <a:schemeClr val="bg1"/>
              </a:solidFill>
            </a:endParaRPr>
          </a:p>
        </p:txBody>
      </p:sp>
      <p:sp>
        <p:nvSpPr>
          <p:cNvPr id="29" name="Line 26"/>
          <p:cNvSpPr>
            <a:spLocks noChangeShapeType="1"/>
          </p:cNvSpPr>
          <p:nvPr/>
        </p:nvSpPr>
        <p:spPr bwMode="auto">
          <a:xfrm>
            <a:off x="6286512" y="6429396"/>
            <a:ext cx="914400" cy="0"/>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b="1">
              <a:solidFill>
                <a:schemeClr val="bg1"/>
              </a:solidFill>
            </a:endParaRPr>
          </a:p>
        </p:txBody>
      </p:sp>
      <p:sp>
        <p:nvSpPr>
          <p:cNvPr id="30" name="Text Box 27"/>
          <p:cNvSpPr txBox="1">
            <a:spLocks noChangeArrowheads="1"/>
          </p:cNvSpPr>
          <p:nvPr/>
        </p:nvSpPr>
        <p:spPr bwMode="auto">
          <a:xfrm>
            <a:off x="3286116" y="6215082"/>
            <a:ext cx="2970255" cy="369332"/>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spcBef>
                <a:spcPct val="50000"/>
              </a:spcBef>
            </a:pPr>
            <a:r>
              <a:rPr lang="zh-CN" altLang="en-US" sz="1800" b="1">
                <a:solidFill>
                  <a:schemeClr val="bg1"/>
                </a:solidFill>
                <a:ea typeface="仿宋_GB2312" pitchFamily="49" charset="-122"/>
              </a:rPr>
              <a:t>修正问题、改进软件</a:t>
            </a:r>
            <a:r>
              <a:rPr lang="en-US" altLang="zh-CN" sz="1800" b="1">
                <a:solidFill>
                  <a:schemeClr val="bg1"/>
                </a:solidFill>
                <a:ea typeface="仿宋_GB2312" pitchFamily="49" charset="-122"/>
              </a:rPr>
              <a:t>……</a:t>
            </a:r>
          </a:p>
        </p:txBody>
      </p:sp>
      <p:cxnSp>
        <p:nvCxnSpPr>
          <p:cNvPr id="31" name="AutoShape 29"/>
          <p:cNvCxnSpPr>
            <a:cxnSpLocks noChangeShapeType="1"/>
            <a:stCxn id="7" idx="3"/>
            <a:endCxn id="8" idx="0"/>
          </p:cNvCxnSpPr>
          <p:nvPr/>
        </p:nvCxnSpPr>
        <p:spPr bwMode="auto">
          <a:xfrm>
            <a:off x="3584608" y="990600"/>
            <a:ext cx="63500" cy="520700"/>
          </a:xfrm>
          <a:prstGeom prst="bentConnector2">
            <a:avLst/>
          </a:prstGeom>
          <a:ln>
            <a:headEnd/>
            <a:tailEnd type="triangle" w="med" len="med"/>
          </a:ln>
        </p:spPr>
        <p:style>
          <a:lnRef idx="2">
            <a:schemeClr val="accent1"/>
          </a:lnRef>
          <a:fillRef idx="0">
            <a:schemeClr val="accent1"/>
          </a:fillRef>
          <a:effectRef idx="1">
            <a:schemeClr val="accent1"/>
          </a:effectRef>
          <a:fontRef idx="minor">
            <a:schemeClr val="tx1"/>
          </a:fontRef>
        </p:style>
      </p:cxnSp>
      <p:cxnSp>
        <p:nvCxnSpPr>
          <p:cNvPr id="32" name="AutoShape 30"/>
          <p:cNvCxnSpPr>
            <a:cxnSpLocks noChangeShapeType="1"/>
            <a:stCxn id="8" idx="3"/>
            <a:endCxn id="9" idx="0"/>
          </p:cNvCxnSpPr>
          <p:nvPr/>
        </p:nvCxnSpPr>
        <p:spPr bwMode="auto">
          <a:xfrm>
            <a:off x="4422808" y="1752600"/>
            <a:ext cx="139700" cy="520700"/>
          </a:xfrm>
          <a:prstGeom prst="bentConnector2">
            <a:avLst/>
          </a:prstGeom>
          <a:ln>
            <a:headEnd/>
            <a:tailEnd type="triangle" w="med" len="med"/>
          </a:ln>
        </p:spPr>
        <p:style>
          <a:lnRef idx="2">
            <a:schemeClr val="accent1"/>
          </a:lnRef>
          <a:fillRef idx="0">
            <a:schemeClr val="accent1"/>
          </a:fillRef>
          <a:effectRef idx="1">
            <a:schemeClr val="accent1"/>
          </a:effectRef>
          <a:fontRef idx="minor">
            <a:schemeClr val="tx1"/>
          </a:fontRef>
        </p:style>
      </p:cxnSp>
      <p:cxnSp>
        <p:nvCxnSpPr>
          <p:cNvPr id="33" name="AutoShape 31"/>
          <p:cNvCxnSpPr>
            <a:cxnSpLocks noChangeShapeType="1"/>
            <a:stCxn id="9" idx="3"/>
            <a:endCxn id="10" idx="0"/>
          </p:cNvCxnSpPr>
          <p:nvPr/>
        </p:nvCxnSpPr>
        <p:spPr bwMode="auto">
          <a:xfrm>
            <a:off x="5324508" y="2514600"/>
            <a:ext cx="152368" cy="485772"/>
          </a:xfrm>
          <a:prstGeom prst="bentConnector2">
            <a:avLst/>
          </a:prstGeom>
          <a:ln>
            <a:headEnd/>
            <a:tailEnd type="triangle" w="med" len="med"/>
          </a:ln>
        </p:spPr>
        <p:style>
          <a:lnRef idx="2">
            <a:schemeClr val="accent1"/>
          </a:lnRef>
          <a:fillRef idx="0">
            <a:schemeClr val="accent1"/>
          </a:fillRef>
          <a:effectRef idx="1">
            <a:schemeClr val="accent1"/>
          </a:effectRef>
          <a:fontRef idx="minor">
            <a:schemeClr val="tx1"/>
          </a:fontRef>
        </p:style>
      </p:cxnSp>
      <p:cxnSp>
        <p:nvCxnSpPr>
          <p:cNvPr id="34" name="AutoShape 32"/>
          <p:cNvCxnSpPr>
            <a:cxnSpLocks noChangeShapeType="1"/>
            <a:stCxn id="10" idx="3"/>
            <a:endCxn id="11" idx="0"/>
          </p:cNvCxnSpPr>
          <p:nvPr/>
        </p:nvCxnSpPr>
        <p:spPr bwMode="auto">
          <a:xfrm>
            <a:off x="6238876" y="3228972"/>
            <a:ext cx="142892" cy="485780"/>
          </a:xfrm>
          <a:prstGeom prst="bentConnector2">
            <a:avLst/>
          </a:prstGeom>
          <a:ln>
            <a:headEn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AutoShape 33"/>
          <p:cNvCxnSpPr>
            <a:cxnSpLocks noChangeShapeType="1"/>
          </p:cNvCxnSpPr>
          <p:nvPr/>
        </p:nvCxnSpPr>
        <p:spPr bwMode="auto">
          <a:xfrm>
            <a:off x="7143768" y="3857628"/>
            <a:ext cx="95256" cy="700094"/>
          </a:xfrm>
          <a:prstGeom prst="bentConnector2">
            <a:avLst/>
          </a:prstGeom>
          <a:ln>
            <a:headEnd/>
            <a:tailEnd type="triangle" w="med" len="med"/>
          </a:ln>
        </p:spPr>
        <p:style>
          <a:lnRef idx="2">
            <a:schemeClr val="accent1"/>
          </a:lnRef>
          <a:fillRef idx="0">
            <a:schemeClr val="accent1"/>
          </a:fillRef>
          <a:effectRef idx="1">
            <a:schemeClr val="accent1"/>
          </a:effectRef>
          <a:fontRef idx="minor">
            <a:schemeClr val="tx1"/>
          </a:fontRef>
        </p:style>
      </p:cxnSp>
      <p:cxnSp>
        <p:nvCxnSpPr>
          <p:cNvPr id="36" name="AutoShape 34"/>
          <p:cNvCxnSpPr>
            <a:cxnSpLocks noChangeShapeType="1"/>
            <a:stCxn id="12" idx="3"/>
            <a:endCxn id="13" idx="0"/>
          </p:cNvCxnSpPr>
          <p:nvPr/>
        </p:nvCxnSpPr>
        <p:spPr bwMode="auto">
          <a:xfrm flipH="1">
            <a:off x="7905768" y="4772036"/>
            <a:ext cx="95256" cy="585790"/>
          </a:xfrm>
          <a:prstGeom prst="bentConnector4">
            <a:avLst>
              <a:gd name="adj1" fmla="val -239985"/>
              <a:gd name="adj2" fmla="val 69512"/>
            </a:avLst>
          </a:prstGeom>
          <a:ln>
            <a:headEnd/>
            <a:tailEnd type="triangle" w="med" len="med"/>
          </a:ln>
        </p:spPr>
        <p:style>
          <a:lnRef idx="2">
            <a:schemeClr val="accent1"/>
          </a:lnRef>
          <a:fillRef idx="0">
            <a:schemeClr val="accent1"/>
          </a:fillRef>
          <a:effectRef idx="1">
            <a:schemeClr val="accent1"/>
          </a:effectRef>
          <a:fontRef idx="minor">
            <a:schemeClr val="tx1"/>
          </a:fontRef>
        </p:style>
      </p:cxnSp>
      <p:cxnSp>
        <p:nvCxnSpPr>
          <p:cNvPr id="37" name="AutoShape 35"/>
          <p:cNvCxnSpPr>
            <a:cxnSpLocks noChangeShapeType="1"/>
            <a:stCxn id="13" idx="3"/>
            <a:endCxn id="14" idx="0"/>
          </p:cNvCxnSpPr>
          <p:nvPr/>
        </p:nvCxnSpPr>
        <p:spPr bwMode="auto">
          <a:xfrm flipH="1">
            <a:off x="8191520" y="5586426"/>
            <a:ext cx="476248" cy="557218"/>
          </a:xfrm>
          <a:prstGeom prst="bentConnector4">
            <a:avLst>
              <a:gd name="adj1" fmla="val -48000"/>
              <a:gd name="adj2" fmla="val 70513"/>
            </a:avLst>
          </a:prstGeom>
          <a:ln>
            <a:headEnd/>
            <a:tailEnd type="triangle" w="med" len="med"/>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dissolv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dissolv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dissolv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dissolve">
                                      <p:cBhvr>
                                        <p:cTn id="47" dur="500"/>
                                        <p:tgtEl>
                                          <p:spTgt spid="15"/>
                                        </p:tgtEl>
                                      </p:cBhvr>
                                    </p:animEffect>
                                  </p:childTnLst>
                                </p:cTn>
                              </p:par>
                            </p:childTnLst>
                          </p:cTn>
                        </p:par>
                        <p:par>
                          <p:cTn id="48" fill="hold">
                            <p:stCondLst>
                              <p:cond delay="500"/>
                            </p:stCondLst>
                            <p:childTnLst>
                              <p:par>
                                <p:cTn id="49" presetID="9" presetClass="entr" presetSubtype="0"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dissolve">
                                      <p:cBhvr>
                                        <p:cTn id="51" dur="500"/>
                                        <p:tgtEl>
                                          <p:spTgt spid="16"/>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dissolve">
                                      <p:cBhvr>
                                        <p:cTn id="56" dur="500"/>
                                        <p:tgtEl>
                                          <p:spTgt spid="17"/>
                                        </p:tgtEl>
                                      </p:cBhvr>
                                    </p:animEffect>
                                  </p:childTnLst>
                                </p:cTn>
                              </p:par>
                            </p:childTnLst>
                          </p:cTn>
                        </p:par>
                        <p:par>
                          <p:cTn id="57" fill="hold">
                            <p:stCondLst>
                              <p:cond delay="500"/>
                            </p:stCondLst>
                            <p:childTnLst>
                              <p:par>
                                <p:cTn id="58" presetID="9" presetClass="entr" presetSubtype="0" fill="hold" grpId="0" nodeType="after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dissolve">
                                      <p:cBhvr>
                                        <p:cTn id="60" dur="500"/>
                                        <p:tgtEl>
                                          <p:spTgt spid="18"/>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dissolve">
                                      <p:cBhvr>
                                        <p:cTn id="65" dur="500"/>
                                        <p:tgtEl>
                                          <p:spTgt spid="19"/>
                                        </p:tgtEl>
                                      </p:cBhvr>
                                    </p:animEffect>
                                  </p:childTnLst>
                                </p:cTn>
                              </p:par>
                            </p:childTnLst>
                          </p:cTn>
                        </p:par>
                        <p:par>
                          <p:cTn id="66" fill="hold">
                            <p:stCondLst>
                              <p:cond delay="500"/>
                            </p:stCondLst>
                            <p:childTnLst>
                              <p:par>
                                <p:cTn id="67" presetID="9"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dissolve">
                                      <p:cBhvr>
                                        <p:cTn id="69" dur="500"/>
                                        <p:tgtEl>
                                          <p:spTgt spid="20"/>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dissolve">
                                      <p:cBhvr>
                                        <p:cTn id="74" dur="500"/>
                                        <p:tgtEl>
                                          <p:spTgt spid="21"/>
                                        </p:tgtEl>
                                      </p:cBhvr>
                                    </p:animEffect>
                                  </p:childTnLst>
                                </p:cTn>
                              </p:par>
                            </p:childTnLst>
                          </p:cTn>
                        </p:par>
                        <p:par>
                          <p:cTn id="75" fill="hold">
                            <p:stCondLst>
                              <p:cond delay="500"/>
                            </p:stCondLst>
                            <p:childTnLst>
                              <p:par>
                                <p:cTn id="76" presetID="9" presetClass="entr" presetSubtype="0" fill="hold" grpId="0" nodeType="after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dissolve">
                                      <p:cBhvr>
                                        <p:cTn id="78" dur="500"/>
                                        <p:tgtEl>
                                          <p:spTgt spid="22"/>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dissolve">
                                      <p:cBhvr>
                                        <p:cTn id="83" dur="500"/>
                                        <p:tgtEl>
                                          <p:spTgt spid="23"/>
                                        </p:tgtEl>
                                      </p:cBhvr>
                                    </p:animEffect>
                                  </p:childTnLst>
                                </p:cTn>
                              </p:par>
                            </p:childTnLst>
                          </p:cTn>
                        </p:par>
                        <p:par>
                          <p:cTn id="84" fill="hold">
                            <p:stCondLst>
                              <p:cond delay="500"/>
                            </p:stCondLst>
                            <p:childTnLst>
                              <p:par>
                                <p:cTn id="85" presetID="9" presetClass="entr" presetSubtype="0" fill="hold" grpId="0" nodeType="after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dissolve">
                                      <p:cBhvr>
                                        <p:cTn id="87" dur="500"/>
                                        <p:tgtEl>
                                          <p:spTgt spid="24"/>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dissolve">
                                      <p:cBhvr>
                                        <p:cTn id="92" dur="500"/>
                                        <p:tgtEl>
                                          <p:spTgt spid="26"/>
                                        </p:tgtEl>
                                      </p:cBhvr>
                                    </p:animEffect>
                                  </p:childTnLst>
                                </p:cTn>
                              </p:par>
                            </p:childTnLst>
                          </p:cTn>
                        </p:par>
                        <p:par>
                          <p:cTn id="93" fill="hold">
                            <p:stCondLst>
                              <p:cond delay="500"/>
                            </p:stCondLst>
                            <p:childTnLst>
                              <p:par>
                                <p:cTn id="94" presetID="9" presetClass="entr" presetSubtype="0" fill="hold" grpId="0" nodeType="afterEffect">
                                  <p:stCondLst>
                                    <p:cond delay="0"/>
                                  </p:stCondLst>
                                  <p:childTnLst>
                                    <p:set>
                                      <p:cBhvr>
                                        <p:cTn id="95" dur="1" fill="hold">
                                          <p:stCondLst>
                                            <p:cond delay="0"/>
                                          </p:stCondLst>
                                        </p:cTn>
                                        <p:tgtEl>
                                          <p:spTgt spid="25"/>
                                        </p:tgtEl>
                                        <p:attrNameLst>
                                          <p:attrName>style.visibility</p:attrName>
                                        </p:attrNameLst>
                                      </p:cBhvr>
                                      <p:to>
                                        <p:strVal val="visible"/>
                                      </p:to>
                                    </p:set>
                                    <p:animEffect transition="in" filter="dissolve">
                                      <p:cBhvr>
                                        <p:cTn id="96" dur="500"/>
                                        <p:tgtEl>
                                          <p:spTgt spid="25"/>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27"/>
                                        </p:tgtEl>
                                        <p:attrNameLst>
                                          <p:attrName>style.visibility</p:attrName>
                                        </p:attrNameLst>
                                      </p:cBhvr>
                                      <p:to>
                                        <p:strVal val="visible"/>
                                      </p:to>
                                    </p:set>
                                    <p:animEffect transition="in" filter="dissolve">
                                      <p:cBhvr>
                                        <p:cTn id="101" dur="500"/>
                                        <p:tgtEl>
                                          <p:spTgt spid="27"/>
                                        </p:tgtEl>
                                      </p:cBhvr>
                                    </p:animEffect>
                                  </p:childTnLst>
                                </p:cTn>
                              </p:par>
                            </p:childTnLst>
                          </p:cTn>
                        </p:par>
                        <p:par>
                          <p:cTn id="102" fill="hold">
                            <p:stCondLst>
                              <p:cond delay="500"/>
                            </p:stCondLst>
                            <p:childTnLst>
                              <p:par>
                                <p:cTn id="103" presetID="9" presetClass="entr" presetSubtype="0" fill="hold" grpId="0" nodeType="afterEffect">
                                  <p:stCondLst>
                                    <p:cond delay="0"/>
                                  </p:stCondLst>
                                  <p:childTnLst>
                                    <p:set>
                                      <p:cBhvr>
                                        <p:cTn id="104" dur="1" fill="hold">
                                          <p:stCondLst>
                                            <p:cond delay="0"/>
                                          </p:stCondLst>
                                        </p:cTn>
                                        <p:tgtEl>
                                          <p:spTgt spid="28"/>
                                        </p:tgtEl>
                                        <p:attrNameLst>
                                          <p:attrName>style.visibility</p:attrName>
                                        </p:attrNameLst>
                                      </p:cBhvr>
                                      <p:to>
                                        <p:strVal val="visible"/>
                                      </p:to>
                                    </p:set>
                                    <p:animEffect transition="in" filter="dissolve">
                                      <p:cBhvr>
                                        <p:cTn id="105" dur="500"/>
                                        <p:tgtEl>
                                          <p:spTgt spid="28"/>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ntr" presetSubtype="0" fill="hold" grpId="0" nodeType="clickEffect">
                                  <p:stCondLst>
                                    <p:cond delay="0"/>
                                  </p:stCondLst>
                                  <p:childTnLst>
                                    <p:set>
                                      <p:cBhvr>
                                        <p:cTn id="109" dur="1" fill="hold">
                                          <p:stCondLst>
                                            <p:cond delay="0"/>
                                          </p:stCondLst>
                                        </p:cTn>
                                        <p:tgtEl>
                                          <p:spTgt spid="30"/>
                                        </p:tgtEl>
                                        <p:attrNameLst>
                                          <p:attrName>style.visibility</p:attrName>
                                        </p:attrNameLst>
                                      </p:cBhvr>
                                      <p:to>
                                        <p:strVal val="visible"/>
                                      </p:to>
                                    </p:set>
                                    <p:animEffect transition="in" filter="dissolve">
                                      <p:cBhvr>
                                        <p:cTn id="110" dur="500"/>
                                        <p:tgtEl>
                                          <p:spTgt spid="30"/>
                                        </p:tgtEl>
                                      </p:cBhvr>
                                    </p:animEffect>
                                  </p:childTnLst>
                                </p:cTn>
                              </p:par>
                            </p:childTnLst>
                          </p:cTn>
                        </p:par>
                        <p:par>
                          <p:cTn id="111" fill="hold">
                            <p:stCondLst>
                              <p:cond delay="500"/>
                            </p:stCondLst>
                            <p:childTnLst>
                              <p:par>
                                <p:cTn id="112" presetID="9" presetClass="entr" presetSubtype="0" fill="hold" grpId="0" nodeType="afterEffect">
                                  <p:stCondLst>
                                    <p:cond delay="0"/>
                                  </p:stCondLst>
                                  <p:childTnLst>
                                    <p:set>
                                      <p:cBhvr>
                                        <p:cTn id="113" dur="1" fill="hold">
                                          <p:stCondLst>
                                            <p:cond delay="0"/>
                                          </p:stCondLst>
                                        </p:cTn>
                                        <p:tgtEl>
                                          <p:spTgt spid="29"/>
                                        </p:tgtEl>
                                        <p:attrNameLst>
                                          <p:attrName>style.visibility</p:attrName>
                                        </p:attrNameLst>
                                      </p:cBhvr>
                                      <p:to>
                                        <p:strVal val="visible"/>
                                      </p:to>
                                    </p:set>
                                    <p:animEffect transition="in" filter="dissolve">
                                      <p:cBhvr>
                                        <p:cTn id="114" dur="500"/>
                                        <p:tgtEl>
                                          <p:spTgt spid="29"/>
                                        </p:tgtEl>
                                      </p:cBhvr>
                                    </p:animEffect>
                                  </p:childTnLst>
                                </p:cTn>
                              </p:par>
                            </p:childTnLst>
                          </p:cTn>
                        </p:par>
                      </p:childTnLst>
                    </p:cTn>
                  </p:par>
                  <p:par>
                    <p:cTn id="115" fill="hold">
                      <p:stCondLst>
                        <p:cond delay="indefinite"/>
                      </p:stCondLst>
                      <p:childTnLst>
                        <p:par>
                          <p:cTn id="116" fill="hold">
                            <p:stCondLst>
                              <p:cond delay="0"/>
                            </p:stCondLst>
                            <p:childTnLst>
                              <p:par>
                                <p:cTn id="117" presetID="17" presetClass="entr" presetSubtype="1" fill="hold" nodeType="clickEffect">
                                  <p:stCondLst>
                                    <p:cond delay="0"/>
                                  </p:stCondLst>
                                  <p:childTnLst>
                                    <p:set>
                                      <p:cBhvr>
                                        <p:cTn id="118" dur="1" fill="hold">
                                          <p:stCondLst>
                                            <p:cond delay="0"/>
                                          </p:stCondLst>
                                        </p:cTn>
                                        <p:tgtEl>
                                          <p:spTgt spid="31"/>
                                        </p:tgtEl>
                                        <p:attrNameLst>
                                          <p:attrName>style.visibility</p:attrName>
                                        </p:attrNameLst>
                                      </p:cBhvr>
                                      <p:to>
                                        <p:strVal val="visible"/>
                                      </p:to>
                                    </p:set>
                                    <p:anim calcmode="lin" valueType="num">
                                      <p:cBhvr>
                                        <p:cTn id="119" dur="500" fill="hold"/>
                                        <p:tgtEl>
                                          <p:spTgt spid="31"/>
                                        </p:tgtEl>
                                        <p:attrNameLst>
                                          <p:attrName>ppt_x</p:attrName>
                                        </p:attrNameLst>
                                      </p:cBhvr>
                                      <p:tavLst>
                                        <p:tav tm="0">
                                          <p:val>
                                            <p:strVal val="#ppt_x"/>
                                          </p:val>
                                        </p:tav>
                                        <p:tav tm="100000">
                                          <p:val>
                                            <p:strVal val="#ppt_x"/>
                                          </p:val>
                                        </p:tav>
                                      </p:tavLst>
                                    </p:anim>
                                    <p:anim calcmode="lin" valueType="num">
                                      <p:cBhvr>
                                        <p:cTn id="120" dur="500" fill="hold"/>
                                        <p:tgtEl>
                                          <p:spTgt spid="31"/>
                                        </p:tgtEl>
                                        <p:attrNameLst>
                                          <p:attrName>ppt_y</p:attrName>
                                        </p:attrNameLst>
                                      </p:cBhvr>
                                      <p:tavLst>
                                        <p:tav tm="0">
                                          <p:val>
                                            <p:strVal val="#ppt_y-#ppt_h/2"/>
                                          </p:val>
                                        </p:tav>
                                        <p:tav tm="100000">
                                          <p:val>
                                            <p:strVal val="#ppt_y"/>
                                          </p:val>
                                        </p:tav>
                                      </p:tavLst>
                                    </p:anim>
                                    <p:anim calcmode="lin" valueType="num">
                                      <p:cBhvr>
                                        <p:cTn id="121" dur="500" fill="hold"/>
                                        <p:tgtEl>
                                          <p:spTgt spid="31"/>
                                        </p:tgtEl>
                                        <p:attrNameLst>
                                          <p:attrName>ppt_w</p:attrName>
                                        </p:attrNameLst>
                                      </p:cBhvr>
                                      <p:tavLst>
                                        <p:tav tm="0">
                                          <p:val>
                                            <p:strVal val="#ppt_w"/>
                                          </p:val>
                                        </p:tav>
                                        <p:tav tm="100000">
                                          <p:val>
                                            <p:strVal val="#ppt_w"/>
                                          </p:val>
                                        </p:tav>
                                      </p:tavLst>
                                    </p:anim>
                                    <p:anim calcmode="lin" valueType="num">
                                      <p:cBhvr>
                                        <p:cTn id="122" dur="500" fill="hold"/>
                                        <p:tgtEl>
                                          <p:spTgt spid="31"/>
                                        </p:tgtEl>
                                        <p:attrNameLst>
                                          <p:attrName>ppt_h</p:attrName>
                                        </p:attrNameLst>
                                      </p:cBhvr>
                                      <p:tavLst>
                                        <p:tav tm="0">
                                          <p:val>
                                            <p:fltVal val="0"/>
                                          </p:val>
                                        </p:tav>
                                        <p:tav tm="100000">
                                          <p:val>
                                            <p:strVal val="#ppt_h"/>
                                          </p:val>
                                        </p:tav>
                                      </p:tavLst>
                                    </p:anim>
                                  </p:childTnLst>
                                </p:cTn>
                              </p:par>
                            </p:childTnLst>
                          </p:cTn>
                        </p:par>
                        <p:par>
                          <p:cTn id="123" fill="hold">
                            <p:stCondLst>
                              <p:cond delay="500"/>
                            </p:stCondLst>
                            <p:childTnLst>
                              <p:par>
                                <p:cTn id="124" presetID="17" presetClass="entr" presetSubtype="1" fill="hold" nodeType="afterEffect">
                                  <p:stCondLst>
                                    <p:cond delay="0"/>
                                  </p:stCondLst>
                                  <p:childTnLst>
                                    <p:set>
                                      <p:cBhvr>
                                        <p:cTn id="125" dur="1" fill="hold">
                                          <p:stCondLst>
                                            <p:cond delay="0"/>
                                          </p:stCondLst>
                                        </p:cTn>
                                        <p:tgtEl>
                                          <p:spTgt spid="32"/>
                                        </p:tgtEl>
                                        <p:attrNameLst>
                                          <p:attrName>style.visibility</p:attrName>
                                        </p:attrNameLst>
                                      </p:cBhvr>
                                      <p:to>
                                        <p:strVal val="visible"/>
                                      </p:to>
                                    </p:set>
                                    <p:anim calcmode="lin" valueType="num">
                                      <p:cBhvr>
                                        <p:cTn id="126" dur="500" fill="hold"/>
                                        <p:tgtEl>
                                          <p:spTgt spid="32"/>
                                        </p:tgtEl>
                                        <p:attrNameLst>
                                          <p:attrName>ppt_x</p:attrName>
                                        </p:attrNameLst>
                                      </p:cBhvr>
                                      <p:tavLst>
                                        <p:tav tm="0">
                                          <p:val>
                                            <p:strVal val="#ppt_x"/>
                                          </p:val>
                                        </p:tav>
                                        <p:tav tm="100000">
                                          <p:val>
                                            <p:strVal val="#ppt_x"/>
                                          </p:val>
                                        </p:tav>
                                      </p:tavLst>
                                    </p:anim>
                                    <p:anim calcmode="lin" valueType="num">
                                      <p:cBhvr>
                                        <p:cTn id="127" dur="500" fill="hold"/>
                                        <p:tgtEl>
                                          <p:spTgt spid="32"/>
                                        </p:tgtEl>
                                        <p:attrNameLst>
                                          <p:attrName>ppt_y</p:attrName>
                                        </p:attrNameLst>
                                      </p:cBhvr>
                                      <p:tavLst>
                                        <p:tav tm="0">
                                          <p:val>
                                            <p:strVal val="#ppt_y-#ppt_h/2"/>
                                          </p:val>
                                        </p:tav>
                                        <p:tav tm="100000">
                                          <p:val>
                                            <p:strVal val="#ppt_y"/>
                                          </p:val>
                                        </p:tav>
                                      </p:tavLst>
                                    </p:anim>
                                    <p:anim calcmode="lin" valueType="num">
                                      <p:cBhvr>
                                        <p:cTn id="128" dur="500" fill="hold"/>
                                        <p:tgtEl>
                                          <p:spTgt spid="32"/>
                                        </p:tgtEl>
                                        <p:attrNameLst>
                                          <p:attrName>ppt_w</p:attrName>
                                        </p:attrNameLst>
                                      </p:cBhvr>
                                      <p:tavLst>
                                        <p:tav tm="0">
                                          <p:val>
                                            <p:strVal val="#ppt_w"/>
                                          </p:val>
                                        </p:tav>
                                        <p:tav tm="100000">
                                          <p:val>
                                            <p:strVal val="#ppt_w"/>
                                          </p:val>
                                        </p:tav>
                                      </p:tavLst>
                                    </p:anim>
                                    <p:anim calcmode="lin" valueType="num">
                                      <p:cBhvr>
                                        <p:cTn id="129" dur="500" fill="hold"/>
                                        <p:tgtEl>
                                          <p:spTgt spid="32"/>
                                        </p:tgtEl>
                                        <p:attrNameLst>
                                          <p:attrName>ppt_h</p:attrName>
                                        </p:attrNameLst>
                                      </p:cBhvr>
                                      <p:tavLst>
                                        <p:tav tm="0">
                                          <p:val>
                                            <p:fltVal val="0"/>
                                          </p:val>
                                        </p:tav>
                                        <p:tav tm="100000">
                                          <p:val>
                                            <p:strVal val="#ppt_h"/>
                                          </p:val>
                                        </p:tav>
                                      </p:tavLst>
                                    </p:anim>
                                  </p:childTnLst>
                                </p:cTn>
                              </p:par>
                            </p:childTnLst>
                          </p:cTn>
                        </p:par>
                        <p:par>
                          <p:cTn id="130" fill="hold">
                            <p:stCondLst>
                              <p:cond delay="1000"/>
                            </p:stCondLst>
                            <p:childTnLst>
                              <p:par>
                                <p:cTn id="131" presetID="17" presetClass="entr" presetSubtype="1" fill="hold" nodeType="after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500" fill="hold"/>
                                        <p:tgtEl>
                                          <p:spTgt spid="33"/>
                                        </p:tgtEl>
                                        <p:attrNameLst>
                                          <p:attrName>ppt_x</p:attrName>
                                        </p:attrNameLst>
                                      </p:cBhvr>
                                      <p:tavLst>
                                        <p:tav tm="0">
                                          <p:val>
                                            <p:strVal val="#ppt_x"/>
                                          </p:val>
                                        </p:tav>
                                        <p:tav tm="100000">
                                          <p:val>
                                            <p:strVal val="#ppt_x"/>
                                          </p:val>
                                        </p:tav>
                                      </p:tavLst>
                                    </p:anim>
                                    <p:anim calcmode="lin" valueType="num">
                                      <p:cBhvr>
                                        <p:cTn id="134" dur="500" fill="hold"/>
                                        <p:tgtEl>
                                          <p:spTgt spid="33"/>
                                        </p:tgtEl>
                                        <p:attrNameLst>
                                          <p:attrName>ppt_y</p:attrName>
                                        </p:attrNameLst>
                                      </p:cBhvr>
                                      <p:tavLst>
                                        <p:tav tm="0">
                                          <p:val>
                                            <p:strVal val="#ppt_y-#ppt_h/2"/>
                                          </p:val>
                                        </p:tav>
                                        <p:tav tm="100000">
                                          <p:val>
                                            <p:strVal val="#ppt_y"/>
                                          </p:val>
                                        </p:tav>
                                      </p:tavLst>
                                    </p:anim>
                                    <p:anim calcmode="lin" valueType="num">
                                      <p:cBhvr>
                                        <p:cTn id="135" dur="500" fill="hold"/>
                                        <p:tgtEl>
                                          <p:spTgt spid="33"/>
                                        </p:tgtEl>
                                        <p:attrNameLst>
                                          <p:attrName>ppt_w</p:attrName>
                                        </p:attrNameLst>
                                      </p:cBhvr>
                                      <p:tavLst>
                                        <p:tav tm="0">
                                          <p:val>
                                            <p:strVal val="#ppt_w"/>
                                          </p:val>
                                        </p:tav>
                                        <p:tav tm="100000">
                                          <p:val>
                                            <p:strVal val="#ppt_w"/>
                                          </p:val>
                                        </p:tav>
                                      </p:tavLst>
                                    </p:anim>
                                    <p:anim calcmode="lin" valueType="num">
                                      <p:cBhvr>
                                        <p:cTn id="136" dur="500" fill="hold"/>
                                        <p:tgtEl>
                                          <p:spTgt spid="33"/>
                                        </p:tgtEl>
                                        <p:attrNameLst>
                                          <p:attrName>ppt_h</p:attrName>
                                        </p:attrNameLst>
                                      </p:cBhvr>
                                      <p:tavLst>
                                        <p:tav tm="0">
                                          <p:val>
                                            <p:fltVal val="0"/>
                                          </p:val>
                                        </p:tav>
                                        <p:tav tm="100000">
                                          <p:val>
                                            <p:strVal val="#ppt_h"/>
                                          </p:val>
                                        </p:tav>
                                      </p:tavLst>
                                    </p:anim>
                                  </p:childTnLst>
                                </p:cTn>
                              </p:par>
                            </p:childTnLst>
                          </p:cTn>
                        </p:par>
                        <p:par>
                          <p:cTn id="137" fill="hold">
                            <p:stCondLst>
                              <p:cond delay="1500"/>
                            </p:stCondLst>
                            <p:childTnLst>
                              <p:par>
                                <p:cTn id="138" presetID="17" presetClass="entr" presetSubtype="1" fill="hold" nodeType="afterEffect">
                                  <p:stCondLst>
                                    <p:cond delay="0"/>
                                  </p:stCondLst>
                                  <p:childTnLst>
                                    <p:set>
                                      <p:cBhvr>
                                        <p:cTn id="139" dur="1" fill="hold">
                                          <p:stCondLst>
                                            <p:cond delay="0"/>
                                          </p:stCondLst>
                                        </p:cTn>
                                        <p:tgtEl>
                                          <p:spTgt spid="34"/>
                                        </p:tgtEl>
                                        <p:attrNameLst>
                                          <p:attrName>style.visibility</p:attrName>
                                        </p:attrNameLst>
                                      </p:cBhvr>
                                      <p:to>
                                        <p:strVal val="visible"/>
                                      </p:to>
                                    </p:set>
                                    <p:anim calcmode="lin" valueType="num">
                                      <p:cBhvr>
                                        <p:cTn id="140" dur="500" fill="hold"/>
                                        <p:tgtEl>
                                          <p:spTgt spid="34"/>
                                        </p:tgtEl>
                                        <p:attrNameLst>
                                          <p:attrName>ppt_x</p:attrName>
                                        </p:attrNameLst>
                                      </p:cBhvr>
                                      <p:tavLst>
                                        <p:tav tm="0">
                                          <p:val>
                                            <p:strVal val="#ppt_x"/>
                                          </p:val>
                                        </p:tav>
                                        <p:tav tm="100000">
                                          <p:val>
                                            <p:strVal val="#ppt_x"/>
                                          </p:val>
                                        </p:tav>
                                      </p:tavLst>
                                    </p:anim>
                                    <p:anim calcmode="lin" valueType="num">
                                      <p:cBhvr>
                                        <p:cTn id="141" dur="500" fill="hold"/>
                                        <p:tgtEl>
                                          <p:spTgt spid="34"/>
                                        </p:tgtEl>
                                        <p:attrNameLst>
                                          <p:attrName>ppt_y</p:attrName>
                                        </p:attrNameLst>
                                      </p:cBhvr>
                                      <p:tavLst>
                                        <p:tav tm="0">
                                          <p:val>
                                            <p:strVal val="#ppt_y-#ppt_h/2"/>
                                          </p:val>
                                        </p:tav>
                                        <p:tav tm="100000">
                                          <p:val>
                                            <p:strVal val="#ppt_y"/>
                                          </p:val>
                                        </p:tav>
                                      </p:tavLst>
                                    </p:anim>
                                    <p:anim calcmode="lin" valueType="num">
                                      <p:cBhvr>
                                        <p:cTn id="142" dur="500" fill="hold"/>
                                        <p:tgtEl>
                                          <p:spTgt spid="34"/>
                                        </p:tgtEl>
                                        <p:attrNameLst>
                                          <p:attrName>ppt_w</p:attrName>
                                        </p:attrNameLst>
                                      </p:cBhvr>
                                      <p:tavLst>
                                        <p:tav tm="0">
                                          <p:val>
                                            <p:strVal val="#ppt_w"/>
                                          </p:val>
                                        </p:tav>
                                        <p:tav tm="100000">
                                          <p:val>
                                            <p:strVal val="#ppt_w"/>
                                          </p:val>
                                        </p:tav>
                                      </p:tavLst>
                                    </p:anim>
                                    <p:anim calcmode="lin" valueType="num">
                                      <p:cBhvr>
                                        <p:cTn id="143" dur="500" fill="hold"/>
                                        <p:tgtEl>
                                          <p:spTgt spid="34"/>
                                        </p:tgtEl>
                                        <p:attrNameLst>
                                          <p:attrName>ppt_h</p:attrName>
                                        </p:attrNameLst>
                                      </p:cBhvr>
                                      <p:tavLst>
                                        <p:tav tm="0">
                                          <p:val>
                                            <p:fltVal val="0"/>
                                          </p:val>
                                        </p:tav>
                                        <p:tav tm="100000">
                                          <p:val>
                                            <p:strVal val="#ppt_h"/>
                                          </p:val>
                                        </p:tav>
                                      </p:tavLst>
                                    </p:anim>
                                  </p:childTnLst>
                                </p:cTn>
                              </p:par>
                            </p:childTnLst>
                          </p:cTn>
                        </p:par>
                        <p:par>
                          <p:cTn id="144" fill="hold">
                            <p:stCondLst>
                              <p:cond delay="2000"/>
                            </p:stCondLst>
                            <p:childTnLst>
                              <p:par>
                                <p:cTn id="145" presetID="17" presetClass="entr" presetSubtype="1" fill="hold" nodeType="afterEffect">
                                  <p:stCondLst>
                                    <p:cond delay="0"/>
                                  </p:stCondLst>
                                  <p:childTnLst>
                                    <p:set>
                                      <p:cBhvr>
                                        <p:cTn id="146" dur="1" fill="hold">
                                          <p:stCondLst>
                                            <p:cond delay="0"/>
                                          </p:stCondLst>
                                        </p:cTn>
                                        <p:tgtEl>
                                          <p:spTgt spid="35"/>
                                        </p:tgtEl>
                                        <p:attrNameLst>
                                          <p:attrName>style.visibility</p:attrName>
                                        </p:attrNameLst>
                                      </p:cBhvr>
                                      <p:to>
                                        <p:strVal val="visible"/>
                                      </p:to>
                                    </p:set>
                                    <p:anim calcmode="lin" valueType="num">
                                      <p:cBhvr>
                                        <p:cTn id="147" dur="500" fill="hold"/>
                                        <p:tgtEl>
                                          <p:spTgt spid="35"/>
                                        </p:tgtEl>
                                        <p:attrNameLst>
                                          <p:attrName>ppt_x</p:attrName>
                                        </p:attrNameLst>
                                      </p:cBhvr>
                                      <p:tavLst>
                                        <p:tav tm="0">
                                          <p:val>
                                            <p:strVal val="#ppt_x"/>
                                          </p:val>
                                        </p:tav>
                                        <p:tav tm="100000">
                                          <p:val>
                                            <p:strVal val="#ppt_x"/>
                                          </p:val>
                                        </p:tav>
                                      </p:tavLst>
                                    </p:anim>
                                    <p:anim calcmode="lin" valueType="num">
                                      <p:cBhvr>
                                        <p:cTn id="148" dur="500" fill="hold"/>
                                        <p:tgtEl>
                                          <p:spTgt spid="35"/>
                                        </p:tgtEl>
                                        <p:attrNameLst>
                                          <p:attrName>ppt_y</p:attrName>
                                        </p:attrNameLst>
                                      </p:cBhvr>
                                      <p:tavLst>
                                        <p:tav tm="0">
                                          <p:val>
                                            <p:strVal val="#ppt_y-#ppt_h/2"/>
                                          </p:val>
                                        </p:tav>
                                        <p:tav tm="100000">
                                          <p:val>
                                            <p:strVal val="#ppt_y"/>
                                          </p:val>
                                        </p:tav>
                                      </p:tavLst>
                                    </p:anim>
                                    <p:anim calcmode="lin" valueType="num">
                                      <p:cBhvr>
                                        <p:cTn id="149" dur="500" fill="hold"/>
                                        <p:tgtEl>
                                          <p:spTgt spid="35"/>
                                        </p:tgtEl>
                                        <p:attrNameLst>
                                          <p:attrName>ppt_w</p:attrName>
                                        </p:attrNameLst>
                                      </p:cBhvr>
                                      <p:tavLst>
                                        <p:tav tm="0">
                                          <p:val>
                                            <p:strVal val="#ppt_w"/>
                                          </p:val>
                                        </p:tav>
                                        <p:tav tm="100000">
                                          <p:val>
                                            <p:strVal val="#ppt_w"/>
                                          </p:val>
                                        </p:tav>
                                      </p:tavLst>
                                    </p:anim>
                                    <p:anim calcmode="lin" valueType="num">
                                      <p:cBhvr>
                                        <p:cTn id="150" dur="500" fill="hold"/>
                                        <p:tgtEl>
                                          <p:spTgt spid="35"/>
                                        </p:tgtEl>
                                        <p:attrNameLst>
                                          <p:attrName>ppt_h</p:attrName>
                                        </p:attrNameLst>
                                      </p:cBhvr>
                                      <p:tavLst>
                                        <p:tav tm="0">
                                          <p:val>
                                            <p:fltVal val="0"/>
                                          </p:val>
                                        </p:tav>
                                        <p:tav tm="100000">
                                          <p:val>
                                            <p:strVal val="#ppt_h"/>
                                          </p:val>
                                        </p:tav>
                                      </p:tavLst>
                                    </p:anim>
                                  </p:childTnLst>
                                </p:cTn>
                              </p:par>
                            </p:childTnLst>
                          </p:cTn>
                        </p:par>
                        <p:par>
                          <p:cTn id="151" fill="hold">
                            <p:stCondLst>
                              <p:cond delay="2500"/>
                            </p:stCondLst>
                            <p:childTnLst>
                              <p:par>
                                <p:cTn id="152" presetID="17" presetClass="entr" presetSubtype="1" fill="hold" nodeType="afterEffect">
                                  <p:stCondLst>
                                    <p:cond delay="0"/>
                                  </p:stCondLst>
                                  <p:childTnLst>
                                    <p:set>
                                      <p:cBhvr>
                                        <p:cTn id="153" dur="1" fill="hold">
                                          <p:stCondLst>
                                            <p:cond delay="0"/>
                                          </p:stCondLst>
                                        </p:cTn>
                                        <p:tgtEl>
                                          <p:spTgt spid="36"/>
                                        </p:tgtEl>
                                        <p:attrNameLst>
                                          <p:attrName>style.visibility</p:attrName>
                                        </p:attrNameLst>
                                      </p:cBhvr>
                                      <p:to>
                                        <p:strVal val="visible"/>
                                      </p:to>
                                    </p:set>
                                    <p:anim calcmode="lin" valueType="num">
                                      <p:cBhvr>
                                        <p:cTn id="154" dur="500" fill="hold"/>
                                        <p:tgtEl>
                                          <p:spTgt spid="36"/>
                                        </p:tgtEl>
                                        <p:attrNameLst>
                                          <p:attrName>ppt_x</p:attrName>
                                        </p:attrNameLst>
                                      </p:cBhvr>
                                      <p:tavLst>
                                        <p:tav tm="0">
                                          <p:val>
                                            <p:strVal val="#ppt_x"/>
                                          </p:val>
                                        </p:tav>
                                        <p:tav tm="100000">
                                          <p:val>
                                            <p:strVal val="#ppt_x"/>
                                          </p:val>
                                        </p:tav>
                                      </p:tavLst>
                                    </p:anim>
                                    <p:anim calcmode="lin" valueType="num">
                                      <p:cBhvr>
                                        <p:cTn id="155" dur="500" fill="hold"/>
                                        <p:tgtEl>
                                          <p:spTgt spid="36"/>
                                        </p:tgtEl>
                                        <p:attrNameLst>
                                          <p:attrName>ppt_y</p:attrName>
                                        </p:attrNameLst>
                                      </p:cBhvr>
                                      <p:tavLst>
                                        <p:tav tm="0">
                                          <p:val>
                                            <p:strVal val="#ppt_y-#ppt_h/2"/>
                                          </p:val>
                                        </p:tav>
                                        <p:tav tm="100000">
                                          <p:val>
                                            <p:strVal val="#ppt_y"/>
                                          </p:val>
                                        </p:tav>
                                      </p:tavLst>
                                    </p:anim>
                                    <p:anim calcmode="lin" valueType="num">
                                      <p:cBhvr>
                                        <p:cTn id="156" dur="500" fill="hold"/>
                                        <p:tgtEl>
                                          <p:spTgt spid="36"/>
                                        </p:tgtEl>
                                        <p:attrNameLst>
                                          <p:attrName>ppt_w</p:attrName>
                                        </p:attrNameLst>
                                      </p:cBhvr>
                                      <p:tavLst>
                                        <p:tav tm="0">
                                          <p:val>
                                            <p:strVal val="#ppt_w"/>
                                          </p:val>
                                        </p:tav>
                                        <p:tav tm="100000">
                                          <p:val>
                                            <p:strVal val="#ppt_w"/>
                                          </p:val>
                                        </p:tav>
                                      </p:tavLst>
                                    </p:anim>
                                    <p:anim calcmode="lin" valueType="num">
                                      <p:cBhvr>
                                        <p:cTn id="157" dur="500" fill="hold"/>
                                        <p:tgtEl>
                                          <p:spTgt spid="36"/>
                                        </p:tgtEl>
                                        <p:attrNameLst>
                                          <p:attrName>ppt_h</p:attrName>
                                        </p:attrNameLst>
                                      </p:cBhvr>
                                      <p:tavLst>
                                        <p:tav tm="0">
                                          <p:val>
                                            <p:fltVal val="0"/>
                                          </p:val>
                                        </p:tav>
                                        <p:tav tm="100000">
                                          <p:val>
                                            <p:strVal val="#ppt_h"/>
                                          </p:val>
                                        </p:tav>
                                      </p:tavLst>
                                    </p:anim>
                                  </p:childTnLst>
                                </p:cTn>
                              </p:par>
                            </p:childTnLst>
                          </p:cTn>
                        </p:par>
                        <p:par>
                          <p:cTn id="158" fill="hold">
                            <p:stCondLst>
                              <p:cond delay="3000"/>
                            </p:stCondLst>
                            <p:childTnLst>
                              <p:par>
                                <p:cTn id="159" presetID="17" presetClass="entr" presetSubtype="1" fill="hold" nodeType="afterEffect">
                                  <p:stCondLst>
                                    <p:cond delay="0"/>
                                  </p:stCondLst>
                                  <p:childTnLst>
                                    <p:set>
                                      <p:cBhvr>
                                        <p:cTn id="160" dur="1" fill="hold">
                                          <p:stCondLst>
                                            <p:cond delay="0"/>
                                          </p:stCondLst>
                                        </p:cTn>
                                        <p:tgtEl>
                                          <p:spTgt spid="37"/>
                                        </p:tgtEl>
                                        <p:attrNameLst>
                                          <p:attrName>style.visibility</p:attrName>
                                        </p:attrNameLst>
                                      </p:cBhvr>
                                      <p:to>
                                        <p:strVal val="visible"/>
                                      </p:to>
                                    </p:set>
                                    <p:anim calcmode="lin" valueType="num">
                                      <p:cBhvr>
                                        <p:cTn id="161" dur="500" fill="hold"/>
                                        <p:tgtEl>
                                          <p:spTgt spid="37"/>
                                        </p:tgtEl>
                                        <p:attrNameLst>
                                          <p:attrName>ppt_x</p:attrName>
                                        </p:attrNameLst>
                                      </p:cBhvr>
                                      <p:tavLst>
                                        <p:tav tm="0">
                                          <p:val>
                                            <p:strVal val="#ppt_x"/>
                                          </p:val>
                                        </p:tav>
                                        <p:tav tm="100000">
                                          <p:val>
                                            <p:strVal val="#ppt_x"/>
                                          </p:val>
                                        </p:tav>
                                      </p:tavLst>
                                    </p:anim>
                                    <p:anim calcmode="lin" valueType="num">
                                      <p:cBhvr>
                                        <p:cTn id="162" dur="500" fill="hold"/>
                                        <p:tgtEl>
                                          <p:spTgt spid="37"/>
                                        </p:tgtEl>
                                        <p:attrNameLst>
                                          <p:attrName>ppt_y</p:attrName>
                                        </p:attrNameLst>
                                      </p:cBhvr>
                                      <p:tavLst>
                                        <p:tav tm="0">
                                          <p:val>
                                            <p:strVal val="#ppt_y-#ppt_h/2"/>
                                          </p:val>
                                        </p:tav>
                                        <p:tav tm="100000">
                                          <p:val>
                                            <p:strVal val="#ppt_y"/>
                                          </p:val>
                                        </p:tav>
                                      </p:tavLst>
                                    </p:anim>
                                    <p:anim calcmode="lin" valueType="num">
                                      <p:cBhvr>
                                        <p:cTn id="163" dur="500" fill="hold"/>
                                        <p:tgtEl>
                                          <p:spTgt spid="37"/>
                                        </p:tgtEl>
                                        <p:attrNameLst>
                                          <p:attrName>ppt_w</p:attrName>
                                        </p:attrNameLst>
                                      </p:cBhvr>
                                      <p:tavLst>
                                        <p:tav tm="0">
                                          <p:val>
                                            <p:strVal val="#ppt_w"/>
                                          </p:val>
                                        </p:tav>
                                        <p:tav tm="100000">
                                          <p:val>
                                            <p:strVal val="#ppt_w"/>
                                          </p:val>
                                        </p:tav>
                                      </p:tavLst>
                                    </p:anim>
                                    <p:anim calcmode="lin" valueType="num">
                                      <p:cBhvr>
                                        <p:cTn id="164" dur="50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autoUpdateAnimBg="0"/>
      <p:bldP spid="9" grpId="0" animBg="1" autoUpdateAnimBg="0"/>
      <p:bldP spid="10" grpId="0" animBg="1" autoUpdateAnimBg="0"/>
      <p:bldP spid="11" grpId="0" animBg="1" autoUpdateAnimBg="0"/>
      <p:bldP spid="12" grpId="0" animBg="1" autoUpdateAnimBg="0"/>
      <p:bldP spid="13" grpId="0" animBg="1" autoUpdateAnimBg="0"/>
      <p:bldP spid="14" grpId="0" animBg="1" autoUpdateAnimBg="0"/>
      <p:bldP spid="15" grpId="0" animBg="1" autoUpdateAnimBg="0"/>
      <p:bldP spid="16" grpId="0" animBg="1"/>
      <p:bldP spid="17" grpId="0" animBg="1" autoUpdateAnimBg="0"/>
      <p:bldP spid="18" grpId="0" animBg="1"/>
      <p:bldP spid="19" grpId="0" animBg="1" autoUpdateAnimBg="0"/>
      <p:bldP spid="20" grpId="0" animBg="1"/>
      <p:bldP spid="21" grpId="0" animBg="1" autoUpdateAnimBg="0"/>
      <p:bldP spid="22" grpId="0" animBg="1"/>
      <p:bldP spid="23" grpId="0" animBg="1" autoUpdateAnimBg="0"/>
      <p:bldP spid="24" grpId="0" animBg="1"/>
      <p:bldP spid="25" grpId="0" animBg="1"/>
      <p:bldP spid="26" grpId="0" animBg="1" autoUpdateAnimBg="0"/>
      <p:bldP spid="27" grpId="0" animBg="1" autoUpdateAnimBg="0"/>
      <p:bldP spid="28" grpId="0" animBg="1"/>
      <p:bldP spid="29" grpId="0" animBg="1"/>
      <p:bldP spid="30"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42910" y="71414"/>
            <a:ext cx="7126288" cy="952500"/>
          </a:xfrm>
        </p:spPr>
        <p:txBody>
          <a:bodyPr>
            <a:normAutofit/>
          </a:bodyPr>
          <a:lstStyle/>
          <a:p>
            <a:r>
              <a:rPr lang="en-US" altLang="zh-CN"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2.2  </a:t>
            </a:r>
            <a:r>
              <a:rPr lang="zh-CN" altLang="en-US"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过程模型</a:t>
            </a:r>
            <a:endParaRPr lang="zh-CN" altLang="en-US" b="0" i="1" dirty="0">
              <a:latin typeface="Times New Roman" pitchFamily="18" charset="0"/>
            </a:endParaRPr>
          </a:p>
        </p:txBody>
      </p:sp>
      <p:sp>
        <p:nvSpPr>
          <p:cNvPr id="4" name="灯片编号占位符 5"/>
          <p:cNvSpPr>
            <a:spLocks noGrp="1"/>
          </p:cNvSpPr>
          <p:nvPr>
            <p:ph type="sldNum" sz="quarter" idx="12"/>
          </p:nvPr>
        </p:nvSpPr>
        <p:spPr/>
        <p:txBody>
          <a:bodyPr/>
          <a:lstStyle/>
          <a:p>
            <a:fld id="{75AB102B-AC11-4EBA-BA6C-E4A5B1A6FE1A}" type="slidenum">
              <a:rPr lang="en-US" altLang="zh-CN"/>
              <a:pPr/>
              <a:t>16</a:t>
            </a:fld>
            <a:endParaRPr lang="en-US" altLang="zh-CN"/>
          </a:p>
        </p:txBody>
      </p:sp>
      <p:sp>
        <p:nvSpPr>
          <p:cNvPr id="5" name="内容占位符 4"/>
          <p:cNvSpPr>
            <a:spLocks noGrp="1"/>
          </p:cNvSpPr>
          <p:nvPr>
            <p:ph idx="1"/>
          </p:nvPr>
        </p:nvSpPr>
        <p:spPr>
          <a:xfrm>
            <a:off x="428596" y="1142984"/>
            <a:ext cx="8286808" cy="2357454"/>
          </a:xfrm>
        </p:spPr>
        <p:txBody>
          <a:bodyPr>
            <a:normAutofit/>
          </a:bodyPr>
          <a:lstStyle/>
          <a:p>
            <a:pPr algn="ctr">
              <a:buNone/>
            </a:pPr>
            <a:r>
              <a:rPr lang="zh-CN" altLang="en-US" sz="2400" dirty="0" smtClean="0"/>
              <a:t>实际情况</a:t>
            </a:r>
            <a:r>
              <a:rPr lang="en-US" altLang="zh-CN" sz="3600" b="1" dirty="0" smtClean="0"/>
              <a:t>1</a:t>
            </a:r>
          </a:p>
          <a:p>
            <a:pPr>
              <a:buNone/>
            </a:pPr>
            <a:endParaRPr lang="en-US" altLang="zh-CN" sz="2400" dirty="0" smtClean="0"/>
          </a:p>
          <a:p>
            <a:pPr>
              <a:buNone/>
            </a:pPr>
            <a:r>
              <a:rPr lang="en-US" altLang="zh-CN" sz="2400" dirty="0" smtClean="0"/>
              <a:t>	</a:t>
            </a:r>
            <a:r>
              <a:rPr lang="zh-CN" altLang="en-US" sz="2400" dirty="0" smtClean="0"/>
              <a:t>一切顺利，学生</a:t>
            </a:r>
            <a:r>
              <a:rPr lang="en-US" altLang="zh-CN" sz="2400" dirty="0" smtClean="0"/>
              <a:t>S</a:t>
            </a:r>
            <a:r>
              <a:rPr lang="zh-CN" altLang="en-US" sz="2400" dirty="0" smtClean="0"/>
              <a:t>按期交付了软件，经过一两周的试用、修改、完善后，三方都比较满意，该软件在老师的朋友那里成为一个得心应手的工具。</a:t>
            </a:r>
          </a:p>
        </p:txBody>
      </p:sp>
      <p:sp>
        <p:nvSpPr>
          <p:cNvPr id="6" name="内容占位符 4"/>
          <p:cNvSpPr txBox="1">
            <a:spLocks/>
          </p:cNvSpPr>
          <p:nvPr/>
        </p:nvSpPr>
        <p:spPr>
          <a:xfrm>
            <a:off x="6072198" y="214290"/>
            <a:ext cx="2928958" cy="714380"/>
          </a:xfrm>
          <a:prstGeom prst="rect">
            <a:avLst/>
          </a:prstGeom>
        </p:spPr>
        <p:txBody>
          <a:bodyPr vert="horz" anchor="t">
            <a:normAutofit/>
          </a:bodyPr>
          <a:lstStyle/>
          <a:p>
            <a:pPr marL="448056" marR="0" lvl="0" indent="-384048"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zh-CN" altLang="en-US" sz="3000" b="1" i="0" u="none" strike="noStrike" kern="1200" cap="none" spc="0" normalizeH="0" baseline="0" noProof="0" dirty="0" smtClean="0">
                <a:ln>
                  <a:noFill/>
                </a:ln>
                <a:solidFill>
                  <a:srgbClr val="FFFF00"/>
                </a:solidFill>
                <a:effectLst/>
                <a:uLnTx/>
                <a:uFillTx/>
                <a:latin typeface="华文新魏" pitchFamily="2" charset="-122"/>
                <a:ea typeface="华文新魏" pitchFamily="2" charset="-122"/>
                <a:cs typeface="+mn-cs"/>
              </a:rPr>
              <a:t>案例一</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下箭头 7"/>
          <p:cNvSpPr/>
          <p:nvPr/>
        </p:nvSpPr>
        <p:spPr>
          <a:xfrm>
            <a:off x="4357686" y="3286124"/>
            <a:ext cx="428628" cy="1143008"/>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9" name="Text Box 20"/>
          <p:cNvSpPr txBox="1">
            <a:spLocks noChangeArrowheads="1"/>
          </p:cNvSpPr>
          <p:nvPr/>
        </p:nvSpPr>
        <p:spPr bwMode="auto">
          <a:xfrm>
            <a:off x="2786050" y="4572008"/>
            <a:ext cx="3643338" cy="954107"/>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ctr">
              <a:spcBef>
                <a:spcPct val="50000"/>
              </a:spcBef>
            </a:pPr>
            <a:r>
              <a:rPr lang="zh-CN" altLang="en-US" sz="2800" b="1" dirty="0" smtClean="0">
                <a:solidFill>
                  <a:schemeClr val="bg1"/>
                </a:solidFill>
                <a:ea typeface="仿宋_GB2312" pitchFamily="49" charset="-122"/>
              </a:rPr>
              <a:t>瀑布模型</a:t>
            </a:r>
            <a:r>
              <a:rPr lang="en-US" altLang="zh-CN" sz="2800" b="1" dirty="0" smtClean="0">
                <a:solidFill>
                  <a:schemeClr val="bg1"/>
                </a:solidFill>
                <a:ea typeface="仿宋_GB2312" pitchFamily="49" charset="-122"/>
              </a:rPr>
              <a:t/>
            </a:r>
            <a:br>
              <a:rPr lang="en-US" altLang="zh-CN" sz="2800" b="1" dirty="0" smtClean="0">
                <a:solidFill>
                  <a:schemeClr val="bg1"/>
                </a:solidFill>
                <a:ea typeface="仿宋_GB2312" pitchFamily="49" charset="-122"/>
              </a:rPr>
            </a:br>
            <a:r>
              <a:rPr lang="zh-CN" altLang="en-US" sz="2800" b="1" dirty="0" smtClean="0">
                <a:solidFill>
                  <a:schemeClr val="bg1"/>
                </a:solidFill>
                <a:ea typeface="仿宋_GB2312" pitchFamily="49" charset="-122"/>
              </a:rPr>
              <a:t>（</a:t>
            </a:r>
            <a:r>
              <a:rPr lang="en-US" altLang="zh-CN" sz="2800" b="1" dirty="0" smtClean="0">
                <a:solidFill>
                  <a:schemeClr val="bg1"/>
                </a:solidFill>
                <a:ea typeface="仿宋_GB2312" pitchFamily="49" charset="-122"/>
              </a:rPr>
              <a:t>Waterfall Model</a:t>
            </a:r>
            <a:r>
              <a:rPr lang="zh-CN" altLang="en-US" sz="2800" b="1" dirty="0" smtClean="0">
                <a:solidFill>
                  <a:schemeClr val="bg1"/>
                </a:solidFill>
                <a:ea typeface="仿宋_GB2312" pitchFamily="49" charset="-122"/>
              </a:rPr>
              <a:t>）</a:t>
            </a:r>
            <a:endParaRPr lang="zh-CN" altLang="en-US" sz="2800" b="1" dirty="0">
              <a:solidFill>
                <a:schemeClr val="bg1"/>
              </a:solidFill>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1" name="Rectangle 3"/>
          <p:cNvSpPr>
            <a:spLocks noGrp="1" noChangeArrowheads="1"/>
          </p:cNvSpPr>
          <p:nvPr>
            <p:ph idx="1"/>
          </p:nvPr>
        </p:nvSpPr>
        <p:spPr>
          <a:xfrm>
            <a:off x="500034" y="1142984"/>
            <a:ext cx="8229600" cy="4724400"/>
          </a:xfrm>
        </p:spPr>
        <p:txBody>
          <a:bodyPr/>
          <a:lstStyle/>
          <a:p>
            <a:pPr algn="just">
              <a:spcAft>
                <a:spcPct val="40000"/>
              </a:spcAft>
              <a:buNone/>
            </a:pPr>
            <a:r>
              <a:rPr lang="zh-CN" altLang="en-US" sz="2400" b="1" dirty="0" smtClean="0">
                <a:solidFill>
                  <a:srgbClr val="FFFF00"/>
                </a:solidFill>
              </a:rPr>
              <a:t>一、瀑布模型</a:t>
            </a:r>
            <a:r>
              <a:rPr lang="zh-CN" altLang="en-US" sz="2100" dirty="0"/>
              <a:t>：</a:t>
            </a:r>
            <a:r>
              <a:rPr lang="zh-CN" altLang="en-US" sz="2100" dirty="0">
                <a:latin typeface="宋体" pitchFamily="2" charset="-122"/>
                <a:cs typeface="Times New Roman" pitchFamily="18" charset="0"/>
              </a:rPr>
              <a:t>将软件生存周期的各项活动规定为依照固定顺序连接的</a:t>
            </a:r>
            <a:r>
              <a:rPr lang="zh-CN" altLang="en-US" sz="2100" dirty="0" smtClean="0">
                <a:latin typeface="宋体" pitchFamily="2" charset="-122"/>
                <a:cs typeface="Times New Roman" pitchFamily="18" charset="0"/>
              </a:rPr>
              <a:t>若干</a:t>
            </a:r>
            <a:r>
              <a:rPr lang="zh-CN" altLang="en-US" sz="2100" dirty="0">
                <a:latin typeface="宋体" pitchFamily="2" charset="-122"/>
                <a:cs typeface="Times New Roman" pitchFamily="18" charset="0"/>
              </a:rPr>
              <a:t>阶段工作，形如瀑布流水，最终得到</a:t>
            </a:r>
            <a:r>
              <a:rPr lang="zh-CN" altLang="en-US" sz="2100" dirty="0" smtClean="0">
                <a:latin typeface="宋体" pitchFamily="2" charset="-122"/>
                <a:cs typeface="Times New Roman" pitchFamily="18" charset="0"/>
              </a:rPr>
              <a:t>软件产品。</a:t>
            </a:r>
            <a:endParaRPr lang="zh-CN" altLang="en-US" sz="2100" dirty="0">
              <a:latin typeface="宋体" pitchFamily="2" charset="-122"/>
              <a:cs typeface="Times New Roman" pitchFamily="18" charset="0"/>
            </a:endParaRPr>
          </a:p>
        </p:txBody>
      </p:sp>
      <p:sp>
        <p:nvSpPr>
          <p:cNvPr id="16" name="灯片编号占位符 5"/>
          <p:cNvSpPr>
            <a:spLocks noGrp="1"/>
          </p:cNvSpPr>
          <p:nvPr>
            <p:ph type="sldNum" sz="quarter" idx="12"/>
          </p:nvPr>
        </p:nvSpPr>
        <p:spPr/>
        <p:txBody>
          <a:bodyPr/>
          <a:lstStyle/>
          <a:p>
            <a:fld id="{69A13541-5AEF-497F-AEAB-71F0BD3FF69E}" type="slidenum">
              <a:rPr lang="en-US" altLang="zh-CN"/>
              <a:pPr/>
              <a:t>17</a:t>
            </a:fld>
            <a:endParaRPr lang="en-US" altLang="zh-CN"/>
          </a:p>
        </p:txBody>
      </p:sp>
      <p:grpSp>
        <p:nvGrpSpPr>
          <p:cNvPr id="58390" name="Group 22"/>
          <p:cNvGrpSpPr>
            <a:grpSpLocks/>
          </p:cNvGrpSpPr>
          <p:nvPr/>
        </p:nvGrpSpPr>
        <p:grpSpPr bwMode="auto">
          <a:xfrm>
            <a:off x="1835150" y="2143116"/>
            <a:ext cx="5786438" cy="3894138"/>
            <a:chOff x="1338" y="1752"/>
            <a:chExt cx="3645" cy="2453"/>
          </a:xfrm>
        </p:grpSpPr>
        <p:sp>
          <p:nvSpPr>
            <p:cNvPr id="58373" name="Text Box 5"/>
            <p:cNvSpPr txBox="1">
              <a:spLocks noChangeArrowheads="1"/>
            </p:cNvSpPr>
            <p:nvPr/>
          </p:nvSpPr>
          <p:spPr bwMode="auto">
            <a:xfrm>
              <a:off x="1338" y="1752"/>
              <a:ext cx="698" cy="237"/>
            </a:xfrm>
            <a:prstGeom prst="rect">
              <a:avLst/>
            </a:prstGeom>
            <a:solidFill>
              <a:srgbClr val="FF9999">
                <a:alpha val="50000"/>
              </a:srgbClr>
            </a:solidFill>
            <a:ln w="9525">
              <a:solidFill>
                <a:schemeClr val="tx1"/>
              </a:solidFill>
              <a:miter lim="800000"/>
              <a:headEnd/>
              <a:tailEnd/>
            </a:ln>
            <a:effectLst>
              <a:outerShdw dist="81320" dir="7719588" algn="ctr" rotWithShape="0">
                <a:schemeClr val="bg2"/>
              </a:outerShdw>
            </a:effectLst>
          </p:spPr>
          <p:txBody>
            <a:bodyPr wrap="none">
              <a:spAutoFit/>
            </a:bodyPr>
            <a:lstStyle/>
            <a:p>
              <a:r>
                <a:rPr kumimoji="1" lang="zh-CN" altLang="en-US">
                  <a:effectLst>
                    <a:outerShdw blurRad="38100" dist="38100" dir="2700000" algn="tl">
                      <a:srgbClr val="FFFFFF"/>
                    </a:outerShdw>
                  </a:effectLst>
                  <a:ea typeface="楷体_GB2312" pitchFamily="49" charset="-122"/>
                </a:rPr>
                <a:t>需求分析</a:t>
              </a:r>
            </a:p>
          </p:txBody>
        </p:sp>
        <p:sp>
          <p:nvSpPr>
            <p:cNvPr id="58374" name="Text Box 6"/>
            <p:cNvSpPr txBox="1">
              <a:spLocks noChangeArrowheads="1"/>
            </p:cNvSpPr>
            <p:nvPr/>
          </p:nvSpPr>
          <p:spPr bwMode="auto">
            <a:xfrm>
              <a:off x="1893" y="2162"/>
              <a:ext cx="698" cy="237"/>
            </a:xfrm>
            <a:prstGeom prst="rect">
              <a:avLst/>
            </a:prstGeom>
            <a:solidFill>
              <a:srgbClr val="FF9999">
                <a:alpha val="50000"/>
              </a:srgbClr>
            </a:solidFill>
            <a:ln w="9525">
              <a:solidFill>
                <a:schemeClr val="tx1"/>
              </a:solidFill>
              <a:miter lim="800000"/>
              <a:headEnd/>
              <a:tailEnd/>
            </a:ln>
            <a:effectLst>
              <a:outerShdw dist="81320" dir="7719588" algn="ctr" rotWithShape="0">
                <a:schemeClr val="bg2"/>
              </a:outerShdw>
            </a:effectLst>
          </p:spPr>
          <p:txBody>
            <a:bodyPr wrap="none">
              <a:spAutoFit/>
            </a:bodyPr>
            <a:lstStyle/>
            <a:p>
              <a:r>
                <a:rPr kumimoji="1" lang="zh-CN" altLang="en-US">
                  <a:effectLst>
                    <a:outerShdw blurRad="38100" dist="38100" dir="2700000" algn="tl">
                      <a:srgbClr val="FFFFFF"/>
                    </a:outerShdw>
                  </a:effectLst>
                  <a:ea typeface="楷体_GB2312" pitchFamily="49" charset="-122"/>
                </a:rPr>
                <a:t>规格说明</a:t>
              </a:r>
            </a:p>
          </p:txBody>
        </p:sp>
        <p:sp>
          <p:nvSpPr>
            <p:cNvPr id="58375" name="Text Box 7"/>
            <p:cNvSpPr txBox="1">
              <a:spLocks noChangeArrowheads="1"/>
            </p:cNvSpPr>
            <p:nvPr/>
          </p:nvSpPr>
          <p:spPr bwMode="auto">
            <a:xfrm>
              <a:off x="2482" y="2614"/>
              <a:ext cx="698" cy="237"/>
            </a:xfrm>
            <a:prstGeom prst="rect">
              <a:avLst/>
            </a:prstGeom>
            <a:solidFill>
              <a:srgbClr val="FF9999">
                <a:alpha val="50000"/>
              </a:srgbClr>
            </a:solidFill>
            <a:ln w="9525">
              <a:solidFill>
                <a:schemeClr val="tx1"/>
              </a:solidFill>
              <a:miter lim="800000"/>
              <a:headEnd/>
              <a:tailEnd/>
            </a:ln>
            <a:effectLst>
              <a:outerShdw dist="81320" dir="7719588" algn="ctr" rotWithShape="0">
                <a:schemeClr val="bg2"/>
              </a:outerShdw>
            </a:effectLst>
          </p:spPr>
          <p:txBody>
            <a:bodyPr wrap="none">
              <a:spAutoFit/>
            </a:bodyPr>
            <a:lstStyle/>
            <a:p>
              <a:r>
                <a:rPr kumimoji="1" lang="zh-CN" altLang="en-US" dirty="0">
                  <a:effectLst>
                    <a:outerShdw blurRad="38100" dist="38100" dir="2700000" algn="tl">
                      <a:srgbClr val="FFFFFF"/>
                    </a:outerShdw>
                  </a:effectLst>
                  <a:ea typeface="楷体_GB2312" pitchFamily="49" charset="-122"/>
                </a:rPr>
                <a:t>系统设计</a:t>
              </a:r>
            </a:p>
          </p:txBody>
        </p:sp>
        <p:sp>
          <p:nvSpPr>
            <p:cNvPr id="58376" name="Text Box 8"/>
            <p:cNvSpPr txBox="1">
              <a:spLocks noChangeArrowheads="1"/>
            </p:cNvSpPr>
            <p:nvPr/>
          </p:nvSpPr>
          <p:spPr bwMode="auto">
            <a:xfrm>
              <a:off x="3107" y="3024"/>
              <a:ext cx="698" cy="237"/>
            </a:xfrm>
            <a:prstGeom prst="rect">
              <a:avLst/>
            </a:prstGeom>
            <a:solidFill>
              <a:srgbClr val="FF9999">
                <a:alpha val="50000"/>
              </a:srgbClr>
            </a:solidFill>
            <a:ln w="9525">
              <a:solidFill>
                <a:schemeClr val="tx1"/>
              </a:solidFill>
              <a:miter lim="800000"/>
              <a:headEnd/>
              <a:tailEnd/>
            </a:ln>
            <a:effectLst>
              <a:outerShdw dist="81320" dir="7719588" algn="ctr" rotWithShape="0">
                <a:schemeClr val="bg2"/>
              </a:outerShdw>
            </a:effectLst>
          </p:spPr>
          <p:txBody>
            <a:bodyPr wrap="none">
              <a:spAutoFit/>
            </a:bodyPr>
            <a:lstStyle/>
            <a:p>
              <a:r>
                <a:rPr kumimoji="1" lang="zh-CN" altLang="en-US">
                  <a:effectLst>
                    <a:outerShdw blurRad="38100" dist="38100" dir="2700000" algn="tl">
                      <a:srgbClr val="FFFFFF"/>
                    </a:outerShdw>
                  </a:effectLst>
                  <a:ea typeface="楷体_GB2312" pitchFamily="49" charset="-122"/>
                </a:rPr>
                <a:t>编码实现</a:t>
              </a:r>
            </a:p>
          </p:txBody>
        </p:sp>
        <p:sp>
          <p:nvSpPr>
            <p:cNvPr id="58377" name="Text Box 9"/>
            <p:cNvSpPr txBox="1">
              <a:spLocks noChangeArrowheads="1"/>
            </p:cNvSpPr>
            <p:nvPr/>
          </p:nvSpPr>
          <p:spPr bwMode="auto">
            <a:xfrm>
              <a:off x="3696" y="3475"/>
              <a:ext cx="698" cy="237"/>
            </a:xfrm>
            <a:prstGeom prst="rect">
              <a:avLst/>
            </a:prstGeom>
            <a:solidFill>
              <a:srgbClr val="FF9999">
                <a:alpha val="50000"/>
              </a:srgbClr>
            </a:solidFill>
            <a:ln w="9525">
              <a:solidFill>
                <a:schemeClr val="tx1"/>
              </a:solidFill>
              <a:miter lim="800000"/>
              <a:headEnd/>
              <a:tailEnd/>
            </a:ln>
            <a:effectLst>
              <a:outerShdw dist="81320" dir="7719588" algn="ctr" rotWithShape="0">
                <a:schemeClr val="bg2"/>
              </a:outerShdw>
            </a:effectLst>
          </p:spPr>
          <p:txBody>
            <a:bodyPr wrap="none">
              <a:spAutoFit/>
            </a:bodyPr>
            <a:lstStyle/>
            <a:p>
              <a:r>
                <a:rPr kumimoji="1" lang="zh-CN" altLang="en-US">
                  <a:effectLst>
                    <a:outerShdw blurRad="38100" dist="38100" dir="2700000" algn="tl">
                      <a:srgbClr val="FFFFFF"/>
                    </a:outerShdw>
                  </a:effectLst>
                  <a:ea typeface="楷体_GB2312" pitchFamily="49" charset="-122"/>
                </a:rPr>
                <a:t>综合测试</a:t>
              </a:r>
            </a:p>
          </p:txBody>
        </p:sp>
        <p:sp>
          <p:nvSpPr>
            <p:cNvPr id="58378" name="Text Box 10"/>
            <p:cNvSpPr txBox="1">
              <a:spLocks noChangeArrowheads="1"/>
            </p:cNvSpPr>
            <p:nvPr/>
          </p:nvSpPr>
          <p:spPr bwMode="auto">
            <a:xfrm>
              <a:off x="4284" y="3968"/>
              <a:ext cx="699" cy="237"/>
            </a:xfrm>
            <a:prstGeom prst="rect">
              <a:avLst/>
            </a:prstGeom>
            <a:solidFill>
              <a:srgbClr val="FF9999">
                <a:alpha val="50000"/>
              </a:srgbClr>
            </a:solidFill>
            <a:ln w="9525">
              <a:solidFill>
                <a:schemeClr val="tx1"/>
              </a:solidFill>
              <a:miter lim="800000"/>
              <a:headEnd/>
              <a:tailEnd/>
            </a:ln>
            <a:effectLst>
              <a:outerShdw dist="81320" dir="7719588" algn="ctr" rotWithShape="0">
                <a:schemeClr val="bg2"/>
              </a:outerShdw>
            </a:effectLst>
          </p:spPr>
          <p:txBody>
            <a:bodyPr wrap="none">
              <a:spAutoFit/>
            </a:bodyPr>
            <a:lstStyle/>
            <a:p>
              <a:r>
                <a:rPr kumimoji="1" lang="zh-CN" altLang="en-US">
                  <a:effectLst>
                    <a:outerShdw blurRad="38100" dist="38100" dir="2700000" algn="tl">
                      <a:srgbClr val="FFFFFF"/>
                    </a:outerShdw>
                  </a:effectLst>
                  <a:ea typeface="楷体_GB2312" pitchFamily="49" charset="-122"/>
                </a:rPr>
                <a:t>运行维护</a:t>
              </a:r>
            </a:p>
          </p:txBody>
        </p:sp>
        <p:sp>
          <p:nvSpPr>
            <p:cNvPr id="58379" name="Arc 11"/>
            <p:cNvSpPr>
              <a:spLocks/>
            </p:cNvSpPr>
            <p:nvPr/>
          </p:nvSpPr>
          <p:spPr bwMode="auto">
            <a:xfrm>
              <a:off x="1997" y="1833"/>
              <a:ext cx="312" cy="2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zh-CN" altLang="en-US"/>
            </a:p>
          </p:txBody>
        </p:sp>
        <p:sp>
          <p:nvSpPr>
            <p:cNvPr id="58380" name="Arc 12"/>
            <p:cNvSpPr>
              <a:spLocks/>
            </p:cNvSpPr>
            <p:nvPr/>
          </p:nvSpPr>
          <p:spPr bwMode="auto">
            <a:xfrm>
              <a:off x="2552" y="2244"/>
              <a:ext cx="312" cy="2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zh-CN" altLang="en-US"/>
            </a:p>
          </p:txBody>
        </p:sp>
        <p:sp>
          <p:nvSpPr>
            <p:cNvPr id="58381" name="Arc 13"/>
            <p:cNvSpPr>
              <a:spLocks/>
            </p:cNvSpPr>
            <p:nvPr/>
          </p:nvSpPr>
          <p:spPr bwMode="auto">
            <a:xfrm>
              <a:off x="3106" y="2654"/>
              <a:ext cx="312" cy="2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zh-CN" altLang="en-US"/>
            </a:p>
          </p:txBody>
        </p:sp>
        <p:sp>
          <p:nvSpPr>
            <p:cNvPr id="58382" name="Arc 14"/>
            <p:cNvSpPr>
              <a:spLocks/>
            </p:cNvSpPr>
            <p:nvPr/>
          </p:nvSpPr>
          <p:spPr bwMode="auto">
            <a:xfrm>
              <a:off x="3800" y="3105"/>
              <a:ext cx="312" cy="2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zh-CN" altLang="en-US"/>
            </a:p>
          </p:txBody>
        </p:sp>
        <p:sp>
          <p:nvSpPr>
            <p:cNvPr id="58383" name="Arc 15"/>
            <p:cNvSpPr>
              <a:spLocks/>
            </p:cNvSpPr>
            <p:nvPr/>
          </p:nvSpPr>
          <p:spPr bwMode="auto">
            <a:xfrm>
              <a:off x="4389" y="3598"/>
              <a:ext cx="312" cy="2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zh-CN" altLang="en-US"/>
            </a:p>
          </p:txBody>
        </p:sp>
      </p:grpSp>
      <p:sp>
        <p:nvSpPr>
          <p:cNvPr id="18" name="Rectangle 2"/>
          <p:cNvSpPr txBox="1">
            <a:spLocks noChangeArrowheads="1"/>
          </p:cNvSpPr>
          <p:nvPr/>
        </p:nvSpPr>
        <p:spPr>
          <a:xfrm>
            <a:off x="642910" y="71414"/>
            <a:ext cx="7126288" cy="952500"/>
          </a:xfrm>
          <a:prstGeom prst="rect">
            <a:avLst/>
          </a:prstGeom>
        </p:spPr>
        <p:txBody>
          <a:bodyPr vert="horz" anchor="ctr">
            <a:normAutofit/>
          </a:bodyPr>
          <a:lstStyle/>
          <a:p>
            <a:pPr marL="484632"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2.2  </a:t>
            </a:r>
            <a:r>
              <a:rPr kumimoji="0" lang="zh-CN" altLang="en-US"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过程模型</a:t>
            </a:r>
            <a:r>
              <a:rPr lang="en-US" altLang="zh-CN" sz="3600" b="1"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latin typeface="楷体_GB2312" pitchFamily="49" charset="-122"/>
                <a:ea typeface="楷体_GB2312" pitchFamily="49" charset="-122"/>
                <a:cs typeface="+mj-cs"/>
              </a:rPr>
              <a:t>——</a:t>
            </a:r>
            <a:r>
              <a:rPr lang="zh-CN" altLang="en-US" sz="3600" b="1" dirty="0" smtClean="0">
                <a:ln w="6350">
                  <a:solidFill>
                    <a:srgbClr val="FF388C">
                      <a:shade val="43000"/>
                    </a:srgbClr>
                  </a:solidFill>
                </a:ln>
                <a:solidFill>
                  <a:srgbClr val="FFFF00"/>
                </a:solidFill>
                <a:effectLst>
                  <a:outerShdw blurRad="38100" dist="38100" dir="2700000" algn="tl">
                    <a:srgbClr val="000000">
                      <a:alpha val="43137"/>
                    </a:srgbClr>
                  </a:outerShdw>
                </a:effectLst>
                <a:latin typeface="楷体_GB2312" pitchFamily="49" charset="-122"/>
                <a:ea typeface="楷体_GB2312" pitchFamily="49" charset="-122"/>
                <a:cs typeface="+mj-cs"/>
              </a:rPr>
              <a:t>瀑布模型</a:t>
            </a:r>
            <a:endParaRPr kumimoji="0" lang="zh-CN" altLang="en-US" sz="4200" b="1" i="1" u="none" strike="noStrike" kern="1200" cap="none" spc="0" normalizeH="0" baseline="0" noProof="0" dirty="0">
              <a:ln w="6350">
                <a:solidFill>
                  <a:schemeClr val="accent1">
                    <a:shade val="43000"/>
                  </a:schemeClr>
                </a:solidFill>
              </a:ln>
              <a:solidFill>
                <a:srgbClr val="FFFF00"/>
              </a:solidFill>
              <a:effectLst>
                <a:outerShdw blurRad="38100" dist="38100" dir="2700000" algn="tl">
                  <a:srgbClr val="000000">
                    <a:alpha val="43137"/>
                  </a:srgbClr>
                </a:outerShdw>
              </a:effectLst>
              <a:uLnTx/>
              <a:uFillTx/>
              <a:latin typeface="Times New Roman" pitchFamily="18" charset="0"/>
              <a:ea typeface="+mj-ea"/>
              <a:cs typeface="+mj-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idx="1"/>
          </p:nvPr>
        </p:nvSpPr>
        <p:spPr>
          <a:xfrm>
            <a:off x="500034" y="1143016"/>
            <a:ext cx="8229600" cy="5238312"/>
          </a:xfrm>
        </p:spPr>
        <p:txBody>
          <a:bodyPr>
            <a:normAutofit/>
          </a:bodyPr>
          <a:lstStyle/>
          <a:p>
            <a:pPr algn="just">
              <a:lnSpc>
                <a:spcPct val="90000"/>
              </a:lnSpc>
              <a:spcAft>
                <a:spcPct val="40000"/>
              </a:spcAft>
              <a:buFont typeface="Wingdings" pitchFamily="2" charset="2"/>
              <a:buNone/>
            </a:pPr>
            <a:r>
              <a:rPr lang="zh-CN" altLang="en-US" sz="2400" dirty="0" smtClean="0">
                <a:solidFill>
                  <a:srgbClr val="FFFF00"/>
                </a:solidFill>
                <a:latin typeface="宋体" pitchFamily="2" charset="-122"/>
                <a:cs typeface="Times New Roman" pitchFamily="18" charset="0"/>
              </a:rPr>
              <a:t>二、瀑布模型</a:t>
            </a:r>
            <a:r>
              <a:rPr lang="zh-CN" altLang="en-US" sz="2400" dirty="0">
                <a:solidFill>
                  <a:srgbClr val="FFFF00"/>
                </a:solidFill>
                <a:latin typeface="宋体" pitchFamily="2" charset="-122"/>
                <a:cs typeface="Times New Roman" pitchFamily="18" charset="0"/>
              </a:rPr>
              <a:t>的特点：</a:t>
            </a:r>
          </a:p>
          <a:p>
            <a:pPr algn="just">
              <a:lnSpc>
                <a:spcPct val="90000"/>
              </a:lnSpc>
              <a:spcAft>
                <a:spcPct val="40000"/>
              </a:spcAft>
            </a:pPr>
            <a:r>
              <a:rPr lang="en-US" altLang="zh-CN" sz="2100" b="1" dirty="0" smtClean="0">
                <a:latin typeface="宋体" pitchFamily="2" charset="-122"/>
                <a:cs typeface="Times New Roman" pitchFamily="18" charset="0"/>
              </a:rPr>
              <a:t>1</a:t>
            </a:r>
            <a:r>
              <a:rPr lang="zh-CN" altLang="en-US" sz="2100" b="1" dirty="0" smtClean="0">
                <a:latin typeface="宋体" pitchFamily="2" charset="-122"/>
                <a:cs typeface="Times New Roman" pitchFamily="18" charset="0"/>
              </a:rPr>
              <a:t>、阶段</a:t>
            </a:r>
            <a:r>
              <a:rPr lang="zh-CN" altLang="en-US" sz="2100" b="1" dirty="0">
                <a:latin typeface="宋体" pitchFamily="2" charset="-122"/>
                <a:cs typeface="Times New Roman" pitchFamily="18" charset="0"/>
              </a:rPr>
              <a:t>间具有顺序性和依赖性</a:t>
            </a:r>
          </a:p>
          <a:p>
            <a:pPr lvl="1" algn="just">
              <a:spcAft>
                <a:spcPct val="40000"/>
              </a:spcAft>
            </a:pPr>
            <a:r>
              <a:rPr lang="zh-CN" altLang="en-US" sz="2200" dirty="0">
                <a:latin typeface="宋体" pitchFamily="2" charset="-122"/>
                <a:cs typeface="Times New Roman" pitchFamily="18" charset="0"/>
              </a:rPr>
              <a:t>必须等前一阶段完成后才能够开始下一阶段的</a:t>
            </a:r>
            <a:r>
              <a:rPr lang="zh-CN" altLang="en-US" sz="2200" dirty="0" smtClean="0">
                <a:latin typeface="宋体" pitchFamily="2" charset="-122"/>
                <a:cs typeface="Times New Roman" pitchFamily="18" charset="0"/>
              </a:rPr>
              <a:t>工作</a:t>
            </a:r>
            <a:r>
              <a:rPr lang="zh-CN" altLang="en-US" sz="2200" dirty="0">
                <a:latin typeface="宋体" pitchFamily="2" charset="-122"/>
                <a:cs typeface="Times New Roman" pitchFamily="18" charset="0"/>
              </a:rPr>
              <a:t>。</a:t>
            </a:r>
          </a:p>
          <a:p>
            <a:pPr lvl="1" algn="just">
              <a:spcAft>
                <a:spcPct val="40000"/>
              </a:spcAft>
            </a:pPr>
            <a:r>
              <a:rPr lang="zh-CN" altLang="en-US" sz="2200" dirty="0">
                <a:latin typeface="宋体" pitchFamily="2" charset="-122"/>
                <a:cs typeface="Times New Roman" pitchFamily="18" charset="0"/>
              </a:rPr>
              <a:t>前一</a:t>
            </a:r>
            <a:r>
              <a:rPr lang="zh-CN" altLang="en-US" sz="2200" dirty="0" smtClean="0">
                <a:latin typeface="宋体" pitchFamily="2" charset="-122"/>
                <a:cs typeface="Times New Roman" pitchFamily="18" charset="0"/>
              </a:rPr>
              <a:t>阶段输出</a:t>
            </a:r>
            <a:r>
              <a:rPr lang="zh-CN" altLang="en-US" sz="2200" dirty="0">
                <a:latin typeface="宋体" pitchFamily="2" charset="-122"/>
                <a:cs typeface="Times New Roman" pitchFamily="18" charset="0"/>
              </a:rPr>
              <a:t>文档是后一阶段的输入文档。因此，只有前一阶段的输出正确，后一阶段的工作才能够获得正确</a:t>
            </a:r>
            <a:r>
              <a:rPr lang="zh-CN" altLang="en-US" sz="2200" dirty="0" smtClean="0">
                <a:latin typeface="宋体" pitchFamily="2" charset="-122"/>
                <a:cs typeface="Times New Roman" pitchFamily="18" charset="0"/>
              </a:rPr>
              <a:t>结果。</a:t>
            </a:r>
            <a:endParaRPr lang="zh-CN" altLang="en-US" sz="2200" dirty="0">
              <a:latin typeface="宋体" pitchFamily="2" charset="-122"/>
              <a:cs typeface="Times New Roman" pitchFamily="18" charset="0"/>
            </a:endParaRPr>
          </a:p>
          <a:p>
            <a:pPr algn="just">
              <a:lnSpc>
                <a:spcPct val="90000"/>
              </a:lnSpc>
              <a:spcAft>
                <a:spcPct val="40000"/>
              </a:spcAft>
            </a:pPr>
            <a:r>
              <a:rPr lang="en-US" altLang="zh-CN" sz="2100" b="1" dirty="0" smtClean="0">
                <a:latin typeface="宋体" pitchFamily="2" charset="-122"/>
                <a:cs typeface="Times New Roman" pitchFamily="18" charset="0"/>
              </a:rPr>
              <a:t>2</a:t>
            </a:r>
            <a:r>
              <a:rPr lang="zh-CN" altLang="en-US" sz="2100" b="1" dirty="0" smtClean="0">
                <a:latin typeface="宋体" pitchFamily="2" charset="-122"/>
                <a:cs typeface="Times New Roman" pitchFamily="18" charset="0"/>
              </a:rPr>
              <a:t>、推迟</a:t>
            </a:r>
            <a:r>
              <a:rPr lang="zh-CN" altLang="en-US" sz="2100" b="1" dirty="0">
                <a:latin typeface="宋体" pitchFamily="2" charset="-122"/>
                <a:cs typeface="Times New Roman" pitchFamily="18" charset="0"/>
              </a:rPr>
              <a:t>实现的观点</a:t>
            </a:r>
          </a:p>
          <a:p>
            <a:pPr lvl="1" algn="just">
              <a:lnSpc>
                <a:spcPct val="110000"/>
              </a:lnSpc>
              <a:spcAft>
                <a:spcPct val="40000"/>
              </a:spcAft>
            </a:pPr>
            <a:r>
              <a:rPr lang="zh-CN" altLang="en-US" sz="2200" dirty="0">
                <a:latin typeface="宋体" pitchFamily="2" charset="-122"/>
                <a:cs typeface="Times New Roman" pitchFamily="18" charset="0"/>
              </a:rPr>
              <a:t>在编码之前设置了系统分析和系统设计，这两个阶段主要考虑目标系统的逻辑模型，不涉及软件的物理</a:t>
            </a:r>
            <a:r>
              <a:rPr lang="zh-CN" altLang="en-US" sz="2200" dirty="0" smtClean="0">
                <a:latin typeface="宋体" pitchFamily="2" charset="-122"/>
                <a:cs typeface="Times New Roman" pitchFamily="18" charset="0"/>
              </a:rPr>
              <a:t>实现。</a:t>
            </a:r>
            <a:endParaRPr lang="zh-CN" altLang="en-US" sz="2200" dirty="0">
              <a:latin typeface="宋体" pitchFamily="2" charset="-122"/>
              <a:cs typeface="Times New Roman" pitchFamily="18" charset="0"/>
            </a:endParaRPr>
          </a:p>
          <a:p>
            <a:pPr lvl="1" algn="just">
              <a:lnSpc>
                <a:spcPct val="110000"/>
              </a:lnSpc>
              <a:spcAft>
                <a:spcPct val="40000"/>
              </a:spcAft>
            </a:pPr>
            <a:r>
              <a:rPr lang="zh-CN" altLang="en-US" sz="2200" dirty="0">
                <a:latin typeface="宋体" pitchFamily="2" charset="-122"/>
                <a:cs typeface="Times New Roman" pitchFamily="18" charset="0"/>
              </a:rPr>
              <a:t>清楚地区分逻辑设计和物理实现，尽可能推迟程序的物理实现是按照瀑布模型开发软件的重要</a:t>
            </a:r>
            <a:r>
              <a:rPr lang="zh-CN" altLang="en-US" sz="2200" dirty="0" smtClean="0">
                <a:latin typeface="宋体" pitchFamily="2" charset="-122"/>
                <a:cs typeface="Times New Roman" pitchFamily="18" charset="0"/>
              </a:rPr>
              <a:t>指导思想。</a:t>
            </a:r>
            <a:endParaRPr lang="zh-CN" altLang="en-US" sz="2200" dirty="0">
              <a:latin typeface="宋体" pitchFamily="2" charset="-122"/>
              <a:cs typeface="Times New Roman" pitchFamily="18" charset="0"/>
            </a:endParaRPr>
          </a:p>
        </p:txBody>
      </p:sp>
      <p:sp>
        <p:nvSpPr>
          <p:cNvPr id="4" name="灯片编号占位符 5"/>
          <p:cNvSpPr>
            <a:spLocks noGrp="1"/>
          </p:cNvSpPr>
          <p:nvPr>
            <p:ph type="sldNum" sz="quarter" idx="12"/>
          </p:nvPr>
        </p:nvSpPr>
        <p:spPr/>
        <p:txBody>
          <a:bodyPr/>
          <a:lstStyle/>
          <a:p>
            <a:fld id="{ADF50997-105F-4499-9A8C-3E171C53E915}" type="slidenum">
              <a:rPr lang="en-US" altLang="zh-CN"/>
              <a:pPr/>
              <a:t>18</a:t>
            </a:fld>
            <a:endParaRPr lang="en-US" altLang="zh-CN"/>
          </a:p>
        </p:txBody>
      </p:sp>
      <p:sp>
        <p:nvSpPr>
          <p:cNvPr id="6" name="Rectangle 2"/>
          <p:cNvSpPr txBox="1">
            <a:spLocks noChangeArrowheads="1"/>
          </p:cNvSpPr>
          <p:nvPr/>
        </p:nvSpPr>
        <p:spPr>
          <a:xfrm>
            <a:off x="642910" y="71414"/>
            <a:ext cx="7126288" cy="952500"/>
          </a:xfrm>
          <a:prstGeom prst="rect">
            <a:avLst/>
          </a:prstGeom>
        </p:spPr>
        <p:txBody>
          <a:bodyPr vert="horz" anchor="ctr">
            <a:normAutofit/>
          </a:bodyPr>
          <a:lstStyle/>
          <a:p>
            <a:pPr marL="484632"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2.2  </a:t>
            </a:r>
            <a:r>
              <a:rPr kumimoji="0" lang="zh-CN" altLang="en-US"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过程模型</a:t>
            </a:r>
            <a:r>
              <a:rPr lang="en-US" altLang="zh-CN" sz="3600" b="1"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latin typeface="楷体_GB2312" pitchFamily="49" charset="-122"/>
                <a:ea typeface="楷体_GB2312" pitchFamily="49" charset="-122"/>
                <a:cs typeface="+mj-cs"/>
              </a:rPr>
              <a:t>——</a:t>
            </a:r>
            <a:r>
              <a:rPr lang="zh-CN" altLang="en-US" sz="3600" b="1" dirty="0" smtClean="0">
                <a:ln w="6350">
                  <a:solidFill>
                    <a:srgbClr val="FF388C">
                      <a:shade val="43000"/>
                    </a:srgbClr>
                  </a:solidFill>
                </a:ln>
                <a:solidFill>
                  <a:srgbClr val="FFFF00"/>
                </a:solidFill>
                <a:effectLst>
                  <a:outerShdw blurRad="38100" dist="38100" dir="2700000" algn="tl">
                    <a:srgbClr val="000000">
                      <a:alpha val="43137"/>
                    </a:srgbClr>
                  </a:outerShdw>
                </a:effectLst>
                <a:latin typeface="楷体_GB2312" pitchFamily="49" charset="-122"/>
                <a:ea typeface="楷体_GB2312" pitchFamily="49" charset="-122"/>
                <a:cs typeface="+mj-cs"/>
              </a:rPr>
              <a:t>瀑布模型</a:t>
            </a:r>
            <a:endParaRPr kumimoji="0" lang="zh-CN" altLang="en-US" sz="4200" b="1" i="1" u="none" strike="noStrike" kern="1200" cap="none" spc="0" normalizeH="0" baseline="0" noProof="0" dirty="0">
              <a:ln w="6350">
                <a:solidFill>
                  <a:schemeClr val="accent1">
                    <a:shade val="43000"/>
                  </a:schemeClr>
                </a:solidFill>
              </a:ln>
              <a:solidFill>
                <a:srgbClr val="FFFF00"/>
              </a:solidFill>
              <a:effectLst>
                <a:outerShdw blurRad="38100" dist="38100" dir="2700000" algn="tl">
                  <a:srgbClr val="000000">
                    <a:alpha val="43137"/>
                  </a:srgbClr>
                </a:outerShdw>
              </a:effectLst>
              <a:uLnTx/>
              <a:uFillTx/>
              <a:latin typeface="Times New Roman" pitchFamily="18"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3187">
                                            <p:txEl>
                                              <p:pRg st="4" end="4"/>
                                            </p:txEl>
                                          </p:spTgt>
                                        </p:tgtEl>
                                        <p:attrNameLst>
                                          <p:attrName>style.visibility</p:attrName>
                                        </p:attrNameLst>
                                      </p:cBhvr>
                                      <p:to>
                                        <p:strVal val="visible"/>
                                      </p:to>
                                    </p:set>
                                    <p:anim calcmode="lin" valueType="num">
                                      <p:cBhvr additive="base">
                                        <p:cTn id="7" dur="500" fill="hold"/>
                                        <p:tgtEl>
                                          <p:spTgt spid="9318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3187">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3187">
                                            <p:txEl>
                                              <p:pRg st="5" end="5"/>
                                            </p:txEl>
                                          </p:spTgt>
                                        </p:tgtEl>
                                        <p:attrNameLst>
                                          <p:attrName>style.visibility</p:attrName>
                                        </p:attrNameLst>
                                      </p:cBhvr>
                                      <p:to>
                                        <p:strVal val="visible"/>
                                      </p:to>
                                    </p:set>
                                    <p:anim calcmode="lin" valueType="num">
                                      <p:cBhvr additive="base">
                                        <p:cTn id="11" dur="500" fill="hold"/>
                                        <p:tgtEl>
                                          <p:spTgt spid="93187">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3187">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3187">
                                            <p:txEl>
                                              <p:pRg st="6" end="6"/>
                                            </p:txEl>
                                          </p:spTgt>
                                        </p:tgtEl>
                                        <p:attrNameLst>
                                          <p:attrName>style.visibility</p:attrName>
                                        </p:attrNameLst>
                                      </p:cBhvr>
                                      <p:to>
                                        <p:strVal val="visible"/>
                                      </p:to>
                                    </p:set>
                                    <p:anim calcmode="lin" valueType="num">
                                      <p:cBhvr additive="base">
                                        <p:cTn id="15" dur="500" fill="hold"/>
                                        <p:tgtEl>
                                          <p:spTgt spid="93187">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318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p:cNvSpPr>
            <a:spLocks noGrp="1" noChangeArrowheads="1"/>
          </p:cNvSpPr>
          <p:nvPr>
            <p:ph idx="1"/>
          </p:nvPr>
        </p:nvSpPr>
        <p:spPr>
          <a:xfrm>
            <a:off x="485804" y="1071546"/>
            <a:ext cx="8229600" cy="4572000"/>
          </a:xfrm>
        </p:spPr>
        <p:txBody>
          <a:bodyPr/>
          <a:lstStyle/>
          <a:p>
            <a:pPr algn="just">
              <a:spcAft>
                <a:spcPct val="40000"/>
              </a:spcAft>
              <a:buNone/>
            </a:pPr>
            <a:r>
              <a:rPr lang="zh-CN" altLang="en-US" sz="2400" dirty="0" smtClean="0">
                <a:solidFill>
                  <a:srgbClr val="FFFF00"/>
                </a:solidFill>
                <a:latin typeface="宋体" pitchFamily="2" charset="-122"/>
                <a:cs typeface="Times New Roman" pitchFamily="18" charset="0"/>
              </a:rPr>
              <a:t>二、瀑布模型的特点</a:t>
            </a:r>
            <a:endParaRPr lang="en-US" altLang="zh-CN" sz="2400" dirty="0" smtClean="0">
              <a:latin typeface="宋体" pitchFamily="2" charset="-122"/>
              <a:cs typeface="Times New Roman" pitchFamily="18" charset="0"/>
            </a:endParaRPr>
          </a:p>
          <a:p>
            <a:pPr algn="just">
              <a:spcAft>
                <a:spcPct val="40000"/>
              </a:spcAft>
            </a:pPr>
            <a:r>
              <a:rPr lang="en-US" altLang="zh-CN" sz="2100" b="1" dirty="0" smtClean="0">
                <a:latin typeface="宋体" pitchFamily="2" charset="-122"/>
                <a:cs typeface="Times New Roman" pitchFamily="18" charset="0"/>
              </a:rPr>
              <a:t>3</a:t>
            </a:r>
            <a:r>
              <a:rPr lang="zh-CN" altLang="en-US" sz="2100" b="1" dirty="0" smtClean="0">
                <a:latin typeface="宋体" pitchFamily="2" charset="-122"/>
                <a:cs typeface="Times New Roman" pitchFamily="18" charset="0"/>
              </a:rPr>
              <a:t>、质量保证</a:t>
            </a:r>
            <a:r>
              <a:rPr lang="zh-CN" altLang="en-US" sz="2100" b="1" dirty="0">
                <a:latin typeface="宋体" pitchFamily="2" charset="-122"/>
                <a:cs typeface="Times New Roman" pitchFamily="18" charset="0"/>
              </a:rPr>
              <a:t>的观点</a:t>
            </a:r>
          </a:p>
          <a:p>
            <a:pPr lvl="1" algn="just">
              <a:lnSpc>
                <a:spcPct val="150000"/>
              </a:lnSpc>
              <a:spcAft>
                <a:spcPct val="40000"/>
              </a:spcAft>
            </a:pPr>
            <a:r>
              <a:rPr lang="zh-CN" altLang="en-US" sz="2400" dirty="0">
                <a:latin typeface="宋体" pitchFamily="2" charset="-122"/>
                <a:cs typeface="Times New Roman" pitchFamily="18" charset="0"/>
              </a:rPr>
              <a:t>每个阶段都必须完成规定的文档，没有交出合格的文档就是没有完成该阶段的任务</a:t>
            </a:r>
          </a:p>
          <a:p>
            <a:pPr lvl="1" algn="just">
              <a:lnSpc>
                <a:spcPct val="150000"/>
              </a:lnSpc>
              <a:spcAft>
                <a:spcPct val="40000"/>
              </a:spcAft>
            </a:pPr>
            <a:r>
              <a:rPr lang="zh-CN" altLang="en-US" sz="2400" dirty="0">
                <a:latin typeface="宋体" pitchFamily="2" charset="-122"/>
                <a:cs typeface="Times New Roman" pitchFamily="18" charset="0"/>
              </a:rPr>
              <a:t>每个阶段结束前都要对所完成的文档进行评审，以便尽早发现问题改正错误</a:t>
            </a:r>
          </a:p>
        </p:txBody>
      </p:sp>
      <p:sp>
        <p:nvSpPr>
          <p:cNvPr id="4" name="灯片编号占位符 5"/>
          <p:cNvSpPr>
            <a:spLocks noGrp="1"/>
          </p:cNvSpPr>
          <p:nvPr>
            <p:ph type="sldNum" sz="quarter" idx="12"/>
          </p:nvPr>
        </p:nvSpPr>
        <p:spPr/>
        <p:txBody>
          <a:bodyPr/>
          <a:lstStyle/>
          <a:p>
            <a:fld id="{1CED60E4-843D-4CD3-80AE-CF22611267D6}" type="slidenum">
              <a:rPr lang="en-US" altLang="zh-CN"/>
              <a:pPr/>
              <a:t>19</a:t>
            </a:fld>
            <a:endParaRPr lang="en-US" altLang="zh-CN"/>
          </a:p>
        </p:txBody>
      </p:sp>
      <p:sp>
        <p:nvSpPr>
          <p:cNvPr id="6" name="Rectangle 2"/>
          <p:cNvSpPr txBox="1">
            <a:spLocks noChangeArrowheads="1"/>
          </p:cNvSpPr>
          <p:nvPr/>
        </p:nvSpPr>
        <p:spPr>
          <a:xfrm>
            <a:off x="642910" y="71414"/>
            <a:ext cx="7126288" cy="952500"/>
          </a:xfrm>
          <a:prstGeom prst="rect">
            <a:avLst/>
          </a:prstGeom>
        </p:spPr>
        <p:txBody>
          <a:bodyPr vert="horz" anchor="ctr">
            <a:normAutofit/>
          </a:bodyPr>
          <a:lstStyle/>
          <a:p>
            <a:pPr marL="484632"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2.2  </a:t>
            </a:r>
            <a:r>
              <a:rPr kumimoji="0" lang="zh-CN" altLang="en-US"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过程模型</a:t>
            </a:r>
            <a:r>
              <a:rPr lang="en-US" altLang="zh-CN" sz="3600" b="1"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latin typeface="楷体_GB2312" pitchFamily="49" charset="-122"/>
                <a:ea typeface="楷体_GB2312" pitchFamily="49" charset="-122"/>
                <a:cs typeface="+mj-cs"/>
              </a:rPr>
              <a:t>——</a:t>
            </a:r>
            <a:r>
              <a:rPr lang="zh-CN" altLang="en-US" sz="3600" b="1" dirty="0" smtClean="0">
                <a:ln w="6350">
                  <a:solidFill>
                    <a:srgbClr val="FF388C">
                      <a:shade val="43000"/>
                    </a:srgbClr>
                  </a:solidFill>
                </a:ln>
                <a:solidFill>
                  <a:srgbClr val="FFFF00"/>
                </a:solidFill>
                <a:effectLst>
                  <a:outerShdw blurRad="38100" dist="38100" dir="2700000" algn="tl">
                    <a:srgbClr val="000000">
                      <a:alpha val="43137"/>
                    </a:srgbClr>
                  </a:outerShdw>
                </a:effectLst>
                <a:latin typeface="楷体_GB2312" pitchFamily="49" charset="-122"/>
                <a:ea typeface="楷体_GB2312" pitchFamily="49" charset="-122"/>
                <a:cs typeface="+mj-cs"/>
              </a:rPr>
              <a:t>瀑布模型</a:t>
            </a:r>
            <a:endParaRPr kumimoji="0" lang="zh-CN" altLang="en-US" sz="4200" b="1" i="1" u="none" strike="noStrike" kern="1200" cap="none" spc="0" normalizeH="0" baseline="0" noProof="0" dirty="0">
              <a:ln w="6350">
                <a:solidFill>
                  <a:schemeClr val="accent1">
                    <a:shade val="43000"/>
                  </a:schemeClr>
                </a:solidFill>
              </a:ln>
              <a:solidFill>
                <a:srgbClr val="FFFF00"/>
              </a:solidFill>
              <a:effectLst>
                <a:outerShdw blurRad="38100" dist="38100" dir="2700000" algn="tl">
                  <a:srgbClr val="000000">
                    <a:alpha val="43137"/>
                  </a:srgbClr>
                </a:outerShdw>
              </a:effectLst>
              <a:uLnTx/>
              <a:uFillTx/>
              <a:latin typeface="Times New Roman" pitchFamily="18" charset="0"/>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 name="矩形 22"/>
          <p:cNvSpPr/>
          <p:nvPr/>
        </p:nvSpPr>
        <p:spPr>
          <a:xfrm>
            <a:off x="285720" y="3714752"/>
            <a:ext cx="8643998" cy="31432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826" name="Rectangle 2"/>
          <p:cNvSpPr>
            <a:spLocks noGrp="1" noChangeArrowheads="1"/>
          </p:cNvSpPr>
          <p:nvPr>
            <p:ph type="title"/>
          </p:nvPr>
        </p:nvSpPr>
        <p:spPr>
          <a:xfrm>
            <a:off x="609600" y="152400"/>
            <a:ext cx="7772400" cy="919146"/>
          </a:xfrm>
        </p:spPr>
        <p:txBody>
          <a:bodyPr/>
          <a:lstStyle/>
          <a:p>
            <a:r>
              <a:rPr lang="zh-CN" altLang="en-US" b="0" i="1" dirty="0">
                <a:latin typeface="Times New Roman" pitchFamily="18" charset="0"/>
              </a:rPr>
              <a:t>第</a:t>
            </a:r>
            <a:r>
              <a:rPr lang="en-US" altLang="zh-CN" b="0" i="1" dirty="0"/>
              <a:t>2</a:t>
            </a:r>
            <a:r>
              <a:rPr lang="zh-CN" altLang="en-US" b="0" i="1" dirty="0">
                <a:latin typeface="Times New Roman" pitchFamily="18" charset="0"/>
              </a:rPr>
              <a:t>章</a:t>
            </a:r>
            <a:r>
              <a:rPr lang="zh-CN" altLang="en-US" b="0" i="1" dirty="0"/>
              <a:t>	  </a:t>
            </a:r>
            <a:r>
              <a:rPr lang="zh-CN" altLang="en-US" b="0" i="1" dirty="0">
                <a:latin typeface="Times New Roman" pitchFamily="18" charset="0"/>
              </a:rPr>
              <a:t>软件过程</a:t>
            </a:r>
            <a:endParaRPr lang="en-US" altLang="zh-CN" b="0" i="1" dirty="0">
              <a:ea typeface="黑体" pitchFamily="2" charset="-122"/>
            </a:endParaRPr>
          </a:p>
        </p:txBody>
      </p:sp>
      <p:sp>
        <p:nvSpPr>
          <p:cNvPr id="77827" name="Rectangle 3"/>
          <p:cNvSpPr>
            <a:spLocks noGrp="1" noChangeArrowheads="1"/>
          </p:cNvSpPr>
          <p:nvPr>
            <p:ph idx="1"/>
          </p:nvPr>
        </p:nvSpPr>
        <p:spPr>
          <a:xfrm>
            <a:off x="571472" y="1214422"/>
            <a:ext cx="8077200" cy="4724400"/>
          </a:xfrm>
        </p:spPr>
        <p:txBody>
          <a:bodyPr>
            <a:normAutofit/>
          </a:bodyPr>
          <a:lstStyle/>
          <a:p>
            <a:pPr>
              <a:lnSpc>
                <a:spcPct val="90000"/>
              </a:lnSpc>
              <a:spcAft>
                <a:spcPct val="40000"/>
              </a:spcAft>
            </a:pPr>
            <a:r>
              <a:rPr lang="en-US" altLang="zh-CN" sz="2800" dirty="0" smtClean="0"/>
              <a:t>*1</a:t>
            </a:r>
            <a:r>
              <a:rPr lang="zh-CN" altLang="en-US" sz="2800" dirty="0" smtClean="0"/>
              <a:t>、软件工程的基本元素（</a:t>
            </a:r>
            <a:r>
              <a:rPr lang="zh-CN" altLang="en-US" sz="2800" dirty="0"/>
              <a:t>回顾</a:t>
            </a:r>
            <a:r>
              <a:rPr lang="zh-CN" altLang="en-US" sz="2800" dirty="0" smtClean="0"/>
              <a:t>）</a:t>
            </a:r>
            <a:endParaRPr lang="en-US" altLang="zh-CN" sz="2800" dirty="0" smtClean="0"/>
          </a:p>
          <a:p>
            <a:pPr>
              <a:lnSpc>
                <a:spcPct val="90000"/>
              </a:lnSpc>
              <a:spcAft>
                <a:spcPct val="40000"/>
              </a:spcAft>
              <a:buNone/>
            </a:pPr>
            <a:r>
              <a:rPr lang="en-US" altLang="zh-CN" sz="2800" dirty="0" smtClean="0"/>
              <a:t>	      </a:t>
            </a:r>
            <a:r>
              <a:rPr lang="zh-CN" altLang="en-US" sz="2000" dirty="0" smtClean="0"/>
              <a:t>软件工程描述一个团队为达到某个既定</a:t>
            </a:r>
            <a:r>
              <a:rPr lang="zh-CN" altLang="en-US" sz="2000" dirty="0" smtClean="0">
                <a:solidFill>
                  <a:srgbClr val="FFFF00"/>
                </a:solidFill>
              </a:rPr>
              <a:t>目标</a:t>
            </a:r>
            <a:r>
              <a:rPr lang="zh-CN" altLang="en-US" sz="2000" dirty="0" smtClean="0"/>
              <a:t>，在一定的</a:t>
            </a:r>
            <a:r>
              <a:rPr lang="zh-CN" altLang="en-US" sz="2000" dirty="0" smtClean="0">
                <a:solidFill>
                  <a:srgbClr val="FFFF00"/>
                </a:solidFill>
              </a:rPr>
              <a:t>环境</a:t>
            </a:r>
            <a:r>
              <a:rPr lang="zh-CN" altLang="en-US" sz="2000" dirty="0" smtClean="0"/>
              <a:t>中的</a:t>
            </a:r>
            <a:r>
              <a:rPr lang="zh-CN" altLang="en-US" sz="2000" dirty="0" smtClean="0">
                <a:solidFill>
                  <a:srgbClr val="FFFF00"/>
                </a:solidFill>
              </a:rPr>
              <a:t>工作步骤</a:t>
            </a:r>
            <a:r>
              <a:rPr lang="zh-CN" altLang="en-US" sz="2000" dirty="0" smtClean="0"/>
              <a:t>，以及在这些工作步骤中如何对团队的成员进行</a:t>
            </a:r>
            <a:r>
              <a:rPr lang="zh-CN" altLang="en-US" sz="2000" dirty="0" smtClean="0">
                <a:solidFill>
                  <a:srgbClr val="FFFF00"/>
                </a:solidFill>
              </a:rPr>
              <a:t>角色</a:t>
            </a:r>
            <a:r>
              <a:rPr lang="zh-CN" altLang="en-US" sz="2000" dirty="0" smtClean="0"/>
              <a:t>分工，如何为各种角色确定具体的</a:t>
            </a:r>
            <a:r>
              <a:rPr lang="zh-CN" altLang="en-US" sz="2000" dirty="0" smtClean="0">
                <a:solidFill>
                  <a:srgbClr val="FFFF00"/>
                </a:solidFill>
              </a:rPr>
              <a:t>工作流程</a:t>
            </a:r>
            <a:r>
              <a:rPr lang="zh-CN" altLang="en-US" sz="2000" dirty="0" smtClean="0"/>
              <a:t>，并指明在工作流程中应从事哪些</a:t>
            </a:r>
            <a:r>
              <a:rPr lang="zh-CN" altLang="en-US" sz="2000" dirty="0" smtClean="0">
                <a:solidFill>
                  <a:srgbClr val="FFFF00"/>
                </a:solidFill>
              </a:rPr>
              <a:t>活动</a:t>
            </a:r>
            <a:r>
              <a:rPr lang="zh-CN" altLang="en-US" sz="2000" dirty="0" smtClean="0"/>
              <a:t>，使用什么样的</a:t>
            </a:r>
            <a:r>
              <a:rPr lang="zh-CN" altLang="en-US" sz="2000" dirty="0" smtClean="0">
                <a:solidFill>
                  <a:srgbClr val="FFFF00"/>
                </a:solidFill>
              </a:rPr>
              <a:t>方法</a:t>
            </a:r>
            <a:r>
              <a:rPr lang="zh-CN" altLang="en-US" sz="2000" dirty="0" smtClean="0"/>
              <a:t>、</a:t>
            </a:r>
            <a:r>
              <a:rPr lang="zh-CN" altLang="en-US" sz="2000" dirty="0" smtClean="0">
                <a:solidFill>
                  <a:srgbClr val="FFFF00"/>
                </a:solidFill>
              </a:rPr>
              <a:t>工具</a:t>
            </a:r>
            <a:r>
              <a:rPr lang="zh-CN" altLang="en-US" sz="2000" dirty="0" smtClean="0"/>
              <a:t>，产生哪些</a:t>
            </a:r>
            <a:r>
              <a:rPr lang="zh-CN" altLang="en-US" sz="2000" dirty="0" smtClean="0">
                <a:solidFill>
                  <a:srgbClr val="FFFF00"/>
                </a:solidFill>
              </a:rPr>
              <a:t>阶段性成果</a:t>
            </a:r>
            <a:r>
              <a:rPr lang="zh-CN" altLang="en-US" sz="2000" dirty="0" smtClean="0"/>
              <a:t>。 此外软件工程还指明上述内容应如何进行有效</a:t>
            </a:r>
            <a:r>
              <a:rPr lang="zh-CN" altLang="en-US" sz="2000" dirty="0" smtClean="0">
                <a:solidFill>
                  <a:srgbClr val="FFFF00"/>
                </a:solidFill>
              </a:rPr>
              <a:t>管理</a:t>
            </a:r>
            <a:r>
              <a:rPr lang="zh-CN" altLang="en-US" sz="2000" dirty="0" smtClean="0"/>
              <a:t>以确保成功，以及工程进行过程中和结束后怎样对工程进行</a:t>
            </a:r>
            <a:r>
              <a:rPr lang="zh-CN" altLang="en-US" sz="2000" dirty="0" smtClean="0">
                <a:solidFill>
                  <a:srgbClr val="FFFF00"/>
                </a:solidFill>
              </a:rPr>
              <a:t>评价</a:t>
            </a:r>
            <a:r>
              <a:rPr lang="zh-CN" altLang="en-US" sz="2000" dirty="0" smtClean="0"/>
              <a:t>，以期不断改进。</a:t>
            </a:r>
            <a:endParaRPr lang="zh-CN" altLang="en-US" sz="2000" dirty="0"/>
          </a:p>
        </p:txBody>
      </p:sp>
      <p:sp>
        <p:nvSpPr>
          <p:cNvPr id="4" name="灯片编号占位符 5"/>
          <p:cNvSpPr>
            <a:spLocks noGrp="1"/>
          </p:cNvSpPr>
          <p:nvPr>
            <p:ph type="sldNum" sz="quarter" idx="12"/>
          </p:nvPr>
        </p:nvSpPr>
        <p:spPr/>
        <p:txBody>
          <a:bodyPr/>
          <a:lstStyle/>
          <a:p>
            <a:fld id="{2232B1EB-5509-4396-802E-49AC0995035D}" type="slidenum">
              <a:rPr lang="en-US" altLang="zh-CN"/>
              <a:pPr/>
              <a:t>2</a:t>
            </a:fld>
            <a:endParaRPr lang="en-US" altLang="zh-CN"/>
          </a:p>
        </p:txBody>
      </p:sp>
      <p:grpSp>
        <p:nvGrpSpPr>
          <p:cNvPr id="2" name="组合 21"/>
          <p:cNvGrpSpPr/>
          <p:nvPr/>
        </p:nvGrpSpPr>
        <p:grpSpPr>
          <a:xfrm>
            <a:off x="285720" y="3643314"/>
            <a:ext cx="9053546" cy="3297524"/>
            <a:chOff x="304800" y="2743200"/>
            <a:chExt cx="9144000" cy="4220833"/>
          </a:xfrm>
        </p:grpSpPr>
        <p:sp>
          <p:nvSpPr>
            <p:cNvPr id="5" name="Oval 4"/>
            <p:cNvSpPr>
              <a:spLocks noChangeArrowheads="1"/>
            </p:cNvSpPr>
            <p:nvPr/>
          </p:nvSpPr>
          <p:spPr bwMode="auto">
            <a:xfrm>
              <a:off x="1295400" y="5638800"/>
              <a:ext cx="5334000" cy="457200"/>
            </a:xfrm>
            <a:prstGeom prst="ellipse">
              <a:avLst/>
            </a:prstGeom>
            <a:solidFill>
              <a:srgbClr val="C0C0C0"/>
            </a:solidFill>
            <a:ln w="25400">
              <a:round/>
              <a:headEnd/>
              <a:tailEnd/>
            </a:ln>
            <a:effectLst/>
            <a:scene3d>
              <a:camera prst="legacyPerspectiveBottom"/>
              <a:lightRig rig="legacyFlat3" dir="t"/>
            </a:scene3d>
            <a:sp3d extrusionH="887400" prstMaterial="legacyMatte">
              <a:bevelT w="13500" h="13500" prst="angle"/>
              <a:bevelB w="13500" h="13500" prst="angle"/>
              <a:extrusionClr>
                <a:srgbClr val="C0C0C0"/>
              </a:extrusionClr>
            </a:sp3d>
          </p:spPr>
          <p:txBody>
            <a:bodyPr wrap="none" anchor="ctr">
              <a:flatTx/>
            </a:bodyPr>
            <a:lstStyle/>
            <a:p>
              <a:pPr algn="ctr"/>
              <a:r>
                <a:rPr lang="zh-CN" altLang="en-US" sz="2000">
                  <a:solidFill>
                    <a:schemeClr val="bg2">
                      <a:lumMod val="50000"/>
                    </a:schemeClr>
                  </a:solidFill>
                </a:rPr>
                <a:t>软件过程</a:t>
              </a:r>
            </a:p>
          </p:txBody>
        </p:sp>
        <p:sp>
          <p:nvSpPr>
            <p:cNvPr id="6" name="Line 5"/>
            <p:cNvSpPr>
              <a:spLocks noChangeShapeType="1"/>
            </p:cNvSpPr>
            <p:nvPr/>
          </p:nvSpPr>
          <p:spPr bwMode="auto">
            <a:xfrm>
              <a:off x="1295400" y="3810000"/>
              <a:ext cx="5105400" cy="0"/>
            </a:xfrm>
            <a:prstGeom prst="line">
              <a:avLst/>
            </a:prstGeom>
            <a:noFill/>
            <a:ln w="25400">
              <a:solidFill>
                <a:schemeClr val="bg1"/>
              </a:solidFill>
              <a:round/>
              <a:headEnd/>
              <a:tailEnd type="triangle" w="med" len="med"/>
            </a:ln>
            <a:effectLst/>
          </p:spPr>
          <p:txBody>
            <a:bodyPr/>
            <a:lstStyle/>
            <a:p>
              <a:endParaRPr lang="zh-CN" altLang="en-US">
                <a:solidFill>
                  <a:schemeClr val="bg2">
                    <a:lumMod val="50000"/>
                  </a:schemeClr>
                </a:solidFill>
              </a:endParaRPr>
            </a:p>
          </p:txBody>
        </p:sp>
        <p:sp>
          <p:nvSpPr>
            <p:cNvPr id="7" name="Text Box 6"/>
            <p:cNvSpPr txBox="1">
              <a:spLocks noChangeArrowheads="1"/>
            </p:cNvSpPr>
            <p:nvPr/>
          </p:nvSpPr>
          <p:spPr bwMode="auto">
            <a:xfrm>
              <a:off x="3429000" y="3505200"/>
              <a:ext cx="1219200" cy="472745"/>
            </a:xfrm>
            <a:prstGeom prst="rect">
              <a:avLst/>
            </a:prstGeom>
            <a:noFill/>
            <a:ln w="25400">
              <a:noFill/>
              <a:miter lim="800000"/>
              <a:headEnd/>
              <a:tailEnd/>
            </a:ln>
            <a:effectLst/>
          </p:spPr>
          <p:txBody>
            <a:bodyPr>
              <a:spAutoFit/>
            </a:bodyPr>
            <a:lstStyle/>
            <a:p>
              <a:pPr>
                <a:spcBef>
                  <a:spcPct val="50000"/>
                </a:spcBef>
              </a:pPr>
              <a:r>
                <a:rPr lang="zh-CN" altLang="en-US" sz="1800">
                  <a:solidFill>
                    <a:schemeClr val="bg2">
                      <a:lumMod val="50000"/>
                    </a:schemeClr>
                  </a:solidFill>
                </a:rPr>
                <a:t>软件管理</a:t>
              </a:r>
            </a:p>
          </p:txBody>
        </p:sp>
        <p:sp>
          <p:nvSpPr>
            <p:cNvPr id="8" name="AutoShape 7"/>
            <p:cNvSpPr>
              <a:spLocks noChangeArrowheads="1"/>
            </p:cNvSpPr>
            <p:nvPr/>
          </p:nvSpPr>
          <p:spPr bwMode="auto">
            <a:xfrm>
              <a:off x="1828800" y="4572000"/>
              <a:ext cx="990600" cy="381000"/>
            </a:xfrm>
            <a:prstGeom prst="roundRect">
              <a:avLst>
                <a:gd name="adj" fmla="val 16667"/>
              </a:avLst>
            </a:prstGeom>
            <a:noFill/>
            <a:ln w="25400">
              <a:solidFill>
                <a:schemeClr val="bg1"/>
              </a:solidFill>
              <a:round/>
              <a:headEnd/>
              <a:tailEnd/>
            </a:ln>
            <a:effectLst/>
          </p:spPr>
          <p:txBody>
            <a:bodyPr wrap="none" anchor="ctr"/>
            <a:lstStyle/>
            <a:p>
              <a:pPr algn="ctr"/>
              <a:r>
                <a:rPr lang="zh-CN" altLang="en-US" sz="2000" dirty="0">
                  <a:solidFill>
                    <a:schemeClr val="bg2">
                      <a:lumMod val="50000"/>
                    </a:schemeClr>
                  </a:solidFill>
                </a:rPr>
                <a:t>角色</a:t>
              </a:r>
            </a:p>
          </p:txBody>
        </p:sp>
        <p:sp>
          <p:nvSpPr>
            <p:cNvPr id="9" name="Line 8"/>
            <p:cNvSpPr>
              <a:spLocks noChangeShapeType="1"/>
            </p:cNvSpPr>
            <p:nvPr/>
          </p:nvSpPr>
          <p:spPr bwMode="auto">
            <a:xfrm>
              <a:off x="1295400" y="6400800"/>
              <a:ext cx="5257800" cy="0"/>
            </a:xfrm>
            <a:prstGeom prst="line">
              <a:avLst/>
            </a:prstGeom>
            <a:noFill/>
            <a:ln w="25400">
              <a:solidFill>
                <a:schemeClr val="bg1"/>
              </a:solidFill>
              <a:round/>
              <a:headEnd/>
              <a:tailEnd/>
            </a:ln>
            <a:effectLst/>
          </p:spPr>
          <p:txBody>
            <a:bodyPr/>
            <a:lstStyle/>
            <a:p>
              <a:endParaRPr lang="zh-CN" altLang="en-US">
                <a:solidFill>
                  <a:schemeClr val="bg2">
                    <a:lumMod val="50000"/>
                  </a:schemeClr>
                </a:solidFill>
              </a:endParaRPr>
            </a:p>
          </p:txBody>
        </p:sp>
        <p:sp>
          <p:nvSpPr>
            <p:cNvPr id="10" name="Text Box 10"/>
            <p:cNvSpPr txBox="1">
              <a:spLocks noChangeArrowheads="1"/>
            </p:cNvSpPr>
            <p:nvPr/>
          </p:nvSpPr>
          <p:spPr bwMode="auto">
            <a:xfrm>
              <a:off x="3657600" y="6491288"/>
              <a:ext cx="1219200" cy="472745"/>
            </a:xfrm>
            <a:prstGeom prst="rect">
              <a:avLst/>
            </a:prstGeom>
            <a:noFill/>
            <a:ln w="25400">
              <a:noFill/>
              <a:miter lim="800000"/>
              <a:headEnd/>
              <a:tailEnd/>
            </a:ln>
            <a:effectLst/>
          </p:spPr>
          <p:txBody>
            <a:bodyPr>
              <a:spAutoFit/>
            </a:bodyPr>
            <a:lstStyle/>
            <a:p>
              <a:pPr>
                <a:spcBef>
                  <a:spcPct val="50000"/>
                </a:spcBef>
              </a:pPr>
              <a:r>
                <a:rPr lang="zh-CN" altLang="en-US" sz="1800">
                  <a:solidFill>
                    <a:schemeClr val="bg2">
                      <a:lumMod val="50000"/>
                    </a:schemeClr>
                  </a:solidFill>
                </a:rPr>
                <a:t>环境</a:t>
              </a:r>
            </a:p>
          </p:txBody>
        </p:sp>
        <p:sp>
          <p:nvSpPr>
            <p:cNvPr id="11" name="AutoShape 11"/>
            <p:cNvSpPr>
              <a:spLocks noChangeArrowheads="1"/>
            </p:cNvSpPr>
            <p:nvPr/>
          </p:nvSpPr>
          <p:spPr bwMode="auto">
            <a:xfrm>
              <a:off x="3048000" y="4572000"/>
              <a:ext cx="990600" cy="381000"/>
            </a:xfrm>
            <a:prstGeom prst="roundRect">
              <a:avLst>
                <a:gd name="adj" fmla="val 16667"/>
              </a:avLst>
            </a:prstGeom>
            <a:noFill/>
            <a:ln w="25400">
              <a:solidFill>
                <a:schemeClr val="bg1"/>
              </a:solidFill>
              <a:round/>
              <a:headEnd/>
              <a:tailEnd/>
            </a:ln>
            <a:effectLst/>
          </p:spPr>
          <p:txBody>
            <a:bodyPr wrap="none" anchor="ctr"/>
            <a:lstStyle/>
            <a:p>
              <a:pPr algn="ctr"/>
              <a:r>
                <a:rPr lang="zh-CN" altLang="en-US" sz="2000" dirty="0">
                  <a:solidFill>
                    <a:schemeClr val="bg2">
                      <a:lumMod val="50000"/>
                    </a:schemeClr>
                  </a:solidFill>
                </a:rPr>
                <a:t>流程</a:t>
              </a:r>
            </a:p>
          </p:txBody>
        </p:sp>
        <p:sp>
          <p:nvSpPr>
            <p:cNvPr id="12" name="AutoShape 12"/>
            <p:cNvSpPr>
              <a:spLocks noChangeArrowheads="1"/>
            </p:cNvSpPr>
            <p:nvPr/>
          </p:nvSpPr>
          <p:spPr bwMode="auto">
            <a:xfrm>
              <a:off x="4267200" y="4572000"/>
              <a:ext cx="990600" cy="381000"/>
            </a:xfrm>
            <a:prstGeom prst="roundRect">
              <a:avLst>
                <a:gd name="adj" fmla="val 16667"/>
              </a:avLst>
            </a:prstGeom>
            <a:noFill/>
            <a:ln w="25400">
              <a:solidFill>
                <a:schemeClr val="bg1"/>
              </a:solidFill>
              <a:round/>
              <a:headEnd/>
              <a:tailEnd/>
            </a:ln>
            <a:effectLst/>
          </p:spPr>
          <p:txBody>
            <a:bodyPr wrap="none" anchor="ctr"/>
            <a:lstStyle/>
            <a:p>
              <a:pPr algn="ctr"/>
              <a:r>
                <a:rPr lang="zh-CN" altLang="en-US" sz="2000" dirty="0">
                  <a:solidFill>
                    <a:schemeClr val="bg2">
                      <a:lumMod val="50000"/>
                    </a:schemeClr>
                  </a:solidFill>
                </a:rPr>
                <a:t>活动</a:t>
              </a:r>
            </a:p>
          </p:txBody>
        </p:sp>
        <p:sp>
          <p:nvSpPr>
            <p:cNvPr id="13" name="AutoShape 13"/>
            <p:cNvSpPr>
              <a:spLocks noChangeArrowheads="1"/>
            </p:cNvSpPr>
            <p:nvPr/>
          </p:nvSpPr>
          <p:spPr bwMode="auto">
            <a:xfrm>
              <a:off x="4267200" y="4038600"/>
              <a:ext cx="990600" cy="381000"/>
            </a:xfrm>
            <a:prstGeom prst="roundRect">
              <a:avLst>
                <a:gd name="adj" fmla="val 16667"/>
              </a:avLst>
            </a:prstGeom>
            <a:noFill/>
            <a:ln w="25400">
              <a:solidFill>
                <a:schemeClr val="bg1"/>
              </a:solidFill>
              <a:round/>
              <a:headEnd/>
              <a:tailEnd/>
            </a:ln>
            <a:effectLst/>
          </p:spPr>
          <p:txBody>
            <a:bodyPr wrap="none" anchor="ctr"/>
            <a:lstStyle/>
            <a:p>
              <a:pPr algn="ctr"/>
              <a:r>
                <a:rPr lang="zh-CN" altLang="en-US" sz="2000">
                  <a:solidFill>
                    <a:schemeClr val="bg2">
                      <a:lumMod val="50000"/>
                    </a:schemeClr>
                  </a:solidFill>
                </a:rPr>
                <a:t>方法</a:t>
              </a:r>
            </a:p>
          </p:txBody>
        </p:sp>
        <p:sp>
          <p:nvSpPr>
            <p:cNvPr id="14" name="AutoShape 14"/>
            <p:cNvSpPr>
              <a:spLocks noChangeArrowheads="1"/>
            </p:cNvSpPr>
            <p:nvPr/>
          </p:nvSpPr>
          <p:spPr bwMode="auto">
            <a:xfrm>
              <a:off x="4267200" y="5105400"/>
              <a:ext cx="990600" cy="381000"/>
            </a:xfrm>
            <a:prstGeom prst="roundRect">
              <a:avLst>
                <a:gd name="adj" fmla="val 16667"/>
              </a:avLst>
            </a:prstGeom>
            <a:noFill/>
            <a:ln w="25400">
              <a:solidFill>
                <a:schemeClr val="bg1"/>
              </a:solidFill>
              <a:round/>
              <a:headEnd/>
              <a:tailEnd/>
            </a:ln>
            <a:effectLst/>
          </p:spPr>
          <p:txBody>
            <a:bodyPr wrap="none" anchor="ctr"/>
            <a:lstStyle/>
            <a:p>
              <a:pPr algn="ctr"/>
              <a:r>
                <a:rPr lang="zh-CN" altLang="en-US" sz="2000" dirty="0">
                  <a:solidFill>
                    <a:schemeClr val="bg2">
                      <a:lumMod val="50000"/>
                    </a:schemeClr>
                  </a:solidFill>
                </a:rPr>
                <a:t>工具</a:t>
              </a:r>
            </a:p>
          </p:txBody>
        </p:sp>
        <p:sp>
          <p:nvSpPr>
            <p:cNvPr id="15" name="AutoShape 15"/>
            <p:cNvSpPr>
              <a:spLocks noChangeArrowheads="1"/>
            </p:cNvSpPr>
            <p:nvPr/>
          </p:nvSpPr>
          <p:spPr bwMode="auto">
            <a:xfrm>
              <a:off x="5486400" y="4572000"/>
              <a:ext cx="990600" cy="381000"/>
            </a:xfrm>
            <a:prstGeom prst="roundRect">
              <a:avLst>
                <a:gd name="adj" fmla="val 16667"/>
              </a:avLst>
            </a:prstGeom>
            <a:noFill/>
            <a:ln w="25400">
              <a:solidFill>
                <a:schemeClr val="bg1"/>
              </a:solidFill>
              <a:round/>
              <a:headEnd/>
              <a:tailEnd/>
            </a:ln>
            <a:effectLst/>
          </p:spPr>
          <p:txBody>
            <a:bodyPr wrap="none" anchor="ctr"/>
            <a:lstStyle/>
            <a:p>
              <a:pPr algn="ctr"/>
              <a:r>
                <a:rPr lang="zh-CN" altLang="en-US" sz="2000" dirty="0">
                  <a:solidFill>
                    <a:schemeClr val="bg2">
                      <a:lumMod val="50000"/>
                    </a:schemeClr>
                  </a:solidFill>
                </a:rPr>
                <a:t>成果</a:t>
              </a:r>
            </a:p>
          </p:txBody>
        </p:sp>
        <p:sp>
          <p:nvSpPr>
            <p:cNvPr id="16" name="Line 17"/>
            <p:cNvSpPr>
              <a:spLocks noChangeShapeType="1"/>
            </p:cNvSpPr>
            <p:nvPr/>
          </p:nvSpPr>
          <p:spPr bwMode="auto">
            <a:xfrm>
              <a:off x="1295400" y="3124200"/>
              <a:ext cx="5105400" cy="0"/>
            </a:xfrm>
            <a:prstGeom prst="line">
              <a:avLst/>
            </a:prstGeom>
            <a:noFill/>
            <a:ln w="25400">
              <a:solidFill>
                <a:schemeClr val="bg1"/>
              </a:solidFill>
              <a:round/>
              <a:headEnd/>
              <a:tailEnd type="triangle" w="med" len="med"/>
            </a:ln>
            <a:effectLst/>
          </p:spPr>
          <p:txBody>
            <a:bodyPr/>
            <a:lstStyle/>
            <a:p>
              <a:endParaRPr lang="zh-CN" altLang="en-US">
                <a:solidFill>
                  <a:schemeClr val="bg2">
                    <a:lumMod val="50000"/>
                  </a:schemeClr>
                </a:solidFill>
              </a:endParaRPr>
            </a:p>
          </p:txBody>
        </p:sp>
        <p:sp>
          <p:nvSpPr>
            <p:cNvPr id="17" name="Text Box 18"/>
            <p:cNvSpPr txBox="1">
              <a:spLocks noChangeArrowheads="1"/>
            </p:cNvSpPr>
            <p:nvPr/>
          </p:nvSpPr>
          <p:spPr bwMode="auto">
            <a:xfrm>
              <a:off x="3657600" y="2743200"/>
              <a:ext cx="914400" cy="472745"/>
            </a:xfrm>
            <a:prstGeom prst="rect">
              <a:avLst/>
            </a:prstGeom>
            <a:noFill/>
            <a:ln w="25400">
              <a:noFill/>
              <a:miter lim="800000"/>
              <a:headEnd/>
              <a:tailEnd/>
            </a:ln>
            <a:effectLst/>
          </p:spPr>
          <p:txBody>
            <a:bodyPr>
              <a:spAutoFit/>
            </a:bodyPr>
            <a:lstStyle/>
            <a:p>
              <a:pPr>
                <a:spcBef>
                  <a:spcPct val="50000"/>
                </a:spcBef>
              </a:pPr>
              <a:r>
                <a:rPr lang="zh-CN" altLang="en-US" sz="1800">
                  <a:solidFill>
                    <a:schemeClr val="bg2">
                      <a:lumMod val="50000"/>
                    </a:schemeClr>
                  </a:solidFill>
                </a:rPr>
                <a:t>评价</a:t>
              </a:r>
            </a:p>
          </p:txBody>
        </p:sp>
        <p:sp>
          <p:nvSpPr>
            <p:cNvPr id="18" name="Line 19"/>
            <p:cNvSpPr>
              <a:spLocks noChangeShapeType="1"/>
            </p:cNvSpPr>
            <p:nvPr/>
          </p:nvSpPr>
          <p:spPr bwMode="auto">
            <a:xfrm>
              <a:off x="6510338" y="4757738"/>
              <a:ext cx="838200" cy="0"/>
            </a:xfrm>
            <a:prstGeom prst="line">
              <a:avLst/>
            </a:prstGeom>
            <a:noFill/>
            <a:ln w="25400">
              <a:solidFill>
                <a:schemeClr val="bg1"/>
              </a:solidFill>
              <a:prstDash val="dash"/>
              <a:round/>
              <a:headEnd/>
              <a:tailEnd type="triangle" w="med" len="med"/>
            </a:ln>
            <a:effectLst/>
          </p:spPr>
          <p:txBody>
            <a:bodyPr/>
            <a:lstStyle/>
            <a:p>
              <a:endParaRPr lang="zh-CN" altLang="en-US">
                <a:solidFill>
                  <a:schemeClr val="bg2">
                    <a:lumMod val="50000"/>
                  </a:schemeClr>
                </a:solidFill>
              </a:endParaRPr>
            </a:p>
          </p:txBody>
        </p:sp>
        <p:sp>
          <p:nvSpPr>
            <p:cNvPr id="19" name="Text Box 20"/>
            <p:cNvSpPr txBox="1">
              <a:spLocks noChangeArrowheads="1"/>
            </p:cNvSpPr>
            <p:nvPr/>
          </p:nvSpPr>
          <p:spPr bwMode="auto">
            <a:xfrm>
              <a:off x="7391400" y="4572000"/>
              <a:ext cx="2057400" cy="433349"/>
            </a:xfrm>
            <a:prstGeom prst="rect">
              <a:avLst/>
            </a:prstGeom>
            <a:noFill/>
            <a:ln w="25400">
              <a:noFill/>
              <a:miter lim="800000"/>
              <a:headEnd/>
              <a:tailEnd/>
            </a:ln>
            <a:effectLst/>
          </p:spPr>
          <p:txBody>
            <a:bodyPr>
              <a:spAutoFit/>
            </a:bodyPr>
            <a:lstStyle/>
            <a:p>
              <a:pPr>
                <a:spcBef>
                  <a:spcPct val="50000"/>
                </a:spcBef>
              </a:pPr>
              <a:r>
                <a:rPr lang="zh-CN" altLang="en-US" sz="1600" dirty="0">
                  <a:solidFill>
                    <a:schemeClr val="bg2">
                      <a:lumMod val="50000"/>
                    </a:schemeClr>
                  </a:solidFill>
                </a:rPr>
                <a:t>目标（软件产品）</a:t>
              </a:r>
            </a:p>
          </p:txBody>
        </p:sp>
        <p:sp>
          <p:nvSpPr>
            <p:cNvPr id="20" name="Rectangle 21"/>
            <p:cNvSpPr>
              <a:spLocks noChangeArrowheads="1"/>
            </p:cNvSpPr>
            <p:nvPr/>
          </p:nvSpPr>
          <p:spPr bwMode="auto">
            <a:xfrm>
              <a:off x="1066800" y="3352800"/>
              <a:ext cx="5638800" cy="3505200"/>
            </a:xfrm>
            <a:prstGeom prst="rect">
              <a:avLst/>
            </a:prstGeom>
            <a:noFill/>
            <a:ln w="25400">
              <a:solidFill>
                <a:schemeClr val="bg1"/>
              </a:solidFill>
              <a:prstDash val="sysDot"/>
              <a:miter lim="800000"/>
              <a:headEnd/>
              <a:tailEnd/>
            </a:ln>
            <a:effectLst/>
          </p:spPr>
          <p:txBody>
            <a:bodyPr wrap="none" anchor="ctr"/>
            <a:lstStyle/>
            <a:p>
              <a:endParaRPr lang="zh-CN" altLang="en-US">
                <a:solidFill>
                  <a:schemeClr val="bg2">
                    <a:lumMod val="50000"/>
                  </a:schemeClr>
                </a:solidFill>
              </a:endParaRPr>
            </a:p>
          </p:txBody>
        </p:sp>
        <p:sp>
          <p:nvSpPr>
            <p:cNvPr id="21" name="Text Box 23"/>
            <p:cNvSpPr txBox="1">
              <a:spLocks noChangeArrowheads="1"/>
            </p:cNvSpPr>
            <p:nvPr/>
          </p:nvSpPr>
          <p:spPr bwMode="auto">
            <a:xfrm>
              <a:off x="304800" y="3810000"/>
              <a:ext cx="685800" cy="1181863"/>
            </a:xfrm>
            <a:prstGeom prst="rect">
              <a:avLst/>
            </a:prstGeom>
            <a:noFill/>
            <a:ln w="25400">
              <a:noFill/>
              <a:miter lim="800000"/>
              <a:headEnd/>
              <a:tailEnd/>
            </a:ln>
            <a:effectLst/>
          </p:spPr>
          <p:txBody>
            <a:bodyPr>
              <a:spAutoFit/>
            </a:bodyPr>
            <a:lstStyle/>
            <a:p>
              <a:pPr>
                <a:spcBef>
                  <a:spcPct val="50000"/>
                </a:spcBef>
              </a:pPr>
              <a:r>
                <a:rPr lang="zh-CN" altLang="en-US">
                  <a:solidFill>
                    <a:schemeClr val="bg2">
                      <a:lumMod val="50000"/>
                    </a:schemeClr>
                  </a:solidFill>
                </a:rPr>
                <a:t>软件工程框架</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7827">
                                            <p:txEl>
                                              <p:pRg st="1" end="1"/>
                                            </p:txEl>
                                          </p:spTgt>
                                        </p:tgtEl>
                                        <p:attrNameLst>
                                          <p:attrName>style.visibility</p:attrName>
                                        </p:attrNameLst>
                                      </p:cBhvr>
                                      <p:to>
                                        <p:strVal val="visible"/>
                                      </p:to>
                                    </p:set>
                                    <p:animEffect transition="in" filter="barn(outVertical)">
                                      <p:cBhvr>
                                        <p:cTn id="7" dur="500"/>
                                        <p:tgtEl>
                                          <p:spTgt spid="7782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500" fill="hold"/>
                                        <p:tgtEl>
                                          <p:spTgt spid="23"/>
                                        </p:tgtEl>
                                        <p:attrNameLst>
                                          <p:attrName>ppt_x</p:attrName>
                                        </p:attrNameLst>
                                      </p:cBhvr>
                                      <p:tavLst>
                                        <p:tav tm="0">
                                          <p:val>
                                            <p:strVal val="#ppt_x"/>
                                          </p:val>
                                        </p:tav>
                                        <p:tav tm="100000">
                                          <p:val>
                                            <p:strVal val="#ppt_x"/>
                                          </p:val>
                                        </p:tav>
                                      </p:tavLst>
                                    </p:anim>
                                    <p:anim calcmode="lin" valueType="num">
                                      <p:cBhvr additive="base">
                                        <p:cTn id="17"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782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idx="1"/>
          </p:nvPr>
        </p:nvSpPr>
        <p:spPr>
          <a:xfrm>
            <a:off x="428596" y="1071546"/>
            <a:ext cx="8229600" cy="4572000"/>
          </a:xfrm>
        </p:spPr>
        <p:txBody>
          <a:bodyPr>
            <a:normAutofit lnSpcReduction="10000"/>
          </a:bodyPr>
          <a:lstStyle/>
          <a:p>
            <a:pPr algn="just">
              <a:spcAft>
                <a:spcPct val="40000"/>
              </a:spcAft>
              <a:buFont typeface="Wingdings" pitchFamily="2" charset="2"/>
              <a:buNone/>
            </a:pPr>
            <a:r>
              <a:rPr lang="zh-CN" altLang="en-US" sz="2100" dirty="0">
                <a:latin typeface="宋体" pitchFamily="2" charset="-122"/>
                <a:cs typeface="Times New Roman" pitchFamily="18" charset="0"/>
              </a:rPr>
              <a:t>	</a:t>
            </a:r>
            <a:endParaRPr lang="en-US" altLang="zh-CN" sz="2100" dirty="0" smtClean="0">
              <a:latin typeface="宋体" pitchFamily="2" charset="-122"/>
              <a:cs typeface="Times New Roman" pitchFamily="18" charset="0"/>
            </a:endParaRPr>
          </a:p>
          <a:p>
            <a:pPr algn="just">
              <a:lnSpc>
                <a:spcPct val="150000"/>
              </a:lnSpc>
              <a:spcAft>
                <a:spcPct val="40000"/>
              </a:spcAft>
              <a:buFont typeface="Wingdings" pitchFamily="2" charset="2"/>
              <a:buNone/>
            </a:pPr>
            <a:r>
              <a:rPr lang="en-US" altLang="zh-CN" sz="2100" dirty="0" smtClean="0">
                <a:latin typeface="宋体" pitchFamily="2" charset="-122"/>
                <a:cs typeface="Times New Roman" pitchFamily="18" charset="0"/>
              </a:rPr>
              <a:t>       </a:t>
            </a:r>
            <a:r>
              <a:rPr lang="zh-CN" altLang="en-US" sz="2400" dirty="0" smtClean="0">
                <a:latin typeface="宋体" pitchFamily="2" charset="-122"/>
                <a:cs typeface="Times New Roman" pitchFamily="18" charset="0"/>
              </a:rPr>
              <a:t>传统</a:t>
            </a:r>
            <a:r>
              <a:rPr lang="zh-CN" altLang="en-US" sz="2400" dirty="0">
                <a:latin typeface="宋体" pitchFamily="2" charset="-122"/>
                <a:cs typeface="Times New Roman" pitchFamily="18" charset="0"/>
              </a:rPr>
              <a:t>的瀑布模型</a:t>
            </a:r>
            <a:r>
              <a:rPr lang="zh-CN" altLang="en-US" sz="2400" b="1" dirty="0">
                <a:solidFill>
                  <a:srgbClr val="FFC000"/>
                </a:solidFill>
                <a:latin typeface="宋体" pitchFamily="2" charset="-122"/>
                <a:cs typeface="Times New Roman" pitchFamily="18" charset="0"/>
              </a:rPr>
              <a:t>过于理想化</a:t>
            </a:r>
            <a:r>
              <a:rPr lang="zh-CN" altLang="en-US" sz="2400" dirty="0">
                <a:latin typeface="宋体" pitchFamily="2" charset="-122"/>
                <a:cs typeface="Times New Roman" pitchFamily="18" charset="0"/>
              </a:rPr>
              <a:t>，人在工作中不可能不犯错误。在设计阶段可能发现规格说明文档中的错误，而设计中所犯的错误在实现过程中将暴露出来。在综合测试阶段将发现需求分析、设计、编码阶段的很多错误。</a:t>
            </a:r>
          </a:p>
          <a:p>
            <a:pPr algn="just">
              <a:lnSpc>
                <a:spcPct val="150000"/>
              </a:lnSpc>
              <a:spcAft>
                <a:spcPct val="40000"/>
              </a:spcAft>
              <a:buFont typeface="Wingdings" pitchFamily="2" charset="2"/>
              <a:buNone/>
            </a:pPr>
            <a:r>
              <a:rPr lang="zh-CN" altLang="en-US" sz="2400" dirty="0">
                <a:latin typeface="宋体" pitchFamily="2" charset="-122"/>
                <a:cs typeface="Times New Roman" pitchFamily="18" charset="0"/>
              </a:rPr>
              <a:t>	</a:t>
            </a:r>
            <a:r>
              <a:rPr lang="zh-CN" altLang="en-US" sz="2400" dirty="0" smtClean="0">
                <a:latin typeface="宋体" pitchFamily="2" charset="-122"/>
                <a:cs typeface="Times New Roman" pitchFamily="18" charset="0"/>
              </a:rPr>
              <a:t>    因此</a:t>
            </a:r>
            <a:r>
              <a:rPr lang="zh-CN" altLang="en-US" sz="2400" dirty="0">
                <a:latin typeface="宋体" pitchFamily="2" charset="-122"/>
                <a:cs typeface="Times New Roman" pitchFamily="18" charset="0"/>
              </a:rPr>
              <a:t>，实际的瀑布模型是带反馈的，当在后面的阶段发现错误时，将沿着反馈线返回前面的阶段修正错误，然后再返回来继续后面阶段的任务。</a:t>
            </a:r>
          </a:p>
        </p:txBody>
      </p:sp>
      <p:sp>
        <p:nvSpPr>
          <p:cNvPr id="4" name="灯片编号占位符 5"/>
          <p:cNvSpPr>
            <a:spLocks noGrp="1"/>
          </p:cNvSpPr>
          <p:nvPr>
            <p:ph type="sldNum" sz="quarter" idx="12"/>
          </p:nvPr>
        </p:nvSpPr>
        <p:spPr/>
        <p:txBody>
          <a:bodyPr/>
          <a:lstStyle/>
          <a:p>
            <a:fld id="{A35A431C-BA6E-4F1B-A34B-E3404A4C0815}" type="slidenum">
              <a:rPr lang="en-US" altLang="zh-CN"/>
              <a:pPr/>
              <a:t>20</a:t>
            </a:fld>
            <a:endParaRPr lang="en-US" altLang="zh-CN"/>
          </a:p>
        </p:txBody>
      </p:sp>
      <p:sp>
        <p:nvSpPr>
          <p:cNvPr id="6" name="Rectangle 2"/>
          <p:cNvSpPr txBox="1">
            <a:spLocks noChangeArrowheads="1"/>
          </p:cNvSpPr>
          <p:nvPr/>
        </p:nvSpPr>
        <p:spPr>
          <a:xfrm>
            <a:off x="642910" y="71414"/>
            <a:ext cx="7126288" cy="952500"/>
          </a:xfrm>
          <a:prstGeom prst="rect">
            <a:avLst/>
          </a:prstGeom>
        </p:spPr>
        <p:txBody>
          <a:bodyPr vert="horz" anchor="ctr">
            <a:normAutofit/>
          </a:bodyPr>
          <a:lstStyle/>
          <a:p>
            <a:pPr marL="484632"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2.2  </a:t>
            </a:r>
            <a:r>
              <a:rPr kumimoji="0" lang="zh-CN" altLang="en-US"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过程模型</a:t>
            </a:r>
            <a:r>
              <a:rPr lang="en-US" altLang="zh-CN" sz="3600" b="1"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latin typeface="楷体_GB2312" pitchFamily="49" charset="-122"/>
                <a:ea typeface="楷体_GB2312" pitchFamily="49" charset="-122"/>
                <a:cs typeface="+mj-cs"/>
              </a:rPr>
              <a:t>——</a:t>
            </a:r>
            <a:r>
              <a:rPr lang="zh-CN" altLang="en-US" sz="3600" b="1" dirty="0" smtClean="0">
                <a:ln w="6350">
                  <a:solidFill>
                    <a:srgbClr val="FF388C">
                      <a:shade val="43000"/>
                    </a:srgbClr>
                  </a:solidFill>
                </a:ln>
                <a:solidFill>
                  <a:srgbClr val="FFFF00"/>
                </a:solidFill>
                <a:effectLst>
                  <a:outerShdw blurRad="38100" dist="38100" dir="2700000" algn="tl">
                    <a:srgbClr val="000000">
                      <a:alpha val="43137"/>
                    </a:srgbClr>
                  </a:outerShdw>
                </a:effectLst>
                <a:latin typeface="楷体_GB2312" pitchFamily="49" charset="-122"/>
                <a:ea typeface="楷体_GB2312" pitchFamily="49" charset="-122"/>
                <a:cs typeface="+mj-cs"/>
              </a:rPr>
              <a:t>瀑布模型</a:t>
            </a:r>
            <a:endParaRPr kumimoji="0" lang="zh-CN" altLang="en-US" sz="4200" b="1" i="1" u="none" strike="noStrike" kern="1200" cap="none" spc="0" normalizeH="0" baseline="0" noProof="0" dirty="0">
              <a:ln w="6350">
                <a:solidFill>
                  <a:schemeClr val="accent1">
                    <a:shade val="43000"/>
                  </a:schemeClr>
                </a:solidFill>
              </a:ln>
              <a:solidFill>
                <a:srgbClr val="FFFF00"/>
              </a:solidFill>
              <a:effectLst>
                <a:outerShdw blurRad="38100" dist="38100" dir="2700000" algn="tl">
                  <a:srgbClr val="000000">
                    <a:alpha val="43137"/>
                  </a:srgbClr>
                </a:outerShdw>
              </a:effectLst>
              <a:uLnTx/>
              <a:uFillTx/>
              <a:latin typeface="Times New Roman" pitchFamily="18" charset="0"/>
              <a:ea typeface="+mj-ea"/>
              <a:cs typeface="+mj-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5"/>
          <p:cNvSpPr>
            <a:spLocks noGrp="1"/>
          </p:cNvSpPr>
          <p:nvPr>
            <p:ph type="sldNum" sz="quarter" idx="12"/>
          </p:nvPr>
        </p:nvSpPr>
        <p:spPr/>
        <p:txBody>
          <a:bodyPr/>
          <a:lstStyle/>
          <a:p>
            <a:fld id="{2F5BE06E-7780-4C56-AC24-88A1F423B9BA}" type="slidenum">
              <a:rPr lang="en-US" altLang="zh-CN"/>
              <a:pPr/>
              <a:t>21</a:t>
            </a:fld>
            <a:endParaRPr lang="en-US" altLang="zh-CN"/>
          </a:p>
        </p:txBody>
      </p:sp>
      <p:grpSp>
        <p:nvGrpSpPr>
          <p:cNvPr id="92189" name="Group 29"/>
          <p:cNvGrpSpPr>
            <a:grpSpLocks/>
          </p:cNvGrpSpPr>
          <p:nvPr/>
        </p:nvGrpSpPr>
        <p:grpSpPr bwMode="auto">
          <a:xfrm>
            <a:off x="1571604" y="1643050"/>
            <a:ext cx="5832475" cy="3894138"/>
            <a:chOff x="612" y="1207"/>
            <a:chExt cx="3674" cy="2453"/>
          </a:xfrm>
        </p:grpSpPr>
        <p:sp>
          <p:nvSpPr>
            <p:cNvPr id="92165" name="Text Box 5"/>
            <p:cNvSpPr txBox="1">
              <a:spLocks noChangeArrowheads="1"/>
            </p:cNvSpPr>
            <p:nvPr/>
          </p:nvSpPr>
          <p:spPr bwMode="auto">
            <a:xfrm>
              <a:off x="612" y="1207"/>
              <a:ext cx="698" cy="237"/>
            </a:xfrm>
            <a:prstGeom prst="rect">
              <a:avLst/>
            </a:prstGeom>
            <a:solidFill>
              <a:srgbClr val="FF9999">
                <a:alpha val="50000"/>
              </a:srgbClr>
            </a:solidFill>
            <a:ln w="9525">
              <a:solidFill>
                <a:schemeClr val="tx1"/>
              </a:solidFill>
              <a:miter lim="800000"/>
              <a:headEnd/>
              <a:tailEnd/>
            </a:ln>
            <a:effectLst>
              <a:outerShdw dist="81320" dir="7719588" algn="ctr" rotWithShape="0">
                <a:schemeClr val="bg2"/>
              </a:outerShdw>
            </a:effectLst>
          </p:spPr>
          <p:txBody>
            <a:bodyPr wrap="none">
              <a:spAutoFit/>
            </a:bodyPr>
            <a:lstStyle/>
            <a:p>
              <a:r>
                <a:rPr kumimoji="1" lang="zh-CN" altLang="en-US">
                  <a:effectLst>
                    <a:outerShdw blurRad="38100" dist="38100" dir="2700000" algn="tl">
                      <a:srgbClr val="FFFFFF"/>
                    </a:outerShdw>
                  </a:effectLst>
                  <a:ea typeface="楷体_GB2312" pitchFamily="49" charset="-122"/>
                </a:rPr>
                <a:t>需求分析</a:t>
              </a:r>
            </a:p>
          </p:txBody>
        </p:sp>
        <p:sp>
          <p:nvSpPr>
            <p:cNvPr id="92166" name="Text Box 6"/>
            <p:cNvSpPr txBox="1">
              <a:spLocks noChangeArrowheads="1"/>
            </p:cNvSpPr>
            <p:nvPr/>
          </p:nvSpPr>
          <p:spPr bwMode="auto">
            <a:xfrm>
              <a:off x="1167" y="1617"/>
              <a:ext cx="698" cy="237"/>
            </a:xfrm>
            <a:prstGeom prst="rect">
              <a:avLst/>
            </a:prstGeom>
            <a:solidFill>
              <a:srgbClr val="FF9999">
                <a:alpha val="50000"/>
              </a:srgbClr>
            </a:solidFill>
            <a:ln w="9525">
              <a:solidFill>
                <a:schemeClr val="tx1"/>
              </a:solidFill>
              <a:miter lim="800000"/>
              <a:headEnd/>
              <a:tailEnd/>
            </a:ln>
            <a:effectLst>
              <a:outerShdw dist="81320" dir="7719588" algn="ctr" rotWithShape="0">
                <a:schemeClr val="bg2"/>
              </a:outerShdw>
            </a:effectLst>
          </p:spPr>
          <p:txBody>
            <a:bodyPr wrap="none">
              <a:spAutoFit/>
            </a:bodyPr>
            <a:lstStyle/>
            <a:p>
              <a:r>
                <a:rPr kumimoji="1" lang="zh-CN" altLang="en-US">
                  <a:effectLst>
                    <a:outerShdw blurRad="38100" dist="38100" dir="2700000" algn="tl">
                      <a:srgbClr val="FFFFFF"/>
                    </a:outerShdw>
                  </a:effectLst>
                  <a:ea typeface="楷体_GB2312" pitchFamily="49" charset="-122"/>
                </a:rPr>
                <a:t>规格说明</a:t>
              </a:r>
            </a:p>
          </p:txBody>
        </p:sp>
        <p:sp>
          <p:nvSpPr>
            <p:cNvPr id="92167" name="Text Box 7"/>
            <p:cNvSpPr txBox="1">
              <a:spLocks noChangeArrowheads="1"/>
            </p:cNvSpPr>
            <p:nvPr/>
          </p:nvSpPr>
          <p:spPr bwMode="auto">
            <a:xfrm>
              <a:off x="1756" y="2069"/>
              <a:ext cx="698" cy="237"/>
            </a:xfrm>
            <a:prstGeom prst="rect">
              <a:avLst/>
            </a:prstGeom>
            <a:solidFill>
              <a:srgbClr val="FF9999">
                <a:alpha val="50000"/>
              </a:srgbClr>
            </a:solidFill>
            <a:ln w="9525">
              <a:solidFill>
                <a:schemeClr val="tx1"/>
              </a:solidFill>
              <a:miter lim="800000"/>
              <a:headEnd/>
              <a:tailEnd/>
            </a:ln>
            <a:effectLst>
              <a:outerShdw dist="81320" dir="7719588" algn="ctr" rotWithShape="0">
                <a:schemeClr val="bg2"/>
              </a:outerShdw>
            </a:effectLst>
          </p:spPr>
          <p:txBody>
            <a:bodyPr wrap="none">
              <a:spAutoFit/>
            </a:bodyPr>
            <a:lstStyle/>
            <a:p>
              <a:r>
                <a:rPr kumimoji="1" lang="zh-CN" altLang="en-US">
                  <a:effectLst>
                    <a:outerShdw blurRad="38100" dist="38100" dir="2700000" algn="tl">
                      <a:srgbClr val="FFFFFF"/>
                    </a:outerShdw>
                  </a:effectLst>
                  <a:ea typeface="楷体_GB2312" pitchFamily="49" charset="-122"/>
                </a:rPr>
                <a:t>系统设计</a:t>
              </a:r>
            </a:p>
          </p:txBody>
        </p:sp>
        <p:sp>
          <p:nvSpPr>
            <p:cNvPr id="92168" name="Text Box 8"/>
            <p:cNvSpPr txBox="1">
              <a:spLocks noChangeArrowheads="1"/>
            </p:cNvSpPr>
            <p:nvPr/>
          </p:nvSpPr>
          <p:spPr bwMode="auto">
            <a:xfrm>
              <a:off x="2381" y="2479"/>
              <a:ext cx="698" cy="237"/>
            </a:xfrm>
            <a:prstGeom prst="rect">
              <a:avLst/>
            </a:prstGeom>
            <a:solidFill>
              <a:srgbClr val="FF9999">
                <a:alpha val="50000"/>
              </a:srgbClr>
            </a:solidFill>
            <a:ln w="9525">
              <a:solidFill>
                <a:schemeClr val="tx1"/>
              </a:solidFill>
              <a:miter lim="800000"/>
              <a:headEnd/>
              <a:tailEnd/>
            </a:ln>
            <a:effectLst>
              <a:outerShdw dist="81320" dir="7719588" algn="ctr" rotWithShape="0">
                <a:schemeClr val="bg2"/>
              </a:outerShdw>
            </a:effectLst>
          </p:spPr>
          <p:txBody>
            <a:bodyPr wrap="none">
              <a:spAutoFit/>
            </a:bodyPr>
            <a:lstStyle/>
            <a:p>
              <a:r>
                <a:rPr kumimoji="1" lang="zh-CN" altLang="en-US">
                  <a:effectLst>
                    <a:outerShdw blurRad="38100" dist="38100" dir="2700000" algn="tl">
                      <a:srgbClr val="FFFFFF"/>
                    </a:outerShdw>
                  </a:effectLst>
                  <a:ea typeface="楷体_GB2312" pitchFamily="49" charset="-122"/>
                </a:rPr>
                <a:t>编码实现</a:t>
              </a:r>
            </a:p>
          </p:txBody>
        </p:sp>
        <p:sp>
          <p:nvSpPr>
            <p:cNvPr id="92169" name="Text Box 9"/>
            <p:cNvSpPr txBox="1">
              <a:spLocks noChangeArrowheads="1"/>
            </p:cNvSpPr>
            <p:nvPr/>
          </p:nvSpPr>
          <p:spPr bwMode="auto">
            <a:xfrm>
              <a:off x="2970" y="2930"/>
              <a:ext cx="698" cy="237"/>
            </a:xfrm>
            <a:prstGeom prst="rect">
              <a:avLst/>
            </a:prstGeom>
            <a:solidFill>
              <a:srgbClr val="FF9999">
                <a:alpha val="50000"/>
              </a:srgbClr>
            </a:solidFill>
            <a:ln w="9525">
              <a:solidFill>
                <a:schemeClr val="tx1"/>
              </a:solidFill>
              <a:miter lim="800000"/>
              <a:headEnd/>
              <a:tailEnd/>
            </a:ln>
            <a:effectLst>
              <a:outerShdw dist="81320" dir="7719588" algn="ctr" rotWithShape="0">
                <a:schemeClr val="bg2"/>
              </a:outerShdw>
            </a:effectLst>
          </p:spPr>
          <p:txBody>
            <a:bodyPr wrap="none">
              <a:spAutoFit/>
            </a:bodyPr>
            <a:lstStyle/>
            <a:p>
              <a:r>
                <a:rPr kumimoji="1" lang="zh-CN" altLang="en-US" dirty="0">
                  <a:effectLst>
                    <a:outerShdw blurRad="38100" dist="38100" dir="2700000" algn="tl">
                      <a:srgbClr val="FFFFFF"/>
                    </a:outerShdw>
                  </a:effectLst>
                  <a:ea typeface="楷体_GB2312" pitchFamily="49" charset="-122"/>
                </a:rPr>
                <a:t>综合测试</a:t>
              </a:r>
            </a:p>
          </p:txBody>
        </p:sp>
        <p:sp>
          <p:nvSpPr>
            <p:cNvPr id="92170" name="Text Box 10"/>
            <p:cNvSpPr txBox="1">
              <a:spLocks noChangeArrowheads="1"/>
            </p:cNvSpPr>
            <p:nvPr/>
          </p:nvSpPr>
          <p:spPr bwMode="auto">
            <a:xfrm>
              <a:off x="3558" y="3423"/>
              <a:ext cx="699" cy="237"/>
            </a:xfrm>
            <a:prstGeom prst="rect">
              <a:avLst/>
            </a:prstGeom>
            <a:solidFill>
              <a:srgbClr val="FF9999">
                <a:alpha val="50000"/>
              </a:srgbClr>
            </a:solidFill>
            <a:ln w="9525">
              <a:solidFill>
                <a:schemeClr val="tx1"/>
              </a:solidFill>
              <a:miter lim="800000"/>
              <a:headEnd/>
              <a:tailEnd/>
            </a:ln>
            <a:effectLst>
              <a:outerShdw dist="81320" dir="7719588" algn="ctr" rotWithShape="0">
                <a:schemeClr val="bg2"/>
              </a:outerShdw>
            </a:effectLst>
          </p:spPr>
          <p:txBody>
            <a:bodyPr wrap="none">
              <a:spAutoFit/>
            </a:bodyPr>
            <a:lstStyle/>
            <a:p>
              <a:r>
                <a:rPr kumimoji="1" lang="zh-CN" altLang="en-US">
                  <a:effectLst>
                    <a:outerShdw blurRad="38100" dist="38100" dir="2700000" algn="tl">
                      <a:srgbClr val="FFFFFF"/>
                    </a:outerShdw>
                  </a:effectLst>
                  <a:ea typeface="楷体_GB2312" pitchFamily="49" charset="-122"/>
                </a:rPr>
                <a:t>运行维护</a:t>
              </a:r>
            </a:p>
          </p:txBody>
        </p:sp>
        <p:sp>
          <p:nvSpPr>
            <p:cNvPr id="92171" name="Arc 11"/>
            <p:cNvSpPr>
              <a:spLocks/>
            </p:cNvSpPr>
            <p:nvPr/>
          </p:nvSpPr>
          <p:spPr bwMode="auto">
            <a:xfrm>
              <a:off x="1271" y="1288"/>
              <a:ext cx="312" cy="2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zh-CN" altLang="en-US"/>
            </a:p>
          </p:txBody>
        </p:sp>
        <p:sp>
          <p:nvSpPr>
            <p:cNvPr id="92172" name="Arc 12"/>
            <p:cNvSpPr>
              <a:spLocks/>
            </p:cNvSpPr>
            <p:nvPr/>
          </p:nvSpPr>
          <p:spPr bwMode="auto">
            <a:xfrm>
              <a:off x="1826" y="1699"/>
              <a:ext cx="312" cy="2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zh-CN" altLang="en-US"/>
            </a:p>
          </p:txBody>
        </p:sp>
        <p:sp>
          <p:nvSpPr>
            <p:cNvPr id="92173" name="Arc 13"/>
            <p:cNvSpPr>
              <a:spLocks/>
            </p:cNvSpPr>
            <p:nvPr/>
          </p:nvSpPr>
          <p:spPr bwMode="auto">
            <a:xfrm>
              <a:off x="2380" y="2109"/>
              <a:ext cx="312" cy="2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zh-CN" altLang="en-US"/>
            </a:p>
          </p:txBody>
        </p:sp>
        <p:sp>
          <p:nvSpPr>
            <p:cNvPr id="92174" name="Arc 14"/>
            <p:cNvSpPr>
              <a:spLocks/>
            </p:cNvSpPr>
            <p:nvPr/>
          </p:nvSpPr>
          <p:spPr bwMode="auto">
            <a:xfrm>
              <a:off x="3074" y="2560"/>
              <a:ext cx="312" cy="2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zh-CN" altLang="en-US"/>
            </a:p>
          </p:txBody>
        </p:sp>
        <p:sp>
          <p:nvSpPr>
            <p:cNvPr id="92175" name="Arc 15"/>
            <p:cNvSpPr>
              <a:spLocks/>
            </p:cNvSpPr>
            <p:nvPr/>
          </p:nvSpPr>
          <p:spPr bwMode="auto">
            <a:xfrm>
              <a:off x="3663" y="3053"/>
              <a:ext cx="312" cy="2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zh-CN" altLang="en-US"/>
            </a:p>
          </p:txBody>
        </p:sp>
        <p:sp>
          <p:nvSpPr>
            <p:cNvPr id="92176" name="Arc 16"/>
            <p:cNvSpPr>
              <a:spLocks/>
            </p:cNvSpPr>
            <p:nvPr/>
          </p:nvSpPr>
          <p:spPr bwMode="auto">
            <a:xfrm flipH="1" flipV="1">
              <a:off x="751" y="1411"/>
              <a:ext cx="381" cy="37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cap="rnd">
              <a:solidFill>
                <a:schemeClr val="tx1"/>
              </a:solidFill>
              <a:prstDash val="sysDot"/>
              <a:round/>
              <a:headEnd/>
              <a:tailEnd type="triangle" w="med" len="med"/>
            </a:ln>
            <a:effectLst/>
          </p:spPr>
          <p:txBody>
            <a:bodyPr wrap="none" anchor="ctr"/>
            <a:lstStyle/>
            <a:p>
              <a:endParaRPr lang="zh-CN" altLang="en-US"/>
            </a:p>
          </p:txBody>
        </p:sp>
        <p:sp>
          <p:nvSpPr>
            <p:cNvPr id="92177" name="Arc 17"/>
            <p:cNvSpPr>
              <a:spLocks/>
            </p:cNvSpPr>
            <p:nvPr/>
          </p:nvSpPr>
          <p:spPr bwMode="auto">
            <a:xfrm flipH="1" flipV="1">
              <a:off x="2588" y="2725"/>
              <a:ext cx="382" cy="36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cap="rnd">
              <a:solidFill>
                <a:schemeClr val="tx1"/>
              </a:solidFill>
              <a:prstDash val="sysDot"/>
              <a:round/>
              <a:headEnd/>
              <a:tailEnd type="triangle" w="med" len="med"/>
            </a:ln>
            <a:effectLst/>
          </p:spPr>
          <p:txBody>
            <a:bodyPr wrap="none" anchor="ctr"/>
            <a:lstStyle/>
            <a:p>
              <a:endParaRPr lang="zh-CN" altLang="en-US"/>
            </a:p>
          </p:txBody>
        </p:sp>
        <p:sp>
          <p:nvSpPr>
            <p:cNvPr id="92178" name="Arc 18"/>
            <p:cNvSpPr>
              <a:spLocks/>
            </p:cNvSpPr>
            <p:nvPr/>
          </p:nvSpPr>
          <p:spPr bwMode="auto">
            <a:xfrm flipH="1" flipV="1">
              <a:off x="1999" y="2273"/>
              <a:ext cx="381" cy="37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cap="rnd">
              <a:solidFill>
                <a:schemeClr val="tx1"/>
              </a:solidFill>
              <a:prstDash val="sysDot"/>
              <a:round/>
              <a:headEnd/>
              <a:tailEnd type="triangle" w="med" len="med"/>
            </a:ln>
            <a:effectLst/>
          </p:spPr>
          <p:txBody>
            <a:bodyPr wrap="none" anchor="ctr"/>
            <a:lstStyle/>
            <a:p>
              <a:endParaRPr lang="zh-CN" altLang="en-US"/>
            </a:p>
          </p:txBody>
        </p:sp>
        <p:sp>
          <p:nvSpPr>
            <p:cNvPr id="92179" name="Arc 19"/>
            <p:cNvSpPr>
              <a:spLocks/>
            </p:cNvSpPr>
            <p:nvPr/>
          </p:nvSpPr>
          <p:spPr bwMode="auto">
            <a:xfrm flipH="1" flipV="1">
              <a:off x="1340" y="1863"/>
              <a:ext cx="382" cy="36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cap="rnd">
              <a:solidFill>
                <a:schemeClr val="tx1"/>
              </a:solidFill>
              <a:prstDash val="sysDot"/>
              <a:round/>
              <a:headEnd/>
              <a:tailEnd type="triangle" w="med" len="med"/>
            </a:ln>
            <a:effectLst/>
          </p:spPr>
          <p:txBody>
            <a:bodyPr wrap="none" anchor="ctr"/>
            <a:lstStyle/>
            <a:p>
              <a:endParaRPr lang="zh-CN" altLang="en-US"/>
            </a:p>
          </p:txBody>
        </p:sp>
        <p:sp>
          <p:nvSpPr>
            <p:cNvPr id="92180" name="Arc 20"/>
            <p:cNvSpPr>
              <a:spLocks/>
            </p:cNvSpPr>
            <p:nvPr/>
          </p:nvSpPr>
          <p:spPr bwMode="auto">
            <a:xfrm flipH="1" flipV="1">
              <a:off x="3247" y="3258"/>
              <a:ext cx="382" cy="37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cap="rnd">
              <a:solidFill>
                <a:schemeClr val="tx1"/>
              </a:solidFill>
              <a:prstDash val="sysDot"/>
              <a:round/>
              <a:headEnd/>
              <a:tailEnd type="triangle" w="med" len="med"/>
            </a:ln>
            <a:effectLst/>
          </p:spPr>
          <p:txBody>
            <a:bodyPr wrap="none" anchor="ctr"/>
            <a:lstStyle/>
            <a:p>
              <a:endParaRPr lang="zh-CN" altLang="en-US"/>
            </a:p>
          </p:txBody>
        </p:sp>
        <p:sp>
          <p:nvSpPr>
            <p:cNvPr id="92181" name="Text Box 21"/>
            <p:cNvSpPr txBox="1">
              <a:spLocks noChangeArrowheads="1"/>
            </p:cNvSpPr>
            <p:nvPr/>
          </p:nvSpPr>
          <p:spPr bwMode="auto">
            <a:xfrm>
              <a:off x="3107" y="1207"/>
              <a:ext cx="842" cy="237"/>
            </a:xfrm>
            <a:prstGeom prst="rect">
              <a:avLst/>
            </a:prstGeom>
            <a:solidFill>
              <a:srgbClr val="FF9999">
                <a:alpha val="50000"/>
              </a:srgbClr>
            </a:solidFill>
            <a:ln w="9525">
              <a:solidFill>
                <a:schemeClr val="tx1"/>
              </a:solidFill>
              <a:miter lim="800000"/>
              <a:headEnd/>
              <a:tailEnd/>
            </a:ln>
            <a:effectLst>
              <a:outerShdw dist="81320" dir="7719588" algn="ctr" rotWithShape="0">
                <a:schemeClr val="bg2"/>
              </a:outerShdw>
            </a:effectLst>
          </p:spPr>
          <p:txBody>
            <a:bodyPr wrap="none">
              <a:spAutoFit/>
            </a:bodyPr>
            <a:lstStyle/>
            <a:p>
              <a:r>
                <a:rPr kumimoji="1" lang="zh-CN" altLang="en-US">
                  <a:effectLst>
                    <a:outerShdw blurRad="38100" dist="38100" dir="2700000" algn="tl">
                      <a:srgbClr val="FFFFFF"/>
                    </a:outerShdw>
                  </a:effectLst>
                  <a:ea typeface="楷体_GB2312" pitchFamily="49" charset="-122"/>
                </a:rPr>
                <a:t>变化的需求</a:t>
              </a:r>
            </a:p>
          </p:txBody>
        </p:sp>
        <p:cxnSp>
          <p:nvCxnSpPr>
            <p:cNvPr id="92183" name="AutoShape 23"/>
            <p:cNvCxnSpPr>
              <a:cxnSpLocks noChangeShapeType="1"/>
              <a:endCxn id="92181" idx="3"/>
            </p:cNvCxnSpPr>
            <p:nvPr/>
          </p:nvCxnSpPr>
          <p:spPr bwMode="auto">
            <a:xfrm rot="5400000" flipH="1">
              <a:off x="3111" y="2164"/>
              <a:ext cx="2013" cy="337"/>
            </a:xfrm>
            <a:prstGeom prst="bentConnector2">
              <a:avLst/>
            </a:prstGeom>
            <a:noFill/>
            <a:ln w="9525">
              <a:solidFill>
                <a:schemeClr val="tx1"/>
              </a:solidFill>
              <a:prstDash val="dashDot"/>
              <a:miter lim="800000"/>
              <a:headEnd/>
              <a:tailEnd type="triangle" w="med" len="med"/>
            </a:ln>
            <a:effectLst/>
          </p:spPr>
        </p:cxnSp>
        <p:cxnSp>
          <p:nvCxnSpPr>
            <p:cNvPr id="92185" name="AutoShape 25"/>
            <p:cNvCxnSpPr>
              <a:cxnSpLocks noChangeShapeType="1"/>
              <a:stCxn id="92181" idx="1"/>
            </p:cNvCxnSpPr>
            <p:nvPr/>
          </p:nvCxnSpPr>
          <p:spPr bwMode="auto">
            <a:xfrm rot="10800000" flipV="1">
              <a:off x="1655" y="1326"/>
              <a:ext cx="1452" cy="263"/>
            </a:xfrm>
            <a:prstGeom prst="bentConnector3">
              <a:avLst>
                <a:gd name="adj1" fmla="val 97861"/>
              </a:avLst>
            </a:prstGeom>
            <a:noFill/>
            <a:ln w="9525">
              <a:solidFill>
                <a:schemeClr val="tx1"/>
              </a:solidFill>
              <a:prstDash val="dash"/>
              <a:miter lim="800000"/>
              <a:headEnd/>
              <a:tailEnd type="triangle" w="med" len="med"/>
            </a:ln>
            <a:effectLst/>
          </p:spPr>
        </p:cxnSp>
        <p:cxnSp>
          <p:nvCxnSpPr>
            <p:cNvPr id="92186" name="AutoShape 26"/>
            <p:cNvCxnSpPr>
              <a:cxnSpLocks noChangeShapeType="1"/>
            </p:cNvCxnSpPr>
            <p:nvPr/>
          </p:nvCxnSpPr>
          <p:spPr bwMode="auto">
            <a:xfrm rot="10800000">
              <a:off x="2018" y="1661"/>
              <a:ext cx="2132" cy="1678"/>
            </a:xfrm>
            <a:prstGeom prst="bentConnector3">
              <a:avLst>
                <a:gd name="adj1" fmla="val -611"/>
              </a:avLst>
            </a:prstGeom>
            <a:noFill/>
            <a:ln w="9525">
              <a:solidFill>
                <a:schemeClr val="tx1"/>
              </a:solidFill>
              <a:prstDash val="dashDot"/>
              <a:miter lim="800000"/>
              <a:headEnd/>
              <a:tailEnd type="triangle" w="med" len="med"/>
            </a:ln>
            <a:effectLst/>
          </p:spPr>
        </p:cxnSp>
        <p:cxnSp>
          <p:nvCxnSpPr>
            <p:cNvPr id="92187" name="AutoShape 27"/>
            <p:cNvCxnSpPr>
              <a:cxnSpLocks noChangeShapeType="1"/>
            </p:cNvCxnSpPr>
            <p:nvPr/>
          </p:nvCxnSpPr>
          <p:spPr bwMode="auto">
            <a:xfrm rot="10800000">
              <a:off x="2517" y="2115"/>
              <a:ext cx="1542" cy="1179"/>
            </a:xfrm>
            <a:prstGeom prst="bentConnector3">
              <a:avLst>
                <a:gd name="adj1" fmla="val -977"/>
              </a:avLst>
            </a:prstGeom>
            <a:noFill/>
            <a:ln w="9525">
              <a:solidFill>
                <a:schemeClr val="tx1"/>
              </a:solidFill>
              <a:prstDash val="dashDot"/>
              <a:miter lim="800000"/>
              <a:headEnd/>
              <a:tailEnd type="triangle" w="med" len="med"/>
            </a:ln>
            <a:effectLst/>
          </p:spPr>
        </p:cxnSp>
        <p:cxnSp>
          <p:nvCxnSpPr>
            <p:cNvPr id="92188" name="AutoShape 28"/>
            <p:cNvCxnSpPr>
              <a:cxnSpLocks noChangeShapeType="1"/>
              <a:stCxn id="92175" idx="1"/>
            </p:cNvCxnSpPr>
            <p:nvPr/>
          </p:nvCxnSpPr>
          <p:spPr bwMode="auto">
            <a:xfrm rot="16200000" flipV="1">
              <a:off x="3132" y="2498"/>
              <a:ext cx="817" cy="868"/>
            </a:xfrm>
            <a:prstGeom prst="bentConnector4">
              <a:avLst>
                <a:gd name="adj1" fmla="val 100977"/>
                <a:gd name="adj2" fmla="val 67972"/>
              </a:avLst>
            </a:prstGeom>
            <a:noFill/>
            <a:ln w="9525">
              <a:solidFill>
                <a:schemeClr val="tx1"/>
              </a:solidFill>
              <a:prstDash val="dashDot"/>
              <a:miter lim="800000"/>
              <a:headEnd/>
              <a:tailEnd type="triangle" w="med" len="med"/>
            </a:ln>
            <a:effectLst/>
          </p:spPr>
        </p:cxnSp>
      </p:grpSp>
      <p:sp>
        <p:nvSpPr>
          <p:cNvPr id="28" name="Rectangle 2"/>
          <p:cNvSpPr txBox="1">
            <a:spLocks noChangeArrowheads="1"/>
          </p:cNvSpPr>
          <p:nvPr/>
        </p:nvSpPr>
        <p:spPr>
          <a:xfrm>
            <a:off x="642910" y="71414"/>
            <a:ext cx="7126288" cy="952500"/>
          </a:xfrm>
          <a:prstGeom prst="rect">
            <a:avLst/>
          </a:prstGeom>
        </p:spPr>
        <p:txBody>
          <a:bodyPr vert="horz" anchor="ctr">
            <a:normAutofit/>
          </a:bodyPr>
          <a:lstStyle/>
          <a:p>
            <a:pPr marL="484632"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2.2  </a:t>
            </a:r>
            <a:r>
              <a:rPr kumimoji="0" lang="zh-CN" altLang="en-US"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过程模型</a:t>
            </a:r>
            <a:r>
              <a:rPr lang="en-US" altLang="zh-CN" sz="3600" b="1"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latin typeface="楷体_GB2312" pitchFamily="49" charset="-122"/>
                <a:ea typeface="楷体_GB2312" pitchFamily="49" charset="-122"/>
                <a:cs typeface="+mj-cs"/>
              </a:rPr>
              <a:t>——</a:t>
            </a:r>
            <a:r>
              <a:rPr lang="zh-CN" altLang="en-US" sz="3600" b="1" dirty="0" smtClean="0">
                <a:ln w="6350">
                  <a:solidFill>
                    <a:srgbClr val="FF388C">
                      <a:shade val="43000"/>
                    </a:srgbClr>
                  </a:solidFill>
                </a:ln>
                <a:solidFill>
                  <a:srgbClr val="FFFF00"/>
                </a:solidFill>
                <a:effectLst>
                  <a:outerShdw blurRad="38100" dist="38100" dir="2700000" algn="tl">
                    <a:srgbClr val="000000">
                      <a:alpha val="43137"/>
                    </a:srgbClr>
                  </a:outerShdw>
                </a:effectLst>
                <a:latin typeface="楷体_GB2312" pitchFamily="49" charset="-122"/>
                <a:ea typeface="楷体_GB2312" pitchFamily="49" charset="-122"/>
                <a:cs typeface="+mj-cs"/>
              </a:rPr>
              <a:t>瀑布模型</a:t>
            </a:r>
            <a:endParaRPr kumimoji="0" lang="zh-CN" altLang="en-US" sz="4200" b="1" i="1" u="none" strike="noStrike" kern="1200" cap="none" spc="0" normalizeH="0" baseline="0" noProof="0" dirty="0">
              <a:ln w="6350">
                <a:solidFill>
                  <a:schemeClr val="accent1">
                    <a:shade val="43000"/>
                  </a:schemeClr>
                </a:solidFill>
              </a:ln>
              <a:solidFill>
                <a:srgbClr val="FFFF00"/>
              </a:solidFill>
              <a:effectLst>
                <a:outerShdw blurRad="38100" dist="38100" dir="2700000" algn="tl">
                  <a:srgbClr val="000000">
                    <a:alpha val="43137"/>
                  </a:srgbClr>
                </a:outerShdw>
              </a:effectLst>
              <a:uLnTx/>
              <a:uFillTx/>
              <a:latin typeface="Times New Roman" pitchFamily="18" charset="0"/>
              <a:ea typeface="+mj-ea"/>
              <a:cs typeface="+mj-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idx="1"/>
          </p:nvPr>
        </p:nvSpPr>
        <p:spPr>
          <a:xfrm>
            <a:off x="428596" y="1357298"/>
            <a:ext cx="8103844" cy="4572000"/>
          </a:xfrm>
        </p:spPr>
        <p:txBody>
          <a:bodyPr>
            <a:normAutofit/>
          </a:bodyPr>
          <a:lstStyle/>
          <a:p>
            <a:pPr lvl="1">
              <a:buFont typeface="Wingdings" pitchFamily="2" charset="2"/>
              <a:buNone/>
            </a:pPr>
            <a:r>
              <a:rPr lang="zh-CN" altLang="en-US" sz="2400" b="1" dirty="0" smtClean="0">
                <a:solidFill>
                  <a:srgbClr val="FFFF00"/>
                </a:solidFill>
              </a:rPr>
              <a:t>优点</a:t>
            </a:r>
            <a:endParaRPr lang="zh-CN" altLang="en-US" sz="2400" dirty="0"/>
          </a:p>
          <a:p>
            <a:pPr lvl="1"/>
            <a:r>
              <a:rPr lang="zh-CN" altLang="en-US" sz="2400" dirty="0"/>
              <a:t>强迫开发人员采用规范的方法，如结构化技术</a:t>
            </a:r>
          </a:p>
          <a:p>
            <a:pPr lvl="1"/>
            <a:r>
              <a:rPr lang="zh-CN" altLang="en-US" sz="2400" dirty="0"/>
              <a:t>严格的规定了每个阶段必须提交的</a:t>
            </a:r>
            <a:r>
              <a:rPr lang="zh-CN" altLang="en-US" sz="2400" dirty="0" smtClean="0"/>
              <a:t>文档（文档驱动）</a:t>
            </a:r>
            <a:endParaRPr lang="zh-CN" altLang="en-US" sz="2400" dirty="0"/>
          </a:p>
          <a:p>
            <a:pPr lvl="1"/>
            <a:r>
              <a:rPr lang="zh-CN" altLang="en-US" sz="2400" dirty="0"/>
              <a:t>要求每个阶段交付的所有产品都必须经过质量保证小组的严格审查</a:t>
            </a:r>
          </a:p>
          <a:p>
            <a:pPr lvl="1"/>
            <a:endParaRPr lang="zh-CN" altLang="en-US" sz="2400" dirty="0"/>
          </a:p>
          <a:p>
            <a:pPr lvl="1">
              <a:buFont typeface="Wingdings" pitchFamily="2" charset="2"/>
              <a:buNone/>
            </a:pPr>
            <a:r>
              <a:rPr lang="zh-CN" altLang="en-US" sz="2400" b="1" dirty="0">
                <a:solidFill>
                  <a:srgbClr val="FFFF00"/>
                </a:solidFill>
              </a:rPr>
              <a:t>缺点</a:t>
            </a:r>
          </a:p>
          <a:p>
            <a:pPr lvl="1"/>
            <a:r>
              <a:rPr lang="zh-CN" altLang="en-US" sz="2400" dirty="0"/>
              <a:t>“文档驱动”的事实要求用户通过静态的规格说明来认识动态的软件产品</a:t>
            </a:r>
          </a:p>
          <a:p>
            <a:pPr lvl="1"/>
            <a:r>
              <a:rPr lang="zh-CN" altLang="en-US" sz="2400" dirty="0"/>
              <a:t>很难把握住用户的真实</a:t>
            </a:r>
            <a:r>
              <a:rPr lang="zh-CN" altLang="en-US" sz="2400" dirty="0" smtClean="0"/>
              <a:t>需求</a:t>
            </a:r>
            <a:endParaRPr lang="zh-CN" altLang="en-US" sz="2400" dirty="0"/>
          </a:p>
        </p:txBody>
      </p:sp>
      <p:sp>
        <p:nvSpPr>
          <p:cNvPr id="4" name="灯片编号占位符 5"/>
          <p:cNvSpPr>
            <a:spLocks noGrp="1"/>
          </p:cNvSpPr>
          <p:nvPr>
            <p:ph type="sldNum" sz="quarter" idx="12"/>
          </p:nvPr>
        </p:nvSpPr>
        <p:spPr/>
        <p:txBody>
          <a:bodyPr/>
          <a:lstStyle/>
          <a:p>
            <a:fld id="{54D28866-9961-4389-8E4D-A219B521346B}" type="slidenum">
              <a:rPr lang="en-US" altLang="zh-CN"/>
              <a:pPr/>
              <a:t>22</a:t>
            </a:fld>
            <a:endParaRPr lang="en-US" altLang="zh-CN"/>
          </a:p>
        </p:txBody>
      </p:sp>
      <p:sp>
        <p:nvSpPr>
          <p:cNvPr id="6" name="Rectangle 2"/>
          <p:cNvSpPr txBox="1">
            <a:spLocks noChangeArrowheads="1"/>
          </p:cNvSpPr>
          <p:nvPr/>
        </p:nvSpPr>
        <p:spPr>
          <a:xfrm>
            <a:off x="642910" y="71414"/>
            <a:ext cx="7126288" cy="952500"/>
          </a:xfrm>
          <a:prstGeom prst="rect">
            <a:avLst/>
          </a:prstGeom>
        </p:spPr>
        <p:txBody>
          <a:bodyPr vert="horz" anchor="ctr">
            <a:normAutofit/>
          </a:bodyPr>
          <a:lstStyle/>
          <a:p>
            <a:pPr marL="484632"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2.2  </a:t>
            </a:r>
            <a:r>
              <a:rPr kumimoji="0" lang="zh-CN" altLang="en-US"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过程模型</a:t>
            </a:r>
            <a:r>
              <a:rPr lang="en-US" altLang="zh-CN" sz="3600" b="1"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latin typeface="楷体_GB2312" pitchFamily="49" charset="-122"/>
                <a:ea typeface="楷体_GB2312" pitchFamily="49" charset="-122"/>
                <a:cs typeface="+mj-cs"/>
              </a:rPr>
              <a:t>——</a:t>
            </a:r>
            <a:r>
              <a:rPr lang="zh-CN" altLang="en-US" sz="3600" b="1" dirty="0" smtClean="0">
                <a:ln w="6350">
                  <a:solidFill>
                    <a:srgbClr val="FF388C">
                      <a:shade val="43000"/>
                    </a:srgbClr>
                  </a:solidFill>
                </a:ln>
                <a:solidFill>
                  <a:srgbClr val="FFFF00"/>
                </a:solidFill>
                <a:effectLst>
                  <a:outerShdw blurRad="38100" dist="38100" dir="2700000" algn="tl">
                    <a:srgbClr val="000000">
                      <a:alpha val="43137"/>
                    </a:srgbClr>
                  </a:outerShdw>
                </a:effectLst>
                <a:latin typeface="楷体_GB2312" pitchFamily="49" charset="-122"/>
                <a:ea typeface="楷体_GB2312" pitchFamily="49" charset="-122"/>
                <a:cs typeface="+mj-cs"/>
              </a:rPr>
              <a:t>瀑布模型</a:t>
            </a:r>
            <a:endParaRPr kumimoji="0" lang="zh-CN" altLang="en-US" sz="4200" b="1" i="1" u="none" strike="noStrike" kern="1200" cap="none" spc="0" normalizeH="0" baseline="0" noProof="0" dirty="0">
              <a:ln w="6350">
                <a:solidFill>
                  <a:schemeClr val="accent1">
                    <a:shade val="43000"/>
                  </a:schemeClr>
                </a:solidFill>
              </a:ln>
              <a:solidFill>
                <a:srgbClr val="FFFF00"/>
              </a:solidFill>
              <a:effectLst>
                <a:outerShdw blurRad="38100" dist="38100" dir="2700000" algn="tl">
                  <a:srgbClr val="000000">
                    <a:alpha val="43137"/>
                  </a:srgbClr>
                </a:outerShdw>
              </a:effectLst>
              <a:uLnTx/>
              <a:uFillTx/>
              <a:latin typeface="Times New Roman" pitchFamily="18"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01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601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60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42910" y="71414"/>
            <a:ext cx="7126288" cy="952500"/>
          </a:xfrm>
        </p:spPr>
        <p:txBody>
          <a:bodyPr>
            <a:normAutofit/>
          </a:bodyPr>
          <a:lstStyle/>
          <a:p>
            <a:r>
              <a:rPr lang="en-US" altLang="zh-CN"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2.2  </a:t>
            </a:r>
            <a:r>
              <a:rPr lang="zh-CN" altLang="en-US"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过程模型</a:t>
            </a:r>
            <a:endParaRPr lang="zh-CN" altLang="en-US" b="0" i="1" dirty="0">
              <a:latin typeface="Times New Roman" pitchFamily="18" charset="0"/>
            </a:endParaRPr>
          </a:p>
        </p:txBody>
      </p:sp>
      <p:sp>
        <p:nvSpPr>
          <p:cNvPr id="4" name="灯片编号占位符 5"/>
          <p:cNvSpPr>
            <a:spLocks noGrp="1"/>
          </p:cNvSpPr>
          <p:nvPr>
            <p:ph type="sldNum" sz="quarter" idx="12"/>
          </p:nvPr>
        </p:nvSpPr>
        <p:spPr/>
        <p:txBody>
          <a:bodyPr/>
          <a:lstStyle/>
          <a:p>
            <a:fld id="{75AB102B-AC11-4EBA-BA6C-E4A5B1A6FE1A}" type="slidenum">
              <a:rPr lang="en-US" altLang="zh-CN"/>
              <a:pPr/>
              <a:t>23</a:t>
            </a:fld>
            <a:endParaRPr lang="en-US" altLang="zh-CN"/>
          </a:p>
        </p:txBody>
      </p:sp>
      <p:sp>
        <p:nvSpPr>
          <p:cNvPr id="5" name="内容占位符 4"/>
          <p:cNvSpPr>
            <a:spLocks noGrp="1"/>
          </p:cNvSpPr>
          <p:nvPr>
            <p:ph idx="1"/>
          </p:nvPr>
        </p:nvSpPr>
        <p:spPr>
          <a:xfrm>
            <a:off x="428596" y="1142984"/>
            <a:ext cx="8286808" cy="5429288"/>
          </a:xfrm>
        </p:spPr>
        <p:txBody>
          <a:bodyPr>
            <a:normAutofit fontScale="92500" lnSpcReduction="20000"/>
          </a:bodyPr>
          <a:lstStyle/>
          <a:p>
            <a:pPr algn="ctr">
              <a:buNone/>
            </a:pPr>
            <a:r>
              <a:rPr lang="zh-CN" altLang="en-US" sz="2400" dirty="0" smtClean="0"/>
              <a:t>实际情况</a:t>
            </a:r>
            <a:r>
              <a:rPr lang="en-US" altLang="zh-CN" sz="3900" b="1" dirty="0" smtClean="0"/>
              <a:t>2</a:t>
            </a:r>
          </a:p>
          <a:p>
            <a:pPr>
              <a:buNone/>
            </a:pPr>
            <a:r>
              <a:rPr lang="en-US" altLang="zh-CN" sz="2400" dirty="0" smtClean="0"/>
              <a:t>  </a:t>
            </a:r>
          </a:p>
          <a:p>
            <a:pPr>
              <a:buNone/>
            </a:pPr>
            <a:r>
              <a:rPr lang="zh-CN" altLang="en-US" sz="2400" dirty="0" smtClean="0"/>
              <a:t>一周后，学生去见老师，并提交了工作清单，他发现老师的这位朋友（</a:t>
            </a:r>
            <a:r>
              <a:rPr lang="en-US" altLang="zh-CN" sz="2400" dirty="0" smtClean="0"/>
              <a:t>C</a:t>
            </a:r>
            <a:r>
              <a:rPr lang="zh-CN" altLang="en-US" sz="2400" dirty="0" smtClean="0"/>
              <a:t>）和老师在一起。</a:t>
            </a:r>
          </a:p>
          <a:p>
            <a:pPr>
              <a:buNone/>
            </a:pPr>
            <a:r>
              <a:rPr lang="en-US" altLang="zh-CN" sz="2400" dirty="0" smtClean="0"/>
              <a:t>S:</a:t>
            </a:r>
            <a:r>
              <a:rPr lang="zh-CN" altLang="en-US" sz="2400" dirty="0" smtClean="0"/>
              <a:t>这是工作清单，我已经研究清楚了四种文件的格式，可以写代码了。</a:t>
            </a:r>
          </a:p>
          <a:p>
            <a:pPr>
              <a:buNone/>
            </a:pPr>
            <a:r>
              <a:rPr lang="en-US" altLang="zh-CN" sz="2400" dirty="0" smtClean="0"/>
              <a:t>T</a:t>
            </a:r>
            <a:r>
              <a:rPr lang="zh-CN" altLang="en-US" sz="2400" dirty="0" smtClean="0"/>
              <a:t>：很好，不过我这位朋友有一些新想法，你不妨听听。</a:t>
            </a:r>
          </a:p>
          <a:p>
            <a:pPr>
              <a:buNone/>
            </a:pPr>
            <a:r>
              <a:rPr lang="en-US" altLang="zh-CN" sz="2400" dirty="0" smtClean="0"/>
              <a:t>C: </a:t>
            </a:r>
            <a:r>
              <a:rPr lang="zh-CN" altLang="en-US" sz="2400" dirty="0" smtClean="0"/>
              <a:t>你好。我新买了一个扫描仪，你的程序可不可以直接扫描图片进来。</a:t>
            </a:r>
          </a:p>
          <a:p>
            <a:pPr>
              <a:buNone/>
            </a:pPr>
            <a:r>
              <a:rPr lang="en-US" altLang="zh-CN" sz="2400" dirty="0" smtClean="0"/>
              <a:t>S:</a:t>
            </a:r>
            <a:r>
              <a:rPr lang="zh-CN" altLang="en-US" sz="2400" dirty="0" smtClean="0"/>
              <a:t>你可以自己扫描呀，买扫描仪的时候一般都会送正版软件的。</a:t>
            </a:r>
          </a:p>
          <a:p>
            <a:pPr>
              <a:buNone/>
            </a:pPr>
            <a:r>
              <a:rPr lang="en-US" altLang="zh-CN" sz="2400" dirty="0" smtClean="0"/>
              <a:t>C</a:t>
            </a:r>
            <a:r>
              <a:rPr lang="zh-CN" altLang="en-US" sz="2400" dirty="0" smtClean="0"/>
              <a:t>：是的，可是我一直不太会用，你知道我计算机水平不高，学一些新东西很累，也没有时间，如果你能直接链接扫描仪，我只要学会你的软件就行了，我愿意多支付一些费用</a:t>
            </a:r>
            <a:r>
              <a:rPr lang="en-US" altLang="zh-CN" sz="2400" dirty="0" smtClean="0"/>
              <a:t>……</a:t>
            </a:r>
            <a:r>
              <a:rPr lang="zh-CN" altLang="en-US" sz="2400" dirty="0" smtClean="0"/>
              <a:t>，还有，我想建一个图片库，你知道，我工作时需要上百个图片，经常找不到，最好还带模糊查询。</a:t>
            </a:r>
          </a:p>
          <a:p>
            <a:pPr>
              <a:buNone/>
            </a:pPr>
            <a:endParaRPr lang="en-US" altLang="zh-CN" sz="2400" dirty="0" smtClean="0"/>
          </a:p>
          <a:p>
            <a:pPr>
              <a:buNone/>
            </a:pPr>
            <a:r>
              <a:rPr lang="en-US" altLang="zh-CN" sz="2400" dirty="0" smtClean="0"/>
              <a:t>	</a:t>
            </a:r>
            <a:endParaRPr lang="zh-CN" altLang="en-US" sz="2400" dirty="0" smtClean="0"/>
          </a:p>
        </p:txBody>
      </p:sp>
      <p:sp>
        <p:nvSpPr>
          <p:cNvPr id="6" name="内容占位符 4"/>
          <p:cNvSpPr txBox="1">
            <a:spLocks/>
          </p:cNvSpPr>
          <p:nvPr/>
        </p:nvSpPr>
        <p:spPr>
          <a:xfrm>
            <a:off x="6072198" y="214290"/>
            <a:ext cx="2928958" cy="714380"/>
          </a:xfrm>
          <a:prstGeom prst="rect">
            <a:avLst/>
          </a:prstGeom>
        </p:spPr>
        <p:txBody>
          <a:bodyPr vert="horz" anchor="t">
            <a:normAutofit/>
          </a:bodyPr>
          <a:lstStyle/>
          <a:p>
            <a:pPr marL="448056" marR="0" lvl="0" indent="-384048"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zh-CN" altLang="en-US" sz="3000" b="1" i="0" u="none" strike="noStrike" kern="1200" cap="none" spc="0" normalizeH="0" baseline="0" noProof="0" dirty="0" smtClean="0">
                <a:ln>
                  <a:noFill/>
                </a:ln>
                <a:solidFill>
                  <a:srgbClr val="FFFF00"/>
                </a:solidFill>
                <a:effectLst/>
                <a:uLnTx/>
                <a:uFillTx/>
                <a:latin typeface="华文新魏" pitchFamily="2" charset="-122"/>
                <a:ea typeface="华文新魏" pitchFamily="2" charset="-122"/>
                <a:cs typeface="+mn-cs"/>
              </a:rPr>
              <a:t>案例一（续）</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 calcmode="lin" valueType="num">
                                      <p:cBhvr additive="base">
                                        <p:cTn id="1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 calcmode="lin" valueType="num">
                                      <p:cBhvr additive="base">
                                        <p:cTn id="3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42910" y="71414"/>
            <a:ext cx="7126288" cy="952500"/>
          </a:xfrm>
        </p:spPr>
        <p:txBody>
          <a:bodyPr>
            <a:normAutofit/>
          </a:bodyPr>
          <a:lstStyle/>
          <a:p>
            <a:r>
              <a:rPr lang="en-US" altLang="zh-CN"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2.2  </a:t>
            </a:r>
            <a:r>
              <a:rPr lang="zh-CN" altLang="en-US"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过程模型</a:t>
            </a:r>
            <a:endParaRPr lang="zh-CN" altLang="en-US" b="0" i="1" dirty="0">
              <a:latin typeface="Times New Roman" pitchFamily="18" charset="0"/>
            </a:endParaRPr>
          </a:p>
        </p:txBody>
      </p:sp>
      <p:sp>
        <p:nvSpPr>
          <p:cNvPr id="4" name="灯片编号占位符 5"/>
          <p:cNvSpPr>
            <a:spLocks noGrp="1"/>
          </p:cNvSpPr>
          <p:nvPr>
            <p:ph type="sldNum" sz="quarter" idx="12"/>
          </p:nvPr>
        </p:nvSpPr>
        <p:spPr/>
        <p:txBody>
          <a:bodyPr/>
          <a:lstStyle/>
          <a:p>
            <a:fld id="{75AB102B-AC11-4EBA-BA6C-E4A5B1A6FE1A}" type="slidenum">
              <a:rPr lang="en-US" altLang="zh-CN"/>
              <a:pPr/>
              <a:t>24</a:t>
            </a:fld>
            <a:endParaRPr lang="en-US" altLang="zh-CN"/>
          </a:p>
        </p:txBody>
      </p:sp>
      <p:sp>
        <p:nvSpPr>
          <p:cNvPr id="5" name="内容占位符 4"/>
          <p:cNvSpPr>
            <a:spLocks noGrp="1"/>
          </p:cNvSpPr>
          <p:nvPr>
            <p:ph idx="1"/>
          </p:nvPr>
        </p:nvSpPr>
        <p:spPr>
          <a:xfrm>
            <a:off x="428596" y="1142984"/>
            <a:ext cx="8286808" cy="5429288"/>
          </a:xfrm>
        </p:spPr>
        <p:txBody>
          <a:bodyPr>
            <a:normAutofit fontScale="92500" lnSpcReduction="10000"/>
          </a:bodyPr>
          <a:lstStyle/>
          <a:p>
            <a:pPr algn="ctr">
              <a:buNone/>
            </a:pPr>
            <a:r>
              <a:rPr lang="zh-CN" altLang="en-US" sz="2400" dirty="0" smtClean="0"/>
              <a:t>实际情况</a:t>
            </a:r>
            <a:r>
              <a:rPr lang="en-US" altLang="zh-CN" sz="2400" dirty="0" smtClean="0"/>
              <a:t>2</a:t>
            </a:r>
          </a:p>
          <a:p>
            <a:pPr>
              <a:buNone/>
            </a:pPr>
            <a:r>
              <a:rPr lang="en-US" altLang="zh-CN" sz="2400" dirty="0" smtClean="0"/>
              <a:t>  </a:t>
            </a:r>
          </a:p>
          <a:p>
            <a:pPr>
              <a:buNone/>
            </a:pPr>
            <a:r>
              <a:rPr lang="en-US" altLang="zh-CN" sz="2400" dirty="0" smtClean="0"/>
              <a:t>  S</a:t>
            </a:r>
            <a:r>
              <a:rPr lang="zh-CN" altLang="en-US" sz="2400" dirty="0" smtClean="0"/>
              <a:t>：</a:t>
            </a:r>
            <a:r>
              <a:rPr lang="en-US" altLang="zh-CN" sz="2400" dirty="0" smtClean="0"/>
              <a:t>………………..!!!!!</a:t>
            </a:r>
          </a:p>
          <a:p>
            <a:pPr>
              <a:buNone/>
            </a:pPr>
            <a:r>
              <a:rPr lang="en-US" altLang="zh-CN" sz="2400" dirty="0" smtClean="0"/>
              <a:t>  C:</a:t>
            </a:r>
            <a:r>
              <a:rPr lang="zh-CN" altLang="en-US" sz="2400" dirty="0" smtClean="0"/>
              <a:t>还有一些，现在一时想不起来，我想起来的话会再跟你联系，时间上可以长一些。</a:t>
            </a:r>
          </a:p>
          <a:p>
            <a:pPr>
              <a:buNone/>
            </a:pPr>
            <a:r>
              <a:rPr lang="zh-CN" altLang="en-US" sz="2400" dirty="0" smtClean="0"/>
              <a:t>  </a:t>
            </a:r>
            <a:r>
              <a:rPr lang="en-US" altLang="zh-CN" sz="2400" dirty="0" smtClean="0"/>
              <a:t>S:  ………………..!!!!! !!!!! !!!!!</a:t>
            </a:r>
          </a:p>
          <a:p>
            <a:pPr>
              <a:buNone/>
            </a:pPr>
            <a:r>
              <a:rPr lang="en-US" altLang="zh-CN" sz="2400" dirty="0" smtClean="0"/>
              <a:t>  T:</a:t>
            </a:r>
            <a:r>
              <a:rPr lang="zh-CN" altLang="en-US" sz="2400" dirty="0" smtClean="0"/>
              <a:t>要不这样吧，你先做一个样子出来给</a:t>
            </a:r>
            <a:r>
              <a:rPr lang="en-US" altLang="zh-CN" sz="2400" dirty="0" smtClean="0"/>
              <a:t>C</a:t>
            </a:r>
            <a:r>
              <a:rPr lang="zh-CN" altLang="en-US" sz="2400" dirty="0" smtClean="0"/>
              <a:t>看看，一边做，一边改。</a:t>
            </a:r>
          </a:p>
          <a:p>
            <a:pPr>
              <a:buNone/>
            </a:pPr>
            <a:r>
              <a:rPr lang="zh-CN" altLang="en-US" sz="2400" dirty="0" smtClean="0"/>
              <a:t>  </a:t>
            </a:r>
            <a:r>
              <a:rPr lang="en-US" altLang="zh-CN" sz="2400" dirty="0" smtClean="0"/>
              <a:t>C:</a:t>
            </a:r>
            <a:r>
              <a:rPr lang="zh-CN" altLang="en-US" sz="2400" dirty="0" smtClean="0"/>
              <a:t>这样最好，看见一个基本样子我就知道我想要什么了</a:t>
            </a:r>
          </a:p>
          <a:p>
            <a:pPr>
              <a:buNone/>
            </a:pPr>
            <a:r>
              <a:rPr lang="zh-CN" altLang="en-US" sz="2400" dirty="0" smtClean="0"/>
              <a:t>  </a:t>
            </a:r>
            <a:endParaRPr lang="en-US" altLang="zh-CN" sz="2400" dirty="0" smtClean="0"/>
          </a:p>
          <a:p>
            <a:pPr>
              <a:buNone/>
            </a:pPr>
            <a:r>
              <a:rPr lang="zh-CN" altLang="en-US" sz="2400" dirty="0" smtClean="0"/>
              <a:t>     事情就这样定下来了，</a:t>
            </a:r>
            <a:r>
              <a:rPr lang="en-US" altLang="zh-CN" sz="2400" dirty="0" smtClean="0"/>
              <a:t>S</a:t>
            </a:r>
            <a:r>
              <a:rPr lang="zh-CN" altLang="en-US" sz="2400" dirty="0" smtClean="0"/>
              <a:t>愤怒的撕掉了自己的工作清单</a:t>
            </a:r>
            <a:r>
              <a:rPr lang="en-US" altLang="zh-CN" sz="2400" dirty="0" smtClean="0"/>
              <a:t>……..</a:t>
            </a:r>
            <a:r>
              <a:rPr lang="zh-CN" altLang="en-US" sz="2400" dirty="0" smtClean="0"/>
              <a:t>，回去后</a:t>
            </a:r>
            <a:r>
              <a:rPr lang="en-US" altLang="zh-CN" sz="2400" dirty="0" smtClean="0"/>
              <a:t>S</a:t>
            </a:r>
            <a:r>
              <a:rPr lang="zh-CN" altLang="en-US" sz="2400" dirty="0" smtClean="0"/>
              <a:t>花</a:t>
            </a:r>
            <a:r>
              <a:rPr lang="en-US" altLang="zh-CN" sz="2400" dirty="0" smtClean="0"/>
              <a:t>1</a:t>
            </a:r>
            <a:r>
              <a:rPr lang="zh-CN" altLang="en-US" sz="2400" dirty="0" smtClean="0"/>
              <a:t>天时间用</a:t>
            </a:r>
            <a:r>
              <a:rPr lang="en-US" altLang="zh-CN" sz="2400" dirty="0" smtClean="0"/>
              <a:t>DELPHI</a:t>
            </a:r>
            <a:r>
              <a:rPr lang="zh-CN" altLang="en-US" sz="2400" dirty="0" smtClean="0"/>
              <a:t>做了个样子，只能读</a:t>
            </a:r>
            <a:r>
              <a:rPr lang="en-US" altLang="zh-CN" sz="2400" dirty="0" smtClean="0"/>
              <a:t>BMP</a:t>
            </a:r>
            <a:r>
              <a:rPr lang="zh-CN" altLang="en-US" sz="2400" dirty="0" smtClean="0"/>
              <a:t>和</a:t>
            </a:r>
            <a:r>
              <a:rPr lang="en-US" altLang="zh-CN" sz="2400" dirty="0" smtClean="0"/>
              <a:t>JPG</a:t>
            </a:r>
            <a:r>
              <a:rPr lang="zh-CN" altLang="en-US" sz="2400" dirty="0" smtClean="0"/>
              <a:t>文件，做了些菜单和工具栏，用</a:t>
            </a:r>
            <a:r>
              <a:rPr lang="en-US" altLang="zh-CN" sz="2400" dirty="0" smtClean="0"/>
              <a:t>ACCESS</a:t>
            </a:r>
            <a:r>
              <a:rPr lang="zh-CN" altLang="en-US" sz="2400" dirty="0" smtClean="0"/>
              <a:t>建了一个图片库。就这个“假”的程序，</a:t>
            </a:r>
            <a:r>
              <a:rPr lang="en-US" altLang="zh-CN" sz="2400" dirty="0" smtClean="0"/>
              <a:t>S</a:t>
            </a:r>
            <a:r>
              <a:rPr lang="zh-CN" altLang="en-US" sz="2400" dirty="0" smtClean="0"/>
              <a:t>和</a:t>
            </a:r>
            <a:r>
              <a:rPr lang="en-US" altLang="zh-CN" sz="2400" dirty="0" smtClean="0"/>
              <a:t>C</a:t>
            </a:r>
            <a:r>
              <a:rPr lang="zh-CN" altLang="en-US" sz="2400" dirty="0" smtClean="0"/>
              <a:t>讨论了一天，</a:t>
            </a:r>
            <a:r>
              <a:rPr lang="en-US" altLang="zh-CN" sz="2400" dirty="0" smtClean="0"/>
              <a:t>S</a:t>
            </a:r>
            <a:r>
              <a:rPr lang="zh-CN" altLang="en-US" sz="2400" dirty="0" smtClean="0"/>
              <a:t>又修改了几次，又讨论了几次，一周后，这个“假”的程序表面看起来和真的一模一样。</a:t>
            </a:r>
          </a:p>
        </p:txBody>
      </p:sp>
      <p:sp>
        <p:nvSpPr>
          <p:cNvPr id="6" name="内容占位符 4"/>
          <p:cNvSpPr txBox="1">
            <a:spLocks/>
          </p:cNvSpPr>
          <p:nvPr/>
        </p:nvSpPr>
        <p:spPr>
          <a:xfrm>
            <a:off x="6072198" y="214290"/>
            <a:ext cx="2928958" cy="714380"/>
          </a:xfrm>
          <a:prstGeom prst="rect">
            <a:avLst/>
          </a:prstGeom>
        </p:spPr>
        <p:txBody>
          <a:bodyPr vert="horz" anchor="t">
            <a:normAutofit/>
          </a:bodyPr>
          <a:lstStyle/>
          <a:p>
            <a:pPr marL="448056" marR="0" lvl="0" indent="-384048"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zh-CN" altLang="en-US" sz="3000" b="1" i="0" u="none" strike="noStrike" kern="1200" cap="none" spc="0" normalizeH="0" baseline="0" noProof="0" dirty="0" smtClean="0">
                <a:ln>
                  <a:noFill/>
                </a:ln>
                <a:solidFill>
                  <a:srgbClr val="FFFF00"/>
                </a:solidFill>
                <a:effectLst/>
                <a:uLnTx/>
                <a:uFillTx/>
                <a:latin typeface="华文新魏" pitchFamily="2" charset="-122"/>
                <a:ea typeface="华文新魏" pitchFamily="2" charset="-122"/>
                <a:cs typeface="+mn-cs"/>
              </a:rPr>
              <a:t>案例一（续）</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 calcmode="lin" valueType="num">
                                      <p:cBhvr additive="base">
                                        <p:cTn id="1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 calcmode="lin" valueType="num">
                                      <p:cBhvr additive="base">
                                        <p:cTn id="3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 calcmode="lin" valueType="num">
                                      <p:cBhvr additive="base">
                                        <p:cTn id="3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42910" y="71414"/>
            <a:ext cx="7126288" cy="952500"/>
          </a:xfrm>
        </p:spPr>
        <p:txBody>
          <a:bodyPr>
            <a:normAutofit/>
          </a:bodyPr>
          <a:lstStyle/>
          <a:p>
            <a:r>
              <a:rPr lang="en-US" altLang="zh-CN"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2.2  </a:t>
            </a:r>
            <a:r>
              <a:rPr lang="zh-CN" altLang="en-US"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过程模型</a:t>
            </a:r>
            <a:endParaRPr lang="zh-CN" altLang="en-US" b="0" i="1" dirty="0">
              <a:latin typeface="Times New Roman" pitchFamily="18" charset="0"/>
            </a:endParaRPr>
          </a:p>
        </p:txBody>
      </p:sp>
      <p:sp>
        <p:nvSpPr>
          <p:cNvPr id="4" name="灯片编号占位符 5"/>
          <p:cNvSpPr>
            <a:spLocks noGrp="1"/>
          </p:cNvSpPr>
          <p:nvPr>
            <p:ph type="sldNum" sz="quarter" idx="12"/>
          </p:nvPr>
        </p:nvSpPr>
        <p:spPr/>
        <p:txBody>
          <a:bodyPr/>
          <a:lstStyle/>
          <a:p>
            <a:fld id="{75AB102B-AC11-4EBA-BA6C-E4A5B1A6FE1A}" type="slidenum">
              <a:rPr lang="en-US" altLang="zh-CN"/>
              <a:pPr/>
              <a:t>25</a:t>
            </a:fld>
            <a:endParaRPr lang="en-US" altLang="zh-CN"/>
          </a:p>
        </p:txBody>
      </p:sp>
      <p:sp>
        <p:nvSpPr>
          <p:cNvPr id="5" name="内容占位符 4"/>
          <p:cNvSpPr>
            <a:spLocks noGrp="1"/>
          </p:cNvSpPr>
          <p:nvPr>
            <p:ph idx="1"/>
          </p:nvPr>
        </p:nvSpPr>
        <p:spPr>
          <a:xfrm>
            <a:off x="428596" y="1142984"/>
            <a:ext cx="8286808" cy="3214710"/>
          </a:xfrm>
        </p:spPr>
        <p:txBody>
          <a:bodyPr>
            <a:normAutofit/>
          </a:bodyPr>
          <a:lstStyle/>
          <a:p>
            <a:pPr algn="ctr">
              <a:buNone/>
            </a:pPr>
            <a:r>
              <a:rPr lang="zh-CN" altLang="en-US" sz="2400" dirty="0" smtClean="0"/>
              <a:t>实际情况</a:t>
            </a:r>
            <a:r>
              <a:rPr lang="en-US" altLang="zh-CN" sz="2400" dirty="0" smtClean="0"/>
              <a:t>2</a:t>
            </a:r>
          </a:p>
          <a:p>
            <a:pPr>
              <a:buNone/>
            </a:pPr>
            <a:r>
              <a:rPr lang="en-US" altLang="zh-CN" sz="2400" dirty="0" smtClean="0"/>
              <a:t>  </a:t>
            </a:r>
            <a:r>
              <a:rPr lang="zh-CN" altLang="en-US" sz="2400" dirty="0" smtClean="0"/>
              <a:t>          于是</a:t>
            </a:r>
            <a:r>
              <a:rPr lang="en-US" altLang="zh-CN" sz="2400" dirty="0" smtClean="0"/>
              <a:t>S</a:t>
            </a:r>
            <a:r>
              <a:rPr lang="zh-CN" altLang="en-US" sz="2400" dirty="0" smtClean="0"/>
              <a:t>打算用</a:t>
            </a:r>
            <a:r>
              <a:rPr lang="en-US" altLang="zh-CN" sz="2400" dirty="0" smtClean="0"/>
              <a:t>VC</a:t>
            </a:r>
            <a:r>
              <a:rPr lang="zh-CN" altLang="en-US" sz="2400" dirty="0" smtClean="0"/>
              <a:t>重写这个程序，但是他很快发现继续用</a:t>
            </a:r>
            <a:r>
              <a:rPr lang="en-US" altLang="zh-CN" sz="2400" dirty="0" smtClean="0"/>
              <a:t>DELPHI</a:t>
            </a:r>
            <a:r>
              <a:rPr lang="zh-CN" altLang="en-US" sz="2400" dirty="0" smtClean="0"/>
              <a:t>写更方便，因为至少界面不用重做了，于是</a:t>
            </a:r>
            <a:r>
              <a:rPr lang="en-US" altLang="zh-CN" sz="2400" dirty="0" smtClean="0"/>
              <a:t>……</a:t>
            </a:r>
            <a:r>
              <a:rPr lang="zh-CN" altLang="en-US" sz="2400" dirty="0" smtClean="0"/>
              <a:t>，两个月后，这个事情终于结束了。  </a:t>
            </a:r>
            <a:endParaRPr lang="en-US" altLang="zh-CN" sz="2400" dirty="0" smtClean="0"/>
          </a:p>
          <a:p>
            <a:pPr>
              <a:buNone/>
            </a:pPr>
            <a:r>
              <a:rPr lang="en-US" altLang="zh-CN" sz="2400" dirty="0" smtClean="0"/>
              <a:t>            S</a:t>
            </a:r>
            <a:r>
              <a:rPr lang="zh-CN" altLang="en-US" sz="2400" dirty="0" smtClean="0"/>
              <a:t>顺利的完成了他的毕业设计</a:t>
            </a:r>
            <a:r>
              <a:rPr lang="en-US" altLang="zh-CN" sz="2400" dirty="0" smtClean="0"/>
              <a:t>《JPG</a:t>
            </a:r>
            <a:r>
              <a:rPr lang="zh-CN" altLang="en-US" sz="2400" dirty="0" smtClean="0"/>
              <a:t>压缩优化算法设计</a:t>
            </a:r>
            <a:r>
              <a:rPr lang="en-US" altLang="zh-CN" sz="2400" dirty="0" smtClean="0"/>
              <a:t>》</a:t>
            </a:r>
            <a:r>
              <a:rPr lang="zh-CN" altLang="en-US" sz="2400" dirty="0" smtClean="0"/>
              <a:t>，</a:t>
            </a:r>
            <a:r>
              <a:rPr lang="en-US" altLang="zh-CN" sz="2400" dirty="0" smtClean="0"/>
              <a:t>C</a:t>
            </a:r>
            <a:r>
              <a:rPr lang="zh-CN" altLang="en-US" sz="2400" dirty="0" smtClean="0"/>
              <a:t>一直使用这个软件管理他的图片，并庆幸花了这么少的钱得到了这么有用的东西</a:t>
            </a:r>
            <a:endParaRPr lang="en-US" altLang="zh-CN" sz="2400" dirty="0" smtClean="0"/>
          </a:p>
        </p:txBody>
      </p:sp>
      <p:sp>
        <p:nvSpPr>
          <p:cNvPr id="6" name="内容占位符 4"/>
          <p:cNvSpPr txBox="1">
            <a:spLocks/>
          </p:cNvSpPr>
          <p:nvPr/>
        </p:nvSpPr>
        <p:spPr>
          <a:xfrm>
            <a:off x="6072198" y="214290"/>
            <a:ext cx="2928958" cy="714380"/>
          </a:xfrm>
          <a:prstGeom prst="rect">
            <a:avLst/>
          </a:prstGeom>
        </p:spPr>
        <p:txBody>
          <a:bodyPr vert="horz" anchor="t">
            <a:normAutofit/>
          </a:bodyPr>
          <a:lstStyle/>
          <a:p>
            <a:pPr marL="448056" marR="0" lvl="0" indent="-384048"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zh-CN" altLang="en-US" sz="3000" b="1" i="0" u="none" strike="noStrike" kern="1200" cap="none" spc="0" normalizeH="0" baseline="0" noProof="0" dirty="0" smtClean="0">
                <a:ln>
                  <a:noFill/>
                </a:ln>
                <a:solidFill>
                  <a:srgbClr val="FFFF00"/>
                </a:solidFill>
                <a:effectLst/>
                <a:uLnTx/>
                <a:uFillTx/>
                <a:latin typeface="华文新魏" pitchFamily="2" charset="-122"/>
                <a:ea typeface="华文新魏" pitchFamily="2" charset="-122"/>
                <a:cs typeface="+mn-cs"/>
              </a:rPr>
              <a:t>案例一（续）</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下箭头 6"/>
          <p:cNvSpPr/>
          <p:nvPr/>
        </p:nvSpPr>
        <p:spPr>
          <a:xfrm>
            <a:off x="4357686" y="4429132"/>
            <a:ext cx="428628" cy="785818"/>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8" name="Text Box 20"/>
          <p:cNvSpPr txBox="1">
            <a:spLocks noChangeArrowheads="1"/>
          </p:cNvSpPr>
          <p:nvPr/>
        </p:nvSpPr>
        <p:spPr bwMode="auto">
          <a:xfrm>
            <a:off x="2786050" y="5357826"/>
            <a:ext cx="3786214" cy="954107"/>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ctr">
              <a:spcBef>
                <a:spcPct val="50000"/>
              </a:spcBef>
            </a:pPr>
            <a:r>
              <a:rPr lang="zh-CN" altLang="en-US" sz="2800" b="1" dirty="0">
                <a:solidFill>
                  <a:schemeClr val="bg1"/>
                </a:solidFill>
                <a:ea typeface="仿宋_GB2312" pitchFamily="49" charset="-122"/>
              </a:rPr>
              <a:t>原型</a:t>
            </a:r>
            <a:r>
              <a:rPr lang="zh-CN" altLang="en-US" sz="2800" b="1" dirty="0" smtClean="0">
                <a:solidFill>
                  <a:schemeClr val="bg1"/>
                </a:solidFill>
                <a:ea typeface="仿宋_GB2312" pitchFamily="49" charset="-122"/>
              </a:rPr>
              <a:t>模型</a:t>
            </a:r>
            <a:r>
              <a:rPr lang="en-US" altLang="zh-CN" sz="2800" b="1" dirty="0" smtClean="0">
                <a:solidFill>
                  <a:schemeClr val="bg1"/>
                </a:solidFill>
                <a:ea typeface="仿宋_GB2312" pitchFamily="49" charset="-122"/>
              </a:rPr>
              <a:t/>
            </a:r>
            <a:br>
              <a:rPr lang="en-US" altLang="zh-CN" sz="2800" b="1" dirty="0" smtClean="0">
                <a:solidFill>
                  <a:schemeClr val="bg1"/>
                </a:solidFill>
                <a:ea typeface="仿宋_GB2312" pitchFamily="49" charset="-122"/>
              </a:rPr>
            </a:br>
            <a:r>
              <a:rPr lang="zh-CN" altLang="en-US" sz="2800" b="1" dirty="0" smtClean="0">
                <a:solidFill>
                  <a:schemeClr val="bg1"/>
                </a:solidFill>
                <a:ea typeface="仿宋_GB2312" pitchFamily="49" charset="-122"/>
              </a:rPr>
              <a:t>（</a:t>
            </a:r>
            <a:r>
              <a:rPr lang="en-US" altLang="zh-CN" sz="2800" b="1" dirty="0" smtClean="0">
                <a:solidFill>
                  <a:schemeClr val="bg1"/>
                </a:solidFill>
                <a:ea typeface="仿宋_GB2312" pitchFamily="49" charset="-122"/>
              </a:rPr>
              <a:t>Prototyping Model</a:t>
            </a:r>
            <a:r>
              <a:rPr lang="zh-CN" altLang="en-US" sz="2800" b="1" dirty="0" smtClean="0">
                <a:solidFill>
                  <a:schemeClr val="bg1"/>
                </a:solidFill>
                <a:ea typeface="仿宋_GB2312" pitchFamily="49" charset="-122"/>
              </a:rPr>
              <a:t>）</a:t>
            </a:r>
            <a:endParaRPr lang="zh-CN" altLang="en-US" sz="2800" b="1" dirty="0">
              <a:solidFill>
                <a:schemeClr val="bg1"/>
              </a:solidFill>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1" name="Rectangle 3"/>
          <p:cNvSpPr>
            <a:spLocks noGrp="1" noChangeArrowheads="1"/>
          </p:cNvSpPr>
          <p:nvPr>
            <p:ph idx="1"/>
          </p:nvPr>
        </p:nvSpPr>
        <p:spPr>
          <a:xfrm>
            <a:off x="533400" y="1524000"/>
            <a:ext cx="8229600" cy="4724400"/>
          </a:xfrm>
        </p:spPr>
        <p:txBody>
          <a:bodyPr/>
          <a:lstStyle/>
          <a:p>
            <a:pPr algn="just">
              <a:spcAft>
                <a:spcPct val="40000"/>
              </a:spcAft>
              <a:buNone/>
            </a:pPr>
            <a:r>
              <a:rPr lang="zh-CN" altLang="en-US" sz="2400" dirty="0">
                <a:solidFill>
                  <a:srgbClr val="FFFF00"/>
                </a:solidFill>
                <a:latin typeface="宋体" pitchFamily="2" charset="-122"/>
                <a:cs typeface="Times New Roman" pitchFamily="18" charset="0"/>
              </a:rPr>
              <a:t>二</a:t>
            </a:r>
            <a:r>
              <a:rPr lang="zh-CN" altLang="en-US" sz="2400" dirty="0" smtClean="0">
                <a:solidFill>
                  <a:srgbClr val="FFFF00"/>
                </a:solidFill>
                <a:latin typeface="宋体" pitchFamily="2" charset="-122"/>
                <a:cs typeface="Times New Roman" pitchFamily="18" charset="0"/>
              </a:rPr>
              <a:t>、</a:t>
            </a:r>
            <a:r>
              <a:rPr lang="zh-CN" altLang="en-US" sz="2400" dirty="0" smtClean="0">
                <a:solidFill>
                  <a:srgbClr val="FFFF00"/>
                </a:solidFill>
                <a:latin typeface="宋体" pitchFamily="2" charset="-122"/>
                <a:cs typeface="Times New Roman" pitchFamily="18" charset="0"/>
              </a:rPr>
              <a:t>快速</a:t>
            </a:r>
            <a:r>
              <a:rPr lang="zh-CN" altLang="en-US" sz="2400" dirty="0">
                <a:solidFill>
                  <a:srgbClr val="FFFF00"/>
                </a:solidFill>
                <a:latin typeface="宋体" pitchFamily="2" charset="-122"/>
                <a:cs typeface="Times New Roman" pitchFamily="18" charset="0"/>
              </a:rPr>
              <a:t>原型模型</a:t>
            </a:r>
            <a:r>
              <a:rPr lang="zh-CN" altLang="en-US" sz="2100" dirty="0">
                <a:latin typeface="宋体" pitchFamily="2" charset="-122"/>
                <a:cs typeface="Times New Roman" pitchFamily="18" charset="0"/>
              </a:rPr>
              <a:t>：快速建立起来可以在计算机上运行的程序，它所能完成的功能往往是最终产品能完成的功能的一个子集。</a:t>
            </a:r>
          </a:p>
        </p:txBody>
      </p:sp>
      <p:sp>
        <p:nvSpPr>
          <p:cNvPr id="22" name="灯片编号占位符 5"/>
          <p:cNvSpPr>
            <a:spLocks noGrp="1"/>
          </p:cNvSpPr>
          <p:nvPr>
            <p:ph type="sldNum" sz="quarter" idx="12"/>
          </p:nvPr>
        </p:nvSpPr>
        <p:spPr/>
        <p:txBody>
          <a:bodyPr/>
          <a:lstStyle/>
          <a:p>
            <a:fld id="{D3B11BB6-8F16-4F8E-BC0E-58EC2429C018}" type="slidenum">
              <a:rPr lang="en-US" altLang="zh-CN"/>
              <a:pPr/>
              <a:t>26</a:t>
            </a:fld>
            <a:endParaRPr lang="en-US" altLang="zh-CN"/>
          </a:p>
        </p:txBody>
      </p:sp>
      <p:grpSp>
        <p:nvGrpSpPr>
          <p:cNvPr id="84013" name="Group 45"/>
          <p:cNvGrpSpPr>
            <a:grpSpLocks/>
          </p:cNvGrpSpPr>
          <p:nvPr/>
        </p:nvGrpSpPr>
        <p:grpSpPr bwMode="auto">
          <a:xfrm>
            <a:off x="1785918" y="2500306"/>
            <a:ext cx="5832475" cy="3894138"/>
            <a:chOff x="1156" y="1706"/>
            <a:chExt cx="3674" cy="2453"/>
          </a:xfrm>
        </p:grpSpPr>
        <p:sp>
          <p:nvSpPr>
            <p:cNvPr id="83991" name="Text Box 23"/>
            <p:cNvSpPr txBox="1">
              <a:spLocks noChangeArrowheads="1"/>
            </p:cNvSpPr>
            <p:nvPr/>
          </p:nvSpPr>
          <p:spPr bwMode="auto">
            <a:xfrm>
              <a:off x="1156" y="1706"/>
              <a:ext cx="698" cy="237"/>
            </a:xfrm>
            <a:prstGeom prst="rect">
              <a:avLst/>
            </a:prstGeom>
            <a:solidFill>
              <a:srgbClr val="FF9999">
                <a:alpha val="50000"/>
              </a:srgbClr>
            </a:solidFill>
            <a:ln w="9525">
              <a:solidFill>
                <a:schemeClr val="tx1"/>
              </a:solidFill>
              <a:miter lim="800000"/>
              <a:headEnd/>
              <a:tailEnd/>
            </a:ln>
            <a:effectLst>
              <a:outerShdw dist="81320" dir="7719588" algn="ctr" rotWithShape="0">
                <a:schemeClr val="bg2"/>
              </a:outerShdw>
            </a:effectLst>
          </p:spPr>
          <p:txBody>
            <a:bodyPr wrap="none">
              <a:spAutoFit/>
            </a:bodyPr>
            <a:lstStyle/>
            <a:p>
              <a:r>
                <a:rPr kumimoji="1" lang="zh-CN" altLang="en-US">
                  <a:effectLst>
                    <a:outerShdw blurRad="38100" dist="38100" dir="2700000" algn="tl">
                      <a:srgbClr val="FFFFFF"/>
                    </a:outerShdw>
                  </a:effectLst>
                  <a:ea typeface="楷体_GB2312" pitchFamily="49" charset="-122"/>
                </a:rPr>
                <a:t>快速原型</a:t>
              </a:r>
            </a:p>
          </p:txBody>
        </p:sp>
        <p:sp>
          <p:nvSpPr>
            <p:cNvPr id="83992" name="Text Box 24"/>
            <p:cNvSpPr txBox="1">
              <a:spLocks noChangeArrowheads="1"/>
            </p:cNvSpPr>
            <p:nvPr/>
          </p:nvSpPr>
          <p:spPr bwMode="auto">
            <a:xfrm>
              <a:off x="1711" y="2116"/>
              <a:ext cx="698" cy="237"/>
            </a:xfrm>
            <a:prstGeom prst="rect">
              <a:avLst/>
            </a:prstGeom>
            <a:solidFill>
              <a:srgbClr val="FF9999">
                <a:alpha val="50000"/>
              </a:srgbClr>
            </a:solidFill>
            <a:ln w="9525">
              <a:solidFill>
                <a:schemeClr val="tx1"/>
              </a:solidFill>
              <a:miter lim="800000"/>
              <a:headEnd/>
              <a:tailEnd/>
            </a:ln>
            <a:effectLst>
              <a:outerShdw dist="81320" dir="7719588" algn="ctr" rotWithShape="0">
                <a:schemeClr val="bg2"/>
              </a:outerShdw>
            </a:effectLst>
          </p:spPr>
          <p:txBody>
            <a:bodyPr wrap="none">
              <a:spAutoFit/>
            </a:bodyPr>
            <a:lstStyle/>
            <a:p>
              <a:r>
                <a:rPr kumimoji="1" lang="zh-CN" altLang="en-US">
                  <a:effectLst>
                    <a:outerShdw blurRad="38100" dist="38100" dir="2700000" algn="tl">
                      <a:srgbClr val="FFFFFF"/>
                    </a:outerShdw>
                  </a:effectLst>
                  <a:ea typeface="楷体_GB2312" pitchFamily="49" charset="-122"/>
                </a:rPr>
                <a:t>规格说明</a:t>
              </a:r>
            </a:p>
          </p:txBody>
        </p:sp>
        <p:sp>
          <p:nvSpPr>
            <p:cNvPr id="83993" name="Text Box 25"/>
            <p:cNvSpPr txBox="1">
              <a:spLocks noChangeArrowheads="1"/>
            </p:cNvSpPr>
            <p:nvPr/>
          </p:nvSpPr>
          <p:spPr bwMode="auto">
            <a:xfrm>
              <a:off x="2300" y="2568"/>
              <a:ext cx="698" cy="237"/>
            </a:xfrm>
            <a:prstGeom prst="rect">
              <a:avLst/>
            </a:prstGeom>
            <a:solidFill>
              <a:srgbClr val="FF9999">
                <a:alpha val="50000"/>
              </a:srgbClr>
            </a:solidFill>
            <a:ln w="9525">
              <a:solidFill>
                <a:schemeClr val="tx1"/>
              </a:solidFill>
              <a:miter lim="800000"/>
              <a:headEnd/>
              <a:tailEnd/>
            </a:ln>
            <a:effectLst>
              <a:outerShdw dist="81320" dir="7719588" algn="ctr" rotWithShape="0">
                <a:schemeClr val="bg2"/>
              </a:outerShdw>
            </a:effectLst>
          </p:spPr>
          <p:txBody>
            <a:bodyPr wrap="none">
              <a:spAutoFit/>
            </a:bodyPr>
            <a:lstStyle/>
            <a:p>
              <a:r>
                <a:rPr kumimoji="1" lang="zh-CN" altLang="en-US">
                  <a:effectLst>
                    <a:outerShdw blurRad="38100" dist="38100" dir="2700000" algn="tl">
                      <a:srgbClr val="FFFFFF"/>
                    </a:outerShdw>
                  </a:effectLst>
                  <a:ea typeface="楷体_GB2312" pitchFamily="49" charset="-122"/>
                </a:rPr>
                <a:t>系统设计</a:t>
              </a:r>
            </a:p>
          </p:txBody>
        </p:sp>
        <p:sp>
          <p:nvSpPr>
            <p:cNvPr id="83994" name="Text Box 26"/>
            <p:cNvSpPr txBox="1">
              <a:spLocks noChangeArrowheads="1"/>
            </p:cNvSpPr>
            <p:nvPr/>
          </p:nvSpPr>
          <p:spPr bwMode="auto">
            <a:xfrm>
              <a:off x="2925" y="2978"/>
              <a:ext cx="698" cy="237"/>
            </a:xfrm>
            <a:prstGeom prst="rect">
              <a:avLst/>
            </a:prstGeom>
            <a:solidFill>
              <a:srgbClr val="FF9999">
                <a:alpha val="50000"/>
              </a:srgbClr>
            </a:solidFill>
            <a:ln w="9525">
              <a:solidFill>
                <a:schemeClr val="tx1"/>
              </a:solidFill>
              <a:miter lim="800000"/>
              <a:headEnd/>
              <a:tailEnd/>
            </a:ln>
            <a:effectLst>
              <a:outerShdw dist="81320" dir="7719588" algn="ctr" rotWithShape="0">
                <a:schemeClr val="bg2"/>
              </a:outerShdw>
            </a:effectLst>
          </p:spPr>
          <p:txBody>
            <a:bodyPr wrap="none">
              <a:spAutoFit/>
            </a:bodyPr>
            <a:lstStyle/>
            <a:p>
              <a:r>
                <a:rPr kumimoji="1" lang="zh-CN" altLang="en-US">
                  <a:effectLst>
                    <a:outerShdw blurRad="38100" dist="38100" dir="2700000" algn="tl">
                      <a:srgbClr val="FFFFFF"/>
                    </a:outerShdw>
                  </a:effectLst>
                  <a:ea typeface="楷体_GB2312" pitchFamily="49" charset="-122"/>
                </a:rPr>
                <a:t>编码实现</a:t>
              </a:r>
            </a:p>
          </p:txBody>
        </p:sp>
        <p:sp>
          <p:nvSpPr>
            <p:cNvPr id="83995" name="Text Box 27"/>
            <p:cNvSpPr txBox="1">
              <a:spLocks noChangeArrowheads="1"/>
            </p:cNvSpPr>
            <p:nvPr/>
          </p:nvSpPr>
          <p:spPr bwMode="auto">
            <a:xfrm>
              <a:off x="3514" y="3429"/>
              <a:ext cx="698" cy="237"/>
            </a:xfrm>
            <a:prstGeom prst="rect">
              <a:avLst/>
            </a:prstGeom>
            <a:solidFill>
              <a:srgbClr val="FF9999">
                <a:alpha val="50000"/>
              </a:srgbClr>
            </a:solidFill>
            <a:ln w="9525">
              <a:solidFill>
                <a:schemeClr val="tx1"/>
              </a:solidFill>
              <a:miter lim="800000"/>
              <a:headEnd/>
              <a:tailEnd/>
            </a:ln>
            <a:effectLst>
              <a:outerShdw dist="81320" dir="7719588" algn="ctr" rotWithShape="0">
                <a:schemeClr val="bg2"/>
              </a:outerShdw>
            </a:effectLst>
          </p:spPr>
          <p:txBody>
            <a:bodyPr wrap="none">
              <a:spAutoFit/>
            </a:bodyPr>
            <a:lstStyle/>
            <a:p>
              <a:r>
                <a:rPr kumimoji="1" lang="zh-CN" altLang="en-US">
                  <a:effectLst>
                    <a:outerShdw blurRad="38100" dist="38100" dir="2700000" algn="tl">
                      <a:srgbClr val="FFFFFF"/>
                    </a:outerShdw>
                  </a:effectLst>
                  <a:ea typeface="楷体_GB2312" pitchFamily="49" charset="-122"/>
                </a:rPr>
                <a:t>综合测试</a:t>
              </a:r>
            </a:p>
          </p:txBody>
        </p:sp>
        <p:sp>
          <p:nvSpPr>
            <p:cNvPr id="83996" name="Text Box 28"/>
            <p:cNvSpPr txBox="1">
              <a:spLocks noChangeArrowheads="1"/>
            </p:cNvSpPr>
            <p:nvPr/>
          </p:nvSpPr>
          <p:spPr bwMode="auto">
            <a:xfrm>
              <a:off x="4102" y="3922"/>
              <a:ext cx="699" cy="237"/>
            </a:xfrm>
            <a:prstGeom prst="rect">
              <a:avLst/>
            </a:prstGeom>
            <a:solidFill>
              <a:srgbClr val="FF9999">
                <a:alpha val="50000"/>
              </a:srgbClr>
            </a:solidFill>
            <a:ln w="9525">
              <a:solidFill>
                <a:schemeClr val="tx1"/>
              </a:solidFill>
              <a:miter lim="800000"/>
              <a:headEnd/>
              <a:tailEnd/>
            </a:ln>
            <a:effectLst>
              <a:outerShdw dist="81320" dir="7719588" algn="ctr" rotWithShape="0">
                <a:schemeClr val="bg2"/>
              </a:outerShdw>
            </a:effectLst>
          </p:spPr>
          <p:txBody>
            <a:bodyPr wrap="none">
              <a:spAutoFit/>
            </a:bodyPr>
            <a:lstStyle/>
            <a:p>
              <a:r>
                <a:rPr kumimoji="1" lang="zh-CN" altLang="en-US">
                  <a:effectLst>
                    <a:outerShdw blurRad="38100" dist="38100" dir="2700000" algn="tl">
                      <a:srgbClr val="FFFFFF"/>
                    </a:outerShdw>
                  </a:effectLst>
                  <a:ea typeface="楷体_GB2312" pitchFamily="49" charset="-122"/>
                </a:rPr>
                <a:t>运行维护</a:t>
              </a:r>
            </a:p>
          </p:txBody>
        </p:sp>
        <p:sp>
          <p:nvSpPr>
            <p:cNvPr id="83997" name="Arc 29"/>
            <p:cNvSpPr>
              <a:spLocks/>
            </p:cNvSpPr>
            <p:nvPr/>
          </p:nvSpPr>
          <p:spPr bwMode="auto">
            <a:xfrm>
              <a:off x="1815" y="1787"/>
              <a:ext cx="312" cy="2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zh-CN" altLang="en-US"/>
            </a:p>
          </p:txBody>
        </p:sp>
        <p:sp>
          <p:nvSpPr>
            <p:cNvPr id="83998" name="Arc 30"/>
            <p:cNvSpPr>
              <a:spLocks/>
            </p:cNvSpPr>
            <p:nvPr/>
          </p:nvSpPr>
          <p:spPr bwMode="auto">
            <a:xfrm>
              <a:off x="2370" y="2198"/>
              <a:ext cx="312" cy="2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zh-CN" altLang="en-US"/>
            </a:p>
          </p:txBody>
        </p:sp>
        <p:sp>
          <p:nvSpPr>
            <p:cNvPr id="83999" name="Arc 31"/>
            <p:cNvSpPr>
              <a:spLocks/>
            </p:cNvSpPr>
            <p:nvPr/>
          </p:nvSpPr>
          <p:spPr bwMode="auto">
            <a:xfrm>
              <a:off x="2924" y="2608"/>
              <a:ext cx="312" cy="2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zh-CN" altLang="en-US"/>
            </a:p>
          </p:txBody>
        </p:sp>
        <p:sp>
          <p:nvSpPr>
            <p:cNvPr id="84000" name="Arc 32"/>
            <p:cNvSpPr>
              <a:spLocks/>
            </p:cNvSpPr>
            <p:nvPr/>
          </p:nvSpPr>
          <p:spPr bwMode="auto">
            <a:xfrm>
              <a:off x="3618" y="3059"/>
              <a:ext cx="312" cy="2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zh-CN" altLang="en-US"/>
            </a:p>
          </p:txBody>
        </p:sp>
        <p:sp>
          <p:nvSpPr>
            <p:cNvPr id="84001" name="Arc 33"/>
            <p:cNvSpPr>
              <a:spLocks/>
            </p:cNvSpPr>
            <p:nvPr/>
          </p:nvSpPr>
          <p:spPr bwMode="auto">
            <a:xfrm>
              <a:off x="4207" y="3552"/>
              <a:ext cx="312" cy="2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zh-CN" altLang="en-US"/>
            </a:p>
          </p:txBody>
        </p:sp>
        <p:sp>
          <p:nvSpPr>
            <p:cNvPr id="84007" name="Text Box 39"/>
            <p:cNvSpPr txBox="1">
              <a:spLocks noChangeArrowheads="1"/>
            </p:cNvSpPr>
            <p:nvPr/>
          </p:nvSpPr>
          <p:spPr bwMode="auto">
            <a:xfrm>
              <a:off x="3651" y="1706"/>
              <a:ext cx="842" cy="237"/>
            </a:xfrm>
            <a:prstGeom prst="rect">
              <a:avLst/>
            </a:prstGeom>
            <a:solidFill>
              <a:srgbClr val="FF9999">
                <a:alpha val="50000"/>
              </a:srgbClr>
            </a:solidFill>
            <a:ln w="9525">
              <a:solidFill>
                <a:schemeClr val="tx1"/>
              </a:solidFill>
              <a:miter lim="800000"/>
              <a:headEnd/>
              <a:tailEnd/>
            </a:ln>
            <a:effectLst>
              <a:outerShdw dist="81320" dir="7719588" algn="ctr" rotWithShape="0">
                <a:schemeClr val="bg2"/>
              </a:outerShdw>
            </a:effectLst>
          </p:spPr>
          <p:txBody>
            <a:bodyPr wrap="none">
              <a:spAutoFit/>
            </a:bodyPr>
            <a:lstStyle/>
            <a:p>
              <a:r>
                <a:rPr kumimoji="1" lang="zh-CN" altLang="en-US">
                  <a:effectLst>
                    <a:outerShdw blurRad="38100" dist="38100" dir="2700000" algn="tl">
                      <a:srgbClr val="FFFFFF"/>
                    </a:outerShdw>
                  </a:effectLst>
                  <a:ea typeface="楷体_GB2312" pitchFamily="49" charset="-122"/>
                </a:rPr>
                <a:t>变化的需求</a:t>
              </a:r>
            </a:p>
          </p:txBody>
        </p:sp>
        <p:cxnSp>
          <p:nvCxnSpPr>
            <p:cNvPr id="84008" name="AutoShape 40"/>
            <p:cNvCxnSpPr>
              <a:cxnSpLocks noChangeShapeType="1"/>
              <a:endCxn id="84007" idx="3"/>
            </p:cNvCxnSpPr>
            <p:nvPr/>
          </p:nvCxnSpPr>
          <p:spPr bwMode="auto">
            <a:xfrm rot="5400000" flipH="1">
              <a:off x="3655" y="2663"/>
              <a:ext cx="2013" cy="337"/>
            </a:xfrm>
            <a:prstGeom prst="bentConnector2">
              <a:avLst/>
            </a:prstGeom>
            <a:noFill/>
            <a:ln w="9525">
              <a:solidFill>
                <a:schemeClr val="tx1"/>
              </a:solidFill>
              <a:prstDash val="dashDot"/>
              <a:miter lim="800000"/>
              <a:headEnd/>
              <a:tailEnd type="triangle" w="med" len="med"/>
            </a:ln>
            <a:effectLst/>
          </p:spPr>
        </p:cxnSp>
        <p:cxnSp>
          <p:nvCxnSpPr>
            <p:cNvPr id="84009" name="AutoShape 41"/>
            <p:cNvCxnSpPr>
              <a:cxnSpLocks noChangeShapeType="1"/>
              <a:stCxn id="84007" idx="1"/>
            </p:cNvCxnSpPr>
            <p:nvPr/>
          </p:nvCxnSpPr>
          <p:spPr bwMode="auto">
            <a:xfrm rot="10800000" flipV="1">
              <a:off x="2199" y="1825"/>
              <a:ext cx="1452" cy="263"/>
            </a:xfrm>
            <a:prstGeom prst="bentConnector3">
              <a:avLst>
                <a:gd name="adj1" fmla="val 97861"/>
              </a:avLst>
            </a:prstGeom>
            <a:noFill/>
            <a:ln w="9525">
              <a:solidFill>
                <a:schemeClr val="tx1"/>
              </a:solidFill>
              <a:prstDash val="dash"/>
              <a:miter lim="800000"/>
              <a:headEnd/>
              <a:tailEnd type="triangle" w="med" len="med"/>
            </a:ln>
            <a:effectLst/>
          </p:spPr>
        </p:cxnSp>
        <p:cxnSp>
          <p:nvCxnSpPr>
            <p:cNvPr id="84010" name="AutoShape 42"/>
            <p:cNvCxnSpPr>
              <a:cxnSpLocks noChangeShapeType="1"/>
            </p:cNvCxnSpPr>
            <p:nvPr/>
          </p:nvCxnSpPr>
          <p:spPr bwMode="auto">
            <a:xfrm rot="10800000">
              <a:off x="2562" y="2160"/>
              <a:ext cx="2132" cy="1678"/>
            </a:xfrm>
            <a:prstGeom prst="bentConnector3">
              <a:avLst>
                <a:gd name="adj1" fmla="val -611"/>
              </a:avLst>
            </a:prstGeom>
            <a:noFill/>
            <a:ln w="9525">
              <a:solidFill>
                <a:schemeClr val="tx1"/>
              </a:solidFill>
              <a:prstDash val="dashDot"/>
              <a:miter lim="800000"/>
              <a:headEnd/>
              <a:tailEnd type="triangle" w="med" len="med"/>
            </a:ln>
            <a:effectLst/>
          </p:spPr>
        </p:cxnSp>
        <p:cxnSp>
          <p:nvCxnSpPr>
            <p:cNvPr id="84011" name="AutoShape 43"/>
            <p:cNvCxnSpPr>
              <a:cxnSpLocks noChangeShapeType="1"/>
            </p:cNvCxnSpPr>
            <p:nvPr/>
          </p:nvCxnSpPr>
          <p:spPr bwMode="auto">
            <a:xfrm rot="10800000">
              <a:off x="3061" y="2614"/>
              <a:ext cx="1542" cy="1179"/>
            </a:xfrm>
            <a:prstGeom prst="bentConnector3">
              <a:avLst>
                <a:gd name="adj1" fmla="val -977"/>
              </a:avLst>
            </a:prstGeom>
            <a:noFill/>
            <a:ln w="9525">
              <a:solidFill>
                <a:schemeClr val="tx1"/>
              </a:solidFill>
              <a:prstDash val="dashDot"/>
              <a:miter lim="800000"/>
              <a:headEnd/>
              <a:tailEnd type="triangle" w="med" len="med"/>
            </a:ln>
            <a:effectLst/>
          </p:spPr>
        </p:cxnSp>
        <p:cxnSp>
          <p:nvCxnSpPr>
            <p:cNvPr id="84012" name="AutoShape 44"/>
            <p:cNvCxnSpPr>
              <a:cxnSpLocks noChangeShapeType="1"/>
              <a:stCxn id="84001" idx="1"/>
            </p:cNvCxnSpPr>
            <p:nvPr/>
          </p:nvCxnSpPr>
          <p:spPr bwMode="auto">
            <a:xfrm rot="16200000" flipV="1">
              <a:off x="3676" y="2997"/>
              <a:ext cx="817" cy="868"/>
            </a:xfrm>
            <a:prstGeom prst="bentConnector4">
              <a:avLst>
                <a:gd name="adj1" fmla="val 100977"/>
                <a:gd name="adj2" fmla="val 67972"/>
              </a:avLst>
            </a:prstGeom>
            <a:noFill/>
            <a:ln w="9525">
              <a:solidFill>
                <a:schemeClr val="tx1"/>
              </a:solidFill>
              <a:prstDash val="dashDot"/>
              <a:miter lim="800000"/>
              <a:headEnd/>
              <a:tailEnd type="triangle" w="med" len="med"/>
            </a:ln>
            <a:effectLst/>
          </p:spPr>
        </p:cxnSp>
      </p:grpSp>
      <p:sp>
        <p:nvSpPr>
          <p:cNvPr id="24" name="Rectangle 2"/>
          <p:cNvSpPr txBox="1">
            <a:spLocks noChangeArrowheads="1"/>
          </p:cNvSpPr>
          <p:nvPr/>
        </p:nvSpPr>
        <p:spPr>
          <a:xfrm>
            <a:off x="642910" y="71414"/>
            <a:ext cx="7126288" cy="952500"/>
          </a:xfrm>
          <a:prstGeom prst="rect">
            <a:avLst/>
          </a:prstGeom>
        </p:spPr>
        <p:txBody>
          <a:bodyPr vert="horz" anchor="ctr">
            <a:normAutofit/>
          </a:bodyPr>
          <a:lstStyle/>
          <a:p>
            <a:pPr marL="484632"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2.3  </a:t>
            </a:r>
            <a:r>
              <a:rPr kumimoji="0" lang="zh-CN" altLang="en-US"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过程模型</a:t>
            </a:r>
            <a:r>
              <a:rPr lang="en-US" altLang="zh-CN" sz="3600" b="1"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latin typeface="楷体_GB2312" pitchFamily="49" charset="-122"/>
                <a:ea typeface="楷体_GB2312" pitchFamily="49" charset="-122"/>
                <a:cs typeface="+mj-cs"/>
              </a:rPr>
              <a:t>——</a:t>
            </a:r>
            <a:r>
              <a:rPr lang="zh-CN" altLang="en-US" sz="3600" b="1" dirty="0">
                <a:ln w="6350">
                  <a:solidFill>
                    <a:srgbClr val="FF388C">
                      <a:shade val="43000"/>
                    </a:srgbClr>
                  </a:solidFill>
                </a:ln>
                <a:solidFill>
                  <a:srgbClr val="FFFF00"/>
                </a:solidFill>
                <a:effectLst>
                  <a:outerShdw blurRad="38100" dist="38100" dir="2700000" algn="tl">
                    <a:srgbClr val="000000">
                      <a:alpha val="43137"/>
                    </a:srgbClr>
                  </a:outerShdw>
                </a:effectLst>
                <a:latin typeface="楷体_GB2312" pitchFamily="49" charset="-122"/>
                <a:ea typeface="楷体_GB2312" pitchFamily="49" charset="-122"/>
                <a:cs typeface="+mj-cs"/>
              </a:rPr>
              <a:t>原型</a:t>
            </a:r>
            <a:r>
              <a:rPr lang="zh-CN" altLang="en-US" sz="3600" b="1" dirty="0" smtClean="0">
                <a:ln w="6350">
                  <a:solidFill>
                    <a:srgbClr val="FF388C">
                      <a:shade val="43000"/>
                    </a:srgbClr>
                  </a:solidFill>
                </a:ln>
                <a:solidFill>
                  <a:srgbClr val="FFFF00"/>
                </a:solidFill>
                <a:effectLst>
                  <a:outerShdw blurRad="38100" dist="38100" dir="2700000" algn="tl">
                    <a:srgbClr val="000000">
                      <a:alpha val="43137"/>
                    </a:srgbClr>
                  </a:outerShdw>
                </a:effectLst>
                <a:latin typeface="楷体_GB2312" pitchFamily="49" charset="-122"/>
                <a:ea typeface="楷体_GB2312" pitchFamily="49" charset="-122"/>
                <a:cs typeface="+mj-cs"/>
              </a:rPr>
              <a:t>模型</a:t>
            </a:r>
            <a:endParaRPr kumimoji="0" lang="zh-CN" altLang="en-US" sz="4200" b="1" i="1" u="none" strike="noStrike" kern="1200" cap="none" spc="0" normalizeH="0" baseline="0" noProof="0" dirty="0">
              <a:ln w="6350">
                <a:solidFill>
                  <a:schemeClr val="accent1">
                    <a:shade val="43000"/>
                  </a:schemeClr>
                </a:solidFill>
              </a:ln>
              <a:solidFill>
                <a:srgbClr val="FFFF00"/>
              </a:solidFill>
              <a:effectLst>
                <a:outerShdw blurRad="38100" dist="38100" dir="2700000" algn="tl">
                  <a:srgbClr val="000000">
                    <a:alpha val="43137"/>
                  </a:srgbClr>
                </a:outerShdw>
              </a:effectLst>
              <a:uLnTx/>
              <a:uFillTx/>
              <a:latin typeface="Times New Roman" pitchFamily="18" charset="0"/>
              <a:ea typeface="+mj-ea"/>
              <a:cs typeface="+mj-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p:cNvSpPr>
            <a:spLocks noGrp="1" noChangeArrowheads="1"/>
          </p:cNvSpPr>
          <p:nvPr>
            <p:ph idx="1"/>
          </p:nvPr>
        </p:nvSpPr>
        <p:spPr>
          <a:xfrm>
            <a:off x="500034" y="1285860"/>
            <a:ext cx="8229600" cy="4572000"/>
          </a:xfrm>
        </p:spPr>
        <p:txBody>
          <a:bodyPr>
            <a:normAutofit/>
          </a:bodyPr>
          <a:lstStyle/>
          <a:p>
            <a:r>
              <a:rPr lang="zh-CN" altLang="en-US" sz="2800" b="1" dirty="0">
                <a:solidFill>
                  <a:srgbClr val="FFFF00"/>
                </a:solidFill>
                <a:latin typeface="宋体" pitchFamily="2" charset="-122"/>
                <a:cs typeface="Times New Roman" pitchFamily="18" charset="0"/>
              </a:rPr>
              <a:t>快速原型</a:t>
            </a:r>
            <a:r>
              <a:rPr lang="zh-CN" altLang="en-US" sz="2800" b="1" dirty="0" smtClean="0">
                <a:solidFill>
                  <a:srgbClr val="FFFF00"/>
                </a:solidFill>
                <a:latin typeface="宋体" pitchFamily="2" charset="-122"/>
                <a:cs typeface="Times New Roman" pitchFamily="18" charset="0"/>
              </a:rPr>
              <a:t>开发：</a:t>
            </a:r>
            <a:endParaRPr lang="en-US" altLang="zh-CN" sz="2800" b="1" dirty="0" smtClean="0">
              <a:solidFill>
                <a:srgbClr val="FFFF00"/>
              </a:solidFill>
              <a:latin typeface="宋体" pitchFamily="2" charset="-122"/>
              <a:cs typeface="Times New Roman" pitchFamily="18" charset="0"/>
            </a:endParaRPr>
          </a:p>
          <a:p>
            <a:pPr lvl="1"/>
            <a:r>
              <a:rPr lang="zh-CN" altLang="en-US" dirty="0" smtClean="0">
                <a:latin typeface="宋体" pitchFamily="2" charset="-122"/>
                <a:cs typeface="Times New Roman" pitchFamily="18" charset="0"/>
              </a:rPr>
              <a:t>第一</a:t>
            </a:r>
            <a:r>
              <a:rPr lang="zh-CN" altLang="en-US" dirty="0">
                <a:latin typeface="宋体" pitchFamily="2" charset="-122"/>
                <a:cs typeface="Times New Roman" pitchFamily="18" charset="0"/>
              </a:rPr>
              <a:t>步是快速建立一个能够反映用户主要需求的原型系统，让用户能够在</a:t>
            </a:r>
            <a:r>
              <a:rPr lang="zh-CN" altLang="en-US" dirty="0" smtClean="0">
                <a:latin typeface="宋体" pitchFamily="2" charset="-122"/>
                <a:cs typeface="Times New Roman" pitchFamily="18" charset="0"/>
              </a:rPr>
              <a:t>计算机上</a:t>
            </a:r>
            <a:r>
              <a:rPr lang="zh-CN" altLang="en-US" dirty="0">
                <a:latin typeface="宋体" pitchFamily="2" charset="-122"/>
                <a:cs typeface="Times New Roman" pitchFamily="18" charset="0"/>
              </a:rPr>
              <a:t>试用，通过实践来了解目标系统的概貌。</a:t>
            </a:r>
          </a:p>
          <a:p>
            <a:pPr lvl="1"/>
            <a:r>
              <a:rPr lang="zh-CN" altLang="en-US" dirty="0">
                <a:latin typeface="宋体" pitchFamily="2" charset="-122"/>
                <a:cs typeface="Times New Roman" pitchFamily="18" charset="0"/>
              </a:rPr>
              <a:t>用户针对原型提出修改意见，开发人员按照用户意见快速修改原型，再次要求用户使用。</a:t>
            </a:r>
          </a:p>
          <a:p>
            <a:pPr lvl="1"/>
            <a:r>
              <a:rPr lang="zh-CN" altLang="en-US" dirty="0">
                <a:latin typeface="宋体" pitchFamily="2" charset="-122"/>
                <a:cs typeface="Times New Roman" pitchFamily="18" charset="0"/>
              </a:rPr>
              <a:t>一旦用户确认这个原型系统确实能够完成他们所需要的工作，开发人员便可依据此写规格说明文档，根据这份文档开发出的软件可以满足用户的真实需求。</a:t>
            </a:r>
          </a:p>
        </p:txBody>
      </p:sp>
      <p:sp>
        <p:nvSpPr>
          <p:cNvPr id="4" name="灯片编号占位符 5"/>
          <p:cNvSpPr>
            <a:spLocks noGrp="1"/>
          </p:cNvSpPr>
          <p:nvPr>
            <p:ph type="sldNum" sz="quarter" idx="12"/>
          </p:nvPr>
        </p:nvSpPr>
        <p:spPr/>
        <p:txBody>
          <a:bodyPr/>
          <a:lstStyle/>
          <a:p>
            <a:fld id="{3A5E08DA-16B8-4FD0-91E9-3E989CD14E7B}" type="slidenum">
              <a:rPr lang="en-US" altLang="zh-CN"/>
              <a:pPr/>
              <a:t>27</a:t>
            </a:fld>
            <a:endParaRPr lang="en-US" altLang="zh-CN"/>
          </a:p>
        </p:txBody>
      </p:sp>
      <p:sp>
        <p:nvSpPr>
          <p:cNvPr id="6" name="Rectangle 2"/>
          <p:cNvSpPr txBox="1">
            <a:spLocks noChangeArrowheads="1"/>
          </p:cNvSpPr>
          <p:nvPr/>
        </p:nvSpPr>
        <p:spPr>
          <a:xfrm>
            <a:off x="642910" y="71414"/>
            <a:ext cx="7126288" cy="952500"/>
          </a:xfrm>
          <a:prstGeom prst="rect">
            <a:avLst/>
          </a:prstGeom>
        </p:spPr>
        <p:txBody>
          <a:bodyPr vert="horz" anchor="ctr">
            <a:normAutofit/>
          </a:bodyPr>
          <a:lstStyle/>
          <a:p>
            <a:pPr marL="484632"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2.3  </a:t>
            </a:r>
            <a:r>
              <a:rPr kumimoji="0" lang="zh-CN" altLang="en-US"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过程模型</a:t>
            </a:r>
            <a:r>
              <a:rPr lang="en-US" altLang="zh-CN" sz="3600" b="1"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latin typeface="楷体_GB2312" pitchFamily="49" charset="-122"/>
                <a:ea typeface="楷体_GB2312" pitchFamily="49" charset="-122"/>
                <a:cs typeface="+mj-cs"/>
              </a:rPr>
              <a:t>——</a:t>
            </a:r>
            <a:r>
              <a:rPr lang="zh-CN" altLang="en-US" sz="3600" b="1" dirty="0">
                <a:ln w="6350">
                  <a:solidFill>
                    <a:srgbClr val="FF388C">
                      <a:shade val="43000"/>
                    </a:srgbClr>
                  </a:solidFill>
                </a:ln>
                <a:solidFill>
                  <a:srgbClr val="FFFF00"/>
                </a:solidFill>
                <a:effectLst>
                  <a:outerShdw blurRad="38100" dist="38100" dir="2700000" algn="tl">
                    <a:srgbClr val="000000">
                      <a:alpha val="43137"/>
                    </a:srgbClr>
                  </a:outerShdw>
                </a:effectLst>
                <a:latin typeface="楷体_GB2312" pitchFamily="49" charset="-122"/>
                <a:ea typeface="楷体_GB2312" pitchFamily="49" charset="-122"/>
                <a:cs typeface="+mj-cs"/>
              </a:rPr>
              <a:t>原型</a:t>
            </a:r>
            <a:r>
              <a:rPr lang="zh-CN" altLang="en-US" sz="3600" b="1" dirty="0" smtClean="0">
                <a:ln w="6350">
                  <a:solidFill>
                    <a:srgbClr val="FF388C">
                      <a:shade val="43000"/>
                    </a:srgbClr>
                  </a:solidFill>
                </a:ln>
                <a:solidFill>
                  <a:srgbClr val="FFFF00"/>
                </a:solidFill>
                <a:effectLst>
                  <a:outerShdw blurRad="38100" dist="38100" dir="2700000" algn="tl">
                    <a:srgbClr val="000000">
                      <a:alpha val="43137"/>
                    </a:srgbClr>
                  </a:outerShdw>
                </a:effectLst>
                <a:latin typeface="楷体_GB2312" pitchFamily="49" charset="-122"/>
                <a:ea typeface="楷体_GB2312" pitchFamily="49" charset="-122"/>
                <a:cs typeface="+mj-cs"/>
              </a:rPr>
              <a:t>模型</a:t>
            </a:r>
            <a:endParaRPr kumimoji="0" lang="zh-CN" altLang="en-US" sz="4200" b="1" i="1" u="none" strike="noStrike" kern="1200" cap="none" spc="0" normalizeH="0" baseline="0" noProof="0" dirty="0">
              <a:ln w="6350">
                <a:solidFill>
                  <a:schemeClr val="accent1">
                    <a:shade val="43000"/>
                  </a:schemeClr>
                </a:solidFill>
              </a:ln>
              <a:solidFill>
                <a:srgbClr val="FFFF00"/>
              </a:solidFill>
              <a:effectLst>
                <a:outerShdw blurRad="38100" dist="38100" dir="2700000" algn="tl">
                  <a:srgbClr val="000000">
                    <a:alpha val="43137"/>
                  </a:srgbClr>
                </a:outerShdw>
              </a:effectLst>
              <a:uLnTx/>
              <a:uFillTx/>
              <a:latin typeface="Times New Roman" pitchFamily="18" charset="0"/>
              <a:ea typeface="+mj-ea"/>
              <a:cs typeface="+mj-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Grp="1" noChangeArrowheads="1"/>
          </p:cNvSpPr>
          <p:nvPr>
            <p:ph idx="1"/>
          </p:nvPr>
        </p:nvSpPr>
        <p:spPr>
          <a:xfrm>
            <a:off x="500034" y="1428736"/>
            <a:ext cx="8229600" cy="4572000"/>
          </a:xfrm>
        </p:spPr>
        <p:txBody>
          <a:bodyPr/>
          <a:lstStyle/>
          <a:p>
            <a:r>
              <a:rPr lang="zh-CN" altLang="en-US" sz="2400" dirty="0" smtClean="0">
                <a:latin typeface="宋体" pitchFamily="2" charset="-122"/>
                <a:cs typeface="Times New Roman" pitchFamily="18" charset="0"/>
              </a:rPr>
              <a:t>快速原型模型</a:t>
            </a:r>
            <a:r>
              <a:rPr lang="zh-CN" altLang="en-US" sz="2400" dirty="0">
                <a:latin typeface="宋体" pitchFamily="2" charset="-122"/>
                <a:cs typeface="Times New Roman" pitchFamily="18" charset="0"/>
              </a:rPr>
              <a:t>是不带反馈的，软件的开发基本上是线性进行的，其主要原因：</a:t>
            </a:r>
          </a:p>
          <a:p>
            <a:pPr lvl="1"/>
            <a:r>
              <a:rPr lang="zh-CN" altLang="en-US" sz="2400" dirty="0">
                <a:latin typeface="宋体" pitchFamily="2" charset="-122"/>
                <a:cs typeface="Times New Roman" pitchFamily="18" charset="0"/>
              </a:rPr>
              <a:t>原型系统已经通过与用户的交互得到验证，据此产生的规格说明文档正确的描述了用户的需求，开发的后续阶段不会出现规格说明文档错误导致大返工</a:t>
            </a:r>
          </a:p>
          <a:p>
            <a:pPr lvl="1"/>
            <a:r>
              <a:rPr lang="zh-CN" altLang="en-US" sz="2400" dirty="0">
                <a:latin typeface="宋体" pitchFamily="2" charset="-122"/>
                <a:cs typeface="Times New Roman" pitchFamily="18" charset="0"/>
              </a:rPr>
              <a:t>开发人员通过建立原型系统掌握了很多在系统实现中将用到的东西，大大减小了在系统设计和实现阶段犯错误的可能性</a:t>
            </a:r>
          </a:p>
          <a:p>
            <a:r>
              <a:rPr lang="zh-CN" altLang="en-US" sz="2400" dirty="0" smtClean="0"/>
              <a:t>快速构建原型系统。原型最终会被抛弃，所以内部结构并不重要。有时用户界面可被用在最终的产品中。</a:t>
            </a:r>
            <a:endParaRPr lang="zh-CN" altLang="en-US" sz="2400" dirty="0"/>
          </a:p>
        </p:txBody>
      </p:sp>
      <p:sp>
        <p:nvSpPr>
          <p:cNvPr id="4" name="灯片编号占位符 5"/>
          <p:cNvSpPr>
            <a:spLocks noGrp="1"/>
          </p:cNvSpPr>
          <p:nvPr>
            <p:ph type="sldNum" sz="quarter" idx="12"/>
          </p:nvPr>
        </p:nvSpPr>
        <p:spPr/>
        <p:txBody>
          <a:bodyPr/>
          <a:lstStyle/>
          <a:p>
            <a:fld id="{B502EB5D-A660-40F6-B936-FCEE4ABC7127}" type="slidenum">
              <a:rPr lang="en-US" altLang="zh-CN"/>
              <a:pPr/>
              <a:t>28</a:t>
            </a:fld>
            <a:endParaRPr lang="en-US" altLang="zh-CN"/>
          </a:p>
        </p:txBody>
      </p:sp>
      <p:sp>
        <p:nvSpPr>
          <p:cNvPr id="6" name="Rectangle 2"/>
          <p:cNvSpPr txBox="1">
            <a:spLocks noChangeArrowheads="1"/>
          </p:cNvSpPr>
          <p:nvPr/>
        </p:nvSpPr>
        <p:spPr>
          <a:xfrm>
            <a:off x="642910" y="71414"/>
            <a:ext cx="7126288" cy="952500"/>
          </a:xfrm>
          <a:prstGeom prst="rect">
            <a:avLst/>
          </a:prstGeom>
        </p:spPr>
        <p:txBody>
          <a:bodyPr vert="horz" anchor="ctr">
            <a:normAutofit/>
          </a:bodyPr>
          <a:lstStyle/>
          <a:p>
            <a:pPr marL="484632"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2.3  </a:t>
            </a:r>
            <a:r>
              <a:rPr kumimoji="0" lang="zh-CN" altLang="en-US"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过程模型</a:t>
            </a:r>
            <a:r>
              <a:rPr lang="en-US" altLang="zh-CN" sz="3600" b="1"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latin typeface="楷体_GB2312" pitchFamily="49" charset="-122"/>
                <a:ea typeface="楷体_GB2312" pitchFamily="49" charset="-122"/>
                <a:cs typeface="+mj-cs"/>
              </a:rPr>
              <a:t>——</a:t>
            </a:r>
            <a:r>
              <a:rPr lang="zh-CN" altLang="en-US" sz="3600" b="1" dirty="0">
                <a:ln w="6350">
                  <a:solidFill>
                    <a:srgbClr val="FF388C">
                      <a:shade val="43000"/>
                    </a:srgbClr>
                  </a:solidFill>
                </a:ln>
                <a:solidFill>
                  <a:srgbClr val="FFFF00"/>
                </a:solidFill>
                <a:effectLst>
                  <a:outerShdw blurRad="38100" dist="38100" dir="2700000" algn="tl">
                    <a:srgbClr val="000000">
                      <a:alpha val="43137"/>
                    </a:srgbClr>
                  </a:outerShdw>
                </a:effectLst>
                <a:latin typeface="楷体_GB2312" pitchFamily="49" charset="-122"/>
                <a:ea typeface="楷体_GB2312" pitchFamily="49" charset="-122"/>
                <a:cs typeface="+mj-cs"/>
              </a:rPr>
              <a:t>原型</a:t>
            </a:r>
            <a:r>
              <a:rPr lang="zh-CN" altLang="en-US" sz="3600" b="1" dirty="0" smtClean="0">
                <a:ln w="6350">
                  <a:solidFill>
                    <a:srgbClr val="FF388C">
                      <a:shade val="43000"/>
                    </a:srgbClr>
                  </a:solidFill>
                </a:ln>
                <a:solidFill>
                  <a:srgbClr val="FFFF00"/>
                </a:solidFill>
                <a:effectLst>
                  <a:outerShdw blurRad="38100" dist="38100" dir="2700000" algn="tl">
                    <a:srgbClr val="000000">
                      <a:alpha val="43137"/>
                    </a:srgbClr>
                  </a:outerShdw>
                </a:effectLst>
                <a:latin typeface="楷体_GB2312" pitchFamily="49" charset="-122"/>
                <a:ea typeface="楷体_GB2312" pitchFamily="49" charset="-122"/>
                <a:cs typeface="+mj-cs"/>
              </a:rPr>
              <a:t>模型</a:t>
            </a:r>
            <a:endParaRPr kumimoji="0" lang="zh-CN" altLang="en-US" sz="4200" b="1" i="1" u="none" strike="noStrike" kern="1200" cap="none" spc="0" normalizeH="0" baseline="0" noProof="0" dirty="0">
              <a:ln w="6350">
                <a:solidFill>
                  <a:schemeClr val="accent1">
                    <a:shade val="43000"/>
                  </a:schemeClr>
                </a:solidFill>
              </a:ln>
              <a:solidFill>
                <a:srgbClr val="FFFF00"/>
              </a:solidFill>
              <a:effectLst>
                <a:outerShdw blurRad="38100" dist="38100" dir="2700000" algn="tl">
                  <a:srgbClr val="000000">
                    <a:alpha val="43137"/>
                  </a:srgbClr>
                </a:outerShdw>
              </a:effectLst>
              <a:uLnTx/>
              <a:uFillTx/>
              <a:latin typeface="Times New Roman" pitchFamily="18"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7283">
                                            <p:txEl>
                                              <p:pRg st="1" end="1"/>
                                            </p:txEl>
                                          </p:spTgt>
                                        </p:tgtEl>
                                        <p:attrNameLst>
                                          <p:attrName>style.visibility</p:attrName>
                                        </p:attrNameLst>
                                      </p:cBhvr>
                                      <p:to>
                                        <p:strVal val="visible"/>
                                      </p:to>
                                    </p:set>
                                    <p:anim calcmode="lin" valueType="num">
                                      <p:cBhvr additive="base">
                                        <p:cTn id="7" dur="500" fill="hold"/>
                                        <p:tgtEl>
                                          <p:spTgt spid="972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728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7283">
                                            <p:txEl>
                                              <p:pRg st="2" end="2"/>
                                            </p:txEl>
                                          </p:spTgt>
                                        </p:tgtEl>
                                        <p:attrNameLst>
                                          <p:attrName>style.visibility</p:attrName>
                                        </p:attrNameLst>
                                      </p:cBhvr>
                                      <p:to>
                                        <p:strVal val="visible"/>
                                      </p:to>
                                    </p:set>
                                    <p:anim calcmode="lin" valueType="num">
                                      <p:cBhvr additive="base">
                                        <p:cTn id="11" dur="500" fill="hold"/>
                                        <p:tgtEl>
                                          <p:spTgt spid="9728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72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7283">
                                            <p:txEl>
                                              <p:pRg st="3" end="3"/>
                                            </p:txEl>
                                          </p:spTgt>
                                        </p:tgtEl>
                                        <p:attrNameLst>
                                          <p:attrName>style.visibility</p:attrName>
                                        </p:attrNameLst>
                                      </p:cBhvr>
                                      <p:to>
                                        <p:strVal val="visible"/>
                                      </p:to>
                                    </p:set>
                                    <p:anim calcmode="lin" valueType="num">
                                      <p:cBhvr additive="base">
                                        <p:cTn id="17" dur="500" fill="hold"/>
                                        <p:tgtEl>
                                          <p:spTgt spid="9728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728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B502EB5D-A660-40F6-B936-FCEE4ABC7127}" type="slidenum">
              <a:rPr lang="en-US" altLang="zh-CN"/>
              <a:pPr/>
              <a:t>29</a:t>
            </a:fld>
            <a:endParaRPr lang="en-US" altLang="zh-CN"/>
          </a:p>
        </p:txBody>
      </p:sp>
      <p:sp>
        <p:nvSpPr>
          <p:cNvPr id="6" name="Rectangle 2"/>
          <p:cNvSpPr txBox="1">
            <a:spLocks noChangeArrowheads="1"/>
          </p:cNvSpPr>
          <p:nvPr/>
        </p:nvSpPr>
        <p:spPr>
          <a:xfrm>
            <a:off x="642910" y="71414"/>
            <a:ext cx="7126288" cy="952500"/>
          </a:xfrm>
          <a:prstGeom prst="rect">
            <a:avLst/>
          </a:prstGeom>
        </p:spPr>
        <p:txBody>
          <a:bodyPr vert="horz" anchor="ctr">
            <a:normAutofit/>
          </a:bodyPr>
          <a:lstStyle/>
          <a:p>
            <a:pPr marL="484632"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2.3  </a:t>
            </a:r>
            <a:r>
              <a:rPr kumimoji="0" lang="zh-CN" altLang="en-US"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过程模型</a:t>
            </a:r>
            <a:r>
              <a:rPr lang="en-US" altLang="zh-CN" sz="3600" b="1"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latin typeface="楷体_GB2312" pitchFamily="49" charset="-122"/>
                <a:ea typeface="楷体_GB2312" pitchFamily="49" charset="-122"/>
                <a:cs typeface="+mj-cs"/>
              </a:rPr>
              <a:t>——</a:t>
            </a:r>
            <a:r>
              <a:rPr lang="zh-CN" altLang="en-US" sz="3600" b="1" dirty="0">
                <a:ln w="6350">
                  <a:solidFill>
                    <a:srgbClr val="FF388C">
                      <a:shade val="43000"/>
                    </a:srgbClr>
                  </a:solidFill>
                </a:ln>
                <a:solidFill>
                  <a:srgbClr val="FFFF00"/>
                </a:solidFill>
                <a:effectLst>
                  <a:outerShdw blurRad="38100" dist="38100" dir="2700000" algn="tl">
                    <a:srgbClr val="000000">
                      <a:alpha val="43137"/>
                    </a:srgbClr>
                  </a:outerShdw>
                </a:effectLst>
                <a:latin typeface="楷体_GB2312" pitchFamily="49" charset="-122"/>
                <a:ea typeface="楷体_GB2312" pitchFamily="49" charset="-122"/>
                <a:cs typeface="+mj-cs"/>
              </a:rPr>
              <a:t>原型</a:t>
            </a:r>
            <a:r>
              <a:rPr lang="zh-CN" altLang="en-US" sz="3600" b="1" dirty="0" smtClean="0">
                <a:ln w="6350">
                  <a:solidFill>
                    <a:srgbClr val="FF388C">
                      <a:shade val="43000"/>
                    </a:srgbClr>
                  </a:solidFill>
                </a:ln>
                <a:solidFill>
                  <a:srgbClr val="FFFF00"/>
                </a:solidFill>
                <a:effectLst>
                  <a:outerShdw blurRad="38100" dist="38100" dir="2700000" algn="tl">
                    <a:srgbClr val="000000">
                      <a:alpha val="43137"/>
                    </a:srgbClr>
                  </a:outerShdw>
                </a:effectLst>
                <a:latin typeface="楷体_GB2312" pitchFamily="49" charset="-122"/>
                <a:ea typeface="楷体_GB2312" pitchFamily="49" charset="-122"/>
                <a:cs typeface="+mj-cs"/>
              </a:rPr>
              <a:t>模型</a:t>
            </a:r>
            <a:endParaRPr kumimoji="0" lang="zh-CN" altLang="en-US" sz="4200" b="1" i="1" u="none" strike="noStrike" kern="1200" cap="none" spc="0" normalizeH="0" baseline="0" noProof="0" dirty="0">
              <a:ln w="6350">
                <a:solidFill>
                  <a:schemeClr val="accent1">
                    <a:shade val="43000"/>
                  </a:schemeClr>
                </a:solidFill>
              </a:ln>
              <a:solidFill>
                <a:srgbClr val="FFFF00"/>
              </a:solidFill>
              <a:effectLst>
                <a:outerShdw blurRad="38100" dist="38100" dir="2700000" algn="tl">
                  <a:srgbClr val="000000">
                    <a:alpha val="43137"/>
                  </a:srgbClr>
                </a:outerShdw>
              </a:effectLst>
              <a:uLnTx/>
              <a:uFillTx/>
              <a:latin typeface="Times New Roman" pitchFamily="18" charset="0"/>
              <a:ea typeface="+mj-ea"/>
              <a:cs typeface="+mj-cs"/>
            </a:endParaRPr>
          </a:p>
        </p:txBody>
      </p:sp>
      <p:sp>
        <p:nvSpPr>
          <p:cNvPr id="7" name="Freeform 4"/>
          <p:cNvSpPr>
            <a:spLocks/>
          </p:cNvSpPr>
          <p:nvPr/>
        </p:nvSpPr>
        <p:spPr bwMode="auto">
          <a:xfrm>
            <a:off x="2640013" y="1633538"/>
            <a:ext cx="1600200" cy="1524000"/>
          </a:xfrm>
          <a:custGeom>
            <a:avLst/>
            <a:gdLst/>
            <a:ahLst/>
            <a:cxnLst>
              <a:cxn ang="0">
                <a:pos x="0" y="762"/>
              </a:cxn>
              <a:cxn ang="0">
                <a:pos x="10" y="742"/>
              </a:cxn>
              <a:cxn ang="0">
                <a:pos x="20" y="722"/>
              </a:cxn>
              <a:cxn ang="0">
                <a:pos x="31" y="712"/>
              </a:cxn>
              <a:cxn ang="0">
                <a:pos x="41" y="693"/>
              </a:cxn>
              <a:cxn ang="0">
                <a:pos x="51" y="673"/>
              </a:cxn>
              <a:cxn ang="0">
                <a:pos x="61" y="663"/>
              </a:cxn>
              <a:cxn ang="0">
                <a:pos x="72" y="643"/>
              </a:cxn>
              <a:cxn ang="0">
                <a:pos x="82" y="623"/>
              </a:cxn>
              <a:cxn ang="0">
                <a:pos x="92" y="604"/>
              </a:cxn>
              <a:cxn ang="0">
                <a:pos x="113" y="584"/>
              </a:cxn>
              <a:cxn ang="0">
                <a:pos x="123" y="564"/>
              </a:cxn>
              <a:cxn ang="0">
                <a:pos x="133" y="554"/>
              </a:cxn>
              <a:cxn ang="0">
                <a:pos x="154" y="534"/>
              </a:cxn>
              <a:cxn ang="0">
                <a:pos x="164" y="514"/>
              </a:cxn>
              <a:cxn ang="0">
                <a:pos x="185" y="495"/>
              </a:cxn>
              <a:cxn ang="0">
                <a:pos x="195" y="475"/>
              </a:cxn>
              <a:cxn ang="0">
                <a:pos x="216" y="465"/>
              </a:cxn>
              <a:cxn ang="0">
                <a:pos x="236" y="445"/>
              </a:cxn>
              <a:cxn ang="0">
                <a:pos x="247" y="425"/>
              </a:cxn>
              <a:cxn ang="0">
                <a:pos x="267" y="406"/>
              </a:cxn>
              <a:cxn ang="0">
                <a:pos x="288" y="396"/>
              </a:cxn>
              <a:cxn ang="0">
                <a:pos x="298" y="376"/>
              </a:cxn>
              <a:cxn ang="0">
                <a:pos x="319" y="366"/>
              </a:cxn>
              <a:cxn ang="0">
                <a:pos x="339" y="346"/>
              </a:cxn>
              <a:cxn ang="0">
                <a:pos x="360" y="336"/>
              </a:cxn>
              <a:cxn ang="0">
                <a:pos x="380" y="317"/>
              </a:cxn>
              <a:cxn ang="0">
                <a:pos x="401" y="307"/>
              </a:cxn>
              <a:cxn ang="0">
                <a:pos x="421" y="287"/>
              </a:cxn>
              <a:cxn ang="0">
                <a:pos x="442" y="267"/>
              </a:cxn>
              <a:cxn ang="0">
                <a:pos x="473" y="257"/>
              </a:cxn>
              <a:cxn ang="0">
                <a:pos x="493" y="238"/>
              </a:cxn>
              <a:cxn ang="0">
                <a:pos x="524" y="228"/>
              </a:cxn>
              <a:cxn ang="0">
                <a:pos x="545" y="208"/>
              </a:cxn>
              <a:cxn ang="0">
                <a:pos x="576" y="198"/>
              </a:cxn>
              <a:cxn ang="0">
                <a:pos x="596" y="188"/>
              </a:cxn>
              <a:cxn ang="0">
                <a:pos x="617" y="178"/>
              </a:cxn>
              <a:cxn ang="0">
                <a:pos x="637" y="168"/>
              </a:cxn>
              <a:cxn ang="0">
                <a:pos x="555" y="0"/>
              </a:cxn>
              <a:cxn ang="0">
                <a:pos x="1008" y="247"/>
              </a:cxn>
              <a:cxn ang="0">
                <a:pos x="884" y="752"/>
              </a:cxn>
              <a:cxn ang="0">
                <a:pos x="812" y="604"/>
              </a:cxn>
              <a:cxn ang="0">
                <a:pos x="792" y="623"/>
              </a:cxn>
              <a:cxn ang="0">
                <a:pos x="761" y="633"/>
              </a:cxn>
              <a:cxn ang="0">
                <a:pos x="730" y="653"/>
              </a:cxn>
              <a:cxn ang="0">
                <a:pos x="699" y="673"/>
              </a:cxn>
              <a:cxn ang="0">
                <a:pos x="668" y="693"/>
              </a:cxn>
              <a:cxn ang="0">
                <a:pos x="648" y="712"/>
              </a:cxn>
              <a:cxn ang="0">
                <a:pos x="617" y="732"/>
              </a:cxn>
              <a:cxn ang="0">
                <a:pos x="596" y="752"/>
              </a:cxn>
              <a:cxn ang="0">
                <a:pos x="576" y="772"/>
              </a:cxn>
              <a:cxn ang="0">
                <a:pos x="555" y="801"/>
              </a:cxn>
              <a:cxn ang="0">
                <a:pos x="535" y="821"/>
              </a:cxn>
              <a:cxn ang="0">
                <a:pos x="514" y="851"/>
              </a:cxn>
              <a:cxn ang="0">
                <a:pos x="493" y="871"/>
              </a:cxn>
              <a:cxn ang="0">
                <a:pos x="483" y="900"/>
              </a:cxn>
              <a:cxn ang="0">
                <a:pos x="463" y="920"/>
              </a:cxn>
              <a:cxn ang="0">
                <a:pos x="452" y="940"/>
              </a:cxn>
              <a:cxn ang="0">
                <a:pos x="442" y="960"/>
              </a:cxn>
              <a:cxn ang="0">
                <a:pos x="0" y="762"/>
              </a:cxn>
            </a:cxnLst>
            <a:rect l="0" t="0" r="r" b="b"/>
            <a:pathLst>
              <a:path w="1008" h="960">
                <a:moveTo>
                  <a:pt x="0" y="762"/>
                </a:moveTo>
                <a:lnTo>
                  <a:pt x="10" y="742"/>
                </a:lnTo>
                <a:lnTo>
                  <a:pt x="20" y="722"/>
                </a:lnTo>
                <a:lnTo>
                  <a:pt x="31" y="712"/>
                </a:lnTo>
                <a:lnTo>
                  <a:pt x="41" y="693"/>
                </a:lnTo>
                <a:lnTo>
                  <a:pt x="51" y="673"/>
                </a:lnTo>
                <a:lnTo>
                  <a:pt x="61" y="663"/>
                </a:lnTo>
                <a:lnTo>
                  <a:pt x="72" y="643"/>
                </a:lnTo>
                <a:lnTo>
                  <a:pt x="82" y="623"/>
                </a:lnTo>
                <a:lnTo>
                  <a:pt x="92" y="604"/>
                </a:lnTo>
                <a:lnTo>
                  <a:pt x="113" y="584"/>
                </a:lnTo>
                <a:lnTo>
                  <a:pt x="123" y="564"/>
                </a:lnTo>
                <a:lnTo>
                  <a:pt x="133" y="554"/>
                </a:lnTo>
                <a:lnTo>
                  <a:pt x="154" y="534"/>
                </a:lnTo>
                <a:lnTo>
                  <a:pt x="164" y="514"/>
                </a:lnTo>
                <a:lnTo>
                  <a:pt x="185" y="495"/>
                </a:lnTo>
                <a:lnTo>
                  <a:pt x="195" y="475"/>
                </a:lnTo>
                <a:lnTo>
                  <a:pt x="216" y="465"/>
                </a:lnTo>
                <a:lnTo>
                  <a:pt x="236" y="445"/>
                </a:lnTo>
                <a:lnTo>
                  <a:pt x="247" y="425"/>
                </a:lnTo>
                <a:lnTo>
                  <a:pt x="267" y="406"/>
                </a:lnTo>
                <a:lnTo>
                  <a:pt x="288" y="396"/>
                </a:lnTo>
                <a:lnTo>
                  <a:pt x="298" y="376"/>
                </a:lnTo>
                <a:lnTo>
                  <a:pt x="319" y="366"/>
                </a:lnTo>
                <a:lnTo>
                  <a:pt x="339" y="346"/>
                </a:lnTo>
                <a:lnTo>
                  <a:pt x="360" y="336"/>
                </a:lnTo>
                <a:lnTo>
                  <a:pt x="380" y="317"/>
                </a:lnTo>
                <a:lnTo>
                  <a:pt x="401" y="307"/>
                </a:lnTo>
                <a:lnTo>
                  <a:pt x="421" y="287"/>
                </a:lnTo>
                <a:lnTo>
                  <a:pt x="442" y="267"/>
                </a:lnTo>
                <a:lnTo>
                  <a:pt x="473" y="257"/>
                </a:lnTo>
                <a:lnTo>
                  <a:pt x="493" y="238"/>
                </a:lnTo>
                <a:lnTo>
                  <a:pt x="524" y="228"/>
                </a:lnTo>
                <a:lnTo>
                  <a:pt x="545" y="208"/>
                </a:lnTo>
                <a:lnTo>
                  <a:pt x="576" y="198"/>
                </a:lnTo>
                <a:lnTo>
                  <a:pt x="596" y="188"/>
                </a:lnTo>
                <a:lnTo>
                  <a:pt x="617" y="178"/>
                </a:lnTo>
                <a:lnTo>
                  <a:pt x="637" y="168"/>
                </a:lnTo>
                <a:lnTo>
                  <a:pt x="555" y="0"/>
                </a:lnTo>
                <a:lnTo>
                  <a:pt x="1008" y="247"/>
                </a:lnTo>
                <a:lnTo>
                  <a:pt x="884" y="752"/>
                </a:lnTo>
                <a:lnTo>
                  <a:pt x="812" y="604"/>
                </a:lnTo>
                <a:lnTo>
                  <a:pt x="792" y="623"/>
                </a:lnTo>
                <a:lnTo>
                  <a:pt x="761" y="633"/>
                </a:lnTo>
                <a:lnTo>
                  <a:pt x="730" y="653"/>
                </a:lnTo>
                <a:lnTo>
                  <a:pt x="699" y="673"/>
                </a:lnTo>
                <a:lnTo>
                  <a:pt x="668" y="693"/>
                </a:lnTo>
                <a:lnTo>
                  <a:pt x="648" y="712"/>
                </a:lnTo>
                <a:lnTo>
                  <a:pt x="617" y="732"/>
                </a:lnTo>
                <a:lnTo>
                  <a:pt x="596" y="752"/>
                </a:lnTo>
                <a:lnTo>
                  <a:pt x="576" y="772"/>
                </a:lnTo>
                <a:lnTo>
                  <a:pt x="555" y="801"/>
                </a:lnTo>
                <a:lnTo>
                  <a:pt x="535" y="821"/>
                </a:lnTo>
                <a:lnTo>
                  <a:pt x="514" y="851"/>
                </a:lnTo>
                <a:lnTo>
                  <a:pt x="493" y="871"/>
                </a:lnTo>
                <a:lnTo>
                  <a:pt x="483" y="900"/>
                </a:lnTo>
                <a:lnTo>
                  <a:pt x="463" y="920"/>
                </a:lnTo>
                <a:lnTo>
                  <a:pt x="452" y="940"/>
                </a:lnTo>
                <a:lnTo>
                  <a:pt x="442" y="960"/>
                </a:lnTo>
                <a:lnTo>
                  <a:pt x="0" y="762"/>
                </a:lnTo>
                <a:close/>
              </a:path>
            </a:pathLst>
          </a:custGeom>
          <a:solidFill>
            <a:schemeClr val="hlink"/>
          </a:solidFill>
          <a:ln w="33401">
            <a:solidFill>
              <a:srgbClr val="CCFFFF"/>
            </a:solidFill>
            <a:prstDash val="solid"/>
            <a:round/>
            <a:headEnd/>
            <a:tailEnd/>
          </a:ln>
        </p:spPr>
        <p:txBody>
          <a:bodyPr/>
          <a:lstStyle/>
          <a:p>
            <a:endParaRPr lang="zh-CN" altLang="en-US"/>
          </a:p>
        </p:txBody>
      </p:sp>
      <p:sp>
        <p:nvSpPr>
          <p:cNvPr id="8" name="Freeform 5"/>
          <p:cNvSpPr>
            <a:spLocks/>
          </p:cNvSpPr>
          <p:nvPr/>
        </p:nvSpPr>
        <p:spPr bwMode="auto">
          <a:xfrm>
            <a:off x="2247900" y="2717800"/>
            <a:ext cx="1403350" cy="1695450"/>
          </a:xfrm>
          <a:custGeom>
            <a:avLst/>
            <a:gdLst/>
            <a:ahLst/>
            <a:cxnLst>
              <a:cxn ang="0">
                <a:pos x="884" y="435"/>
              </a:cxn>
              <a:cxn ang="0">
                <a:pos x="658" y="346"/>
              </a:cxn>
              <a:cxn ang="0">
                <a:pos x="648" y="366"/>
              </a:cxn>
              <a:cxn ang="0">
                <a:pos x="648" y="385"/>
              </a:cxn>
              <a:cxn ang="0">
                <a:pos x="638" y="415"/>
              </a:cxn>
              <a:cxn ang="0">
                <a:pos x="638" y="435"/>
              </a:cxn>
              <a:cxn ang="0">
                <a:pos x="627" y="464"/>
              </a:cxn>
              <a:cxn ang="0">
                <a:pos x="627" y="484"/>
              </a:cxn>
              <a:cxn ang="0">
                <a:pos x="617" y="514"/>
              </a:cxn>
              <a:cxn ang="0">
                <a:pos x="617" y="544"/>
              </a:cxn>
              <a:cxn ang="0">
                <a:pos x="617" y="573"/>
              </a:cxn>
              <a:cxn ang="0">
                <a:pos x="617" y="623"/>
              </a:cxn>
              <a:cxn ang="0">
                <a:pos x="617" y="652"/>
              </a:cxn>
              <a:cxn ang="0">
                <a:pos x="617" y="672"/>
              </a:cxn>
              <a:cxn ang="0">
                <a:pos x="617" y="702"/>
              </a:cxn>
              <a:cxn ang="0">
                <a:pos x="627" y="731"/>
              </a:cxn>
              <a:cxn ang="0">
                <a:pos x="627" y="751"/>
              </a:cxn>
              <a:cxn ang="0">
                <a:pos x="638" y="781"/>
              </a:cxn>
              <a:cxn ang="0">
                <a:pos x="648" y="811"/>
              </a:cxn>
              <a:cxn ang="0">
                <a:pos x="226" y="1068"/>
              </a:cxn>
              <a:cxn ang="0">
                <a:pos x="216" y="1038"/>
              </a:cxn>
              <a:cxn ang="0">
                <a:pos x="206" y="1018"/>
              </a:cxn>
              <a:cxn ang="0">
                <a:pos x="195" y="998"/>
              </a:cxn>
              <a:cxn ang="0">
                <a:pos x="195" y="969"/>
              </a:cxn>
              <a:cxn ang="0">
                <a:pos x="185" y="949"/>
              </a:cxn>
              <a:cxn ang="0">
                <a:pos x="175" y="929"/>
              </a:cxn>
              <a:cxn ang="0">
                <a:pos x="175" y="909"/>
              </a:cxn>
              <a:cxn ang="0">
                <a:pos x="164" y="890"/>
              </a:cxn>
              <a:cxn ang="0">
                <a:pos x="164" y="870"/>
              </a:cxn>
              <a:cxn ang="0">
                <a:pos x="154" y="840"/>
              </a:cxn>
              <a:cxn ang="0">
                <a:pos x="154" y="820"/>
              </a:cxn>
              <a:cxn ang="0">
                <a:pos x="144" y="791"/>
              </a:cxn>
              <a:cxn ang="0">
                <a:pos x="144" y="771"/>
              </a:cxn>
              <a:cxn ang="0">
                <a:pos x="134" y="741"/>
              </a:cxn>
              <a:cxn ang="0">
                <a:pos x="134" y="712"/>
              </a:cxn>
              <a:cxn ang="0">
                <a:pos x="134" y="682"/>
              </a:cxn>
              <a:cxn ang="0">
                <a:pos x="134" y="662"/>
              </a:cxn>
              <a:cxn ang="0">
                <a:pos x="134" y="633"/>
              </a:cxn>
              <a:cxn ang="0">
                <a:pos x="134" y="603"/>
              </a:cxn>
              <a:cxn ang="0">
                <a:pos x="134" y="563"/>
              </a:cxn>
              <a:cxn ang="0">
                <a:pos x="134" y="534"/>
              </a:cxn>
              <a:cxn ang="0">
                <a:pos x="134" y="504"/>
              </a:cxn>
              <a:cxn ang="0">
                <a:pos x="134" y="484"/>
              </a:cxn>
              <a:cxn ang="0">
                <a:pos x="134" y="455"/>
              </a:cxn>
              <a:cxn ang="0">
                <a:pos x="144" y="425"/>
              </a:cxn>
              <a:cxn ang="0">
                <a:pos x="144" y="395"/>
              </a:cxn>
              <a:cxn ang="0">
                <a:pos x="154" y="375"/>
              </a:cxn>
              <a:cxn ang="0">
                <a:pos x="154" y="336"/>
              </a:cxn>
              <a:cxn ang="0">
                <a:pos x="164" y="316"/>
              </a:cxn>
              <a:cxn ang="0">
                <a:pos x="175" y="286"/>
              </a:cxn>
              <a:cxn ang="0">
                <a:pos x="175" y="257"/>
              </a:cxn>
              <a:cxn ang="0">
                <a:pos x="185" y="237"/>
              </a:cxn>
              <a:cxn ang="0">
                <a:pos x="195" y="207"/>
              </a:cxn>
              <a:cxn ang="0">
                <a:pos x="206" y="168"/>
              </a:cxn>
              <a:cxn ang="0">
                <a:pos x="0" y="89"/>
              </a:cxn>
              <a:cxn ang="0">
                <a:pos x="555" y="0"/>
              </a:cxn>
              <a:cxn ang="0">
                <a:pos x="884" y="435"/>
              </a:cxn>
            </a:cxnLst>
            <a:rect l="0" t="0" r="r" b="b"/>
            <a:pathLst>
              <a:path w="884" h="1068">
                <a:moveTo>
                  <a:pt x="884" y="435"/>
                </a:moveTo>
                <a:lnTo>
                  <a:pt x="658" y="346"/>
                </a:lnTo>
                <a:lnTo>
                  <a:pt x="648" y="366"/>
                </a:lnTo>
                <a:lnTo>
                  <a:pt x="648" y="385"/>
                </a:lnTo>
                <a:lnTo>
                  <a:pt x="638" y="415"/>
                </a:lnTo>
                <a:lnTo>
                  <a:pt x="638" y="435"/>
                </a:lnTo>
                <a:lnTo>
                  <a:pt x="627" y="464"/>
                </a:lnTo>
                <a:lnTo>
                  <a:pt x="627" y="484"/>
                </a:lnTo>
                <a:lnTo>
                  <a:pt x="617" y="514"/>
                </a:lnTo>
                <a:lnTo>
                  <a:pt x="617" y="544"/>
                </a:lnTo>
                <a:lnTo>
                  <a:pt x="617" y="573"/>
                </a:lnTo>
                <a:lnTo>
                  <a:pt x="617" y="623"/>
                </a:lnTo>
                <a:lnTo>
                  <a:pt x="617" y="652"/>
                </a:lnTo>
                <a:lnTo>
                  <a:pt x="617" y="672"/>
                </a:lnTo>
                <a:lnTo>
                  <a:pt x="617" y="702"/>
                </a:lnTo>
                <a:lnTo>
                  <a:pt x="627" y="731"/>
                </a:lnTo>
                <a:lnTo>
                  <a:pt x="627" y="751"/>
                </a:lnTo>
                <a:lnTo>
                  <a:pt x="638" y="781"/>
                </a:lnTo>
                <a:lnTo>
                  <a:pt x="648" y="811"/>
                </a:lnTo>
                <a:lnTo>
                  <a:pt x="226" y="1068"/>
                </a:lnTo>
                <a:lnTo>
                  <a:pt x="216" y="1038"/>
                </a:lnTo>
                <a:lnTo>
                  <a:pt x="206" y="1018"/>
                </a:lnTo>
                <a:lnTo>
                  <a:pt x="195" y="998"/>
                </a:lnTo>
                <a:lnTo>
                  <a:pt x="195" y="969"/>
                </a:lnTo>
                <a:lnTo>
                  <a:pt x="185" y="949"/>
                </a:lnTo>
                <a:lnTo>
                  <a:pt x="175" y="929"/>
                </a:lnTo>
                <a:lnTo>
                  <a:pt x="175" y="909"/>
                </a:lnTo>
                <a:lnTo>
                  <a:pt x="164" y="890"/>
                </a:lnTo>
                <a:lnTo>
                  <a:pt x="164" y="870"/>
                </a:lnTo>
                <a:lnTo>
                  <a:pt x="154" y="840"/>
                </a:lnTo>
                <a:lnTo>
                  <a:pt x="154" y="820"/>
                </a:lnTo>
                <a:lnTo>
                  <a:pt x="144" y="791"/>
                </a:lnTo>
                <a:lnTo>
                  <a:pt x="144" y="771"/>
                </a:lnTo>
                <a:lnTo>
                  <a:pt x="134" y="741"/>
                </a:lnTo>
                <a:lnTo>
                  <a:pt x="134" y="712"/>
                </a:lnTo>
                <a:lnTo>
                  <a:pt x="134" y="682"/>
                </a:lnTo>
                <a:lnTo>
                  <a:pt x="134" y="662"/>
                </a:lnTo>
                <a:lnTo>
                  <a:pt x="134" y="633"/>
                </a:lnTo>
                <a:lnTo>
                  <a:pt x="134" y="603"/>
                </a:lnTo>
                <a:lnTo>
                  <a:pt x="134" y="563"/>
                </a:lnTo>
                <a:lnTo>
                  <a:pt x="134" y="534"/>
                </a:lnTo>
                <a:lnTo>
                  <a:pt x="134" y="504"/>
                </a:lnTo>
                <a:lnTo>
                  <a:pt x="134" y="484"/>
                </a:lnTo>
                <a:lnTo>
                  <a:pt x="134" y="455"/>
                </a:lnTo>
                <a:lnTo>
                  <a:pt x="144" y="425"/>
                </a:lnTo>
                <a:lnTo>
                  <a:pt x="144" y="395"/>
                </a:lnTo>
                <a:lnTo>
                  <a:pt x="154" y="375"/>
                </a:lnTo>
                <a:lnTo>
                  <a:pt x="154" y="336"/>
                </a:lnTo>
                <a:lnTo>
                  <a:pt x="164" y="316"/>
                </a:lnTo>
                <a:lnTo>
                  <a:pt x="175" y="286"/>
                </a:lnTo>
                <a:lnTo>
                  <a:pt x="175" y="257"/>
                </a:lnTo>
                <a:lnTo>
                  <a:pt x="185" y="237"/>
                </a:lnTo>
                <a:lnTo>
                  <a:pt x="195" y="207"/>
                </a:lnTo>
                <a:lnTo>
                  <a:pt x="206" y="168"/>
                </a:lnTo>
                <a:lnTo>
                  <a:pt x="0" y="89"/>
                </a:lnTo>
                <a:lnTo>
                  <a:pt x="555" y="0"/>
                </a:lnTo>
                <a:lnTo>
                  <a:pt x="884" y="435"/>
                </a:lnTo>
                <a:close/>
              </a:path>
            </a:pathLst>
          </a:custGeom>
          <a:solidFill>
            <a:schemeClr val="hlink"/>
          </a:solidFill>
          <a:ln w="33401">
            <a:solidFill>
              <a:srgbClr val="CCFFFF"/>
            </a:solidFill>
            <a:prstDash val="solid"/>
            <a:round/>
            <a:headEnd/>
            <a:tailEnd/>
          </a:ln>
        </p:spPr>
        <p:txBody>
          <a:bodyPr/>
          <a:lstStyle/>
          <a:p>
            <a:endParaRPr lang="zh-CN" altLang="en-US"/>
          </a:p>
        </p:txBody>
      </p:sp>
      <p:sp>
        <p:nvSpPr>
          <p:cNvPr id="9" name="Freeform 6"/>
          <p:cNvSpPr>
            <a:spLocks/>
          </p:cNvSpPr>
          <p:nvPr/>
        </p:nvSpPr>
        <p:spPr bwMode="auto">
          <a:xfrm>
            <a:off x="2312988" y="3941763"/>
            <a:ext cx="1600200" cy="1444625"/>
          </a:xfrm>
          <a:custGeom>
            <a:avLst/>
            <a:gdLst/>
            <a:ahLst/>
            <a:cxnLst>
              <a:cxn ang="0">
                <a:pos x="802" y="910"/>
              </a:cxn>
              <a:cxn ang="0">
                <a:pos x="782" y="900"/>
              </a:cxn>
              <a:cxn ang="0">
                <a:pos x="761" y="900"/>
              </a:cxn>
              <a:cxn ang="0">
                <a:pos x="741" y="890"/>
              </a:cxn>
              <a:cxn ang="0">
                <a:pos x="730" y="880"/>
              </a:cxn>
              <a:cxn ang="0">
                <a:pos x="710" y="870"/>
              </a:cxn>
              <a:cxn ang="0">
                <a:pos x="689" y="860"/>
              </a:cxn>
              <a:cxn ang="0">
                <a:pos x="669" y="851"/>
              </a:cxn>
              <a:cxn ang="0">
                <a:pos x="658" y="841"/>
              </a:cxn>
              <a:cxn ang="0">
                <a:pos x="638" y="821"/>
              </a:cxn>
              <a:cxn ang="0">
                <a:pos x="607" y="811"/>
              </a:cxn>
              <a:cxn ang="0">
                <a:pos x="597" y="801"/>
              </a:cxn>
              <a:cxn ang="0">
                <a:pos x="576" y="781"/>
              </a:cxn>
              <a:cxn ang="0">
                <a:pos x="555" y="771"/>
              </a:cxn>
              <a:cxn ang="0">
                <a:pos x="535" y="752"/>
              </a:cxn>
              <a:cxn ang="0">
                <a:pos x="525" y="742"/>
              </a:cxn>
              <a:cxn ang="0">
                <a:pos x="504" y="722"/>
              </a:cxn>
              <a:cxn ang="0">
                <a:pos x="483" y="712"/>
              </a:cxn>
              <a:cxn ang="0">
                <a:pos x="463" y="692"/>
              </a:cxn>
              <a:cxn ang="0">
                <a:pos x="442" y="673"/>
              </a:cxn>
              <a:cxn ang="0">
                <a:pos x="432" y="663"/>
              </a:cxn>
              <a:cxn ang="0">
                <a:pos x="411" y="643"/>
              </a:cxn>
              <a:cxn ang="0">
                <a:pos x="401" y="623"/>
              </a:cxn>
              <a:cxn ang="0">
                <a:pos x="381" y="613"/>
              </a:cxn>
              <a:cxn ang="0">
                <a:pos x="370" y="593"/>
              </a:cxn>
              <a:cxn ang="0">
                <a:pos x="350" y="574"/>
              </a:cxn>
              <a:cxn ang="0">
                <a:pos x="339" y="554"/>
              </a:cxn>
              <a:cxn ang="0">
                <a:pos x="319" y="534"/>
              </a:cxn>
              <a:cxn ang="0">
                <a:pos x="298" y="514"/>
              </a:cxn>
              <a:cxn ang="0">
                <a:pos x="288" y="485"/>
              </a:cxn>
              <a:cxn ang="0">
                <a:pos x="267" y="465"/>
              </a:cxn>
              <a:cxn ang="0">
                <a:pos x="257" y="445"/>
              </a:cxn>
              <a:cxn ang="0">
                <a:pos x="237" y="415"/>
              </a:cxn>
              <a:cxn ang="0">
                <a:pos x="226" y="386"/>
              </a:cxn>
              <a:cxn ang="0">
                <a:pos x="216" y="366"/>
              </a:cxn>
              <a:cxn ang="0">
                <a:pos x="206" y="346"/>
              </a:cxn>
              <a:cxn ang="0">
                <a:pos x="195" y="326"/>
              </a:cxn>
              <a:cxn ang="0">
                <a:pos x="0" y="405"/>
              </a:cxn>
              <a:cxn ang="0">
                <a:pos x="319" y="0"/>
              </a:cxn>
              <a:cxn ang="0">
                <a:pos x="854" y="40"/>
              </a:cxn>
              <a:cxn ang="0">
                <a:pos x="638" y="138"/>
              </a:cxn>
              <a:cxn ang="0">
                <a:pos x="648" y="158"/>
              </a:cxn>
              <a:cxn ang="0">
                <a:pos x="669" y="188"/>
              </a:cxn>
              <a:cxn ang="0">
                <a:pos x="679" y="218"/>
              </a:cxn>
              <a:cxn ang="0">
                <a:pos x="710" y="247"/>
              </a:cxn>
              <a:cxn ang="0">
                <a:pos x="720" y="277"/>
              </a:cxn>
              <a:cxn ang="0">
                <a:pos x="751" y="297"/>
              </a:cxn>
              <a:cxn ang="0">
                <a:pos x="771" y="326"/>
              </a:cxn>
              <a:cxn ang="0">
                <a:pos x="792" y="346"/>
              </a:cxn>
              <a:cxn ang="0">
                <a:pos x="813" y="366"/>
              </a:cxn>
              <a:cxn ang="0">
                <a:pos x="833" y="386"/>
              </a:cxn>
              <a:cxn ang="0">
                <a:pos x="864" y="405"/>
              </a:cxn>
              <a:cxn ang="0">
                <a:pos x="885" y="425"/>
              </a:cxn>
              <a:cxn ang="0">
                <a:pos x="905" y="435"/>
              </a:cxn>
              <a:cxn ang="0">
                <a:pos x="936" y="455"/>
              </a:cxn>
              <a:cxn ang="0">
                <a:pos x="967" y="475"/>
              </a:cxn>
              <a:cxn ang="0">
                <a:pos x="987" y="485"/>
              </a:cxn>
              <a:cxn ang="0">
                <a:pos x="1008" y="495"/>
              </a:cxn>
              <a:cxn ang="0">
                <a:pos x="802" y="910"/>
              </a:cxn>
            </a:cxnLst>
            <a:rect l="0" t="0" r="r" b="b"/>
            <a:pathLst>
              <a:path w="1008" h="910">
                <a:moveTo>
                  <a:pt x="802" y="910"/>
                </a:moveTo>
                <a:lnTo>
                  <a:pt x="782" y="900"/>
                </a:lnTo>
                <a:lnTo>
                  <a:pt x="761" y="900"/>
                </a:lnTo>
                <a:lnTo>
                  <a:pt x="741" y="890"/>
                </a:lnTo>
                <a:lnTo>
                  <a:pt x="730" y="880"/>
                </a:lnTo>
                <a:lnTo>
                  <a:pt x="710" y="870"/>
                </a:lnTo>
                <a:lnTo>
                  <a:pt x="689" y="860"/>
                </a:lnTo>
                <a:lnTo>
                  <a:pt x="669" y="851"/>
                </a:lnTo>
                <a:lnTo>
                  <a:pt x="658" y="841"/>
                </a:lnTo>
                <a:lnTo>
                  <a:pt x="638" y="821"/>
                </a:lnTo>
                <a:lnTo>
                  <a:pt x="607" y="811"/>
                </a:lnTo>
                <a:lnTo>
                  <a:pt x="597" y="801"/>
                </a:lnTo>
                <a:lnTo>
                  <a:pt x="576" y="781"/>
                </a:lnTo>
                <a:lnTo>
                  <a:pt x="555" y="771"/>
                </a:lnTo>
                <a:lnTo>
                  <a:pt x="535" y="752"/>
                </a:lnTo>
                <a:lnTo>
                  <a:pt x="525" y="742"/>
                </a:lnTo>
                <a:lnTo>
                  <a:pt x="504" y="722"/>
                </a:lnTo>
                <a:lnTo>
                  <a:pt x="483" y="712"/>
                </a:lnTo>
                <a:lnTo>
                  <a:pt x="463" y="692"/>
                </a:lnTo>
                <a:lnTo>
                  <a:pt x="442" y="673"/>
                </a:lnTo>
                <a:lnTo>
                  <a:pt x="432" y="663"/>
                </a:lnTo>
                <a:lnTo>
                  <a:pt x="411" y="643"/>
                </a:lnTo>
                <a:lnTo>
                  <a:pt x="401" y="623"/>
                </a:lnTo>
                <a:lnTo>
                  <a:pt x="381" y="613"/>
                </a:lnTo>
                <a:lnTo>
                  <a:pt x="370" y="593"/>
                </a:lnTo>
                <a:lnTo>
                  <a:pt x="350" y="574"/>
                </a:lnTo>
                <a:lnTo>
                  <a:pt x="339" y="554"/>
                </a:lnTo>
                <a:lnTo>
                  <a:pt x="319" y="534"/>
                </a:lnTo>
                <a:lnTo>
                  <a:pt x="298" y="514"/>
                </a:lnTo>
                <a:lnTo>
                  <a:pt x="288" y="485"/>
                </a:lnTo>
                <a:lnTo>
                  <a:pt x="267" y="465"/>
                </a:lnTo>
                <a:lnTo>
                  <a:pt x="257" y="445"/>
                </a:lnTo>
                <a:lnTo>
                  <a:pt x="237" y="415"/>
                </a:lnTo>
                <a:lnTo>
                  <a:pt x="226" y="386"/>
                </a:lnTo>
                <a:lnTo>
                  <a:pt x="216" y="366"/>
                </a:lnTo>
                <a:lnTo>
                  <a:pt x="206" y="346"/>
                </a:lnTo>
                <a:lnTo>
                  <a:pt x="195" y="326"/>
                </a:lnTo>
                <a:lnTo>
                  <a:pt x="0" y="405"/>
                </a:lnTo>
                <a:lnTo>
                  <a:pt x="319" y="0"/>
                </a:lnTo>
                <a:lnTo>
                  <a:pt x="854" y="40"/>
                </a:lnTo>
                <a:lnTo>
                  <a:pt x="638" y="138"/>
                </a:lnTo>
                <a:lnTo>
                  <a:pt x="648" y="158"/>
                </a:lnTo>
                <a:lnTo>
                  <a:pt x="669" y="188"/>
                </a:lnTo>
                <a:lnTo>
                  <a:pt x="679" y="218"/>
                </a:lnTo>
                <a:lnTo>
                  <a:pt x="710" y="247"/>
                </a:lnTo>
                <a:lnTo>
                  <a:pt x="720" y="277"/>
                </a:lnTo>
                <a:lnTo>
                  <a:pt x="751" y="297"/>
                </a:lnTo>
                <a:lnTo>
                  <a:pt x="771" y="326"/>
                </a:lnTo>
                <a:lnTo>
                  <a:pt x="792" y="346"/>
                </a:lnTo>
                <a:lnTo>
                  <a:pt x="813" y="366"/>
                </a:lnTo>
                <a:lnTo>
                  <a:pt x="833" y="386"/>
                </a:lnTo>
                <a:lnTo>
                  <a:pt x="864" y="405"/>
                </a:lnTo>
                <a:lnTo>
                  <a:pt x="885" y="425"/>
                </a:lnTo>
                <a:lnTo>
                  <a:pt x="905" y="435"/>
                </a:lnTo>
                <a:lnTo>
                  <a:pt x="936" y="455"/>
                </a:lnTo>
                <a:lnTo>
                  <a:pt x="967" y="475"/>
                </a:lnTo>
                <a:lnTo>
                  <a:pt x="987" y="485"/>
                </a:lnTo>
                <a:lnTo>
                  <a:pt x="1008" y="495"/>
                </a:lnTo>
                <a:lnTo>
                  <a:pt x="802" y="910"/>
                </a:lnTo>
                <a:close/>
              </a:path>
            </a:pathLst>
          </a:custGeom>
          <a:solidFill>
            <a:schemeClr val="hlink"/>
          </a:solidFill>
          <a:ln w="33401">
            <a:solidFill>
              <a:srgbClr val="CCFFFF"/>
            </a:solidFill>
            <a:prstDash val="solid"/>
            <a:round/>
            <a:headEnd/>
            <a:tailEnd/>
          </a:ln>
        </p:spPr>
        <p:txBody>
          <a:bodyPr/>
          <a:lstStyle/>
          <a:p>
            <a:endParaRPr lang="zh-CN" altLang="en-US"/>
          </a:p>
        </p:txBody>
      </p:sp>
      <p:sp>
        <p:nvSpPr>
          <p:cNvPr id="10" name="Freeform 7"/>
          <p:cNvSpPr>
            <a:spLocks/>
          </p:cNvSpPr>
          <p:nvPr/>
        </p:nvSpPr>
        <p:spPr bwMode="auto">
          <a:xfrm>
            <a:off x="4760913" y="4192588"/>
            <a:ext cx="1501775" cy="1444625"/>
          </a:xfrm>
          <a:custGeom>
            <a:avLst/>
            <a:gdLst/>
            <a:ahLst/>
            <a:cxnLst>
              <a:cxn ang="0">
                <a:pos x="946" y="198"/>
              </a:cxn>
              <a:cxn ang="0">
                <a:pos x="936" y="218"/>
              </a:cxn>
              <a:cxn ang="0">
                <a:pos x="925" y="228"/>
              </a:cxn>
              <a:cxn ang="0">
                <a:pos x="915" y="247"/>
              </a:cxn>
              <a:cxn ang="0">
                <a:pos x="905" y="267"/>
              </a:cxn>
              <a:cxn ang="0">
                <a:pos x="895" y="277"/>
              </a:cxn>
              <a:cxn ang="0">
                <a:pos x="884" y="297"/>
              </a:cxn>
              <a:cxn ang="0">
                <a:pos x="874" y="317"/>
              </a:cxn>
              <a:cxn ang="0">
                <a:pos x="864" y="337"/>
              </a:cxn>
              <a:cxn ang="0">
                <a:pos x="853" y="356"/>
              </a:cxn>
              <a:cxn ang="0">
                <a:pos x="833" y="376"/>
              </a:cxn>
              <a:cxn ang="0">
                <a:pos x="823" y="386"/>
              </a:cxn>
              <a:cxn ang="0">
                <a:pos x="812" y="406"/>
              </a:cxn>
              <a:cxn ang="0">
                <a:pos x="792" y="426"/>
              </a:cxn>
              <a:cxn ang="0">
                <a:pos x="781" y="445"/>
              </a:cxn>
              <a:cxn ang="0">
                <a:pos x="761" y="465"/>
              </a:cxn>
              <a:cxn ang="0">
                <a:pos x="751" y="485"/>
              </a:cxn>
              <a:cxn ang="0">
                <a:pos x="730" y="495"/>
              </a:cxn>
              <a:cxn ang="0">
                <a:pos x="709" y="515"/>
              </a:cxn>
              <a:cxn ang="0">
                <a:pos x="699" y="534"/>
              </a:cxn>
              <a:cxn ang="0">
                <a:pos x="679" y="544"/>
              </a:cxn>
              <a:cxn ang="0">
                <a:pos x="658" y="564"/>
              </a:cxn>
              <a:cxn ang="0">
                <a:pos x="648" y="574"/>
              </a:cxn>
              <a:cxn ang="0">
                <a:pos x="627" y="594"/>
              </a:cxn>
              <a:cxn ang="0">
                <a:pos x="607" y="604"/>
              </a:cxn>
              <a:cxn ang="0">
                <a:pos x="586" y="623"/>
              </a:cxn>
              <a:cxn ang="0">
                <a:pos x="565" y="633"/>
              </a:cxn>
              <a:cxn ang="0">
                <a:pos x="545" y="653"/>
              </a:cxn>
              <a:cxn ang="0">
                <a:pos x="524" y="673"/>
              </a:cxn>
              <a:cxn ang="0">
                <a:pos x="504" y="683"/>
              </a:cxn>
              <a:cxn ang="0">
                <a:pos x="473" y="702"/>
              </a:cxn>
              <a:cxn ang="0">
                <a:pos x="452" y="712"/>
              </a:cxn>
              <a:cxn ang="0">
                <a:pos x="421" y="732"/>
              </a:cxn>
              <a:cxn ang="0">
                <a:pos x="555" y="910"/>
              </a:cxn>
              <a:cxn ang="0">
                <a:pos x="41" y="683"/>
              </a:cxn>
              <a:cxn ang="0">
                <a:pos x="0" y="238"/>
              </a:cxn>
              <a:cxn ang="0">
                <a:pos x="103" y="366"/>
              </a:cxn>
              <a:cxn ang="0">
                <a:pos x="133" y="356"/>
              </a:cxn>
              <a:cxn ang="0">
                <a:pos x="154" y="337"/>
              </a:cxn>
              <a:cxn ang="0">
                <a:pos x="185" y="327"/>
              </a:cxn>
              <a:cxn ang="0">
                <a:pos x="216" y="307"/>
              </a:cxn>
              <a:cxn ang="0">
                <a:pos x="247" y="287"/>
              </a:cxn>
              <a:cxn ang="0">
                <a:pos x="277" y="267"/>
              </a:cxn>
              <a:cxn ang="0">
                <a:pos x="308" y="247"/>
              </a:cxn>
              <a:cxn ang="0">
                <a:pos x="329" y="228"/>
              </a:cxn>
              <a:cxn ang="0">
                <a:pos x="349" y="208"/>
              </a:cxn>
              <a:cxn ang="0">
                <a:pos x="370" y="178"/>
              </a:cxn>
              <a:cxn ang="0">
                <a:pos x="391" y="158"/>
              </a:cxn>
              <a:cxn ang="0">
                <a:pos x="411" y="139"/>
              </a:cxn>
              <a:cxn ang="0">
                <a:pos x="432" y="109"/>
              </a:cxn>
              <a:cxn ang="0">
                <a:pos x="452" y="89"/>
              </a:cxn>
              <a:cxn ang="0">
                <a:pos x="473" y="60"/>
              </a:cxn>
              <a:cxn ang="0">
                <a:pos x="483" y="40"/>
              </a:cxn>
              <a:cxn ang="0">
                <a:pos x="493" y="20"/>
              </a:cxn>
              <a:cxn ang="0">
                <a:pos x="504" y="0"/>
              </a:cxn>
              <a:cxn ang="0">
                <a:pos x="946" y="198"/>
              </a:cxn>
            </a:cxnLst>
            <a:rect l="0" t="0" r="r" b="b"/>
            <a:pathLst>
              <a:path w="946" h="910">
                <a:moveTo>
                  <a:pt x="946" y="198"/>
                </a:moveTo>
                <a:lnTo>
                  <a:pt x="936" y="218"/>
                </a:lnTo>
                <a:lnTo>
                  <a:pt x="925" y="228"/>
                </a:lnTo>
                <a:lnTo>
                  <a:pt x="915" y="247"/>
                </a:lnTo>
                <a:lnTo>
                  <a:pt x="905" y="267"/>
                </a:lnTo>
                <a:lnTo>
                  <a:pt x="895" y="277"/>
                </a:lnTo>
                <a:lnTo>
                  <a:pt x="884" y="297"/>
                </a:lnTo>
                <a:lnTo>
                  <a:pt x="874" y="317"/>
                </a:lnTo>
                <a:lnTo>
                  <a:pt x="864" y="337"/>
                </a:lnTo>
                <a:lnTo>
                  <a:pt x="853" y="356"/>
                </a:lnTo>
                <a:lnTo>
                  <a:pt x="833" y="376"/>
                </a:lnTo>
                <a:lnTo>
                  <a:pt x="823" y="386"/>
                </a:lnTo>
                <a:lnTo>
                  <a:pt x="812" y="406"/>
                </a:lnTo>
                <a:lnTo>
                  <a:pt x="792" y="426"/>
                </a:lnTo>
                <a:lnTo>
                  <a:pt x="781" y="445"/>
                </a:lnTo>
                <a:lnTo>
                  <a:pt x="761" y="465"/>
                </a:lnTo>
                <a:lnTo>
                  <a:pt x="751" y="485"/>
                </a:lnTo>
                <a:lnTo>
                  <a:pt x="730" y="495"/>
                </a:lnTo>
                <a:lnTo>
                  <a:pt x="709" y="515"/>
                </a:lnTo>
                <a:lnTo>
                  <a:pt x="699" y="534"/>
                </a:lnTo>
                <a:lnTo>
                  <a:pt x="679" y="544"/>
                </a:lnTo>
                <a:lnTo>
                  <a:pt x="658" y="564"/>
                </a:lnTo>
                <a:lnTo>
                  <a:pt x="648" y="574"/>
                </a:lnTo>
                <a:lnTo>
                  <a:pt x="627" y="594"/>
                </a:lnTo>
                <a:lnTo>
                  <a:pt x="607" y="604"/>
                </a:lnTo>
                <a:lnTo>
                  <a:pt x="586" y="623"/>
                </a:lnTo>
                <a:lnTo>
                  <a:pt x="565" y="633"/>
                </a:lnTo>
                <a:lnTo>
                  <a:pt x="545" y="653"/>
                </a:lnTo>
                <a:lnTo>
                  <a:pt x="524" y="673"/>
                </a:lnTo>
                <a:lnTo>
                  <a:pt x="504" y="683"/>
                </a:lnTo>
                <a:lnTo>
                  <a:pt x="473" y="702"/>
                </a:lnTo>
                <a:lnTo>
                  <a:pt x="452" y="712"/>
                </a:lnTo>
                <a:lnTo>
                  <a:pt x="421" y="732"/>
                </a:lnTo>
                <a:lnTo>
                  <a:pt x="555" y="910"/>
                </a:lnTo>
                <a:lnTo>
                  <a:pt x="41" y="683"/>
                </a:lnTo>
                <a:lnTo>
                  <a:pt x="0" y="238"/>
                </a:lnTo>
                <a:lnTo>
                  <a:pt x="103" y="366"/>
                </a:lnTo>
                <a:lnTo>
                  <a:pt x="133" y="356"/>
                </a:lnTo>
                <a:lnTo>
                  <a:pt x="154" y="337"/>
                </a:lnTo>
                <a:lnTo>
                  <a:pt x="185" y="327"/>
                </a:lnTo>
                <a:lnTo>
                  <a:pt x="216" y="307"/>
                </a:lnTo>
                <a:lnTo>
                  <a:pt x="247" y="287"/>
                </a:lnTo>
                <a:lnTo>
                  <a:pt x="277" y="267"/>
                </a:lnTo>
                <a:lnTo>
                  <a:pt x="308" y="247"/>
                </a:lnTo>
                <a:lnTo>
                  <a:pt x="329" y="228"/>
                </a:lnTo>
                <a:lnTo>
                  <a:pt x="349" y="208"/>
                </a:lnTo>
                <a:lnTo>
                  <a:pt x="370" y="178"/>
                </a:lnTo>
                <a:lnTo>
                  <a:pt x="391" y="158"/>
                </a:lnTo>
                <a:lnTo>
                  <a:pt x="411" y="139"/>
                </a:lnTo>
                <a:lnTo>
                  <a:pt x="432" y="109"/>
                </a:lnTo>
                <a:lnTo>
                  <a:pt x="452" y="89"/>
                </a:lnTo>
                <a:lnTo>
                  <a:pt x="473" y="60"/>
                </a:lnTo>
                <a:lnTo>
                  <a:pt x="483" y="40"/>
                </a:lnTo>
                <a:lnTo>
                  <a:pt x="493" y="20"/>
                </a:lnTo>
                <a:lnTo>
                  <a:pt x="504" y="0"/>
                </a:lnTo>
                <a:lnTo>
                  <a:pt x="946" y="198"/>
                </a:lnTo>
                <a:close/>
              </a:path>
            </a:pathLst>
          </a:custGeom>
          <a:solidFill>
            <a:schemeClr val="hlink"/>
          </a:solidFill>
          <a:ln w="33401">
            <a:solidFill>
              <a:srgbClr val="CCFFFF"/>
            </a:solidFill>
            <a:prstDash val="solid"/>
            <a:round/>
            <a:headEnd/>
            <a:tailEnd/>
          </a:ln>
        </p:spPr>
        <p:txBody>
          <a:bodyPr/>
          <a:lstStyle/>
          <a:p>
            <a:endParaRPr lang="zh-CN" altLang="en-US"/>
          </a:p>
        </p:txBody>
      </p:sp>
      <p:sp>
        <p:nvSpPr>
          <p:cNvPr id="11" name="Freeform 8"/>
          <p:cNvSpPr>
            <a:spLocks/>
          </p:cNvSpPr>
          <p:nvPr/>
        </p:nvSpPr>
        <p:spPr bwMode="auto">
          <a:xfrm>
            <a:off x="5267325" y="2889250"/>
            <a:ext cx="1370013" cy="1681163"/>
          </a:xfrm>
          <a:custGeom>
            <a:avLst/>
            <a:gdLst/>
            <a:ahLst/>
            <a:cxnLst>
              <a:cxn ang="0">
                <a:pos x="0" y="673"/>
              </a:cxn>
              <a:cxn ang="0">
                <a:pos x="216" y="752"/>
              </a:cxn>
              <a:cxn ang="0">
                <a:pos x="226" y="732"/>
              </a:cxn>
              <a:cxn ang="0">
                <a:pos x="236" y="703"/>
              </a:cxn>
              <a:cxn ang="0">
                <a:pos x="236" y="683"/>
              </a:cxn>
              <a:cxn ang="0">
                <a:pos x="246" y="663"/>
              </a:cxn>
              <a:cxn ang="0">
                <a:pos x="257" y="633"/>
              </a:cxn>
              <a:cxn ang="0">
                <a:pos x="257" y="604"/>
              </a:cxn>
              <a:cxn ang="0">
                <a:pos x="267" y="584"/>
              </a:cxn>
              <a:cxn ang="0">
                <a:pos x="267" y="554"/>
              </a:cxn>
              <a:cxn ang="0">
                <a:pos x="267" y="534"/>
              </a:cxn>
              <a:cxn ang="0">
                <a:pos x="267" y="505"/>
              </a:cxn>
              <a:cxn ang="0">
                <a:pos x="267" y="445"/>
              </a:cxn>
              <a:cxn ang="0">
                <a:pos x="267" y="416"/>
              </a:cxn>
              <a:cxn ang="0">
                <a:pos x="267" y="396"/>
              </a:cxn>
              <a:cxn ang="0">
                <a:pos x="267" y="366"/>
              </a:cxn>
              <a:cxn ang="0">
                <a:pos x="257" y="337"/>
              </a:cxn>
              <a:cxn ang="0">
                <a:pos x="257" y="317"/>
              </a:cxn>
              <a:cxn ang="0">
                <a:pos x="246" y="287"/>
              </a:cxn>
              <a:cxn ang="0">
                <a:pos x="236" y="258"/>
              </a:cxn>
              <a:cxn ang="0">
                <a:pos x="658" y="0"/>
              </a:cxn>
              <a:cxn ang="0">
                <a:pos x="668" y="30"/>
              </a:cxn>
              <a:cxn ang="0">
                <a:pos x="678" y="50"/>
              </a:cxn>
              <a:cxn ang="0">
                <a:pos x="689" y="70"/>
              </a:cxn>
              <a:cxn ang="0">
                <a:pos x="699" y="99"/>
              </a:cxn>
              <a:cxn ang="0">
                <a:pos x="699" y="119"/>
              </a:cxn>
              <a:cxn ang="0">
                <a:pos x="709" y="139"/>
              </a:cxn>
              <a:cxn ang="0">
                <a:pos x="709" y="159"/>
              </a:cxn>
              <a:cxn ang="0">
                <a:pos x="720" y="178"/>
              </a:cxn>
              <a:cxn ang="0">
                <a:pos x="720" y="198"/>
              </a:cxn>
              <a:cxn ang="0">
                <a:pos x="730" y="228"/>
              </a:cxn>
              <a:cxn ang="0">
                <a:pos x="730" y="248"/>
              </a:cxn>
              <a:cxn ang="0">
                <a:pos x="740" y="277"/>
              </a:cxn>
              <a:cxn ang="0">
                <a:pos x="740" y="297"/>
              </a:cxn>
              <a:cxn ang="0">
                <a:pos x="750" y="327"/>
              </a:cxn>
              <a:cxn ang="0">
                <a:pos x="750" y="356"/>
              </a:cxn>
              <a:cxn ang="0">
                <a:pos x="750" y="386"/>
              </a:cxn>
              <a:cxn ang="0">
                <a:pos x="750" y="416"/>
              </a:cxn>
              <a:cxn ang="0">
                <a:pos x="750" y="436"/>
              </a:cxn>
              <a:cxn ang="0">
                <a:pos x="750" y="465"/>
              </a:cxn>
              <a:cxn ang="0">
                <a:pos x="750" y="505"/>
              </a:cxn>
              <a:cxn ang="0">
                <a:pos x="750" y="534"/>
              </a:cxn>
              <a:cxn ang="0">
                <a:pos x="750" y="564"/>
              </a:cxn>
              <a:cxn ang="0">
                <a:pos x="750" y="584"/>
              </a:cxn>
              <a:cxn ang="0">
                <a:pos x="750" y="614"/>
              </a:cxn>
              <a:cxn ang="0">
                <a:pos x="740" y="643"/>
              </a:cxn>
              <a:cxn ang="0">
                <a:pos x="740" y="673"/>
              </a:cxn>
              <a:cxn ang="0">
                <a:pos x="730" y="703"/>
              </a:cxn>
              <a:cxn ang="0">
                <a:pos x="730" y="732"/>
              </a:cxn>
              <a:cxn ang="0">
                <a:pos x="720" y="752"/>
              </a:cxn>
              <a:cxn ang="0">
                <a:pos x="709" y="782"/>
              </a:cxn>
              <a:cxn ang="0">
                <a:pos x="709" y="811"/>
              </a:cxn>
              <a:cxn ang="0">
                <a:pos x="699" y="831"/>
              </a:cxn>
              <a:cxn ang="0">
                <a:pos x="689" y="861"/>
              </a:cxn>
              <a:cxn ang="0">
                <a:pos x="678" y="900"/>
              </a:cxn>
              <a:cxn ang="0">
                <a:pos x="668" y="930"/>
              </a:cxn>
              <a:cxn ang="0">
                <a:pos x="863" y="1009"/>
              </a:cxn>
              <a:cxn ang="0">
                <a:pos x="349" y="1059"/>
              </a:cxn>
              <a:cxn ang="0">
                <a:pos x="0" y="673"/>
              </a:cxn>
            </a:cxnLst>
            <a:rect l="0" t="0" r="r" b="b"/>
            <a:pathLst>
              <a:path w="863" h="1059">
                <a:moveTo>
                  <a:pt x="0" y="673"/>
                </a:moveTo>
                <a:lnTo>
                  <a:pt x="216" y="752"/>
                </a:lnTo>
                <a:lnTo>
                  <a:pt x="226" y="732"/>
                </a:lnTo>
                <a:lnTo>
                  <a:pt x="236" y="703"/>
                </a:lnTo>
                <a:lnTo>
                  <a:pt x="236" y="683"/>
                </a:lnTo>
                <a:lnTo>
                  <a:pt x="246" y="663"/>
                </a:lnTo>
                <a:lnTo>
                  <a:pt x="257" y="633"/>
                </a:lnTo>
                <a:lnTo>
                  <a:pt x="257" y="604"/>
                </a:lnTo>
                <a:lnTo>
                  <a:pt x="267" y="584"/>
                </a:lnTo>
                <a:lnTo>
                  <a:pt x="267" y="554"/>
                </a:lnTo>
                <a:lnTo>
                  <a:pt x="267" y="534"/>
                </a:lnTo>
                <a:lnTo>
                  <a:pt x="267" y="505"/>
                </a:lnTo>
                <a:lnTo>
                  <a:pt x="267" y="445"/>
                </a:lnTo>
                <a:lnTo>
                  <a:pt x="267" y="416"/>
                </a:lnTo>
                <a:lnTo>
                  <a:pt x="267" y="396"/>
                </a:lnTo>
                <a:lnTo>
                  <a:pt x="267" y="366"/>
                </a:lnTo>
                <a:lnTo>
                  <a:pt x="257" y="337"/>
                </a:lnTo>
                <a:lnTo>
                  <a:pt x="257" y="317"/>
                </a:lnTo>
                <a:lnTo>
                  <a:pt x="246" y="287"/>
                </a:lnTo>
                <a:lnTo>
                  <a:pt x="236" y="258"/>
                </a:lnTo>
                <a:lnTo>
                  <a:pt x="658" y="0"/>
                </a:lnTo>
                <a:lnTo>
                  <a:pt x="668" y="30"/>
                </a:lnTo>
                <a:lnTo>
                  <a:pt x="678" y="50"/>
                </a:lnTo>
                <a:lnTo>
                  <a:pt x="689" y="70"/>
                </a:lnTo>
                <a:lnTo>
                  <a:pt x="699" y="99"/>
                </a:lnTo>
                <a:lnTo>
                  <a:pt x="699" y="119"/>
                </a:lnTo>
                <a:lnTo>
                  <a:pt x="709" y="139"/>
                </a:lnTo>
                <a:lnTo>
                  <a:pt x="709" y="159"/>
                </a:lnTo>
                <a:lnTo>
                  <a:pt x="720" y="178"/>
                </a:lnTo>
                <a:lnTo>
                  <a:pt x="720" y="198"/>
                </a:lnTo>
                <a:lnTo>
                  <a:pt x="730" y="228"/>
                </a:lnTo>
                <a:lnTo>
                  <a:pt x="730" y="248"/>
                </a:lnTo>
                <a:lnTo>
                  <a:pt x="740" y="277"/>
                </a:lnTo>
                <a:lnTo>
                  <a:pt x="740" y="297"/>
                </a:lnTo>
                <a:lnTo>
                  <a:pt x="750" y="327"/>
                </a:lnTo>
                <a:lnTo>
                  <a:pt x="750" y="356"/>
                </a:lnTo>
                <a:lnTo>
                  <a:pt x="750" y="386"/>
                </a:lnTo>
                <a:lnTo>
                  <a:pt x="750" y="416"/>
                </a:lnTo>
                <a:lnTo>
                  <a:pt x="750" y="436"/>
                </a:lnTo>
                <a:lnTo>
                  <a:pt x="750" y="465"/>
                </a:lnTo>
                <a:lnTo>
                  <a:pt x="750" y="505"/>
                </a:lnTo>
                <a:lnTo>
                  <a:pt x="750" y="534"/>
                </a:lnTo>
                <a:lnTo>
                  <a:pt x="750" y="564"/>
                </a:lnTo>
                <a:lnTo>
                  <a:pt x="750" y="584"/>
                </a:lnTo>
                <a:lnTo>
                  <a:pt x="750" y="614"/>
                </a:lnTo>
                <a:lnTo>
                  <a:pt x="740" y="643"/>
                </a:lnTo>
                <a:lnTo>
                  <a:pt x="740" y="673"/>
                </a:lnTo>
                <a:lnTo>
                  <a:pt x="730" y="703"/>
                </a:lnTo>
                <a:lnTo>
                  <a:pt x="730" y="732"/>
                </a:lnTo>
                <a:lnTo>
                  <a:pt x="720" y="752"/>
                </a:lnTo>
                <a:lnTo>
                  <a:pt x="709" y="782"/>
                </a:lnTo>
                <a:lnTo>
                  <a:pt x="709" y="811"/>
                </a:lnTo>
                <a:lnTo>
                  <a:pt x="699" y="831"/>
                </a:lnTo>
                <a:lnTo>
                  <a:pt x="689" y="861"/>
                </a:lnTo>
                <a:lnTo>
                  <a:pt x="678" y="900"/>
                </a:lnTo>
                <a:lnTo>
                  <a:pt x="668" y="930"/>
                </a:lnTo>
                <a:lnTo>
                  <a:pt x="863" y="1009"/>
                </a:lnTo>
                <a:lnTo>
                  <a:pt x="349" y="1059"/>
                </a:lnTo>
                <a:lnTo>
                  <a:pt x="0" y="673"/>
                </a:lnTo>
                <a:close/>
              </a:path>
            </a:pathLst>
          </a:custGeom>
          <a:solidFill>
            <a:schemeClr val="hlink"/>
          </a:solidFill>
          <a:ln w="33401">
            <a:solidFill>
              <a:srgbClr val="CCFFFF"/>
            </a:solidFill>
            <a:prstDash val="solid"/>
            <a:round/>
            <a:headEnd/>
            <a:tailEnd/>
          </a:ln>
        </p:spPr>
        <p:txBody>
          <a:bodyPr/>
          <a:lstStyle/>
          <a:p>
            <a:endParaRPr lang="zh-CN" altLang="en-US"/>
          </a:p>
        </p:txBody>
      </p:sp>
      <p:sp>
        <p:nvSpPr>
          <p:cNvPr id="12" name="Freeform 9"/>
          <p:cNvSpPr>
            <a:spLocks/>
          </p:cNvSpPr>
          <p:nvPr/>
        </p:nvSpPr>
        <p:spPr bwMode="auto">
          <a:xfrm>
            <a:off x="5005388" y="1916113"/>
            <a:ext cx="1616075" cy="1492250"/>
          </a:xfrm>
          <a:custGeom>
            <a:avLst/>
            <a:gdLst/>
            <a:ahLst/>
            <a:cxnLst>
              <a:cxn ang="0">
                <a:pos x="206" y="0"/>
              </a:cxn>
              <a:cxn ang="0">
                <a:pos x="226" y="10"/>
              </a:cxn>
              <a:cxn ang="0">
                <a:pos x="247" y="20"/>
              </a:cxn>
              <a:cxn ang="0">
                <a:pos x="267" y="30"/>
              </a:cxn>
              <a:cxn ang="0">
                <a:pos x="278" y="40"/>
              </a:cxn>
              <a:cxn ang="0">
                <a:pos x="298" y="50"/>
              </a:cxn>
              <a:cxn ang="0">
                <a:pos x="319" y="60"/>
              </a:cxn>
              <a:cxn ang="0">
                <a:pos x="329" y="69"/>
              </a:cxn>
              <a:cxn ang="0">
                <a:pos x="350" y="79"/>
              </a:cxn>
              <a:cxn ang="0">
                <a:pos x="370" y="89"/>
              </a:cxn>
              <a:cxn ang="0">
                <a:pos x="391" y="109"/>
              </a:cxn>
              <a:cxn ang="0">
                <a:pos x="411" y="119"/>
              </a:cxn>
              <a:cxn ang="0">
                <a:pos x="422" y="129"/>
              </a:cxn>
              <a:cxn ang="0">
                <a:pos x="442" y="149"/>
              </a:cxn>
              <a:cxn ang="0">
                <a:pos x="463" y="158"/>
              </a:cxn>
              <a:cxn ang="0">
                <a:pos x="483" y="178"/>
              </a:cxn>
              <a:cxn ang="0">
                <a:pos x="504" y="188"/>
              </a:cxn>
              <a:cxn ang="0">
                <a:pos x="525" y="208"/>
              </a:cxn>
              <a:cxn ang="0">
                <a:pos x="545" y="228"/>
              </a:cxn>
              <a:cxn ang="0">
                <a:pos x="555" y="238"/>
              </a:cxn>
              <a:cxn ang="0">
                <a:pos x="576" y="257"/>
              </a:cxn>
              <a:cxn ang="0">
                <a:pos x="597" y="277"/>
              </a:cxn>
              <a:cxn ang="0">
                <a:pos x="607" y="287"/>
              </a:cxn>
              <a:cxn ang="0">
                <a:pos x="617" y="307"/>
              </a:cxn>
              <a:cxn ang="0">
                <a:pos x="638" y="327"/>
              </a:cxn>
              <a:cxn ang="0">
                <a:pos x="658" y="346"/>
              </a:cxn>
              <a:cxn ang="0">
                <a:pos x="669" y="366"/>
              </a:cxn>
              <a:cxn ang="0">
                <a:pos x="679" y="386"/>
              </a:cxn>
              <a:cxn ang="0">
                <a:pos x="699" y="406"/>
              </a:cxn>
              <a:cxn ang="0">
                <a:pos x="720" y="426"/>
              </a:cxn>
              <a:cxn ang="0">
                <a:pos x="730" y="455"/>
              </a:cxn>
              <a:cxn ang="0">
                <a:pos x="751" y="475"/>
              </a:cxn>
              <a:cxn ang="0">
                <a:pos x="761" y="505"/>
              </a:cxn>
              <a:cxn ang="0">
                <a:pos x="782" y="524"/>
              </a:cxn>
              <a:cxn ang="0">
                <a:pos x="792" y="554"/>
              </a:cxn>
              <a:cxn ang="0">
                <a:pos x="802" y="574"/>
              </a:cxn>
              <a:cxn ang="0">
                <a:pos x="813" y="594"/>
              </a:cxn>
              <a:cxn ang="0">
                <a:pos x="823" y="613"/>
              </a:cxn>
              <a:cxn ang="0">
                <a:pos x="1018" y="534"/>
              </a:cxn>
              <a:cxn ang="0">
                <a:pos x="710" y="940"/>
              </a:cxn>
              <a:cxn ang="0">
                <a:pos x="144" y="871"/>
              </a:cxn>
              <a:cxn ang="0">
                <a:pos x="370" y="782"/>
              </a:cxn>
              <a:cxn ang="0">
                <a:pos x="360" y="762"/>
              </a:cxn>
              <a:cxn ang="0">
                <a:pos x="339" y="732"/>
              </a:cxn>
              <a:cxn ang="0">
                <a:pos x="319" y="702"/>
              </a:cxn>
              <a:cxn ang="0">
                <a:pos x="298" y="673"/>
              </a:cxn>
              <a:cxn ang="0">
                <a:pos x="278" y="643"/>
              </a:cxn>
              <a:cxn ang="0">
                <a:pos x="257" y="623"/>
              </a:cxn>
              <a:cxn ang="0">
                <a:pos x="237" y="594"/>
              </a:cxn>
              <a:cxn ang="0">
                <a:pos x="216" y="574"/>
              </a:cxn>
              <a:cxn ang="0">
                <a:pos x="195" y="554"/>
              </a:cxn>
              <a:cxn ang="0">
                <a:pos x="165" y="534"/>
              </a:cxn>
              <a:cxn ang="0">
                <a:pos x="144" y="515"/>
              </a:cxn>
              <a:cxn ang="0">
                <a:pos x="123" y="495"/>
              </a:cxn>
              <a:cxn ang="0">
                <a:pos x="93" y="475"/>
              </a:cxn>
              <a:cxn ang="0">
                <a:pos x="72" y="465"/>
              </a:cxn>
              <a:cxn ang="0">
                <a:pos x="41" y="445"/>
              </a:cxn>
              <a:cxn ang="0">
                <a:pos x="21" y="435"/>
              </a:cxn>
              <a:cxn ang="0">
                <a:pos x="0" y="426"/>
              </a:cxn>
              <a:cxn ang="0">
                <a:pos x="206" y="0"/>
              </a:cxn>
            </a:cxnLst>
            <a:rect l="0" t="0" r="r" b="b"/>
            <a:pathLst>
              <a:path w="1018" h="940">
                <a:moveTo>
                  <a:pt x="206" y="0"/>
                </a:moveTo>
                <a:lnTo>
                  <a:pt x="226" y="10"/>
                </a:lnTo>
                <a:lnTo>
                  <a:pt x="247" y="20"/>
                </a:lnTo>
                <a:lnTo>
                  <a:pt x="267" y="30"/>
                </a:lnTo>
                <a:lnTo>
                  <a:pt x="278" y="40"/>
                </a:lnTo>
                <a:lnTo>
                  <a:pt x="298" y="50"/>
                </a:lnTo>
                <a:lnTo>
                  <a:pt x="319" y="60"/>
                </a:lnTo>
                <a:lnTo>
                  <a:pt x="329" y="69"/>
                </a:lnTo>
                <a:lnTo>
                  <a:pt x="350" y="79"/>
                </a:lnTo>
                <a:lnTo>
                  <a:pt x="370" y="89"/>
                </a:lnTo>
                <a:lnTo>
                  <a:pt x="391" y="109"/>
                </a:lnTo>
                <a:lnTo>
                  <a:pt x="411" y="119"/>
                </a:lnTo>
                <a:lnTo>
                  <a:pt x="422" y="129"/>
                </a:lnTo>
                <a:lnTo>
                  <a:pt x="442" y="149"/>
                </a:lnTo>
                <a:lnTo>
                  <a:pt x="463" y="158"/>
                </a:lnTo>
                <a:lnTo>
                  <a:pt x="483" y="178"/>
                </a:lnTo>
                <a:lnTo>
                  <a:pt x="504" y="188"/>
                </a:lnTo>
                <a:lnTo>
                  <a:pt x="525" y="208"/>
                </a:lnTo>
                <a:lnTo>
                  <a:pt x="545" y="228"/>
                </a:lnTo>
                <a:lnTo>
                  <a:pt x="555" y="238"/>
                </a:lnTo>
                <a:lnTo>
                  <a:pt x="576" y="257"/>
                </a:lnTo>
                <a:lnTo>
                  <a:pt x="597" y="277"/>
                </a:lnTo>
                <a:lnTo>
                  <a:pt x="607" y="287"/>
                </a:lnTo>
                <a:lnTo>
                  <a:pt x="617" y="307"/>
                </a:lnTo>
                <a:lnTo>
                  <a:pt x="638" y="327"/>
                </a:lnTo>
                <a:lnTo>
                  <a:pt x="658" y="346"/>
                </a:lnTo>
                <a:lnTo>
                  <a:pt x="669" y="366"/>
                </a:lnTo>
                <a:lnTo>
                  <a:pt x="679" y="386"/>
                </a:lnTo>
                <a:lnTo>
                  <a:pt x="699" y="406"/>
                </a:lnTo>
                <a:lnTo>
                  <a:pt x="720" y="426"/>
                </a:lnTo>
                <a:lnTo>
                  <a:pt x="730" y="455"/>
                </a:lnTo>
                <a:lnTo>
                  <a:pt x="751" y="475"/>
                </a:lnTo>
                <a:lnTo>
                  <a:pt x="761" y="505"/>
                </a:lnTo>
                <a:lnTo>
                  <a:pt x="782" y="524"/>
                </a:lnTo>
                <a:lnTo>
                  <a:pt x="792" y="554"/>
                </a:lnTo>
                <a:lnTo>
                  <a:pt x="802" y="574"/>
                </a:lnTo>
                <a:lnTo>
                  <a:pt x="813" y="594"/>
                </a:lnTo>
                <a:lnTo>
                  <a:pt x="823" y="613"/>
                </a:lnTo>
                <a:lnTo>
                  <a:pt x="1018" y="534"/>
                </a:lnTo>
                <a:lnTo>
                  <a:pt x="710" y="940"/>
                </a:lnTo>
                <a:lnTo>
                  <a:pt x="144" y="871"/>
                </a:lnTo>
                <a:lnTo>
                  <a:pt x="370" y="782"/>
                </a:lnTo>
                <a:lnTo>
                  <a:pt x="360" y="762"/>
                </a:lnTo>
                <a:lnTo>
                  <a:pt x="339" y="732"/>
                </a:lnTo>
                <a:lnTo>
                  <a:pt x="319" y="702"/>
                </a:lnTo>
                <a:lnTo>
                  <a:pt x="298" y="673"/>
                </a:lnTo>
                <a:lnTo>
                  <a:pt x="278" y="643"/>
                </a:lnTo>
                <a:lnTo>
                  <a:pt x="257" y="623"/>
                </a:lnTo>
                <a:lnTo>
                  <a:pt x="237" y="594"/>
                </a:lnTo>
                <a:lnTo>
                  <a:pt x="216" y="574"/>
                </a:lnTo>
                <a:lnTo>
                  <a:pt x="195" y="554"/>
                </a:lnTo>
                <a:lnTo>
                  <a:pt x="165" y="534"/>
                </a:lnTo>
                <a:lnTo>
                  <a:pt x="144" y="515"/>
                </a:lnTo>
                <a:lnTo>
                  <a:pt x="123" y="495"/>
                </a:lnTo>
                <a:lnTo>
                  <a:pt x="93" y="475"/>
                </a:lnTo>
                <a:lnTo>
                  <a:pt x="72" y="465"/>
                </a:lnTo>
                <a:lnTo>
                  <a:pt x="41" y="445"/>
                </a:lnTo>
                <a:lnTo>
                  <a:pt x="21" y="435"/>
                </a:lnTo>
                <a:lnTo>
                  <a:pt x="0" y="426"/>
                </a:lnTo>
                <a:lnTo>
                  <a:pt x="206" y="0"/>
                </a:lnTo>
                <a:close/>
              </a:path>
            </a:pathLst>
          </a:custGeom>
          <a:solidFill>
            <a:schemeClr val="hlink"/>
          </a:solidFill>
          <a:ln w="33401">
            <a:solidFill>
              <a:srgbClr val="CCFFFF"/>
            </a:solidFill>
            <a:prstDash val="solid"/>
            <a:round/>
            <a:headEnd/>
            <a:tailEnd/>
          </a:ln>
        </p:spPr>
        <p:txBody>
          <a:bodyPr/>
          <a:lstStyle/>
          <a:p>
            <a:endParaRPr lang="zh-CN" altLang="en-US"/>
          </a:p>
        </p:txBody>
      </p:sp>
      <p:grpSp>
        <p:nvGrpSpPr>
          <p:cNvPr id="13" name="Group 11"/>
          <p:cNvGrpSpPr>
            <a:grpSpLocks/>
          </p:cNvGrpSpPr>
          <p:nvPr/>
        </p:nvGrpSpPr>
        <p:grpSpPr bwMode="auto">
          <a:xfrm>
            <a:off x="1235075" y="1884363"/>
            <a:ext cx="2057400" cy="1257300"/>
            <a:chOff x="778" y="1187"/>
            <a:chExt cx="1296" cy="792"/>
          </a:xfrm>
        </p:grpSpPr>
        <p:sp>
          <p:nvSpPr>
            <p:cNvPr id="14" name="Rectangle 12"/>
            <p:cNvSpPr>
              <a:spLocks noChangeArrowheads="1"/>
            </p:cNvSpPr>
            <p:nvPr/>
          </p:nvSpPr>
          <p:spPr bwMode="auto">
            <a:xfrm>
              <a:off x="840" y="1247"/>
              <a:ext cx="1234" cy="732"/>
            </a:xfrm>
            <a:prstGeom prst="rect">
              <a:avLst/>
            </a:prstGeom>
            <a:solidFill>
              <a:srgbClr val="000000"/>
            </a:solidFill>
            <a:ln w="9525">
              <a:noFill/>
              <a:miter lim="800000"/>
              <a:headEnd/>
              <a:tailEnd/>
            </a:ln>
          </p:spPr>
          <p:txBody>
            <a:bodyPr/>
            <a:lstStyle/>
            <a:p>
              <a:endParaRPr lang="zh-CN" altLang="en-US"/>
            </a:p>
          </p:txBody>
        </p:sp>
        <p:sp>
          <p:nvSpPr>
            <p:cNvPr id="15" name="Rectangle 13"/>
            <p:cNvSpPr>
              <a:spLocks noChangeArrowheads="1"/>
            </p:cNvSpPr>
            <p:nvPr/>
          </p:nvSpPr>
          <p:spPr bwMode="auto">
            <a:xfrm>
              <a:off x="778" y="1187"/>
              <a:ext cx="1234" cy="732"/>
            </a:xfrm>
            <a:prstGeom prst="rect">
              <a:avLst/>
            </a:prstGeom>
            <a:solidFill>
              <a:srgbClr val="CCFFFF"/>
            </a:solidFill>
            <a:ln w="9525">
              <a:noFill/>
              <a:miter lim="800000"/>
              <a:headEnd/>
              <a:tailEnd/>
            </a:ln>
          </p:spPr>
          <p:txBody>
            <a:bodyPr/>
            <a:lstStyle/>
            <a:p>
              <a:endParaRPr lang="zh-CN" altLang="en-US"/>
            </a:p>
          </p:txBody>
        </p:sp>
        <p:sp>
          <p:nvSpPr>
            <p:cNvPr id="16" name="Rectangle 14"/>
            <p:cNvSpPr>
              <a:spLocks noChangeArrowheads="1"/>
            </p:cNvSpPr>
            <p:nvPr/>
          </p:nvSpPr>
          <p:spPr bwMode="auto">
            <a:xfrm>
              <a:off x="1179" y="1264"/>
              <a:ext cx="527" cy="242"/>
            </a:xfrm>
            <a:prstGeom prst="rect">
              <a:avLst/>
            </a:prstGeom>
            <a:noFill/>
            <a:ln w="9525">
              <a:noFill/>
              <a:miter lim="800000"/>
              <a:headEnd/>
              <a:tailEnd/>
            </a:ln>
          </p:spPr>
          <p:txBody>
            <a:bodyPr wrap="none" lIns="0" tIns="0" rIns="0" bIns="0">
              <a:spAutoFit/>
            </a:bodyPr>
            <a:lstStyle/>
            <a:p>
              <a:r>
                <a:rPr lang="en-US" altLang="zh-CN" sz="2200">
                  <a:solidFill>
                    <a:srgbClr val="000000"/>
                  </a:solidFill>
                  <a:latin typeface="Helvetica" charset="0"/>
                </a:rPr>
                <a:t>listen</a:t>
              </a:r>
              <a:endParaRPr lang="en-US" altLang="zh-CN"/>
            </a:p>
          </p:txBody>
        </p:sp>
        <p:sp>
          <p:nvSpPr>
            <p:cNvPr id="17" name="Rectangle 15"/>
            <p:cNvSpPr>
              <a:spLocks noChangeArrowheads="1"/>
            </p:cNvSpPr>
            <p:nvPr/>
          </p:nvSpPr>
          <p:spPr bwMode="auto">
            <a:xfrm>
              <a:off x="1318" y="1442"/>
              <a:ext cx="244" cy="242"/>
            </a:xfrm>
            <a:prstGeom prst="rect">
              <a:avLst/>
            </a:prstGeom>
            <a:noFill/>
            <a:ln w="9525">
              <a:noFill/>
              <a:miter lim="800000"/>
              <a:headEnd/>
              <a:tailEnd/>
            </a:ln>
          </p:spPr>
          <p:txBody>
            <a:bodyPr wrap="none" lIns="0" tIns="0" rIns="0" bIns="0">
              <a:spAutoFit/>
            </a:bodyPr>
            <a:lstStyle/>
            <a:p>
              <a:r>
                <a:rPr lang="en-US" altLang="zh-CN" sz="2200">
                  <a:solidFill>
                    <a:srgbClr val="000000"/>
                  </a:solidFill>
                  <a:latin typeface="Helvetica" charset="0"/>
                </a:rPr>
                <a:t>to</a:t>
              </a:r>
              <a:endParaRPr lang="en-US" altLang="zh-CN"/>
            </a:p>
          </p:txBody>
        </p:sp>
        <p:sp>
          <p:nvSpPr>
            <p:cNvPr id="18" name="Rectangle 16"/>
            <p:cNvSpPr>
              <a:spLocks noChangeArrowheads="1"/>
            </p:cNvSpPr>
            <p:nvPr/>
          </p:nvSpPr>
          <p:spPr bwMode="auto">
            <a:xfrm>
              <a:off x="1015" y="1620"/>
              <a:ext cx="872" cy="242"/>
            </a:xfrm>
            <a:prstGeom prst="rect">
              <a:avLst/>
            </a:prstGeom>
            <a:noFill/>
            <a:ln w="9525">
              <a:noFill/>
              <a:miter lim="800000"/>
              <a:headEnd/>
              <a:tailEnd/>
            </a:ln>
          </p:spPr>
          <p:txBody>
            <a:bodyPr wrap="none" lIns="0" tIns="0" rIns="0" bIns="0">
              <a:spAutoFit/>
            </a:bodyPr>
            <a:lstStyle/>
            <a:p>
              <a:r>
                <a:rPr lang="en-US" altLang="zh-CN" sz="2200">
                  <a:solidFill>
                    <a:srgbClr val="000000"/>
                  </a:solidFill>
                  <a:latin typeface="Helvetica" charset="0"/>
                </a:rPr>
                <a:t>customer</a:t>
              </a:r>
              <a:endParaRPr lang="en-US" altLang="zh-CN"/>
            </a:p>
          </p:txBody>
        </p:sp>
      </p:grpSp>
      <p:grpSp>
        <p:nvGrpSpPr>
          <p:cNvPr id="19" name="Group 17"/>
          <p:cNvGrpSpPr>
            <a:grpSpLocks/>
          </p:cNvGrpSpPr>
          <p:nvPr/>
        </p:nvGrpSpPr>
        <p:grpSpPr bwMode="auto">
          <a:xfrm>
            <a:off x="5562600" y="1981200"/>
            <a:ext cx="2057400" cy="1255713"/>
            <a:chOff x="3545" y="1217"/>
            <a:chExt cx="1296" cy="791"/>
          </a:xfrm>
        </p:grpSpPr>
        <p:sp>
          <p:nvSpPr>
            <p:cNvPr id="20" name="Rectangle 18"/>
            <p:cNvSpPr>
              <a:spLocks noChangeArrowheads="1"/>
            </p:cNvSpPr>
            <p:nvPr/>
          </p:nvSpPr>
          <p:spPr bwMode="auto">
            <a:xfrm>
              <a:off x="3607" y="1276"/>
              <a:ext cx="1234" cy="732"/>
            </a:xfrm>
            <a:prstGeom prst="rect">
              <a:avLst/>
            </a:prstGeom>
            <a:solidFill>
              <a:srgbClr val="000000"/>
            </a:solidFill>
            <a:ln w="9525">
              <a:noFill/>
              <a:miter lim="800000"/>
              <a:headEnd/>
              <a:tailEnd/>
            </a:ln>
          </p:spPr>
          <p:txBody>
            <a:bodyPr/>
            <a:lstStyle/>
            <a:p>
              <a:endParaRPr lang="zh-CN" altLang="en-US"/>
            </a:p>
          </p:txBody>
        </p:sp>
        <p:sp>
          <p:nvSpPr>
            <p:cNvPr id="21" name="Rectangle 19"/>
            <p:cNvSpPr>
              <a:spLocks noChangeArrowheads="1"/>
            </p:cNvSpPr>
            <p:nvPr/>
          </p:nvSpPr>
          <p:spPr bwMode="auto">
            <a:xfrm>
              <a:off x="3545" y="1217"/>
              <a:ext cx="1234" cy="732"/>
            </a:xfrm>
            <a:prstGeom prst="rect">
              <a:avLst/>
            </a:prstGeom>
            <a:solidFill>
              <a:srgbClr val="CCFFFF"/>
            </a:solidFill>
            <a:ln w="9525">
              <a:noFill/>
              <a:miter lim="800000"/>
              <a:headEnd/>
              <a:tailEnd/>
            </a:ln>
          </p:spPr>
          <p:txBody>
            <a:bodyPr/>
            <a:lstStyle/>
            <a:p>
              <a:endParaRPr lang="zh-CN" altLang="en-US"/>
            </a:p>
          </p:txBody>
        </p:sp>
        <p:sp>
          <p:nvSpPr>
            <p:cNvPr id="22" name="Rectangle 20"/>
            <p:cNvSpPr>
              <a:spLocks noChangeArrowheads="1"/>
            </p:cNvSpPr>
            <p:nvPr/>
          </p:nvSpPr>
          <p:spPr bwMode="auto">
            <a:xfrm>
              <a:off x="3709" y="1392"/>
              <a:ext cx="891" cy="211"/>
            </a:xfrm>
            <a:prstGeom prst="rect">
              <a:avLst/>
            </a:prstGeom>
            <a:noFill/>
            <a:ln w="9525">
              <a:noFill/>
              <a:miter lim="800000"/>
              <a:headEnd/>
              <a:tailEnd/>
            </a:ln>
          </p:spPr>
          <p:txBody>
            <a:bodyPr wrap="none" lIns="0" tIns="0" rIns="0" bIns="0">
              <a:spAutoFit/>
            </a:bodyPr>
            <a:lstStyle/>
            <a:p>
              <a:r>
                <a:rPr lang="en-US" altLang="zh-CN" sz="2200">
                  <a:solidFill>
                    <a:srgbClr val="000000"/>
                  </a:solidFill>
                  <a:latin typeface="Helvetica" charset="0"/>
                </a:rPr>
                <a:t>build/revise</a:t>
              </a:r>
              <a:endParaRPr lang="en-US" altLang="zh-CN"/>
            </a:p>
          </p:txBody>
        </p:sp>
        <p:sp>
          <p:nvSpPr>
            <p:cNvPr id="23" name="Rectangle 21"/>
            <p:cNvSpPr>
              <a:spLocks noChangeArrowheads="1"/>
            </p:cNvSpPr>
            <p:nvPr/>
          </p:nvSpPr>
          <p:spPr bwMode="auto">
            <a:xfrm>
              <a:off x="3823" y="1570"/>
              <a:ext cx="676" cy="211"/>
            </a:xfrm>
            <a:prstGeom prst="rect">
              <a:avLst/>
            </a:prstGeom>
            <a:noFill/>
            <a:ln w="9525">
              <a:noFill/>
              <a:miter lim="800000"/>
              <a:headEnd/>
              <a:tailEnd/>
            </a:ln>
          </p:spPr>
          <p:txBody>
            <a:bodyPr wrap="none" lIns="0" tIns="0" rIns="0" bIns="0">
              <a:spAutoFit/>
            </a:bodyPr>
            <a:lstStyle/>
            <a:p>
              <a:r>
                <a:rPr lang="en-US" altLang="zh-CN" sz="2200">
                  <a:solidFill>
                    <a:srgbClr val="000000"/>
                  </a:solidFill>
                  <a:latin typeface="Helvetica" charset="0"/>
                </a:rPr>
                <a:t>mock-up</a:t>
              </a:r>
              <a:endParaRPr lang="en-US" altLang="zh-CN"/>
            </a:p>
          </p:txBody>
        </p:sp>
      </p:grpSp>
      <p:grpSp>
        <p:nvGrpSpPr>
          <p:cNvPr id="24" name="Group 22"/>
          <p:cNvGrpSpPr>
            <a:grpSpLocks/>
          </p:cNvGrpSpPr>
          <p:nvPr/>
        </p:nvGrpSpPr>
        <p:grpSpPr bwMode="auto">
          <a:xfrm>
            <a:off x="3440113" y="4443413"/>
            <a:ext cx="2057400" cy="1257300"/>
            <a:chOff x="2167" y="2799"/>
            <a:chExt cx="1296" cy="792"/>
          </a:xfrm>
        </p:grpSpPr>
        <p:sp>
          <p:nvSpPr>
            <p:cNvPr id="25" name="Rectangle 23"/>
            <p:cNvSpPr>
              <a:spLocks noChangeArrowheads="1"/>
            </p:cNvSpPr>
            <p:nvPr/>
          </p:nvSpPr>
          <p:spPr bwMode="auto">
            <a:xfrm>
              <a:off x="2228" y="2859"/>
              <a:ext cx="1235" cy="732"/>
            </a:xfrm>
            <a:prstGeom prst="rect">
              <a:avLst/>
            </a:prstGeom>
            <a:solidFill>
              <a:srgbClr val="000000"/>
            </a:solidFill>
            <a:ln w="9525">
              <a:noFill/>
              <a:miter lim="800000"/>
              <a:headEnd/>
              <a:tailEnd/>
            </a:ln>
          </p:spPr>
          <p:txBody>
            <a:bodyPr/>
            <a:lstStyle/>
            <a:p>
              <a:endParaRPr lang="zh-CN" altLang="en-US"/>
            </a:p>
          </p:txBody>
        </p:sp>
        <p:sp>
          <p:nvSpPr>
            <p:cNvPr id="26" name="Rectangle 24"/>
            <p:cNvSpPr>
              <a:spLocks noChangeArrowheads="1"/>
            </p:cNvSpPr>
            <p:nvPr/>
          </p:nvSpPr>
          <p:spPr bwMode="auto">
            <a:xfrm>
              <a:off x="2167" y="2799"/>
              <a:ext cx="1234" cy="732"/>
            </a:xfrm>
            <a:prstGeom prst="rect">
              <a:avLst/>
            </a:prstGeom>
            <a:solidFill>
              <a:srgbClr val="CCFFFF"/>
            </a:solidFill>
            <a:ln w="9525">
              <a:noFill/>
              <a:miter lim="800000"/>
              <a:headEnd/>
              <a:tailEnd/>
            </a:ln>
          </p:spPr>
          <p:txBody>
            <a:bodyPr/>
            <a:lstStyle/>
            <a:p>
              <a:endParaRPr lang="zh-CN" altLang="en-US"/>
            </a:p>
          </p:txBody>
        </p:sp>
        <p:sp>
          <p:nvSpPr>
            <p:cNvPr id="27" name="Rectangle 25"/>
            <p:cNvSpPr>
              <a:spLocks noChangeArrowheads="1"/>
            </p:cNvSpPr>
            <p:nvPr/>
          </p:nvSpPr>
          <p:spPr bwMode="auto">
            <a:xfrm>
              <a:off x="2424" y="2886"/>
              <a:ext cx="872" cy="242"/>
            </a:xfrm>
            <a:prstGeom prst="rect">
              <a:avLst/>
            </a:prstGeom>
            <a:noFill/>
            <a:ln w="9525">
              <a:noFill/>
              <a:miter lim="800000"/>
              <a:headEnd/>
              <a:tailEnd/>
            </a:ln>
          </p:spPr>
          <p:txBody>
            <a:bodyPr wrap="none" lIns="0" tIns="0" rIns="0" bIns="0">
              <a:spAutoFit/>
            </a:bodyPr>
            <a:lstStyle/>
            <a:p>
              <a:r>
                <a:rPr lang="en-US" altLang="zh-CN" sz="2200">
                  <a:solidFill>
                    <a:srgbClr val="000000"/>
                  </a:solidFill>
                  <a:latin typeface="Helvetica" charset="0"/>
                </a:rPr>
                <a:t>customer</a:t>
              </a:r>
              <a:endParaRPr lang="en-US" altLang="zh-CN"/>
            </a:p>
          </p:txBody>
        </p:sp>
        <p:sp>
          <p:nvSpPr>
            <p:cNvPr id="28" name="Rectangle 26"/>
            <p:cNvSpPr>
              <a:spLocks noChangeArrowheads="1"/>
            </p:cNvSpPr>
            <p:nvPr/>
          </p:nvSpPr>
          <p:spPr bwMode="auto">
            <a:xfrm>
              <a:off x="2378" y="3064"/>
              <a:ext cx="964" cy="242"/>
            </a:xfrm>
            <a:prstGeom prst="rect">
              <a:avLst/>
            </a:prstGeom>
            <a:noFill/>
            <a:ln w="9525">
              <a:noFill/>
              <a:miter lim="800000"/>
              <a:headEnd/>
              <a:tailEnd/>
            </a:ln>
          </p:spPr>
          <p:txBody>
            <a:bodyPr wrap="none" lIns="0" tIns="0" rIns="0" bIns="0">
              <a:spAutoFit/>
            </a:bodyPr>
            <a:lstStyle/>
            <a:p>
              <a:r>
                <a:rPr lang="en-US" altLang="zh-CN" sz="2200">
                  <a:solidFill>
                    <a:srgbClr val="000000"/>
                  </a:solidFill>
                  <a:latin typeface="Helvetica" charset="0"/>
                </a:rPr>
                <a:t>test-drives</a:t>
              </a:r>
              <a:endParaRPr lang="en-US" altLang="zh-CN"/>
            </a:p>
          </p:txBody>
        </p:sp>
        <p:sp>
          <p:nvSpPr>
            <p:cNvPr id="29" name="Rectangle 27"/>
            <p:cNvSpPr>
              <a:spLocks noChangeArrowheads="1"/>
            </p:cNvSpPr>
            <p:nvPr/>
          </p:nvSpPr>
          <p:spPr bwMode="auto">
            <a:xfrm>
              <a:off x="2450" y="3242"/>
              <a:ext cx="820" cy="242"/>
            </a:xfrm>
            <a:prstGeom prst="rect">
              <a:avLst/>
            </a:prstGeom>
            <a:noFill/>
            <a:ln w="9525">
              <a:noFill/>
              <a:miter lim="800000"/>
              <a:headEnd/>
              <a:tailEnd/>
            </a:ln>
          </p:spPr>
          <p:txBody>
            <a:bodyPr wrap="none" lIns="0" tIns="0" rIns="0" bIns="0">
              <a:spAutoFit/>
            </a:bodyPr>
            <a:lstStyle/>
            <a:p>
              <a:r>
                <a:rPr lang="en-US" altLang="zh-CN" sz="2200">
                  <a:solidFill>
                    <a:srgbClr val="000000"/>
                  </a:solidFill>
                  <a:latin typeface="Helvetica" charset="0"/>
                </a:rPr>
                <a:t>mock-up</a:t>
              </a:r>
              <a:endParaRPr lang="en-US" altLang="zh-CN"/>
            </a:p>
          </p:txBody>
        </p:sp>
      </p:grpSp>
      <p:sp>
        <p:nvSpPr>
          <p:cNvPr id="30" name="AutoShape 3" descr="白色大理石"/>
          <p:cNvSpPr>
            <a:spLocks noChangeArrowheads="1"/>
          </p:cNvSpPr>
          <p:nvPr/>
        </p:nvSpPr>
        <p:spPr bwMode="auto">
          <a:xfrm flipH="1">
            <a:off x="714348" y="5929330"/>
            <a:ext cx="3276600" cy="685800"/>
          </a:xfrm>
          <a:prstGeom prst="cube">
            <a:avLst>
              <a:gd name="adj" fmla="val 12704"/>
            </a:avLst>
          </a:prstGeom>
          <a:blipFill dpi="0" rotWithShape="0">
            <a:blip r:embed="rId4" cstate="print"/>
            <a:srcRect/>
            <a:tile tx="0" ty="0" sx="100000" sy="100000" flip="none" algn="tl"/>
          </a:blipFill>
          <a:ln w="25400">
            <a:noFill/>
            <a:miter lim="800000"/>
            <a:headEnd/>
            <a:tailEnd/>
          </a:ln>
          <a:effectLst/>
        </p:spPr>
        <p:txBody>
          <a:bodyPr wrap="none" anchor="ctr"/>
          <a:lstStyle/>
          <a:p>
            <a:pPr algn="ctr"/>
            <a:r>
              <a:rPr lang="en-US" altLang="zh-CN" sz="2400" b="1" dirty="0">
                <a:solidFill>
                  <a:schemeClr val="hlink"/>
                </a:solidFill>
                <a:latin typeface="Arial" charset="0"/>
              </a:rPr>
              <a:t>Prototyping</a:t>
            </a:r>
            <a:r>
              <a:rPr lang="en-US" altLang="zh-CN" sz="2400" b="1" dirty="0">
                <a:latin typeface="Arial" charset="0"/>
              </a:rPr>
              <a:t> </a:t>
            </a:r>
            <a:r>
              <a:rPr lang="en-US" altLang="zh-CN" sz="2400" b="1" dirty="0">
                <a:solidFill>
                  <a:schemeClr val="bg1"/>
                </a:solidFill>
                <a:latin typeface="Arial" charset="0"/>
              </a:rPr>
              <a:t>Model</a:t>
            </a:r>
          </a:p>
        </p:txBody>
      </p:sp>
      <p:sp>
        <p:nvSpPr>
          <p:cNvPr id="31" name="Freeform 10"/>
          <p:cNvSpPr>
            <a:spLocks/>
          </p:cNvSpPr>
          <p:nvPr/>
        </p:nvSpPr>
        <p:spPr bwMode="auto">
          <a:xfrm>
            <a:off x="3878263" y="1539875"/>
            <a:ext cx="1550987" cy="1223963"/>
          </a:xfrm>
          <a:custGeom>
            <a:avLst/>
            <a:gdLst/>
            <a:ahLst/>
            <a:cxnLst>
              <a:cxn ang="0">
                <a:pos x="525" y="771"/>
              </a:cxn>
              <a:cxn ang="0">
                <a:pos x="587" y="613"/>
              </a:cxn>
              <a:cxn ang="0">
                <a:pos x="566" y="613"/>
              </a:cxn>
              <a:cxn ang="0">
                <a:pos x="545" y="603"/>
              </a:cxn>
              <a:cxn ang="0">
                <a:pos x="515" y="603"/>
              </a:cxn>
              <a:cxn ang="0">
                <a:pos x="484" y="593"/>
              </a:cxn>
              <a:cxn ang="0">
                <a:pos x="463" y="593"/>
              </a:cxn>
              <a:cxn ang="0">
                <a:pos x="432" y="593"/>
              </a:cxn>
              <a:cxn ang="0">
                <a:pos x="401" y="583"/>
              </a:cxn>
              <a:cxn ang="0">
                <a:pos x="350" y="583"/>
              </a:cxn>
              <a:cxn ang="0">
                <a:pos x="319" y="593"/>
              </a:cxn>
              <a:cxn ang="0">
                <a:pos x="288" y="593"/>
              </a:cxn>
              <a:cxn ang="0">
                <a:pos x="268" y="593"/>
              </a:cxn>
              <a:cxn ang="0">
                <a:pos x="237" y="603"/>
              </a:cxn>
              <a:cxn ang="0">
                <a:pos x="206" y="603"/>
              </a:cxn>
              <a:cxn ang="0">
                <a:pos x="175" y="613"/>
              </a:cxn>
              <a:cxn ang="0">
                <a:pos x="155" y="623"/>
              </a:cxn>
              <a:cxn ang="0">
                <a:pos x="227" y="306"/>
              </a:cxn>
              <a:cxn ang="0">
                <a:pos x="0" y="178"/>
              </a:cxn>
              <a:cxn ang="0">
                <a:pos x="11" y="178"/>
              </a:cxn>
              <a:cxn ang="0">
                <a:pos x="31" y="168"/>
              </a:cxn>
              <a:cxn ang="0">
                <a:pos x="52" y="158"/>
              </a:cxn>
              <a:cxn ang="0">
                <a:pos x="72" y="158"/>
              </a:cxn>
              <a:cxn ang="0">
                <a:pos x="93" y="148"/>
              </a:cxn>
              <a:cxn ang="0">
                <a:pos x="114" y="148"/>
              </a:cxn>
              <a:cxn ang="0">
                <a:pos x="144" y="138"/>
              </a:cxn>
              <a:cxn ang="0">
                <a:pos x="165" y="138"/>
              </a:cxn>
              <a:cxn ang="0">
                <a:pos x="196" y="128"/>
              </a:cxn>
              <a:cxn ang="0">
                <a:pos x="216" y="128"/>
              </a:cxn>
              <a:cxn ang="0">
                <a:pos x="247" y="128"/>
              </a:cxn>
              <a:cxn ang="0">
                <a:pos x="278" y="128"/>
              </a:cxn>
              <a:cxn ang="0">
                <a:pos x="309" y="119"/>
              </a:cxn>
              <a:cxn ang="0">
                <a:pos x="340" y="119"/>
              </a:cxn>
              <a:cxn ang="0">
                <a:pos x="371" y="119"/>
              </a:cxn>
              <a:cxn ang="0">
                <a:pos x="412" y="119"/>
              </a:cxn>
              <a:cxn ang="0">
                <a:pos x="443" y="128"/>
              </a:cxn>
              <a:cxn ang="0">
                <a:pos x="463" y="128"/>
              </a:cxn>
              <a:cxn ang="0">
                <a:pos x="494" y="128"/>
              </a:cxn>
              <a:cxn ang="0">
                <a:pos x="525" y="128"/>
              </a:cxn>
              <a:cxn ang="0">
                <a:pos x="556" y="138"/>
              </a:cxn>
              <a:cxn ang="0">
                <a:pos x="576" y="138"/>
              </a:cxn>
              <a:cxn ang="0">
                <a:pos x="607" y="148"/>
              </a:cxn>
              <a:cxn ang="0">
                <a:pos x="638" y="148"/>
              </a:cxn>
              <a:cxn ang="0">
                <a:pos x="669" y="158"/>
              </a:cxn>
              <a:cxn ang="0">
                <a:pos x="700" y="168"/>
              </a:cxn>
              <a:cxn ang="0">
                <a:pos x="720" y="168"/>
              </a:cxn>
              <a:cxn ang="0">
                <a:pos x="751" y="178"/>
              </a:cxn>
              <a:cxn ang="0">
                <a:pos x="782" y="188"/>
              </a:cxn>
              <a:cxn ang="0">
                <a:pos x="864" y="0"/>
              </a:cxn>
              <a:cxn ang="0">
                <a:pos x="977" y="524"/>
              </a:cxn>
              <a:cxn ang="0">
                <a:pos x="525" y="771"/>
              </a:cxn>
            </a:cxnLst>
            <a:rect l="0" t="0" r="r" b="b"/>
            <a:pathLst>
              <a:path w="977" h="771">
                <a:moveTo>
                  <a:pt x="525" y="771"/>
                </a:moveTo>
                <a:lnTo>
                  <a:pt x="587" y="613"/>
                </a:lnTo>
                <a:lnTo>
                  <a:pt x="566" y="613"/>
                </a:lnTo>
                <a:lnTo>
                  <a:pt x="545" y="603"/>
                </a:lnTo>
                <a:lnTo>
                  <a:pt x="515" y="603"/>
                </a:lnTo>
                <a:lnTo>
                  <a:pt x="484" y="593"/>
                </a:lnTo>
                <a:lnTo>
                  <a:pt x="463" y="593"/>
                </a:lnTo>
                <a:lnTo>
                  <a:pt x="432" y="593"/>
                </a:lnTo>
                <a:lnTo>
                  <a:pt x="401" y="583"/>
                </a:lnTo>
                <a:lnTo>
                  <a:pt x="350" y="583"/>
                </a:lnTo>
                <a:lnTo>
                  <a:pt x="319" y="593"/>
                </a:lnTo>
                <a:lnTo>
                  <a:pt x="288" y="593"/>
                </a:lnTo>
                <a:lnTo>
                  <a:pt x="268" y="593"/>
                </a:lnTo>
                <a:lnTo>
                  <a:pt x="237" y="603"/>
                </a:lnTo>
                <a:lnTo>
                  <a:pt x="206" y="603"/>
                </a:lnTo>
                <a:lnTo>
                  <a:pt x="175" y="613"/>
                </a:lnTo>
                <a:lnTo>
                  <a:pt x="155" y="623"/>
                </a:lnTo>
                <a:lnTo>
                  <a:pt x="227" y="306"/>
                </a:lnTo>
                <a:lnTo>
                  <a:pt x="0" y="178"/>
                </a:lnTo>
                <a:lnTo>
                  <a:pt x="11" y="178"/>
                </a:lnTo>
                <a:lnTo>
                  <a:pt x="31" y="168"/>
                </a:lnTo>
                <a:lnTo>
                  <a:pt x="52" y="158"/>
                </a:lnTo>
                <a:lnTo>
                  <a:pt x="72" y="158"/>
                </a:lnTo>
                <a:lnTo>
                  <a:pt x="93" y="148"/>
                </a:lnTo>
                <a:lnTo>
                  <a:pt x="114" y="148"/>
                </a:lnTo>
                <a:lnTo>
                  <a:pt x="144" y="138"/>
                </a:lnTo>
                <a:lnTo>
                  <a:pt x="165" y="138"/>
                </a:lnTo>
                <a:lnTo>
                  <a:pt x="196" y="128"/>
                </a:lnTo>
                <a:lnTo>
                  <a:pt x="216" y="128"/>
                </a:lnTo>
                <a:lnTo>
                  <a:pt x="247" y="128"/>
                </a:lnTo>
                <a:lnTo>
                  <a:pt x="278" y="128"/>
                </a:lnTo>
                <a:lnTo>
                  <a:pt x="309" y="119"/>
                </a:lnTo>
                <a:lnTo>
                  <a:pt x="340" y="119"/>
                </a:lnTo>
                <a:lnTo>
                  <a:pt x="371" y="119"/>
                </a:lnTo>
                <a:lnTo>
                  <a:pt x="412" y="119"/>
                </a:lnTo>
                <a:lnTo>
                  <a:pt x="443" y="128"/>
                </a:lnTo>
                <a:lnTo>
                  <a:pt x="463" y="128"/>
                </a:lnTo>
                <a:lnTo>
                  <a:pt x="494" y="128"/>
                </a:lnTo>
                <a:lnTo>
                  <a:pt x="525" y="128"/>
                </a:lnTo>
                <a:lnTo>
                  <a:pt x="556" y="138"/>
                </a:lnTo>
                <a:lnTo>
                  <a:pt x="576" y="138"/>
                </a:lnTo>
                <a:lnTo>
                  <a:pt x="607" y="148"/>
                </a:lnTo>
                <a:lnTo>
                  <a:pt x="638" y="148"/>
                </a:lnTo>
                <a:lnTo>
                  <a:pt x="669" y="158"/>
                </a:lnTo>
                <a:lnTo>
                  <a:pt x="700" y="168"/>
                </a:lnTo>
                <a:lnTo>
                  <a:pt x="720" y="168"/>
                </a:lnTo>
                <a:lnTo>
                  <a:pt x="751" y="178"/>
                </a:lnTo>
                <a:lnTo>
                  <a:pt x="782" y="188"/>
                </a:lnTo>
                <a:lnTo>
                  <a:pt x="864" y="0"/>
                </a:lnTo>
                <a:lnTo>
                  <a:pt x="977" y="524"/>
                </a:lnTo>
                <a:lnTo>
                  <a:pt x="525" y="771"/>
                </a:lnTo>
                <a:close/>
              </a:path>
            </a:pathLst>
          </a:custGeom>
          <a:solidFill>
            <a:schemeClr val="hlink"/>
          </a:solidFill>
          <a:ln w="33401">
            <a:solidFill>
              <a:srgbClr val="CCFFFF"/>
            </a:solidFill>
            <a:prstDash val="solid"/>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ox(in)">
                                      <p:cBhvr>
                                        <p:cTn id="12" dur="500"/>
                                        <p:tgtEl>
                                          <p:spTgt spid="19"/>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ox(in)">
                                      <p:cBhvr>
                                        <p:cTn id="17" dur="500"/>
                                        <p:tgtEl>
                                          <p:spTgt spid="24"/>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par>
                          <p:cTn id="23" fill="hold">
                            <p:stCondLst>
                              <p:cond delay="500"/>
                            </p:stCondLst>
                            <p:childTnLst>
                              <p:par>
                                <p:cTn id="24" presetID="18" presetClass="entr" presetSubtype="3"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strips(upRight)">
                                      <p:cBhvr>
                                        <p:cTn id="26" dur="500"/>
                                        <p:tgtEl>
                                          <p:spTgt spid="7"/>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wipe(left)">
                                      <p:cBhvr>
                                        <p:cTn id="30" dur="500"/>
                                        <p:tgtEl>
                                          <p:spTgt spid="31"/>
                                        </p:tgtEl>
                                      </p:cBhvr>
                                    </p:animEffect>
                                  </p:childTnLst>
                                </p:cTn>
                              </p:par>
                            </p:childTnLst>
                          </p:cTn>
                        </p:par>
                        <p:par>
                          <p:cTn id="31" fill="hold">
                            <p:stCondLst>
                              <p:cond delay="1500"/>
                            </p:stCondLst>
                            <p:childTnLst>
                              <p:par>
                                <p:cTn id="32" presetID="18" presetClass="entr" presetSubtype="6"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strips(downRight)">
                                      <p:cBhvr>
                                        <p:cTn id="34" dur="500"/>
                                        <p:tgtEl>
                                          <p:spTgt spid="12"/>
                                        </p:tgtEl>
                                      </p:cBhvr>
                                    </p:animEffect>
                                  </p:childTnLst>
                                </p:cTn>
                              </p:par>
                            </p:childTnLst>
                          </p:cTn>
                        </p:par>
                        <p:par>
                          <p:cTn id="35" fill="hold">
                            <p:stCondLst>
                              <p:cond delay="2000"/>
                            </p:stCondLst>
                            <p:childTnLst>
                              <p:par>
                                <p:cTn id="36" presetID="22" presetClass="entr" presetSubtype="1"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up)">
                                      <p:cBhvr>
                                        <p:cTn id="38" dur="500"/>
                                        <p:tgtEl>
                                          <p:spTgt spid="11"/>
                                        </p:tgtEl>
                                      </p:cBhvr>
                                    </p:animEffect>
                                  </p:childTnLst>
                                </p:cTn>
                              </p:par>
                            </p:childTnLst>
                          </p:cTn>
                        </p:par>
                        <p:par>
                          <p:cTn id="39" fill="hold">
                            <p:stCondLst>
                              <p:cond delay="2500"/>
                            </p:stCondLst>
                            <p:childTnLst>
                              <p:par>
                                <p:cTn id="40" presetID="18" presetClass="entr" presetSubtype="12"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strips(downLeft)">
                                      <p:cBhvr>
                                        <p:cTn id="42" dur="500"/>
                                        <p:tgtEl>
                                          <p:spTgt spid="10"/>
                                        </p:tgtEl>
                                      </p:cBhvr>
                                    </p:animEffect>
                                  </p:childTnLst>
                                </p:cTn>
                              </p:par>
                            </p:childTnLst>
                          </p:cTn>
                        </p:par>
                        <p:par>
                          <p:cTn id="43" fill="hold">
                            <p:stCondLst>
                              <p:cond delay="3000"/>
                            </p:stCondLst>
                            <p:childTnLst>
                              <p:par>
                                <p:cTn id="44" presetID="18" presetClass="entr" presetSubtype="9" fill="hold" grpId="0" nodeType="after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strips(upLeft)">
                                      <p:cBhvr>
                                        <p:cTn id="46" dur="500"/>
                                        <p:tgtEl>
                                          <p:spTgt spid="9"/>
                                        </p:tgtEl>
                                      </p:cBhvr>
                                    </p:animEffect>
                                  </p:childTnLst>
                                </p:cTn>
                              </p:par>
                            </p:childTnLst>
                          </p:cTn>
                        </p:par>
                        <p:par>
                          <p:cTn id="47" fill="hold">
                            <p:stCondLst>
                              <p:cond delay="3500"/>
                            </p:stCondLst>
                            <p:childTnLst>
                              <p:par>
                                <p:cTn id="48" presetID="17" presetClass="entr" presetSubtype="1" fill="hold" grpId="0" nodeType="afterEffect">
                                  <p:stCondLst>
                                    <p:cond delay="0"/>
                                  </p:stCondLst>
                                  <p:childTnLst>
                                    <p:set>
                                      <p:cBhvr>
                                        <p:cTn id="49" dur="1" fill="hold">
                                          <p:stCondLst>
                                            <p:cond delay="0"/>
                                          </p:stCondLst>
                                        </p:cTn>
                                        <p:tgtEl>
                                          <p:spTgt spid="30"/>
                                        </p:tgtEl>
                                        <p:attrNameLst>
                                          <p:attrName>style.visibility</p:attrName>
                                        </p:attrNameLst>
                                      </p:cBhvr>
                                      <p:to>
                                        <p:strVal val="visible"/>
                                      </p:to>
                                    </p:set>
                                    <p:anim calcmode="lin" valueType="num">
                                      <p:cBhvr>
                                        <p:cTn id="50" dur="500" fill="hold"/>
                                        <p:tgtEl>
                                          <p:spTgt spid="30"/>
                                        </p:tgtEl>
                                        <p:attrNameLst>
                                          <p:attrName>ppt_x</p:attrName>
                                        </p:attrNameLst>
                                      </p:cBhvr>
                                      <p:tavLst>
                                        <p:tav tm="0">
                                          <p:val>
                                            <p:strVal val="#ppt_x"/>
                                          </p:val>
                                        </p:tav>
                                        <p:tav tm="100000">
                                          <p:val>
                                            <p:strVal val="#ppt_x"/>
                                          </p:val>
                                        </p:tav>
                                      </p:tavLst>
                                    </p:anim>
                                    <p:anim calcmode="lin" valueType="num">
                                      <p:cBhvr>
                                        <p:cTn id="51" dur="500" fill="hold"/>
                                        <p:tgtEl>
                                          <p:spTgt spid="30"/>
                                        </p:tgtEl>
                                        <p:attrNameLst>
                                          <p:attrName>ppt_y</p:attrName>
                                        </p:attrNameLst>
                                      </p:cBhvr>
                                      <p:tavLst>
                                        <p:tav tm="0">
                                          <p:val>
                                            <p:strVal val="#ppt_y-#ppt_h/2"/>
                                          </p:val>
                                        </p:tav>
                                        <p:tav tm="100000">
                                          <p:val>
                                            <p:strVal val="#ppt_y"/>
                                          </p:val>
                                        </p:tav>
                                      </p:tavLst>
                                    </p:anim>
                                    <p:anim calcmode="lin" valueType="num">
                                      <p:cBhvr>
                                        <p:cTn id="52" dur="500" fill="hold"/>
                                        <p:tgtEl>
                                          <p:spTgt spid="30"/>
                                        </p:tgtEl>
                                        <p:attrNameLst>
                                          <p:attrName>ppt_w</p:attrName>
                                        </p:attrNameLst>
                                      </p:cBhvr>
                                      <p:tavLst>
                                        <p:tav tm="0">
                                          <p:val>
                                            <p:strVal val="#ppt_w"/>
                                          </p:val>
                                        </p:tav>
                                        <p:tav tm="100000">
                                          <p:val>
                                            <p:strVal val="#ppt_w"/>
                                          </p:val>
                                        </p:tav>
                                      </p:tavLst>
                                    </p:anim>
                                    <p:anim calcmode="lin" valueType="num">
                                      <p:cBhvr>
                                        <p:cTn id="53" dur="500" fill="hold"/>
                                        <p:tgtEl>
                                          <p:spTgt spid="30"/>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8"/>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30" grpId="0" animBg="1" autoUpdateAnimBg="0"/>
      <p:bldP spid="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Text Box 4"/>
          <p:cNvSpPr txBox="1">
            <a:spLocks noChangeArrowheads="1"/>
          </p:cNvSpPr>
          <p:nvPr/>
        </p:nvSpPr>
        <p:spPr bwMode="auto">
          <a:xfrm>
            <a:off x="457200" y="1828800"/>
            <a:ext cx="6934200" cy="457200"/>
          </a:xfrm>
          <a:prstGeom prst="rect">
            <a:avLst/>
          </a:prstGeom>
          <a:noFill/>
          <a:ln w="25400">
            <a:noFill/>
            <a:miter lim="800000"/>
            <a:headEnd/>
            <a:tailEnd/>
          </a:ln>
          <a:effectLst/>
        </p:spPr>
        <p:txBody>
          <a:bodyPr>
            <a:spAutoFit/>
          </a:bodyPr>
          <a:lstStyle/>
          <a:p>
            <a:pPr>
              <a:spcBef>
                <a:spcPct val="50000"/>
              </a:spcBef>
            </a:pPr>
            <a:r>
              <a:rPr lang="en-US" altLang="zh-CN" b="1" dirty="0">
                <a:solidFill>
                  <a:schemeClr val="hlink"/>
                </a:solidFill>
                <a:sym typeface="Wingdings" pitchFamily="2" charset="2"/>
              </a:rPr>
              <a:t></a:t>
            </a:r>
            <a:r>
              <a:rPr lang="en-US" altLang="zh-CN" b="1" dirty="0">
                <a:sym typeface="Wingdings" pitchFamily="2" charset="2"/>
              </a:rPr>
              <a:t> Software Engineering: A Layered Technology</a:t>
            </a:r>
            <a:endParaRPr lang="en-US" altLang="zh-CN" b="1" dirty="0"/>
          </a:p>
        </p:txBody>
      </p:sp>
      <p:grpSp>
        <p:nvGrpSpPr>
          <p:cNvPr id="2" name="Group 5"/>
          <p:cNvGrpSpPr>
            <a:grpSpLocks/>
          </p:cNvGrpSpPr>
          <p:nvPr/>
        </p:nvGrpSpPr>
        <p:grpSpPr bwMode="auto">
          <a:xfrm>
            <a:off x="762000" y="5105400"/>
            <a:ext cx="7620000" cy="1201738"/>
            <a:chOff x="480" y="2160"/>
            <a:chExt cx="4800" cy="757"/>
          </a:xfrm>
          <a:solidFill>
            <a:srgbClr val="7030A0"/>
          </a:solidFill>
        </p:grpSpPr>
        <p:sp>
          <p:nvSpPr>
            <p:cNvPr id="71686" name="Oval 6"/>
            <p:cNvSpPr>
              <a:spLocks noChangeArrowheads="1"/>
            </p:cNvSpPr>
            <p:nvPr/>
          </p:nvSpPr>
          <p:spPr bwMode="auto">
            <a:xfrm>
              <a:off x="480" y="2160"/>
              <a:ext cx="4800" cy="720"/>
            </a:xfrm>
            <a:prstGeom prst="ellipse">
              <a:avLst/>
            </a:prstGeom>
            <a:grpFill/>
            <a:ln w="12700">
              <a:noFill/>
              <a:round/>
              <a:headEnd/>
              <a:tailEnd/>
            </a:ln>
            <a:effectLst>
              <a:outerShdw dist="107763" dir="2700000" algn="ctr" rotWithShape="0">
                <a:srgbClr val="000000"/>
              </a:outerShdw>
            </a:effectLst>
          </p:spPr>
          <p:txBody>
            <a:bodyPr wrap="none" anchor="ctr"/>
            <a:lstStyle/>
            <a:p>
              <a:endParaRPr lang="zh-CN" altLang="en-US"/>
            </a:p>
          </p:txBody>
        </p:sp>
        <p:sp>
          <p:nvSpPr>
            <p:cNvPr id="71687" name="Rectangle 7"/>
            <p:cNvSpPr>
              <a:spLocks noChangeArrowheads="1"/>
            </p:cNvSpPr>
            <p:nvPr/>
          </p:nvSpPr>
          <p:spPr bwMode="auto">
            <a:xfrm>
              <a:off x="2151" y="2631"/>
              <a:ext cx="1649" cy="286"/>
            </a:xfrm>
            <a:prstGeom prst="rect">
              <a:avLst/>
            </a:prstGeom>
            <a:grpFill/>
            <a:ln w="12700">
              <a:noFill/>
              <a:miter lim="800000"/>
              <a:headEnd/>
              <a:tailEnd/>
            </a:ln>
            <a:effectLst/>
          </p:spPr>
          <p:txBody>
            <a:bodyPr wrap="none" lIns="90487" tIns="44450" rIns="90487" bIns="44450">
              <a:spAutoFit/>
            </a:bodyPr>
            <a:lstStyle/>
            <a:p>
              <a:pPr eaLnBrk="0" hangingPunct="0"/>
              <a:r>
                <a:rPr kumimoji="0" lang="en-US" altLang="zh-CN" b="1">
                  <a:effectLst>
                    <a:outerShdw blurRad="38100" dist="38100" dir="2700000" algn="tl">
                      <a:srgbClr val="FFFFFF"/>
                    </a:outerShdw>
                  </a:effectLst>
                  <a:latin typeface="Helvetica" charset="0"/>
                </a:rPr>
                <a:t>a “quality” focus</a:t>
              </a:r>
            </a:p>
          </p:txBody>
        </p:sp>
      </p:grpSp>
      <p:grpSp>
        <p:nvGrpSpPr>
          <p:cNvPr id="3" name="Group 8"/>
          <p:cNvGrpSpPr>
            <a:grpSpLocks/>
          </p:cNvGrpSpPr>
          <p:nvPr/>
        </p:nvGrpSpPr>
        <p:grpSpPr bwMode="auto">
          <a:xfrm>
            <a:off x="1219200" y="4724400"/>
            <a:ext cx="6629400" cy="1066800"/>
            <a:chOff x="768" y="1920"/>
            <a:chExt cx="4176" cy="672"/>
          </a:xfrm>
        </p:grpSpPr>
        <p:sp>
          <p:nvSpPr>
            <p:cNvPr id="71689" name="Oval 9"/>
            <p:cNvSpPr>
              <a:spLocks noChangeArrowheads="1"/>
            </p:cNvSpPr>
            <p:nvPr/>
          </p:nvSpPr>
          <p:spPr bwMode="auto">
            <a:xfrm>
              <a:off x="768" y="1920"/>
              <a:ext cx="4176" cy="672"/>
            </a:xfrm>
            <a:prstGeom prst="ellipse">
              <a:avLst/>
            </a:prstGeom>
            <a:gradFill rotWithShape="0">
              <a:gsLst>
                <a:gs pos="0">
                  <a:srgbClr val="FF0000"/>
                </a:gs>
                <a:gs pos="100000">
                  <a:srgbClr val="FF0000">
                    <a:gamma/>
                    <a:shade val="81961"/>
                    <a:invGamma/>
                  </a:srgbClr>
                </a:gs>
              </a:gsLst>
              <a:path path="shape">
                <a:fillToRect l="50000" t="50000" r="50000" b="50000"/>
              </a:path>
            </a:gradFill>
            <a:ln w="12700">
              <a:noFill/>
              <a:round/>
              <a:headEnd/>
              <a:tailEnd/>
            </a:ln>
            <a:effectLst>
              <a:outerShdw dist="107763" dir="2700000" algn="ctr" rotWithShape="0">
                <a:srgbClr val="000000"/>
              </a:outerShdw>
            </a:effectLst>
          </p:spPr>
          <p:txBody>
            <a:bodyPr wrap="none" anchor="ctr"/>
            <a:lstStyle/>
            <a:p>
              <a:endParaRPr lang="zh-CN" altLang="en-US"/>
            </a:p>
          </p:txBody>
        </p:sp>
        <p:sp>
          <p:nvSpPr>
            <p:cNvPr id="71690" name="Rectangle 10"/>
            <p:cNvSpPr>
              <a:spLocks noChangeArrowheads="1"/>
            </p:cNvSpPr>
            <p:nvPr/>
          </p:nvSpPr>
          <p:spPr bwMode="auto">
            <a:xfrm>
              <a:off x="2215" y="2295"/>
              <a:ext cx="1469" cy="286"/>
            </a:xfrm>
            <a:prstGeom prst="rect">
              <a:avLst/>
            </a:prstGeom>
            <a:noFill/>
            <a:ln w="12700">
              <a:noFill/>
              <a:miter lim="800000"/>
              <a:headEnd/>
              <a:tailEnd/>
            </a:ln>
            <a:effectLst/>
          </p:spPr>
          <p:txBody>
            <a:bodyPr wrap="none" lIns="90487" tIns="44450" rIns="90487" bIns="44450">
              <a:spAutoFit/>
            </a:bodyPr>
            <a:lstStyle/>
            <a:p>
              <a:pPr eaLnBrk="0" hangingPunct="0"/>
              <a:r>
                <a:rPr kumimoji="0" lang="en-US" altLang="zh-CN" b="1">
                  <a:solidFill>
                    <a:srgbClr val="DADADA"/>
                  </a:solidFill>
                  <a:effectLst>
                    <a:outerShdw blurRad="38100" dist="38100" dir="2700000" algn="tl">
                      <a:srgbClr val="000000"/>
                    </a:outerShdw>
                  </a:effectLst>
                  <a:latin typeface="Helvetica" charset="0"/>
                </a:rPr>
                <a:t>process model</a:t>
              </a:r>
            </a:p>
          </p:txBody>
        </p:sp>
      </p:grpSp>
      <p:grpSp>
        <p:nvGrpSpPr>
          <p:cNvPr id="4" name="Group 11"/>
          <p:cNvGrpSpPr>
            <a:grpSpLocks/>
          </p:cNvGrpSpPr>
          <p:nvPr/>
        </p:nvGrpSpPr>
        <p:grpSpPr bwMode="auto">
          <a:xfrm>
            <a:off x="1752600" y="4343400"/>
            <a:ext cx="5486400" cy="914400"/>
            <a:chOff x="1104" y="1680"/>
            <a:chExt cx="3456" cy="576"/>
          </a:xfrm>
        </p:grpSpPr>
        <p:sp>
          <p:nvSpPr>
            <p:cNvPr id="71692" name="Oval 12"/>
            <p:cNvSpPr>
              <a:spLocks noChangeArrowheads="1"/>
            </p:cNvSpPr>
            <p:nvPr/>
          </p:nvSpPr>
          <p:spPr bwMode="auto">
            <a:xfrm>
              <a:off x="1104" y="1680"/>
              <a:ext cx="3456" cy="576"/>
            </a:xfrm>
            <a:prstGeom prst="ellipse">
              <a:avLst/>
            </a:prstGeom>
            <a:gradFill rotWithShape="0">
              <a:gsLst>
                <a:gs pos="0">
                  <a:schemeClr val="hlink"/>
                </a:gs>
                <a:gs pos="100000">
                  <a:schemeClr val="hlink">
                    <a:gamma/>
                    <a:shade val="72549"/>
                    <a:invGamma/>
                  </a:schemeClr>
                </a:gs>
              </a:gsLst>
              <a:path path="shape">
                <a:fillToRect l="50000" t="50000" r="50000" b="50000"/>
              </a:path>
            </a:gradFill>
            <a:ln w="12700">
              <a:noFill/>
              <a:round/>
              <a:headEnd/>
              <a:tailEnd/>
            </a:ln>
            <a:effectLst>
              <a:outerShdw dist="107763" dir="2700000" algn="ctr" rotWithShape="0">
                <a:srgbClr val="000000"/>
              </a:outerShdw>
            </a:effectLst>
          </p:spPr>
          <p:txBody>
            <a:bodyPr wrap="none" anchor="ctr"/>
            <a:lstStyle/>
            <a:p>
              <a:endParaRPr lang="zh-CN" altLang="en-US"/>
            </a:p>
          </p:txBody>
        </p:sp>
        <p:sp>
          <p:nvSpPr>
            <p:cNvPr id="71693" name="Rectangle 13"/>
            <p:cNvSpPr>
              <a:spLocks noChangeArrowheads="1"/>
            </p:cNvSpPr>
            <p:nvPr/>
          </p:nvSpPr>
          <p:spPr bwMode="auto">
            <a:xfrm>
              <a:off x="2439" y="1959"/>
              <a:ext cx="914" cy="286"/>
            </a:xfrm>
            <a:prstGeom prst="rect">
              <a:avLst/>
            </a:prstGeom>
            <a:noFill/>
            <a:ln w="12700">
              <a:noFill/>
              <a:miter lim="800000"/>
              <a:headEnd/>
              <a:tailEnd/>
            </a:ln>
            <a:effectLst/>
          </p:spPr>
          <p:txBody>
            <a:bodyPr wrap="none" lIns="90487" tIns="44450" rIns="90487" bIns="44450">
              <a:spAutoFit/>
            </a:bodyPr>
            <a:lstStyle/>
            <a:p>
              <a:pPr eaLnBrk="0" hangingPunct="0"/>
              <a:r>
                <a:rPr kumimoji="0" lang="en-US" altLang="zh-CN" b="1">
                  <a:solidFill>
                    <a:srgbClr val="DADADA"/>
                  </a:solidFill>
                  <a:effectLst>
                    <a:outerShdw blurRad="38100" dist="38100" dir="2700000" algn="tl">
                      <a:srgbClr val="000000"/>
                    </a:outerShdw>
                  </a:effectLst>
                  <a:latin typeface="Helvetica" charset="0"/>
                </a:rPr>
                <a:t>methods</a:t>
              </a:r>
            </a:p>
          </p:txBody>
        </p:sp>
      </p:grpSp>
      <p:grpSp>
        <p:nvGrpSpPr>
          <p:cNvPr id="5" name="Group 14"/>
          <p:cNvGrpSpPr>
            <a:grpSpLocks/>
          </p:cNvGrpSpPr>
          <p:nvPr/>
        </p:nvGrpSpPr>
        <p:grpSpPr bwMode="auto">
          <a:xfrm>
            <a:off x="2133600" y="4114800"/>
            <a:ext cx="4724400" cy="609600"/>
            <a:chOff x="1344" y="1536"/>
            <a:chExt cx="2976" cy="384"/>
          </a:xfrm>
        </p:grpSpPr>
        <p:sp>
          <p:nvSpPr>
            <p:cNvPr id="71695" name="Oval 15"/>
            <p:cNvSpPr>
              <a:spLocks noChangeArrowheads="1"/>
            </p:cNvSpPr>
            <p:nvPr/>
          </p:nvSpPr>
          <p:spPr bwMode="auto">
            <a:xfrm>
              <a:off x="1344" y="1536"/>
              <a:ext cx="2976" cy="384"/>
            </a:xfrm>
            <a:prstGeom prst="ellipse">
              <a:avLst/>
            </a:prstGeom>
            <a:gradFill rotWithShape="0">
              <a:gsLst>
                <a:gs pos="0">
                  <a:srgbClr val="790015"/>
                </a:gs>
                <a:gs pos="100000">
                  <a:srgbClr val="790015">
                    <a:gamma/>
                    <a:shade val="72549"/>
                    <a:invGamma/>
                  </a:srgbClr>
                </a:gs>
              </a:gsLst>
              <a:path path="shape">
                <a:fillToRect l="50000" t="50000" r="50000" b="50000"/>
              </a:path>
            </a:gradFill>
            <a:ln w="12700">
              <a:noFill/>
              <a:round/>
              <a:headEnd/>
              <a:tailEnd/>
            </a:ln>
            <a:effectLst>
              <a:outerShdw dist="107763" dir="2700000" algn="ctr" rotWithShape="0">
                <a:srgbClr val="000000"/>
              </a:outerShdw>
            </a:effectLst>
          </p:spPr>
          <p:txBody>
            <a:bodyPr wrap="none" anchor="ctr"/>
            <a:lstStyle/>
            <a:p>
              <a:endParaRPr lang="zh-CN" altLang="en-US"/>
            </a:p>
          </p:txBody>
        </p:sp>
        <p:sp>
          <p:nvSpPr>
            <p:cNvPr id="71696" name="Rectangle 16"/>
            <p:cNvSpPr>
              <a:spLocks noChangeArrowheads="1"/>
            </p:cNvSpPr>
            <p:nvPr/>
          </p:nvSpPr>
          <p:spPr bwMode="auto">
            <a:xfrm>
              <a:off x="2631" y="1623"/>
              <a:ext cx="572" cy="286"/>
            </a:xfrm>
            <a:prstGeom prst="rect">
              <a:avLst/>
            </a:prstGeom>
            <a:noFill/>
            <a:ln w="12700">
              <a:noFill/>
              <a:miter lim="800000"/>
              <a:headEnd/>
              <a:tailEnd/>
            </a:ln>
            <a:effectLst/>
          </p:spPr>
          <p:txBody>
            <a:bodyPr wrap="none" lIns="90487" tIns="44450" rIns="90487" bIns="44450">
              <a:spAutoFit/>
            </a:bodyPr>
            <a:lstStyle/>
            <a:p>
              <a:pPr eaLnBrk="0" hangingPunct="0"/>
              <a:r>
                <a:rPr kumimoji="0" lang="en-US" altLang="zh-CN" b="1">
                  <a:solidFill>
                    <a:srgbClr val="DADADA"/>
                  </a:solidFill>
                  <a:effectLst>
                    <a:outerShdw blurRad="38100" dist="38100" dir="2700000" algn="tl">
                      <a:srgbClr val="000000"/>
                    </a:outerShdw>
                  </a:effectLst>
                  <a:latin typeface="Helvetica" charset="0"/>
                </a:rPr>
                <a:t>tools</a:t>
              </a:r>
            </a:p>
          </p:txBody>
        </p:sp>
      </p:grpSp>
      <p:sp>
        <p:nvSpPr>
          <p:cNvPr id="71697" name="AutoShape 17"/>
          <p:cNvSpPr>
            <a:spLocks noChangeArrowheads="1"/>
          </p:cNvSpPr>
          <p:nvPr/>
        </p:nvSpPr>
        <p:spPr bwMode="auto">
          <a:xfrm>
            <a:off x="685800" y="2743200"/>
            <a:ext cx="5562600" cy="1066800"/>
          </a:xfrm>
          <a:prstGeom prst="wedgeEllipseCallout">
            <a:avLst>
              <a:gd name="adj1" fmla="val -320"/>
              <a:gd name="adj2" fmla="val 203035"/>
            </a:avLst>
          </a:prstGeom>
          <a:solidFill>
            <a:srgbClr val="E61202"/>
          </a:solidFill>
          <a:ln w="9525">
            <a:solidFill>
              <a:schemeClr val="tx1"/>
            </a:solidFill>
            <a:miter lim="800000"/>
            <a:headEnd/>
            <a:tailEnd/>
          </a:ln>
          <a:effectLst/>
        </p:spPr>
        <p:txBody>
          <a:bodyPr/>
          <a:lstStyle/>
          <a:p>
            <a:pPr algn="ctr"/>
            <a:r>
              <a:rPr lang="en-US" altLang="zh-CN" sz="2000" b="1"/>
              <a:t>A road map that helps you create a timely, high-quality result.</a:t>
            </a:r>
          </a:p>
        </p:txBody>
      </p:sp>
      <p:sp>
        <p:nvSpPr>
          <p:cNvPr id="71698" name="AutoShape 18"/>
          <p:cNvSpPr>
            <a:spLocks noChangeArrowheads="1"/>
          </p:cNvSpPr>
          <p:nvPr/>
        </p:nvSpPr>
        <p:spPr bwMode="auto">
          <a:xfrm>
            <a:off x="3429000" y="2667000"/>
            <a:ext cx="5105400" cy="1066800"/>
          </a:xfrm>
          <a:prstGeom prst="wedgeEllipseCallout">
            <a:avLst>
              <a:gd name="adj1" fmla="val -23319"/>
              <a:gd name="adj2" fmla="val 164435"/>
            </a:avLst>
          </a:prstGeom>
          <a:solidFill>
            <a:schemeClr val="accent5">
              <a:lumMod val="60000"/>
              <a:lumOff val="40000"/>
            </a:schemeClr>
          </a:solidFill>
          <a:ln w="9525">
            <a:solidFill>
              <a:schemeClr val="tx1"/>
            </a:solidFill>
            <a:miter lim="800000"/>
            <a:headEnd/>
            <a:tailEnd/>
          </a:ln>
          <a:effectLst/>
        </p:spPr>
        <p:txBody>
          <a:bodyPr/>
          <a:lstStyle/>
          <a:p>
            <a:pPr algn="ctr"/>
            <a:r>
              <a:rPr lang="en-US" altLang="zh-CN" sz="2000" b="1"/>
              <a:t>Provide technical </a:t>
            </a:r>
            <a:r>
              <a:rPr lang="en-US" altLang="zh-CN" sz="2000" b="1" i="1"/>
              <a:t>how-to</a:t>
            </a:r>
            <a:r>
              <a:rPr lang="en-US" altLang="zh-CN" sz="2000" b="1"/>
              <a:t>’s for building software.</a:t>
            </a:r>
          </a:p>
        </p:txBody>
      </p:sp>
      <p:sp>
        <p:nvSpPr>
          <p:cNvPr id="71699" name="AutoShape 19"/>
          <p:cNvSpPr>
            <a:spLocks noChangeArrowheads="1"/>
          </p:cNvSpPr>
          <p:nvPr/>
        </p:nvSpPr>
        <p:spPr bwMode="auto">
          <a:xfrm>
            <a:off x="990600" y="2590800"/>
            <a:ext cx="3810000" cy="1066800"/>
          </a:xfrm>
          <a:prstGeom prst="wedgeEllipseCallout">
            <a:avLst>
              <a:gd name="adj1" fmla="val 47917"/>
              <a:gd name="adj2" fmla="val 118454"/>
            </a:avLst>
          </a:prstGeom>
          <a:solidFill>
            <a:schemeClr val="accent2">
              <a:lumMod val="50000"/>
            </a:schemeClr>
          </a:solidFill>
          <a:ln w="9525">
            <a:solidFill>
              <a:schemeClr val="tx1"/>
            </a:solidFill>
            <a:miter lim="800000"/>
            <a:headEnd/>
            <a:tailEnd/>
          </a:ln>
          <a:effectLst/>
        </p:spPr>
        <p:txBody>
          <a:bodyPr/>
          <a:lstStyle/>
          <a:p>
            <a:pPr algn="ctr"/>
            <a:r>
              <a:rPr lang="en-US" altLang="zh-CN" sz="2000" b="1" i="1" dirty="0">
                <a:solidFill>
                  <a:srgbClr val="FF0000"/>
                </a:solidFill>
              </a:rPr>
              <a:t>C</a:t>
            </a:r>
            <a:r>
              <a:rPr lang="en-US" altLang="zh-CN" sz="2000" b="1" dirty="0"/>
              <a:t>omputer-</a:t>
            </a:r>
            <a:r>
              <a:rPr lang="en-US" altLang="zh-CN" sz="2000" b="1" i="1" dirty="0">
                <a:solidFill>
                  <a:srgbClr val="FF0000"/>
                </a:solidFill>
              </a:rPr>
              <a:t>A</a:t>
            </a:r>
            <a:r>
              <a:rPr lang="en-US" altLang="zh-CN" sz="2000" b="1" dirty="0"/>
              <a:t>ided </a:t>
            </a:r>
            <a:r>
              <a:rPr lang="en-US" altLang="zh-CN" sz="2000" b="1" i="1" dirty="0">
                <a:solidFill>
                  <a:srgbClr val="FF0000"/>
                </a:solidFill>
              </a:rPr>
              <a:t>S</a:t>
            </a:r>
            <a:r>
              <a:rPr lang="en-US" altLang="zh-CN" sz="2000" b="1" dirty="0"/>
              <a:t>oftware </a:t>
            </a:r>
            <a:r>
              <a:rPr lang="en-US" altLang="zh-CN" sz="2000" b="1" i="1" dirty="0">
                <a:solidFill>
                  <a:srgbClr val="FF0000"/>
                </a:solidFill>
              </a:rPr>
              <a:t>E</a:t>
            </a:r>
            <a:r>
              <a:rPr lang="en-US" altLang="zh-CN" sz="2000" b="1" dirty="0"/>
              <a:t>ngineering</a:t>
            </a:r>
          </a:p>
        </p:txBody>
      </p:sp>
      <p:sp>
        <p:nvSpPr>
          <p:cNvPr id="20" name="Rectangle 3"/>
          <p:cNvSpPr txBox="1">
            <a:spLocks noChangeArrowheads="1"/>
          </p:cNvSpPr>
          <p:nvPr/>
        </p:nvSpPr>
        <p:spPr>
          <a:xfrm>
            <a:off x="428596" y="642918"/>
            <a:ext cx="8077200" cy="1214446"/>
          </a:xfrm>
          <a:prstGeom prst="rect">
            <a:avLst/>
          </a:prstGeom>
        </p:spPr>
        <p:txBody>
          <a:bodyPr>
            <a:normAutofit/>
          </a:bodyPr>
          <a:lstStyle/>
          <a:p>
            <a:pPr marL="448056" marR="0" lvl="0" indent="-384048" algn="l" defTabSz="914400" rtl="0" eaLnBrk="1" fontAlgn="auto" latinLnBrk="0" hangingPunct="1">
              <a:lnSpc>
                <a:spcPct val="90000"/>
              </a:lnSpc>
              <a:spcBef>
                <a:spcPct val="20000"/>
              </a:spcBef>
              <a:spcAft>
                <a:spcPct val="40000"/>
              </a:spcAft>
              <a:buClr>
                <a:schemeClr val="accent1"/>
              </a:buClr>
              <a:buSzPct val="80000"/>
              <a:buFont typeface="Wingdings 2"/>
              <a:buChar char=""/>
              <a:tabLst/>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、软件工程的分层结构（回顾）</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448056" marR="0" lvl="0" indent="-384048" algn="l" defTabSz="914400" rtl="0" eaLnBrk="1" fontAlgn="auto" latinLnBrk="0" hangingPunct="1">
              <a:lnSpc>
                <a:spcPct val="90000"/>
              </a:lnSpc>
              <a:spcBef>
                <a:spcPct val="20000"/>
              </a:spcBef>
              <a:spcAft>
                <a:spcPct val="40000"/>
              </a:spcAft>
              <a:buClr>
                <a:schemeClr val="accent1"/>
              </a:buClr>
              <a:buSzPct val="80000"/>
              <a:buFont typeface="Wingdings 2"/>
              <a:buNone/>
              <a:tabLst/>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684"/>
                                        </p:tgtEl>
                                        <p:attrNameLst>
                                          <p:attrName>style.visibility</p:attrName>
                                        </p:attrNameLst>
                                      </p:cBhvr>
                                      <p:to>
                                        <p:strVal val="visible"/>
                                      </p:to>
                                    </p:set>
                                    <p:animEffect transition="in" filter="wipe(left)">
                                      <p:cBhvr>
                                        <p:cTn id="7" dur="500"/>
                                        <p:tgtEl>
                                          <p:spTgt spid="71684"/>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0-#ppt_w/2"/>
                                          </p:val>
                                        </p:tav>
                                        <p:tav tm="100000">
                                          <p:val>
                                            <p:strVal val="#ppt_x"/>
                                          </p:val>
                                        </p:tav>
                                      </p:tavLst>
                                    </p:anim>
                                    <p:anim calcmode="lin" valueType="num">
                                      <p:cBhvr additive="base">
                                        <p:cTn id="19" dur="500" fill="hold"/>
                                        <p:tgtEl>
                                          <p:spTgt spid="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3" name="CASHREG.WAV"/>
                                        </p:tgtEl>
                                      </p:cMediaNode>
                                    </p:audio>
                                  </p:sub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71697"/>
                                        </p:tgtEl>
                                        <p:attrNameLst>
                                          <p:attrName>style.visibility</p:attrName>
                                        </p:attrNameLst>
                                      </p:cBhvr>
                                      <p:to>
                                        <p:strVal val="visible"/>
                                      </p:to>
                                    </p:set>
                                    <p:animEffect transition="in" filter="wipe(down)">
                                      <p:cBhvr>
                                        <p:cTn id="24" dur="500"/>
                                        <p:tgtEl>
                                          <p:spTgt spid="71697"/>
                                        </p:tgtEl>
                                      </p:cBhvr>
                                    </p:animEffect>
                                  </p:childTnLst>
                                  <p:subTnLst>
                                    <p:set>
                                      <p:cBhvr override="childStyle">
                                        <p:cTn dur="1" fill="hold" display="0" masterRel="nextClick" afterEffect="1"/>
                                        <p:tgtEl>
                                          <p:spTgt spid="71697"/>
                                        </p:tgtEl>
                                        <p:attrNameLst>
                                          <p:attrName>style.visibility</p:attrName>
                                        </p:attrNameLst>
                                      </p:cBhvr>
                                      <p:to>
                                        <p:strVal val="hidden"/>
                                      </p:to>
                                    </p:set>
                                    <p:audio>
                                      <p:cMediaNode>
                                        <p:cTn display="0" masterRel="sameClick">
                                          <p:stCondLst>
                                            <p:cond evt="begin" delay="0">
                                              <p:tn val="22"/>
                                            </p:cond>
                                          </p:stCondLst>
                                          <p:endCondLst>
                                            <p:cond evt="onStopAudio" delay="0">
                                              <p:tgtEl>
                                                <p:sldTgt/>
                                              </p:tgtEl>
                                            </p:cond>
                                          </p:endCondLst>
                                        </p:cTn>
                                        <p:tgtEl>
                                          <p:sndTgt r:embed="rId4" name="WHOOSH.WAV"/>
                                        </p:tgtEl>
                                      </p:cMediaNode>
                                    </p:audio>
                                  </p:sub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1+#ppt_w/2"/>
                                          </p:val>
                                        </p:tav>
                                        <p:tav tm="100000">
                                          <p:val>
                                            <p:strVal val="#ppt_x"/>
                                          </p:val>
                                        </p:tav>
                                      </p:tavLst>
                                    </p:anim>
                                    <p:anim calcmode="lin" valueType="num">
                                      <p:cBhvr additive="base">
                                        <p:cTn id="30" dur="500" fill="hold"/>
                                        <p:tgtEl>
                                          <p:spTgt spid="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3" name="CASHREG.WAV"/>
                                        </p:tgtEl>
                                      </p:cMediaNode>
                                    </p:audio>
                                  </p:subTnLst>
                                </p:cTn>
                              </p:par>
                            </p:childTnLst>
                          </p:cTn>
                        </p:par>
                      </p:childTnLst>
                    </p:cTn>
                  </p:par>
                  <p:par>
                    <p:cTn id="31" fill="hold">
                      <p:stCondLst>
                        <p:cond delay="indefinite"/>
                      </p:stCondLst>
                      <p:childTnLst>
                        <p:par>
                          <p:cTn id="32" fill="hold">
                            <p:stCondLst>
                              <p:cond delay="0"/>
                            </p:stCondLst>
                            <p:childTnLst>
                              <p:par>
                                <p:cTn id="33" presetID="18" presetClass="entr" presetSubtype="3" fill="hold" grpId="0" nodeType="clickEffect">
                                  <p:stCondLst>
                                    <p:cond delay="0"/>
                                  </p:stCondLst>
                                  <p:childTnLst>
                                    <p:set>
                                      <p:cBhvr>
                                        <p:cTn id="34" dur="1" fill="hold">
                                          <p:stCondLst>
                                            <p:cond delay="0"/>
                                          </p:stCondLst>
                                        </p:cTn>
                                        <p:tgtEl>
                                          <p:spTgt spid="71698"/>
                                        </p:tgtEl>
                                        <p:attrNameLst>
                                          <p:attrName>style.visibility</p:attrName>
                                        </p:attrNameLst>
                                      </p:cBhvr>
                                      <p:to>
                                        <p:strVal val="visible"/>
                                      </p:to>
                                    </p:set>
                                    <p:animEffect transition="in" filter="strips(upRight)">
                                      <p:cBhvr>
                                        <p:cTn id="35" dur="500"/>
                                        <p:tgtEl>
                                          <p:spTgt spid="71698"/>
                                        </p:tgtEl>
                                      </p:cBhvr>
                                    </p:animEffect>
                                  </p:childTnLst>
                                  <p:subTnLst>
                                    <p:set>
                                      <p:cBhvr override="childStyle">
                                        <p:cTn dur="1" fill="hold" display="0" masterRel="nextClick" afterEffect="1"/>
                                        <p:tgtEl>
                                          <p:spTgt spid="71698"/>
                                        </p:tgtEl>
                                        <p:attrNameLst>
                                          <p:attrName>style.visibility</p:attrName>
                                        </p:attrNameLst>
                                      </p:cBhvr>
                                      <p:to>
                                        <p:strVal val="hidden"/>
                                      </p:to>
                                    </p:set>
                                    <p:audio>
                                      <p:cMediaNode>
                                        <p:cTn display="0" masterRel="sameClick">
                                          <p:stCondLst>
                                            <p:cond evt="begin" delay="0">
                                              <p:tn val="33"/>
                                            </p:cond>
                                          </p:stCondLst>
                                          <p:endCondLst>
                                            <p:cond evt="onStopAudio" delay="0">
                                              <p:tgtEl>
                                                <p:sldTgt/>
                                              </p:tgtEl>
                                            </p:cond>
                                          </p:endCondLst>
                                        </p:cTn>
                                        <p:tgtEl>
                                          <p:sndTgt r:embed="rId4" name="WHOOSH.WAV"/>
                                        </p:tgtEl>
                                      </p:cMediaNode>
                                    </p:audio>
                                  </p:subTnLst>
                                </p:cTn>
                              </p:par>
                            </p:childTnLst>
                          </p:cTn>
                        </p:par>
                      </p:childTnLst>
                    </p:cTn>
                  </p:par>
                  <p:par>
                    <p:cTn id="36" fill="hold">
                      <p:stCondLst>
                        <p:cond delay="indefinite"/>
                      </p:stCondLst>
                      <p:childTnLst>
                        <p:par>
                          <p:cTn id="37" fill="hold">
                            <p:stCondLst>
                              <p:cond delay="0"/>
                            </p:stCondLst>
                            <p:childTnLst>
                              <p:par>
                                <p:cTn id="38" presetID="2" presetClass="entr" presetSubtype="1"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additive="base">
                                        <p:cTn id="40" dur="500" fill="hold"/>
                                        <p:tgtEl>
                                          <p:spTgt spid="5"/>
                                        </p:tgtEl>
                                        <p:attrNameLst>
                                          <p:attrName>ppt_x</p:attrName>
                                        </p:attrNameLst>
                                      </p:cBhvr>
                                      <p:tavLst>
                                        <p:tav tm="0">
                                          <p:val>
                                            <p:strVal val="#ppt_x"/>
                                          </p:val>
                                        </p:tav>
                                        <p:tav tm="100000">
                                          <p:val>
                                            <p:strVal val="#ppt_x"/>
                                          </p:val>
                                        </p:tav>
                                      </p:tavLst>
                                    </p:anim>
                                    <p:anim calcmode="lin" valueType="num">
                                      <p:cBhvr additive="base">
                                        <p:cTn id="41" dur="500" fill="hold"/>
                                        <p:tgtEl>
                                          <p:spTgt spid="5"/>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38"/>
                                            </p:cond>
                                          </p:stCondLst>
                                          <p:endCondLst>
                                            <p:cond evt="onStopAudio" delay="0">
                                              <p:tgtEl>
                                                <p:sldTgt/>
                                              </p:tgtEl>
                                            </p:cond>
                                          </p:endCondLst>
                                        </p:cTn>
                                        <p:tgtEl>
                                          <p:sndTgt r:embed="rId3" name="CASHREG.WAV"/>
                                        </p:tgtEl>
                                      </p:cMediaNode>
                                    </p:audio>
                                  </p:subTnLst>
                                </p:cTn>
                              </p:par>
                            </p:childTnLst>
                          </p:cTn>
                        </p:par>
                      </p:childTnLst>
                    </p:cTn>
                  </p:par>
                  <p:par>
                    <p:cTn id="42" fill="hold">
                      <p:stCondLst>
                        <p:cond delay="indefinite"/>
                      </p:stCondLst>
                      <p:childTnLst>
                        <p:par>
                          <p:cTn id="43" fill="hold">
                            <p:stCondLst>
                              <p:cond delay="0"/>
                            </p:stCondLst>
                            <p:childTnLst>
                              <p:par>
                                <p:cTn id="44" presetID="18" presetClass="entr" presetSubtype="9" fill="hold" grpId="0" nodeType="clickEffect">
                                  <p:stCondLst>
                                    <p:cond delay="0"/>
                                  </p:stCondLst>
                                  <p:childTnLst>
                                    <p:set>
                                      <p:cBhvr>
                                        <p:cTn id="45" dur="1" fill="hold">
                                          <p:stCondLst>
                                            <p:cond delay="0"/>
                                          </p:stCondLst>
                                        </p:cTn>
                                        <p:tgtEl>
                                          <p:spTgt spid="71699"/>
                                        </p:tgtEl>
                                        <p:attrNameLst>
                                          <p:attrName>style.visibility</p:attrName>
                                        </p:attrNameLst>
                                      </p:cBhvr>
                                      <p:to>
                                        <p:strVal val="visible"/>
                                      </p:to>
                                    </p:set>
                                    <p:animEffect transition="in" filter="strips(upLeft)">
                                      <p:cBhvr>
                                        <p:cTn id="46" dur="500"/>
                                        <p:tgtEl>
                                          <p:spTgt spid="71699"/>
                                        </p:tgtEl>
                                      </p:cBhvr>
                                    </p:animEffect>
                                  </p:childTnLst>
                                  <p:subTnLst>
                                    <p:set>
                                      <p:cBhvr override="childStyle">
                                        <p:cTn dur="1" fill="hold" display="0" masterRel="nextClick" afterEffect="1"/>
                                        <p:tgtEl>
                                          <p:spTgt spid="71699"/>
                                        </p:tgtEl>
                                        <p:attrNameLst>
                                          <p:attrName>style.visibility</p:attrName>
                                        </p:attrNameLst>
                                      </p:cBhvr>
                                      <p:to>
                                        <p:strVal val="hidden"/>
                                      </p:to>
                                    </p:set>
                                    <p:audio>
                                      <p:cMediaNode>
                                        <p:cTn display="0" masterRel="sameClick">
                                          <p:stCondLst>
                                            <p:cond evt="begin" delay="0">
                                              <p:tn val="44"/>
                                            </p:cond>
                                          </p:stCondLst>
                                          <p:endCondLst>
                                            <p:cond evt="onStopAudio" delay="0">
                                              <p:tgtEl>
                                                <p:sldTgt/>
                                              </p:tgtEl>
                                            </p:cond>
                                          </p:endCondLst>
                                        </p:cTn>
                                        <p:tgtEl>
                                          <p:sndTgt r:embed="rId4" name="WHOOSH.WAV"/>
                                        </p:tgtEl>
                                      </p:cMediaNode>
                                    </p:audio>
                                  </p:subTnLst>
                                </p:cTn>
                              </p:par>
                            </p:childTnLst>
                          </p:cTn>
                        </p:par>
                      </p:childTnLst>
                    </p:cTn>
                  </p:par>
                  <p:par>
                    <p:cTn id="47" fill="hold">
                      <p:stCondLst>
                        <p:cond delay="indefinite"/>
                      </p:stCondLst>
                      <p:childTnLst>
                        <p:par>
                          <p:cTn id="48" fill="hold">
                            <p:stCondLst>
                              <p:cond delay="0"/>
                            </p:stCondLst>
                            <p:childTnLst>
                              <p:par>
                                <p:cTn id="49" presetID="16" presetClass="entr" presetSubtype="37" fill="hold" grpId="0" nodeType="clickEffect">
                                  <p:stCondLst>
                                    <p:cond delay="0"/>
                                  </p:stCondLst>
                                  <p:childTnLst>
                                    <p:set>
                                      <p:cBhvr>
                                        <p:cTn id="50" dur="1" fill="hold">
                                          <p:stCondLst>
                                            <p:cond delay="0"/>
                                          </p:stCondLst>
                                        </p:cTn>
                                        <p:tgtEl>
                                          <p:spTgt spid="20">
                                            <p:txEl>
                                              <p:pRg st="1" end="1"/>
                                            </p:txEl>
                                          </p:spTgt>
                                        </p:tgtEl>
                                        <p:attrNameLst>
                                          <p:attrName>style.visibility</p:attrName>
                                        </p:attrNameLst>
                                      </p:cBhvr>
                                      <p:to>
                                        <p:strVal val="visible"/>
                                      </p:to>
                                    </p:set>
                                    <p:animEffect transition="in" filter="barn(outVertical)">
                                      <p:cBhvr>
                                        <p:cTn id="51" dur="500"/>
                                        <p:tgtEl>
                                          <p:spTgt spid="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autoUpdateAnimBg="0"/>
      <p:bldP spid="71697" grpId="0" animBg="1" autoUpdateAnimBg="0"/>
      <p:bldP spid="71698" grpId="0" animBg="1" autoUpdateAnimBg="0"/>
      <p:bldP spid="71699" grpId="0" animBg="1" autoUpdateAnimBg="0"/>
      <p:bldP spid="20"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1" name="Rectangle 3"/>
          <p:cNvSpPr>
            <a:spLocks noGrp="1" noChangeArrowheads="1"/>
          </p:cNvSpPr>
          <p:nvPr>
            <p:ph idx="1"/>
          </p:nvPr>
        </p:nvSpPr>
        <p:spPr>
          <a:xfrm>
            <a:off x="533400" y="1214422"/>
            <a:ext cx="8229600" cy="5033978"/>
          </a:xfrm>
        </p:spPr>
        <p:txBody>
          <a:bodyPr>
            <a:normAutofit fontScale="85000" lnSpcReduction="10000"/>
          </a:bodyPr>
          <a:lstStyle/>
          <a:p>
            <a:pPr algn="just">
              <a:spcAft>
                <a:spcPct val="40000"/>
              </a:spcAft>
              <a:buNone/>
            </a:pPr>
            <a:r>
              <a:rPr lang="en-US" altLang="zh-CN" sz="2600" b="1" dirty="0" smtClean="0">
                <a:solidFill>
                  <a:srgbClr val="FFFF00"/>
                </a:solidFill>
                <a:latin typeface="宋体" pitchFamily="2" charset="-122"/>
                <a:cs typeface="Times New Roman" pitchFamily="18" charset="0"/>
              </a:rPr>
              <a:t>1</a:t>
            </a:r>
            <a:r>
              <a:rPr lang="zh-CN" altLang="en-US" sz="2600" b="1" dirty="0" smtClean="0">
                <a:solidFill>
                  <a:srgbClr val="FFFF00"/>
                </a:solidFill>
                <a:latin typeface="宋体" pitchFamily="2" charset="-122"/>
                <a:cs typeface="Times New Roman" pitchFamily="18" charset="0"/>
              </a:rPr>
              <a:t>、探索型原型（书中所讲的快速原型）</a:t>
            </a:r>
          </a:p>
          <a:p>
            <a:pPr algn="just">
              <a:spcAft>
                <a:spcPct val="40000"/>
              </a:spcAft>
              <a:buNone/>
            </a:pPr>
            <a:r>
              <a:rPr lang="zh-CN" altLang="en-US" sz="2600" dirty="0" smtClean="0">
                <a:latin typeface="宋体" pitchFamily="2" charset="-122"/>
                <a:cs typeface="Times New Roman" pitchFamily="18" charset="0"/>
              </a:rPr>
              <a:t>　　   把原型用于开发的需求分析阶段，目的是要澄清用户的需求，确定所期望的特性，并探索各种方案的可行性。在整体上仍采用瀑布模型。 </a:t>
            </a:r>
          </a:p>
          <a:p>
            <a:pPr algn="just">
              <a:spcAft>
                <a:spcPct val="40000"/>
              </a:spcAft>
              <a:buNone/>
            </a:pPr>
            <a:r>
              <a:rPr lang="en-US" altLang="zh-CN" sz="2600" b="1" dirty="0" smtClean="0">
                <a:solidFill>
                  <a:srgbClr val="FFFF00"/>
                </a:solidFill>
                <a:latin typeface="宋体" pitchFamily="2" charset="-122"/>
                <a:cs typeface="Times New Roman" pitchFamily="18" charset="0"/>
              </a:rPr>
              <a:t>2</a:t>
            </a:r>
            <a:r>
              <a:rPr lang="zh-CN" altLang="en-US" sz="2600" b="1" dirty="0" smtClean="0">
                <a:solidFill>
                  <a:srgbClr val="FFFF00"/>
                </a:solidFill>
                <a:latin typeface="宋体" pitchFamily="2" charset="-122"/>
                <a:cs typeface="Times New Roman" pitchFamily="18" charset="0"/>
              </a:rPr>
              <a:t>、实验型原型 </a:t>
            </a:r>
          </a:p>
          <a:p>
            <a:pPr algn="just">
              <a:spcAft>
                <a:spcPct val="40000"/>
              </a:spcAft>
              <a:buNone/>
            </a:pPr>
            <a:r>
              <a:rPr lang="zh-CN" altLang="en-US" sz="2600" dirty="0" smtClean="0">
                <a:latin typeface="宋体" pitchFamily="2" charset="-122"/>
                <a:cs typeface="Times New Roman" pitchFamily="18" charset="0"/>
              </a:rPr>
              <a:t>　　   这种原型主要用于设计阶段，考核实现方案是否合适，能否实用。对于一个大型系统，若对设计方案心中没有把握时，可通过这种原型来证实设计方案的正确性。 </a:t>
            </a:r>
          </a:p>
          <a:p>
            <a:pPr algn="just">
              <a:spcAft>
                <a:spcPct val="40000"/>
              </a:spcAft>
              <a:buNone/>
            </a:pPr>
            <a:r>
              <a:rPr lang="en-US" altLang="zh-CN" sz="2600" b="1" dirty="0" smtClean="0">
                <a:solidFill>
                  <a:srgbClr val="FFFF00"/>
                </a:solidFill>
                <a:latin typeface="宋体" pitchFamily="2" charset="-122"/>
                <a:cs typeface="Times New Roman" pitchFamily="18" charset="0"/>
              </a:rPr>
              <a:t>3</a:t>
            </a:r>
            <a:r>
              <a:rPr lang="zh-CN" altLang="en-US" sz="2600" b="1" dirty="0" smtClean="0">
                <a:solidFill>
                  <a:srgbClr val="FFFF00"/>
                </a:solidFill>
                <a:latin typeface="宋体" pitchFamily="2" charset="-122"/>
                <a:cs typeface="Times New Roman" pitchFamily="18" charset="0"/>
              </a:rPr>
              <a:t>、演化型原型 </a:t>
            </a:r>
          </a:p>
          <a:p>
            <a:pPr algn="just">
              <a:spcAft>
                <a:spcPct val="40000"/>
              </a:spcAft>
              <a:buNone/>
            </a:pPr>
            <a:r>
              <a:rPr lang="zh-CN" altLang="en-US" sz="2600" dirty="0" smtClean="0">
                <a:latin typeface="宋体" pitchFamily="2" charset="-122"/>
                <a:cs typeface="Times New Roman" pitchFamily="18" charset="0"/>
              </a:rPr>
              <a:t>　　   这种原型主要用于及早向用户提交一个原型系统，该原型系统或者包含系统的框架，或者包含系统的主要功能，在得到用户的认可后，将原型系统不断扩充演变为最终的软件系统。它将原型的思想扩展到软件开发的全过程。 </a:t>
            </a:r>
            <a:endParaRPr lang="zh-CN" altLang="en-US" sz="2100" dirty="0">
              <a:latin typeface="宋体" pitchFamily="2" charset="-122"/>
              <a:cs typeface="Times New Roman" pitchFamily="18" charset="0"/>
            </a:endParaRPr>
          </a:p>
        </p:txBody>
      </p:sp>
      <p:sp>
        <p:nvSpPr>
          <p:cNvPr id="22" name="灯片编号占位符 5"/>
          <p:cNvSpPr>
            <a:spLocks noGrp="1"/>
          </p:cNvSpPr>
          <p:nvPr>
            <p:ph type="sldNum" sz="quarter" idx="12"/>
          </p:nvPr>
        </p:nvSpPr>
        <p:spPr/>
        <p:txBody>
          <a:bodyPr/>
          <a:lstStyle/>
          <a:p>
            <a:fld id="{D3B11BB6-8F16-4F8E-BC0E-58EC2429C018}" type="slidenum">
              <a:rPr lang="en-US" altLang="zh-CN"/>
              <a:pPr/>
              <a:t>30</a:t>
            </a:fld>
            <a:endParaRPr lang="en-US" altLang="zh-CN"/>
          </a:p>
        </p:txBody>
      </p:sp>
      <p:sp>
        <p:nvSpPr>
          <p:cNvPr id="24" name="Rectangle 2"/>
          <p:cNvSpPr txBox="1">
            <a:spLocks noChangeArrowheads="1"/>
          </p:cNvSpPr>
          <p:nvPr/>
        </p:nvSpPr>
        <p:spPr>
          <a:xfrm>
            <a:off x="642910" y="71414"/>
            <a:ext cx="7126288" cy="952500"/>
          </a:xfrm>
          <a:prstGeom prst="rect">
            <a:avLst/>
          </a:prstGeom>
        </p:spPr>
        <p:txBody>
          <a:bodyPr vert="horz" anchor="ctr">
            <a:normAutofit/>
          </a:bodyPr>
          <a:lstStyle/>
          <a:p>
            <a:pPr marL="484632"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2.3  </a:t>
            </a:r>
            <a:r>
              <a:rPr kumimoji="0" lang="zh-CN" altLang="en-US"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过程模型</a:t>
            </a:r>
            <a:r>
              <a:rPr lang="en-US" altLang="zh-CN" sz="3600" b="1"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latin typeface="楷体_GB2312" pitchFamily="49" charset="-122"/>
                <a:ea typeface="楷体_GB2312" pitchFamily="49" charset="-122"/>
                <a:cs typeface="+mj-cs"/>
              </a:rPr>
              <a:t>——</a:t>
            </a:r>
            <a:r>
              <a:rPr lang="zh-CN" altLang="en-US" sz="3600" b="1" dirty="0">
                <a:ln w="6350">
                  <a:solidFill>
                    <a:srgbClr val="FF388C">
                      <a:shade val="43000"/>
                    </a:srgbClr>
                  </a:solidFill>
                </a:ln>
                <a:solidFill>
                  <a:srgbClr val="FFFF00"/>
                </a:solidFill>
                <a:effectLst>
                  <a:outerShdw blurRad="38100" dist="38100" dir="2700000" algn="tl">
                    <a:srgbClr val="000000">
                      <a:alpha val="43137"/>
                    </a:srgbClr>
                  </a:outerShdw>
                </a:effectLst>
                <a:latin typeface="楷体_GB2312" pitchFamily="49" charset="-122"/>
                <a:ea typeface="楷体_GB2312" pitchFamily="49" charset="-122"/>
                <a:cs typeface="+mj-cs"/>
              </a:rPr>
              <a:t>原型</a:t>
            </a:r>
            <a:r>
              <a:rPr lang="zh-CN" altLang="en-US" sz="3600" b="1" dirty="0" smtClean="0">
                <a:ln w="6350">
                  <a:solidFill>
                    <a:srgbClr val="FF388C">
                      <a:shade val="43000"/>
                    </a:srgbClr>
                  </a:solidFill>
                </a:ln>
                <a:solidFill>
                  <a:srgbClr val="FFFF00"/>
                </a:solidFill>
                <a:effectLst>
                  <a:outerShdw blurRad="38100" dist="38100" dir="2700000" algn="tl">
                    <a:srgbClr val="000000">
                      <a:alpha val="43137"/>
                    </a:srgbClr>
                  </a:outerShdw>
                </a:effectLst>
                <a:latin typeface="楷体_GB2312" pitchFamily="49" charset="-122"/>
                <a:ea typeface="楷体_GB2312" pitchFamily="49" charset="-122"/>
                <a:cs typeface="+mj-cs"/>
              </a:rPr>
              <a:t>模型*</a:t>
            </a:r>
            <a:endParaRPr kumimoji="0" lang="zh-CN" altLang="en-US" sz="4200" b="1" i="1" u="none" strike="noStrike" kern="1200" cap="none" spc="0" normalizeH="0" baseline="0" noProof="0" dirty="0">
              <a:ln w="6350">
                <a:solidFill>
                  <a:schemeClr val="accent1">
                    <a:shade val="43000"/>
                  </a:schemeClr>
                </a:solidFill>
              </a:ln>
              <a:solidFill>
                <a:srgbClr val="FFFF00"/>
              </a:solidFill>
              <a:effectLst>
                <a:outerShdw blurRad="38100" dist="38100" dir="2700000" algn="tl">
                  <a:srgbClr val="000000">
                    <a:alpha val="43137"/>
                  </a:srgbClr>
                </a:outerShdw>
              </a:effectLst>
              <a:uLnTx/>
              <a:uFillTx/>
              <a:latin typeface="Times New Roman" pitchFamily="18" charset="0"/>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3971">
                                            <p:txEl>
                                              <p:pRg st="2" end="2"/>
                                            </p:txEl>
                                          </p:spTgt>
                                        </p:tgtEl>
                                        <p:attrNameLst>
                                          <p:attrName>style.visibility</p:attrName>
                                        </p:attrNameLst>
                                      </p:cBhvr>
                                      <p:to>
                                        <p:strVal val="visible"/>
                                      </p:to>
                                    </p:set>
                                    <p:anim calcmode="lin" valueType="num">
                                      <p:cBhvr additive="base">
                                        <p:cTn id="7" dur="500" fill="hold"/>
                                        <p:tgtEl>
                                          <p:spTgt spid="8397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397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3971">
                                            <p:txEl>
                                              <p:pRg st="3" end="3"/>
                                            </p:txEl>
                                          </p:spTgt>
                                        </p:tgtEl>
                                        <p:attrNameLst>
                                          <p:attrName>style.visibility</p:attrName>
                                        </p:attrNameLst>
                                      </p:cBhvr>
                                      <p:to>
                                        <p:strVal val="visible"/>
                                      </p:to>
                                    </p:set>
                                    <p:anim calcmode="lin" valueType="num">
                                      <p:cBhvr additive="base">
                                        <p:cTn id="11" dur="500" fill="hold"/>
                                        <p:tgtEl>
                                          <p:spTgt spid="8397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39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3971">
                                            <p:txEl>
                                              <p:pRg st="4" end="4"/>
                                            </p:txEl>
                                          </p:spTgt>
                                        </p:tgtEl>
                                        <p:attrNameLst>
                                          <p:attrName>style.visibility</p:attrName>
                                        </p:attrNameLst>
                                      </p:cBhvr>
                                      <p:to>
                                        <p:strVal val="visible"/>
                                      </p:to>
                                    </p:set>
                                    <p:anim calcmode="lin" valueType="num">
                                      <p:cBhvr additive="base">
                                        <p:cTn id="17" dur="500" fill="hold"/>
                                        <p:tgtEl>
                                          <p:spTgt spid="83971">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3971">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3971">
                                            <p:txEl>
                                              <p:pRg st="5" end="5"/>
                                            </p:txEl>
                                          </p:spTgt>
                                        </p:tgtEl>
                                        <p:attrNameLst>
                                          <p:attrName>style.visibility</p:attrName>
                                        </p:attrNameLst>
                                      </p:cBhvr>
                                      <p:to>
                                        <p:strVal val="visible"/>
                                      </p:to>
                                    </p:set>
                                    <p:anim calcmode="lin" valueType="num">
                                      <p:cBhvr additive="base">
                                        <p:cTn id="21" dur="500" fill="hold"/>
                                        <p:tgtEl>
                                          <p:spTgt spid="83971">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39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1" name="Rectangle 3"/>
          <p:cNvSpPr>
            <a:spLocks noGrp="1" noChangeArrowheads="1"/>
          </p:cNvSpPr>
          <p:nvPr>
            <p:ph idx="1"/>
          </p:nvPr>
        </p:nvSpPr>
        <p:spPr>
          <a:xfrm>
            <a:off x="533400" y="1214422"/>
            <a:ext cx="8229600" cy="5033978"/>
          </a:xfrm>
        </p:spPr>
        <p:txBody>
          <a:bodyPr>
            <a:normAutofit fontScale="85000" lnSpcReduction="10000"/>
          </a:bodyPr>
          <a:lstStyle/>
          <a:p>
            <a:pPr algn="just">
              <a:spcAft>
                <a:spcPct val="40000"/>
              </a:spcAft>
              <a:buNone/>
            </a:pPr>
            <a:r>
              <a:rPr lang="en-US" altLang="zh-CN" sz="3300" b="1" dirty="0" smtClean="0">
                <a:latin typeface="宋体" pitchFamily="2" charset="-122"/>
                <a:cs typeface="Times New Roman" pitchFamily="18" charset="0"/>
              </a:rPr>
              <a:t>*</a:t>
            </a:r>
            <a:r>
              <a:rPr lang="zh-CN" altLang="en-US" sz="3300" b="1" dirty="0" smtClean="0">
                <a:latin typeface="宋体" pitchFamily="2" charset="-122"/>
                <a:cs typeface="Times New Roman" pitchFamily="18" charset="0"/>
              </a:rPr>
              <a:t>运用方式</a:t>
            </a:r>
            <a:r>
              <a:rPr lang="zh-CN" altLang="en-US" sz="2600" b="1" dirty="0" smtClean="0">
                <a:latin typeface="宋体" pitchFamily="2" charset="-122"/>
                <a:cs typeface="Times New Roman" pitchFamily="18" charset="0"/>
              </a:rPr>
              <a:t>：</a:t>
            </a:r>
            <a:endParaRPr lang="en-US" altLang="zh-CN" sz="2600" b="1" dirty="0" smtClean="0">
              <a:latin typeface="宋体" pitchFamily="2" charset="-122"/>
              <a:cs typeface="Times New Roman" pitchFamily="18" charset="0"/>
            </a:endParaRPr>
          </a:p>
          <a:p>
            <a:pPr algn="just">
              <a:spcAft>
                <a:spcPct val="40000"/>
              </a:spcAft>
              <a:buNone/>
            </a:pPr>
            <a:r>
              <a:rPr lang="zh-CN" altLang="en-US" sz="2600" dirty="0" smtClean="0">
                <a:latin typeface="宋体" pitchFamily="2" charset="-122"/>
                <a:cs typeface="Times New Roman" pitchFamily="18" charset="0"/>
              </a:rPr>
              <a:t>       由于运用原型的目的和方式不同，在使用原型时也采取不同的策略，有抛弃策略和附加策略。 </a:t>
            </a:r>
          </a:p>
          <a:p>
            <a:pPr algn="just">
              <a:spcAft>
                <a:spcPct val="40000"/>
              </a:spcAft>
              <a:buNone/>
            </a:pPr>
            <a:r>
              <a:rPr lang="zh-CN" altLang="en-US" sz="2600" dirty="0" smtClean="0">
                <a:latin typeface="宋体" pitchFamily="2" charset="-122"/>
                <a:cs typeface="Times New Roman" pitchFamily="18" charset="0"/>
              </a:rPr>
              <a:t>　　</a:t>
            </a:r>
            <a:r>
              <a:rPr lang="en-US" altLang="zh-CN" sz="2600" b="1" dirty="0" smtClean="0">
                <a:solidFill>
                  <a:srgbClr val="FFFF00"/>
                </a:solidFill>
                <a:latin typeface="宋体" pitchFamily="2" charset="-122"/>
                <a:cs typeface="Times New Roman" pitchFamily="18" charset="0"/>
              </a:rPr>
              <a:t>1</a:t>
            </a:r>
            <a:r>
              <a:rPr lang="zh-CN" altLang="en-US" sz="2600" b="1" dirty="0" smtClean="0">
                <a:solidFill>
                  <a:srgbClr val="FFFF00"/>
                </a:solidFill>
                <a:latin typeface="宋体" pitchFamily="2" charset="-122"/>
                <a:cs typeface="Times New Roman" pitchFamily="18" charset="0"/>
              </a:rPr>
              <a:t>、抛弃策略</a:t>
            </a:r>
            <a:r>
              <a:rPr lang="zh-CN" altLang="en-US" sz="2600" dirty="0" smtClean="0">
                <a:latin typeface="宋体" pitchFamily="2" charset="-122"/>
                <a:cs typeface="Times New Roman" pitchFamily="18" charset="0"/>
              </a:rPr>
              <a:t>是将原型用于开发过程的某个阶段，促使该阶段的开发结果更加完整、准确、一致、可靠，该阶段结束后，原型随之作废。探索型和实验型就是采用此策略的。 </a:t>
            </a:r>
          </a:p>
          <a:p>
            <a:pPr algn="just">
              <a:spcAft>
                <a:spcPct val="40000"/>
              </a:spcAft>
              <a:buNone/>
            </a:pPr>
            <a:r>
              <a:rPr lang="zh-CN" altLang="en-US" sz="2600" dirty="0" smtClean="0">
                <a:latin typeface="宋体" pitchFamily="2" charset="-122"/>
                <a:cs typeface="Times New Roman" pitchFamily="18" charset="0"/>
              </a:rPr>
              <a:t>　　</a:t>
            </a:r>
            <a:r>
              <a:rPr lang="en-US" altLang="zh-CN" sz="2600" b="1" dirty="0" smtClean="0">
                <a:solidFill>
                  <a:srgbClr val="FFFF00"/>
                </a:solidFill>
                <a:latin typeface="宋体" pitchFamily="2" charset="-122"/>
                <a:cs typeface="Times New Roman" pitchFamily="18" charset="0"/>
              </a:rPr>
              <a:t>2</a:t>
            </a:r>
            <a:r>
              <a:rPr lang="zh-CN" altLang="en-US" sz="2600" b="1" dirty="0" smtClean="0">
                <a:solidFill>
                  <a:srgbClr val="FFFF00"/>
                </a:solidFill>
                <a:latin typeface="宋体" pitchFamily="2" charset="-122"/>
                <a:cs typeface="Times New Roman" pitchFamily="18" charset="0"/>
              </a:rPr>
              <a:t>、附加策略</a:t>
            </a:r>
            <a:r>
              <a:rPr lang="zh-CN" altLang="en-US" sz="2600" dirty="0" smtClean="0">
                <a:latin typeface="宋体" pitchFamily="2" charset="-122"/>
                <a:cs typeface="Times New Roman" pitchFamily="18" charset="0"/>
              </a:rPr>
              <a:t>是将原型用于开发的全过程，原型由最基本的核心开始，逐步增加新的功能和新的需求，反复修改反复扩充，最后发展为用户满意的最终系统，演化型快速原型采用此策略。 </a:t>
            </a:r>
            <a:endParaRPr lang="en-US" altLang="zh-CN" sz="2600" dirty="0" smtClean="0">
              <a:latin typeface="宋体" pitchFamily="2" charset="-122"/>
              <a:cs typeface="Times New Roman" pitchFamily="18" charset="0"/>
            </a:endParaRPr>
          </a:p>
          <a:p>
            <a:pPr algn="just">
              <a:spcAft>
                <a:spcPct val="40000"/>
              </a:spcAft>
              <a:buNone/>
            </a:pPr>
            <a:r>
              <a:rPr lang="zh-CN" altLang="en-US" sz="2600" dirty="0" smtClean="0">
                <a:latin typeface="宋体" pitchFamily="2" charset="-122"/>
                <a:cs typeface="Times New Roman" pitchFamily="18" charset="0"/>
              </a:rPr>
              <a:t>　　   采用何种形式、何种策略运用快速原型主要取决于软件项目的特点、人员素质、可供支持的原型开发工具和技术等，这要根据实际情况的特点来决定。</a:t>
            </a:r>
          </a:p>
        </p:txBody>
      </p:sp>
      <p:sp>
        <p:nvSpPr>
          <p:cNvPr id="22" name="灯片编号占位符 5"/>
          <p:cNvSpPr>
            <a:spLocks noGrp="1"/>
          </p:cNvSpPr>
          <p:nvPr>
            <p:ph type="sldNum" sz="quarter" idx="12"/>
          </p:nvPr>
        </p:nvSpPr>
        <p:spPr/>
        <p:txBody>
          <a:bodyPr/>
          <a:lstStyle/>
          <a:p>
            <a:fld id="{D3B11BB6-8F16-4F8E-BC0E-58EC2429C018}" type="slidenum">
              <a:rPr lang="en-US" altLang="zh-CN"/>
              <a:pPr/>
              <a:t>31</a:t>
            </a:fld>
            <a:endParaRPr lang="en-US" altLang="zh-CN"/>
          </a:p>
        </p:txBody>
      </p:sp>
      <p:sp>
        <p:nvSpPr>
          <p:cNvPr id="24" name="Rectangle 2"/>
          <p:cNvSpPr txBox="1">
            <a:spLocks noChangeArrowheads="1"/>
          </p:cNvSpPr>
          <p:nvPr/>
        </p:nvSpPr>
        <p:spPr>
          <a:xfrm>
            <a:off x="642910" y="71414"/>
            <a:ext cx="7126288" cy="952500"/>
          </a:xfrm>
          <a:prstGeom prst="rect">
            <a:avLst/>
          </a:prstGeom>
        </p:spPr>
        <p:txBody>
          <a:bodyPr vert="horz" anchor="ctr">
            <a:normAutofit/>
          </a:bodyPr>
          <a:lstStyle/>
          <a:p>
            <a:pPr marL="484632"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2.3  </a:t>
            </a:r>
            <a:r>
              <a:rPr kumimoji="0" lang="zh-CN" altLang="en-US"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过程模型</a:t>
            </a:r>
            <a:r>
              <a:rPr lang="en-US" altLang="zh-CN" sz="3600" b="1"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latin typeface="楷体_GB2312" pitchFamily="49" charset="-122"/>
                <a:ea typeface="楷体_GB2312" pitchFamily="49" charset="-122"/>
                <a:cs typeface="+mj-cs"/>
              </a:rPr>
              <a:t>——</a:t>
            </a:r>
            <a:r>
              <a:rPr lang="zh-CN" altLang="en-US" sz="3600" b="1" dirty="0">
                <a:ln w="6350">
                  <a:solidFill>
                    <a:srgbClr val="FF388C">
                      <a:shade val="43000"/>
                    </a:srgbClr>
                  </a:solidFill>
                </a:ln>
                <a:solidFill>
                  <a:srgbClr val="FFFF00"/>
                </a:solidFill>
                <a:effectLst>
                  <a:outerShdw blurRad="38100" dist="38100" dir="2700000" algn="tl">
                    <a:srgbClr val="000000">
                      <a:alpha val="43137"/>
                    </a:srgbClr>
                  </a:outerShdw>
                </a:effectLst>
                <a:latin typeface="楷体_GB2312" pitchFamily="49" charset="-122"/>
                <a:ea typeface="楷体_GB2312" pitchFamily="49" charset="-122"/>
                <a:cs typeface="+mj-cs"/>
              </a:rPr>
              <a:t>原型</a:t>
            </a:r>
            <a:r>
              <a:rPr lang="zh-CN" altLang="en-US" sz="3600" b="1" dirty="0" smtClean="0">
                <a:ln w="6350">
                  <a:solidFill>
                    <a:srgbClr val="FF388C">
                      <a:shade val="43000"/>
                    </a:srgbClr>
                  </a:solidFill>
                </a:ln>
                <a:solidFill>
                  <a:srgbClr val="FFFF00"/>
                </a:solidFill>
                <a:effectLst>
                  <a:outerShdw blurRad="38100" dist="38100" dir="2700000" algn="tl">
                    <a:srgbClr val="000000">
                      <a:alpha val="43137"/>
                    </a:srgbClr>
                  </a:outerShdw>
                </a:effectLst>
                <a:latin typeface="楷体_GB2312" pitchFamily="49" charset="-122"/>
                <a:ea typeface="楷体_GB2312" pitchFamily="49" charset="-122"/>
                <a:cs typeface="+mj-cs"/>
              </a:rPr>
              <a:t>模型</a:t>
            </a:r>
            <a:endParaRPr kumimoji="0" lang="zh-CN" altLang="en-US" sz="4200" b="1" i="1" u="none" strike="noStrike" kern="1200" cap="none" spc="0" normalizeH="0" baseline="0" noProof="0" dirty="0">
              <a:ln w="6350">
                <a:solidFill>
                  <a:schemeClr val="accent1">
                    <a:shade val="43000"/>
                  </a:schemeClr>
                </a:solidFill>
              </a:ln>
              <a:solidFill>
                <a:srgbClr val="FFFF00"/>
              </a:solidFill>
              <a:effectLst>
                <a:outerShdw blurRad="38100" dist="38100" dir="2700000" algn="tl">
                  <a:srgbClr val="000000">
                    <a:alpha val="43137"/>
                  </a:srgbClr>
                </a:outerShdw>
              </a:effectLst>
              <a:uLnTx/>
              <a:uFillTx/>
              <a:latin typeface="Times New Roman" pitchFamily="18" charset="0"/>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3971">
                                            <p:txEl>
                                              <p:pRg st="3" end="3"/>
                                            </p:txEl>
                                          </p:spTgt>
                                        </p:tgtEl>
                                        <p:attrNameLst>
                                          <p:attrName>style.visibility</p:attrName>
                                        </p:attrNameLst>
                                      </p:cBhvr>
                                      <p:to>
                                        <p:strVal val="visible"/>
                                      </p:to>
                                    </p:set>
                                    <p:anim calcmode="lin" valueType="num">
                                      <p:cBhvr additive="base">
                                        <p:cTn id="7" dur="500" fill="hold"/>
                                        <p:tgtEl>
                                          <p:spTgt spid="8397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39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3971">
                                            <p:txEl>
                                              <p:pRg st="4" end="4"/>
                                            </p:txEl>
                                          </p:spTgt>
                                        </p:tgtEl>
                                        <p:attrNameLst>
                                          <p:attrName>style.visibility</p:attrName>
                                        </p:attrNameLst>
                                      </p:cBhvr>
                                      <p:to>
                                        <p:strVal val="visible"/>
                                      </p:to>
                                    </p:set>
                                    <p:anim calcmode="lin" valueType="num">
                                      <p:cBhvr additive="base">
                                        <p:cTn id="13" dur="500" fill="hold"/>
                                        <p:tgtEl>
                                          <p:spTgt spid="8397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397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5" name="Rectangle 3"/>
          <p:cNvSpPr>
            <a:spLocks noGrp="1" noChangeArrowheads="1"/>
          </p:cNvSpPr>
          <p:nvPr>
            <p:ph idx="1"/>
          </p:nvPr>
        </p:nvSpPr>
        <p:spPr>
          <a:xfrm>
            <a:off x="500034" y="1000108"/>
            <a:ext cx="8229600" cy="4724400"/>
          </a:xfrm>
        </p:spPr>
        <p:txBody>
          <a:bodyPr>
            <a:normAutofit/>
          </a:bodyPr>
          <a:lstStyle/>
          <a:p>
            <a:pPr algn="just">
              <a:spcAft>
                <a:spcPct val="40000"/>
              </a:spcAft>
              <a:buNone/>
            </a:pPr>
            <a:r>
              <a:rPr lang="zh-CN" altLang="en-US" sz="2400" dirty="0">
                <a:solidFill>
                  <a:srgbClr val="FFFF00"/>
                </a:solidFill>
                <a:latin typeface="宋体" pitchFamily="2" charset="-122"/>
                <a:cs typeface="Times New Roman" pitchFamily="18" charset="0"/>
              </a:rPr>
              <a:t>三</a:t>
            </a:r>
            <a:r>
              <a:rPr lang="zh-CN" altLang="en-US" sz="2400" dirty="0" smtClean="0">
                <a:solidFill>
                  <a:srgbClr val="FFFF00"/>
                </a:solidFill>
                <a:latin typeface="宋体" pitchFamily="2" charset="-122"/>
                <a:cs typeface="Times New Roman" pitchFamily="18" charset="0"/>
              </a:rPr>
              <a:t>、</a:t>
            </a:r>
            <a:r>
              <a:rPr lang="zh-CN" altLang="en-US" sz="2400" dirty="0" smtClean="0">
                <a:solidFill>
                  <a:srgbClr val="FFFF00"/>
                </a:solidFill>
                <a:latin typeface="宋体" pitchFamily="2" charset="-122"/>
                <a:cs typeface="Times New Roman" pitchFamily="18" charset="0"/>
              </a:rPr>
              <a:t>增量模型（</a:t>
            </a:r>
            <a:r>
              <a:rPr lang="en-US" altLang="zh-CN" sz="2400" dirty="0" smtClean="0">
                <a:solidFill>
                  <a:srgbClr val="FFFF00"/>
                </a:solidFill>
                <a:latin typeface="宋体" pitchFamily="2" charset="-122"/>
                <a:cs typeface="Times New Roman" pitchFamily="18" charset="0"/>
              </a:rPr>
              <a:t>Incremental Model</a:t>
            </a:r>
            <a:r>
              <a:rPr lang="zh-CN" altLang="en-US" sz="2400" dirty="0" smtClean="0">
                <a:solidFill>
                  <a:srgbClr val="FFFF00"/>
                </a:solidFill>
                <a:latin typeface="宋体" pitchFamily="2" charset="-122"/>
                <a:cs typeface="Times New Roman" pitchFamily="18" charset="0"/>
              </a:rPr>
              <a:t>）</a:t>
            </a:r>
            <a:r>
              <a:rPr lang="zh-CN" altLang="en-US" sz="2400" dirty="0" smtClean="0">
                <a:latin typeface="宋体" pitchFamily="2" charset="-122"/>
                <a:cs typeface="Times New Roman" pitchFamily="18" charset="0"/>
              </a:rPr>
              <a:t>：</a:t>
            </a:r>
            <a:r>
              <a:rPr lang="zh-CN" altLang="en-US" sz="2400" dirty="0">
                <a:latin typeface="宋体" pitchFamily="2" charset="-122"/>
                <a:cs typeface="Times New Roman" pitchFamily="18" charset="0"/>
              </a:rPr>
              <a:t>也称为渐增模型，把软件产品作为一系列的增量构件来设计、编码、集成和测试。</a:t>
            </a:r>
          </a:p>
        </p:txBody>
      </p:sp>
      <p:sp>
        <p:nvSpPr>
          <p:cNvPr id="15" name="灯片编号占位符 5"/>
          <p:cNvSpPr>
            <a:spLocks noGrp="1"/>
          </p:cNvSpPr>
          <p:nvPr>
            <p:ph type="sldNum" sz="quarter" idx="12"/>
          </p:nvPr>
        </p:nvSpPr>
        <p:spPr/>
        <p:txBody>
          <a:bodyPr/>
          <a:lstStyle/>
          <a:p>
            <a:fld id="{23C666B5-482A-41B7-98DC-115C70AD4F01}" type="slidenum">
              <a:rPr lang="en-US" altLang="zh-CN"/>
              <a:pPr/>
              <a:t>32</a:t>
            </a:fld>
            <a:endParaRPr lang="en-US" altLang="zh-CN"/>
          </a:p>
        </p:txBody>
      </p:sp>
      <p:grpSp>
        <p:nvGrpSpPr>
          <p:cNvPr id="85013" name="Group 21"/>
          <p:cNvGrpSpPr>
            <a:grpSpLocks/>
          </p:cNvGrpSpPr>
          <p:nvPr/>
        </p:nvGrpSpPr>
        <p:grpSpPr bwMode="auto">
          <a:xfrm>
            <a:off x="1638320" y="2311419"/>
            <a:ext cx="5862638" cy="3760787"/>
            <a:chOff x="612" y="1570"/>
            <a:chExt cx="3693" cy="2369"/>
          </a:xfrm>
        </p:grpSpPr>
        <p:sp>
          <p:nvSpPr>
            <p:cNvPr id="84997" name="Text Box 5"/>
            <p:cNvSpPr txBox="1">
              <a:spLocks noChangeArrowheads="1"/>
            </p:cNvSpPr>
            <p:nvPr/>
          </p:nvSpPr>
          <p:spPr bwMode="auto">
            <a:xfrm>
              <a:off x="612" y="1570"/>
              <a:ext cx="698" cy="237"/>
            </a:xfrm>
            <a:prstGeom prst="rect">
              <a:avLst/>
            </a:prstGeom>
            <a:solidFill>
              <a:srgbClr val="FF9999">
                <a:alpha val="50000"/>
              </a:srgbClr>
            </a:solidFill>
            <a:ln w="9525">
              <a:solidFill>
                <a:schemeClr val="tx1"/>
              </a:solidFill>
              <a:miter lim="800000"/>
              <a:headEnd/>
              <a:tailEnd/>
            </a:ln>
            <a:effectLst>
              <a:outerShdw dist="81320" dir="7719588" algn="ctr" rotWithShape="0">
                <a:schemeClr val="bg2"/>
              </a:outerShdw>
            </a:effectLst>
          </p:spPr>
          <p:txBody>
            <a:bodyPr wrap="none">
              <a:spAutoFit/>
            </a:bodyPr>
            <a:lstStyle/>
            <a:p>
              <a:r>
                <a:rPr kumimoji="1" lang="zh-CN" altLang="en-US">
                  <a:effectLst>
                    <a:outerShdw blurRad="38100" dist="38100" dir="2700000" algn="tl">
                      <a:srgbClr val="FFFFFF"/>
                    </a:outerShdw>
                  </a:effectLst>
                  <a:ea typeface="楷体_GB2312" pitchFamily="49" charset="-122"/>
                </a:rPr>
                <a:t>需求分析</a:t>
              </a:r>
            </a:p>
          </p:txBody>
        </p:sp>
        <p:sp>
          <p:nvSpPr>
            <p:cNvPr id="84998" name="Text Box 6"/>
            <p:cNvSpPr txBox="1">
              <a:spLocks noChangeArrowheads="1"/>
            </p:cNvSpPr>
            <p:nvPr/>
          </p:nvSpPr>
          <p:spPr bwMode="auto">
            <a:xfrm>
              <a:off x="1167" y="1980"/>
              <a:ext cx="698" cy="237"/>
            </a:xfrm>
            <a:prstGeom prst="rect">
              <a:avLst/>
            </a:prstGeom>
            <a:solidFill>
              <a:srgbClr val="FF9999">
                <a:alpha val="50000"/>
              </a:srgbClr>
            </a:solidFill>
            <a:ln w="9525">
              <a:solidFill>
                <a:schemeClr val="tx1"/>
              </a:solidFill>
              <a:miter lim="800000"/>
              <a:headEnd/>
              <a:tailEnd/>
            </a:ln>
            <a:effectLst>
              <a:outerShdw dist="81320" dir="7719588" algn="ctr" rotWithShape="0">
                <a:schemeClr val="bg2"/>
              </a:outerShdw>
            </a:effectLst>
          </p:spPr>
          <p:txBody>
            <a:bodyPr wrap="none">
              <a:spAutoFit/>
            </a:bodyPr>
            <a:lstStyle/>
            <a:p>
              <a:r>
                <a:rPr kumimoji="1" lang="zh-CN" altLang="en-US">
                  <a:effectLst>
                    <a:outerShdw blurRad="38100" dist="38100" dir="2700000" algn="tl">
                      <a:srgbClr val="FFFFFF"/>
                    </a:outerShdw>
                  </a:effectLst>
                  <a:ea typeface="楷体_GB2312" pitchFamily="49" charset="-122"/>
                </a:rPr>
                <a:t>规格说明</a:t>
              </a:r>
            </a:p>
          </p:txBody>
        </p:sp>
        <p:sp>
          <p:nvSpPr>
            <p:cNvPr id="84999" name="Text Box 7"/>
            <p:cNvSpPr txBox="1">
              <a:spLocks noChangeArrowheads="1"/>
            </p:cNvSpPr>
            <p:nvPr/>
          </p:nvSpPr>
          <p:spPr bwMode="auto">
            <a:xfrm>
              <a:off x="1756" y="2432"/>
              <a:ext cx="698" cy="237"/>
            </a:xfrm>
            <a:prstGeom prst="rect">
              <a:avLst/>
            </a:prstGeom>
            <a:solidFill>
              <a:srgbClr val="FF9999">
                <a:alpha val="50000"/>
              </a:srgbClr>
            </a:solidFill>
            <a:ln w="9525">
              <a:solidFill>
                <a:schemeClr val="tx1"/>
              </a:solidFill>
              <a:miter lim="800000"/>
              <a:headEnd/>
              <a:tailEnd/>
            </a:ln>
            <a:effectLst>
              <a:outerShdw dist="81320" dir="7719588" algn="ctr" rotWithShape="0">
                <a:schemeClr val="bg2"/>
              </a:outerShdw>
            </a:effectLst>
          </p:spPr>
          <p:txBody>
            <a:bodyPr wrap="none">
              <a:spAutoFit/>
            </a:bodyPr>
            <a:lstStyle/>
            <a:p>
              <a:r>
                <a:rPr kumimoji="1" lang="zh-CN" altLang="en-US">
                  <a:effectLst>
                    <a:outerShdw blurRad="38100" dist="38100" dir="2700000" algn="tl">
                      <a:srgbClr val="FFFFFF"/>
                    </a:outerShdw>
                  </a:effectLst>
                  <a:ea typeface="楷体_GB2312" pitchFamily="49" charset="-122"/>
                </a:rPr>
                <a:t>概要设计</a:t>
              </a:r>
            </a:p>
          </p:txBody>
        </p:sp>
        <p:sp>
          <p:nvSpPr>
            <p:cNvPr id="85000" name="Text Box 8"/>
            <p:cNvSpPr txBox="1">
              <a:spLocks noChangeArrowheads="1"/>
            </p:cNvSpPr>
            <p:nvPr/>
          </p:nvSpPr>
          <p:spPr bwMode="auto">
            <a:xfrm>
              <a:off x="2109" y="2795"/>
              <a:ext cx="1706" cy="583"/>
            </a:xfrm>
            <a:prstGeom prst="rect">
              <a:avLst/>
            </a:prstGeom>
            <a:solidFill>
              <a:srgbClr val="FF9999">
                <a:alpha val="50000"/>
              </a:srgbClr>
            </a:solidFill>
            <a:ln w="9525">
              <a:solidFill>
                <a:schemeClr val="tx1"/>
              </a:solidFill>
              <a:miter lim="800000"/>
              <a:headEnd/>
              <a:tailEnd/>
            </a:ln>
            <a:effectLst>
              <a:outerShdw dist="81320" dir="7719588" algn="ctr" rotWithShape="0">
                <a:schemeClr val="bg2"/>
              </a:outerShdw>
            </a:effectLst>
          </p:spPr>
          <p:txBody>
            <a:bodyPr wrap="none">
              <a:spAutoFit/>
            </a:bodyPr>
            <a:lstStyle/>
            <a:p>
              <a:r>
                <a:rPr kumimoji="1" lang="zh-CN" altLang="en-US">
                  <a:effectLst>
                    <a:outerShdw blurRad="38100" dist="38100" dir="2700000" algn="tl">
                      <a:srgbClr val="FFFFFF"/>
                    </a:outerShdw>
                  </a:effectLst>
                  <a:ea typeface="楷体_GB2312" pitchFamily="49" charset="-122"/>
                </a:rPr>
                <a:t>针对每个构件，完成详细</a:t>
              </a:r>
            </a:p>
            <a:p>
              <a:r>
                <a:rPr kumimoji="1" lang="zh-CN" altLang="en-US">
                  <a:effectLst>
                    <a:outerShdw blurRad="38100" dist="38100" dir="2700000" algn="tl">
                      <a:srgbClr val="FFFFFF"/>
                    </a:outerShdw>
                  </a:effectLst>
                  <a:ea typeface="楷体_GB2312" pitchFamily="49" charset="-122"/>
                </a:rPr>
                <a:t>设计、编码和集成，经过</a:t>
              </a:r>
            </a:p>
            <a:p>
              <a:r>
                <a:rPr kumimoji="1" lang="zh-CN" altLang="en-US">
                  <a:effectLst>
                    <a:outerShdw blurRad="38100" dist="38100" dir="2700000" algn="tl">
                      <a:srgbClr val="FFFFFF"/>
                    </a:outerShdw>
                  </a:effectLst>
                  <a:ea typeface="楷体_GB2312" pitchFamily="49" charset="-122"/>
                </a:rPr>
                <a:t>测试后交付用户</a:t>
              </a:r>
            </a:p>
          </p:txBody>
        </p:sp>
        <p:sp>
          <p:nvSpPr>
            <p:cNvPr id="85002" name="Text Box 10"/>
            <p:cNvSpPr txBox="1">
              <a:spLocks noChangeArrowheads="1"/>
            </p:cNvSpPr>
            <p:nvPr/>
          </p:nvSpPr>
          <p:spPr bwMode="auto">
            <a:xfrm>
              <a:off x="3606" y="3702"/>
              <a:ext cx="699" cy="237"/>
            </a:xfrm>
            <a:prstGeom prst="rect">
              <a:avLst/>
            </a:prstGeom>
            <a:solidFill>
              <a:srgbClr val="FF9999">
                <a:alpha val="50000"/>
              </a:srgbClr>
            </a:solidFill>
            <a:ln w="9525">
              <a:solidFill>
                <a:schemeClr val="tx1"/>
              </a:solidFill>
              <a:miter lim="800000"/>
              <a:headEnd/>
              <a:tailEnd/>
            </a:ln>
            <a:effectLst>
              <a:outerShdw dist="81320" dir="7719588" algn="ctr" rotWithShape="0">
                <a:schemeClr val="bg2"/>
              </a:outerShdw>
            </a:effectLst>
          </p:spPr>
          <p:txBody>
            <a:bodyPr wrap="none">
              <a:spAutoFit/>
            </a:bodyPr>
            <a:lstStyle/>
            <a:p>
              <a:r>
                <a:rPr kumimoji="1" lang="zh-CN" altLang="en-US">
                  <a:effectLst>
                    <a:outerShdw blurRad="38100" dist="38100" dir="2700000" algn="tl">
                      <a:srgbClr val="FFFFFF"/>
                    </a:outerShdw>
                  </a:effectLst>
                  <a:ea typeface="楷体_GB2312" pitchFamily="49" charset="-122"/>
                </a:rPr>
                <a:t>运行维护</a:t>
              </a:r>
            </a:p>
          </p:txBody>
        </p:sp>
        <p:sp>
          <p:nvSpPr>
            <p:cNvPr id="85003" name="Arc 11"/>
            <p:cNvSpPr>
              <a:spLocks/>
            </p:cNvSpPr>
            <p:nvPr/>
          </p:nvSpPr>
          <p:spPr bwMode="auto">
            <a:xfrm>
              <a:off x="1271" y="1651"/>
              <a:ext cx="312" cy="2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zh-CN" altLang="en-US"/>
            </a:p>
          </p:txBody>
        </p:sp>
        <p:sp>
          <p:nvSpPr>
            <p:cNvPr id="85004" name="Arc 12"/>
            <p:cNvSpPr>
              <a:spLocks/>
            </p:cNvSpPr>
            <p:nvPr/>
          </p:nvSpPr>
          <p:spPr bwMode="auto">
            <a:xfrm>
              <a:off x="1826" y="2062"/>
              <a:ext cx="312" cy="2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zh-CN" altLang="en-US"/>
            </a:p>
          </p:txBody>
        </p:sp>
        <p:sp>
          <p:nvSpPr>
            <p:cNvPr id="85005" name="Arc 13"/>
            <p:cNvSpPr>
              <a:spLocks/>
            </p:cNvSpPr>
            <p:nvPr/>
          </p:nvSpPr>
          <p:spPr bwMode="auto">
            <a:xfrm>
              <a:off x="2380" y="2472"/>
              <a:ext cx="312" cy="2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zh-CN" altLang="en-US"/>
            </a:p>
          </p:txBody>
        </p:sp>
        <p:sp>
          <p:nvSpPr>
            <p:cNvPr id="85007" name="Arc 15"/>
            <p:cNvSpPr>
              <a:spLocks/>
            </p:cNvSpPr>
            <p:nvPr/>
          </p:nvSpPr>
          <p:spPr bwMode="auto">
            <a:xfrm>
              <a:off x="3833" y="3339"/>
              <a:ext cx="312" cy="2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zh-CN" altLang="en-US"/>
            </a:p>
          </p:txBody>
        </p:sp>
        <p:sp>
          <p:nvSpPr>
            <p:cNvPr id="85012" name="Arc 20"/>
            <p:cNvSpPr>
              <a:spLocks/>
            </p:cNvSpPr>
            <p:nvPr/>
          </p:nvSpPr>
          <p:spPr bwMode="auto">
            <a:xfrm flipH="1" flipV="1">
              <a:off x="3243" y="3430"/>
              <a:ext cx="382" cy="37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cap="rnd">
              <a:solidFill>
                <a:schemeClr val="tx1"/>
              </a:solidFill>
              <a:prstDash val="sysDot"/>
              <a:round/>
              <a:headEnd/>
              <a:tailEnd type="triangle" w="med" len="med"/>
            </a:ln>
            <a:effectLst/>
          </p:spPr>
          <p:txBody>
            <a:bodyPr wrap="none" anchor="ctr"/>
            <a:lstStyle/>
            <a:p>
              <a:endParaRPr lang="zh-CN" altLang="en-US"/>
            </a:p>
          </p:txBody>
        </p:sp>
      </p:grpSp>
      <p:sp>
        <p:nvSpPr>
          <p:cNvPr id="17" name="Rectangle 2"/>
          <p:cNvSpPr txBox="1">
            <a:spLocks noChangeArrowheads="1"/>
          </p:cNvSpPr>
          <p:nvPr/>
        </p:nvSpPr>
        <p:spPr>
          <a:xfrm>
            <a:off x="642910" y="71414"/>
            <a:ext cx="7126288" cy="952500"/>
          </a:xfrm>
          <a:prstGeom prst="rect">
            <a:avLst/>
          </a:prstGeom>
        </p:spPr>
        <p:txBody>
          <a:bodyPr vert="horz" anchor="ctr">
            <a:normAutofit/>
          </a:bodyPr>
          <a:lstStyle/>
          <a:p>
            <a:pPr marL="484632"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2.4  </a:t>
            </a:r>
            <a:r>
              <a:rPr kumimoji="0" lang="zh-CN" altLang="en-US"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过程模型</a:t>
            </a:r>
            <a:r>
              <a:rPr lang="en-US" altLang="zh-CN" sz="3600" b="1"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latin typeface="楷体_GB2312" pitchFamily="49" charset="-122"/>
                <a:ea typeface="楷体_GB2312" pitchFamily="49" charset="-122"/>
                <a:cs typeface="+mj-cs"/>
              </a:rPr>
              <a:t>——</a:t>
            </a:r>
            <a:r>
              <a:rPr lang="zh-CN" altLang="en-US" sz="3600" b="1" dirty="0">
                <a:ln w="6350">
                  <a:solidFill>
                    <a:srgbClr val="FF388C">
                      <a:shade val="43000"/>
                    </a:srgbClr>
                  </a:solidFill>
                </a:ln>
                <a:solidFill>
                  <a:srgbClr val="FFFF00"/>
                </a:solidFill>
                <a:effectLst>
                  <a:outerShdw blurRad="38100" dist="38100" dir="2700000" algn="tl">
                    <a:srgbClr val="000000">
                      <a:alpha val="43137"/>
                    </a:srgbClr>
                  </a:outerShdw>
                </a:effectLst>
                <a:latin typeface="楷体_GB2312" pitchFamily="49" charset="-122"/>
                <a:ea typeface="楷体_GB2312" pitchFamily="49" charset="-122"/>
                <a:cs typeface="+mj-cs"/>
              </a:rPr>
              <a:t>增量</a:t>
            </a:r>
            <a:r>
              <a:rPr lang="zh-CN" altLang="en-US" sz="3600" b="1" dirty="0" smtClean="0">
                <a:ln w="6350">
                  <a:solidFill>
                    <a:srgbClr val="FF388C">
                      <a:shade val="43000"/>
                    </a:srgbClr>
                  </a:solidFill>
                </a:ln>
                <a:solidFill>
                  <a:srgbClr val="FFFF00"/>
                </a:solidFill>
                <a:effectLst>
                  <a:outerShdw blurRad="38100" dist="38100" dir="2700000" algn="tl">
                    <a:srgbClr val="000000">
                      <a:alpha val="43137"/>
                    </a:srgbClr>
                  </a:outerShdw>
                </a:effectLst>
                <a:latin typeface="楷体_GB2312" pitchFamily="49" charset="-122"/>
                <a:ea typeface="楷体_GB2312" pitchFamily="49" charset="-122"/>
                <a:cs typeface="+mj-cs"/>
              </a:rPr>
              <a:t>模型</a:t>
            </a:r>
            <a:endParaRPr kumimoji="0" lang="zh-CN" altLang="en-US" sz="4200" b="1" i="1" u="none" strike="noStrike" kern="1200" cap="none" spc="0" normalizeH="0" baseline="0" noProof="0" dirty="0">
              <a:ln w="6350">
                <a:solidFill>
                  <a:schemeClr val="accent1">
                    <a:shade val="43000"/>
                  </a:schemeClr>
                </a:solidFill>
              </a:ln>
              <a:solidFill>
                <a:srgbClr val="FFFF00"/>
              </a:solidFill>
              <a:effectLst>
                <a:outerShdw blurRad="38100" dist="38100" dir="2700000" algn="tl">
                  <a:srgbClr val="000000">
                    <a:alpha val="43137"/>
                  </a:srgbClr>
                </a:outerShdw>
              </a:effectLst>
              <a:uLnTx/>
              <a:uFillTx/>
              <a:latin typeface="Times New Roman" pitchFamily="18" charset="0"/>
              <a:ea typeface="+mj-ea"/>
              <a:cs typeface="+mj-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Grp="1" noChangeArrowheads="1"/>
          </p:cNvSpPr>
          <p:nvPr>
            <p:ph idx="1"/>
          </p:nvPr>
        </p:nvSpPr>
        <p:spPr>
          <a:xfrm>
            <a:off x="428596" y="1357298"/>
            <a:ext cx="8229600" cy="4000528"/>
          </a:xfrm>
        </p:spPr>
        <p:txBody>
          <a:bodyPr>
            <a:normAutofit/>
          </a:bodyPr>
          <a:lstStyle/>
          <a:p>
            <a:pPr algn="just">
              <a:spcAft>
                <a:spcPct val="40000"/>
              </a:spcAft>
            </a:pPr>
            <a:r>
              <a:rPr lang="zh-CN" altLang="en-US" sz="2400" dirty="0">
                <a:latin typeface="宋体" pitchFamily="2" charset="-122"/>
                <a:cs typeface="Times New Roman" pitchFamily="18" charset="0"/>
              </a:rPr>
              <a:t>构件是有多个相互作用的模块构成，并且能够完成特定的、相对独立的功能</a:t>
            </a:r>
          </a:p>
          <a:p>
            <a:pPr algn="just">
              <a:spcAft>
                <a:spcPct val="40000"/>
              </a:spcAft>
            </a:pPr>
            <a:r>
              <a:rPr lang="zh-CN" altLang="en-US" sz="2400" dirty="0">
                <a:latin typeface="宋体" pitchFamily="2" charset="-122"/>
                <a:cs typeface="Times New Roman" pitchFamily="18" charset="0"/>
              </a:rPr>
              <a:t>使用增量模型时，第一个构件往往实现软件的基本需求，提供最核心的功能</a:t>
            </a:r>
          </a:p>
          <a:p>
            <a:pPr algn="just">
              <a:spcAft>
                <a:spcPct val="40000"/>
              </a:spcAft>
            </a:pPr>
            <a:r>
              <a:rPr lang="zh-CN" altLang="en-US" sz="2400" dirty="0">
                <a:latin typeface="宋体" pitchFamily="2" charset="-122"/>
                <a:cs typeface="Times New Roman" pitchFamily="18" charset="0"/>
              </a:rPr>
              <a:t>把软件分解成增量构件时应该使构件的规模适中，并且</a:t>
            </a:r>
            <a:r>
              <a:rPr lang="zh-CN" altLang="en-US" sz="2400" b="1" dirty="0">
                <a:solidFill>
                  <a:srgbClr val="FFFF00"/>
                </a:solidFill>
                <a:latin typeface="宋体" pitchFamily="2" charset="-122"/>
                <a:cs typeface="Times New Roman" pitchFamily="18" charset="0"/>
              </a:rPr>
              <a:t>当把新构件集成到现有软件中时，所形成的产品</a:t>
            </a:r>
            <a:r>
              <a:rPr lang="zh-CN" altLang="en-US" sz="2400" b="1" dirty="0" smtClean="0">
                <a:solidFill>
                  <a:srgbClr val="FFFF00"/>
                </a:solidFill>
                <a:latin typeface="宋体" pitchFamily="2" charset="-122"/>
                <a:cs typeface="Times New Roman" pitchFamily="18" charset="0"/>
              </a:rPr>
              <a:t>必须是可</a:t>
            </a:r>
            <a:r>
              <a:rPr lang="zh-CN" altLang="en-US" sz="2400" b="1" dirty="0">
                <a:solidFill>
                  <a:srgbClr val="FFFF00"/>
                </a:solidFill>
                <a:latin typeface="宋体" pitchFamily="2" charset="-122"/>
                <a:cs typeface="Times New Roman" pitchFamily="18" charset="0"/>
              </a:rPr>
              <a:t>测试</a:t>
            </a:r>
            <a:r>
              <a:rPr lang="zh-CN" altLang="en-US" sz="2400" b="1" dirty="0" smtClean="0">
                <a:solidFill>
                  <a:srgbClr val="FFFF00"/>
                </a:solidFill>
                <a:latin typeface="宋体" pitchFamily="2" charset="-122"/>
                <a:cs typeface="Times New Roman" pitchFamily="18" charset="0"/>
              </a:rPr>
              <a:t>的（分解的约束条件）</a:t>
            </a:r>
            <a:endParaRPr lang="zh-CN" altLang="en-US" sz="2400" b="1" dirty="0">
              <a:solidFill>
                <a:srgbClr val="FFFF00"/>
              </a:solidFill>
              <a:latin typeface="宋体" pitchFamily="2" charset="-122"/>
              <a:cs typeface="Times New Roman" pitchFamily="18" charset="0"/>
            </a:endParaRPr>
          </a:p>
          <a:p>
            <a:pPr algn="just">
              <a:spcAft>
                <a:spcPct val="40000"/>
              </a:spcAft>
              <a:buFont typeface="Wingdings" pitchFamily="2" charset="2"/>
              <a:buNone/>
            </a:pPr>
            <a:endParaRPr lang="zh-CN" altLang="en-US" sz="2100" dirty="0">
              <a:latin typeface="宋体" pitchFamily="2" charset="-122"/>
              <a:cs typeface="Times New Roman" pitchFamily="18" charset="0"/>
            </a:endParaRPr>
          </a:p>
        </p:txBody>
      </p:sp>
      <p:sp>
        <p:nvSpPr>
          <p:cNvPr id="4" name="灯片编号占位符 5"/>
          <p:cNvSpPr>
            <a:spLocks noGrp="1"/>
          </p:cNvSpPr>
          <p:nvPr>
            <p:ph type="sldNum" sz="quarter" idx="12"/>
          </p:nvPr>
        </p:nvSpPr>
        <p:spPr/>
        <p:txBody>
          <a:bodyPr/>
          <a:lstStyle/>
          <a:p>
            <a:fld id="{B6852AFF-D94F-4574-8EF8-54206B53CB7C}" type="slidenum">
              <a:rPr lang="en-US" altLang="zh-CN"/>
              <a:pPr/>
              <a:t>33</a:t>
            </a:fld>
            <a:endParaRPr lang="en-US" altLang="zh-CN"/>
          </a:p>
        </p:txBody>
      </p:sp>
      <p:sp>
        <p:nvSpPr>
          <p:cNvPr id="6" name="Rectangle 2"/>
          <p:cNvSpPr txBox="1">
            <a:spLocks noChangeArrowheads="1"/>
          </p:cNvSpPr>
          <p:nvPr/>
        </p:nvSpPr>
        <p:spPr>
          <a:xfrm>
            <a:off x="642910" y="71414"/>
            <a:ext cx="7126288" cy="952500"/>
          </a:xfrm>
          <a:prstGeom prst="rect">
            <a:avLst/>
          </a:prstGeom>
        </p:spPr>
        <p:txBody>
          <a:bodyPr vert="horz" anchor="ctr">
            <a:normAutofit/>
          </a:bodyPr>
          <a:lstStyle/>
          <a:p>
            <a:pPr marL="484632"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2.4  </a:t>
            </a:r>
            <a:r>
              <a:rPr kumimoji="0" lang="zh-CN" altLang="en-US"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过程模型</a:t>
            </a:r>
            <a:r>
              <a:rPr lang="en-US" altLang="zh-CN" sz="3600" b="1"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latin typeface="楷体_GB2312" pitchFamily="49" charset="-122"/>
                <a:ea typeface="楷体_GB2312" pitchFamily="49" charset="-122"/>
                <a:cs typeface="+mj-cs"/>
              </a:rPr>
              <a:t>——</a:t>
            </a:r>
            <a:r>
              <a:rPr lang="zh-CN" altLang="en-US" sz="3600" b="1" dirty="0">
                <a:ln w="6350">
                  <a:solidFill>
                    <a:srgbClr val="FF388C">
                      <a:shade val="43000"/>
                    </a:srgbClr>
                  </a:solidFill>
                </a:ln>
                <a:solidFill>
                  <a:srgbClr val="FFFF00"/>
                </a:solidFill>
                <a:effectLst>
                  <a:outerShdw blurRad="38100" dist="38100" dir="2700000" algn="tl">
                    <a:srgbClr val="000000">
                      <a:alpha val="43137"/>
                    </a:srgbClr>
                  </a:outerShdw>
                </a:effectLst>
                <a:latin typeface="楷体_GB2312" pitchFamily="49" charset="-122"/>
                <a:ea typeface="楷体_GB2312" pitchFamily="49" charset="-122"/>
                <a:cs typeface="+mj-cs"/>
              </a:rPr>
              <a:t>增量</a:t>
            </a:r>
            <a:r>
              <a:rPr lang="zh-CN" altLang="en-US" sz="3600" b="1" dirty="0" smtClean="0">
                <a:ln w="6350">
                  <a:solidFill>
                    <a:srgbClr val="FF388C">
                      <a:shade val="43000"/>
                    </a:srgbClr>
                  </a:solidFill>
                </a:ln>
                <a:solidFill>
                  <a:srgbClr val="FFFF00"/>
                </a:solidFill>
                <a:effectLst>
                  <a:outerShdw blurRad="38100" dist="38100" dir="2700000" algn="tl">
                    <a:srgbClr val="000000">
                      <a:alpha val="43137"/>
                    </a:srgbClr>
                  </a:outerShdw>
                </a:effectLst>
                <a:latin typeface="楷体_GB2312" pitchFamily="49" charset="-122"/>
                <a:ea typeface="楷体_GB2312" pitchFamily="49" charset="-122"/>
                <a:cs typeface="+mj-cs"/>
              </a:rPr>
              <a:t>模型</a:t>
            </a:r>
            <a:endParaRPr kumimoji="0" lang="zh-CN" altLang="en-US" sz="4200" b="1" i="1" u="none" strike="noStrike" kern="1200" cap="none" spc="0" normalizeH="0" baseline="0" noProof="0" dirty="0">
              <a:ln w="6350">
                <a:solidFill>
                  <a:schemeClr val="accent1">
                    <a:shade val="43000"/>
                  </a:schemeClr>
                </a:solidFill>
              </a:ln>
              <a:solidFill>
                <a:srgbClr val="FFFF00"/>
              </a:solidFill>
              <a:effectLst>
                <a:outerShdw blurRad="38100" dist="38100" dir="2700000" algn="tl">
                  <a:srgbClr val="000000">
                    <a:alpha val="43137"/>
                  </a:srgbClr>
                </a:outerShdw>
              </a:effectLst>
              <a:uLnTx/>
              <a:uFillTx/>
              <a:latin typeface="Times New Roman" pitchFamily="18" charset="0"/>
              <a:ea typeface="+mj-ea"/>
              <a:cs typeface="+mj-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571472" y="1571612"/>
            <a:ext cx="3500462" cy="492922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4" name="灯片编号占位符 5"/>
          <p:cNvSpPr>
            <a:spLocks noGrp="1"/>
          </p:cNvSpPr>
          <p:nvPr>
            <p:ph type="sldNum" sz="quarter" idx="12"/>
          </p:nvPr>
        </p:nvSpPr>
        <p:spPr/>
        <p:txBody>
          <a:bodyPr/>
          <a:lstStyle/>
          <a:p>
            <a:fld id="{B6852AFF-D94F-4574-8EF8-54206B53CB7C}" type="slidenum">
              <a:rPr lang="en-US" altLang="zh-CN"/>
              <a:pPr/>
              <a:t>34</a:t>
            </a:fld>
            <a:endParaRPr lang="en-US" altLang="zh-CN"/>
          </a:p>
        </p:txBody>
      </p:sp>
      <p:sp>
        <p:nvSpPr>
          <p:cNvPr id="7" name="Rectangle 2"/>
          <p:cNvSpPr txBox="1">
            <a:spLocks noChangeArrowheads="1"/>
          </p:cNvSpPr>
          <p:nvPr/>
        </p:nvSpPr>
        <p:spPr>
          <a:xfrm>
            <a:off x="642910" y="71414"/>
            <a:ext cx="7126288" cy="952500"/>
          </a:xfrm>
          <a:prstGeom prst="rect">
            <a:avLst/>
          </a:prstGeom>
        </p:spPr>
        <p:txBody>
          <a:bodyPr vert="horz" anchor="ctr">
            <a:normAutofit/>
          </a:bodyPr>
          <a:lstStyle/>
          <a:p>
            <a:pPr marL="484632"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2.4  </a:t>
            </a:r>
            <a:r>
              <a:rPr kumimoji="0" lang="zh-CN" altLang="en-US"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过程模型</a:t>
            </a:r>
            <a:r>
              <a:rPr lang="en-US" altLang="zh-CN" sz="3600" b="1"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latin typeface="楷体_GB2312" pitchFamily="49" charset="-122"/>
                <a:ea typeface="楷体_GB2312" pitchFamily="49" charset="-122"/>
                <a:cs typeface="+mj-cs"/>
              </a:rPr>
              <a:t>——</a:t>
            </a:r>
            <a:r>
              <a:rPr lang="zh-CN" altLang="en-US" sz="3600" b="1" dirty="0">
                <a:ln w="6350">
                  <a:solidFill>
                    <a:srgbClr val="FF388C">
                      <a:shade val="43000"/>
                    </a:srgbClr>
                  </a:solidFill>
                </a:ln>
                <a:solidFill>
                  <a:srgbClr val="FFFF00"/>
                </a:solidFill>
                <a:effectLst>
                  <a:outerShdw blurRad="38100" dist="38100" dir="2700000" algn="tl">
                    <a:srgbClr val="000000">
                      <a:alpha val="43137"/>
                    </a:srgbClr>
                  </a:outerShdw>
                </a:effectLst>
                <a:latin typeface="楷体_GB2312" pitchFamily="49" charset="-122"/>
                <a:ea typeface="楷体_GB2312" pitchFamily="49" charset="-122"/>
                <a:cs typeface="+mj-cs"/>
              </a:rPr>
              <a:t>增量</a:t>
            </a:r>
            <a:r>
              <a:rPr lang="zh-CN" altLang="en-US" sz="3600" b="1" dirty="0" smtClean="0">
                <a:ln w="6350">
                  <a:solidFill>
                    <a:srgbClr val="FF388C">
                      <a:shade val="43000"/>
                    </a:srgbClr>
                  </a:solidFill>
                </a:ln>
                <a:solidFill>
                  <a:srgbClr val="FFFF00"/>
                </a:solidFill>
                <a:effectLst>
                  <a:outerShdw blurRad="38100" dist="38100" dir="2700000" algn="tl">
                    <a:srgbClr val="000000">
                      <a:alpha val="43137"/>
                    </a:srgbClr>
                  </a:outerShdw>
                </a:effectLst>
                <a:latin typeface="楷体_GB2312" pitchFamily="49" charset="-122"/>
                <a:ea typeface="楷体_GB2312" pitchFamily="49" charset="-122"/>
                <a:cs typeface="+mj-cs"/>
              </a:rPr>
              <a:t>模型</a:t>
            </a:r>
            <a:endParaRPr kumimoji="0" lang="zh-CN" altLang="en-US" sz="4200" b="1" i="1" u="none" strike="noStrike" kern="1200" cap="none" spc="0" normalizeH="0" baseline="0" noProof="0" dirty="0">
              <a:ln w="6350">
                <a:solidFill>
                  <a:schemeClr val="accent1">
                    <a:shade val="43000"/>
                  </a:schemeClr>
                </a:solidFill>
              </a:ln>
              <a:solidFill>
                <a:srgbClr val="FFFF00"/>
              </a:solidFill>
              <a:effectLst>
                <a:outerShdw blurRad="38100" dist="38100" dir="2700000" algn="tl">
                  <a:srgbClr val="000000">
                    <a:alpha val="43137"/>
                  </a:srgbClr>
                </a:outerShdw>
              </a:effectLst>
              <a:uLnTx/>
              <a:uFillTx/>
              <a:latin typeface="Times New Roman" pitchFamily="18" charset="0"/>
              <a:ea typeface="+mj-ea"/>
              <a:cs typeface="+mj-cs"/>
            </a:endParaRPr>
          </a:p>
        </p:txBody>
      </p:sp>
      <p:sp>
        <p:nvSpPr>
          <p:cNvPr id="10" name="TextBox 9"/>
          <p:cNvSpPr txBox="1"/>
          <p:nvPr/>
        </p:nvSpPr>
        <p:spPr>
          <a:xfrm>
            <a:off x="1214414" y="2000240"/>
            <a:ext cx="2071702" cy="400110"/>
          </a:xfrm>
          <a:prstGeom prst="rect">
            <a:avLst/>
          </a:prstGeom>
        </p:spPr>
        <p:style>
          <a:lnRef idx="1">
            <a:schemeClr val="accent2"/>
          </a:lnRef>
          <a:fillRef idx="2">
            <a:schemeClr val="accent2"/>
          </a:fillRef>
          <a:effectRef idx="1">
            <a:schemeClr val="accent2"/>
          </a:effectRef>
          <a:fontRef idx="minor">
            <a:schemeClr val="dk1"/>
          </a:fontRef>
        </p:style>
        <p:txBody>
          <a:bodyPr vert="horz" wrap="square" rtlCol="0">
            <a:spAutoFit/>
          </a:bodyPr>
          <a:lstStyle/>
          <a:p>
            <a:pPr algn="ctr"/>
            <a:r>
              <a:rPr lang="zh-CN" altLang="en-US" sz="2000" dirty="0" smtClean="0">
                <a:solidFill>
                  <a:schemeClr val="dk1"/>
                </a:solidFill>
                <a:latin typeface="华文楷体" pitchFamily="2" charset="-122"/>
                <a:ea typeface="华文楷体" pitchFamily="2" charset="-122"/>
              </a:rPr>
              <a:t>目标：实现功能</a:t>
            </a:r>
            <a:endParaRPr lang="zh-CN" altLang="en-US" sz="2000" dirty="0">
              <a:solidFill>
                <a:schemeClr val="dk1"/>
              </a:solidFill>
              <a:latin typeface="华文楷体" pitchFamily="2" charset="-122"/>
              <a:ea typeface="华文楷体" pitchFamily="2" charset="-122"/>
            </a:endParaRPr>
          </a:p>
        </p:txBody>
      </p:sp>
      <p:sp>
        <p:nvSpPr>
          <p:cNvPr id="12" name="圆角矩形 11"/>
          <p:cNvSpPr/>
          <p:nvPr/>
        </p:nvSpPr>
        <p:spPr>
          <a:xfrm>
            <a:off x="5072066" y="1571612"/>
            <a:ext cx="3500462" cy="492922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3" name="TextBox 12"/>
          <p:cNvSpPr txBox="1"/>
          <p:nvPr/>
        </p:nvSpPr>
        <p:spPr>
          <a:xfrm>
            <a:off x="1571604" y="1357298"/>
            <a:ext cx="1447679" cy="461665"/>
          </a:xfrm>
          <a:prstGeom prst="rect">
            <a:avLst/>
          </a:prstGeom>
        </p:spPr>
        <p:style>
          <a:lnRef idx="2">
            <a:schemeClr val="accent1"/>
          </a:lnRef>
          <a:fillRef idx="1">
            <a:schemeClr val="lt1"/>
          </a:fillRef>
          <a:effectRef idx="0">
            <a:schemeClr val="accent1"/>
          </a:effectRef>
          <a:fontRef idx="minor">
            <a:schemeClr val="dk1"/>
          </a:fontRef>
        </p:style>
        <p:txBody>
          <a:bodyPr vert="horz" wrap="square" rtlCol="0">
            <a:spAutoFit/>
          </a:bodyPr>
          <a:lstStyle/>
          <a:p>
            <a:r>
              <a:rPr lang="zh-CN" altLang="en-US" sz="2400" dirty="0" smtClean="0">
                <a:solidFill>
                  <a:schemeClr val="dk1"/>
                </a:solidFill>
                <a:latin typeface="华文新魏" pitchFamily="2" charset="-122"/>
                <a:ea typeface="华文新魏" pitchFamily="2" charset="-122"/>
              </a:rPr>
              <a:t>增量模型</a:t>
            </a:r>
            <a:endParaRPr lang="zh-CN" altLang="en-US" sz="2400" dirty="0">
              <a:solidFill>
                <a:schemeClr val="dk1"/>
              </a:solidFill>
              <a:latin typeface="华文新魏" pitchFamily="2" charset="-122"/>
              <a:ea typeface="华文新魏" pitchFamily="2" charset="-122"/>
            </a:endParaRPr>
          </a:p>
        </p:txBody>
      </p:sp>
      <p:sp>
        <p:nvSpPr>
          <p:cNvPr id="14" name="TextBox 13"/>
          <p:cNvSpPr txBox="1"/>
          <p:nvPr/>
        </p:nvSpPr>
        <p:spPr>
          <a:xfrm>
            <a:off x="6072198" y="1357298"/>
            <a:ext cx="1447679" cy="461665"/>
          </a:xfrm>
          <a:prstGeom prst="rect">
            <a:avLst/>
          </a:prstGeom>
        </p:spPr>
        <p:style>
          <a:lnRef idx="2">
            <a:schemeClr val="accent5"/>
          </a:lnRef>
          <a:fillRef idx="1">
            <a:schemeClr val="lt1"/>
          </a:fillRef>
          <a:effectRef idx="0">
            <a:schemeClr val="accent5"/>
          </a:effectRef>
          <a:fontRef idx="minor">
            <a:schemeClr val="dk1"/>
          </a:fontRef>
        </p:style>
        <p:txBody>
          <a:bodyPr vert="horz" wrap="square" rtlCol="0">
            <a:spAutoFit/>
          </a:bodyPr>
          <a:lstStyle/>
          <a:p>
            <a:pPr algn="ctr"/>
            <a:r>
              <a:rPr lang="zh-CN" altLang="en-US" sz="2400" dirty="0" smtClean="0">
                <a:solidFill>
                  <a:schemeClr val="dk1"/>
                </a:solidFill>
                <a:latin typeface="华文新魏" pitchFamily="2" charset="-122"/>
                <a:ea typeface="华文新魏" pitchFamily="2" charset="-122"/>
              </a:rPr>
              <a:t>吃饭</a:t>
            </a:r>
            <a:endParaRPr lang="zh-CN" altLang="en-US" sz="2400" dirty="0">
              <a:solidFill>
                <a:schemeClr val="dk1"/>
              </a:solidFill>
              <a:latin typeface="华文新魏" pitchFamily="2" charset="-122"/>
              <a:ea typeface="华文新魏" pitchFamily="2" charset="-122"/>
            </a:endParaRPr>
          </a:p>
        </p:txBody>
      </p:sp>
      <p:sp>
        <p:nvSpPr>
          <p:cNvPr id="15" name="TextBox 14"/>
          <p:cNvSpPr txBox="1"/>
          <p:nvPr/>
        </p:nvSpPr>
        <p:spPr>
          <a:xfrm>
            <a:off x="1214414" y="2714620"/>
            <a:ext cx="2071702" cy="707886"/>
          </a:xfrm>
          <a:prstGeom prst="rect">
            <a:avLst/>
          </a:prstGeom>
        </p:spPr>
        <p:style>
          <a:lnRef idx="1">
            <a:schemeClr val="accent2"/>
          </a:lnRef>
          <a:fillRef idx="2">
            <a:schemeClr val="accent2"/>
          </a:fillRef>
          <a:effectRef idx="1">
            <a:schemeClr val="accent2"/>
          </a:effectRef>
          <a:fontRef idx="minor">
            <a:schemeClr val="dk1"/>
          </a:fontRef>
        </p:style>
        <p:txBody>
          <a:bodyPr vert="horz" wrap="square" rtlCol="0">
            <a:spAutoFit/>
          </a:bodyPr>
          <a:lstStyle/>
          <a:p>
            <a:pPr algn="ctr"/>
            <a:r>
              <a:rPr lang="zh-CN" altLang="en-US" sz="2000" dirty="0" smtClean="0">
                <a:latin typeface="华文楷体" pitchFamily="2" charset="-122"/>
                <a:ea typeface="华文楷体" pitchFamily="2" charset="-122"/>
              </a:rPr>
              <a:t>步骤：</a:t>
            </a:r>
            <a:endParaRPr lang="en-US" altLang="zh-CN" sz="2000" dirty="0" smtClean="0">
              <a:latin typeface="华文楷体" pitchFamily="2" charset="-122"/>
              <a:ea typeface="华文楷体" pitchFamily="2" charset="-122"/>
            </a:endParaRPr>
          </a:p>
          <a:p>
            <a:pPr algn="ctr"/>
            <a:r>
              <a:rPr lang="zh-CN" altLang="en-US" sz="2000" dirty="0" smtClean="0">
                <a:latin typeface="华文楷体" pitchFamily="2" charset="-122"/>
                <a:ea typeface="华文楷体" pitchFamily="2" charset="-122"/>
              </a:rPr>
              <a:t>分析</a:t>
            </a:r>
            <a:r>
              <a:rPr lang="en-US" altLang="zh-CN" sz="2000" dirty="0" smtClean="0">
                <a:latin typeface="华文楷体" pitchFamily="2" charset="-122"/>
                <a:ea typeface="华文楷体" pitchFamily="2" charset="-122"/>
              </a:rPr>
              <a:t>/</a:t>
            </a:r>
            <a:r>
              <a:rPr lang="zh-CN" altLang="en-US" sz="2000" dirty="0" smtClean="0">
                <a:latin typeface="华文楷体" pitchFamily="2" charset="-122"/>
                <a:ea typeface="华文楷体" pitchFamily="2" charset="-122"/>
              </a:rPr>
              <a:t>设计</a:t>
            </a:r>
            <a:r>
              <a:rPr lang="en-US" altLang="zh-CN" sz="2000" dirty="0" smtClean="0">
                <a:latin typeface="华文楷体" pitchFamily="2" charset="-122"/>
                <a:ea typeface="华文楷体" pitchFamily="2" charset="-122"/>
              </a:rPr>
              <a:t>/</a:t>
            </a:r>
            <a:r>
              <a:rPr lang="zh-CN" altLang="en-US" sz="2000" dirty="0" smtClean="0">
                <a:latin typeface="华文楷体" pitchFamily="2" charset="-122"/>
                <a:ea typeface="华文楷体" pitchFamily="2" charset="-122"/>
              </a:rPr>
              <a:t>实现</a:t>
            </a:r>
            <a:endParaRPr lang="zh-CN" altLang="en-US" sz="2000" dirty="0">
              <a:solidFill>
                <a:schemeClr val="dk1"/>
              </a:solidFill>
              <a:latin typeface="华文楷体" pitchFamily="2" charset="-122"/>
              <a:ea typeface="华文楷体" pitchFamily="2" charset="-122"/>
            </a:endParaRPr>
          </a:p>
        </p:txBody>
      </p:sp>
      <p:sp>
        <p:nvSpPr>
          <p:cNvPr id="16" name="TextBox 15"/>
          <p:cNvSpPr txBox="1"/>
          <p:nvPr/>
        </p:nvSpPr>
        <p:spPr>
          <a:xfrm>
            <a:off x="1214414" y="3714752"/>
            <a:ext cx="2071702" cy="400110"/>
          </a:xfrm>
          <a:prstGeom prst="rect">
            <a:avLst/>
          </a:prstGeom>
        </p:spPr>
        <p:style>
          <a:lnRef idx="1">
            <a:schemeClr val="accent2"/>
          </a:lnRef>
          <a:fillRef idx="2">
            <a:schemeClr val="accent2"/>
          </a:fillRef>
          <a:effectRef idx="1">
            <a:schemeClr val="accent2"/>
          </a:effectRef>
          <a:fontRef idx="minor">
            <a:schemeClr val="dk1"/>
          </a:fontRef>
        </p:style>
        <p:txBody>
          <a:bodyPr vert="horz" wrap="square" rtlCol="0">
            <a:spAutoFit/>
          </a:bodyPr>
          <a:lstStyle/>
          <a:p>
            <a:pPr algn="ctr"/>
            <a:r>
              <a:rPr lang="zh-CN" altLang="en-US" sz="2000" dirty="0" smtClean="0">
                <a:solidFill>
                  <a:schemeClr val="dk1"/>
                </a:solidFill>
                <a:latin typeface="华文楷体" pitchFamily="2" charset="-122"/>
                <a:ea typeface="华文楷体" pitchFamily="2" charset="-122"/>
              </a:rPr>
              <a:t>项目规模</a:t>
            </a:r>
            <a:endParaRPr lang="zh-CN" altLang="en-US" sz="2000" dirty="0">
              <a:solidFill>
                <a:schemeClr val="dk1"/>
              </a:solidFill>
              <a:latin typeface="华文楷体" pitchFamily="2" charset="-122"/>
              <a:ea typeface="华文楷体" pitchFamily="2" charset="-122"/>
            </a:endParaRPr>
          </a:p>
        </p:txBody>
      </p:sp>
      <p:sp>
        <p:nvSpPr>
          <p:cNvPr id="17" name="TextBox 16"/>
          <p:cNvSpPr txBox="1"/>
          <p:nvPr/>
        </p:nvSpPr>
        <p:spPr>
          <a:xfrm>
            <a:off x="1214414" y="4386212"/>
            <a:ext cx="2071702" cy="400110"/>
          </a:xfrm>
          <a:prstGeom prst="rect">
            <a:avLst/>
          </a:prstGeom>
        </p:spPr>
        <p:style>
          <a:lnRef idx="1">
            <a:schemeClr val="accent2"/>
          </a:lnRef>
          <a:fillRef idx="2">
            <a:schemeClr val="accent2"/>
          </a:fillRef>
          <a:effectRef idx="1">
            <a:schemeClr val="accent2"/>
          </a:effectRef>
          <a:fontRef idx="minor">
            <a:schemeClr val="dk1"/>
          </a:fontRef>
        </p:style>
        <p:txBody>
          <a:bodyPr vert="horz" wrap="square" rtlCol="0">
            <a:spAutoFit/>
          </a:bodyPr>
          <a:lstStyle/>
          <a:p>
            <a:pPr algn="ctr"/>
            <a:r>
              <a:rPr lang="zh-CN" altLang="en-US" sz="2000" dirty="0">
                <a:latin typeface="华文楷体" pitchFamily="2" charset="-122"/>
                <a:ea typeface="华文楷体" pitchFamily="2" charset="-122"/>
              </a:rPr>
              <a:t>分</a:t>
            </a:r>
            <a:r>
              <a:rPr lang="zh-CN" altLang="en-US" sz="2000" dirty="0" smtClean="0">
                <a:latin typeface="华文楷体" pitchFamily="2" charset="-122"/>
                <a:ea typeface="华文楷体" pitchFamily="2" charset="-122"/>
              </a:rPr>
              <a:t>模块进行</a:t>
            </a:r>
            <a:endParaRPr lang="zh-CN" altLang="en-US" sz="2000" dirty="0">
              <a:solidFill>
                <a:schemeClr val="dk1"/>
              </a:solidFill>
              <a:latin typeface="华文楷体" pitchFamily="2" charset="-122"/>
              <a:ea typeface="华文楷体" pitchFamily="2" charset="-122"/>
            </a:endParaRPr>
          </a:p>
        </p:txBody>
      </p:sp>
      <p:sp>
        <p:nvSpPr>
          <p:cNvPr id="18" name="TextBox 17"/>
          <p:cNvSpPr txBox="1"/>
          <p:nvPr/>
        </p:nvSpPr>
        <p:spPr>
          <a:xfrm>
            <a:off x="1214414" y="5643578"/>
            <a:ext cx="2071702" cy="707886"/>
          </a:xfrm>
          <a:prstGeom prst="rect">
            <a:avLst/>
          </a:prstGeom>
        </p:spPr>
        <p:style>
          <a:lnRef idx="1">
            <a:schemeClr val="accent2"/>
          </a:lnRef>
          <a:fillRef idx="2">
            <a:schemeClr val="accent2"/>
          </a:fillRef>
          <a:effectRef idx="1">
            <a:schemeClr val="accent2"/>
          </a:effectRef>
          <a:fontRef idx="minor">
            <a:schemeClr val="dk1"/>
          </a:fontRef>
        </p:style>
        <p:txBody>
          <a:bodyPr vert="horz" wrap="square" rtlCol="0">
            <a:spAutoFit/>
          </a:bodyPr>
          <a:lstStyle/>
          <a:p>
            <a:pPr algn="ctr"/>
            <a:r>
              <a:rPr lang="zh-CN" altLang="en-US" sz="2000" dirty="0" smtClean="0">
                <a:latin typeface="华文楷体" pitchFamily="2" charset="-122"/>
                <a:ea typeface="华文楷体" pitchFamily="2" charset="-122"/>
              </a:rPr>
              <a:t>有问题导致</a:t>
            </a:r>
            <a:r>
              <a:rPr lang="en-US" altLang="zh-CN" sz="2000" dirty="0" smtClean="0">
                <a:latin typeface="华文楷体" pitchFamily="2" charset="-122"/>
                <a:ea typeface="华文楷体" pitchFamily="2" charset="-122"/>
              </a:rPr>
              <a:t/>
            </a:r>
            <a:br>
              <a:rPr lang="en-US" altLang="zh-CN" sz="2000" dirty="0" smtClean="0">
                <a:latin typeface="华文楷体" pitchFamily="2" charset="-122"/>
                <a:ea typeface="华文楷体" pitchFamily="2" charset="-122"/>
              </a:rPr>
            </a:br>
            <a:r>
              <a:rPr lang="zh-CN" altLang="en-US" sz="2000" dirty="0" smtClean="0">
                <a:latin typeface="华文楷体" pitchFamily="2" charset="-122"/>
                <a:ea typeface="华文楷体" pitchFamily="2" charset="-122"/>
              </a:rPr>
              <a:t>项目失败</a:t>
            </a:r>
            <a:endParaRPr lang="zh-CN" altLang="en-US" sz="2000" dirty="0">
              <a:solidFill>
                <a:schemeClr val="dk1"/>
              </a:solidFill>
              <a:latin typeface="华文楷体" pitchFamily="2" charset="-122"/>
              <a:ea typeface="华文楷体" pitchFamily="2" charset="-122"/>
            </a:endParaRPr>
          </a:p>
        </p:txBody>
      </p:sp>
      <p:sp>
        <p:nvSpPr>
          <p:cNvPr id="19" name="TextBox 18"/>
          <p:cNvSpPr txBox="1"/>
          <p:nvPr/>
        </p:nvSpPr>
        <p:spPr>
          <a:xfrm>
            <a:off x="1214414" y="5029154"/>
            <a:ext cx="2071702" cy="400110"/>
          </a:xfrm>
          <a:prstGeom prst="rect">
            <a:avLst/>
          </a:prstGeom>
        </p:spPr>
        <p:style>
          <a:lnRef idx="1">
            <a:schemeClr val="accent2"/>
          </a:lnRef>
          <a:fillRef idx="2">
            <a:schemeClr val="accent2"/>
          </a:fillRef>
          <a:effectRef idx="1">
            <a:schemeClr val="accent2"/>
          </a:effectRef>
          <a:fontRef idx="minor">
            <a:schemeClr val="dk1"/>
          </a:fontRef>
        </p:style>
        <p:txBody>
          <a:bodyPr vert="horz" wrap="square" rtlCol="0">
            <a:spAutoFit/>
          </a:bodyPr>
          <a:lstStyle/>
          <a:p>
            <a:pPr algn="ctr"/>
            <a:r>
              <a:rPr lang="zh-CN" altLang="en-US" sz="2000" dirty="0" smtClean="0">
                <a:solidFill>
                  <a:schemeClr val="dk1"/>
                </a:solidFill>
                <a:latin typeface="华文楷体" pitchFamily="2" charset="-122"/>
                <a:ea typeface="华文楷体" pitchFamily="2" charset="-122"/>
              </a:rPr>
              <a:t>构件分解要适中</a:t>
            </a:r>
            <a:endParaRPr lang="zh-CN" altLang="en-US" sz="2000" dirty="0">
              <a:solidFill>
                <a:schemeClr val="dk1"/>
              </a:solidFill>
              <a:latin typeface="华文楷体" pitchFamily="2" charset="-122"/>
              <a:ea typeface="华文楷体" pitchFamily="2" charset="-122"/>
            </a:endParaRPr>
          </a:p>
        </p:txBody>
      </p:sp>
      <p:sp>
        <p:nvSpPr>
          <p:cNvPr id="22" name="TextBox 21"/>
          <p:cNvSpPr txBox="1"/>
          <p:nvPr/>
        </p:nvSpPr>
        <p:spPr>
          <a:xfrm>
            <a:off x="5786446" y="2000240"/>
            <a:ext cx="2071702" cy="400110"/>
          </a:xfrm>
          <a:prstGeom prst="rect">
            <a:avLst/>
          </a:prstGeom>
        </p:spPr>
        <p:style>
          <a:lnRef idx="1">
            <a:schemeClr val="accent5"/>
          </a:lnRef>
          <a:fillRef idx="2">
            <a:schemeClr val="accent5"/>
          </a:fillRef>
          <a:effectRef idx="1">
            <a:schemeClr val="accent5"/>
          </a:effectRef>
          <a:fontRef idx="minor">
            <a:schemeClr val="dk1"/>
          </a:fontRef>
        </p:style>
        <p:txBody>
          <a:bodyPr vert="horz" wrap="square" rtlCol="0">
            <a:spAutoFit/>
          </a:bodyPr>
          <a:lstStyle/>
          <a:p>
            <a:pPr algn="ctr"/>
            <a:r>
              <a:rPr lang="zh-CN" altLang="en-US" sz="2000" dirty="0" smtClean="0">
                <a:solidFill>
                  <a:schemeClr val="dk1"/>
                </a:solidFill>
                <a:latin typeface="华文楷体" pitchFamily="2" charset="-122"/>
                <a:ea typeface="华文楷体" pitchFamily="2" charset="-122"/>
              </a:rPr>
              <a:t>目标：吃饱饭</a:t>
            </a:r>
            <a:endParaRPr lang="zh-CN" altLang="en-US" sz="2000" dirty="0">
              <a:solidFill>
                <a:schemeClr val="dk1"/>
              </a:solidFill>
              <a:latin typeface="华文楷体" pitchFamily="2" charset="-122"/>
              <a:ea typeface="华文楷体" pitchFamily="2" charset="-122"/>
            </a:endParaRPr>
          </a:p>
        </p:txBody>
      </p:sp>
      <p:sp>
        <p:nvSpPr>
          <p:cNvPr id="23" name="TextBox 22"/>
          <p:cNvSpPr txBox="1"/>
          <p:nvPr/>
        </p:nvSpPr>
        <p:spPr>
          <a:xfrm>
            <a:off x="5786446" y="2714620"/>
            <a:ext cx="2071702" cy="707886"/>
          </a:xfrm>
          <a:prstGeom prst="rect">
            <a:avLst/>
          </a:prstGeom>
        </p:spPr>
        <p:style>
          <a:lnRef idx="1">
            <a:schemeClr val="accent5"/>
          </a:lnRef>
          <a:fillRef idx="2">
            <a:schemeClr val="accent5"/>
          </a:fillRef>
          <a:effectRef idx="1">
            <a:schemeClr val="accent5"/>
          </a:effectRef>
          <a:fontRef idx="minor">
            <a:schemeClr val="dk1"/>
          </a:fontRef>
        </p:style>
        <p:txBody>
          <a:bodyPr vert="horz" wrap="square" rtlCol="0">
            <a:spAutoFit/>
          </a:bodyPr>
          <a:lstStyle/>
          <a:p>
            <a:pPr algn="ctr"/>
            <a:r>
              <a:rPr lang="zh-CN" altLang="en-US" sz="2000" dirty="0" smtClean="0">
                <a:latin typeface="华文楷体" pitchFamily="2" charset="-122"/>
                <a:ea typeface="华文楷体" pitchFamily="2" charset="-122"/>
              </a:rPr>
              <a:t>步骤：</a:t>
            </a:r>
            <a:endParaRPr lang="en-US" altLang="zh-CN" sz="2000" dirty="0" smtClean="0">
              <a:latin typeface="华文楷体" pitchFamily="2" charset="-122"/>
              <a:ea typeface="华文楷体" pitchFamily="2" charset="-122"/>
            </a:endParaRPr>
          </a:p>
          <a:p>
            <a:pPr algn="ctr"/>
            <a:r>
              <a:rPr lang="zh-CN" altLang="en-US" sz="2000" dirty="0" smtClean="0">
                <a:solidFill>
                  <a:schemeClr val="dk1"/>
                </a:solidFill>
                <a:latin typeface="华文楷体" pitchFamily="2" charset="-122"/>
                <a:ea typeface="华文楷体" pitchFamily="2" charset="-122"/>
              </a:rPr>
              <a:t>夹</a:t>
            </a:r>
            <a:r>
              <a:rPr lang="en-US" altLang="zh-CN" sz="2000" dirty="0" smtClean="0">
                <a:solidFill>
                  <a:schemeClr val="dk1"/>
                </a:solidFill>
                <a:latin typeface="华文楷体" pitchFamily="2" charset="-122"/>
                <a:ea typeface="华文楷体" pitchFamily="2" charset="-122"/>
              </a:rPr>
              <a:t>/</a:t>
            </a:r>
            <a:r>
              <a:rPr lang="zh-CN" altLang="en-US" sz="2000" dirty="0" smtClean="0">
                <a:solidFill>
                  <a:schemeClr val="dk1"/>
                </a:solidFill>
                <a:latin typeface="华文楷体" pitchFamily="2" charset="-122"/>
                <a:ea typeface="华文楷体" pitchFamily="2" charset="-122"/>
              </a:rPr>
              <a:t>嚼</a:t>
            </a:r>
            <a:r>
              <a:rPr lang="en-US" altLang="zh-CN" sz="2000" dirty="0" smtClean="0">
                <a:solidFill>
                  <a:schemeClr val="dk1"/>
                </a:solidFill>
                <a:latin typeface="华文楷体" pitchFamily="2" charset="-122"/>
                <a:ea typeface="华文楷体" pitchFamily="2" charset="-122"/>
              </a:rPr>
              <a:t>/</a:t>
            </a:r>
            <a:r>
              <a:rPr lang="zh-CN" altLang="en-US" sz="2000" dirty="0" smtClean="0">
                <a:solidFill>
                  <a:schemeClr val="dk1"/>
                </a:solidFill>
                <a:latin typeface="华文楷体" pitchFamily="2" charset="-122"/>
                <a:ea typeface="华文楷体" pitchFamily="2" charset="-122"/>
              </a:rPr>
              <a:t>咽</a:t>
            </a:r>
            <a:endParaRPr lang="zh-CN" altLang="en-US" sz="2000" dirty="0">
              <a:solidFill>
                <a:schemeClr val="dk1"/>
              </a:solidFill>
              <a:latin typeface="华文楷体" pitchFamily="2" charset="-122"/>
              <a:ea typeface="华文楷体" pitchFamily="2" charset="-122"/>
            </a:endParaRPr>
          </a:p>
        </p:txBody>
      </p:sp>
      <p:sp>
        <p:nvSpPr>
          <p:cNvPr id="24" name="TextBox 23"/>
          <p:cNvSpPr txBox="1"/>
          <p:nvPr/>
        </p:nvSpPr>
        <p:spPr>
          <a:xfrm>
            <a:off x="5786446" y="3714752"/>
            <a:ext cx="2071702" cy="400110"/>
          </a:xfrm>
          <a:prstGeom prst="rect">
            <a:avLst/>
          </a:prstGeom>
        </p:spPr>
        <p:style>
          <a:lnRef idx="1">
            <a:schemeClr val="accent5"/>
          </a:lnRef>
          <a:fillRef idx="2">
            <a:schemeClr val="accent5"/>
          </a:fillRef>
          <a:effectRef idx="1">
            <a:schemeClr val="accent5"/>
          </a:effectRef>
          <a:fontRef idx="minor">
            <a:schemeClr val="dk1"/>
          </a:fontRef>
        </p:style>
        <p:txBody>
          <a:bodyPr vert="horz" wrap="square" rtlCol="0">
            <a:spAutoFit/>
          </a:bodyPr>
          <a:lstStyle/>
          <a:p>
            <a:pPr algn="ctr"/>
            <a:r>
              <a:rPr lang="zh-CN" altLang="en-US" sz="2000" dirty="0" smtClean="0">
                <a:solidFill>
                  <a:schemeClr val="dk1"/>
                </a:solidFill>
                <a:latin typeface="华文楷体" pitchFamily="2" charset="-122"/>
                <a:ea typeface="华文楷体" pitchFamily="2" charset="-122"/>
              </a:rPr>
              <a:t>食量大小</a:t>
            </a:r>
            <a:endParaRPr lang="zh-CN" altLang="en-US" sz="2000" dirty="0">
              <a:solidFill>
                <a:schemeClr val="dk1"/>
              </a:solidFill>
              <a:latin typeface="华文楷体" pitchFamily="2" charset="-122"/>
              <a:ea typeface="华文楷体" pitchFamily="2" charset="-122"/>
            </a:endParaRPr>
          </a:p>
        </p:txBody>
      </p:sp>
      <p:sp>
        <p:nvSpPr>
          <p:cNvPr id="25" name="TextBox 24"/>
          <p:cNvSpPr txBox="1"/>
          <p:nvPr/>
        </p:nvSpPr>
        <p:spPr>
          <a:xfrm>
            <a:off x="5786446" y="4386212"/>
            <a:ext cx="2071702" cy="400110"/>
          </a:xfrm>
          <a:prstGeom prst="rect">
            <a:avLst/>
          </a:prstGeom>
        </p:spPr>
        <p:style>
          <a:lnRef idx="1">
            <a:schemeClr val="accent5"/>
          </a:lnRef>
          <a:fillRef idx="2">
            <a:schemeClr val="accent5"/>
          </a:fillRef>
          <a:effectRef idx="1">
            <a:schemeClr val="accent5"/>
          </a:effectRef>
          <a:fontRef idx="minor">
            <a:schemeClr val="dk1"/>
          </a:fontRef>
        </p:style>
        <p:txBody>
          <a:bodyPr vert="horz" wrap="square" rtlCol="0">
            <a:spAutoFit/>
          </a:bodyPr>
          <a:lstStyle/>
          <a:p>
            <a:pPr algn="ctr"/>
            <a:r>
              <a:rPr lang="zh-CN" altLang="en-US" sz="2000" dirty="0" smtClean="0">
                <a:solidFill>
                  <a:schemeClr val="dk1"/>
                </a:solidFill>
                <a:latin typeface="华文楷体" pitchFamily="2" charset="-122"/>
                <a:ea typeface="华文楷体" pitchFamily="2" charset="-122"/>
              </a:rPr>
              <a:t>一口一口的吃</a:t>
            </a:r>
            <a:endParaRPr lang="zh-CN" altLang="en-US" sz="2000" dirty="0">
              <a:solidFill>
                <a:schemeClr val="dk1"/>
              </a:solidFill>
              <a:latin typeface="华文楷体" pitchFamily="2" charset="-122"/>
              <a:ea typeface="华文楷体" pitchFamily="2" charset="-122"/>
            </a:endParaRPr>
          </a:p>
        </p:txBody>
      </p:sp>
      <p:sp>
        <p:nvSpPr>
          <p:cNvPr id="26" name="TextBox 25"/>
          <p:cNvSpPr txBox="1"/>
          <p:nvPr/>
        </p:nvSpPr>
        <p:spPr>
          <a:xfrm>
            <a:off x="5786446" y="5650072"/>
            <a:ext cx="2071702" cy="707886"/>
          </a:xfrm>
          <a:prstGeom prst="rect">
            <a:avLst/>
          </a:prstGeom>
        </p:spPr>
        <p:style>
          <a:lnRef idx="1">
            <a:schemeClr val="accent5"/>
          </a:lnRef>
          <a:fillRef idx="2">
            <a:schemeClr val="accent5"/>
          </a:fillRef>
          <a:effectRef idx="1">
            <a:schemeClr val="accent5"/>
          </a:effectRef>
          <a:fontRef idx="minor">
            <a:schemeClr val="dk1"/>
          </a:fontRef>
        </p:style>
        <p:txBody>
          <a:bodyPr vert="horz" wrap="square" rtlCol="0">
            <a:spAutoFit/>
          </a:bodyPr>
          <a:lstStyle/>
          <a:p>
            <a:pPr algn="ctr"/>
            <a:r>
              <a:rPr lang="zh-CN" altLang="en-US" sz="2000" dirty="0" smtClean="0">
                <a:latin typeface="华文楷体" pitchFamily="2" charset="-122"/>
                <a:ea typeface="华文楷体" pitchFamily="2" charset="-122"/>
              </a:rPr>
              <a:t>饭或方式有问题导致腹泻或呕吐</a:t>
            </a:r>
            <a:endParaRPr lang="zh-CN" altLang="en-US" sz="2000" dirty="0">
              <a:solidFill>
                <a:schemeClr val="dk1"/>
              </a:solidFill>
              <a:latin typeface="华文楷体" pitchFamily="2" charset="-122"/>
              <a:ea typeface="华文楷体" pitchFamily="2" charset="-122"/>
            </a:endParaRPr>
          </a:p>
        </p:txBody>
      </p:sp>
      <p:sp>
        <p:nvSpPr>
          <p:cNvPr id="27" name="TextBox 26"/>
          <p:cNvSpPr txBox="1"/>
          <p:nvPr/>
        </p:nvSpPr>
        <p:spPr>
          <a:xfrm>
            <a:off x="5786446" y="5029154"/>
            <a:ext cx="2071702" cy="400110"/>
          </a:xfrm>
          <a:prstGeom prst="rect">
            <a:avLst/>
          </a:prstGeom>
        </p:spPr>
        <p:style>
          <a:lnRef idx="1">
            <a:schemeClr val="accent5"/>
          </a:lnRef>
          <a:fillRef idx="2">
            <a:schemeClr val="accent5"/>
          </a:fillRef>
          <a:effectRef idx="1">
            <a:schemeClr val="accent5"/>
          </a:effectRef>
          <a:fontRef idx="minor">
            <a:schemeClr val="dk1"/>
          </a:fontRef>
        </p:style>
        <p:txBody>
          <a:bodyPr vert="horz" wrap="square" rtlCol="0">
            <a:spAutoFit/>
          </a:bodyPr>
          <a:lstStyle/>
          <a:p>
            <a:pPr algn="ctr"/>
            <a:r>
              <a:rPr lang="zh-CN" altLang="en-US" sz="2000" dirty="0" smtClean="0">
                <a:solidFill>
                  <a:schemeClr val="dk1"/>
                </a:solidFill>
                <a:latin typeface="华文楷体" pitchFamily="2" charset="-122"/>
                <a:ea typeface="华文楷体" pitchFamily="2" charset="-122"/>
              </a:rPr>
              <a:t>每口饭要适量</a:t>
            </a:r>
            <a:endParaRPr lang="zh-CN" altLang="en-US" sz="2000" dirty="0">
              <a:solidFill>
                <a:schemeClr val="dk1"/>
              </a:solidFill>
              <a:latin typeface="华文楷体" pitchFamily="2" charset="-122"/>
              <a:ea typeface="华文楷体" pitchFamily="2" charset="-122"/>
            </a:endParaRPr>
          </a:p>
        </p:txBody>
      </p:sp>
      <p:sp>
        <p:nvSpPr>
          <p:cNvPr id="28" name="右箭头 27"/>
          <p:cNvSpPr/>
          <p:nvPr/>
        </p:nvSpPr>
        <p:spPr>
          <a:xfrm>
            <a:off x="3571868" y="2071678"/>
            <a:ext cx="2000264" cy="214314"/>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9" name="右箭头 28"/>
          <p:cNvSpPr/>
          <p:nvPr/>
        </p:nvSpPr>
        <p:spPr>
          <a:xfrm>
            <a:off x="3571868" y="2928934"/>
            <a:ext cx="2000264" cy="214314"/>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30" name="右箭头 29"/>
          <p:cNvSpPr/>
          <p:nvPr/>
        </p:nvSpPr>
        <p:spPr>
          <a:xfrm>
            <a:off x="3571868" y="3786190"/>
            <a:ext cx="2000264" cy="214314"/>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31" name="右箭头 30"/>
          <p:cNvSpPr/>
          <p:nvPr/>
        </p:nvSpPr>
        <p:spPr>
          <a:xfrm>
            <a:off x="3571868" y="4500570"/>
            <a:ext cx="2000264" cy="214314"/>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32" name="右箭头 31"/>
          <p:cNvSpPr/>
          <p:nvPr/>
        </p:nvSpPr>
        <p:spPr>
          <a:xfrm>
            <a:off x="3571868" y="5143512"/>
            <a:ext cx="2000264" cy="214314"/>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33" name="右箭头 32"/>
          <p:cNvSpPr/>
          <p:nvPr/>
        </p:nvSpPr>
        <p:spPr>
          <a:xfrm>
            <a:off x="3571868" y="5929330"/>
            <a:ext cx="2000264" cy="214314"/>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4"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ox(in)">
                                      <p:cBhvr>
                                        <p:cTn id="25" dur="500"/>
                                        <p:tgtEl>
                                          <p:spTgt spid="10"/>
                                        </p:tgtEl>
                                      </p:cBhvr>
                                    </p:animEffect>
                                  </p:childTnLst>
                                </p:cTn>
                              </p:par>
                              <p:par>
                                <p:cTn id="26" presetID="4" presetClass="entr" presetSubtype="16" fill="hold" grpId="4"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in)">
                                      <p:cBhvr>
                                        <p:cTn id="28" dur="500"/>
                                        <p:tgtEl>
                                          <p:spTgt spid="28"/>
                                        </p:tgtEl>
                                      </p:cBhvr>
                                    </p:animEffect>
                                  </p:childTnLst>
                                </p:cTn>
                              </p:par>
                              <p:par>
                                <p:cTn id="29" presetID="4" presetClass="entr" presetSubtype="16" fill="hold" grpId="4"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box(in)">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box(in)">
                                      <p:cBhvr>
                                        <p:cTn id="36" dur="500"/>
                                        <p:tgtEl>
                                          <p:spTgt spid="15"/>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box(in)">
                                      <p:cBhvr>
                                        <p:cTn id="39" dur="500"/>
                                        <p:tgtEl>
                                          <p:spTgt spid="29"/>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box(in)">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ox(in)">
                                      <p:cBhvr>
                                        <p:cTn id="47" dur="500"/>
                                        <p:tgtEl>
                                          <p:spTgt spid="16"/>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box(in)">
                                      <p:cBhvr>
                                        <p:cTn id="50" dur="500"/>
                                        <p:tgtEl>
                                          <p:spTgt spid="30"/>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box(in)">
                                      <p:cBhvr>
                                        <p:cTn id="53" dur="500"/>
                                        <p:tgtEl>
                                          <p:spTgt spid="24"/>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box(in)">
                                      <p:cBhvr>
                                        <p:cTn id="58" dur="500"/>
                                        <p:tgtEl>
                                          <p:spTgt spid="17"/>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box(in)">
                                      <p:cBhvr>
                                        <p:cTn id="61" dur="500"/>
                                        <p:tgtEl>
                                          <p:spTgt spid="31"/>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box(in)">
                                      <p:cBhvr>
                                        <p:cTn id="64" dur="500"/>
                                        <p:tgtEl>
                                          <p:spTgt spid="25"/>
                                        </p:tgtEl>
                                      </p:cBhvr>
                                    </p:animEffect>
                                  </p:childTnLst>
                                </p:cTn>
                              </p:par>
                            </p:childTnLst>
                          </p:cTn>
                        </p:par>
                      </p:childTnLst>
                    </p:cTn>
                  </p:par>
                  <p:par>
                    <p:cTn id="65" fill="hold">
                      <p:stCondLst>
                        <p:cond delay="indefinite"/>
                      </p:stCondLst>
                      <p:childTnLst>
                        <p:par>
                          <p:cTn id="66" fill="hold">
                            <p:stCondLst>
                              <p:cond delay="0"/>
                            </p:stCondLst>
                            <p:childTnLst>
                              <p:par>
                                <p:cTn id="67" presetID="4" presetClass="entr" presetSubtype="16" fill="hold" grpId="0" nodeType="click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box(in)">
                                      <p:cBhvr>
                                        <p:cTn id="69" dur="500"/>
                                        <p:tgtEl>
                                          <p:spTgt spid="19"/>
                                        </p:tgtEl>
                                      </p:cBhvr>
                                    </p:animEffect>
                                  </p:childTnLst>
                                </p:cTn>
                              </p:par>
                              <p:par>
                                <p:cTn id="70" presetID="4" presetClass="entr" presetSubtype="16"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box(in)">
                                      <p:cBhvr>
                                        <p:cTn id="72" dur="500"/>
                                        <p:tgtEl>
                                          <p:spTgt spid="32"/>
                                        </p:tgtEl>
                                      </p:cBhvr>
                                    </p:animEffect>
                                  </p:childTnLst>
                                </p:cTn>
                              </p:par>
                              <p:par>
                                <p:cTn id="73" presetID="4" presetClass="entr" presetSubtype="16"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box(in)">
                                      <p:cBhvr>
                                        <p:cTn id="75" dur="500"/>
                                        <p:tgtEl>
                                          <p:spTgt spid="27"/>
                                        </p:tgtEl>
                                      </p:cBhvr>
                                    </p:animEffect>
                                  </p:childTnLst>
                                </p:cTn>
                              </p:par>
                            </p:childTnLst>
                          </p:cTn>
                        </p:par>
                      </p:childTnLst>
                    </p:cTn>
                  </p:par>
                  <p:par>
                    <p:cTn id="76" fill="hold">
                      <p:stCondLst>
                        <p:cond delay="indefinite"/>
                      </p:stCondLst>
                      <p:childTnLst>
                        <p:par>
                          <p:cTn id="77" fill="hold">
                            <p:stCondLst>
                              <p:cond delay="0"/>
                            </p:stCondLst>
                            <p:childTnLst>
                              <p:par>
                                <p:cTn id="78" presetID="4" presetClass="entr" presetSubtype="16" fill="hold" grpId="0" nodeType="click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box(in)">
                                      <p:cBhvr>
                                        <p:cTn id="80" dur="500"/>
                                        <p:tgtEl>
                                          <p:spTgt spid="18"/>
                                        </p:tgtEl>
                                      </p:cBhvr>
                                    </p:animEffect>
                                  </p:childTnLst>
                                </p:cTn>
                              </p:par>
                              <p:par>
                                <p:cTn id="81" presetID="4" presetClass="entr" presetSubtype="16"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box(in)">
                                      <p:cBhvr>
                                        <p:cTn id="83" dur="500"/>
                                        <p:tgtEl>
                                          <p:spTgt spid="33"/>
                                        </p:tgtEl>
                                      </p:cBhvr>
                                    </p:animEffect>
                                  </p:childTnLst>
                                </p:cTn>
                              </p:par>
                              <p:par>
                                <p:cTn id="84" presetID="4" presetClass="entr" presetSubtype="16" fill="hold" grpId="0" nodeType="withEffect">
                                  <p:stCondLst>
                                    <p:cond delay="0"/>
                                  </p:stCondLst>
                                  <p:childTnLst>
                                    <p:set>
                                      <p:cBhvr>
                                        <p:cTn id="85" dur="1" fill="hold">
                                          <p:stCondLst>
                                            <p:cond delay="0"/>
                                          </p:stCondLst>
                                        </p:cTn>
                                        <p:tgtEl>
                                          <p:spTgt spid="26"/>
                                        </p:tgtEl>
                                        <p:attrNameLst>
                                          <p:attrName>style.visibility</p:attrName>
                                        </p:attrNameLst>
                                      </p:cBhvr>
                                      <p:to>
                                        <p:strVal val="visible"/>
                                      </p:to>
                                    </p:set>
                                    <p:animEffect transition="in" filter="box(in)">
                                      <p:cBhvr>
                                        <p:cTn id="8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4" animBg="1"/>
      <p:bldP spid="12" grpId="0" animBg="1"/>
      <p:bldP spid="13" grpId="0" animBg="1"/>
      <p:bldP spid="14" grpId="0" animBg="1"/>
      <p:bldP spid="15" grpId="0" animBg="1"/>
      <p:bldP spid="16" grpId="0" animBg="1"/>
      <p:bldP spid="17" grpId="0" animBg="1"/>
      <p:bldP spid="18" grpId="0" animBg="1"/>
      <p:bldP spid="19" grpId="0" animBg="1"/>
      <p:bldP spid="22" grpId="4" animBg="1"/>
      <p:bldP spid="23" grpId="0" animBg="1"/>
      <p:bldP spid="24" grpId="0" animBg="1"/>
      <p:bldP spid="25" grpId="0" animBg="1"/>
      <p:bldP spid="26" grpId="0" animBg="1"/>
      <p:bldP spid="27" grpId="0" animBg="1"/>
      <p:bldP spid="28" grpId="4" animBg="1"/>
      <p:bldP spid="29" grpId="0" animBg="1"/>
      <p:bldP spid="30" grpId="0" animBg="1"/>
      <p:bldP spid="31" grpId="0" animBg="1"/>
      <p:bldP spid="32" grpId="0" animBg="1"/>
      <p:bldP spid="3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Grp="1" noChangeArrowheads="1"/>
          </p:cNvSpPr>
          <p:nvPr>
            <p:ph idx="1"/>
          </p:nvPr>
        </p:nvSpPr>
        <p:spPr>
          <a:xfrm>
            <a:off x="500034" y="1142984"/>
            <a:ext cx="8229600" cy="4929222"/>
          </a:xfrm>
        </p:spPr>
        <p:txBody>
          <a:bodyPr>
            <a:normAutofit/>
          </a:bodyPr>
          <a:lstStyle/>
          <a:p>
            <a:pPr>
              <a:buClr>
                <a:schemeClr val="accent2"/>
              </a:buClr>
              <a:buFont typeface="Wingdings" pitchFamily="2" charset="2"/>
              <a:buNone/>
            </a:pPr>
            <a:r>
              <a:rPr lang="zh-CN" altLang="en-US" sz="2400" dirty="0">
                <a:solidFill>
                  <a:srgbClr val="FFFF00"/>
                </a:solidFill>
              </a:rPr>
              <a:t>优点</a:t>
            </a:r>
          </a:p>
          <a:p>
            <a:pPr>
              <a:buClr>
                <a:schemeClr val="accent2"/>
              </a:buClr>
            </a:pPr>
            <a:r>
              <a:rPr lang="zh-CN" altLang="en-US" sz="2100" dirty="0"/>
              <a:t>能够在较短时间内向用户提交一些有用的、能够工作的产品</a:t>
            </a:r>
          </a:p>
          <a:p>
            <a:pPr>
              <a:buClr>
                <a:schemeClr val="accent2"/>
              </a:buClr>
            </a:pPr>
            <a:r>
              <a:rPr lang="zh-CN" altLang="en-US" sz="2100" dirty="0"/>
              <a:t>逐步增加产品功能可以使用户有较充裕的时间来学习和适应新产品，减少了一个全新的软件可能给客户组织带来的冲击</a:t>
            </a:r>
          </a:p>
          <a:p>
            <a:pPr>
              <a:buClr>
                <a:schemeClr val="accent2"/>
              </a:buClr>
              <a:buFont typeface="Wingdings" pitchFamily="2" charset="2"/>
              <a:buNone/>
            </a:pPr>
            <a:r>
              <a:rPr lang="zh-CN" altLang="en-US" sz="2100" dirty="0" smtClean="0">
                <a:solidFill>
                  <a:srgbClr val="FFFF00"/>
                </a:solidFill>
              </a:rPr>
              <a:t>使用的困难之处：</a:t>
            </a:r>
            <a:endParaRPr lang="zh-CN" altLang="en-US" sz="2100" dirty="0">
              <a:solidFill>
                <a:srgbClr val="FFFF00"/>
              </a:solidFill>
            </a:endParaRPr>
          </a:p>
          <a:p>
            <a:pPr>
              <a:buClr>
                <a:schemeClr val="accent2"/>
              </a:buClr>
            </a:pPr>
            <a:r>
              <a:rPr lang="zh-CN" altLang="en-US" sz="2100" dirty="0"/>
              <a:t>把每个新的增量构件集成到现有软件体系结构中时必须不破坏原有产品，这实现起来往往很困难</a:t>
            </a:r>
          </a:p>
          <a:p>
            <a:pPr>
              <a:buClr>
                <a:schemeClr val="accent2"/>
              </a:buClr>
            </a:pPr>
            <a:r>
              <a:rPr lang="zh-CN" altLang="en-US" sz="2100" dirty="0"/>
              <a:t>必须把软件的体系结构设计得便于按这种方式扩充，软件体系结构必须是开放的</a:t>
            </a:r>
          </a:p>
          <a:p>
            <a:pPr>
              <a:buClr>
                <a:schemeClr val="accent2"/>
              </a:buClr>
            </a:pPr>
            <a:r>
              <a:rPr lang="zh-CN" altLang="en-US" sz="2100" dirty="0"/>
              <a:t>增量模型</a:t>
            </a:r>
            <a:r>
              <a:rPr lang="zh-CN" altLang="en-US" sz="2100" dirty="0" smtClean="0"/>
              <a:t>本身具有矛盾</a:t>
            </a:r>
            <a:r>
              <a:rPr lang="zh-CN" altLang="en-US" sz="2100" dirty="0"/>
              <a:t>性</a:t>
            </a:r>
            <a:r>
              <a:rPr lang="zh-CN" altLang="en-US" sz="2100" dirty="0" smtClean="0"/>
              <a:t>，</a:t>
            </a:r>
            <a:r>
              <a:rPr lang="zh-CN" altLang="en-US" sz="2100" dirty="0"/>
              <a:t>一方面要求开发人员把软件看作一个整体，另一方面又要求开发人员把软件看作一个构件序列，每个构件本质上</a:t>
            </a:r>
            <a:r>
              <a:rPr lang="zh-CN" altLang="en-US" sz="2100"/>
              <a:t>都</a:t>
            </a:r>
            <a:r>
              <a:rPr lang="zh-CN" altLang="en-US" sz="2100" smtClean="0"/>
              <a:t>独立于另</a:t>
            </a:r>
            <a:r>
              <a:rPr lang="zh-CN" altLang="en-US" sz="2100" dirty="0"/>
              <a:t>一个构件</a:t>
            </a:r>
            <a:r>
              <a:rPr lang="zh-CN" altLang="en-US" sz="2100" dirty="0" smtClean="0"/>
              <a:t>。正确合理的理解和克服这种矛盾至关重要。</a:t>
            </a:r>
            <a:endParaRPr lang="zh-CN" altLang="en-US" sz="2100" dirty="0"/>
          </a:p>
        </p:txBody>
      </p:sp>
      <p:sp>
        <p:nvSpPr>
          <p:cNvPr id="4" name="灯片编号占位符 5"/>
          <p:cNvSpPr>
            <a:spLocks noGrp="1"/>
          </p:cNvSpPr>
          <p:nvPr>
            <p:ph type="sldNum" sz="quarter" idx="12"/>
          </p:nvPr>
        </p:nvSpPr>
        <p:spPr/>
        <p:txBody>
          <a:bodyPr/>
          <a:lstStyle/>
          <a:p>
            <a:fld id="{BEEE434E-3129-43DC-9536-1DCE70B023FA}" type="slidenum">
              <a:rPr lang="en-US" altLang="zh-CN"/>
              <a:pPr/>
              <a:t>35</a:t>
            </a:fld>
            <a:endParaRPr lang="en-US" altLang="zh-CN"/>
          </a:p>
        </p:txBody>
      </p:sp>
      <p:sp>
        <p:nvSpPr>
          <p:cNvPr id="6" name="Rectangle 2"/>
          <p:cNvSpPr txBox="1">
            <a:spLocks noChangeArrowheads="1"/>
          </p:cNvSpPr>
          <p:nvPr/>
        </p:nvSpPr>
        <p:spPr>
          <a:xfrm>
            <a:off x="642910" y="71414"/>
            <a:ext cx="7126288" cy="952500"/>
          </a:xfrm>
          <a:prstGeom prst="rect">
            <a:avLst/>
          </a:prstGeom>
        </p:spPr>
        <p:txBody>
          <a:bodyPr vert="horz" anchor="ctr">
            <a:normAutofit/>
          </a:bodyPr>
          <a:lstStyle/>
          <a:p>
            <a:pPr marL="484632"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2.4  </a:t>
            </a:r>
            <a:r>
              <a:rPr kumimoji="0" lang="zh-CN" altLang="en-US"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过程模型</a:t>
            </a:r>
            <a:r>
              <a:rPr lang="en-US" altLang="zh-CN" sz="3600" b="1"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latin typeface="楷体_GB2312" pitchFamily="49" charset="-122"/>
                <a:ea typeface="楷体_GB2312" pitchFamily="49" charset="-122"/>
                <a:cs typeface="+mj-cs"/>
              </a:rPr>
              <a:t>——</a:t>
            </a:r>
            <a:r>
              <a:rPr lang="zh-CN" altLang="en-US" sz="3600" b="1" dirty="0">
                <a:ln w="6350">
                  <a:solidFill>
                    <a:srgbClr val="FF388C">
                      <a:shade val="43000"/>
                    </a:srgbClr>
                  </a:solidFill>
                </a:ln>
                <a:solidFill>
                  <a:srgbClr val="FFFF00"/>
                </a:solidFill>
                <a:effectLst>
                  <a:outerShdw blurRad="38100" dist="38100" dir="2700000" algn="tl">
                    <a:srgbClr val="000000">
                      <a:alpha val="43137"/>
                    </a:srgbClr>
                  </a:outerShdw>
                </a:effectLst>
                <a:latin typeface="楷体_GB2312" pitchFamily="49" charset="-122"/>
                <a:ea typeface="楷体_GB2312" pitchFamily="49" charset="-122"/>
                <a:cs typeface="+mj-cs"/>
              </a:rPr>
              <a:t>增量</a:t>
            </a:r>
            <a:r>
              <a:rPr lang="zh-CN" altLang="en-US" sz="3600" b="1" dirty="0" smtClean="0">
                <a:ln w="6350">
                  <a:solidFill>
                    <a:srgbClr val="FF388C">
                      <a:shade val="43000"/>
                    </a:srgbClr>
                  </a:solidFill>
                </a:ln>
                <a:solidFill>
                  <a:srgbClr val="FFFF00"/>
                </a:solidFill>
                <a:effectLst>
                  <a:outerShdw blurRad="38100" dist="38100" dir="2700000" algn="tl">
                    <a:srgbClr val="000000">
                      <a:alpha val="43137"/>
                    </a:srgbClr>
                  </a:outerShdw>
                </a:effectLst>
                <a:latin typeface="楷体_GB2312" pitchFamily="49" charset="-122"/>
                <a:ea typeface="楷体_GB2312" pitchFamily="49" charset="-122"/>
                <a:cs typeface="+mj-cs"/>
              </a:rPr>
              <a:t>模型</a:t>
            </a:r>
            <a:endParaRPr kumimoji="0" lang="zh-CN" altLang="en-US" sz="4200" b="1" i="1" u="none" strike="noStrike" kern="1200" cap="none" spc="0" normalizeH="0" baseline="0" noProof="0" dirty="0">
              <a:ln w="6350">
                <a:solidFill>
                  <a:schemeClr val="accent1">
                    <a:shade val="43000"/>
                  </a:schemeClr>
                </a:solidFill>
              </a:ln>
              <a:solidFill>
                <a:srgbClr val="FFFF00"/>
              </a:solidFill>
              <a:effectLst>
                <a:outerShdw blurRad="38100" dist="38100" dir="2700000" algn="tl">
                  <a:srgbClr val="000000">
                    <a:alpha val="43137"/>
                  </a:srgbClr>
                </a:outerShdw>
              </a:effectLst>
              <a:uLnTx/>
              <a:uFillTx/>
              <a:latin typeface="Times New Roman" pitchFamily="18"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9331">
                                            <p:txEl>
                                              <p:pRg st="3" end="3"/>
                                            </p:txEl>
                                          </p:spTgt>
                                        </p:tgtEl>
                                        <p:attrNameLst>
                                          <p:attrName>style.visibility</p:attrName>
                                        </p:attrNameLst>
                                      </p:cBhvr>
                                      <p:to>
                                        <p:strVal val="visible"/>
                                      </p:to>
                                    </p:set>
                                    <p:anim calcmode="lin" valueType="num">
                                      <p:cBhvr additive="base">
                                        <p:cTn id="7" dur="500" fill="hold"/>
                                        <p:tgtEl>
                                          <p:spTgt spid="9933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9331">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9331">
                                            <p:txEl>
                                              <p:pRg st="4" end="4"/>
                                            </p:txEl>
                                          </p:spTgt>
                                        </p:tgtEl>
                                        <p:attrNameLst>
                                          <p:attrName>style.visibility</p:attrName>
                                        </p:attrNameLst>
                                      </p:cBhvr>
                                      <p:to>
                                        <p:strVal val="visible"/>
                                      </p:to>
                                    </p:set>
                                    <p:anim calcmode="lin" valueType="num">
                                      <p:cBhvr additive="base">
                                        <p:cTn id="11" dur="500" fill="hold"/>
                                        <p:tgtEl>
                                          <p:spTgt spid="99331">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9331">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9331">
                                            <p:txEl>
                                              <p:pRg st="5" end="5"/>
                                            </p:txEl>
                                          </p:spTgt>
                                        </p:tgtEl>
                                        <p:attrNameLst>
                                          <p:attrName>style.visibility</p:attrName>
                                        </p:attrNameLst>
                                      </p:cBhvr>
                                      <p:to>
                                        <p:strVal val="visible"/>
                                      </p:to>
                                    </p:set>
                                    <p:anim calcmode="lin" valueType="num">
                                      <p:cBhvr additive="base">
                                        <p:cTn id="15" dur="500" fill="hold"/>
                                        <p:tgtEl>
                                          <p:spTgt spid="99331">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9331">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9331">
                                            <p:txEl>
                                              <p:pRg st="6" end="6"/>
                                            </p:txEl>
                                          </p:spTgt>
                                        </p:tgtEl>
                                        <p:attrNameLst>
                                          <p:attrName>style.visibility</p:attrName>
                                        </p:attrNameLst>
                                      </p:cBhvr>
                                      <p:to>
                                        <p:strVal val="visible"/>
                                      </p:to>
                                    </p:set>
                                    <p:anim calcmode="lin" valueType="num">
                                      <p:cBhvr additive="base">
                                        <p:cTn id="19" dur="500" fill="hold"/>
                                        <p:tgtEl>
                                          <p:spTgt spid="99331">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933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5"/>
          <p:cNvSpPr>
            <a:spLocks noGrp="1"/>
          </p:cNvSpPr>
          <p:nvPr>
            <p:ph type="sldNum" sz="quarter" idx="12"/>
          </p:nvPr>
        </p:nvSpPr>
        <p:spPr/>
        <p:txBody>
          <a:bodyPr/>
          <a:lstStyle/>
          <a:p>
            <a:fld id="{AF1699BA-39EB-4853-AA05-6E162D347B03}" type="slidenum">
              <a:rPr lang="en-US" altLang="zh-CN"/>
              <a:pPr/>
              <a:t>36</a:t>
            </a:fld>
            <a:endParaRPr lang="en-US" altLang="zh-CN"/>
          </a:p>
        </p:txBody>
      </p:sp>
      <p:grpSp>
        <p:nvGrpSpPr>
          <p:cNvPr id="100403" name="Group 51"/>
          <p:cNvGrpSpPr>
            <a:grpSpLocks/>
          </p:cNvGrpSpPr>
          <p:nvPr/>
        </p:nvGrpSpPr>
        <p:grpSpPr bwMode="auto">
          <a:xfrm>
            <a:off x="558800" y="2133600"/>
            <a:ext cx="8585200" cy="2519363"/>
            <a:chOff x="56" y="1752"/>
            <a:chExt cx="5408" cy="1587"/>
          </a:xfrm>
        </p:grpSpPr>
        <p:sp>
          <p:nvSpPr>
            <p:cNvPr id="100357" name="Text Box 5"/>
            <p:cNvSpPr txBox="1">
              <a:spLocks noChangeArrowheads="1"/>
            </p:cNvSpPr>
            <p:nvPr/>
          </p:nvSpPr>
          <p:spPr bwMode="auto">
            <a:xfrm>
              <a:off x="56" y="1752"/>
              <a:ext cx="515" cy="212"/>
            </a:xfrm>
            <a:prstGeom prst="rect">
              <a:avLst/>
            </a:prstGeom>
            <a:noFill/>
            <a:ln w="9525">
              <a:noFill/>
              <a:miter lim="800000"/>
              <a:headEnd/>
              <a:tailEnd/>
            </a:ln>
            <a:effectLst/>
          </p:spPr>
          <p:txBody>
            <a:bodyPr>
              <a:spAutoFit/>
            </a:bodyPr>
            <a:lstStyle/>
            <a:p>
              <a:pPr algn="ctr"/>
              <a:r>
                <a:rPr kumimoji="1" lang="zh-CN" altLang="en-US" sz="1600">
                  <a:ea typeface="楷体_GB2312" pitchFamily="49" charset="-122"/>
                </a:rPr>
                <a:t>构件</a:t>
              </a:r>
              <a:r>
                <a:rPr kumimoji="1" lang="en-US" altLang="zh-CN" sz="1600">
                  <a:ea typeface="楷体_GB2312" pitchFamily="49" charset="-122"/>
                </a:rPr>
                <a:t>1</a:t>
              </a:r>
            </a:p>
          </p:txBody>
        </p:sp>
        <p:sp>
          <p:nvSpPr>
            <p:cNvPr id="100359" name="Rectangle 7"/>
            <p:cNvSpPr>
              <a:spLocks noChangeArrowheads="1"/>
            </p:cNvSpPr>
            <p:nvPr/>
          </p:nvSpPr>
          <p:spPr bwMode="auto">
            <a:xfrm>
              <a:off x="536" y="1752"/>
              <a:ext cx="666" cy="240"/>
            </a:xfrm>
            <a:prstGeom prst="rect">
              <a:avLst/>
            </a:prstGeom>
            <a:solidFill>
              <a:srgbClr val="FF9999">
                <a:alpha val="50000"/>
              </a:srgbClr>
            </a:solidFill>
            <a:ln w="9525">
              <a:solidFill>
                <a:schemeClr val="tx1"/>
              </a:solidFill>
              <a:miter lim="800000"/>
              <a:headEnd/>
              <a:tailEnd/>
            </a:ln>
            <a:effectLst>
              <a:outerShdw dist="81320" dir="3080412" algn="ctr" rotWithShape="0">
                <a:schemeClr val="bg2"/>
              </a:outerShdw>
            </a:effectLst>
          </p:spPr>
          <p:txBody>
            <a:bodyPr wrap="none" anchor="ctr"/>
            <a:lstStyle/>
            <a:p>
              <a:pPr algn="ctr"/>
              <a:r>
                <a:rPr kumimoji="1" lang="zh-CN" altLang="en-US" sz="1600">
                  <a:ea typeface="楷体_GB2312" pitchFamily="49" charset="-122"/>
                </a:rPr>
                <a:t>规格说明</a:t>
              </a:r>
            </a:p>
          </p:txBody>
        </p:sp>
        <p:sp>
          <p:nvSpPr>
            <p:cNvPr id="100360" name="Rectangle 8"/>
            <p:cNvSpPr>
              <a:spLocks noChangeArrowheads="1"/>
            </p:cNvSpPr>
            <p:nvPr/>
          </p:nvSpPr>
          <p:spPr bwMode="auto">
            <a:xfrm>
              <a:off x="1335" y="1752"/>
              <a:ext cx="666" cy="240"/>
            </a:xfrm>
            <a:prstGeom prst="rect">
              <a:avLst/>
            </a:prstGeom>
            <a:solidFill>
              <a:srgbClr val="FF9999">
                <a:alpha val="50000"/>
              </a:srgbClr>
            </a:solidFill>
            <a:ln w="9525">
              <a:solidFill>
                <a:schemeClr val="tx1"/>
              </a:solidFill>
              <a:miter lim="800000"/>
              <a:headEnd/>
              <a:tailEnd/>
            </a:ln>
            <a:effectLst>
              <a:outerShdw dist="81320" dir="3080412" algn="ctr" rotWithShape="0">
                <a:schemeClr val="bg2"/>
              </a:outerShdw>
            </a:effectLst>
          </p:spPr>
          <p:txBody>
            <a:bodyPr wrap="none" anchor="ctr"/>
            <a:lstStyle/>
            <a:p>
              <a:pPr algn="ctr"/>
              <a:r>
                <a:rPr kumimoji="1" lang="zh-CN" altLang="en-US" sz="1600">
                  <a:ea typeface="楷体_GB2312" pitchFamily="49" charset="-122"/>
                </a:rPr>
                <a:t>设计</a:t>
              </a:r>
            </a:p>
          </p:txBody>
        </p:sp>
        <p:sp>
          <p:nvSpPr>
            <p:cNvPr id="100361" name="Rectangle 9"/>
            <p:cNvSpPr>
              <a:spLocks noChangeArrowheads="1"/>
            </p:cNvSpPr>
            <p:nvPr/>
          </p:nvSpPr>
          <p:spPr bwMode="auto">
            <a:xfrm>
              <a:off x="2134" y="1752"/>
              <a:ext cx="666" cy="240"/>
            </a:xfrm>
            <a:prstGeom prst="rect">
              <a:avLst/>
            </a:prstGeom>
            <a:solidFill>
              <a:srgbClr val="FF9999">
                <a:alpha val="50000"/>
              </a:srgbClr>
            </a:solidFill>
            <a:ln w="9525">
              <a:solidFill>
                <a:schemeClr val="tx1"/>
              </a:solidFill>
              <a:miter lim="800000"/>
              <a:headEnd/>
              <a:tailEnd/>
            </a:ln>
            <a:effectLst>
              <a:outerShdw dist="81320" dir="3080412" algn="ctr" rotWithShape="0">
                <a:schemeClr val="bg2"/>
              </a:outerShdw>
            </a:effectLst>
          </p:spPr>
          <p:txBody>
            <a:bodyPr wrap="none" anchor="ctr"/>
            <a:lstStyle/>
            <a:p>
              <a:pPr algn="ctr"/>
              <a:r>
                <a:rPr kumimoji="1" lang="zh-CN" altLang="en-US" sz="1600">
                  <a:ea typeface="楷体_GB2312" pitchFamily="49" charset="-122"/>
                </a:rPr>
                <a:t>编码和集成</a:t>
              </a:r>
            </a:p>
          </p:txBody>
        </p:sp>
        <p:sp>
          <p:nvSpPr>
            <p:cNvPr id="100362" name="Rectangle 10"/>
            <p:cNvSpPr>
              <a:spLocks noChangeArrowheads="1"/>
            </p:cNvSpPr>
            <p:nvPr/>
          </p:nvSpPr>
          <p:spPr bwMode="auto">
            <a:xfrm>
              <a:off x="2978" y="1752"/>
              <a:ext cx="665" cy="240"/>
            </a:xfrm>
            <a:prstGeom prst="rect">
              <a:avLst/>
            </a:prstGeom>
            <a:solidFill>
              <a:srgbClr val="FF9999">
                <a:alpha val="50000"/>
              </a:srgbClr>
            </a:solidFill>
            <a:ln w="9525">
              <a:solidFill>
                <a:schemeClr val="tx1"/>
              </a:solidFill>
              <a:miter lim="800000"/>
              <a:headEnd/>
              <a:tailEnd/>
            </a:ln>
            <a:effectLst>
              <a:outerShdw dist="81320" dir="3080412" algn="ctr" rotWithShape="0">
                <a:schemeClr val="bg2"/>
              </a:outerShdw>
            </a:effectLst>
          </p:spPr>
          <p:txBody>
            <a:bodyPr wrap="none" anchor="ctr"/>
            <a:lstStyle/>
            <a:p>
              <a:pPr algn="ctr"/>
              <a:r>
                <a:rPr kumimoji="1" lang="zh-CN" altLang="en-US" sz="1600">
                  <a:ea typeface="楷体_GB2312" pitchFamily="49" charset="-122"/>
                </a:rPr>
                <a:t>交付客户</a:t>
              </a:r>
            </a:p>
          </p:txBody>
        </p:sp>
        <p:sp>
          <p:nvSpPr>
            <p:cNvPr id="100363" name="Text Box 11"/>
            <p:cNvSpPr txBox="1">
              <a:spLocks noChangeArrowheads="1"/>
            </p:cNvSpPr>
            <p:nvPr/>
          </p:nvSpPr>
          <p:spPr bwMode="auto">
            <a:xfrm>
              <a:off x="3732" y="1769"/>
              <a:ext cx="1012" cy="212"/>
            </a:xfrm>
            <a:prstGeom prst="rect">
              <a:avLst/>
            </a:prstGeom>
            <a:noFill/>
            <a:ln w="9525">
              <a:noFill/>
              <a:miter lim="800000"/>
              <a:headEnd/>
              <a:tailEnd/>
            </a:ln>
            <a:effectLst/>
          </p:spPr>
          <p:txBody>
            <a:bodyPr wrap="none">
              <a:spAutoFit/>
            </a:bodyPr>
            <a:lstStyle/>
            <a:p>
              <a:r>
                <a:rPr kumimoji="1" lang="zh-CN" altLang="en-US" sz="1600">
                  <a:ea typeface="楷体_GB2312" pitchFamily="49" charset="-122"/>
                </a:rPr>
                <a:t>第一个增量发布</a:t>
              </a:r>
            </a:p>
          </p:txBody>
        </p:sp>
        <p:sp>
          <p:nvSpPr>
            <p:cNvPr id="100364" name="Line 12"/>
            <p:cNvSpPr>
              <a:spLocks noChangeShapeType="1"/>
            </p:cNvSpPr>
            <p:nvPr/>
          </p:nvSpPr>
          <p:spPr bwMode="auto">
            <a:xfrm>
              <a:off x="1202" y="1848"/>
              <a:ext cx="133" cy="0"/>
            </a:xfrm>
            <a:prstGeom prst="line">
              <a:avLst/>
            </a:prstGeom>
            <a:noFill/>
            <a:ln w="9525">
              <a:solidFill>
                <a:schemeClr val="tx1"/>
              </a:solidFill>
              <a:round/>
              <a:headEnd/>
              <a:tailEnd type="triangle" w="med" len="med"/>
            </a:ln>
            <a:effectLst/>
          </p:spPr>
          <p:txBody>
            <a:bodyPr/>
            <a:lstStyle/>
            <a:p>
              <a:endParaRPr lang="zh-CN" altLang="en-US"/>
            </a:p>
          </p:txBody>
        </p:sp>
        <p:sp>
          <p:nvSpPr>
            <p:cNvPr id="100365" name="Line 13"/>
            <p:cNvSpPr>
              <a:spLocks noChangeShapeType="1"/>
            </p:cNvSpPr>
            <p:nvPr/>
          </p:nvSpPr>
          <p:spPr bwMode="auto">
            <a:xfrm>
              <a:off x="2001" y="1848"/>
              <a:ext cx="133" cy="0"/>
            </a:xfrm>
            <a:prstGeom prst="line">
              <a:avLst/>
            </a:prstGeom>
            <a:noFill/>
            <a:ln w="9525">
              <a:solidFill>
                <a:schemeClr val="tx1"/>
              </a:solidFill>
              <a:round/>
              <a:headEnd/>
              <a:tailEnd type="triangle" w="med" len="med"/>
            </a:ln>
            <a:effectLst/>
          </p:spPr>
          <p:txBody>
            <a:bodyPr/>
            <a:lstStyle/>
            <a:p>
              <a:endParaRPr lang="zh-CN" altLang="en-US"/>
            </a:p>
          </p:txBody>
        </p:sp>
        <p:sp>
          <p:nvSpPr>
            <p:cNvPr id="100366" name="Line 14"/>
            <p:cNvSpPr>
              <a:spLocks noChangeShapeType="1"/>
            </p:cNvSpPr>
            <p:nvPr/>
          </p:nvSpPr>
          <p:spPr bwMode="auto">
            <a:xfrm>
              <a:off x="2800" y="1848"/>
              <a:ext cx="178" cy="0"/>
            </a:xfrm>
            <a:prstGeom prst="line">
              <a:avLst/>
            </a:prstGeom>
            <a:noFill/>
            <a:ln w="9525">
              <a:solidFill>
                <a:schemeClr val="tx1"/>
              </a:solidFill>
              <a:round/>
              <a:headEnd/>
              <a:tailEnd type="triangle" w="med" len="med"/>
            </a:ln>
            <a:effectLst/>
          </p:spPr>
          <p:txBody>
            <a:bodyPr/>
            <a:lstStyle/>
            <a:p>
              <a:endParaRPr lang="zh-CN" altLang="en-US"/>
            </a:p>
          </p:txBody>
        </p:sp>
        <p:sp>
          <p:nvSpPr>
            <p:cNvPr id="100367" name="Rectangle 15"/>
            <p:cNvSpPr>
              <a:spLocks noChangeArrowheads="1"/>
            </p:cNvSpPr>
            <p:nvPr/>
          </p:nvSpPr>
          <p:spPr bwMode="auto">
            <a:xfrm>
              <a:off x="1256" y="3099"/>
              <a:ext cx="666" cy="240"/>
            </a:xfrm>
            <a:prstGeom prst="rect">
              <a:avLst/>
            </a:prstGeom>
            <a:solidFill>
              <a:srgbClr val="FF9999">
                <a:alpha val="50000"/>
              </a:srgbClr>
            </a:solidFill>
            <a:ln w="9525">
              <a:solidFill>
                <a:schemeClr val="tx1"/>
              </a:solidFill>
              <a:miter lim="800000"/>
              <a:headEnd/>
              <a:tailEnd/>
            </a:ln>
            <a:effectLst>
              <a:outerShdw dist="81320" dir="3080412" algn="ctr" rotWithShape="0">
                <a:schemeClr val="bg2"/>
              </a:outerShdw>
            </a:effectLst>
          </p:spPr>
          <p:txBody>
            <a:bodyPr wrap="none" anchor="ctr"/>
            <a:lstStyle/>
            <a:p>
              <a:pPr algn="ctr"/>
              <a:r>
                <a:rPr kumimoji="1" lang="zh-CN" altLang="en-US" sz="1600">
                  <a:ea typeface="楷体_GB2312" pitchFamily="49" charset="-122"/>
                </a:rPr>
                <a:t>规格说明</a:t>
              </a:r>
            </a:p>
          </p:txBody>
        </p:sp>
        <p:sp>
          <p:nvSpPr>
            <p:cNvPr id="100368" name="Rectangle 16"/>
            <p:cNvSpPr>
              <a:spLocks noChangeArrowheads="1"/>
            </p:cNvSpPr>
            <p:nvPr/>
          </p:nvSpPr>
          <p:spPr bwMode="auto">
            <a:xfrm>
              <a:off x="2055" y="3099"/>
              <a:ext cx="666" cy="240"/>
            </a:xfrm>
            <a:prstGeom prst="rect">
              <a:avLst/>
            </a:prstGeom>
            <a:solidFill>
              <a:srgbClr val="FF9999">
                <a:alpha val="50000"/>
              </a:srgbClr>
            </a:solidFill>
            <a:ln w="9525">
              <a:solidFill>
                <a:schemeClr val="tx1"/>
              </a:solidFill>
              <a:miter lim="800000"/>
              <a:headEnd/>
              <a:tailEnd/>
            </a:ln>
            <a:effectLst>
              <a:outerShdw dist="81320" dir="3080412" algn="ctr" rotWithShape="0">
                <a:schemeClr val="bg2"/>
              </a:outerShdw>
            </a:effectLst>
          </p:spPr>
          <p:txBody>
            <a:bodyPr wrap="none" anchor="ctr"/>
            <a:lstStyle/>
            <a:p>
              <a:pPr algn="ctr"/>
              <a:r>
                <a:rPr kumimoji="1" lang="zh-CN" altLang="en-US" sz="1600">
                  <a:ea typeface="楷体_GB2312" pitchFamily="49" charset="-122"/>
                </a:rPr>
                <a:t>设计</a:t>
              </a:r>
            </a:p>
          </p:txBody>
        </p:sp>
        <p:sp>
          <p:nvSpPr>
            <p:cNvPr id="100369" name="Rectangle 17"/>
            <p:cNvSpPr>
              <a:spLocks noChangeArrowheads="1"/>
            </p:cNvSpPr>
            <p:nvPr/>
          </p:nvSpPr>
          <p:spPr bwMode="auto">
            <a:xfrm>
              <a:off x="2854" y="3099"/>
              <a:ext cx="666" cy="240"/>
            </a:xfrm>
            <a:prstGeom prst="rect">
              <a:avLst/>
            </a:prstGeom>
            <a:solidFill>
              <a:srgbClr val="FF9999">
                <a:alpha val="50000"/>
              </a:srgbClr>
            </a:solidFill>
            <a:ln w="9525">
              <a:solidFill>
                <a:schemeClr val="tx1"/>
              </a:solidFill>
              <a:miter lim="800000"/>
              <a:headEnd/>
              <a:tailEnd/>
            </a:ln>
            <a:effectLst>
              <a:outerShdw dist="81320" dir="3080412" algn="ctr" rotWithShape="0">
                <a:schemeClr val="bg2"/>
              </a:outerShdw>
            </a:effectLst>
          </p:spPr>
          <p:txBody>
            <a:bodyPr wrap="none" anchor="ctr"/>
            <a:lstStyle/>
            <a:p>
              <a:pPr algn="ctr"/>
              <a:r>
                <a:rPr kumimoji="1" lang="zh-CN" altLang="en-US" sz="1600">
                  <a:ea typeface="楷体_GB2312" pitchFamily="49" charset="-122"/>
                </a:rPr>
                <a:t>编码和集成</a:t>
              </a:r>
            </a:p>
          </p:txBody>
        </p:sp>
        <p:sp>
          <p:nvSpPr>
            <p:cNvPr id="100370" name="Rectangle 18"/>
            <p:cNvSpPr>
              <a:spLocks noChangeArrowheads="1"/>
            </p:cNvSpPr>
            <p:nvPr/>
          </p:nvSpPr>
          <p:spPr bwMode="auto">
            <a:xfrm>
              <a:off x="3698" y="3099"/>
              <a:ext cx="665" cy="240"/>
            </a:xfrm>
            <a:prstGeom prst="rect">
              <a:avLst/>
            </a:prstGeom>
            <a:solidFill>
              <a:srgbClr val="FF9999">
                <a:alpha val="50000"/>
              </a:srgbClr>
            </a:solidFill>
            <a:ln w="9525">
              <a:solidFill>
                <a:schemeClr val="tx1"/>
              </a:solidFill>
              <a:miter lim="800000"/>
              <a:headEnd/>
              <a:tailEnd/>
            </a:ln>
            <a:effectLst>
              <a:outerShdw dist="81320" dir="3080412" algn="ctr" rotWithShape="0">
                <a:schemeClr val="bg2"/>
              </a:outerShdw>
            </a:effectLst>
          </p:spPr>
          <p:txBody>
            <a:bodyPr wrap="none" anchor="ctr"/>
            <a:lstStyle/>
            <a:p>
              <a:pPr algn="ctr"/>
              <a:r>
                <a:rPr kumimoji="1" lang="zh-CN" altLang="en-US" sz="1600">
                  <a:ea typeface="楷体_GB2312" pitchFamily="49" charset="-122"/>
                </a:rPr>
                <a:t>交付客户</a:t>
              </a:r>
            </a:p>
          </p:txBody>
        </p:sp>
        <p:sp>
          <p:nvSpPr>
            <p:cNvPr id="100371" name="Text Box 19"/>
            <p:cNvSpPr txBox="1">
              <a:spLocks noChangeArrowheads="1"/>
            </p:cNvSpPr>
            <p:nvPr/>
          </p:nvSpPr>
          <p:spPr bwMode="auto">
            <a:xfrm>
              <a:off x="4452" y="3116"/>
              <a:ext cx="1012" cy="212"/>
            </a:xfrm>
            <a:prstGeom prst="rect">
              <a:avLst/>
            </a:prstGeom>
            <a:noFill/>
            <a:ln w="9525">
              <a:noFill/>
              <a:miter lim="800000"/>
              <a:headEnd/>
              <a:tailEnd/>
            </a:ln>
            <a:effectLst/>
          </p:spPr>
          <p:txBody>
            <a:bodyPr wrap="none">
              <a:spAutoFit/>
            </a:bodyPr>
            <a:lstStyle/>
            <a:p>
              <a:r>
                <a:rPr kumimoji="1" lang="zh-CN" altLang="en-US" sz="1600">
                  <a:ea typeface="楷体_GB2312" pitchFamily="49" charset="-122"/>
                </a:rPr>
                <a:t>第三个增量发布</a:t>
              </a:r>
            </a:p>
          </p:txBody>
        </p:sp>
        <p:sp>
          <p:nvSpPr>
            <p:cNvPr id="100372" name="Line 20"/>
            <p:cNvSpPr>
              <a:spLocks noChangeShapeType="1"/>
            </p:cNvSpPr>
            <p:nvPr/>
          </p:nvSpPr>
          <p:spPr bwMode="auto">
            <a:xfrm>
              <a:off x="1922" y="3195"/>
              <a:ext cx="133" cy="0"/>
            </a:xfrm>
            <a:prstGeom prst="line">
              <a:avLst/>
            </a:prstGeom>
            <a:noFill/>
            <a:ln w="9525">
              <a:solidFill>
                <a:schemeClr val="tx1"/>
              </a:solidFill>
              <a:round/>
              <a:headEnd/>
              <a:tailEnd type="triangle" w="med" len="med"/>
            </a:ln>
            <a:effectLst/>
          </p:spPr>
          <p:txBody>
            <a:bodyPr/>
            <a:lstStyle/>
            <a:p>
              <a:endParaRPr lang="zh-CN" altLang="en-US"/>
            </a:p>
          </p:txBody>
        </p:sp>
        <p:sp>
          <p:nvSpPr>
            <p:cNvPr id="100373" name="Line 21"/>
            <p:cNvSpPr>
              <a:spLocks noChangeShapeType="1"/>
            </p:cNvSpPr>
            <p:nvPr/>
          </p:nvSpPr>
          <p:spPr bwMode="auto">
            <a:xfrm>
              <a:off x="2721" y="3195"/>
              <a:ext cx="133" cy="0"/>
            </a:xfrm>
            <a:prstGeom prst="line">
              <a:avLst/>
            </a:prstGeom>
            <a:noFill/>
            <a:ln w="9525">
              <a:solidFill>
                <a:schemeClr val="tx1"/>
              </a:solidFill>
              <a:round/>
              <a:headEnd/>
              <a:tailEnd type="triangle" w="med" len="med"/>
            </a:ln>
            <a:effectLst/>
          </p:spPr>
          <p:txBody>
            <a:bodyPr/>
            <a:lstStyle/>
            <a:p>
              <a:endParaRPr lang="zh-CN" altLang="en-US"/>
            </a:p>
          </p:txBody>
        </p:sp>
        <p:sp>
          <p:nvSpPr>
            <p:cNvPr id="100374" name="Line 22"/>
            <p:cNvSpPr>
              <a:spLocks noChangeShapeType="1"/>
            </p:cNvSpPr>
            <p:nvPr/>
          </p:nvSpPr>
          <p:spPr bwMode="auto">
            <a:xfrm>
              <a:off x="3520" y="3195"/>
              <a:ext cx="178" cy="0"/>
            </a:xfrm>
            <a:prstGeom prst="line">
              <a:avLst/>
            </a:prstGeom>
            <a:noFill/>
            <a:ln w="9525">
              <a:solidFill>
                <a:schemeClr val="tx1"/>
              </a:solidFill>
              <a:round/>
              <a:headEnd/>
              <a:tailEnd type="triangle" w="med" len="med"/>
            </a:ln>
            <a:effectLst/>
          </p:spPr>
          <p:txBody>
            <a:bodyPr/>
            <a:lstStyle/>
            <a:p>
              <a:endParaRPr lang="zh-CN" altLang="en-US"/>
            </a:p>
          </p:txBody>
        </p:sp>
        <p:sp>
          <p:nvSpPr>
            <p:cNvPr id="100375" name="Text Box 23"/>
            <p:cNvSpPr txBox="1">
              <a:spLocks noChangeArrowheads="1"/>
            </p:cNvSpPr>
            <p:nvPr/>
          </p:nvSpPr>
          <p:spPr bwMode="auto">
            <a:xfrm>
              <a:off x="632" y="3099"/>
              <a:ext cx="487" cy="212"/>
            </a:xfrm>
            <a:prstGeom prst="rect">
              <a:avLst/>
            </a:prstGeom>
            <a:noFill/>
            <a:ln w="9525">
              <a:noFill/>
              <a:miter lim="800000"/>
              <a:headEnd/>
              <a:tailEnd/>
            </a:ln>
            <a:effectLst/>
          </p:spPr>
          <p:txBody>
            <a:bodyPr>
              <a:spAutoFit/>
            </a:bodyPr>
            <a:lstStyle/>
            <a:p>
              <a:pPr algn="ctr"/>
              <a:r>
                <a:rPr kumimoji="1" lang="zh-CN" altLang="en-US" sz="1600">
                  <a:ea typeface="楷体_GB2312" pitchFamily="49" charset="-122"/>
                </a:rPr>
                <a:t>构件</a:t>
              </a:r>
              <a:r>
                <a:rPr kumimoji="1" lang="en-US" altLang="zh-CN" sz="1600">
                  <a:ea typeface="楷体_GB2312" pitchFamily="49" charset="-122"/>
                </a:rPr>
                <a:t>3</a:t>
              </a:r>
            </a:p>
          </p:txBody>
        </p:sp>
        <p:sp>
          <p:nvSpPr>
            <p:cNvPr id="100385" name="Rectangle 33"/>
            <p:cNvSpPr>
              <a:spLocks noChangeArrowheads="1"/>
            </p:cNvSpPr>
            <p:nvPr/>
          </p:nvSpPr>
          <p:spPr bwMode="auto">
            <a:xfrm>
              <a:off x="872" y="2438"/>
              <a:ext cx="666" cy="240"/>
            </a:xfrm>
            <a:prstGeom prst="rect">
              <a:avLst/>
            </a:prstGeom>
            <a:solidFill>
              <a:srgbClr val="FF9999">
                <a:alpha val="50000"/>
              </a:srgbClr>
            </a:solidFill>
            <a:ln w="9525">
              <a:solidFill>
                <a:schemeClr val="tx1"/>
              </a:solidFill>
              <a:miter lim="800000"/>
              <a:headEnd/>
              <a:tailEnd/>
            </a:ln>
            <a:effectLst>
              <a:outerShdw dist="81320" dir="3080412" algn="ctr" rotWithShape="0">
                <a:schemeClr val="bg2"/>
              </a:outerShdw>
            </a:effectLst>
          </p:spPr>
          <p:txBody>
            <a:bodyPr wrap="none" anchor="ctr"/>
            <a:lstStyle/>
            <a:p>
              <a:pPr algn="ctr"/>
              <a:r>
                <a:rPr kumimoji="1" lang="zh-CN" altLang="en-US" sz="1600">
                  <a:ea typeface="楷体_GB2312" pitchFamily="49" charset="-122"/>
                </a:rPr>
                <a:t>规格说明</a:t>
              </a:r>
            </a:p>
          </p:txBody>
        </p:sp>
        <p:sp>
          <p:nvSpPr>
            <p:cNvPr id="100386" name="Rectangle 34"/>
            <p:cNvSpPr>
              <a:spLocks noChangeArrowheads="1"/>
            </p:cNvSpPr>
            <p:nvPr/>
          </p:nvSpPr>
          <p:spPr bwMode="auto">
            <a:xfrm>
              <a:off x="1671" y="2438"/>
              <a:ext cx="666" cy="240"/>
            </a:xfrm>
            <a:prstGeom prst="rect">
              <a:avLst/>
            </a:prstGeom>
            <a:solidFill>
              <a:srgbClr val="FF9999">
                <a:alpha val="50000"/>
              </a:srgbClr>
            </a:solidFill>
            <a:ln w="9525">
              <a:solidFill>
                <a:schemeClr val="tx1"/>
              </a:solidFill>
              <a:miter lim="800000"/>
              <a:headEnd/>
              <a:tailEnd/>
            </a:ln>
            <a:effectLst>
              <a:outerShdw dist="81320" dir="3080412" algn="ctr" rotWithShape="0">
                <a:schemeClr val="bg2"/>
              </a:outerShdw>
            </a:effectLst>
          </p:spPr>
          <p:txBody>
            <a:bodyPr wrap="none" anchor="ctr"/>
            <a:lstStyle/>
            <a:p>
              <a:pPr algn="ctr"/>
              <a:r>
                <a:rPr kumimoji="1" lang="zh-CN" altLang="en-US" sz="1600">
                  <a:ea typeface="楷体_GB2312" pitchFamily="49" charset="-122"/>
                </a:rPr>
                <a:t>设计</a:t>
              </a:r>
            </a:p>
          </p:txBody>
        </p:sp>
        <p:sp>
          <p:nvSpPr>
            <p:cNvPr id="100387" name="Rectangle 35"/>
            <p:cNvSpPr>
              <a:spLocks noChangeArrowheads="1"/>
            </p:cNvSpPr>
            <p:nvPr/>
          </p:nvSpPr>
          <p:spPr bwMode="auto">
            <a:xfrm>
              <a:off x="2470" y="2438"/>
              <a:ext cx="666" cy="240"/>
            </a:xfrm>
            <a:prstGeom prst="rect">
              <a:avLst/>
            </a:prstGeom>
            <a:solidFill>
              <a:srgbClr val="FF9999">
                <a:alpha val="50000"/>
              </a:srgbClr>
            </a:solidFill>
            <a:ln w="9525">
              <a:solidFill>
                <a:schemeClr val="tx1"/>
              </a:solidFill>
              <a:miter lim="800000"/>
              <a:headEnd/>
              <a:tailEnd/>
            </a:ln>
            <a:effectLst>
              <a:outerShdw dist="81320" dir="3080412" algn="ctr" rotWithShape="0">
                <a:schemeClr val="bg2"/>
              </a:outerShdw>
            </a:effectLst>
          </p:spPr>
          <p:txBody>
            <a:bodyPr wrap="none" anchor="ctr"/>
            <a:lstStyle/>
            <a:p>
              <a:pPr algn="ctr"/>
              <a:r>
                <a:rPr kumimoji="1" lang="zh-CN" altLang="en-US" sz="1600">
                  <a:ea typeface="楷体_GB2312" pitchFamily="49" charset="-122"/>
                </a:rPr>
                <a:t>编码和集成</a:t>
              </a:r>
            </a:p>
          </p:txBody>
        </p:sp>
        <p:sp>
          <p:nvSpPr>
            <p:cNvPr id="100388" name="Rectangle 36"/>
            <p:cNvSpPr>
              <a:spLocks noChangeArrowheads="1"/>
            </p:cNvSpPr>
            <p:nvPr/>
          </p:nvSpPr>
          <p:spPr bwMode="auto">
            <a:xfrm>
              <a:off x="3314" y="2438"/>
              <a:ext cx="665" cy="240"/>
            </a:xfrm>
            <a:prstGeom prst="rect">
              <a:avLst/>
            </a:prstGeom>
            <a:solidFill>
              <a:srgbClr val="FF9999">
                <a:alpha val="50000"/>
              </a:srgbClr>
            </a:solidFill>
            <a:ln w="9525">
              <a:solidFill>
                <a:schemeClr val="tx1"/>
              </a:solidFill>
              <a:miter lim="800000"/>
              <a:headEnd/>
              <a:tailEnd/>
            </a:ln>
            <a:effectLst>
              <a:outerShdw dist="81320" dir="3080412" algn="ctr" rotWithShape="0">
                <a:schemeClr val="bg2"/>
              </a:outerShdw>
            </a:effectLst>
          </p:spPr>
          <p:txBody>
            <a:bodyPr wrap="none" anchor="ctr"/>
            <a:lstStyle/>
            <a:p>
              <a:pPr algn="ctr"/>
              <a:r>
                <a:rPr kumimoji="1" lang="zh-CN" altLang="en-US" sz="1600">
                  <a:ea typeface="楷体_GB2312" pitchFamily="49" charset="-122"/>
                </a:rPr>
                <a:t>交付客户</a:t>
              </a:r>
            </a:p>
          </p:txBody>
        </p:sp>
        <p:sp>
          <p:nvSpPr>
            <p:cNvPr id="100389" name="Text Box 37"/>
            <p:cNvSpPr txBox="1">
              <a:spLocks noChangeArrowheads="1"/>
            </p:cNvSpPr>
            <p:nvPr/>
          </p:nvSpPr>
          <p:spPr bwMode="auto">
            <a:xfrm>
              <a:off x="4068" y="2455"/>
              <a:ext cx="1012" cy="212"/>
            </a:xfrm>
            <a:prstGeom prst="rect">
              <a:avLst/>
            </a:prstGeom>
            <a:noFill/>
            <a:ln w="9525">
              <a:noFill/>
              <a:miter lim="800000"/>
              <a:headEnd/>
              <a:tailEnd/>
            </a:ln>
            <a:effectLst/>
          </p:spPr>
          <p:txBody>
            <a:bodyPr wrap="none">
              <a:spAutoFit/>
            </a:bodyPr>
            <a:lstStyle/>
            <a:p>
              <a:r>
                <a:rPr kumimoji="1" lang="zh-CN" altLang="en-US" sz="1600">
                  <a:ea typeface="楷体_GB2312" pitchFamily="49" charset="-122"/>
                </a:rPr>
                <a:t>第二个增量发布</a:t>
              </a:r>
            </a:p>
          </p:txBody>
        </p:sp>
        <p:sp>
          <p:nvSpPr>
            <p:cNvPr id="100390" name="Line 38"/>
            <p:cNvSpPr>
              <a:spLocks noChangeShapeType="1"/>
            </p:cNvSpPr>
            <p:nvPr/>
          </p:nvSpPr>
          <p:spPr bwMode="auto">
            <a:xfrm>
              <a:off x="1538" y="2534"/>
              <a:ext cx="133" cy="0"/>
            </a:xfrm>
            <a:prstGeom prst="line">
              <a:avLst/>
            </a:prstGeom>
            <a:noFill/>
            <a:ln w="9525">
              <a:solidFill>
                <a:schemeClr val="tx1"/>
              </a:solidFill>
              <a:round/>
              <a:headEnd/>
              <a:tailEnd type="triangle" w="med" len="med"/>
            </a:ln>
            <a:effectLst/>
          </p:spPr>
          <p:txBody>
            <a:bodyPr/>
            <a:lstStyle/>
            <a:p>
              <a:endParaRPr lang="zh-CN" altLang="en-US"/>
            </a:p>
          </p:txBody>
        </p:sp>
        <p:sp>
          <p:nvSpPr>
            <p:cNvPr id="100391" name="Line 39"/>
            <p:cNvSpPr>
              <a:spLocks noChangeShapeType="1"/>
            </p:cNvSpPr>
            <p:nvPr/>
          </p:nvSpPr>
          <p:spPr bwMode="auto">
            <a:xfrm>
              <a:off x="2337" y="2534"/>
              <a:ext cx="133" cy="0"/>
            </a:xfrm>
            <a:prstGeom prst="line">
              <a:avLst/>
            </a:prstGeom>
            <a:noFill/>
            <a:ln w="9525">
              <a:solidFill>
                <a:schemeClr val="tx1"/>
              </a:solidFill>
              <a:round/>
              <a:headEnd/>
              <a:tailEnd type="triangle" w="med" len="med"/>
            </a:ln>
            <a:effectLst/>
          </p:spPr>
          <p:txBody>
            <a:bodyPr/>
            <a:lstStyle/>
            <a:p>
              <a:endParaRPr lang="zh-CN" altLang="en-US"/>
            </a:p>
          </p:txBody>
        </p:sp>
        <p:sp>
          <p:nvSpPr>
            <p:cNvPr id="100392" name="Line 40"/>
            <p:cNvSpPr>
              <a:spLocks noChangeShapeType="1"/>
            </p:cNvSpPr>
            <p:nvPr/>
          </p:nvSpPr>
          <p:spPr bwMode="auto">
            <a:xfrm>
              <a:off x="3136" y="2534"/>
              <a:ext cx="178" cy="0"/>
            </a:xfrm>
            <a:prstGeom prst="line">
              <a:avLst/>
            </a:prstGeom>
            <a:noFill/>
            <a:ln w="9525">
              <a:solidFill>
                <a:schemeClr val="tx1"/>
              </a:solidFill>
              <a:round/>
              <a:headEnd/>
              <a:tailEnd type="triangle" w="med" len="med"/>
            </a:ln>
            <a:effectLst/>
          </p:spPr>
          <p:txBody>
            <a:bodyPr/>
            <a:lstStyle/>
            <a:p>
              <a:endParaRPr lang="zh-CN" altLang="en-US"/>
            </a:p>
          </p:txBody>
        </p:sp>
        <p:sp>
          <p:nvSpPr>
            <p:cNvPr id="100393" name="Text Box 41"/>
            <p:cNvSpPr txBox="1">
              <a:spLocks noChangeArrowheads="1"/>
            </p:cNvSpPr>
            <p:nvPr/>
          </p:nvSpPr>
          <p:spPr bwMode="auto">
            <a:xfrm>
              <a:off x="428" y="2447"/>
              <a:ext cx="444" cy="212"/>
            </a:xfrm>
            <a:prstGeom prst="rect">
              <a:avLst/>
            </a:prstGeom>
            <a:noFill/>
            <a:ln w="9525">
              <a:noFill/>
              <a:miter lim="800000"/>
              <a:headEnd/>
              <a:tailEnd/>
            </a:ln>
            <a:effectLst/>
          </p:spPr>
          <p:txBody>
            <a:bodyPr>
              <a:spAutoFit/>
            </a:bodyPr>
            <a:lstStyle/>
            <a:p>
              <a:pPr algn="ctr"/>
              <a:r>
                <a:rPr kumimoji="1" lang="zh-CN" altLang="en-US" sz="1600">
                  <a:ea typeface="楷体_GB2312" pitchFamily="49" charset="-122"/>
                </a:rPr>
                <a:t>构件</a:t>
              </a:r>
              <a:r>
                <a:rPr kumimoji="1" lang="en-US" altLang="zh-CN" sz="1600">
                  <a:ea typeface="楷体_GB2312" pitchFamily="49" charset="-122"/>
                </a:rPr>
                <a:t>2</a:t>
              </a:r>
            </a:p>
          </p:txBody>
        </p:sp>
        <p:sp>
          <p:nvSpPr>
            <p:cNvPr id="100394" name="Line 42"/>
            <p:cNvSpPr>
              <a:spLocks noChangeShapeType="1"/>
            </p:cNvSpPr>
            <p:nvPr/>
          </p:nvSpPr>
          <p:spPr bwMode="auto">
            <a:xfrm>
              <a:off x="793" y="1979"/>
              <a:ext cx="409" cy="453"/>
            </a:xfrm>
            <a:prstGeom prst="line">
              <a:avLst/>
            </a:prstGeom>
            <a:noFill/>
            <a:ln w="9525">
              <a:solidFill>
                <a:schemeClr val="tx1"/>
              </a:solidFill>
              <a:prstDash val="dash"/>
              <a:round/>
              <a:headEnd/>
              <a:tailEnd type="triangle" w="med" len="med"/>
            </a:ln>
            <a:effectLst/>
          </p:spPr>
          <p:txBody>
            <a:bodyPr wrap="none"/>
            <a:lstStyle/>
            <a:p>
              <a:endParaRPr lang="zh-CN" altLang="en-US"/>
            </a:p>
          </p:txBody>
        </p:sp>
        <p:sp>
          <p:nvSpPr>
            <p:cNvPr id="100395" name="Line 43"/>
            <p:cNvSpPr>
              <a:spLocks noChangeShapeType="1"/>
            </p:cNvSpPr>
            <p:nvPr/>
          </p:nvSpPr>
          <p:spPr bwMode="auto">
            <a:xfrm>
              <a:off x="1655" y="2024"/>
              <a:ext cx="344" cy="409"/>
            </a:xfrm>
            <a:prstGeom prst="line">
              <a:avLst/>
            </a:prstGeom>
            <a:noFill/>
            <a:ln w="9525">
              <a:solidFill>
                <a:schemeClr val="tx1"/>
              </a:solidFill>
              <a:prstDash val="dash"/>
              <a:round/>
              <a:headEnd/>
              <a:tailEnd type="triangle" w="med" len="med"/>
            </a:ln>
            <a:effectLst/>
          </p:spPr>
          <p:txBody>
            <a:bodyPr wrap="none"/>
            <a:lstStyle/>
            <a:p>
              <a:endParaRPr lang="zh-CN" altLang="en-US"/>
            </a:p>
          </p:txBody>
        </p:sp>
        <p:sp>
          <p:nvSpPr>
            <p:cNvPr id="100396" name="Line 44"/>
            <p:cNvSpPr>
              <a:spLocks noChangeShapeType="1"/>
            </p:cNvSpPr>
            <p:nvPr/>
          </p:nvSpPr>
          <p:spPr bwMode="auto">
            <a:xfrm>
              <a:off x="2472" y="2024"/>
              <a:ext cx="382" cy="409"/>
            </a:xfrm>
            <a:prstGeom prst="line">
              <a:avLst/>
            </a:prstGeom>
            <a:noFill/>
            <a:ln w="9525">
              <a:solidFill>
                <a:schemeClr val="tx1"/>
              </a:solidFill>
              <a:prstDash val="dash"/>
              <a:round/>
              <a:headEnd/>
              <a:tailEnd type="triangle" w="med" len="med"/>
            </a:ln>
            <a:effectLst/>
          </p:spPr>
          <p:txBody>
            <a:bodyPr wrap="none"/>
            <a:lstStyle/>
            <a:p>
              <a:endParaRPr lang="zh-CN" altLang="en-US"/>
            </a:p>
          </p:txBody>
        </p:sp>
        <p:sp>
          <p:nvSpPr>
            <p:cNvPr id="100397" name="Line 45"/>
            <p:cNvSpPr>
              <a:spLocks noChangeShapeType="1"/>
            </p:cNvSpPr>
            <p:nvPr/>
          </p:nvSpPr>
          <p:spPr bwMode="auto">
            <a:xfrm>
              <a:off x="3288" y="2024"/>
              <a:ext cx="376" cy="409"/>
            </a:xfrm>
            <a:prstGeom prst="line">
              <a:avLst/>
            </a:prstGeom>
            <a:noFill/>
            <a:ln w="9525">
              <a:solidFill>
                <a:schemeClr val="tx1"/>
              </a:solidFill>
              <a:prstDash val="dash"/>
              <a:round/>
              <a:headEnd/>
              <a:tailEnd type="triangle" w="med" len="med"/>
            </a:ln>
            <a:effectLst/>
          </p:spPr>
          <p:txBody>
            <a:bodyPr wrap="none"/>
            <a:lstStyle/>
            <a:p>
              <a:endParaRPr lang="zh-CN" altLang="en-US"/>
            </a:p>
          </p:txBody>
        </p:sp>
        <p:sp>
          <p:nvSpPr>
            <p:cNvPr id="100398" name="Line 46"/>
            <p:cNvSpPr>
              <a:spLocks noChangeShapeType="1"/>
            </p:cNvSpPr>
            <p:nvPr/>
          </p:nvSpPr>
          <p:spPr bwMode="auto">
            <a:xfrm>
              <a:off x="1111" y="2659"/>
              <a:ext cx="409" cy="453"/>
            </a:xfrm>
            <a:prstGeom prst="line">
              <a:avLst/>
            </a:prstGeom>
            <a:noFill/>
            <a:ln w="9525">
              <a:solidFill>
                <a:schemeClr val="tx1"/>
              </a:solidFill>
              <a:prstDash val="dash"/>
              <a:round/>
              <a:headEnd/>
              <a:tailEnd type="triangle" w="med" len="med"/>
            </a:ln>
            <a:effectLst/>
          </p:spPr>
          <p:txBody>
            <a:bodyPr wrap="none"/>
            <a:lstStyle/>
            <a:p>
              <a:endParaRPr lang="zh-CN" altLang="en-US"/>
            </a:p>
          </p:txBody>
        </p:sp>
        <p:sp>
          <p:nvSpPr>
            <p:cNvPr id="100399" name="Line 47"/>
            <p:cNvSpPr>
              <a:spLocks noChangeShapeType="1"/>
            </p:cNvSpPr>
            <p:nvPr/>
          </p:nvSpPr>
          <p:spPr bwMode="auto">
            <a:xfrm>
              <a:off x="1882" y="2659"/>
              <a:ext cx="409" cy="453"/>
            </a:xfrm>
            <a:prstGeom prst="line">
              <a:avLst/>
            </a:prstGeom>
            <a:noFill/>
            <a:ln w="9525">
              <a:solidFill>
                <a:schemeClr val="tx1"/>
              </a:solidFill>
              <a:prstDash val="dash"/>
              <a:round/>
              <a:headEnd/>
              <a:tailEnd type="triangle" w="med" len="med"/>
            </a:ln>
            <a:effectLst/>
          </p:spPr>
          <p:txBody>
            <a:bodyPr wrap="none"/>
            <a:lstStyle/>
            <a:p>
              <a:endParaRPr lang="zh-CN" altLang="en-US"/>
            </a:p>
          </p:txBody>
        </p:sp>
        <p:sp>
          <p:nvSpPr>
            <p:cNvPr id="100400" name="Line 48"/>
            <p:cNvSpPr>
              <a:spLocks noChangeShapeType="1"/>
            </p:cNvSpPr>
            <p:nvPr/>
          </p:nvSpPr>
          <p:spPr bwMode="auto">
            <a:xfrm>
              <a:off x="2744" y="2659"/>
              <a:ext cx="409" cy="453"/>
            </a:xfrm>
            <a:prstGeom prst="line">
              <a:avLst/>
            </a:prstGeom>
            <a:noFill/>
            <a:ln w="9525">
              <a:solidFill>
                <a:schemeClr val="tx1"/>
              </a:solidFill>
              <a:prstDash val="dash"/>
              <a:round/>
              <a:headEnd/>
              <a:tailEnd type="triangle" w="med" len="med"/>
            </a:ln>
            <a:effectLst/>
          </p:spPr>
          <p:txBody>
            <a:bodyPr wrap="none"/>
            <a:lstStyle/>
            <a:p>
              <a:endParaRPr lang="zh-CN" altLang="en-US"/>
            </a:p>
          </p:txBody>
        </p:sp>
        <p:sp>
          <p:nvSpPr>
            <p:cNvPr id="100401" name="Line 49"/>
            <p:cNvSpPr>
              <a:spLocks noChangeShapeType="1"/>
            </p:cNvSpPr>
            <p:nvPr/>
          </p:nvSpPr>
          <p:spPr bwMode="auto">
            <a:xfrm>
              <a:off x="3515" y="2659"/>
              <a:ext cx="409" cy="453"/>
            </a:xfrm>
            <a:prstGeom prst="line">
              <a:avLst/>
            </a:prstGeom>
            <a:noFill/>
            <a:ln w="9525">
              <a:solidFill>
                <a:schemeClr val="tx1"/>
              </a:solidFill>
              <a:prstDash val="dash"/>
              <a:round/>
              <a:headEnd/>
              <a:tailEnd type="triangle" w="med" len="med"/>
            </a:ln>
            <a:effectLst/>
          </p:spPr>
          <p:txBody>
            <a:bodyPr wrap="none"/>
            <a:lstStyle/>
            <a:p>
              <a:endParaRPr lang="zh-CN" altLang="en-US"/>
            </a:p>
          </p:txBody>
        </p:sp>
      </p:grpSp>
      <p:sp>
        <p:nvSpPr>
          <p:cNvPr id="100404" name="Text Box 52"/>
          <p:cNvSpPr txBox="1">
            <a:spLocks noChangeArrowheads="1"/>
          </p:cNvSpPr>
          <p:nvPr/>
        </p:nvSpPr>
        <p:spPr bwMode="auto">
          <a:xfrm>
            <a:off x="3214678" y="5643578"/>
            <a:ext cx="3357586" cy="461665"/>
          </a:xfrm>
          <a:prstGeom prst="rect">
            <a:avLst/>
          </a:prstGeom>
          <a:noFill/>
          <a:ln w="9525" algn="ctr">
            <a:noFill/>
            <a:prstDash val="dash"/>
            <a:miter lim="800000"/>
            <a:headEnd/>
            <a:tailEnd/>
          </a:ln>
          <a:effectLst/>
        </p:spPr>
        <p:txBody>
          <a:bodyPr wrap="square">
            <a:spAutoFit/>
          </a:bodyPr>
          <a:lstStyle/>
          <a:p>
            <a:pPr algn="ctr">
              <a:spcBef>
                <a:spcPct val="50000"/>
              </a:spcBef>
            </a:pPr>
            <a:r>
              <a:rPr lang="zh-CN" altLang="en-US" sz="2400" b="1" dirty="0">
                <a:solidFill>
                  <a:srgbClr val="FFFF00"/>
                </a:solidFill>
                <a:latin typeface="Garamond" pitchFamily="18" charset="0"/>
              </a:rPr>
              <a:t>风险更大的增量模型</a:t>
            </a:r>
          </a:p>
        </p:txBody>
      </p:sp>
      <p:sp>
        <p:nvSpPr>
          <p:cNvPr id="42" name="Rectangle 2"/>
          <p:cNvSpPr txBox="1">
            <a:spLocks noChangeArrowheads="1"/>
          </p:cNvSpPr>
          <p:nvPr/>
        </p:nvSpPr>
        <p:spPr>
          <a:xfrm>
            <a:off x="642910" y="71414"/>
            <a:ext cx="7126288" cy="952500"/>
          </a:xfrm>
          <a:prstGeom prst="rect">
            <a:avLst/>
          </a:prstGeom>
        </p:spPr>
        <p:txBody>
          <a:bodyPr vert="horz" anchor="ctr">
            <a:normAutofit/>
          </a:bodyPr>
          <a:lstStyle/>
          <a:p>
            <a:pPr marL="484632"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2.4  </a:t>
            </a:r>
            <a:r>
              <a:rPr kumimoji="0" lang="zh-CN" altLang="en-US"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过程模型</a:t>
            </a:r>
            <a:r>
              <a:rPr lang="en-US" altLang="zh-CN" sz="3600" b="1"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latin typeface="楷体_GB2312" pitchFamily="49" charset="-122"/>
                <a:ea typeface="楷体_GB2312" pitchFamily="49" charset="-122"/>
                <a:cs typeface="+mj-cs"/>
              </a:rPr>
              <a:t>——</a:t>
            </a:r>
            <a:r>
              <a:rPr lang="zh-CN" altLang="en-US" sz="3600" b="1" dirty="0">
                <a:ln w="6350">
                  <a:solidFill>
                    <a:srgbClr val="FF388C">
                      <a:shade val="43000"/>
                    </a:srgbClr>
                  </a:solidFill>
                </a:ln>
                <a:solidFill>
                  <a:srgbClr val="FFFF00"/>
                </a:solidFill>
                <a:effectLst>
                  <a:outerShdw blurRad="38100" dist="38100" dir="2700000" algn="tl">
                    <a:srgbClr val="000000">
                      <a:alpha val="43137"/>
                    </a:srgbClr>
                  </a:outerShdw>
                </a:effectLst>
                <a:latin typeface="楷体_GB2312" pitchFamily="49" charset="-122"/>
                <a:ea typeface="楷体_GB2312" pitchFamily="49" charset="-122"/>
                <a:cs typeface="+mj-cs"/>
              </a:rPr>
              <a:t>增量</a:t>
            </a:r>
            <a:r>
              <a:rPr lang="zh-CN" altLang="en-US" sz="3600" b="1" dirty="0" smtClean="0">
                <a:ln w="6350">
                  <a:solidFill>
                    <a:srgbClr val="FF388C">
                      <a:shade val="43000"/>
                    </a:srgbClr>
                  </a:solidFill>
                </a:ln>
                <a:solidFill>
                  <a:srgbClr val="FFFF00"/>
                </a:solidFill>
                <a:effectLst>
                  <a:outerShdw blurRad="38100" dist="38100" dir="2700000" algn="tl">
                    <a:srgbClr val="000000">
                      <a:alpha val="43137"/>
                    </a:srgbClr>
                  </a:outerShdw>
                </a:effectLst>
                <a:latin typeface="楷体_GB2312" pitchFamily="49" charset="-122"/>
                <a:ea typeface="楷体_GB2312" pitchFamily="49" charset="-122"/>
                <a:cs typeface="+mj-cs"/>
              </a:rPr>
              <a:t>模型</a:t>
            </a:r>
            <a:endParaRPr kumimoji="0" lang="zh-CN" altLang="en-US" sz="4200" b="1" i="1" u="none" strike="noStrike" kern="1200" cap="none" spc="0" normalizeH="0" baseline="0" noProof="0" dirty="0">
              <a:ln w="6350">
                <a:solidFill>
                  <a:schemeClr val="accent1">
                    <a:shade val="43000"/>
                  </a:schemeClr>
                </a:solidFill>
              </a:ln>
              <a:solidFill>
                <a:srgbClr val="FFFF00"/>
              </a:solidFill>
              <a:effectLst>
                <a:outerShdw blurRad="38100" dist="38100" dir="2700000" algn="tl">
                  <a:srgbClr val="000000">
                    <a:alpha val="43137"/>
                  </a:srgbClr>
                </a:outerShdw>
              </a:effectLst>
              <a:uLnTx/>
              <a:uFillTx/>
              <a:latin typeface="Times New Roman" pitchFamily="18" charset="0"/>
              <a:ea typeface="+mj-ea"/>
              <a:cs typeface="+mj-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3" name="Rectangle 3"/>
          <p:cNvSpPr>
            <a:spLocks noGrp="1" noChangeArrowheads="1"/>
          </p:cNvSpPr>
          <p:nvPr>
            <p:ph type="body" sz="half" idx="1"/>
          </p:nvPr>
        </p:nvSpPr>
        <p:spPr>
          <a:xfrm>
            <a:off x="428596" y="1142984"/>
            <a:ext cx="8218488" cy="5357850"/>
          </a:xfrm>
        </p:spPr>
        <p:txBody>
          <a:bodyPr/>
          <a:lstStyle/>
          <a:p>
            <a:pPr algn="just">
              <a:spcAft>
                <a:spcPct val="40000"/>
              </a:spcAft>
              <a:buNone/>
            </a:pPr>
            <a:r>
              <a:rPr lang="zh-CN" altLang="en-US" sz="2400" dirty="0" smtClean="0">
                <a:solidFill>
                  <a:srgbClr val="FFFF00"/>
                </a:solidFill>
                <a:latin typeface="宋体" pitchFamily="2" charset="-122"/>
                <a:cs typeface="Times New Roman" pitchFamily="18" charset="0"/>
              </a:rPr>
              <a:t>四、</a:t>
            </a:r>
            <a:r>
              <a:rPr lang="zh-CN" altLang="en-US" sz="2400" dirty="0" smtClean="0">
                <a:solidFill>
                  <a:srgbClr val="FFFF00"/>
                </a:solidFill>
                <a:latin typeface="宋体" pitchFamily="2" charset="-122"/>
                <a:cs typeface="Times New Roman" pitchFamily="18" charset="0"/>
              </a:rPr>
              <a:t>螺旋模型（</a:t>
            </a:r>
            <a:r>
              <a:rPr lang="en-US" altLang="zh-CN" sz="2400" dirty="0" smtClean="0">
                <a:solidFill>
                  <a:srgbClr val="FFFF00"/>
                </a:solidFill>
                <a:latin typeface="宋体" pitchFamily="2" charset="-122"/>
                <a:cs typeface="Times New Roman" pitchFamily="18" charset="0"/>
              </a:rPr>
              <a:t>Spiral Model</a:t>
            </a:r>
            <a:r>
              <a:rPr lang="zh-CN" altLang="en-US" sz="2400" dirty="0" smtClean="0">
                <a:solidFill>
                  <a:srgbClr val="FFFF00"/>
                </a:solidFill>
                <a:latin typeface="宋体" pitchFamily="2" charset="-122"/>
                <a:cs typeface="Times New Roman" pitchFamily="18" charset="0"/>
              </a:rPr>
              <a:t>）</a:t>
            </a:r>
            <a:r>
              <a:rPr lang="zh-CN" altLang="en-US" sz="2200" dirty="0" smtClean="0">
                <a:latin typeface="宋体" pitchFamily="2" charset="-122"/>
                <a:cs typeface="Times New Roman" pitchFamily="18" charset="0"/>
              </a:rPr>
              <a:t>：</a:t>
            </a:r>
            <a:r>
              <a:rPr lang="zh-CN" altLang="en-US" sz="2200" dirty="0">
                <a:latin typeface="宋体" pitchFamily="2" charset="-122"/>
                <a:cs typeface="Times New Roman" pitchFamily="18" charset="0"/>
              </a:rPr>
              <a:t>为了克服瀑布模型的不足，在软件开发过程中加入了风险分析，使用原型及其它方法来尽量降低风险。通常用来指导大型软件项目的</a:t>
            </a:r>
            <a:r>
              <a:rPr lang="zh-CN" altLang="en-US" sz="2200" dirty="0" smtClean="0">
                <a:latin typeface="宋体" pitchFamily="2" charset="-122"/>
                <a:cs typeface="Times New Roman" pitchFamily="18" charset="0"/>
              </a:rPr>
              <a:t>开发。</a:t>
            </a:r>
            <a:endParaRPr lang="en-US" altLang="zh-CN" sz="2200" dirty="0" smtClean="0">
              <a:latin typeface="宋体" pitchFamily="2" charset="-122"/>
              <a:cs typeface="Times New Roman" pitchFamily="18" charset="0"/>
            </a:endParaRPr>
          </a:p>
          <a:p>
            <a:r>
              <a:rPr lang="zh-CN" altLang="en-US" sz="2400" dirty="0" smtClean="0">
                <a:latin typeface="宋体" pitchFamily="2" charset="-122"/>
                <a:cs typeface="Times New Roman" pitchFamily="18" charset="0"/>
              </a:rPr>
              <a:t>螺旋线的每一个周期对应一个开发阶段</a:t>
            </a:r>
          </a:p>
          <a:p>
            <a:r>
              <a:rPr lang="zh-CN" altLang="en-US" sz="2400" dirty="0" smtClean="0">
                <a:latin typeface="宋体" pitchFamily="2" charset="-122"/>
                <a:cs typeface="Times New Roman" pitchFamily="18" charset="0"/>
              </a:rPr>
              <a:t>每个阶段开始时的任务是确定该阶段的目标、为完成目标选择方案及设定这些方案的约束条件</a:t>
            </a:r>
          </a:p>
          <a:p>
            <a:r>
              <a:rPr lang="zh-CN" altLang="en-US" sz="2400" dirty="0" smtClean="0">
                <a:latin typeface="宋体" pitchFamily="2" charset="-122"/>
                <a:cs typeface="Times New Roman" pitchFamily="18" charset="0"/>
              </a:rPr>
              <a:t>接下来从风险角度分析上一步的工作结果，努力排除各种潜在的风险，通常用建造原型的方法来排除风险</a:t>
            </a:r>
          </a:p>
          <a:p>
            <a:r>
              <a:rPr lang="zh-CN" altLang="en-US" sz="2400" dirty="0" smtClean="0">
                <a:latin typeface="宋体" pitchFamily="2" charset="-122"/>
                <a:cs typeface="Times New Roman" pitchFamily="18" charset="0"/>
              </a:rPr>
              <a:t>如果风险不能排除，则停止开发或消减项目的规模。如果排除了所有风险，则启动下一个开发步骤，这个开发步骤的工作过程相当于纯粹的瀑布模型</a:t>
            </a:r>
          </a:p>
          <a:p>
            <a:r>
              <a:rPr lang="zh-CN" altLang="en-US" sz="2400" dirty="0" smtClean="0">
                <a:latin typeface="宋体" pitchFamily="2" charset="-122"/>
                <a:cs typeface="Times New Roman" pitchFamily="18" charset="0"/>
              </a:rPr>
              <a:t>最后是评价此阶段的工作成果并计划下一个阶段的工作</a:t>
            </a:r>
          </a:p>
          <a:p>
            <a:pPr algn="just">
              <a:spcAft>
                <a:spcPct val="40000"/>
              </a:spcAft>
              <a:buNone/>
            </a:pPr>
            <a:endParaRPr lang="zh-CN" altLang="en-US" sz="2200" dirty="0">
              <a:latin typeface="宋体" pitchFamily="2" charset="-122"/>
              <a:cs typeface="Times New Roman" pitchFamily="18" charset="0"/>
            </a:endParaRPr>
          </a:p>
        </p:txBody>
      </p:sp>
      <p:sp>
        <p:nvSpPr>
          <p:cNvPr id="7" name="灯片编号占位符 6"/>
          <p:cNvSpPr>
            <a:spLocks noGrp="1"/>
          </p:cNvSpPr>
          <p:nvPr>
            <p:ph type="sldNum" sz="quarter" idx="12"/>
          </p:nvPr>
        </p:nvSpPr>
        <p:spPr/>
        <p:txBody>
          <a:bodyPr/>
          <a:lstStyle/>
          <a:p>
            <a:fld id="{0CC2D833-3967-477F-9F49-3AC1973B1E3D}" type="slidenum">
              <a:rPr lang="en-US" altLang="zh-CN"/>
              <a:pPr/>
              <a:t>37</a:t>
            </a:fld>
            <a:endParaRPr lang="en-US" altLang="zh-CN"/>
          </a:p>
        </p:txBody>
      </p:sp>
      <p:sp>
        <p:nvSpPr>
          <p:cNvPr id="9" name="Rectangle 2"/>
          <p:cNvSpPr txBox="1">
            <a:spLocks noChangeArrowheads="1"/>
          </p:cNvSpPr>
          <p:nvPr/>
        </p:nvSpPr>
        <p:spPr>
          <a:xfrm>
            <a:off x="642910" y="71414"/>
            <a:ext cx="7126288" cy="952500"/>
          </a:xfrm>
          <a:prstGeom prst="rect">
            <a:avLst/>
          </a:prstGeom>
        </p:spPr>
        <p:txBody>
          <a:bodyPr vert="horz" anchor="ctr">
            <a:normAutofit/>
          </a:bodyPr>
          <a:lstStyle/>
          <a:p>
            <a:pPr marL="484632"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2.5  </a:t>
            </a:r>
            <a:r>
              <a:rPr kumimoji="0" lang="zh-CN" altLang="en-US"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过程模型</a:t>
            </a:r>
            <a:r>
              <a:rPr lang="en-US" altLang="zh-CN" sz="3600" b="1"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latin typeface="楷体_GB2312" pitchFamily="49" charset="-122"/>
                <a:ea typeface="楷体_GB2312" pitchFamily="49" charset="-122"/>
                <a:cs typeface="+mj-cs"/>
              </a:rPr>
              <a:t>——</a:t>
            </a:r>
            <a:r>
              <a:rPr lang="zh-CN" altLang="en-US" sz="3600" b="1" dirty="0">
                <a:ln w="6350">
                  <a:solidFill>
                    <a:srgbClr val="FF388C">
                      <a:shade val="43000"/>
                    </a:srgbClr>
                  </a:solidFill>
                </a:ln>
                <a:solidFill>
                  <a:srgbClr val="FFFF00"/>
                </a:solidFill>
                <a:effectLst>
                  <a:outerShdw blurRad="38100" dist="38100" dir="2700000" algn="tl">
                    <a:srgbClr val="000000">
                      <a:alpha val="43137"/>
                    </a:srgbClr>
                  </a:outerShdw>
                </a:effectLst>
                <a:latin typeface="楷体_GB2312" pitchFamily="49" charset="-122"/>
                <a:ea typeface="楷体_GB2312" pitchFamily="49" charset="-122"/>
                <a:cs typeface="+mj-cs"/>
              </a:rPr>
              <a:t>螺旋</a:t>
            </a:r>
            <a:r>
              <a:rPr lang="zh-CN" altLang="en-US" sz="3600" b="1" dirty="0" smtClean="0">
                <a:ln w="6350">
                  <a:solidFill>
                    <a:srgbClr val="FF388C">
                      <a:shade val="43000"/>
                    </a:srgbClr>
                  </a:solidFill>
                </a:ln>
                <a:solidFill>
                  <a:srgbClr val="FFFF00"/>
                </a:solidFill>
                <a:effectLst>
                  <a:outerShdw blurRad="38100" dist="38100" dir="2700000" algn="tl">
                    <a:srgbClr val="000000">
                      <a:alpha val="43137"/>
                    </a:srgbClr>
                  </a:outerShdw>
                </a:effectLst>
                <a:latin typeface="楷体_GB2312" pitchFamily="49" charset="-122"/>
                <a:ea typeface="楷体_GB2312" pitchFamily="49" charset="-122"/>
                <a:cs typeface="+mj-cs"/>
              </a:rPr>
              <a:t>模型</a:t>
            </a:r>
            <a:endParaRPr kumimoji="0" lang="zh-CN" altLang="en-US" sz="4200" b="1" i="1" u="none" strike="noStrike" kern="1200" cap="none" spc="0" normalizeH="0" baseline="0" noProof="0" dirty="0">
              <a:ln w="6350">
                <a:solidFill>
                  <a:schemeClr val="accent1">
                    <a:shade val="43000"/>
                  </a:schemeClr>
                </a:solidFill>
              </a:ln>
              <a:solidFill>
                <a:srgbClr val="FFFF00"/>
              </a:solidFill>
              <a:effectLst>
                <a:outerShdw blurRad="38100" dist="38100" dir="2700000" algn="tl">
                  <a:srgbClr val="000000">
                    <a:alpha val="43137"/>
                  </a:srgbClr>
                </a:outerShdw>
              </a:effectLst>
              <a:uLnTx/>
              <a:uFillTx/>
              <a:latin typeface="Times New Roman" pitchFamily="18"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7043">
                                            <p:txEl>
                                              <p:pRg st="1" end="1"/>
                                            </p:txEl>
                                          </p:spTgt>
                                        </p:tgtEl>
                                        <p:attrNameLst>
                                          <p:attrName>style.visibility</p:attrName>
                                        </p:attrNameLst>
                                      </p:cBhvr>
                                      <p:to>
                                        <p:strVal val="visible"/>
                                      </p:to>
                                    </p:set>
                                    <p:anim calcmode="lin" valueType="num">
                                      <p:cBhvr additive="base">
                                        <p:cTn id="7" dur="500" fill="hold"/>
                                        <p:tgtEl>
                                          <p:spTgt spid="870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704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7043">
                                            <p:txEl>
                                              <p:pRg st="2" end="2"/>
                                            </p:txEl>
                                          </p:spTgt>
                                        </p:tgtEl>
                                        <p:attrNameLst>
                                          <p:attrName>style.visibility</p:attrName>
                                        </p:attrNameLst>
                                      </p:cBhvr>
                                      <p:to>
                                        <p:strVal val="visible"/>
                                      </p:to>
                                    </p:set>
                                    <p:anim calcmode="lin" valueType="num">
                                      <p:cBhvr additive="base">
                                        <p:cTn id="11" dur="500" fill="hold"/>
                                        <p:tgtEl>
                                          <p:spTgt spid="8704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704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7043">
                                            <p:txEl>
                                              <p:pRg st="3" end="3"/>
                                            </p:txEl>
                                          </p:spTgt>
                                        </p:tgtEl>
                                        <p:attrNameLst>
                                          <p:attrName>style.visibility</p:attrName>
                                        </p:attrNameLst>
                                      </p:cBhvr>
                                      <p:to>
                                        <p:strVal val="visible"/>
                                      </p:to>
                                    </p:set>
                                    <p:anim calcmode="lin" valueType="num">
                                      <p:cBhvr additive="base">
                                        <p:cTn id="15" dur="500" fill="hold"/>
                                        <p:tgtEl>
                                          <p:spTgt spid="8704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704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7043">
                                            <p:txEl>
                                              <p:pRg st="4" end="4"/>
                                            </p:txEl>
                                          </p:spTgt>
                                        </p:tgtEl>
                                        <p:attrNameLst>
                                          <p:attrName>style.visibility</p:attrName>
                                        </p:attrNameLst>
                                      </p:cBhvr>
                                      <p:to>
                                        <p:strVal val="visible"/>
                                      </p:to>
                                    </p:set>
                                    <p:anim calcmode="lin" valueType="num">
                                      <p:cBhvr additive="base">
                                        <p:cTn id="19" dur="500" fill="hold"/>
                                        <p:tgtEl>
                                          <p:spTgt spid="8704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704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7043">
                                            <p:txEl>
                                              <p:pRg st="5" end="5"/>
                                            </p:txEl>
                                          </p:spTgt>
                                        </p:tgtEl>
                                        <p:attrNameLst>
                                          <p:attrName>style.visibility</p:attrName>
                                        </p:attrNameLst>
                                      </p:cBhvr>
                                      <p:to>
                                        <p:strVal val="visible"/>
                                      </p:to>
                                    </p:set>
                                    <p:anim calcmode="lin" valueType="num">
                                      <p:cBhvr additive="base">
                                        <p:cTn id="23" dur="500" fill="hold"/>
                                        <p:tgtEl>
                                          <p:spTgt spid="8704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704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9034D1F2-533B-4E1F-986E-803647DF4265}" type="slidenum">
              <a:rPr lang="en-US" altLang="zh-CN"/>
              <a:pPr/>
              <a:t>38</a:t>
            </a:fld>
            <a:endParaRPr lang="en-US" altLang="zh-CN"/>
          </a:p>
        </p:txBody>
      </p:sp>
      <p:sp>
        <p:nvSpPr>
          <p:cNvPr id="8" name="AutoShape 3" descr="白色大理石"/>
          <p:cNvSpPr>
            <a:spLocks noChangeArrowheads="1"/>
          </p:cNvSpPr>
          <p:nvPr/>
        </p:nvSpPr>
        <p:spPr bwMode="auto">
          <a:xfrm flipH="1">
            <a:off x="304800" y="5791200"/>
            <a:ext cx="2286000" cy="685800"/>
          </a:xfrm>
          <a:prstGeom prst="cube">
            <a:avLst>
              <a:gd name="adj" fmla="val 12704"/>
            </a:avLst>
          </a:prstGeom>
          <a:blipFill dpi="0" rotWithShape="0">
            <a:blip r:embed="rId5" cstate="print"/>
            <a:srcRect/>
            <a:tile tx="0" ty="0" sx="100000" sy="100000" flip="none" algn="tl"/>
          </a:blipFill>
          <a:ln w="25400">
            <a:noFill/>
            <a:miter lim="800000"/>
            <a:headEnd/>
            <a:tailEnd/>
          </a:ln>
          <a:effectLst/>
        </p:spPr>
        <p:txBody>
          <a:bodyPr wrap="none" anchor="ctr"/>
          <a:lstStyle/>
          <a:p>
            <a:pPr algn="ctr"/>
            <a:r>
              <a:rPr lang="en-US" altLang="zh-CN" sz="2400" b="1" dirty="0">
                <a:solidFill>
                  <a:schemeClr val="hlink"/>
                </a:solidFill>
                <a:latin typeface="Arial" charset="0"/>
              </a:rPr>
              <a:t>Spiral </a:t>
            </a:r>
            <a:r>
              <a:rPr lang="en-US" altLang="zh-CN" sz="2400" b="1" dirty="0">
                <a:solidFill>
                  <a:schemeClr val="bg1"/>
                </a:solidFill>
                <a:latin typeface="Arial" charset="0"/>
              </a:rPr>
              <a:t>Model</a:t>
            </a:r>
          </a:p>
        </p:txBody>
      </p:sp>
      <p:sp>
        <p:nvSpPr>
          <p:cNvPr id="9" name="Line 4"/>
          <p:cNvSpPr>
            <a:spLocks noChangeShapeType="1"/>
          </p:cNvSpPr>
          <p:nvPr/>
        </p:nvSpPr>
        <p:spPr bwMode="auto">
          <a:xfrm>
            <a:off x="769938" y="2967038"/>
            <a:ext cx="8194675" cy="0"/>
          </a:xfrm>
          <a:prstGeom prst="line">
            <a:avLst/>
          </a:prstGeom>
          <a:noFill/>
          <a:ln w="31750">
            <a:solidFill>
              <a:schemeClr val="tx1"/>
            </a:solidFill>
            <a:round/>
            <a:headEnd/>
            <a:tailEnd/>
          </a:ln>
          <a:effectLst/>
        </p:spPr>
        <p:txBody>
          <a:bodyPr wrap="none" anchor="ctr"/>
          <a:lstStyle/>
          <a:p>
            <a:endParaRPr lang="zh-CN" altLang="en-US"/>
          </a:p>
        </p:txBody>
      </p:sp>
      <p:sp>
        <p:nvSpPr>
          <p:cNvPr id="10" name="Line 9"/>
          <p:cNvSpPr>
            <a:spLocks noChangeShapeType="1"/>
          </p:cNvSpPr>
          <p:nvPr/>
        </p:nvSpPr>
        <p:spPr bwMode="auto">
          <a:xfrm flipV="1">
            <a:off x="3690938" y="228600"/>
            <a:ext cx="0" cy="6478588"/>
          </a:xfrm>
          <a:prstGeom prst="line">
            <a:avLst/>
          </a:prstGeom>
          <a:noFill/>
          <a:ln w="31750">
            <a:solidFill>
              <a:schemeClr val="tx1"/>
            </a:solidFill>
            <a:round/>
            <a:headEnd/>
            <a:tailEnd type="arrow" w="sm" len="lg"/>
          </a:ln>
          <a:effectLst/>
        </p:spPr>
        <p:txBody>
          <a:bodyPr wrap="none" anchor="ctr"/>
          <a:lstStyle/>
          <a:p>
            <a:endParaRPr lang="zh-CN" altLang="en-US"/>
          </a:p>
        </p:txBody>
      </p:sp>
      <p:sp>
        <p:nvSpPr>
          <p:cNvPr id="11" name="Text Box 10"/>
          <p:cNvSpPr txBox="1">
            <a:spLocks noChangeArrowheads="1"/>
          </p:cNvSpPr>
          <p:nvPr/>
        </p:nvSpPr>
        <p:spPr bwMode="auto">
          <a:xfrm>
            <a:off x="3695700" y="2243138"/>
            <a:ext cx="609600" cy="677862"/>
          </a:xfrm>
          <a:prstGeom prst="rect">
            <a:avLst/>
          </a:prstGeom>
          <a:noFill/>
          <a:ln w="9525">
            <a:noFill/>
            <a:miter lim="800000"/>
            <a:headEnd/>
            <a:tailEnd/>
          </a:ln>
          <a:effectLst/>
        </p:spPr>
        <p:txBody>
          <a:bodyPr lIns="18000" rIns="18000">
            <a:spAutoFit/>
          </a:bodyPr>
          <a:lstStyle/>
          <a:p>
            <a:pPr>
              <a:lnSpc>
                <a:spcPct val="80000"/>
              </a:lnSpc>
            </a:pPr>
            <a:r>
              <a:rPr lang="en-US" altLang="zh-CN" sz="1600" b="1"/>
              <a:t>Risk analy-sis</a:t>
            </a:r>
          </a:p>
        </p:txBody>
      </p:sp>
      <p:sp>
        <p:nvSpPr>
          <p:cNvPr id="12" name="Text Box 11"/>
          <p:cNvSpPr txBox="1">
            <a:spLocks noChangeArrowheads="1"/>
          </p:cNvSpPr>
          <p:nvPr/>
        </p:nvSpPr>
        <p:spPr bwMode="auto">
          <a:xfrm>
            <a:off x="4343400" y="2509838"/>
            <a:ext cx="1219200" cy="336550"/>
          </a:xfrm>
          <a:prstGeom prst="rect">
            <a:avLst/>
          </a:prstGeom>
          <a:noFill/>
          <a:ln w="9525">
            <a:noFill/>
            <a:miter lim="800000"/>
            <a:headEnd/>
            <a:tailEnd/>
          </a:ln>
          <a:effectLst/>
        </p:spPr>
        <p:txBody>
          <a:bodyPr lIns="18000" rIns="18000">
            <a:spAutoFit/>
          </a:bodyPr>
          <a:lstStyle/>
          <a:p>
            <a:pPr>
              <a:lnSpc>
                <a:spcPct val="80000"/>
              </a:lnSpc>
            </a:pPr>
            <a:r>
              <a:rPr lang="en-US" altLang="zh-CN" sz="1600" b="1"/>
              <a:t>Prototype </a:t>
            </a:r>
            <a:r>
              <a:rPr lang="en-US" altLang="zh-CN" sz="2000" b="1" baseline="-25000"/>
              <a:t>1</a:t>
            </a:r>
            <a:endParaRPr lang="en-US" altLang="zh-CN" sz="1600" b="1"/>
          </a:p>
        </p:txBody>
      </p:sp>
      <p:sp>
        <p:nvSpPr>
          <p:cNvPr id="13" name="Text Box 12"/>
          <p:cNvSpPr txBox="1">
            <a:spLocks noChangeArrowheads="1"/>
          </p:cNvSpPr>
          <p:nvPr/>
        </p:nvSpPr>
        <p:spPr bwMode="auto">
          <a:xfrm>
            <a:off x="5791200" y="2930525"/>
            <a:ext cx="3124200" cy="287338"/>
          </a:xfrm>
          <a:prstGeom prst="rect">
            <a:avLst/>
          </a:prstGeom>
          <a:noFill/>
          <a:ln w="9525">
            <a:noFill/>
            <a:miter lim="800000"/>
            <a:headEnd/>
            <a:tailEnd/>
          </a:ln>
          <a:effectLst/>
        </p:spPr>
        <p:txBody>
          <a:bodyPr lIns="18000" rIns="18000">
            <a:spAutoFit/>
          </a:bodyPr>
          <a:lstStyle/>
          <a:p>
            <a:pPr>
              <a:lnSpc>
                <a:spcPct val="80000"/>
              </a:lnSpc>
            </a:pPr>
            <a:r>
              <a:rPr lang="en-US" altLang="zh-CN" sz="1600" b="1" dirty="0"/>
              <a:t>Simulations, models, benchmarks</a:t>
            </a:r>
          </a:p>
        </p:txBody>
      </p:sp>
      <p:sp>
        <p:nvSpPr>
          <p:cNvPr id="14" name="Text Box 13"/>
          <p:cNvSpPr txBox="1">
            <a:spLocks noChangeArrowheads="1"/>
          </p:cNvSpPr>
          <p:nvPr/>
        </p:nvSpPr>
        <p:spPr bwMode="auto">
          <a:xfrm>
            <a:off x="2362200" y="2967038"/>
            <a:ext cx="1371600" cy="677862"/>
          </a:xfrm>
          <a:prstGeom prst="rect">
            <a:avLst/>
          </a:prstGeom>
          <a:noFill/>
          <a:ln w="9525">
            <a:noFill/>
            <a:miter lim="800000"/>
            <a:headEnd/>
            <a:tailEnd/>
          </a:ln>
          <a:effectLst/>
        </p:spPr>
        <p:txBody>
          <a:bodyPr lIns="18000" rIns="18000">
            <a:spAutoFit/>
          </a:bodyPr>
          <a:lstStyle/>
          <a:p>
            <a:pPr algn="ctr">
              <a:lnSpc>
                <a:spcPct val="80000"/>
              </a:lnSpc>
              <a:spcBef>
                <a:spcPct val="50000"/>
              </a:spcBef>
            </a:pPr>
            <a:r>
              <a:rPr lang="en-US" altLang="zh-CN" sz="1600" b="1"/>
              <a:t>Requirements plan, life-cycle plan</a:t>
            </a:r>
          </a:p>
        </p:txBody>
      </p:sp>
      <p:sp>
        <p:nvSpPr>
          <p:cNvPr id="15" name="Line 14"/>
          <p:cNvSpPr>
            <a:spLocks noChangeShapeType="1"/>
          </p:cNvSpPr>
          <p:nvPr/>
        </p:nvSpPr>
        <p:spPr bwMode="auto">
          <a:xfrm>
            <a:off x="4303713" y="2171700"/>
            <a:ext cx="0" cy="795338"/>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6" name="Text Box 15"/>
          <p:cNvSpPr txBox="1">
            <a:spLocks noChangeArrowheads="1"/>
          </p:cNvSpPr>
          <p:nvPr/>
        </p:nvSpPr>
        <p:spPr bwMode="auto">
          <a:xfrm>
            <a:off x="3810000" y="3195638"/>
            <a:ext cx="1143000" cy="482600"/>
          </a:xfrm>
          <a:prstGeom prst="rect">
            <a:avLst/>
          </a:prstGeom>
          <a:noFill/>
          <a:ln w="9525">
            <a:noFill/>
            <a:miter lim="800000"/>
            <a:headEnd/>
            <a:tailEnd/>
          </a:ln>
          <a:effectLst/>
        </p:spPr>
        <p:txBody>
          <a:bodyPr lIns="18000" rIns="18000">
            <a:spAutoFit/>
          </a:bodyPr>
          <a:lstStyle/>
          <a:p>
            <a:pPr>
              <a:lnSpc>
                <a:spcPct val="80000"/>
              </a:lnSpc>
              <a:spcBef>
                <a:spcPct val="50000"/>
              </a:spcBef>
            </a:pPr>
            <a:r>
              <a:rPr lang="en-US" altLang="zh-CN" sz="1600" b="1"/>
              <a:t>Concept of operation</a:t>
            </a:r>
          </a:p>
        </p:txBody>
      </p:sp>
      <p:sp>
        <p:nvSpPr>
          <p:cNvPr id="17" name="Line 16"/>
          <p:cNvSpPr>
            <a:spLocks noChangeShapeType="1"/>
          </p:cNvSpPr>
          <p:nvPr/>
        </p:nvSpPr>
        <p:spPr bwMode="auto">
          <a:xfrm>
            <a:off x="3690938" y="2967038"/>
            <a:ext cx="5029200" cy="457200"/>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8" name="Text Box 17"/>
          <p:cNvSpPr txBox="1">
            <a:spLocks noChangeArrowheads="1"/>
          </p:cNvSpPr>
          <p:nvPr/>
        </p:nvSpPr>
        <p:spPr bwMode="auto">
          <a:xfrm>
            <a:off x="5448300" y="2544763"/>
            <a:ext cx="1219200" cy="336550"/>
          </a:xfrm>
          <a:prstGeom prst="rect">
            <a:avLst/>
          </a:prstGeom>
          <a:noFill/>
          <a:ln w="9525">
            <a:noFill/>
            <a:miter lim="800000"/>
            <a:headEnd/>
            <a:tailEnd/>
          </a:ln>
          <a:effectLst/>
        </p:spPr>
        <p:txBody>
          <a:bodyPr lIns="18000" rIns="18000">
            <a:spAutoFit/>
          </a:bodyPr>
          <a:lstStyle/>
          <a:p>
            <a:pPr>
              <a:lnSpc>
                <a:spcPct val="80000"/>
              </a:lnSpc>
            </a:pPr>
            <a:r>
              <a:rPr lang="en-US" altLang="zh-CN" sz="1600" b="1"/>
              <a:t>Prototype </a:t>
            </a:r>
            <a:r>
              <a:rPr lang="en-US" altLang="zh-CN" sz="2000" b="1" baseline="-25000"/>
              <a:t>2</a:t>
            </a:r>
            <a:endParaRPr lang="en-US" altLang="zh-CN" sz="1600" b="1"/>
          </a:p>
        </p:txBody>
      </p:sp>
      <p:sp>
        <p:nvSpPr>
          <p:cNvPr id="19" name="Text Box 18"/>
          <p:cNvSpPr txBox="1">
            <a:spLocks noChangeArrowheads="1"/>
          </p:cNvSpPr>
          <p:nvPr/>
        </p:nvSpPr>
        <p:spPr bwMode="auto">
          <a:xfrm>
            <a:off x="4800600" y="1797050"/>
            <a:ext cx="914400" cy="482600"/>
          </a:xfrm>
          <a:prstGeom prst="rect">
            <a:avLst/>
          </a:prstGeom>
          <a:noFill/>
          <a:ln w="9525">
            <a:noFill/>
            <a:miter lim="800000"/>
            <a:headEnd/>
            <a:tailEnd/>
          </a:ln>
          <a:effectLst/>
        </p:spPr>
        <p:txBody>
          <a:bodyPr lIns="18000" rIns="18000">
            <a:spAutoFit/>
          </a:bodyPr>
          <a:lstStyle/>
          <a:p>
            <a:pPr>
              <a:lnSpc>
                <a:spcPct val="80000"/>
              </a:lnSpc>
            </a:pPr>
            <a:r>
              <a:rPr lang="en-US" altLang="zh-CN" sz="1600" b="1"/>
              <a:t>Risk analysis</a:t>
            </a:r>
          </a:p>
        </p:txBody>
      </p:sp>
      <p:sp>
        <p:nvSpPr>
          <p:cNvPr id="20" name="Freeform 19"/>
          <p:cNvSpPr>
            <a:spLocks/>
          </p:cNvSpPr>
          <p:nvPr/>
        </p:nvSpPr>
        <p:spPr bwMode="auto">
          <a:xfrm>
            <a:off x="2298700" y="2978150"/>
            <a:ext cx="1371600" cy="914400"/>
          </a:xfrm>
          <a:custGeom>
            <a:avLst/>
            <a:gdLst/>
            <a:ahLst/>
            <a:cxnLst>
              <a:cxn ang="0">
                <a:pos x="0" y="0"/>
              </a:cxn>
              <a:cxn ang="0">
                <a:pos x="48" y="288"/>
              </a:cxn>
              <a:cxn ang="0">
                <a:pos x="288" y="480"/>
              </a:cxn>
              <a:cxn ang="0">
                <a:pos x="864" y="576"/>
              </a:cxn>
            </a:cxnLst>
            <a:rect l="0" t="0" r="r" b="b"/>
            <a:pathLst>
              <a:path w="864" h="576">
                <a:moveTo>
                  <a:pt x="0" y="0"/>
                </a:moveTo>
                <a:cubicBezTo>
                  <a:pt x="0" y="104"/>
                  <a:pt x="0" y="208"/>
                  <a:pt x="48" y="288"/>
                </a:cubicBezTo>
                <a:cubicBezTo>
                  <a:pt x="96" y="368"/>
                  <a:pt x="152" y="432"/>
                  <a:pt x="288" y="480"/>
                </a:cubicBezTo>
                <a:cubicBezTo>
                  <a:pt x="424" y="528"/>
                  <a:pt x="644" y="552"/>
                  <a:pt x="864" y="576"/>
                </a:cubicBezTo>
              </a:path>
            </a:pathLst>
          </a:custGeom>
          <a:noFill/>
          <a:ln w="25400">
            <a:solidFill>
              <a:schemeClr val="tx1"/>
            </a:solidFill>
            <a:round/>
            <a:headEnd/>
            <a:tailEnd/>
          </a:ln>
          <a:effectLst/>
        </p:spPr>
        <p:txBody>
          <a:bodyPr wrap="none" anchor="ctr"/>
          <a:lstStyle/>
          <a:p>
            <a:endParaRPr lang="zh-CN" altLang="en-US"/>
          </a:p>
        </p:txBody>
      </p:sp>
      <p:sp>
        <p:nvSpPr>
          <p:cNvPr id="21" name="Freeform 20"/>
          <p:cNvSpPr>
            <a:spLocks/>
          </p:cNvSpPr>
          <p:nvPr/>
        </p:nvSpPr>
        <p:spPr bwMode="auto">
          <a:xfrm>
            <a:off x="3657600" y="1558925"/>
            <a:ext cx="2895600" cy="1403350"/>
          </a:xfrm>
          <a:custGeom>
            <a:avLst/>
            <a:gdLst/>
            <a:ahLst/>
            <a:cxnLst>
              <a:cxn ang="0">
                <a:pos x="0" y="56"/>
              </a:cxn>
              <a:cxn ang="0">
                <a:pos x="480" y="8"/>
              </a:cxn>
              <a:cxn ang="0">
                <a:pos x="1152" y="104"/>
              </a:cxn>
              <a:cxn ang="0">
                <a:pos x="1536" y="296"/>
              </a:cxn>
              <a:cxn ang="0">
                <a:pos x="1776" y="536"/>
              </a:cxn>
              <a:cxn ang="0">
                <a:pos x="1872" y="776"/>
              </a:cxn>
              <a:cxn ang="0">
                <a:pos x="1872" y="872"/>
              </a:cxn>
            </a:cxnLst>
            <a:rect l="0" t="0" r="r" b="b"/>
            <a:pathLst>
              <a:path w="1888" h="872">
                <a:moveTo>
                  <a:pt x="0" y="56"/>
                </a:moveTo>
                <a:cubicBezTo>
                  <a:pt x="144" y="28"/>
                  <a:pt x="288" y="0"/>
                  <a:pt x="480" y="8"/>
                </a:cubicBezTo>
                <a:cubicBezTo>
                  <a:pt x="672" y="16"/>
                  <a:pt x="976" y="56"/>
                  <a:pt x="1152" y="104"/>
                </a:cubicBezTo>
                <a:cubicBezTo>
                  <a:pt x="1328" y="152"/>
                  <a:pt x="1432" y="224"/>
                  <a:pt x="1536" y="296"/>
                </a:cubicBezTo>
                <a:cubicBezTo>
                  <a:pt x="1640" y="368"/>
                  <a:pt x="1720" y="456"/>
                  <a:pt x="1776" y="536"/>
                </a:cubicBezTo>
                <a:cubicBezTo>
                  <a:pt x="1832" y="616"/>
                  <a:pt x="1856" y="720"/>
                  <a:pt x="1872" y="776"/>
                </a:cubicBezTo>
                <a:cubicBezTo>
                  <a:pt x="1888" y="832"/>
                  <a:pt x="1880" y="852"/>
                  <a:pt x="1872" y="872"/>
                </a:cubicBezTo>
              </a:path>
            </a:pathLst>
          </a:custGeom>
          <a:noFill/>
          <a:ln w="25400">
            <a:solidFill>
              <a:schemeClr val="tx1"/>
            </a:solidFill>
            <a:round/>
            <a:headEnd/>
            <a:tailEnd/>
          </a:ln>
          <a:effectLst/>
        </p:spPr>
        <p:txBody>
          <a:bodyPr wrap="none" anchor="ctr"/>
          <a:lstStyle/>
          <a:p>
            <a:endParaRPr lang="zh-CN" altLang="en-US"/>
          </a:p>
        </p:txBody>
      </p:sp>
      <p:sp>
        <p:nvSpPr>
          <p:cNvPr id="22" name="Text Box 21"/>
          <p:cNvSpPr txBox="1">
            <a:spLocks noChangeArrowheads="1"/>
          </p:cNvSpPr>
          <p:nvPr/>
        </p:nvSpPr>
        <p:spPr bwMode="auto">
          <a:xfrm>
            <a:off x="4875213" y="3535363"/>
            <a:ext cx="1219200" cy="434975"/>
          </a:xfrm>
          <a:prstGeom prst="rect">
            <a:avLst/>
          </a:prstGeom>
          <a:noFill/>
          <a:ln w="9525">
            <a:noFill/>
            <a:miter lim="800000"/>
            <a:headEnd/>
            <a:tailEnd/>
          </a:ln>
          <a:effectLst/>
        </p:spPr>
        <p:txBody>
          <a:bodyPr lIns="18000" rIns="18000">
            <a:spAutoFit/>
          </a:bodyPr>
          <a:lstStyle/>
          <a:p>
            <a:pPr algn="ctr">
              <a:lnSpc>
                <a:spcPct val="70000"/>
              </a:lnSpc>
            </a:pPr>
            <a:r>
              <a:rPr lang="en-US" altLang="zh-CN" sz="1600" b="1"/>
              <a:t>Software requirements</a:t>
            </a:r>
          </a:p>
        </p:txBody>
      </p:sp>
      <p:sp>
        <p:nvSpPr>
          <p:cNvPr id="23" name="Text Box 22"/>
          <p:cNvSpPr txBox="1">
            <a:spLocks noChangeArrowheads="1"/>
          </p:cNvSpPr>
          <p:nvPr/>
        </p:nvSpPr>
        <p:spPr bwMode="auto">
          <a:xfrm>
            <a:off x="3810000" y="4033838"/>
            <a:ext cx="1371600" cy="482600"/>
          </a:xfrm>
          <a:prstGeom prst="rect">
            <a:avLst/>
          </a:prstGeom>
          <a:noFill/>
          <a:ln w="9525">
            <a:noFill/>
            <a:miter lim="800000"/>
            <a:headEnd/>
            <a:tailEnd/>
          </a:ln>
          <a:effectLst/>
        </p:spPr>
        <p:txBody>
          <a:bodyPr lIns="18000" rIns="18000">
            <a:spAutoFit/>
          </a:bodyPr>
          <a:lstStyle/>
          <a:p>
            <a:pPr>
              <a:lnSpc>
                <a:spcPct val="80000"/>
              </a:lnSpc>
            </a:pPr>
            <a:r>
              <a:rPr lang="en-US" altLang="zh-CN" sz="1600" b="1"/>
              <a:t>Requirements validation</a:t>
            </a:r>
          </a:p>
        </p:txBody>
      </p:sp>
      <p:sp>
        <p:nvSpPr>
          <p:cNvPr id="24" name="Arc 23"/>
          <p:cNvSpPr>
            <a:spLocks/>
          </p:cNvSpPr>
          <p:nvPr/>
        </p:nvSpPr>
        <p:spPr bwMode="auto">
          <a:xfrm rot="16200000" flipH="1" flipV="1">
            <a:off x="4326731" y="2461419"/>
            <a:ext cx="1522413" cy="2854325"/>
          </a:xfrm>
          <a:custGeom>
            <a:avLst/>
            <a:gdLst>
              <a:gd name="G0" fmla="+- 0 0 0"/>
              <a:gd name="G1" fmla="+- 21600 0 0"/>
              <a:gd name="G2" fmla="+- 21600 0 0"/>
              <a:gd name="T0" fmla="*/ 0 w 21597"/>
              <a:gd name="T1" fmla="*/ 0 h 21600"/>
              <a:gd name="T2" fmla="*/ 21597 w 21597"/>
              <a:gd name="T3" fmla="*/ 21256 h 21600"/>
              <a:gd name="T4" fmla="*/ 0 w 21597"/>
              <a:gd name="T5" fmla="*/ 21600 h 21600"/>
            </a:gdLst>
            <a:ahLst/>
            <a:cxnLst>
              <a:cxn ang="0">
                <a:pos x="T0" y="T1"/>
              </a:cxn>
              <a:cxn ang="0">
                <a:pos x="T2" y="T3"/>
              </a:cxn>
              <a:cxn ang="0">
                <a:pos x="T4" y="T5"/>
              </a:cxn>
            </a:cxnLst>
            <a:rect l="0" t="0" r="r" b="b"/>
            <a:pathLst>
              <a:path w="21597" h="21600" fill="none" extrusionOk="0">
                <a:moveTo>
                  <a:pt x="-1" y="0"/>
                </a:moveTo>
                <a:cubicBezTo>
                  <a:pt x="11795" y="0"/>
                  <a:pt x="21409" y="9462"/>
                  <a:pt x="21597" y="21255"/>
                </a:cubicBezTo>
              </a:path>
              <a:path w="21597" h="21600" stroke="0" extrusionOk="0">
                <a:moveTo>
                  <a:pt x="-1" y="0"/>
                </a:moveTo>
                <a:cubicBezTo>
                  <a:pt x="11795" y="0"/>
                  <a:pt x="21409" y="9462"/>
                  <a:pt x="21597" y="21255"/>
                </a:cubicBezTo>
                <a:lnTo>
                  <a:pt x="0" y="21600"/>
                </a:lnTo>
                <a:close/>
              </a:path>
            </a:pathLst>
          </a:custGeom>
          <a:noFill/>
          <a:ln w="25400">
            <a:solidFill>
              <a:schemeClr val="tx1"/>
            </a:solidFill>
            <a:round/>
            <a:headEnd/>
            <a:tailEnd/>
          </a:ln>
          <a:effectLst/>
        </p:spPr>
        <p:txBody>
          <a:bodyPr wrap="none" anchor="ctr"/>
          <a:lstStyle/>
          <a:p>
            <a:endParaRPr lang="zh-CN" altLang="en-US"/>
          </a:p>
        </p:txBody>
      </p:sp>
      <p:sp>
        <p:nvSpPr>
          <p:cNvPr id="25" name="Text Box 24"/>
          <p:cNvSpPr txBox="1">
            <a:spLocks noChangeArrowheads="1"/>
          </p:cNvSpPr>
          <p:nvPr/>
        </p:nvSpPr>
        <p:spPr bwMode="auto">
          <a:xfrm>
            <a:off x="2743200" y="3859213"/>
            <a:ext cx="990600" cy="482600"/>
          </a:xfrm>
          <a:prstGeom prst="rect">
            <a:avLst/>
          </a:prstGeom>
          <a:noFill/>
          <a:ln w="9525">
            <a:noFill/>
            <a:miter lim="800000"/>
            <a:headEnd/>
            <a:tailEnd/>
          </a:ln>
          <a:effectLst/>
        </p:spPr>
        <p:txBody>
          <a:bodyPr lIns="18000" rIns="18000">
            <a:spAutoFit/>
          </a:bodyPr>
          <a:lstStyle/>
          <a:p>
            <a:pPr algn="ctr">
              <a:lnSpc>
                <a:spcPct val="80000"/>
              </a:lnSpc>
            </a:pPr>
            <a:r>
              <a:rPr lang="en-US" altLang="zh-CN" sz="1600" b="1"/>
              <a:t>Develop-ment plan</a:t>
            </a:r>
          </a:p>
        </p:txBody>
      </p:sp>
      <p:sp>
        <p:nvSpPr>
          <p:cNvPr id="26" name="Arc 25"/>
          <p:cNvSpPr>
            <a:spLocks/>
          </p:cNvSpPr>
          <p:nvPr/>
        </p:nvSpPr>
        <p:spPr bwMode="auto">
          <a:xfrm flipH="1" flipV="1">
            <a:off x="2168525" y="2963863"/>
            <a:ext cx="1524000" cy="1695450"/>
          </a:xfrm>
          <a:custGeom>
            <a:avLst/>
            <a:gdLst>
              <a:gd name="G0" fmla="+- 0 0 0"/>
              <a:gd name="G1" fmla="+- 21600 0 0"/>
              <a:gd name="G2" fmla="+- 21600 0 0"/>
              <a:gd name="T0" fmla="*/ 0 w 21600"/>
              <a:gd name="T1" fmla="*/ 0 h 21845"/>
              <a:gd name="T2" fmla="*/ 21599 w 21600"/>
              <a:gd name="T3" fmla="*/ 21845 h 21845"/>
              <a:gd name="T4" fmla="*/ 0 w 21600"/>
              <a:gd name="T5" fmla="*/ 21600 h 21845"/>
            </a:gdLst>
            <a:ahLst/>
            <a:cxnLst>
              <a:cxn ang="0">
                <a:pos x="T0" y="T1"/>
              </a:cxn>
              <a:cxn ang="0">
                <a:pos x="T2" y="T3"/>
              </a:cxn>
              <a:cxn ang="0">
                <a:pos x="T4" y="T5"/>
              </a:cxn>
            </a:cxnLst>
            <a:rect l="0" t="0" r="r" b="b"/>
            <a:pathLst>
              <a:path w="21600" h="21845" fill="none" extrusionOk="0">
                <a:moveTo>
                  <a:pt x="-1" y="0"/>
                </a:moveTo>
                <a:cubicBezTo>
                  <a:pt x="11929" y="0"/>
                  <a:pt x="21600" y="9670"/>
                  <a:pt x="21600" y="21600"/>
                </a:cubicBezTo>
                <a:cubicBezTo>
                  <a:pt x="21600" y="21681"/>
                  <a:pt x="21599" y="21763"/>
                  <a:pt x="21598" y="21844"/>
                </a:cubicBezTo>
              </a:path>
              <a:path w="21600" h="21845" stroke="0" extrusionOk="0">
                <a:moveTo>
                  <a:pt x="-1" y="0"/>
                </a:moveTo>
                <a:cubicBezTo>
                  <a:pt x="11929" y="0"/>
                  <a:pt x="21600" y="9670"/>
                  <a:pt x="21600" y="21600"/>
                </a:cubicBezTo>
                <a:cubicBezTo>
                  <a:pt x="21600" y="21681"/>
                  <a:pt x="21599" y="21763"/>
                  <a:pt x="21598" y="21844"/>
                </a:cubicBezTo>
                <a:lnTo>
                  <a:pt x="0" y="21600"/>
                </a:lnTo>
                <a:close/>
              </a:path>
            </a:pathLst>
          </a:custGeom>
          <a:noFill/>
          <a:ln w="25400">
            <a:solidFill>
              <a:schemeClr val="tx1"/>
            </a:solidFill>
            <a:round/>
            <a:headEnd/>
            <a:tailEnd/>
          </a:ln>
          <a:effectLst/>
        </p:spPr>
        <p:txBody>
          <a:bodyPr wrap="none" anchor="ctr"/>
          <a:lstStyle/>
          <a:p>
            <a:endParaRPr lang="zh-CN" altLang="en-US"/>
          </a:p>
        </p:txBody>
      </p:sp>
      <p:sp>
        <p:nvSpPr>
          <p:cNvPr id="27" name="Arc 26"/>
          <p:cNvSpPr>
            <a:spLocks/>
          </p:cNvSpPr>
          <p:nvPr/>
        </p:nvSpPr>
        <p:spPr bwMode="auto">
          <a:xfrm flipV="1">
            <a:off x="3698875" y="2933700"/>
            <a:ext cx="1770063" cy="9540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round/>
            <a:headEnd/>
            <a:tailEnd/>
          </a:ln>
          <a:effectLst/>
        </p:spPr>
        <p:txBody>
          <a:bodyPr wrap="none" anchor="ctr"/>
          <a:lstStyle/>
          <a:p>
            <a:endParaRPr lang="zh-CN" altLang="en-US"/>
          </a:p>
        </p:txBody>
      </p:sp>
      <p:sp>
        <p:nvSpPr>
          <p:cNvPr id="28" name="Arc 27"/>
          <p:cNvSpPr>
            <a:spLocks/>
          </p:cNvSpPr>
          <p:nvPr/>
        </p:nvSpPr>
        <p:spPr bwMode="auto">
          <a:xfrm>
            <a:off x="3698875" y="2105025"/>
            <a:ext cx="1752600" cy="838200"/>
          </a:xfrm>
          <a:custGeom>
            <a:avLst/>
            <a:gdLst>
              <a:gd name="G0" fmla="+- 3230 0 0"/>
              <a:gd name="G1" fmla="+- 21600 0 0"/>
              <a:gd name="G2" fmla="+- 21600 0 0"/>
              <a:gd name="T0" fmla="*/ 0 w 24830"/>
              <a:gd name="T1" fmla="*/ 243 h 21600"/>
              <a:gd name="T2" fmla="*/ 24830 w 24830"/>
              <a:gd name="T3" fmla="*/ 21600 h 21600"/>
              <a:gd name="T4" fmla="*/ 3230 w 24830"/>
              <a:gd name="T5" fmla="*/ 21600 h 21600"/>
            </a:gdLst>
            <a:ahLst/>
            <a:cxnLst>
              <a:cxn ang="0">
                <a:pos x="T0" y="T1"/>
              </a:cxn>
              <a:cxn ang="0">
                <a:pos x="T2" y="T3"/>
              </a:cxn>
              <a:cxn ang="0">
                <a:pos x="T4" y="T5"/>
              </a:cxn>
            </a:cxnLst>
            <a:rect l="0" t="0" r="r" b="b"/>
            <a:pathLst>
              <a:path w="24830" h="21600" fill="none" extrusionOk="0">
                <a:moveTo>
                  <a:pt x="-1" y="242"/>
                </a:moveTo>
                <a:cubicBezTo>
                  <a:pt x="1069" y="81"/>
                  <a:pt x="2148" y="-1"/>
                  <a:pt x="3230" y="0"/>
                </a:cubicBezTo>
                <a:cubicBezTo>
                  <a:pt x="15159" y="0"/>
                  <a:pt x="24830" y="9670"/>
                  <a:pt x="24830" y="21600"/>
                </a:cubicBezTo>
              </a:path>
              <a:path w="24830" h="21600" stroke="0" extrusionOk="0">
                <a:moveTo>
                  <a:pt x="-1" y="242"/>
                </a:moveTo>
                <a:cubicBezTo>
                  <a:pt x="1069" y="81"/>
                  <a:pt x="2148" y="-1"/>
                  <a:pt x="3230" y="0"/>
                </a:cubicBezTo>
                <a:cubicBezTo>
                  <a:pt x="15159" y="0"/>
                  <a:pt x="24830" y="9670"/>
                  <a:pt x="24830" y="21600"/>
                </a:cubicBezTo>
                <a:lnTo>
                  <a:pt x="3230" y="21600"/>
                </a:lnTo>
                <a:close/>
              </a:path>
            </a:pathLst>
          </a:custGeom>
          <a:noFill/>
          <a:ln w="25400">
            <a:solidFill>
              <a:schemeClr val="tx1"/>
            </a:solidFill>
            <a:round/>
            <a:headEnd/>
            <a:tailEnd/>
          </a:ln>
          <a:effectLst/>
        </p:spPr>
        <p:txBody>
          <a:bodyPr wrap="none" anchor="ctr"/>
          <a:lstStyle/>
          <a:p>
            <a:endParaRPr lang="zh-CN" altLang="en-US"/>
          </a:p>
        </p:txBody>
      </p:sp>
      <p:sp>
        <p:nvSpPr>
          <p:cNvPr id="29" name="Arc 28"/>
          <p:cNvSpPr>
            <a:spLocks/>
          </p:cNvSpPr>
          <p:nvPr/>
        </p:nvSpPr>
        <p:spPr bwMode="auto">
          <a:xfrm flipH="1">
            <a:off x="2590800" y="2101850"/>
            <a:ext cx="1443038" cy="874713"/>
          </a:xfrm>
          <a:custGeom>
            <a:avLst/>
            <a:gdLst>
              <a:gd name="G0" fmla="+- 0 0 0"/>
              <a:gd name="G1" fmla="+- 20963 0 0"/>
              <a:gd name="G2" fmla="+- 21600 0 0"/>
              <a:gd name="T0" fmla="*/ 5206 w 21600"/>
              <a:gd name="T1" fmla="*/ 0 h 20963"/>
              <a:gd name="T2" fmla="*/ 21600 w 21600"/>
              <a:gd name="T3" fmla="*/ 20963 h 20963"/>
              <a:gd name="T4" fmla="*/ 0 w 21600"/>
              <a:gd name="T5" fmla="*/ 20963 h 20963"/>
            </a:gdLst>
            <a:ahLst/>
            <a:cxnLst>
              <a:cxn ang="0">
                <a:pos x="T0" y="T1"/>
              </a:cxn>
              <a:cxn ang="0">
                <a:pos x="T2" y="T3"/>
              </a:cxn>
              <a:cxn ang="0">
                <a:pos x="T4" y="T5"/>
              </a:cxn>
            </a:cxnLst>
            <a:rect l="0" t="0" r="r" b="b"/>
            <a:pathLst>
              <a:path w="21600" h="20963" fill="none" extrusionOk="0">
                <a:moveTo>
                  <a:pt x="5206" y="-1"/>
                </a:moveTo>
                <a:cubicBezTo>
                  <a:pt x="14837" y="2391"/>
                  <a:pt x="21600" y="11038"/>
                  <a:pt x="21600" y="20963"/>
                </a:cubicBezTo>
              </a:path>
              <a:path w="21600" h="20963" stroke="0" extrusionOk="0">
                <a:moveTo>
                  <a:pt x="5206" y="-1"/>
                </a:moveTo>
                <a:cubicBezTo>
                  <a:pt x="14837" y="2391"/>
                  <a:pt x="21600" y="11038"/>
                  <a:pt x="21600" y="20963"/>
                </a:cubicBezTo>
                <a:lnTo>
                  <a:pt x="0" y="20963"/>
                </a:lnTo>
                <a:close/>
              </a:path>
            </a:pathLst>
          </a:custGeom>
          <a:noFill/>
          <a:ln w="25400">
            <a:solidFill>
              <a:schemeClr val="tx1"/>
            </a:solidFill>
            <a:round/>
            <a:headEnd/>
            <a:tailEnd/>
          </a:ln>
          <a:effectLst/>
        </p:spPr>
        <p:txBody>
          <a:bodyPr wrap="none" anchor="ctr"/>
          <a:lstStyle/>
          <a:p>
            <a:endParaRPr lang="zh-CN" altLang="en-US"/>
          </a:p>
        </p:txBody>
      </p:sp>
      <p:sp>
        <p:nvSpPr>
          <p:cNvPr id="30" name="Arc 29"/>
          <p:cNvSpPr>
            <a:spLocks/>
          </p:cNvSpPr>
          <p:nvPr/>
        </p:nvSpPr>
        <p:spPr bwMode="auto">
          <a:xfrm rot="5400000" flipH="1" flipV="1">
            <a:off x="2534444" y="1397794"/>
            <a:ext cx="1333500" cy="1827212"/>
          </a:xfrm>
          <a:custGeom>
            <a:avLst/>
            <a:gdLst>
              <a:gd name="G0" fmla="+- 0 0 0"/>
              <a:gd name="G1" fmla="+- 21600 0 0"/>
              <a:gd name="G2" fmla="+- 21600 0 0"/>
              <a:gd name="T0" fmla="*/ 0 w 20984"/>
              <a:gd name="T1" fmla="*/ 0 h 21600"/>
              <a:gd name="T2" fmla="*/ 20984 w 20984"/>
              <a:gd name="T3" fmla="*/ 16476 h 21600"/>
              <a:gd name="T4" fmla="*/ 0 w 20984"/>
              <a:gd name="T5" fmla="*/ 21600 h 21600"/>
            </a:gdLst>
            <a:ahLst/>
            <a:cxnLst>
              <a:cxn ang="0">
                <a:pos x="T0" y="T1"/>
              </a:cxn>
              <a:cxn ang="0">
                <a:pos x="T2" y="T3"/>
              </a:cxn>
              <a:cxn ang="0">
                <a:pos x="T4" y="T5"/>
              </a:cxn>
            </a:cxnLst>
            <a:rect l="0" t="0" r="r" b="b"/>
            <a:pathLst>
              <a:path w="20984" h="21600" fill="none" extrusionOk="0">
                <a:moveTo>
                  <a:pt x="-1" y="0"/>
                </a:moveTo>
                <a:cubicBezTo>
                  <a:pt x="9955" y="0"/>
                  <a:pt x="18621" y="6804"/>
                  <a:pt x="20983" y="16476"/>
                </a:cubicBezTo>
              </a:path>
              <a:path w="20984" h="21600" stroke="0" extrusionOk="0">
                <a:moveTo>
                  <a:pt x="-1" y="0"/>
                </a:moveTo>
                <a:cubicBezTo>
                  <a:pt x="9955" y="0"/>
                  <a:pt x="18621" y="6804"/>
                  <a:pt x="20983" y="16476"/>
                </a:cubicBezTo>
                <a:lnTo>
                  <a:pt x="0" y="21600"/>
                </a:lnTo>
                <a:close/>
              </a:path>
            </a:pathLst>
          </a:custGeom>
          <a:noFill/>
          <a:ln w="25400">
            <a:solidFill>
              <a:schemeClr val="tx1"/>
            </a:solidFill>
            <a:round/>
            <a:headEnd/>
            <a:tailEnd/>
          </a:ln>
          <a:effectLst/>
        </p:spPr>
        <p:txBody>
          <a:bodyPr wrap="none" anchor="ctr"/>
          <a:lstStyle/>
          <a:p>
            <a:endParaRPr lang="zh-CN" altLang="en-US"/>
          </a:p>
        </p:txBody>
      </p:sp>
      <p:sp>
        <p:nvSpPr>
          <p:cNvPr id="31" name="Text Box 30"/>
          <p:cNvSpPr txBox="1">
            <a:spLocks noChangeArrowheads="1"/>
          </p:cNvSpPr>
          <p:nvPr/>
        </p:nvSpPr>
        <p:spPr bwMode="auto">
          <a:xfrm>
            <a:off x="5867400" y="1492250"/>
            <a:ext cx="914400" cy="482600"/>
          </a:xfrm>
          <a:prstGeom prst="rect">
            <a:avLst/>
          </a:prstGeom>
          <a:noFill/>
          <a:ln w="9525">
            <a:noFill/>
            <a:miter lim="800000"/>
            <a:headEnd/>
            <a:tailEnd/>
          </a:ln>
          <a:effectLst/>
        </p:spPr>
        <p:txBody>
          <a:bodyPr lIns="18000" rIns="18000">
            <a:spAutoFit/>
          </a:bodyPr>
          <a:lstStyle/>
          <a:p>
            <a:pPr>
              <a:lnSpc>
                <a:spcPct val="80000"/>
              </a:lnSpc>
            </a:pPr>
            <a:r>
              <a:rPr lang="en-US" altLang="zh-CN" sz="1600" b="1"/>
              <a:t>Risk analysis</a:t>
            </a:r>
          </a:p>
        </p:txBody>
      </p:sp>
      <p:sp>
        <p:nvSpPr>
          <p:cNvPr id="32" name="Text Box 31"/>
          <p:cNvSpPr txBox="1">
            <a:spLocks noChangeArrowheads="1"/>
          </p:cNvSpPr>
          <p:nvPr/>
        </p:nvSpPr>
        <p:spPr bwMode="auto">
          <a:xfrm>
            <a:off x="6553200" y="2559050"/>
            <a:ext cx="1219200" cy="336550"/>
          </a:xfrm>
          <a:prstGeom prst="rect">
            <a:avLst/>
          </a:prstGeom>
          <a:noFill/>
          <a:ln w="9525">
            <a:noFill/>
            <a:miter lim="800000"/>
            <a:headEnd/>
            <a:tailEnd/>
          </a:ln>
          <a:effectLst/>
        </p:spPr>
        <p:txBody>
          <a:bodyPr lIns="18000" rIns="18000">
            <a:spAutoFit/>
          </a:bodyPr>
          <a:lstStyle/>
          <a:p>
            <a:pPr>
              <a:lnSpc>
                <a:spcPct val="80000"/>
              </a:lnSpc>
            </a:pPr>
            <a:r>
              <a:rPr lang="en-US" altLang="zh-CN" sz="1600" b="1"/>
              <a:t>Prototype </a:t>
            </a:r>
            <a:r>
              <a:rPr lang="en-US" altLang="zh-CN" sz="2000" b="1" baseline="-25000"/>
              <a:t>3</a:t>
            </a:r>
            <a:endParaRPr lang="en-US" altLang="zh-CN" sz="1600" b="1"/>
          </a:p>
        </p:txBody>
      </p:sp>
      <p:sp>
        <p:nvSpPr>
          <p:cNvPr id="33" name="Arc 32"/>
          <p:cNvSpPr>
            <a:spLocks/>
          </p:cNvSpPr>
          <p:nvPr/>
        </p:nvSpPr>
        <p:spPr bwMode="auto">
          <a:xfrm rot="5400000" flipH="1" flipV="1">
            <a:off x="2362993" y="1129507"/>
            <a:ext cx="1636713" cy="2057400"/>
          </a:xfrm>
          <a:custGeom>
            <a:avLst/>
            <a:gdLst>
              <a:gd name="G0" fmla="+- 0 0 0"/>
              <a:gd name="G1" fmla="+- 21600 0 0"/>
              <a:gd name="G2" fmla="+- 21600 0 0"/>
              <a:gd name="T0" fmla="*/ 0 w 20984"/>
              <a:gd name="T1" fmla="*/ 0 h 21600"/>
              <a:gd name="T2" fmla="*/ 20984 w 20984"/>
              <a:gd name="T3" fmla="*/ 16476 h 21600"/>
              <a:gd name="T4" fmla="*/ 0 w 20984"/>
              <a:gd name="T5" fmla="*/ 21600 h 21600"/>
            </a:gdLst>
            <a:ahLst/>
            <a:cxnLst>
              <a:cxn ang="0">
                <a:pos x="T0" y="T1"/>
              </a:cxn>
              <a:cxn ang="0">
                <a:pos x="T2" y="T3"/>
              </a:cxn>
              <a:cxn ang="0">
                <a:pos x="T4" y="T5"/>
              </a:cxn>
            </a:cxnLst>
            <a:rect l="0" t="0" r="r" b="b"/>
            <a:pathLst>
              <a:path w="20984" h="21600" fill="none" extrusionOk="0">
                <a:moveTo>
                  <a:pt x="-1" y="0"/>
                </a:moveTo>
                <a:cubicBezTo>
                  <a:pt x="9955" y="0"/>
                  <a:pt x="18621" y="6804"/>
                  <a:pt x="20983" y="16476"/>
                </a:cubicBezTo>
              </a:path>
              <a:path w="20984" h="21600" stroke="0" extrusionOk="0">
                <a:moveTo>
                  <a:pt x="-1" y="0"/>
                </a:moveTo>
                <a:cubicBezTo>
                  <a:pt x="9955" y="0"/>
                  <a:pt x="18621" y="6804"/>
                  <a:pt x="20983" y="16476"/>
                </a:cubicBezTo>
                <a:lnTo>
                  <a:pt x="0" y="21600"/>
                </a:lnTo>
                <a:close/>
              </a:path>
            </a:pathLst>
          </a:custGeom>
          <a:noFill/>
          <a:ln w="25400">
            <a:solidFill>
              <a:schemeClr val="tx1"/>
            </a:solidFill>
            <a:round/>
            <a:headEnd/>
            <a:tailEnd/>
          </a:ln>
          <a:effectLst/>
        </p:spPr>
        <p:txBody>
          <a:bodyPr wrap="none" anchor="ctr"/>
          <a:lstStyle/>
          <a:p>
            <a:endParaRPr lang="zh-CN" altLang="en-US"/>
          </a:p>
        </p:txBody>
      </p:sp>
      <p:sp>
        <p:nvSpPr>
          <p:cNvPr id="34" name="Arc 33"/>
          <p:cNvSpPr>
            <a:spLocks/>
          </p:cNvSpPr>
          <p:nvPr/>
        </p:nvSpPr>
        <p:spPr bwMode="auto">
          <a:xfrm>
            <a:off x="3698875" y="1193800"/>
            <a:ext cx="3922713" cy="1752600"/>
          </a:xfrm>
          <a:custGeom>
            <a:avLst/>
            <a:gdLst>
              <a:gd name="G0" fmla="+- 8730 0 0"/>
              <a:gd name="G1" fmla="+- 21600 0 0"/>
              <a:gd name="G2" fmla="+- 21600 0 0"/>
              <a:gd name="T0" fmla="*/ 0 w 30330"/>
              <a:gd name="T1" fmla="*/ 1843 h 21600"/>
              <a:gd name="T2" fmla="*/ 30330 w 30330"/>
              <a:gd name="T3" fmla="*/ 21600 h 21600"/>
              <a:gd name="T4" fmla="*/ 8730 w 30330"/>
              <a:gd name="T5" fmla="*/ 21600 h 21600"/>
            </a:gdLst>
            <a:ahLst/>
            <a:cxnLst>
              <a:cxn ang="0">
                <a:pos x="T0" y="T1"/>
              </a:cxn>
              <a:cxn ang="0">
                <a:pos x="T2" y="T3"/>
              </a:cxn>
              <a:cxn ang="0">
                <a:pos x="T4" y="T5"/>
              </a:cxn>
            </a:cxnLst>
            <a:rect l="0" t="0" r="r" b="b"/>
            <a:pathLst>
              <a:path w="30330" h="21600" fill="none" extrusionOk="0">
                <a:moveTo>
                  <a:pt x="-1" y="1842"/>
                </a:moveTo>
                <a:cubicBezTo>
                  <a:pt x="2749" y="627"/>
                  <a:pt x="5723" y="-1"/>
                  <a:pt x="8730" y="0"/>
                </a:cubicBezTo>
                <a:cubicBezTo>
                  <a:pt x="20659" y="0"/>
                  <a:pt x="30330" y="9670"/>
                  <a:pt x="30330" y="21600"/>
                </a:cubicBezTo>
              </a:path>
              <a:path w="30330" h="21600" stroke="0" extrusionOk="0">
                <a:moveTo>
                  <a:pt x="-1" y="1842"/>
                </a:moveTo>
                <a:cubicBezTo>
                  <a:pt x="2749" y="627"/>
                  <a:pt x="5723" y="-1"/>
                  <a:pt x="8730" y="0"/>
                </a:cubicBezTo>
                <a:cubicBezTo>
                  <a:pt x="20659" y="0"/>
                  <a:pt x="30330" y="9670"/>
                  <a:pt x="30330" y="21600"/>
                </a:cubicBezTo>
                <a:lnTo>
                  <a:pt x="8730" y="21600"/>
                </a:lnTo>
                <a:close/>
              </a:path>
            </a:pathLst>
          </a:custGeom>
          <a:noFill/>
          <a:ln w="25400">
            <a:solidFill>
              <a:schemeClr val="tx1"/>
            </a:solidFill>
            <a:round/>
            <a:headEnd/>
            <a:tailEnd/>
          </a:ln>
          <a:effectLst/>
        </p:spPr>
        <p:txBody>
          <a:bodyPr wrap="none" anchor="ctr"/>
          <a:lstStyle/>
          <a:p>
            <a:endParaRPr lang="zh-CN" altLang="en-US"/>
          </a:p>
        </p:txBody>
      </p:sp>
      <p:sp>
        <p:nvSpPr>
          <p:cNvPr id="35" name="Text Box 34"/>
          <p:cNvSpPr txBox="1">
            <a:spLocks noChangeArrowheads="1"/>
          </p:cNvSpPr>
          <p:nvPr/>
        </p:nvSpPr>
        <p:spPr bwMode="auto">
          <a:xfrm>
            <a:off x="6354763" y="3663950"/>
            <a:ext cx="914400" cy="677863"/>
          </a:xfrm>
          <a:prstGeom prst="rect">
            <a:avLst/>
          </a:prstGeom>
          <a:noFill/>
          <a:ln w="9525">
            <a:noFill/>
            <a:miter lim="800000"/>
            <a:headEnd/>
            <a:tailEnd/>
          </a:ln>
          <a:effectLst/>
        </p:spPr>
        <p:txBody>
          <a:bodyPr lIns="18000" rIns="18000">
            <a:spAutoFit/>
          </a:bodyPr>
          <a:lstStyle/>
          <a:p>
            <a:pPr>
              <a:lnSpc>
                <a:spcPct val="80000"/>
              </a:lnSpc>
            </a:pPr>
            <a:r>
              <a:rPr lang="en-US" altLang="zh-CN" sz="1600" b="1"/>
              <a:t>Software product design</a:t>
            </a:r>
          </a:p>
        </p:txBody>
      </p:sp>
      <p:sp>
        <p:nvSpPr>
          <p:cNvPr id="36" name="Text Box 35"/>
          <p:cNvSpPr txBox="1">
            <a:spLocks noChangeArrowheads="1"/>
          </p:cNvSpPr>
          <p:nvPr/>
        </p:nvSpPr>
        <p:spPr bwMode="auto">
          <a:xfrm>
            <a:off x="3886200" y="4686300"/>
            <a:ext cx="1752600" cy="482600"/>
          </a:xfrm>
          <a:prstGeom prst="rect">
            <a:avLst/>
          </a:prstGeom>
          <a:noFill/>
          <a:ln w="9525">
            <a:noFill/>
            <a:miter lim="800000"/>
            <a:headEnd/>
            <a:tailEnd/>
          </a:ln>
          <a:effectLst/>
        </p:spPr>
        <p:txBody>
          <a:bodyPr lIns="18000" rIns="18000">
            <a:spAutoFit/>
          </a:bodyPr>
          <a:lstStyle/>
          <a:p>
            <a:pPr>
              <a:lnSpc>
                <a:spcPct val="80000"/>
              </a:lnSpc>
            </a:pPr>
            <a:r>
              <a:rPr lang="en-US" altLang="zh-CN" sz="1600" b="1" dirty="0"/>
              <a:t>Design validation and verification</a:t>
            </a:r>
          </a:p>
        </p:txBody>
      </p:sp>
      <p:sp>
        <p:nvSpPr>
          <p:cNvPr id="37" name="Arc 36"/>
          <p:cNvSpPr>
            <a:spLocks/>
          </p:cNvSpPr>
          <p:nvPr/>
        </p:nvSpPr>
        <p:spPr bwMode="auto">
          <a:xfrm flipV="1">
            <a:off x="3708400" y="3244850"/>
            <a:ext cx="3911600" cy="2133600"/>
          </a:xfrm>
          <a:custGeom>
            <a:avLst/>
            <a:gdLst>
              <a:gd name="G0" fmla="+- 144 0 0"/>
              <a:gd name="G1" fmla="+- 21600 0 0"/>
              <a:gd name="G2" fmla="+- 21600 0 0"/>
              <a:gd name="T0" fmla="*/ 0 w 21744"/>
              <a:gd name="T1" fmla="*/ 0 h 21600"/>
              <a:gd name="T2" fmla="*/ 21744 w 21744"/>
              <a:gd name="T3" fmla="*/ 21600 h 21600"/>
              <a:gd name="T4" fmla="*/ 144 w 21744"/>
              <a:gd name="T5" fmla="*/ 21600 h 21600"/>
            </a:gdLst>
            <a:ahLst/>
            <a:cxnLst>
              <a:cxn ang="0">
                <a:pos x="T0" y="T1"/>
              </a:cxn>
              <a:cxn ang="0">
                <a:pos x="T2" y="T3"/>
              </a:cxn>
              <a:cxn ang="0">
                <a:pos x="T4" y="T5"/>
              </a:cxn>
            </a:cxnLst>
            <a:rect l="0" t="0" r="r" b="b"/>
            <a:pathLst>
              <a:path w="21744" h="21600" fill="none" extrusionOk="0">
                <a:moveTo>
                  <a:pt x="0" y="0"/>
                </a:moveTo>
                <a:cubicBezTo>
                  <a:pt x="48" y="0"/>
                  <a:pt x="96" y="-1"/>
                  <a:pt x="144" y="0"/>
                </a:cubicBezTo>
                <a:cubicBezTo>
                  <a:pt x="12073" y="0"/>
                  <a:pt x="21744" y="9670"/>
                  <a:pt x="21744" y="21600"/>
                </a:cubicBezTo>
              </a:path>
              <a:path w="21744" h="21600" stroke="0" extrusionOk="0">
                <a:moveTo>
                  <a:pt x="0" y="0"/>
                </a:moveTo>
                <a:cubicBezTo>
                  <a:pt x="48" y="0"/>
                  <a:pt x="96" y="-1"/>
                  <a:pt x="144" y="0"/>
                </a:cubicBezTo>
                <a:cubicBezTo>
                  <a:pt x="12073" y="0"/>
                  <a:pt x="21744" y="9670"/>
                  <a:pt x="21744" y="21600"/>
                </a:cubicBezTo>
                <a:lnTo>
                  <a:pt x="144" y="21600"/>
                </a:lnTo>
                <a:close/>
              </a:path>
            </a:pathLst>
          </a:custGeom>
          <a:noFill/>
          <a:ln w="25400">
            <a:solidFill>
              <a:schemeClr val="tx1"/>
            </a:solidFill>
            <a:round/>
            <a:headEnd/>
            <a:tailEnd/>
          </a:ln>
          <a:effectLst/>
        </p:spPr>
        <p:txBody>
          <a:bodyPr wrap="none" anchor="ctr"/>
          <a:lstStyle/>
          <a:p>
            <a:endParaRPr lang="zh-CN" altLang="en-US"/>
          </a:p>
        </p:txBody>
      </p:sp>
      <p:sp>
        <p:nvSpPr>
          <p:cNvPr id="38" name="Text Box 37"/>
          <p:cNvSpPr txBox="1">
            <a:spLocks noChangeArrowheads="1"/>
          </p:cNvSpPr>
          <p:nvPr/>
        </p:nvSpPr>
        <p:spPr bwMode="auto">
          <a:xfrm>
            <a:off x="2514600" y="4616450"/>
            <a:ext cx="1143000" cy="677863"/>
          </a:xfrm>
          <a:prstGeom prst="rect">
            <a:avLst/>
          </a:prstGeom>
          <a:noFill/>
          <a:ln w="9525">
            <a:noFill/>
            <a:miter lim="800000"/>
            <a:headEnd/>
            <a:tailEnd/>
          </a:ln>
          <a:effectLst/>
        </p:spPr>
        <p:txBody>
          <a:bodyPr lIns="18000" rIns="18000">
            <a:spAutoFit/>
          </a:bodyPr>
          <a:lstStyle/>
          <a:p>
            <a:pPr algn="r">
              <a:lnSpc>
                <a:spcPct val="80000"/>
              </a:lnSpc>
            </a:pPr>
            <a:r>
              <a:rPr lang="en-US" altLang="zh-CN" sz="1600" b="1"/>
              <a:t>Integration and test plan</a:t>
            </a:r>
          </a:p>
        </p:txBody>
      </p:sp>
      <p:sp>
        <p:nvSpPr>
          <p:cNvPr id="39" name="Arc 38"/>
          <p:cNvSpPr>
            <a:spLocks/>
          </p:cNvSpPr>
          <p:nvPr/>
        </p:nvSpPr>
        <p:spPr bwMode="auto">
          <a:xfrm flipH="1" flipV="1">
            <a:off x="2017713" y="2973388"/>
            <a:ext cx="1676400" cy="2403475"/>
          </a:xfrm>
          <a:custGeom>
            <a:avLst/>
            <a:gdLst>
              <a:gd name="G0" fmla="+- 0 0 0"/>
              <a:gd name="G1" fmla="+- 21600 0 0"/>
              <a:gd name="G2" fmla="+- 21600 0 0"/>
              <a:gd name="T0" fmla="*/ 0 w 21600"/>
              <a:gd name="T1" fmla="*/ 0 h 21845"/>
              <a:gd name="T2" fmla="*/ 21599 w 21600"/>
              <a:gd name="T3" fmla="*/ 21845 h 21845"/>
              <a:gd name="T4" fmla="*/ 0 w 21600"/>
              <a:gd name="T5" fmla="*/ 21600 h 21845"/>
            </a:gdLst>
            <a:ahLst/>
            <a:cxnLst>
              <a:cxn ang="0">
                <a:pos x="T0" y="T1"/>
              </a:cxn>
              <a:cxn ang="0">
                <a:pos x="T2" y="T3"/>
              </a:cxn>
              <a:cxn ang="0">
                <a:pos x="T4" y="T5"/>
              </a:cxn>
            </a:cxnLst>
            <a:rect l="0" t="0" r="r" b="b"/>
            <a:pathLst>
              <a:path w="21600" h="21845" fill="none" extrusionOk="0">
                <a:moveTo>
                  <a:pt x="-1" y="0"/>
                </a:moveTo>
                <a:cubicBezTo>
                  <a:pt x="11929" y="0"/>
                  <a:pt x="21600" y="9670"/>
                  <a:pt x="21600" y="21600"/>
                </a:cubicBezTo>
                <a:cubicBezTo>
                  <a:pt x="21600" y="21681"/>
                  <a:pt x="21599" y="21763"/>
                  <a:pt x="21598" y="21844"/>
                </a:cubicBezTo>
              </a:path>
              <a:path w="21600" h="21845" stroke="0" extrusionOk="0">
                <a:moveTo>
                  <a:pt x="-1" y="0"/>
                </a:moveTo>
                <a:cubicBezTo>
                  <a:pt x="11929" y="0"/>
                  <a:pt x="21600" y="9670"/>
                  <a:pt x="21600" y="21600"/>
                </a:cubicBezTo>
                <a:cubicBezTo>
                  <a:pt x="21600" y="21681"/>
                  <a:pt x="21599" y="21763"/>
                  <a:pt x="21598" y="21844"/>
                </a:cubicBezTo>
                <a:lnTo>
                  <a:pt x="0" y="21600"/>
                </a:lnTo>
                <a:close/>
              </a:path>
            </a:pathLst>
          </a:custGeom>
          <a:noFill/>
          <a:ln w="25400">
            <a:solidFill>
              <a:schemeClr val="tx1"/>
            </a:solidFill>
            <a:round/>
            <a:headEnd/>
            <a:tailEnd/>
          </a:ln>
          <a:effectLst/>
        </p:spPr>
        <p:txBody>
          <a:bodyPr wrap="none" anchor="ctr"/>
          <a:lstStyle/>
          <a:p>
            <a:endParaRPr lang="zh-CN" altLang="en-US"/>
          </a:p>
        </p:txBody>
      </p:sp>
      <p:sp>
        <p:nvSpPr>
          <p:cNvPr id="40" name="Arc 39"/>
          <p:cNvSpPr>
            <a:spLocks/>
          </p:cNvSpPr>
          <p:nvPr/>
        </p:nvSpPr>
        <p:spPr bwMode="auto">
          <a:xfrm rot="5400000" flipH="1" flipV="1">
            <a:off x="2092325" y="1012826"/>
            <a:ext cx="1908175" cy="2057400"/>
          </a:xfrm>
          <a:custGeom>
            <a:avLst/>
            <a:gdLst>
              <a:gd name="G0" fmla="+- 0 0 0"/>
              <a:gd name="G1" fmla="+- 21600 0 0"/>
              <a:gd name="G2" fmla="+- 21600 0 0"/>
              <a:gd name="T0" fmla="*/ 0 w 21256"/>
              <a:gd name="T1" fmla="*/ 0 h 21600"/>
              <a:gd name="T2" fmla="*/ 21256 w 21256"/>
              <a:gd name="T3" fmla="*/ 17759 h 21600"/>
              <a:gd name="T4" fmla="*/ 0 w 21256"/>
              <a:gd name="T5" fmla="*/ 21600 h 21600"/>
            </a:gdLst>
            <a:ahLst/>
            <a:cxnLst>
              <a:cxn ang="0">
                <a:pos x="T0" y="T1"/>
              </a:cxn>
              <a:cxn ang="0">
                <a:pos x="T2" y="T3"/>
              </a:cxn>
              <a:cxn ang="0">
                <a:pos x="T4" y="T5"/>
              </a:cxn>
            </a:cxnLst>
            <a:rect l="0" t="0" r="r" b="b"/>
            <a:pathLst>
              <a:path w="21256" h="21600" fill="none" extrusionOk="0">
                <a:moveTo>
                  <a:pt x="-1" y="0"/>
                </a:moveTo>
                <a:cubicBezTo>
                  <a:pt x="10447" y="0"/>
                  <a:pt x="19397" y="7477"/>
                  <a:pt x="21255" y="17759"/>
                </a:cubicBezTo>
              </a:path>
              <a:path w="21256" h="21600" stroke="0" extrusionOk="0">
                <a:moveTo>
                  <a:pt x="-1" y="0"/>
                </a:moveTo>
                <a:cubicBezTo>
                  <a:pt x="10447" y="0"/>
                  <a:pt x="19397" y="7477"/>
                  <a:pt x="21255" y="17759"/>
                </a:cubicBezTo>
                <a:lnTo>
                  <a:pt x="0" y="21600"/>
                </a:lnTo>
                <a:close/>
              </a:path>
            </a:pathLst>
          </a:custGeom>
          <a:noFill/>
          <a:ln w="25400">
            <a:solidFill>
              <a:schemeClr val="tx1"/>
            </a:solidFill>
            <a:round/>
            <a:headEnd/>
            <a:tailEnd/>
          </a:ln>
          <a:effectLst/>
        </p:spPr>
        <p:txBody>
          <a:bodyPr wrap="none" anchor="ctr"/>
          <a:lstStyle/>
          <a:p>
            <a:endParaRPr lang="zh-CN" altLang="en-US"/>
          </a:p>
        </p:txBody>
      </p:sp>
      <p:sp>
        <p:nvSpPr>
          <p:cNvPr id="41" name="Text Box 40"/>
          <p:cNvSpPr txBox="1">
            <a:spLocks noChangeArrowheads="1"/>
          </p:cNvSpPr>
          <p:nvPr/>
        </p:nvSpPr>
        <p:spPr bwMode="auto">
          <a:xfrm>
            <a:off x="6781800" y="1263650"/>
            <a:ext cx="914400" cy="482600"/>
          </a:xfrm>
          <a:prstGeom prst="rect">
            <a:avLst/>
          </a:prstGeom>
          <a:noFill/>
          <a:ln w="9525">
            <a:noFill/>
            <a:miter lim="800000"/>
            <a:headEnd/>
            <a:tailEnd/>
          </a:ln>
          <a:effectLst/>
        </p:spPr>
        <p:txBody>
          <a:bodyPr lIns="18000" rIns="18000">
            <a:spAutoFit/>
          </a:bodyPr>
          <a:lstStyle/>
          <a:p>
            <a:pPr>
              <a:lnSpc>
                <a:spcPct val="80000"/>
              </a:lnSpc>
            </a:pPr>
            <a:r>
              <a:rPr lang="en-US" altLang="zh-CN" sz="1600" b="1"/>
              <a:t>Risk analysis</a:t>
            </a:r>
          </a:p>
        </p:txBody>
      </p:sp>
      <p:sp>
        <p:nvSpPr>
          <p:cNvPr id="42" name="Text Box 41"/>
          <p:cNvSpPr txBox="1">
            <a:spLocks noChangeArrowheads="1"/>
          </p:cNvSpPr>
          <p:nvPr/>
        </p:nvSpPr>
        <p:spPr bwMode="auto">
          <a:xfrm>
            <a:off x="7543800" y="2482850"/>
            <a:ext cx="1219200" cy="482600"/>
          </a:xfrm>
          <a:prstGeom prst="rect">
            <a:avLst/>
          </a:prstGeom>
          <a:noFill/>
          <a:ln w="9525">
            <a:noFill/>
            <a:miter lim="800000"/>
            <a:headEnd/>
            <a:tailEnd/>
          </a:ln>
          <a:effectLst/>
        </p:spPr>
        <p:txBody>
          <a:bodyPr lIns="18000" rIns="18000">
            <a:spAutoFit/>
          </a:bodyPr>
          <a:lstStyle/>
          <a:p>
            <a:pPr algn="ctr">
              <a:lnSpc>
                <a:spcPct val="80000"/>
              </a:lnSpc>
            </a:pPr>
            <a:r>
              <a:rPr lang="en-US" altLang="zh-CN" sz="1600" b="1"/>
              <a:t>Operational prototype</a:t>
            </a:r>
          </a:p>
        </p:txBody>
      </p:sp>
      <p:sp>
        <p:nvSpPr>
          <p:cNvPr id="43" name="Arc 42"/>
          <p:cNvSpPr>
            <a:spLocks/>
          </p:cNvSpPr>
          <p:nvPr/>
        </p:nvSpPr>
        <p:spPr bwMode="auto">
          <a:xfrm>
            <a:off x="3702050" y="925513"/>
            <a:ext cx="5087938" cy="2036762"/>
          </a:xfrm>
          <a:custGeom>
            <a:avLst/>
            <a:gdLst>
              <a:gd name="G0" fmla="+- 8018 0 0"/>
              <a:gd name="G1" fmla="+- 21600 0 0"/>
              <a:gd name="G2" fmla="+- 21600 0 0"/>
              <a:gd name="T0" fmla="*/ 0 w 29618"/>
              <a:gd name="T1" fmla="*/ 1543 h 21600"/>
              <a:gd name="T2" fmla="*/ 29618 w 29618"/>
              <a:gd name="T3" fmla="*/ 21600 h 21600"/>
              <a:gd name="T4" fmla="*/ 8018 w 29618"/>
              <a:gd name="T5" fmla="*/ 21600 h 21600"/>
            </a:gdLst>
            <a:ahLst/>
            <a:cxnLst>
              <a:cxn ang="0">
                <a:pos x="T0" y="T1"/>
              </a:cxn>
              <a:cxn ang="0">
                <a:pos x="T2" y="T3"/>
              </a:cxn>
              <a:cxn ang="0">
                <a:pos x="T4" y="T5"/>
              </a:cxn>
            </a:cxnLst>
            <a:rect l="0" t="0" r="r" b="b"/>
            <a:pathLst>
              <a:path w="29618" h="21600" fill="none" extrusionOk="0">
                <a:moveTo>
                  <a:pt x="0" y="1543"/>
                </a:moveTo>
                <a:cubicBezTo>
                  <a:pt x="2550" y="523"/>
                  <a:pt x="5271" y="-1"/>
                  <a:pt x="8018" y="0"/>
                </a:cubicBezTo>
                <a:cubicBezTo>
                  <a:pt x="19947" y="0"/>
                  <a:pt x="29618" y="9670"/>
                  <a:pt x="29618" y="21600"/>
                </a:cubicBezTo>
              </a:path>
              <a:path w="29618" h="21600" stroke="0" extrusionOk="0">
                <a:moveTo>
                  <a:pt x="0" y="1543"/>
                </a:moveTo>
                <a:cubicBezTo>
                  <a:pt x="2550" y="523"/>
                  <a:pt x="5271" y="-1"/>
                  <a:pt x="8018" y="0"/>
                </a:cubicBezTo>
                <a:cubicBezTo>
                  <a:pt x="19947" y="0"/>
                  <a:pt x="29618" y="9670"/>
                  <a:pt x="29618" y="21600"/>
                </a:cubicBezTo>
                <a:lnTo>
                  <a:pt x="8018" y="21600"/>
                </a:lnTo>
                <a:close/>
              </a:path>
            </a:pathLst>
          </a:custGeom>
          <a:noFill/>
          <a:ln w="25400">
            <a:solidFill>
              <a:schemeClr val="tx1"/>
            </a:solidFill>
            <a:round/>
            <a:headEnd/>
            <a:tailEnd/>
          </a:ln>
          <a:effectLst/>
        </p:spPr>
        <p:txBody>
          <a:bodyPr wrap="none" anchor="ctr"/>
          <a:lstStyle/>
          <a:p>
            <a:endParaRPr lang="zh-CN" altLang="en-US"/>
          </a:p>
        </p:txBody>
      </p:sp>
      <p:sp>
        <p:nvSpPr>
          <p:cNvPr id="44" name="Line 43"/>
          <p:cNvSpPr>
            <a:spLocks noChangeShapeType="1"/>
          </p:cNvSpPr>
          <p:nvPr/>
        </p:nvSpPr>
        <p:spPr bwMode="auto">
          <a:xfrm flipV="1">
            <a:off x="5176838" y="1644650"/>
            <a:ext cx="2789237" cy="838200"/>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45" name="Text Box 44"/>
          <p:cNvSpPr txBox="1">
            <a:spLocks noChangeArrowheads="1"/>
          </p:cNvSpPr>
          <p:nvPr/>
        </p:nvSpPr>
        <p:spPr bwMode="auto">
          <a:xfrm>
            <a:off x="7696200" y="3473450"/>
            <a:ext cx="838200" cy="434975"/>
          </a:xfrm>
          <a:prstGeom prst="rect">
            <a:avLst/>
          </a:prstGeom>
          <a:noFill/>
          <a:ln w="9525">
            <a:noFill/>
            <a:miter lim="800000"/>
            <a:headEnd/>
            <a:tailEnd/>
          </a:ln>
          <a:effectLst/>
        </p:spPr>
        <p:txBody>
          <a:bodyPr lIns="18000" rIns="18000">
            <a:spAutoFit/>
          </a:bodyPr>
          <a:lstStyle/>
          <a:p>
            <a:pPr>
              <a:lnSpc>
                <a:spcPct val="70000"/>
              </a:lnSpc>
            </a:pPr>
            <a:r>
              <a:rPr lang="en-US" altLang="zh-CN" sz="1600" b="1"/>
              <a:t>Detailed design</a:t>
            </a:r>
          </a:p>
        </p:txBody>
      </p:sp>
      <p:sp>
        <p:nvSpPr>
          <p:cNvPr id="46" name="Text Box 45"/>
          <p:cNvSpPr txBox="1">
            <a:spLocks noChangeArrowheads="1"/>
          </p:cNvSpPr>
          <p:nvPr/>
        </p:nvSpPr>
        <p:spPr bwMode="auto">
          <a:xfrm>
            <a:off x="7300913" y="4159250"/>
            <a:ext cx="457200" cy="609600"/>
          </a:xfrm>
          <a:prstGeom prst="rect">
            <a:avLst/>
          </a:prstGeom>
          <a:noFill/>
          <a:ln w="9525">
            <a:noFill/>
            <a:miter lim="800000"/>
            <a:headEnd/>
            <a:tailEnd/>
          </a:ln>
          <a:effectLst/>
        </p:spPr>
        <p:txBody>
          <a:bodyPr lIns="18000" rIns="18000"/>
          <a:lstStyle/>
          <a:p>
            <a:pPr algn="ctr">
              <a:lnSpc>
                <a:spcPct val="90000"/>
              </a:lnSpc>
            </a:pPr>
            <a:r>
              <a:rPr lang="en-US" altLang="zh-CN" sz="1600" b="1"/>
              <a:t>Unit test</a:t>
            </a:r>
          </a:p>
        </p:txBody>
      </p:sp>
      <p:sp>
        <p:nvSpPr>
          <p:cNvPr id="47" name="Text Box 46"/>
          <p:cNvSpPr txBox="1">
            <a:spLocks noChangeArrowheads="1"/>
          </p:cNvSpPr>
          <p:nvPr/>
        </p:nvSpPr>
        <p:spPr bwMode="auto">
          <a:xfrm>
            <a:off x="7735888" y="4043363"/>
            <a:ext cx="609600" cy="381000"/>
          </a:xfrm>
          <a:prstGeom prst="rect">
            <a:avLst/>
          </a:prstGeom>
          <a:noFill/>
          <a:ln w="9525">
            <a:noFill/>
            <a:miter lim="800000"/>
            <a:headEnd/>
            <a:tailEnd/>
          </a:ln>
          <a:effectLst/>
        </p:spPr>
        <p:txBody>
          <a:bodyPr lIns="18000" rIns="18000"/>
          <a:lstStyle/>
          <a:p>
            <a:pPr algn="ctr">
              <a:lnSpc>
                <a:spcPct val="90000"/>
              </a:lnSpc>
            </a:pPr>
            <a:r>
              <a:rPr lang="en-US" altLang="zh-CN" sz="1600" b="1"/>
              <a:t>Code</a:t>
            </a:r>
          </a:p>
        </p:txBody>
      </p:sp>
      <p:sp>
        <p:nvSpPr>
          <p:cNvPr id="48" name="Text Box 47"/>
          <p:cNvSpPr txBox="1">
            <a:spLocks noChangeArrowheads="1"/>
          </p:cNvSpPr>
          <p:nvPr/>
        </p:nvSpPr>
        <p:spPr bwMode="auto">
          <a:xfrm>
            <a:off x="6289675" y="4808538"/>
            <a:ext cx="1219200" cy="434975"/>
          </a:xfrm>
          <a:prstGeom prst="rect">
            <a:avLst/>
          </a:prstGeom>
          <a:noFill/>
          <a:ln w="9525">
            <a:noFill/>
            <a:miter lim="800000"/>
            <a:headEnd/>
            <a:tailEnd/>
          </a:ln>
          <a:effectLst/>
        </p:spPr>
        <p:txBody>
          <a:bodyPr lIns="18000" rIns="18000">
            <a:spAutoFit/>
          </a:bodyPr>
          <a:lstStyle/>
          <a:p>
            <a:pPr>
              <a:lnSpc>
                <a:spcPct val="70000"/>
              </a:lnSpc>
            </a:pPr>
            <a:r>
              <a:rPr lang="en-US" altLang="zh-CN" sz="1600" b="1"/>
              <a:t>Integration and test</a:t>
            </a:r>
          </a:p>
        </p:txBody>
      </p:sp>
      <p:sp>
        <p:nvSpPr>
          <p:cNvPr id="49" name="Text Box 48"/>
          <p:cNvSpPr txBox="1">
            <a:spLocks noChangeArrowheads="1"/>
          </p:cNvSpPr>
          <p:nvPr/>
        </p:nvSpPr>
        <p:spPr bwMode="auto">
          <a:xfrm>
            <a:off x="5216525" y="5226050"/>
            <a:ext cx="1219200" cy="434975"/>
          </a:xfrm>
          <a:prstGeom prst="rect">
            <a:avLst/>
          </a:prstGeom>
          <a:noFill/>
          <a:ln w="9525">
            <a:noFill/>
            <a:miter lim="800000"/>
            <a:headEnd/>
            <a:tailEnd/>
          </a:ln>
          <a:effectLst/>
        </p:spPr>
        <p:txBody>
          <a:bodyPr lIns="18000" rIns="18000">
            <a:spAutoFit/>
          </a:bodyPr>
          <a:lstStyle/>
          <a:p>
            <a:pPr>
              <a:lnSpc>
                <a:spcPct val="70000"/>
              </a:lnSpc>
            </a:pPr>
            <a:r>
              <a:rPr lang="en-US" altLang="zh-CN" sz="1600" b="1"/>
              <a:t>Acceptance test</a:t>
            </a:r>
          </a:p>
        </p:txBody>
      </p:sp>
      <p:sp>
        <p:nvSpPr>
          <p:cNvPr id="50" name="Text Box 49"/>
          <p:cNvSpPr txBox="1">
            <a:spLocks noChangeArrowheads="1"/>
          </p:cNvSpPr>
          <p:nvPr/>
        </p:nvSpPr>
        <p:spPr bwMode="auto">
          <a:xfrm>
            <a:off x="3719513" y="5495925"/>
            <a:ext cx="1447800" cy="263525"/>
          </a:xfrm>
          <a:prstGeom prst="rect">
            <a:avLst/>
          </a:prstGeom>
          <a:noFill/>
          <a:ln w="9525">
            <a:noFill/>
            <a:miter lim="800000"/>
            <a:headEnd/>
            <a:tailEnd/>
          </a:ln>
          <a:effectLst/>
        </p:spPr>
        <p:txBody>
          <a:bodyPr lIns="18000" rIns="18000">
            <a:spAutoFit/>
          </a:bodyPr>
          <a:lstStyle/>
          <a:p>
            <a:pPr>
              <a:lnSpc>
                <a:spcPct val="70000"/>
              </a:lnSpc>
            </a:pPr>
            <a:r>
              <a:rPr lang="en-US" altLang="zh-CN" sz="1600" b="1"/>
              <a:t>Implementation</a:t>
            </a:r>
          </a:p>
        </p:txBody>
      </p:sp>
      <p:sp>
        <p:nvSpPr>
          <p:cNvPr id="51" name="Arc 50"/>
          <p:cNvSpPr>
            <a:spLocks/>
          </p:cNvSpPr>
          <p:nvPr/>
        </p:nvSpPr>
        <p:spPr bwMode="auto">
          <a:xfrm flipV="1">
            <a:off x="3698875" y="2940050"/>
            <a:ext cx="5089525" cy="3048000"/>
          </a:xfrm>
          <a:custGeom>
            <a:avLst/>
            <a:gdLst>
              <a:gd name="G0" fmla="+- 144 0 0"/>
              <a:gd name="G1" fmla="+- 21600 0 0"/>
              <a:gd name="G2" fmla="+- 21600 0 0"/>
              <a:gd name="T0" fmla="*/ 0 w 21744"/>
              <a:gd name="T1" fmla="*/ 0 h 21600"/>
              <a:gd name="T2" fmla="*/ 21744 w 21744"/>
              <a:gd name="T3" fmla="*/ 21600 h 21600"/>
              <a:gd name="T4" fmla="*/ 144 w 21744"/>
              <a:gd name="T5" fmla="*/ 21600 h 21600"/>
            </a:gdLst>
            <a:ahLst/>
            <a:cxnLst>
              <a:cxn ang="0">
                <a:pos x="T0" y="T1"/>
              </a:cxn>
              <a:cxn ang="0">
                <a:pos x="T2" y="T3"/>
              </a:cxn>
              <a:cxn ang="0">
                <a:pos x="T4" y="T5"/>
              </a:cxn>
            </a:cxnLst>
            <a:rect l="0" t="0" r="r" b="b"/>
            <a:pathLst>
              <a:path w="21744" h="21600" fill="none" extrusionOk="0">
                <a:moveTo>
                  <a:pt x="0" y="0"/>
                </a:moveTo>
                <a:cubicBezTo>
                  <a:pt x="48" y="0"/>
                  <a:pt x="96" y="-1"/>
                  <a:pt x="144" y="0"/>
                </a:cubicBezTo>
                <a:cubicBezTo>
                  <a:pt x="12073" y="0"/>
                  <a:pt x="21744" y="9670"/>
                  <a:pt x="21744" y="21600"/>
                </a:cubicBezTo>
              </a:path>
              <a:path w="21744" h="21600" stroke="0" extrusionOk="0">
                <a:moveTo>
                  <a:pt x="0" y="0"/>
                </a:moveTo>
                <a:cubicBezTo>
                  <a:pt x="48" y="0"/>
                  <a:pt x="96" y="-1"/>
                  <a:pt x="144" y="0"/>
                </a:cubicBezTo>
                <a:cubicBezTo>
                  <a:pt x="12073" y="0"/>
                  <a:pt x="21744" y="9670"/>
                  <a:pt x="21744" y="21600"/>
                </a:cubicBezTo>
                <a:lnTo>
                  <a:pt x="144" y="21600"/>
                </a:lnTo>
                <a:close/>
              </a:path>
            </a:pathLst>
          </a:custGeom>
          <a:noFill/>
          <a:ln w="25400">
            <a:solidFill>
              <a:schemeClr val="tx1"/>
            </a:solidFill>
            <a:round/>
            <a:headEnd/>
            <a:tailEnd/>
          </a:ln>
          <a:effectLst/>
        </p:spPr>
        <p:txBody>
          <a:bodyPr wrap="none" anchor="ctr"/>
          <a:lstStyle/>
          <a:p>
            <a:endParaRPr lang="zh-CN" altLang="en-US"/>
          </a:p>
        </p:txBody>
      </p:sp>
      <p:sp>
        <p:nvSpPr>
          <p:cNvPr id="52" name="Line 51"/>
          <p:cNvSpPr>
            <a:spLocks noChangeShapeType="1"/>
          </p:cNvSpPr>
          <p:nvPr/>
        </p:nvSpPr>
        <p:spPr bwMode="auto">
          <a:xfrm>
            <a:off x="7391400" y="3930650"/>
            <a:ext cx="1143000" cy="0"/>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53" name="Line 52"/>
          <p:cNvSpPr>
            <a:spLocks noChangeShapeType="1"/>
          </p:cNvSpPr>
          <p:nvPr/>
        </p:nvSpPr>
        <p:spPr bwMode="auto">
          <a:xfrm>
            <a:off x="7772400" y="3930650"/>
            <a:ext cx="0" cy="838200"/>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54" name="Line 53"/>
          <p:cNvSpPr>
            <a:spLocks noChangeShapeType="1"/>
          </p:cNvSpPr>
          <p:nvPr/>
        </p:nvSpPr>
        <p:spPr bwMode="auto">
          <a:xfrm>
            <a:off x="7315200" y="4121150"/>
            <a:ext cx="0" cy="949325"/>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55" name="Line 54"/>
          <p:cNvSpPr>
            <a:spLocks noChangeShapeType="1"/>
          </p:cNvSpPr>
          <p:nvPr/>
        </p:nvSpPr>
        <p:spPr bwMode="auto">
          <a:xfrm>
            <a:off x="6248400" y="4916488"/>
            <a:ext cx="0" cy="685800"/>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56" name="Line 55"/>
          <p:cNvSpPr>
            <a:spLocks noChangeShapeType="1"/>
          </p:cNvSpPr>
          <p:nvPr/>
        </p:nvSpPr>
        <p:spPr bwMode="auto">
          <a:xfrm>
            <a:off x="5181600" y="5226050"/>
            <a:ext cx="0" cy="609600"/>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57" name="Text Box 56"/>
          <p:cNvSpPr txBox="1">
            <a:spLocks noChangeArrowheads="1"/>
          </p:cNvSpPr>
          <p:nvPr/>
        </p:nvSpPr>
        <p:spPr bwMode="auto">
          <a:xfrm>
            <a:off x="1066800" y="5302250"/>
            <a:ext cx="1828800" cy="336550"/>
          </a:xfrm>
          <a:prstGeom prst="rect">
            <a:avLst/>
          </a:prstGeom>
          <a:noFill/>
          <a:ln w="9525">
            <a:noFill/>
            <a:miter lim="800000"/>
            <a:headEnd/>
            <a:tailEnd/>
          </a:ln>
          <a:effectLst/>
        </p:spPr>
        <p:txBody>
          <a:bodyPr lIns="18000" rIns="18000">
            <a:spAutoFit/>
          </a:bodyPr>
          <a:lstStyle/>
          <a:p>
            <a:pPr algn="ctr">
              <a:spcBef>
                <a:spcPct val="50000"/>
              </a:spcBef>
            </a:pPr>
            <a:r>
              <a:rPr lang="en-US" altLang="zh-CN" sz="1600" b="1">
                <a:latin typeface="Arial" charset="0"/>
              </a:rPr>
              <a:t>Plan next phases</a:t>
            </a:r>
          </a:p>
        </p:txBody>
      </p:sp>
      <p:sp>
        <p:nvSpPr>
          <p:cNvPr id="58" name="Text Box 57"/>
          <p:cNvSpPr txBox="1">
            <a:spLocks noChangeArrowheads="1"/>
          </p:cNvSpPr>
          <p:nvPr/>
        </p:nvSpPr>
        <p:spPr bwMode="auto">
          <a:xfrm>
            <a:off x="6400800" y="5530850"/>
            <a:ext cx="1828800" cy="581025"/>
          </a:xfrm>
          <a:prstGeom prst="rect">
            <a:avLst/>
          </a:prstGeom>
          <a:noFill/>
          <a:ln w="9525">
            <a:noFill/>
            <a:miter lim="800000"/>
            <a:headEnd/>
            <a:tailEnd/>
          </a:ln>
          <a:effectLst/>
        </p:spPr>
        <p:txBody>
          <a:bodyPr lIns="18000" rIns="18000">
            <a:spAutoFit/>
          </a:bodyPr>
          <a:lstStyle/>
          <a:p>
            <a:pPr>
              <a:spcBef>
                <a:spcPct val="50000"/>
              </a:spcBef>
            </a:pPr>
            <a:r>
              <a:rPr lang="en-US" altLang="zh-CN" sz="1600" b="1">
                <a:latin typeface="Arial" charset="0"/>
              </a:rPr>
              <a:t>Develop, verify next-level product</a:t>
            </a:r>
          </a:p>
        </p:txBody>
      </p:sp>
      <p:sp>
        <p:nvSpPr>
          <p:cNvPr id="59" name="Text Box 58"/>
          <p:cNvSpPr txBox="1">
            <a:spLocks noChangeArrowheads="1"/>
          </p:cNvSpPr>
          <p:nvPr/>
        </p:nvSpPr>
        <p:spPr bwMode="auto">
          <a:xfrm>
            <a:off x="762000" y="1035050"/>
            <a:ext cx="1371600" cy="1069975"/>
          </a:xfrm>
          <a:prstGeom prst="rect">
            <a:avLst/>
          </a:prstGeom>
          <a:noFill/>
          <a:ln w="9525">
            <a:noFill/>
            <a:miter lim="800000"/>
            <a:headEnd/>
            <a:tailEnd/>
          </a:ln>
          <a:effectLst/>
        </p:spPr>
        <p:txBody>
          <a:bodyPr lIns="18000" rIns="18000">
            <a:spAutoFit/>
          </a:bodyPr>
          <a:lstStyle/>
          <a:p>
            <a:pPr>
              <a:spcBef>
                <a:spcPct val="50000"/>
              </a:spcBef>
            </a:pPr>
            <a:r>
              <a:rPr lang="en-US" altLang="zh-CN" sz="1600" b="1" dirty="0">
                <a:latin typeface="Arial" charset="0"/>
              </a:rPr>
              <a:t>Determine objectives, alternatives, constrains</a:t>
            </a:r>
          </a:p>
        </p:txBody>
      </p:sp>
      <p:sp>
        <p:nvSpPr>
          <p:cNvPr id="60" name="Text Box 59"/>
          <p:cNvSpPr txBox="1">
            <a:spLocks noChangeArrowheads="1"/>
          </p:cNvSpPr>
          <p:nvPr/>
        </p:nvSpPr>
        <p:spPr bwMode="auto">
          <a:xfrm>
            <a:off x="6400800" y="501650"/>
            <a:ext cx="2286000" cy="581025"/>
          </a:xfrm>
          <a:prstGeom prst="rect">
            <a:avLst/>
          </a:prstGeom>
          <a:noFill/>
          <a:ln w="9525">
            <a:noFill/>
            <a:miter lim="800000"/>
            <a:headEnd/>
            <a:tailEnd/>
          </a:ln>
          <a:effectLst/>
        </p:spPr>
        <p:txBody>
          <a:bodyPr lIns="18000" rIns="18000">
            <a:spAutoFit/>
          </a:bodyPr>
          <a:lstStyle/>
          <a:p>
            <a:pPr>
              <a:spcBef>
                <a:spcPct val="50000"/>
              </a:spcBef>
            </a:pPr>
            <a:r>
              <a:rPr lang="en-US" altLang="zh-CN" sz="1600" b="1">
                <a:latin typeface="Arial" charset="0"/>
              </a:rPr>
              <a:t>Evaluate alternatives, identify, resolve risks</a:t>
            </a:r>
          </a:p>
        </p:txBody>
      </p:sp>
      <p:sp>
        <p:nvSpPr>
          <p:cNvPr id="61" name="Text Box 60"/>
          <p:cNvSpPr txBox="1">
            <a:spLocks noChangeArrowheads="1"/>
          </p:cNvSpPr>
          <p:nvPr/>
        </p:nvSpPr>
        <p:spPr bwMode="auto">
          <a:xfrm>
            <a:off x="1941513" y="206375"/>
            <a:ext cx="1752600" cy="336550"/>
          </a:xfrm>
          <a:prstGeom prst="rect">
            <a:avLst/>
          </a:prstGeom>
          <a:noFill/>
          <a:ln w="9525">
            <a:noFill/>
            <a:miter lim="800000"/>
            <a:headEnd/>
            <a:tailEnd/>
          </a:ln>
          <a:effectLst/>
        </p:spPr>
        <p:txBody>
          <a:bodyPr>
            <a:spAutoFit/>
          </a:bodyPr>
          <a:lstStyle/>
          <a:p>
            <a:pPr algn="r">
              <a:spcBef>
                <a:spcPct val="50000"/>
              </a:spcBef>
            </a:pPr>
            <a:r>
              <a:rPr lang="en-US" altLang="zh-CN" sz="1600" b="1"/>
              <a:t>Cumulative cost</a:t>
            </a:r>
            <a:endParaRPr lang="en-US" altLang="zh-CN" sz="1800" b="1"/>
          </a:p>
        </p:txBody>
      </p:sp>
      <p:sp>
        <p:nvSpPr>
          <p:cNvPr id="62" name="Text Box 61"/>
          <p:cNvSpPr txBox="1">
            <a:spLocks noChangeArrowheads="1"/>
          </p:cNvSpPr>
          <p:nvPr/>
        </p:nvSpPr>
        <p:spPr bwMode="auto">
          <a:xfrm>
            <a:off x="3733800" y="390525"/>
            <a:ext cx="2286000" cy="336550"/>
          </a:xfrm>
          <a:prstGeom prst="rect">
            <a:avLst/>
          </a:prstGeom>
          <a:noFill/>
          <a:ln w="9525">
            <a:noFill/>
            <a:miter lim="800000"/>
            <a:headEnd/>
            <a:tailEnd/>
          </a:ln>
          <a:effectLst/>
        </p:spPr>
        <p:txBody>
          <a:bodyPr>
            <a:spAutoFit/>
          </a:bodyPr>
          <a:lstStyle/>
          <a:p>
            <a:pPr>
              <a:spcBef>
                <a:spcPct val="50000"/>
              </a:spcBef>
            </a:pPr>
            <a:r>
              <a:rPr lang="en-US" altLang="zh-CN" sz="1600" b="1"/>
              <a:t>Progress through steps</a:t>
            </a:r>
            <a:endParaRPr lang="en-US" altLang="zh-CN" sz="1800" b="1"/>
          </a:p>
        </p:txBody>
      </p:sp>
      <p:sp>
        <p:nvSpPr>
          <p:cNvPr id="63" name="Arc 62"/>
          <p:cNvSpPr>
            <a:spLocks/>
          </p:cNvSpPr>
          <p:nvPr/>
        </p:nvSpPr>
        <p:spPr bwMode="auto">
          <a:xfrm flipH="1">
            <a:off x="3155950" y="717550"/>
            <a:ext cx="1108075" cy="469900"/>
          </a:xfrm>
          <a:custGeom>
            <a:avLst/>
            <a:gdLst>
              <a:gd name="G0" fmla="+- 0 0 0"/>
              <a:gd name="G1" fmla="+- 21545 0 0"/>
              <a:gd name="G2" fmla="+- 21600 0 0"/>
              <a:gd name="T0" fmla="*/ 1541 w 21016"/>
              <a:gd name="T1" fmla="*/ 0 h 21545"/>
              <a:gd name="T2" fmla="*/ 21016 w 21016"/>
              <a:gd name="T3" fmla="*/ 16554 h 21545"/>
              <a:gd name="T4" fmla="*/ 0 w 21016"/>
              <a:gd name="T5" fmla="*/ 21545 h 21545"/>
            </a:gdLst>
            <a:ahLst/>
            <a:cxnLst>
              <a:cxn ang="0">
                <a:pos x="T0" y="T1"/>
              </a:cxn>
              <a:cxn ang="0">
                <a:pos x="T2" y="T3"/>
              </a:cxn>
              <a:cxn ang="0">
                <a:pos x="T4" y="T5"/>
              </a:cxn>
            </a:cxnLst>
            <a:rect l="0" t="0" r="r" b="b"/>
            <a:pathLst>
              <a:path w="21016" h="21545" fill="none" extrusionOk="0">
                <a:moveTo>
                  <a:pt x="1540" y="0"/>
                </a:moveTo>
                <a:cubicBezTo>
                  <a:pt x="10951" y="673"/>
                  <a:pt x="18835" y="7375"/>
                  <a:pt x="21015" y="16554"/>
                </a:cubicBezTo>
              </a:path>
              <a:path w="21016" h="21545" stroke="0" extrusionOk="0">
                <a:moveTo>
                  <a:pt x="1540" y="0"/>
                </a:moveTo>
                <a:cubicBezTo>
                  <a:pt x="10951" y="673"/>
                  <a:pt x="18835" y="7375"/>
                  <a:pt x="21015" y="16554"/>
                </a:cubicBezTo>
                <a:lnTo>
                  <a:pt x="0" y="21545"/>
                </a:lnTo>
                <a:close/>
              </a:path>
            </a:pathLst>
          </a:custGeom>
          <a:noFill/>
          <a:ln w="31750">
            <a:solidFill>
              <a:schemeClr val="tx1"/>
            </a:solidFill>
            <a:round/>
            <a:headEnd type="arrow" w="sm" len="lg"/>
            <a:tailEnd type="none" w="sm" len="lg"/>
          </a:ln>
          <a:effectLst/>
        </p:spPr>
        <p:txBody>
          <a:bodyPr wrap="none" anchor="ctr"/>
          <a:lstStyle/>
          <a:p>
            <a:endParaRPr lang="zh-CN" altLang="en-US"/>
          </a:p>
        </p:txBody>
      </p:sp>
      <p:sp>
        <p:nvSpPr>
          <p:cNvPr id="64" name="Text Box 63"/>
          <p:cNvSpPr txBox="1">
            <a:spLocks noChangeArrowheads="1"/>
          </p:cNvSpPr>
          <p:nvPr/>
        </p:nvSpPr>
        <p:spPr bwMode="auto">
          <a:xfrm>
            <a:off x="4191000" y="6172200"/>
            <a:ext cx="3048000" cy="369332"/>
          </a:xfrm>
          <a:prstGeom prst="rect">
            <a:avLst/>
          </a:prstGeom>
          <a:noFill/>
          <a:ln w="25400">
            <a:noFill/>
            <a:miter lim="800000"/>
            <a:headEnd/>
            <a:tailEnd/>
          </a:ln>
          <a:effectLst/>
        </p:spPr>
        <p:txBody>
          <a:bodyPr>
            <a:spAutoFit/>
          </a:bodyPr>
          <a:lstStyle/>
          <a:p>
            <a:pPr>
              <a:spcBef>
                <a:spcPct val="50000"/>
              </a:spcBef>
            </a:pPr>
            <a:r>
              <a:rPr lang="en-US" altLang="zh-CN" b="1" dirty="0">
                <a:solidFill>
                  <a:srgbClr val="FFFF00"/>
                </a:solidFill>
              </a:rPr>
              <a:t>Not yet widely used.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100000">
                                          <p:val>
                                            <p:strVal val="#ppt_x"/>
                                          </p:val>
                                        </p:tav>
                                      </p:tavLst>
                                    </p:anim>
                                    <p:anim calcmode="lin" valueType="num">
                                      <p:cBhvr>
                                        <p:cTn id="8" dur="500" fill="hold"/>
                                        <p:tgtEl>
                                          <p:spTgt spid="8"/>
                                        </p:tgtEl>
                                        <p:attrNameLst>
                                          <p:attrName>ppt_y</p:attrName>
                                        </p:attrNameLst>
                                      </p:cBhvr>
                                      <p:tavLst>
                                        <p:tav tm="0">
                                          <p:val>
                                            <p:strVal val="#ppt_y-#ppt_h/2"/>
                                          </p:val>
                                        </p:tav>
                                        <p:tav tm="100000">
                                          <p:val>
                                            <p:strVal val="#ppt_y"/>
                                          </p:val>
                                        </p:tav>
                                      </p:tavLst>
                                    </p:anim>
                                    <p:anim calcmode="lin" valueType="num">
                                      <p:cBhvr>
                                        <p:cTn id="9" dur="500" fill="hold"/>
                                        <p:tgtEl>
                                          <p:spTgt spid="8"/>
                                        </p:tgtEl>
                                        <p:attrNameLst>
                                          <p:attrName>ppt_w</p:attrName>
                                        </p:attrNameLst>
                                      </p:cBhvr>
                                      <p:tavLst>
                                        <p:tav tm="0">
                                          <p:val>
                                            <p:strVal val="#ppt_w"/>
                                          </p:val>
                                        </p:tav>
                                        <p:tav tm="100000">
                                          <p:val>
                                            <p:strVal val="#ppt_w"/>
                                          </p:val>
                                        </p:tav>
                                      </p:tavLst>
                                    </p:anim>
                                    <p:anim calcmode="lin" valueType="num">
                                      <p:cBhvr>
                                        <p:cTn id="10" dur="500" fill="hold"/>
                                        <p:tgtEl>
                                          <p:spTgt spid="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subTnLst>
                                    <p:audio>
                                      <p:cMediaNode>
                                        <p:cTn display="0" masterRel="sameClick">
                                          <p:stCondLst>
                                            <p:cond evt="begin" delay="0">
                                              <p:tn val="13"/>
                                            </p:cond>
                                          </p:stCondLst>
                                          <p:endCondLst>
                                            <p:cond evt="onStopAudio" delay="0">
                                              <p:tgtEl>
                                                <p:sldTgt/>
                                              </p:tgtEl>
                                            </p:cond>
                                          </p:endCondLst>
                                        </p:cTn>
                                        <p:tgtEl>
                                          <p:sndTgt r:embed="rId3" name="TYPE.WAV"/>
                                        </p:tgtEl>
                                      </p:cMediaNode>
                                    </p:audio>
                                  </p:sub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500"/>
                                        <p:tgtEl>
                                          <p:spTgt spid="10"/>
                                        </p:tgtEl>
                                      </p:cBhvr>
                                    </p:animEffect>
                                  </p:childTnLst>
                                  <p:subTnLst>
                                    <p:audio>
                                      <p:cMediaNode>
                                        <p:cTn display="0" masterRel="sameClick">
                                          <p:stCondLst>
                                            <p:cond evt="begin" delay="0">
                                              <p:tn val="18"/>
                                            </p:cond>
                                          </p:stCondLst>
                                          <p:endCondLst>
                                            <p:cond evt="onStopAudio" delay="0">
                                              <p:tgtEl>
                                                <p:sldTgt/>
                                              </p:tgtEl>
                                            </p:cond>
                                          </p:endCondLst>
                                        </p:cTn>
                                        <p:tgtEl>
                                          <p:sndTgt r:embed="rId3" name="TYPE.WAV"/>
                                        </p:tgtEl>
                                      </p:cMediaNode>
                                    </p:audio>
                                  </p:sub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wipe(left)">
                                      <p:cBhvr>
                                        <p:cTn id="24" dur="500"/>
                                        <p:tgtEl>
                                          <p:spTgt spid="61"/>
                                        </p:tgtEl>
                                      </p:cBhvr>
                                    </p:animEffect>
                                  </p:childTnLst>
                                  <p:subTnLst>
                                    <p:audio>
                                      <p:cMediaNode>
                                        <p:cTn display="0" masterRel="sameClick">
                                          <p:stCondLst>
                                            <p:cond evt="begin" delay="0">
                                              <p:tn val="22"/>
                                            </p:cond>
                                          </p:stCondLst>
                                          <p:endCondLst>
                                            <p:cond evt="onStopAudio" delay="0">
                                              <p:tgtEl>
                                                <p:sldTgt/>
                                              </p:tgtEl>
                                            </p:cond>
                                          </p:endCondLst>
                                        </p:cTn>
                                        <p:tgtEl>
                                          <p:sndTgt r:embed="rId3" name="TYPE.WAV"/>
                                        </p:tgtEl>
                                      </p:cMediaNode>
                                    </p:audio>
                                  </p:sub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3"/>
                                        </p:tgtEl>
                                        <p:attrNameLst>
                                          <p:attrName>style.visibility</p:attrName>
                                        </p:attrNameLst>
                                      </p:cBhvr>
                                      <p:to>
                                        <p:strVal val="visible"/>
                                      </p:to>
                                    </p:set>
                                    <p:animEffect transition="in" filter="wipe(left)">
                                      <p:cBhvr>
                                        <p:cTn id="29" dur="500"/>
                                        <p:tgtEl>
                                          <p:spTgt spid="63"/>
                                        </p:tgtEl>
                                      </p:cBhvr>
                                    </p:animEffect>
                                  </p:childTnLst>
                                  <p:subTnLst>
                                    <p:audio>
                                      <p:cMediaNode>
                                        <p:cTn display="0" masterRel="sameClick">
                                          <p:stCondLst>
                                            <p:cond evt="begin" delay="0">
                                              <p:tn val="27"/>
                                            </p:cond>
                                          </p:stCondLst>
                                          <p:endCondLst>
                                            <p:cond evt="onStopAudio" delay="0">
                                              <p:tgtEl>
                                                <p:sldTgt/>
                                              </p:tgtEl>
                                            </p:cond>
                                          </p:endCondLst>
                                        </p:cTn>
                                        <p:tgtEl>
                                          <p:sndTgt r:embed="rId3" name="TYPE.WAV"/>
                                        </p:tgtEl>
                                      </p:cMediaNode>
                                    </p:audio>
                                  </p:sub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62"/>
                                        </p:tgtEl>
                                        <p:attrNameLst>
                                          <p:attrName>style.visibility</p:attrName>
                                        </p:attrNameLst>
                                      </p:cBhvr>
                                      <p:to>
                                        <p:strVal val="visible"/>
                                      </p:to>
                                    </p:set>
                                    <p:animEffect transition="in" filter="wipe(left)">
                                      <p:cBhvr>
                                        <p:cTn id="33" dur="500"/>
                                        <p:tgtEl>
                                          <p:spTgt spid="62"/>
                                        </p:tgtEl>
                                      </p:cBhvr>
                                    </p:animEffect>
                                  </p:childTnLst>
                                  <p:subTnLst>
                                    <p:audio>
                                      <p:cMediaNode>
                                        <p:cTn display="0" masterRel="sameClick">
                                          <p:stCondLst>
                                            <p:cond evt="begin" delay="0">
                                              <p:tn val="31"/>
                                            </p:cond>
                                          </p:stCondLst>
                                          <p:endCondLst>
                                            <p:cond evt="onStopAudio" delay="0">
                                              <p:tgtEl>
                                                <p:sldTgt/>
                                              </p:tgtEl>
                                            </p:cond>
                                          </p:endCondLst>
                                        </p:cTn>
                                        <p:tgtEl>
                                          <p:sndTgt r:embed="rId3" name="TYPE.WAV"/>
                                        </p:tgtEl>
                                      </p:cMediaNode>
                                    </p:audio>
                                  </p:sub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box(out)">
                                      <p:cBhvr>
                                        <p:cTn id="38" dur="500"/>
                                        <p:tgtEl>
                                          <p:spTgt spid="59"/>
                                        </p:tgtEl>
                                      </p:cBhvr>
                                    </p:animEffect>
                                  </p:childTnLst>
                                  <p:subTnLst>
                                    <p:audio>
                                      <p:cMediaNode>
                                        <p:cTn display="0" masterRel="sameClick">
                                          <p:stCondLst>
                                            <p:cond evt="begin" delay="0">
                                              <p:tn val="36"/>
                                            </p:cond>
                                          </p:stCondLst>
                                          <p:endCondLst>
                                            <p:cond evt="onStopAudio" delay="0">
                                              <p:tgtEl>
                                                <p:sldTgt/>
                                              </p:tgtEl>
                                            </p:cond>
                                          </p:endCondLst>
                                        </p:cTn>
                                        <p:tgtEl>
                                          <p:sndTgt r:embed="rId4" name="CAMERA.WAV"/>
                                        </p:tgtEl>
                                      </p:cMediaNode>
                                    </p:audio>
                                  </p:subTnLst>
                                </p:cTn>
                              </p:par>
                            </p:childTnLst>
                          </p:cTn>
                        </p:par>
                        <p:par>
                          <p:cTn id="39" fill="hold">
                            <p:stCondLst>
                              <p:cond delay="500"/>
                            </p:stCondLst>
                            <p:childTnLst>
                              <p:par>
                                <p:cTn id="40" presetID="18" presetClass="entr" presetSubtype="3" fill="hold" grpId="0"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strips(upRight)">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box(out)">
                                      <p:cBhvr>
                                        <p:cTn id="47" dur="500"/>
                                        <p:tgtEl>
                                          <p:spTgt spid="60"/>
                                        </p:tgtEl>
                                      </p:cBhvr>
                                    </p:animEffect>
                                  </p:childTnLst>
                                  <p:subTnLst>
                                    <p:audio>
                                      <p:cMediaNode>
                                        <p:cTn display="0" masterRel="sameClick">
                                          <p:stCondLst>
                                            <p:cond evt="begin" delay="0">
                                              <p:tn val="45"/>
                                            </p:cond>
                                          </p:stCondLst>
                                          <p:endCondLst>
                                            <p:cond evt="onStopAudio" delay="0">
                                              <p:tgtEl>
                                                <p:sldTgt/>
                                              </p:tgtEl>
                                            </p:cond>
                                          </p:endCondLst>
                                        </p:cTn>
                                        <p:tgtEl>
                                          <p:sndTgt r:embed="rId4" name="CAMERA.WAV"/>
                                        </p:tgtEl>
                                      </p:cMediaNode>
                                    </p:audio>
                                  </p:subTnLst>
                                </p:cTn>
                              </p:par>
                            </p:childTnLst>
                          </p:cTn>
                        </p:par>
                        <p:par>
                          <p:cTn id="48" fill="hold">
                            <p:stCondLst>
                              <p:cond delay="500"/>
                            </p:stCondLst>
                            <p:childTnLst>
                              <p:par>
                                <p:cTn id="49" presetID="18" presetClass="entr" presetSubtype="6" fill="hold" grpId="0"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strips(downRight)">
                                      <p:cBhvr>
                                        <p:cTn id="51" dur="500"/>
                                        <p:tgtEl>
                                          <p:spTgt spid="28"/>
                                        </p:tgtEl>
                                      </p:cBhvr>
                                    </p:animEffect>
                                  </p:childTnLst>
                                </p:cTn>
                              </p:par>
                            </p:childTnLst>
                          </p:cTn>
                        </p:par>
                        <p:par>
                          <p:cTn id="52" fill="hold">
                            <p:stCondLst>
                              <p:cond delay="1000"/>
                            </p:stCondLst>
                            <p:childTnLst>
                              <p:par>
                                <p:cTn id="53" presetID="22" presetClass="entr" presetSubtype="8" fill="hold" grpId="0" nodeType="after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left)">
                                      <p:cBhvr>
                                        <p:cTn id="55" dur="500"/>
                                        <p:tgtEl>
                                          <p:spTgt spid="11"/>
                                        </p:tgtEl>
                                      </p:cBhvr>
                                    </p:animEffect>
                                  </p:childTnLst>
                                  <p:subTnLst>
                                    <p:audio>
                                      <p:cMediaNode>
                                        <p:cTn display="0" masterRel="sameClick">
                                          <p:stCondLst>
                                            <p:cond evt="begin" delay="0">
                                              <p:tn val="53"/>
                                            </p:cond>
                                          </p:stCondLst>
                                          <p:endCondLst>
                                            <p:cond evt="onStopAudio" delay="0">
                                              <p:tgtEl>
                                                <p:sldTgt/>
                                              </p:tgtEl>
                                            </p:cond>
                                          </p:endCondLst>
                                        </p:cTn>
                                        <p:tgtEl>
                                          <p:sndTgt r:embed="rId3" name="TYPE.WAV"/>
                                        </p:tgtEl>
                                      </p:cMediaNode>
                                    </p:audio>
                                  </p:subTnLst>
                                </p:cTn>
                              </p:par>
                            </p:childTnLst>
                          </p:cTn>
                        </p:par>
                        <p:par>
                          <p:cTn id="56" fill="hold">
                            <p:stCondLst>
                              <p:cond delay="1500"/>
                            </p:stCondLst>
                            <p:childTnLst>
                              <p:par>
                                <p:cTn id="57" presetID="22" presetClass="entr" presetSubtype="1" fill="hold" grpId="0" nodeType="after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wipe(up)">
                                      <p:cBhvr>
                                        <p:cTn id="59" dur="500"/>
                                        <p:tgtEl>
                                          <p:spTgt spid="15"/>
                                        </p:tgtEl>
                                      </p:cBhvr>
                                    </p:animEffect>
                                  </p:childTnLst>
                                </p:cTn>
                              </p:par>
                            </p:childTnLst>
                          </p:cTn>
                        </p:par>
                        <p:par>
                          <p:cTn id="60" fill="hold">
                            <p:stCondLst>
                              <p:cond delay="2000"/>
                            </p:stCondLst>
                            <p:childTnLst>
                              <p:par>
                                <p:cTn id="61" presetID="22" presetClass="entr" presetSubtype="8" fill="hold" grpId="0" nodeType="after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wipe(left)">
                                      <p:cBhvr>
                                        <p:cTn id="63" dur="500"/>
                                        <p:tgtEl>
                                          <p:spTgt spid="12"/>
                                        </p:tgtEl>
                                      </p:cBhvr>
                                    </p:animEffect>
                                  </p:childTnLst>
                                  <p:subTnLst>
                                    <p:audio>
                                      <p:cMediaNode>
                                        <p:cTn display="0" masterRel="sameClick">
                                          <p:stCondLst>
                                            <p:cond evt="begin" delay="0">
                                              <p:tn val="61"/>
                                            </p:cond>
                                          </p:stCondLst>
                                          <p:endCondLst>
                                            <p:cond evt="onStopAudio" delay="0">
                                              <p:tgtEl>
                                                <p:sldTgt/>
                                              </p:tgtEl>
                                            </p:cond>
                                          </p:endCondLst>
                                        </p:cTn>
                                        <p:tgtEl>
                                          <p:sndTgt r:embed="rId3" name="TYPE.WAV"/>
                                        </p:tgtEl>
                                      </p:cMediaNode>
                                    </p:audio>
                                  </p:subTnLst>
                                </p:cTn>
                              </p:par>
                            </p:childTnLst>
                          </p:cTn>
                        </p:par>
                      </p:childTnLst>
                    </p:cTn>
                  </p:par>
                  <p:par>
                    <p:cTn id="64" fill="hold">
                      <p:stCondLst>
                        <p:cond delay="indefinite"/>
                      </p:stCondLst>
                      <p:childTnLst>
                        <p:par>
                          <p:cTn id="65" fill="hold">
                            <p:stCondLst>
                              <p:cond delay="0"/>
                            </p:stCondLst>
                            <p:childTnLst>
                              <p:par>
                                <p:cTn id="66" presetID="18" presetClass="entr" presetSubtype="6"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strips(downRight)">
                                      <p:cBhvr>
                                        <p:cTn id="68" dur="500"/>
                                        <p:tgtEl>
                                          <p:spTgt spid="17"/>
                                        </p:tgtEl>
                                      </p:cBhvr>
                                    </p:animEffect>
                                  </p:childTnLst>
                                </p:cTn>
                              </p:par>
                            </p:childTnLst>
                          </p:cTn>
                        </p:par>
                        <p:par>
                          <p:cTn id="69" fill="hold">
                            <p:stCondLst>
                              <p:cond delay="500"/>
                            </p:stCondLst>
                            <p:childTnLst>
                              <p:par>
                                <p:cTn id="70" presetID="22" presetClass="entr" presetSubtype="8" fill="hold" grpId="0" nodeType="after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wipe(left)">
                                      <p:cBhvr>
                                        <p:cTn id="72" dur="500"/>
                                        <p:tgtEl>
                                          <p:spTgt spid="13"/>
                                        </p:tgtEl>
                                      </p:cBhvr>
                                    </p:animEffect>
                                  </p:childTnLst>
                                  <p:subTnLst>
                                    <p:audio>
                                      <p:cMediaNode>
                                        <p:cTn display="0" masterRel="sameClick">
                                          <p:stCondLst>
                                            <p:cond evt="begin" delay="0">
                                              <p:tn val="70"/>
                                            </p:cond>
                                          </p:stCondLst>
                                          <p:endCondLst>
                                            <p:cond evt="onStopAudio" delay="0">
                                              <p:tgtEl>
                                                <p:sldTgt/>
                                              </p:tgtEl>
                                            </p:cond>
                                          </p:endCondLst>
                                        </p:cTn>
                                        <p:tgtEl>
                                          <p:sndTgt r:embed="rId3" name="TYPE.WAV"/>
                                        </p:tgtEl>
                                      </p:cMediaNode>
                                    </p:audio>
                                  </p:subTnLst>
                                </p:cTn>
                              </p:par>
                            </p:childTnLst>
                          </p:cTn>
                        </p:par>
                      </p:childTnLst>
                    </p:cTn>
                  </p:par>
                  <p:par>
                    <p:cTn id="73" fill="hold">
                      <p:stCondLst>
                        <p:cond delay="indefinite"/>
                      </p:stCondLst>
                      <p:childTnLst>
                        <p:par>
                          <p:cTn id="74" fill="hold">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58"/>
                                        </p:tgtEl>
                                        <p:attrNameLst>
                                          <p:attrName>style.visibility</p:attrName>
                                        </p:attrNameLst>
                                      </p:cBhvr>
                                      <p:to>
                                        <p:strVal val="visible"/>
                                      </p:to>
                                    </p:set>
                                    <p:animEffect transition="in" filter="box(out)">
                                      <p:cBhvr>
                                        <p:cTn id="77" dur="500"/>
                                        <p:tgtEl>
                                          <p:spTgt spid="58"/>
                                        </p:tgtEl>
                                      </p:cBhvr>
                                    </p:animEffect>
                                  </p:childTnLst>
                                  <p:subTnLst>
                                    <p:audio>
                                      <p:cMediaNode>
                                        <p:cTn display="0" masterRel="sameClick">
                                          <p:stCondLst>
                                            <p:cond evt="begin" delay="0">
                                              <p:tn val="75"/>
                                            </p:cond>
                                          </p:stCondLst>
                                          <p:endCondLst>
                                            <p:cond evt="onStopAudio" delay="0">
                                              <p:tgtEl>
                                                <p:sldTgt/>
                                              </p:tgtEl>
                                            </p:cond>
                                          </p:endCondLst>
                                        </p:cTn>
                                        <p:tgtEl>
                                          <p:sndTgt r:embed="rId4" name="CAMERA.WAV"/>
                                        </p:tgtEl>
                                      </p:cMediaNode>
                                    </p:audio>
                                  </p:subTnLst>
                                </p:cTn>
                              </p:par>
                            </p:childTnLst>
                          </p:cTn>
                        </p:par>
                        <p:par>
                          <p:cTn id="78" fill="hold">
                            <p:stCondLst>
                              <p:cond delay="500"/>
                            </p:stCondLst>
                            <p:childTnLst>
                              <p:par>
                                <p:cTn id="79" presetID="18" presetClass="entr" presetSubtype="12" fill="hold" grpId="0" nodeType="after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strips(downLeft)">
                                      <p:cBhvr>
                                        <p:cTn id="81" dur="500"/>
                                        <p:tgtEl>
                                          <p:spTgt spid="27"/>
                                        </p:tgtEl>
                                      </p:cBhvr>
                                    </p:animEffect>
                                  </p:childTnLst>
                                </p:cTn>
                              </p:par>
                            </p:childTnLst>
                          </p:cTn>
                        </p:par>
                        <p:par>
                          <p:cTn id="82" fill="hold">
                            <p:stCondLst>
                              <p:cond delay="1000"/>
                            </p:stCondLst>
                            <p:childTnLst>
                              <p:par>
                                <p:cTn id="83" presetID="22" presetClass="entr" presetSubtype="8" fill="hold" grpId="0" nodeType="after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wipe(left)">
                                      <p:cBhvr>
                                        <p:cTn id="85" dur="500"/>
                                        <p:tgtEl>
                                          <p:spTgt spid="16"/>
                                        </p:tgtEl>
                                      </p:cBhvr>
                                    </p:animEffect>
                                  </p:childTnLst>
                                  <p:subTnLst>
                                    <p:audio>
                                      <p:cMediaNode>
                                        <p:cTn display="0" masterRel="sameClick">
                                          <p:stCondLst>
                                            <p:cond evt="begin" delay="0">
                                              <p:tn val="83"/>
                                            </p:cond>
                                          </p:stCondLst>
                                          <p:endCondLst>
                                            <p:cond evt="onStopAudio" delay="0">
                                              <p:tgtEl>
                                                <p:sldTgt/>
                                              </p:tgtEl>
                                            </p:cond>
                                          </p:endCondLst>
                                        </p:cTn>
                                        <p:tgtEl>
                                          <p:sndTgt r:embed="rId3" name="TYPE.WAV"/>
                                        </p:tgtEl>
                                      </p:cMediaNode>
                                    </p:audio>
                                  </p:subTnLst>
                                </p:cTn>
                              </p:par>
                            </p:childTnLst>
                          </p:cTn>
                        </p:par>
                      </p:childTnLst>
                    </p:cTn>
                  </p:par>
                  <p:par>
                    <p:cTn id="86" fill="hold">
                      <p:stCondLst>
                        <p:cond delay="indefinite"/>
                      </p:stCondLst>
                      <p:childTnLst>
                        <p:par>
                          <p:cTn id="87" fill="hold">
                            <p:stCondLst>
                              <p:cond delay="0"/>
                            </p:stCondLst>
                            <p:childTnLst>
                              <p:par>
                                <p:cTn id="88" presetID="4" presetClass="entr" presetSubtype="32" fill="hold" grpId="0" nodeType="clickEffect">
                                  <p:stCondLst>
                                    <p:cond delay="0"/>
                                  </p:stCondLst>
                                  <p:childTnLst>
                                    <p:set>
                                      <p:cBhvr>
                                        <p:cTn id="89" dur="1" fill="hold">
                                          <p:stCondLst>
                                            <p:cond delay="0"/>
                                          </p:stCondLst>
                                        </p:cTn>
                                        <p:tgtEl>
                                          <p:spTgt spid="57"/>
                                        </p:tgtEl>
                                        <p:attrNameLst>
                                          <p:attrName>style.visibility</p:attrName>
                                        </p:attrNameLst>
                                      </p:cBhvr>
                                      <p:to>
                                        <p:strVal val="visible"/>
                                      </p:to>
                                    </p:set>
                                    <p:animEffect transition="in" filter="box(out)">
                                      <p:cBhvr>
                                        <p:cTn id="90" dur="500"/>
                                        <p:tgtEl>
                                          <p:spTgt spid="57"/>
                                        </p:tgtEl>
                                      </p:cBhvr>
                                    </p:animEffect>
                                  </p:childTnLst>
                                  <p:subTnLst>
                                    <p:audio>
                                      <p:cMediaNode>
                                        <p:cTn display="0" masterRel="sameClick">
                                          <p:stCondLst>
                                            <p:cond evt="begin" delay="0">
                                              <p:tn val="88"/>
                                            </p:cond>
                                          </p:stCondLst>
                                          <p:endCondLst>
                                            <p:cond evt="onStopAudio" delay="0">
                                              <p:tgtEl>
                                                <p:sldTgt/>
                                              </p:tgtEl>
                                            </p:cond>
                                          </p:endCondLst>
                                        </p:cTn>
                                        <p:tgtEl>
                                          <p:sndTgt r:embed="rId4" name="CAMERA.WAV"/>
                                        </p:tgtEl>
                                      </p:cMediaNode>
                                    </p:audio>
                                  </p:subTnLst>
                                </p:cTn>
                              </p:par>
                            </p:childTnLst>
                          </p:cTn>
                        </p:par>
                        <p:par>
                          <p:cTn id="91" fill="hold">
                            <p:stCondLst>
                              <p:cond delay="500"/>
                            </p:stCondLst>
                            <p:childTnLst>
                              <p:par>
                                <p:cTn id="92" presetID="18" presetClass="entr" presetSubtype="9" fill="hold" grpId="0" nodeType="afterEffect">
                                  <p:stCondLst>
                                    <p:cond delay="0"/>
                                  </p:stCondLst>
                                  <p:childTnLst>
                                    <p:set>
                                      <p:cBhvr>
                                        <p:cTn id="93" dur="1" fill="hold">
                                          <p:stCondLst>
                                            <p:cond delay="0"/>
                                          </p:stCondLst>
                                        </p:cTn>
                                        <p:tgtEl>
                                          <p:spTgt spid="20"/>
                                        </p:tgtEl>
                                        <p:attrNameLst>
                                          <p:attrName>style.visibility</p:attrName>
                                        </p:attrNameLst>
                                      </p:cBhvr>
                                      <p:to>
                                        <p:strVal val="visible"/>
                                      </p:to>
                                    </p:set>
                                    <p:animEffect transition="in" filter="strips(upLeft)">
                                      <p:cBhvr>
                                        <p:cTn id="94" dur="500"/>
                                        <p:tgtEl>
                                          <p:spTgt spid="20"/>
                                        </p:tgtEl>
                                      </p:cBhvr>
                                    </p:animEffect>
                                  </p:childTnLst>
                                </p:cTn>
                              </p:par>
                            </p:childTnLst>
                          </p:cTn>
                        </p:par>
                        <p:par>
                          <p:cTn id="95" fill="hold">
                            <p:stCondLst>
                              <p:cond delay="1000"/>
                            </p:stCondLst>
                            <p:childTnLst>
                              <p:par>
                                <p:cTn id="96" presetID="22" presetClass="entr" presetSubtype="8" fill="hold" grpId="0" nodeType="afterEffect">
                                  <p:stCondLst>
                                    <p:cond delay="0"/>
                                  </p:stCondLst>
                                  <p:childTnLst>
                                    <p:set>
                                      <p:cBhvr>
                                        <p:cTn id="97" dur="1" fill="hold">
                                          <p:stCondLst>
                                            <p:cond delay="0"/>
                                          </p:stCondLst>
                                        </p:cTn>
                                        <p:tgtEl>
                                          <p:spTgt spid="14"/>
                                        </p:tgtEl>
                                        <p:attrNameLst>
                                          <p:attrName>style.visibility</p:attrName>
                                        </p:attrNameLst>
                                      </p:cBhvr>
                                      <p:to>
                                        <p:strVal val="visible"/>
                                      </p:to>
                                    </p:set>
                                    <p:animEffect transition="in" filter="wipe(left)">
                                      <p:cBhvr>
                                        <p:cTn id="98" dur="500"/>
                                        <p:tgtEl>
                                          <p:spTgt spid="14"/>
                                        </p:tgtEl>
                                      </p:cBhvr>
                                    </p:animEffect>
                                  </p:childTnLst>
                                  <p:subTnLst>
                                    <p:audio>
                                      <p:cMediaNode>
                                        <p:cTn display="0" masterRel="sameClick">
                                          <p:stCondLst>
                                            <p:cond evt="begin" delay="0">
                                              <p:tn val="96"/>
                                            </p:cond>
                                          </p:stCondLst>
                                          <p:endCondLst>
                                            <p:cond evt="onStopAudio" delay="0">
                                              <p:tgtEl>
                                                <p:sldTgt/>
                                              </p:tgtEl>
                                            </p:cond>
                                          </p:endCondLst>
                                        </p:cTn>
                                        <p:tgtEl>
                                          <p:sndTgt r:embed="rId3" name="TYPE.WAV"/>
                                        </p:tgtEl>
                                      </p:cMediaNode>
                                    </p:audio>
                                  </p:subTnLst>
                                </p:cTn>
                              </p:par>
                            </p:childTnLst>
                          </p:cTn>
                        </p:par>
                      </p:childTnLst>
                    </p:cTn>
                  </p:par>
                  <p:par>
                    <p:cTn id="99" fill="hold">
                      <p:stCondLst>
                        <p:cond delay="indefinite"/>
                      </p:stCondLst>
                      <p:childTnLst>
                        <p:par>
                          <p:cTn id="100" fill="hold">
                            <p:stCondLst>
                              <p:cond delay="0"/>
                            </p:stCondLst>
                            <p:childTnLst>
                              <p:par>
                                <p:cTn id="101" presetID="18" presetClass="entr" presetSubtype="3" fill="hold" grpId="0" nodeType="click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strips(upRight)">
                                      <p:cBhvr>
                                        <p:cTn id="103" dur="500"/>
                                        <p:tgtEl>
                                          <p:spTgt spid="30"/>
                                        </p:tgtEl>
                                      </p:cBhvr>
                                    </p:animEffect>
                                  </p:childTnLst>
                                  <p:subTnLst>
                                    <p:audio>
                                      <p:cMediaNode>
                                        <p:cTn display="0" masterRel="sameClick">
                                          <p:stCondLst>
                                            <p:cond evt="begin" delay="0">
                                              <p:tn val="101"/>
                                            </p:cond>
                                          </p:stCondLst>
                                          <p:endCondLst>
                                            <p:cond evt="onStopAudio" delay="0">
                                              <p:tgtEl>
                                                <p:sldTgt/>
                                              </p:tgtEl>
                                            </p:cond>
                                          </p:endCondLst>
                                        </p:cTn>
                                        <p:tgtEl>
                                          <p:sndTgt r:embed="rId3" name="TYPE.WAV"/>
                                        </p:tgtEl>
                                      </p:cMediaNode>
                                    </p:audio>
                                  </p:subTnLst>
                                </p:cTn>
                              </p:par>
                            </p:childTnLst>
                          </p:cTn>
                        </p:par>
                      </p:childTnLst>
                    </p:cTn>
                  </p:par>
                  <p:par>
                    <p:cTn id="104" fill="hold">
                      <p:stCondLst>
                        <p:cond delay="indefinite"/>
                      </p:stCondLst>
                      <p:childTnLst>
                        <p:par>
                          <p:cTn id="105" fill="hold">
                            <p:stCondLst>
                              <p:cond delay="0"/>
                            </p:stCondLst>
                            <p:childTnLst>
                              <p:par>
                                <p:cTn id="106" presetID="18" presetClass="entr" presetSubtype="6" fill="hold" grpId="0" nodeType="clickEffect">
                                  <p:stCondLst>
                                    <p:cond delay="0"/>
                                  </p:stCondLst>
                                  <p:childTnLst>
                                    <p:set>
                                      <p:cBhvr>
                                        <p:cTn id="107" dur="1" fill="hold">
                                          <p:stCondLst>
                                            <p:cond delay="0"/>
                                          </p:stCondLst>
                                        </p:cTn>
                                        <p:tgtEl>
                                          <p:spTgt spid="21"/>
                                        </p:tgtEl>
                                        <p:attrNameLst>
                                          <p:attrName>style.visibility</p:attrName>
                                        </p:attrNameLst>
                                      </p:cBhvr>
                                      <p:to>
                                        <p:strVal val="visible"/>
                                      </p:to>
                                    </p:set>
                                    <p:animEffect transition="in" filter="strips(downRight)">
                                      <p:cBhvr>
                                        <p:cTn id="108" dur="500"/>
                                        <p:tgtEl>
                                          <p:spTgt spid="21"/>
                                        </p:tgtEl>
                                      </p:cBhvr>
                                    </p:animEffect>
                                  </p:childTnLst>
                                </p:cTn>
                              </p:par>
                            </p:childTnLst>
                          </p:cTn>
                        </p:par>
                        <p:par>
                          <p:cTn id="109" fill="hold">
                            <p:stCondLst>
                              <p:cond delay="500"/>
                            </p:stCondLst>
                            <p:childTnLst>
                              <p:par>
                                <p:cTn id="110" presetID="22" presetClass="entr" presetSubtype="8" fill="hold" grpId="0" nodeType="afterEffect">
                                  <p:stCondLst>
                                    <p:cond delay="0"/>
                                  </p:stCondLst>
                                  <p:childTnLst>
                                    <p:set>
                                      <p:cBhvr>
                                        <p:cTn id="111" dur="1" fill="hold">
                                          <p:stCondLst>
                                            <p:cond delay="0"/>
                                          </p:stCondLst>
                                        </p:cTn>
                                        <p:tgtEl>
                                          <p:spTgt spid="19"/>
                                        </p:tgtEl>
                                        <p:attrNameLst>
                                          <p:attrName>style.visibility</p:attrName>
                                        </p:attrNameLst>
                                      </p:cBhvr>
                                      <p:to>
                                        <p:strVal val="visible"/>
                                      </p:to>
                                    </p:set>
                                    <p:animEffect transition="in" filter="wipe(left)">
                                      <p:cBhvr>
                                        <p:cTn id="112" dur="500"/>
                                        <p:tgtEl>
                                          <p:spTgt spid="19"/>
                                        </p:tgtEl>
                                      </p:cBhvr>
                                    </p:animEffect>
                                  </p:childTnLst>
                                  <p:subTnLst>
                                    <p:audio>
                                      <p:cMediaNode>
                                        <p:cTn display="0" masterRel="sameClick">
                                          <p:stCondLst>
                                            <p:cond evt="begin" delay="0">
                                              <p:tn val="110"/>
                                            </p:cond>
                                          </p:stCondLst>
                                          <p:endCondLst>
                                            <p:cond evt="onStopAudio" delay="0">
                                              <p:tgtEl>
                                                <p:sldTgt/>
                                              </p:tgtEl>
                                            </p:cond>
                                          </p:endCondLst>
                                        </p:cTn>
                                        <p:tgtEl>
                                          <p:sndTgt r:embed="rId3" name="TYPE.WAV"/>
                                        </p:tgtEl>
                                      </p:cMediaNode>
                                    </p:audio>
                                  </p:subTnLst>
                                </p:cTn>
                              </p:par>
                            </p:childTnLst>
                          </p:cTn>
                        </p:par>
                        <p:par>
                          <p:cTn id="113" fill="hold">
                            <p:stCondLst>
                              <p:cond delay="1000"/>
                            </p:stCondLst>
                            <p:childTnLst>
                              <p:par>
                                <p:cTn id="114" presetID="22" presetClass="entr" presetSubtype="8" fill="hold" grpId="0" nodeType="afterEffect">
                                  <p:stCondLst>
                                    <p:cond delay="0"/>
                                  </p:stCondLst>
                                  <p:childTnLst>
                                    <p:set>
                                      <p:cBhvr>
                                        <p:cTn id="115" dur="1" fill="hold">
                                          <p:stCondLst>
                                            <p:cond delay="0"/>
                                          </p:stCondLst>
                                        </p:cTn>
                                        <p:tgtEl>
                                          <p:spTgt spid="18"/>
                                        </p:tgtEl>
                                        <p:attrNameLst>
                                          <p:attrName>style.visibility</p:attrName>
                                        </p:attrNameLst>
                                      </p:cBhvr>
                                      <p:to>
                                        <p:strVal val="visible"/>
                                      </p:to>
                                    </p:set>
                                    <p:animEffect transition="in" filter="wipe(left)">
                                      <p:cBhvr>
                                        <p:cTn id="116" dur="500"/>
                                        <p:tgtEl>
                                          <p:spTgt spid="18"/>
                                        </p:tgtEl>
                                      </p:cBhvr>
                                    </p:animEffect>
                                  </p:childTnLst>
                                  <p:subTnLst>
                                    <p:audio>
                                      <p:cMediaNode>
                                        <p:cTn display="0" masterRel="sameClick">
                                          <p:stCondLst>
                                            <p:cond evt="begin" delay="0">
                                              <p:tn val="114"/>
                                            </p:cond>
                                          </p:stCondLst>
                                          <p:endCondLst>
                                            <p:cond evt="onStopAudio" delay="0">
                                              <p:tgtEl>
                                                <p:sldTgt/>
                                              </p:tgtEl>
                                            </p:cond>
                                          </p:endCondLst>
                                        </p:cTn>
                                        <p:tgtEl>
                                          <p:sndTgt r:embed="rId3" name="TYPE.WAV"/>
                                        </p:tgtEl>
                                      </p:cMediaNode>
                                    </p:audio>
                                  </p:subTnLst>
                                </p:cTn>
                              </p:par>
                            </p:childTnLst>
                          </p:cTn>
                        </p:par>
                      </p:childTnLst>
                    </p:cTn>
                  </p:par>
                  <p:par>
                    <p:cTn id="117" fill="hold">
                      <p:stCondLst>
                        <p:cond delay="indefinite"/>
                      </p:stCondLst>
                      <p:childTnLst>
                        <p:par>
                          <p:cTn id="118" fill="hold">
                            <p:stCondLst>
                              <p:cond delay="0"/>
                            </p:stCondLst>
                            <p:childTnLst>
                              <p:par>
                                <p:cTn id="119" presetID="18" presetClass="entr" presetSubtype="12" fill="hold" grpId="0" nodeType="clickEffect">
                                  <p:stCondLst>
                                    <p:cond delay="0"/>
                                  </p:stCondLst>
                                  <p:childTnLst>
                                    <p:set>
                                      <p:cBhvr>
                                        <p:cTn id="120" dur="1" fill="hold">
                                          <p:stCondLst>
                                            <p:cond delay="0"/>
                                          </p:stCondLst>
                                        </p:cTn>
                                        <p:tgtEl>
                                          <p:spTgt spid="24"/>
                                        </p:tgtEl>
                                        <p:attrNameLst>
                                          <p:attrName>style.visibility</p:attrName>
                                        </p:attrNameLst>
                                      </p:cBhvr>
                                      <p:to>
                                        <p:strVal val="visible"/>
                                      </p:to>
                                    </p:set>
                                    <p:animEffect transition="in" filter="strips(downLeft)">
                                      <p:cBhvr>
                                        <p:cTn id="121" dur="500"/>
                                        <p:tgtEl>
                                          <p:spTgt spid="24"/>
                                        </p:tgtEl>
                                      </p:cBhvr>
                                    </p:animEffect>
                                  </p:childTnLst>
                                </p:cTn>
                              </p:par>
                            </p:childTnLst>
                          </p:cTn>
                        </p:par>
                        <p:par>
                          <p:cTn id="122" fill="hold">
                            <p:stCondLst>
                              <p:cond delay="500"/>
                            </p:stCondLst>
                            <p:childTnLst>
                              <p:par>
                                <p:cTn id="123" presetID="22" presetClass="entr" presetSubtype="8" fill="hold" grpId="0" nodeType="afterEffect">
                                  <p:stCondLst>
                                    <p:cond delay="0"/>
                                  </p:stCondLst>
                                  <p:childTnLst>
                                    <p:set>
                                      <p:cBhvr>
                                        <p:cTn id="124" dur="1" fill="hold">
                                          <p:stCondLst>
                                            <p:cond delay="0"/>
                                          </p:stCondLst>
                                        </p:cTn>
                                        <p:tgtEl>
                                          <p:spTgt spid="22"/>
                                        </p:tgtEl>
                                        <p:attrNameLst>
                                          <p:attrName>style.visibility</p:attrName>
                                        </p:attrNameLst>
                                      </p:cBhvr>
                                      <p:to>
                                        <p:strVal val="visible"/>
                                      </p:to>
                                    </p:set>
                                    <p:animEffect transition="in" filter="wipe(left)">
                                      <p:cBhvr>
                                        <p:cTn id="125" dur="500"/>
                                        <p:tgtEl>
                                          <p:spTgt spid="22"/>
                                        </p:tgtEl>
                                      </p:cBhvr>
                                    </p:animEffect>
                                  </p:childTnLst>
                                  <p:subTnLst>
                                    <p:audio>
                                      <p:cMediaNode>
                                        <p:cTn display="0" masterRel="sameClick">
                                          <p:stCondLst>
                                            <p:cond evt="begin" delay="0">
                                              <p:tn val="123"/>
                                            </p:cond>
                                          </p:stCondLst>
                                          <p:endCondLst>
                                            <p:cond evt="onStopAudio" delay="0">
                                              <p:tgtEl>
                                                <p:sldTgt/>
                                              </p:tgtEl>
                                            </p:cond>
                                          </p:endCondLst>
                                        </p:cTn>
                                        <p:tgtEl>
                                          <p:sndTgt r:embed="rId3" name="TYPE.WAV"/>
                                        </p:tgtEl>
                                      </p:cMediaNode>
                                    </p:audio>
                                  </p:subTnLst>
                                </p:cTn>
                              </p:par>
                            </p:childTnLst>
                          </p:cTn>
                        </p:par>
                        <p:par>
                          <p:cTn id="126" fill="hold">
                            <p:stCondLst>
                              <p:cond delay="1000"/>
                            </p:stCondLst>
                            <p:childTnLst>
                              <p:par>
                                <p:cTn id="127" presetID="22" presetClass="entr" presetSubtype="8" fill="hold" grpId="0" nodeType="afterEffect">
                                  <p:stCondLst>
                                    <p:cond delay="0"/>
                                  </p:stCondLst>
                                  <p:childTnLst>
                                    <p:set>
                                      <p:cBhvr>
                                        <p:cTn id="128" dur="1" fill="hold">
                                          <p:stCondLst>
                                            <p:cond delay="0"/>
                                          </p:stCondLst>
                                        </p:cTn>
                                        <p:tgtEl>
                                          <p:spTgt spid="23"/>
                                        </p:tgtEl>
                                        <p:attrNameLst>
                                          <p:attrName>style.visibility</p:attrName>
                                        </p:attrNameLst>
                                      </p:cBhvr>
                                      <p:to>
                                        <p:strVal val="visible"/>
                                      </p:to>
                                    </p:set>
                                    <p:animEffect transition="in" filter="wipe(left)">
                                      <p:cBhvr>
                                        <p:cTn id="129" dur="500"/>
                                        <p:tgtEl>
                                          <p:spTgt spid="23"/>
                                        </p:tgtEl>
                                      </p:cBhvr>
                                    </p:animEffect>
                                  </p:childTnLst>
                                  <p:subTnLst>
                                    <p:audio>
                                      <p:cMediaNode>
                                        <p:cTn display="0" masterRel="sameClick">
                                          <p:stCondLst>
                                            <p:cond evt="begin" delay="0">
                                              <p:tn val="127"/>
                                            </p:cond>
                                          </p:stCondLst>
                                          <p:endCondLst>
                                            <p:cond evt="onStopAudio" delay="0">
                                              <p:tgtEl>
                                                <p:sldTgt/>
                                              </p:tgtEl>
                                            </p:cond>
                                          </p:endCondLst>
                                        </p:cTn>
                                        <p:tgtEl>
                                          <p:sndTgt r:embed="rId3" name="TYPE.WAV"/>
                                        </p:tgtEl>
                                      </p:cMediaNode>
                                    </p:audio>
                                  </p:subTnLst>
                                </p:cTn>
                              </p:par>
                            </p:childTnLst>
                          </p:cTn>
                        </p:par>
                      </p:childTnLst>
                    </p:cTn>
                  </p:par>
                  <p:par>
                    <p:cTn id="130" fill="hold">
                      <p:stCondLst>
                        <p:cond delay="indefinite"/>
                      </p:stCondLst>
                      <p:childTnLst>
                        <p:par>
                          <p:cTn id="131" fill="hold">
                            <p:stCondLst>
                              <p:cond delay="0"/>
                            </p:stCondLst>
                            <p:childTnLst>
                              <p:par>
                                <p:cTn id="132" presetID="18" presetClass="entr" presetSubtype="9" fill="hold" grpId="0" nodeType="clickEffect">
                                  <p:stCondLst>
                                    <p:cond delay="0"/>
                                  </p:stCondLst>
                                  <p:childTnLst>
                                    <p:set>
                                      <p:cBhvr>
                                        <p:cTn id="133" dur="1" fill="hold">
                                          <p:stCondLst>
                                            <p:cond delay="0"/>
                                          </p:stCondLst>
                                        </p:cTn>
                                        <p:tgtEl>
                                          <p:spTgt spid="26"/>
                                        </p:tgtEl>
                                        <p:attrNameLst>
                                          <p:attrName>style.visibility</p:attrName>
                                        </p:attrNameLst>
                                      </p:cBhvr>
                                      <p:to>
                                        <p:strVal val="visible"/>
                                      </p:to>
                                    </p:set>
                                    <p:animEffect transition="in" filter="strips(upLeft)">
                                      <p:cBhvr>
                                        <p:cTn id="134" dur="500"/>
                                        <p:tgtEl>
                                          <p:spTgt spid="26"/>
                                        </p:tgtEl>
                                      </p:cBhvr>
                                    </p:animEffect>
                                  </p:childTnLst>
                                </p:cTn>
                              </p:par>
                            </p:childTnLst>
                          </p:cTn>
                        </p:par>
                        <p:par>
                          <p:cTn id="135" fill="hold">
                            <p:stCondLst>
                              <p:cond delay="500"/>
                            </p:stCondLst>
                            <p:childTnLst>
                              <p:par>
                                <p:cTn id="136" presetID="4" presetClass="entr" presetSubtype="32" fill="hold" grpId="0" nodeType="afterEffect">
                                  <p:stCondLst>
                                    <p:cond delay="0"/>
                                  </p:stCondLst>
                                  <p:childTnLst>
                                    <p:set>
                                      <p:cBhvr>
                                        <p:cTn id="137" dur="1" fill="hold">
                                          <p:stCondLst>
                                            <p:cond delay="0"/>
                                          </p:stCondLst>
                                        </p:cTn>
                                        <p:tgtEl>
                                          <p:spTgt spid="25"/>
                                        </p:tgtEl>
                                        <p:attrNameLst>
                                          <p:attrName>style.visibility</p:attrName>
                                        </p:attrNameLst>
                                      </p:cBhvr>
                                      <p:to>
                                        <p:strVal val="visible"/>
                                      </p:to>
                                    </p:set>
                                    <p:animEffect transition="in" filter="box(out)">
                                      <p:cBhvr>
                                        <p:cTn id="138" dur="500"/>
                                        <p:tgtEl>
                                          <p:spTgt spid="25"/>
                                        </p:tgtEl>
                                      </p:cBhvr>
                                    </p:animEffect>
                                  </p:childTnLst>
                                  <p:subTnLst>
                                    <p:audio>
                                      <p:cMediaNode>
                                        <p:cTn display="0" masterRel="sameClick">
                                          <p:stCondLst>
                                            <p:cond evt="begin" delay="0">
                                              <p:tn val="136"/>
                                            </p:cond>
                                          </p:stCondLst>
                                          <p:endCondLst>
                                            <p:cond evt="onStopAudio" delay="0">
                                              <p:tgtEl>
                                                <p:sldTgt/>
                                              </p:tgtEl>
                                            </p:cond>
                                          </p:endCondLst>
                                        </p:cTn>
                                        <p:tgtEl>
                                          <p:sndTgt r:embed="rId3" name="TYPE.WAV"/>
                                        </p:tgtEl>
                                      </p:cMediaNode>
                                    </p:audio>
                                  </p:subTnLst>
                                </p:cTn>
                              </p:par>
                            </p:childTnLst>
                          </p:cTn>
                        </p:par>
                      </p:childTnLst>
                    </p:cTn>
                  </p:par>
                  <p:par>
                    <p:cTn id="139" fill="hold">
                      <p:stCondLst>
                        <p:cond delay="indefinite"/>
                      </p:stCondLst>
                      <p:childTnLst>
                        <p:par>
                          <p:cTn id="140" fill="hold">
                            <p:stCondLst>
                              <p:cond delay="0"/>
                            </p:stCondLst>
                            <p:childTnLst>
                              <p:par>
                                <p:cTn id="141" presetID="18" presetClass="entr" presetSubtype="3" fill="hold" grpId="0" nodeType="clickEffect">
                                  <p:stCondLst>
                                    <p:cond delay="0"/>
                                  </p:stCondLst>
                                  <p:childTnLst>
                                    <p:set>
                                      <p:cBhvr>
                                        <p:cTn id="142" dur="1" fill="hold">
                                          <p:stCondLst>
                                            <p:cond delay="0"/>
                                          </p:stCondLst>
                                        </p:cTn>
                                        <p:tgtEl>
                                          <p:spTgt spid="33"/>
                                        </p:tgtEl>
                                        <p:attrNameLst>
                                          <p:attrName>style.visibility</p:attrName>
                                        </p:attrNameLst>
                                      </p:cBhvr>
                                      <p:to>
                                        <p:strVal val="visible"/>
                                      </p:to>
                                    </p:set>
                                    <p:animEffect transition="in" filter="strips(upRight)">
                                      <p:cBhvr>
                                        <p:cTn id="143" dur="500"/>
                                        <p:tgtEl>
                                          <p:spTgt spid="33"/>
                                        </p:tgtEl>
                                      </p:cBhvr>
                                    </p:animEffect>
                                  </p:childTnLst>
                                  <p:subTnLst>
                                    <p:audio>
                                      <p:cMediaNode>
                                        <p:cTn display="0" masterRel="sameClick">
                                          <p:stCondLst>
                                            <p:cond evt="begin" delay="0">
                                              <p:tn val="141"/>
                                            </p:cond>
                                          </p:stCondLst>
                                          <p:endCondLst>
                                            <p:cond evt="onStopAudio" delay="0">
                                              <p:tgtEl>
                                                <p:sldTgt/>
                                              </p:tgtEl>
                                            </p:cond>
                                          </p:endCondLst>
                                        </p:cTn>
                                        <p:tgtEl>
                                          <p:sndTgt r:embed="rId3" name="TYPE.WAV"/>
                                        </p:tgtEl>
                                      </p:cMediaNode>
                                    </p:audio>
                                  </p:subTnLst>
                                </p:cTn>
                              </p:par>
                            </p:childTnLst>
                          </p:cTn>
                        </p:par>
                      </p:childTnLst>
                    </p:cTn>
                  </p:par>
                  <p:par>
                    <p:cTn id="144" fill="hold">
                      <p:stCondLst>
                        <p:cond delay="indefinite"/>
                      </p:stCondLst>
                      <p:childTnLst>
                        <p:par>
                          <p:cTn id="145" fill="hold">
                            <p:stCondLst>
                              <p:cond delay="0"/>
                            </p:stCondLst>
                            <p:childTnLst>
                              <p:par>
                                <p:cTn id="146" presetID="18" presetClass="entr" presetSubtype="6" fill="hold" grpId="0" nodeType="clickEffect">
                                  <p:stCondLst>
                                    <p:cond delay="0"/>
                                  </p:stCondLst>
                                  <p:childTnLst>
                                    <p:set>
                                      <p:cBhvr>
                                        <p:cTn id="147" dur="1" fill="hold">
                                          <p:stCondLst>
                                            <p:cond delay="0"/>
                                          </p:stCondLst>
                                        </p:cTn>
                                        <p:tgtEl>
                                          <p:spTgt spid="34"/>
                                        </p:tgtEl>
                                        <p:attrNameLst>
                                          <p:attrName>style.visibility</p:attrName>
                                        </p:attrNameLst>
                                      </p:cBhvr>
                                      <p:to>
                                        <p:strVal val="visible"/>
                                      </p:to>
                                    </p:set>
                                    <p:animEffect transition="in" filter="strips(downRight)">
                                      <p:cBhvr>
                                        <p:cTn id="148" dur="500"/>
                                        <p:tgtEl>
                                          <p:spTgt spid="34"/>
                                        </p:tgtEl>
                                      </p:cBhvr>
                                    </p:animEffect>
                                  </p:childTnLst>
                                </p:cTn>
                              </p:par>
                            </p:childTnLst>
                          </p:cTn>
                        </p:par>
                        <p:par>
                          <p:cTn id="149" fill="hold">
                            <p:stCondLst>
                              <p:cond delay="500"/>
                            </p:stCondLst>
                            <p:childTnLst>
                              <p:par>
                                <p:cTn id="150" presetID="22" presetClass="entr" presetSubtype="8" fill="hold" grpId="0" nodeType="afterEffect">
                                  <p:stCondLst>
                                    <p:cond delay="0"/>
                                  </p:stCondLst>
                                  <p:childTnLst>
                                    <p:set>
                                      <p:cBhvr>
                                        <p:cTn id="151" dur="1" fill="hold">
                                          <p:stCondLst>
                                            <p:cond delay="0"/>
                                          </p:stCondLst>
                                        </p:cTn>
                                        <p:tgtEl>
                                          <p:spTgt spid="31"/>
                                        </p:tgtEl>
                                        <p:attrNameLst>
                                          <p:attrName>style.visibility</p:attrName>
                                        </p:attrNameLst>
                                      </p:cBhvr>
                                      <p:to>
                                        <p:strVal val="visible"/>
                                      </p:to>
                                    </p:set>
                                    <p:animEffect transition="in" filter="wipe(left)">
                                      <p:cBhvr>
                                        <p:cTn id="152" dur="500"/>
                                        <p:tgtEl>
                                          <p:spTgt spid="31"/>
                                        </p:tgtEl>
                                      </p:cBhvr>
                                    </p:animEffect>
                                  </p:childTnLst>
                                  <p:subTnLst>
                                    <p:audio>
                                      <p:cMediaNode>
                                        <p:cTn display="0" masterRel="sameClick">
                                          <p:stCondLst>
                                            <p:cond evt="begin" delay="0">
                                              <p:tn val="150"/>
                                            </p:cond>
                                          </p:stCondLst>
                                          <p:endCondLst>
                                            <p:cond evt="onStopAudio" delay="0">
                                              <p:tgtEl>
                                                <p:sldTgt/>
                                              </p:tgtEl>
                                            </p:cond>
                                          </p:endCondLst>
                                        </p:cTn>
                                        <p:tgtEl>
                                          <p:sndTgt r:embed="rId3" name="TYPE.WAV"/>
                                        </p:tgtEl>
                                      </p:cMediaNode>
                                    </p:audio>
                                  </p:subTnLst>
                                </p:cTn>
                              </p:par>
                            </p:childTnLst>
                          </p:cTn>
                        </p:par>
                        <p:par>
                          <p:cTn id="153" fill="hold">
                            <p:stCondLst>
                              <p:cond delay="1000"/>
                            </p:stCondLst>
                            <p:childTnLst>
                              <p:par>
                                <p:cTn id="154" presetID="22" presetClass="entr" presetSubtype="8" fill="hold" grpId="0" nodeType="afterEffect">
                                  <p:stCondLst>
                                    <p:cond delay="0"/>
                                  </p:stCondLst>
                                  <p:childTnLst>
                                    <p:set>
                                      <p:cBhvr>
                                        <p:cTn id="155" dur="1" fill="hold">
                                          <p:stCondLst>
                                            <p:cond delay="0"/>
                                          </p:stCondLst>
                                        </p:cTn>
                                        <p:tgtEl>
                                          <p:spTgt spid="32"/>
                                        </p:tgtEl>
                                        <p:attrNameLst>
                                          <p:attrName>style.visibility</p:attrName>
                                        </p:attrNameLst>
                                      </p:cBhvr>
                                      <p:to>
                                        <p:strVal val="visible"/>
                                      </p:to>
                                    </p:set>
                                    <p:animEffect transition="in" filter="wipe(left)">
                                      <p:cBhvr>
                                        <p:cTn id="156" dur="500"/>
                                        <p:tgtEl>
                                          <p:spTgt spid="32"/>
                                        </p:tgtEl>
                                      </p:cBhvr>
                                    </p:animEffect>
                                  </p:childTnLst>
                                  <p:subTnLst>
                                    <p:audio>
                                      <p:cMediaNode>
                                        <p:cTn display="0" masterRel="sameClick">
                                          <p:stCondLst>
                                            <p:cond evt="begin" delay="0">
                                              <p:tn val="154"/>
                                            </p:cond>
                                          </p:stCondLst>
                                          <p:endCondLst>
                                            <p:cond evt="onStopAudio" delay="0">
                                              <p:tgtEl>
                                                <p:sldTgt/>
                                              </p:tgtEl>
                                            </p:cond>
                                          </p:endCondLst>
                                        </p:cTn>
                                        <p:tgtEl>
                                          <p:sndTgt r:embed="rId3" name="TYPE.WAV"/>
                                        </p:tgtEl>
                                      </p:cMediaNode>
                                    </p:audio>
                                  </p:subTnLst>
                                </p:cTn>
                              </p:par>
                            </p:childTnLst>
                          </p:cTn>
                        </p:par>
                      </p:childTnLst>
                    </p:cTn>
                  </p:par>
                  <p:par>
                    <p:cTn id="157" fill="hold">
                      <p:stCondLst>
                        <p:cond delay="indefinite"/>
                      </p:stCondLst>
                      <p:childTnLst>
                        <p:par>
                          <p:cTn id="158" fill="hold">
                            <p:stCondLst>
                              <p:cond delay="0"/>
                            </p:stCondLst>
                            <p:childTnLst>
                              <p:par>
                                <p:cTn id="159" presetID="18" presetClass="entr" presetSubtype="12" fill="hold" grpId="0" nodeType="clickEffect">
                                  <p:stCondLst>
                                    <p:cond delay="0"/>
                                  </p:stCondLst>
                                  <p:childTnLst>
                                    <p:set>
                                      <p:cBhvr>
                                        <p:cTn id="160" dur="1" fill="hold">
                                          <p:stCondLst>
                                            <p:cond delay="0"/>
                                          </p:stCondLst>
                                        </p:cTn>
                                        <p:tgtEl>
                                          <p:spTgt spid="37"/>
                                        </p:tgtEl>
                                        <p:attrNameLst>
                                          <p:attrName>style.visibility</p:attrName>
                                        </p:attrNameLst>
                                      </p:cBhvr>
                                      <p:to>
                                        <p:strVal val="visible"/>
                                      </p:to>
                                    </p:set>
                                    <p:animEffect transition="in" filter="strips(downLeft)">
                                      <p:cBhvr>
                                        <p:cTn id="161" dur="500"/>
                                        <p:tgtEl>
                                          <p:spTgt spid="37"/>
                                        </p:tgtEl>
                                      </p:cBhvr>
                                    </p:animEffect>
                                  </p:childTnLst>
                                </p:cTn>
                              </p:par>
                            </p:childTnLst>
                          </p:cTn>
                        </p:par>
                        <p:par>
                          <p:cTn id="162" fill="hold">
                            <p:stCondLst>
                              <p:cond delay="500"/>
                            </p:stCondLst>
                            <p:childTnLst>
                              <p:par>
                                <p:cTn id="163" presetID="22" presetClass="entr" presetSubtype="8" fill="hold" grpId="0" nodeType="afterEffect">
                                  <p:stCondLst>
                                    <p:cond delay="0"/>
                                  </p:stCondLst>
                                  <p:childTnLst>
                                    <p:set>
                                      <p:cBhvr>
                                        <p:cTn id="164" dur="1" fill="hold">
                                          <p:stCondLst>
                                            <p:cond delay="0"/>
                                          </p:stCondLst>
                                        </p:cTn>
                                        <p:tgtEl>
                                          <p:spTgt spid="35"/>
                                        </p:tgtEl>
                                        <p:attrNameLst>
                                          <p:attrName>style.visibility</p:attrName>
                                        </p:attrNameLst>
                                      </p:cBhvr>
                                      <p:to>
                                        <p:strVal val="visible"/>
                                      </p:to>
                                    </p:set>
                                    <p:animEffect transition="in" filter="wipe(left)">
                                      <p:cBhvr>
                                        <p:cTn id="165" dur="500"/>
                                        <p:tgtEl>
                                          <p:spTgt spid="35"/>
                                        </p:tgtEl>
                                      </p:cBhvr>
                                    </p:animEffect>
                                  </p:childTnLst>
                                  <p:subTnLst>
                                    <p:audio>
                                      <p:cMediaNode>
                                        <p:cTn display="0" masterRel="sameClick">
                                          <p:stCondLst>
                                            <p:cond evt="begin" delay="0">
                                              <p:tn val="163"/>
                                            </p:cond>
                                          </p:stCondLst>
                                          <p:endCondLst>
                                            <p:cond evt="onStopAudio" delay="0">
                                              <p:tgtEl>
                                                <p:sldTgt/>
                                              </p:tgtEl>
                                            </p:cond>
                                          </p:endCondLst>
                                        </p:cTn>
                                        <p:tgtEl>
                                          <p:sndTgt r:embed="rId3" name="TYPE.WAV"/>
                                        </p:tgtEl>
                                      </p:cMediaNode>
                                    </p:audio>
                                  </p:subTnLst>
                                </p:cTn>
                              </p:par>
                            </p:childTnLst>
                          </p:cTn>
                        </p:par>
                        <p:par>
                          <p:cTn id="166" fill="hold">
                            <p:stCondLst>
                              <p:cond delay="1000"/>
                            </p:stCondLst>
                            <p:childTnLst>
                              <p:par>
                                <p:cTn id="167" presetID="22" presetClass="entr" presetSubtype="8" fill="hold" grpId="0" nodeType="afterEffect">
                                  <p:stCondLst>
                                    <p:cond delay="0"/>
                                  </p:stCondLst>
                                  <p:childTnLst>
                                    <p:set>
                                      <p:cBhvr>
                                        <p:cTn id="168" dur="1" fill="hold">
                                          <p:stCondLst>
                                            <p:cond delay="0"/>
                                          </p:stCondLst>
                                        </p:cTn>
                                        <p:tgtEl>
                                          <p:spTgt spid="36"/>
                                        </p:tgtEl>
                                        <p:attrNameLst>
                                          <p:attrName>style.visibility</p:attrName>
                                        </p:attrNameLst>
                                      </p:cBhvr>
                                      <p:to>
                                        <p:strVal val="visible"/>
                                      </p:to>
                                    </p:set>
                                    <p:animEffect transition="in" filter="wipe(left)">
                                      <p:cBhvr>
                                        <p:cTn id="169" dur="500"/>
                                        <p:tgtEl>
                                          <p:spTgt spid="36"/>
                                        </p:tgtEl>
                                      </p:cBhvr>
                                    </p:animEffect>
                                  </p:childTnLst>
                                  <p:subTnLst>
                                    <p:audio>
                                      <p:cMediaNode>
                                        <p:cTn display="0" masterRel="sameClick">
                                          <p:stCondLst>
                                            <p:cond evt="begin" delay="0">
                                              <p:tn val="167"/>
                                            </p:cond>
                                          </p:stCondLst>
                                          <p:endCondLst>
                                            <p:cond evt="onStopAudio" delay="0">
                                              <p:tgtEl>
                                                <p:sldTgt/>
                                              </p:tgtEl>
                                            </p:cond>
                                          </p:endCondLst>
                                        </p:cTn>
                                        <p:tgtEl>
                                          <p:sndTgt r:embed="rId3" name="TYPE.WAV"/>
                                        </p:tgtEl>
                                      </p:cMediaNode>
                                    </p:audio>
                                  </p:subTnLst>
                                </p:cTn>
                              </p:par>
                            </p:childTnLst>
                          </p:cTn>
                        </p:par>
                      </p:childTnLst>
                    </p:cTn>
                  </p:par>
                  <p:par>
                    <p:cTn id="170" fill="hold">
                      <p:stCondLst>
                        <p:cond delay="indefinite"/>
                      </p:stCondLst>
                      <p:childTnLst>
                        <p:par>
                          <p:cTn id="171" fill="hold">
                            <p:stCondLst>
                              <p:cond delay="0"/>
                            </p:stCondLst>
                            <p:childTnLst>
                              <p:par>
                                <p:cTn id="172" presetID="18" presetClass="entr" presetSubtype="9" fill="hold" grpId="0" nodeType="clickEffect">
                                  <p:stCondLst>
                                    <p:cond delay="0"/>
                                  </p:stCondLst>
                                  <p:childTnLst>
                                    <p:set>
                                      <p:cBhvr>
                                        <p:cTn id="173" dur="1" fill="hold">
                                          <p:stCondLst>
                                            <p:cond delay="0"/>
                                          </p:stCondLst>
                                        </p:cTn>
                                        <p:tgtEl>
                                          <p:spTgt spid="39"/>
                                        </p:tgtEl>
                                        <p:attrNameLst>
                                          <p:attrName>style.visibility</p:attrName>
                                        </p:attrNameLst>
                                      </p:cBhvr>
                                      <p:to>
                                        <p:strVal val="visible"/>
                                      </p:to>
                                    </p:set>
                                    <p:animEffect transition="in" filter="strips(upLeft)">
                                      <p:cBhvr>
                                        <p:cTn id="174" dur="500"/>
                                        <p:tgtEl>
                                          <p:spTgt spid="39"/>
                                        </p:tgtEl>
                                      </p:cBhvr>
                                    </p:animEffect>
                                  </p:childTnLst>
                                </p:cTn>
                              </p:par>
                            </p:childTnLst>
                          </p:cTn>
                        </p:par>
                        <p:par>
                          <p:cTn id="175" fill="hold">
                            <p:stCondLst>
                              <p:cond delay="500"/>
                            </p:stCondLst>
                            <p:childTnLst>
                              <p:par>
                                <p:cTn id="176" presetID="22" presetClass="entr" presetSubtype="8" fill="hold" grpId="0" nodeType="afterEffect">
                                  <p:stCondLst>
                                    <p:cond delay="0"/>
                                  </p:stCondLst>
                                  <p:childTnLst>
                                    <p:set>
                                      <p:cBhvr>
                                        <p:cTn id="177" dur="1" fill="hold">
                                          <p:stCondLst>
                                            <p:cond delay="0"/>
                                          </p:stCondLst>
                                        </p:cTn>
                                        <p:tgtEl>
                                          <p:spTgt spid="38"/>
                                        </p:tgtEl>
                                        <p:attrNameLst>
                                          <p:attrName>style.visibility</p:attrName>
                                        </p:attrNameLst>
                                      </p:cBhvr>
                                      <p:to>
                                        <p:strVal val="visible"/>
                                      </p:to>
                                    </p:set>
                                    <p:animEffect transition="in" filter="wipe(left)">
                                      <p:cBhvr>
                                        <p:cTn id="178" dur="500"/>
                                        <p:tgtEl>
                                          <p:spTgt spid="38"/>
                                        </p:tgtEl>
                                      </p:cBhvr>
                                    </p:animEffect>
                                  </p:childTnLst>
                                  <p:subTnLst>
                                    <p:audio>
                                      <p:cMediaNode>
                                        <p:cTn display="0" masterRel="sameClick">
                                          <p:stCondLst>
                                            <p:cond evt="begin" delay="0">
                                              <p:tn val="176"/>
                                            </p:cond>
                                          </p:stCondLst>
                                          <p:endCondLst>
                                            <p:cond evt="onStopAudio" delay="0">
                                              <p:tgtEl>
                                                <p:sldTgt/>
                                              </p:tgtEl>
                                            </p:cond>
                                          </p:endCondLst>
                                        </p:cTn>
                                        <p:tgtEl>
                                          <p:sndTgt r:embed="rId3" name="TYPE.WAV"/>
                                        </p:tgtEl>
                                      </p:cMediaNode>
                                    </p:audio>
                                  </p:subTnLst>
                                </p:cTn>
                              </p:par>
                            </p:childTnLst>
                          </p:cTn>
                        </p:par>
                      </p:childTnLst>
                    </p:cTn>
                  </p:par>
                  <p:par>
                    <p:cTn id="179" fill="hold">
                      <p:stCondLst>
                        <p:cond delay="indefinite"/>
                      </p:stCondLst>
                      <p:childTnLst>
                        <p:par>
                          <p:cTn id="180" fill="hold">
                            <p:stCondLst>
                              <p:cond delay="0"/>
                            </p:stCondLst>
                            <p:childTnLst>
                              <p:par>
                                <p:cTn id="181" presetID="18" presetClass="entr" presetSubtype="3" fill="hold" grpId="0" nodeType="clickEffect">
                                  <p:stCondLst>
                                    <p:cond delay="0"/>
                                  </p:stCondLst>
                                  <p:childTnLst>
                                    <p:set>
                                      <p:cBhvr>
                                        <p:cTn id="182" dur="1" fill="hold">
                                          <p:stCondLst>
                                            <p:cond delay="0"/>
                                          </p:stCondLst>
                                        </p:cTn>
                                        <p:tgtEl>
                                          <p:spTgt spid="40"/>
                                        </p:tgtEl>
                                        <p:attrNameLst>
                                          <p:attrName>style.visibility</p:attrName>
                                        </p:attrNameLst>
                                      </p:cBhvr>
                                      <p:to>
                                        <p:strVal val="visible"/>
                                      </p:to>
                                    </p:set>
                                    <p:animEffect transition="in" filter="strips(upRight)">
                                      <p:cBhvr>
                                        <p:cTn id="183" dur="500"/>
                                        <p:tgtEl>
                                          <p:spTgt spid="40"/>
                                        </p:tgtEl>
                                      </p:cBhvr>
                                    </p:animEffect>
                                  </p:childTnLst>
                                  <p:subTnLst>
                                    <p:audio>
                                      <p:cMediaNode>
                                        <p:cTn display="0" masterRel="sameClick">
                                          <p:stCondLst>
                                            <p:cond evt="begin" delay="0">
                                              <p:tn val="181"/>
                                            </p:cond>
                                          </p:stCondLst>
                                          <p:endCondLst>
                                            <p:cond evt="onStopAudio" delay="0">
                                              <p:tgtEl>
                                                <p:sldTgt/>
                                              </p:tgtEl>
                                            </p:cond>
                                          </p:endCondLst>
                                        </p:cTn>
                                        <p:tgtEl>
                                          <p:sndTgt r:embed="rId3" name="TYPE.WAV"/>
                                        </p:tgtEl>
                                      </p:cMediaNode>
                                    </p:audio>
                                  </p:subTnLst>
                                </p:cTn>
                              </p:par>
                            </p:childTnLst>
                          </p:cTn>
                        </p:par>
                      </p:childTnLst>
                    </p:cTn>
                  </p:par>
                  <p:par>
                    <p:cTn id="184" fill="hold">
                      <p:stCondLst>
                        <p:cond delay="indefinite"/>
                      </p:stCondLst>
                      <p:childTnLst>
                        <p:par>
                          <p:cTn id="185" fill="hold">
                            <p:stCondLst>
                              <p:cond delay="0"/>
                            </p:stCondLst>
                            <p:childTnLst>
                              <p:par>
                                <p:cTn id="186" presetID="18" presetClass="entr" presetSubtype="6" fill="hold" grpId="0" nodeType="clickEffect">
                                  <p:stCondLst>
                                    <p:cond delay="0"/>
                                  </p:stCondLst>
                                  <p:childTnLst>
                                    <p:set>
                                      <p:cBhvr>
                                        <p:cTn id="187" dur="1" fill="hold">
                                          <p:stCondLst>
                                            <p:cond delay="0"/>
                                          </p:stCondLst>
                                        </p:cTn>
                                        <p:tgtEl>
                                          <p:spTgt spid="43"/>
                                        </p:tgtEl>
                                        <p:attrNameLst>
                                          <p:attrName>style.visibility</p:attrName>
                                        </p:attrNameLst>
                                      </p:cBhvr>
                                      <p:to>
                                        <p:strVal val="visible"/>
                                      </p:to>
                                    </p:set>
                                    <p:animEffect transition="in" filter="strips(downRight)">
                                      <p:cBhvr>
                                        <p:cTn id="188" dur="500"/>
                                        <p:tgtEl>
                                          <p:spTgt spid="43"/>
                                        </p:tgtEl>
                                      </p:cBhvr>
                                    </p:animEffect>
                                  </p:childTnLst>
                                </p:cTn>
                              </p:par>
                            </p:childTnLst>
                          </p:cTn>
                        </p:par>
                        <p:par>
                          <p:cTn id="189" fill="hold">
                            <p:stCondLst>
                              <p:cond delay="500"/>
                            </p:stCondLst>
                            <p:childTnLst>
                              <p:par>
                                <p:cTn id="190" presetID="22" presetClass="entr" presetSubtype="8" fill="hold" grpId="0" nodeType="afterEffect">
                                  <p:stCondLst>
                                    <p:cond delay="0"/>
                                  </p:stCondLst>
                                  <p:childTnLst>
                                    <p:set>
                                      <p:cBhvr>
                                        <p:cTn id="191" dur="1" fill="hold">
                                          <p:stCondLst>
                                            <p:cond delay="0"/>
                                          </p:stCondLst>
                                        </p:cTn>
                                        <p:tgtEl>
                                          <p:spTgt spid="41"/>
                                        </p:tgtEl>
                                        <p:attrNameLst>
                                          <p:attrName>style.visibility</p:attrName>
                                        </p:attrNameLst>
                                      </p:cBhvr>
                                      <p:to>
                                        <p:strVal val="visible"/>
                                      </p:to>
                                    </p:set>
                                    <p:animEffect transition="in" filter="wipe(left)">
                                      <p:cBhvr>
                                        <p:cTn id="192" dur="500"/>
                                        <p:tgtEl>
                                          <p:spTgt spid="41"/>
                                        </p:tgtEl>
                                      </p:cBhvr>
                                    </p:animEffect>
                                  </p:childTnLst>
                                  <p:subTnLst>
                                    <p:audio>
                                      <p:cMediaNode>
                                        <p:cTn display="0" masterRel="sameClick">
                                          <p:stCondLst>
                                            <p:cond evt="begin" delay="0">
                                              <p:tn val="190"/>
                                            </p:cond>
                                          </p:stCondLst>
                                          <p:endCondLst>
                                            <p:cond evt="onStopAudio" delay="0">
                                              <p:tgtEl>
                                                <p:sldTgt/>
                                              </p:tgtEl>
                                            </p:cond>
                                          </p:endCondLst>
                                        </p:cTn>
                                        <p:tgtEl>
                                          <p:sndTgt r:embed="rId3" name="TYPE.WAV"/>
                                        </p:tgtEl>
                                      </p:cMediaNode>
                                    </p:audio>
                                  </p:subTnLst>
                                </p:cTn>
                              </p:par>
                            </p:childTnLst>
                          </p:cTn>
                        </p:par>
                        <p:par>
                          <p:cTn id="193" fill="hold">
                            <p:stCondLst>
                              <p:cond delay="1000"/>
                            </p:stCondLst>
                            <p:childTnLst>
                              <p:par>
                                <p:cTn id="194" presetID="18" presetClass="entr" presetSubtype="3" fill="hold" grpId="0" nodeType="afterEffect">
                                  <p:stCondLst>
                                    <p:cond delay="0"/>
                                  </p:stCondLst>
                                  <p:childTnLst>
                                    <p:set>
                                      <p:cBhvr>
                                        <p:cTn id="195" dur="1" fill="hold">
                                          <p:stCondLst>
                                            <p:cond delay="0"/>
                                          </p:stCondLst>
                                        </p:cTn>
                                        <p:tgtEl>
                                          <p:spTgt spid="44"/>
                                        </p:tgtEl>
                                        <p:attrNameLst>
                                          <p:attrName>style.visibility</p:attrName>
                                        </p:attrNameLst>
                                      </p:cBhvr>
                                      <p:to>
                                        <p:strVal val="visible"/>
                                      </p:to>
                                    </p:set>
                                    <p:animEffect transition="in" filter="strips(upRight)">
                                      <p:cBhvr>
                                        <p:cTn id="196" dur="500"/>
                                        <p:tgtEl>
                                          <p:spTgt spid="44"/>
                                        </p:tgtEl>
                                      </p:cBhvr>
                                    </p:animEffect>
                                  </p:childTnLst>
                                </p:cTn>
                              </p:par>
                            </p:childTnLst>
                          </p:cTn>
                        </p:par>
                        <p:par>
                          <p:cTn id="197" fill="hold">
                            <p:stCondLst>
                              <p:cond delay="1500"/>
                            </p:stCondLst>
                            <p:childTnLst>
                              <p:par>
                                <p:cTn id="198" presetID="22" presetClass="entr" presetSubtype="8" fill="hold" grpId="0" nodeType="afterEffect">
                                  <p:stCondLst>
                                    <p:cond delay="0"/>
                                  </p:stCondLst>
                                  <p:childTnLst>
                                    <p:set>
                                      <p:cBhvr>
                                        <p:cTn id="199" dur="1" fill="hold">
                                          <p:stCondLst>
                                            <p:cond delay="0"/>
                                          </p:stCondLst>
                                        </p:cTn>
                                        <p:tgtEl>
                                          <p:spTgt spid="42"/>
                                        </p:tgtEl>
                                        <p:attrNameLst>
                                          <p:attrName>style.visibility</p:attrName>
                                        </p:attrNameLst>
                                      </p:cBhvr>
                                      <p:to>
                                        <p:strVal val="visible"/>
                                      </p:to>
                                    </p:set>
                                    <p:animEffect transition="in" filter="wipe(left)">
                                      <p:cBhvr>
                                        <p:cTn id="200" dur="500"/>
                                        <p:tgtEl>
                                          <p:spTgt spid="42"/>
                                        </p:tgtEl>
                                      </p:cBhvr>
                                    </p:animEffect>
                                  </p:childTnLst>
                                  <p:subTnLst>
                                    <p:audio>
                                      <p:cMediaNode>
                                        <p:cTn display="0" masterRel="sameClick">
                                          <p:stCondLst>
                                            <p:cond evt="begin" delay="0">
                                              <p:tn val="198"/>
                                            </p:cond>
                                          </p:stCondLst>
                                          <p:endCondLst>
                                            <p:cond evt="onStopAudio" delay="0">
                                              <p:tgtEl>
                                                <p:sldTgt/>
                                              </p:tgtEl>
                                            </p:cond>
                                          </p:endCondLst>
                                        </p:cTn>
                                        <p:tgtEl>
                                          <p:sndTgt r:embed="rId3" name="TYPE.WAV"/>
                                        </p:tgtEl>
                                      </p:cMediaNode>
                                    </p:audio>
                                  </p:subTnLst>
                                </p:cTn>
                              </p:par>
                            </p:childTnLst>
                          </p:cTn>
                        </p:par>
                      </p:childTnLst>
                    </p:cTn>
                  </p:par>
                  <p:par>
                    <p:cTn id="201" fill="hold">
                      <p:stCondLst>
                        <p:cond delay="indefinite"/>
                      </p:stCondLst>
                      <p:childTnLst>
                        <p:par>
                          <p:cTn id="202" fill="hold">
                            <p:stCondLst>
                              <p:cond delay="0"/>
                            </p:stCondLst>
                            <p:childTnLst>
                              <p:par>
                                <p:cTn id="203" presetID="18" presetClass="entr" presetSubtype="12" fill="hold" grpId="0" nodeType="clickEffect">
                                  <p:stCondLst>
                                    <p:cond delay="0"/>
                                  </p:stCondLst>
                                  <p:childTnLst>
                                    <p:set>
                                      <p:cBhvr>
                                        <p:cTn id="204" dur="1" fill="hold">
                                          <p:stCondLst>
                                            <p:cond delay="0"/>
                                          </p:stCondLst>
                                        </p:cTn>
                                        <p:tgtEl>
                                          <p:spTgt spid="51"/>
                                        </p:tgtEl>
                                        <p:attrNameLst>
                                          <p:attrName>style.visibility</p:attrName>
                                        </p:attrNameLst>
                                      </p:cBhvr>
                                      <p:to>
                                        <p:strVal val="visible"/>
                                      </p:to>
                                    </p:set>
                                    <p:animEffect transition="in" filter="strips(downLeft)">
                                      <p:cBhvr>
                                        <p:cTn id="205" dur="500"/>
                                        <p:tgtEl>
                                          <p:spTgt spid="51"/>
                                        </p:tgtEl>
                                      </p:cBhvr>
                                    </p:animEffect>
                                  </p:childTnLst>
                                </p:cTn>
                              </p:par>
                            </p:childTnLst>
                          </p:cTn>
                        </p:par>
                        <p:par>
                          <p:cTn id="206" fill="hold">
                            <p:stCondLst>
                              <p:cond delay="500"/>
                            </p:stCondLst>
                            <p:childTnLst>
                              <p:par>
                                <p:cTn id="207" presetID="22" presetClass="entr" presetSubtype="8" fill="hold" grpId="0" nodeType="afterEffect">
                                  <p:stCondLst>
                                    <p:cond delay="0"/>
                                  </p:stCondLst>
                                  <p:childTnLst>
                                    <p:set>
                                      <p:cBhvr>
                                        <p:cTn id="208" dur="1" fill="hold">
                                          <p:stCondLst>
                                            <p:cond delay="0"/>
                                          </p:stCondLst>
                                        </p:cTn>
                                        <p:tgtEl>
                                          <p:spTgt spid="45"/>
                                        </p:tgtEl>
                                        <p:attrNameLst>
                                          <p:attrName>style.visibility</p:attrName>
                                        </p:attrNameLst>
                                      </p:cBhvr>
                                      <p:to>
                                        <p:strVal val="visible"/>
                                      </p:to>
                                    </p:set>
                                    <p:animEffect transition="in" filter="wipe(left)">
                                      <p:cBhvr>
                                        <p:cTn id="209" dur="500"/>
                                        <p:tgtEl>
                                          <p:spTgt spid="45"/>
                                        </p:tgtEl>
                                      </p:cBhvr>
                                    </p:animEffect>
                                  </p:childTnLst>
                                  <p:subTnLst>
                                    <p:audio>
                                      <p:cMediaNode>
                                        <p:cTn display="0" masterRel="sameClick">
                                          <p:stCondLst>
                                            <p:cond evt="begin" delay="0">
                                              <p:tn val="207"/>
                                            </p:cond>
                                          </p:stCondLst>
                                          <p:endCondLst>
                                            <p:cond evt="onStopAudio" delay="0">
                                              <p:tgtEl>
                                                <p:sldTgt/>
                                              </p:tgtEl>
                                            </p:cond>
                                          </p:endCondLst>
                                        </p:cTn>
                                        <p:tgtEl>
                                          <p:sndTgt r:embed="rId3" name="TYPE.WAV"/>
                                        </p:tgtEl>
                                      </p:cMediaNode>
                                    </p:audio>
                                  </p:subTnLst>
                                </p:cTn>
                              </p:par>
                            </p:childTnLst>
                          </p:cTn>
                        </p:par>
                        <p:par>
                          <p:cTn id="210" fill="hold">
                            <p:stCondLst>
                              <p:cond delay="1000"/>
                            </p:stCondLst>
                            <p:childTnLst>
                              <p:par>
                                <p:cTn id="211" presetID="22" presetClass="entr" presetSubtype="8" fill="hold" grpId="0" nodeType="afterEffect">
                                  <p:stCondLst>
                                    <p:cond delay="0"/>
                                  </p:stCondLst>
                                  <p:childTnLst>
                                    <p:set>
                                      <p:cBhvr>
                                        <p:cTn id="212" dur="1" fill="hold">
                                          <p:stCondLst>
                                            <p:cond delay="0"/>
                                          </p:stCondLst>
                                        </p:cTn>
                                        <p:tgtEl>
                                          <p:spTgt spid="52"/>
                                        </p:tgtEl>
                                        <p:attrNameLst>
                                          <p:attrName>style.visibility</p:attrName>
                                        </p:attrNameLst>
                                      </p:cBhvr>
                                      <p:to>
                                        <p:strVal val="visible"/>
                                      </p:to>
                                    </p:set>
                                    <p:animEffect transition="in" filter="wipe(left)">
                                      <p:cBhvr>
                                        <p:cTn id="213" dur="500"/>
                                        <p:tgtEl>
                                          <p:spTgt spid="52"/>
                                        </p:tgtEl>
                                      </p:cBhvr>
                                    </p:animEffect>
                                  </p:childTnLst>
                                </p:cTn>
                              </p:par>
                            </p:childTnLst>
                          </p:cTn>
                        </p:par>
                        <p:par>
                          <p:cTn id="214" fill="hold">
                            <p:stCondLst>
                              <p:cond delay="1500"/>
                            </p:stCondLst>
                            <p:childTnLst>
                              <p:par>
                                <p:cTn id="215" presetID="22" presetClass="entr" presetSubtype="8" fill="hold" grpId="0" nodeType="afterEffect">
                                  <p:stCondLst>
                                    <p:cond delay="0"/>
                                  </p:stCondLst>
                                  <p:childTnLst>
                                    <p:set>
                                      <p:cBhvr>
                                        <p:cTn id="216" dur="1" fill="hold">
                                          <p:stCondLst>
                                            <p:cond delay="0"/>
                                          </p:stCondLst>
                                        </p:cTn>
                                        <p:tgtEl>
                                          <p:spTgt spid="47"/>
                                        </p:tgtEl>
                                        <p:attrNameLst>
                                          <p:attrName>style.visibility</p:attrName>
                                        </p:attrNameLst>
                                      </p:cBhvr>
                                      <p:to>
                                        <p:strVal val="visible"/>
                                      </p:to>
                                    </p:set>
                                    <p:animEffect transition="in" filter="wipe(left)">
                                      <p:cBhvr>
                                        <p:cTn id="217" dur="500"/>
                                        <p:tgtEl>
                                          <p:spTgt spid="47"/>
                                        </p:tgtEl>
                                      </p:cBhvr>
                                    </p:animEffect>
                                  </p:childTnLst>
                                  <p:subTnLst>
                                    <p:audio>
                                      <p:cMediaNode>
                                        <p:cTn display="0" masterRel="sameClick">
                                          <p:stCondLst>
                                            <p:cond evt="begin" delay="0">
                                              <p:tn val="215"/>
                                            </p:cond>
                                          </p:stCondLst>
                                          <p:endCondLst>
                                            <p:cond evt="onStopAudio" delay="0">
                                              <p:tgtEl>
                                                <p:sldTgt/>
                                              </p:tgtEl>
                                            </p:cond>
                                          </p:endCondLst>
                                        </p:cTn>
                                        <p:tgtEl>
                                          <p:sndTgt r:embed="rId3" name="TYPE.WAV"/>
                                        </p:tgtEl>
                                      </p:cMediaNode>
                                    </p:audio>
                                  </p:subTnLst>
                                </p:cTn>
                              </p:par>
                            </p:childTnLst>
                          </p:cTn>
                        </p:par>
                        <p:par>
                          <p:cTn id="218" fill="hold">
                            <p:stCondLst>
                              <p:cond delay="2000"/>
                            </p:stCondLst>
                            <p:childTnLst>
                              <p:par>
                                <p:cTn id="219" presetID="22" presetClass="entr" presetSubtype="1" fill="hold" grpId="0" nodeType="afterEffect">
                                  <p:stCondLst>
                                    <p:cond delay="0"/>
                                  </p:stCondLst>
                                  <p:childTnLst>
                                    <p:set>
                                      <p:cBhvr>
                                        <p:cTn id="220" dur="1" fill="hold">
                                          <p:stCondLst>
                                            <p:cond delay="0"/>
                                          </p:stCondLst>
                                        </p:cTn>
                                        <p:tgtEl>
                                          <p:spTgt spid="53"/>
                                        </p:tgtEl>
                                        <p:attrNameLst>
                                          <p:attrName>style.visibility</p:attrName>
                                        </p:attrNameLst>
                                      </p:cBhvr>
                                      <p:to>
                                        <p:strVal val="visible"/>
                                      </p:to>
                                    </p:set>
                                    <p:animEffect transition="in" filter="wipe(up)">
                                      <p:cBhvr>
                                        <p:cTn id="221" dur="500"/>
                                        <p:tgtEl>
                                          <p:spTgt spid="53"/>
                                        </p:tgtEl>
                                      </p:cBhvr>
                                    </p:animEffect>
                                  </p:childTnLst>
                                </p:cTn>
                              </p:par>
                            </p:childTnLst>
                          </p:cTn>
                        </p:par>
                        <p:par>
                          <p:cTn id="222" fill="hold">
                            <p:stCondLst>
                              <p:cond delay="2500"/>
                            </p:stCondLst>
                            <p:childTnLst>
                              <p:par>
                                <p:cTn id="223" presetID="22" presetClass="entr" presetSubtype="8" fill="hold" grpId="0" nodeType="afterEffect">
                                  <p:stCondLst>
                                    <p:cond delay="0"/>
                                  </p:stCondLst>
                                  <p:childTnLst>
                                    <p:set>
                                      <p:cBhvr>
                                        <p:cTn id="224" dur="1" fill="hold">
                                          <p:stCondLst>
                                            <p:cond delay="0"/>
                                          </p:stCondLst>
                                        </p:cTn>
                                        <p:tgtEl>
                                          <p:spTgt spid="46"/>
                                        </p:tgtEl>
                                        <p:attrNameLst>
                                          <p:attrName>style.visibility</p:attrName>
                                        </p:attrNameLst>
                                      </p:cBhvr>
                                      <p:to>
                                        <p:strVal val="visible"/>
                                      </p:to>
                                    </p:set>
                                    <p:animEffect transition="in" filter="wipe(left)">
                                      <p:cBhvr>
                                        <p:cTn id="225" dur="500"/>
                                        <p:tgtEl>
                                          <p:spTgt spid="46"/>
                                        </p:tgtEl>
                                      </p:cBhvr>
                                    </p:animEffect>
                                  </p:childTnLst>
                                  <p:subTnLst>
                                    <p:audio>
                                      <p:cMediaNode>
                                        <p:cTn display="0" masterRel="sameClick">
                                          <p:stCondLst>
                                            <p:cond evt="begin" delay="0">
                                              <p:tn val="223"/>
                                            </p:cond>
                                          </p:stCondLst>
                                          <p:endCondLst>
                                            <p:cond evt="onStopAudio" delay="0">
                                              <p:tgtEl>
                                                <p:sldTgt/>
                                              </p:tgtEl>
                                            </p:cond>
                                          </p:endCondLst>
                                        </p:cTn>
                                        <p:tgtEl>
                                          <p:sndTgt r:embed="rId3" name="TYPE.WAV"/>
                                        </p:tgtEl>
                                      </p:cMediaNode>
                                    </p:audio>
                                  </p:subTnLst>
                                </p:cTn>
                              </p:par>
                            </p:childTnLst>
                          </p:cTn>
                        </p:par>
                        <p:par>
                          <p:cTn id="226" fill="hold">
                            <p:stCondLst>
                              <p:cond delay="3000"/>
                            </p:stCondLst>
                            <p:childTnLst>
                              <p:par>
                                <p:cTn id="227" presetID="22" presetClass="entr" presetSubtype="1" fill="hold" grpId="0" nodeType="afterEffect">
                                  <p:stCondLst>
                                    <p:cond delay="0"/>
                                  </p:stCondLst>
                                  <p:childTnLst>
                                    <p:set>
                                      <p:cBhvr>
                                        <p:cTn id="228" dur="1" fill="hold">
                                          <p:stCondLst>
                                            <p:cond delay="0"/>
                                          </p:stCondLst>
                                        </p:cTn>
                                        <p:tgtEl>
                                          <p:spTgt spid="54"/>
                                        </p:tgtEl>
                                        <p:attrNameLst>
                                          <p:attrName>style.visibility</p:attrName>
                                        </p:attrNameLst>
                                      </p:cBhvr>
                                      <p:to>
                                        <p:strVal val="visible"/>
                                      </p:to>
                                    </p:set>
                                    <p:animEffect transition="in" filter="wipe(up)">
                                      <p:cBhvr>
                                        <p:cTn id="229" dur="500"/>
                                        <p:tgtEl>
                                          <p:spTgt spid="54"/>
                                        </p:tgtEl>
                                      </p:cBhvr>
                                    </p:animEffect>
                                  </p:childTnLst>
                                </p:cTn>
                              </p:par>
                            </p:childTnLst>
                          </p:cTn>
                        </p:par>
                        <p:par>
                          <p:cTn id="230" fill="hold">
                            <p:stCondLst>
                              <p:cond delay="3500"/>
                            </p:stCondLst>
                            <p:childTnLst>
                              <p:par>
                                <p:cTn id="231" presetID="22" presetClass="entr" presetSubtype="8" fill="hold" grpId="0" nodeType="afterEffect">
                                  <p:stCondLst>
                                    <p:cond delay="0"/>
                                  </p:stCondLst>
                                  <p:childTnLst>
                                    <p:set>
                                      <p:cBhvr>
                                        <p:cTn id="232" dur="1" fill="hold">
                                          <p:stCondLst>
                                            <p:cond delay="0"/>
                                          </p:stCondLst>
                                        </p:cTn>
                                        <p:tgtEl>
                                          <p:spTgt spid="48"/>
                                        </p:tgtEl>
                                        <p:attrNameLst>
                                          <p:attrName>style.visibility</p:attrName>
                                        </p:attrNameLst>
                                      </p:cBhvr>
                                      <p:to>
                                        <p:strVal val="visible"/>
                                      </p:to>
                                    </p:set>
                                    <p:animEffect transition="in" filter="wipe(left)">
                                      <p:cBhvr>
                                        <p:cTn id="233" dur="500"/>
                                        <p:tgtEl>
                                          <p:spTgt spid="48"/>
                                        </p:tgtEl>
                                      </p:cBhvr>
                                    </p:animEffect>
                                  </p:childTnLst>
                                  <p:subTnLst>
                                    <p:audio>
                                      <p:cMediaNode>
                                        <p:cTn display="0" masterRel="sameClick">
                                          <p:stCondLst>
                                            <p:cond evt="begin" delay="0">
                                              <p:tn val="231"/>
                                            </p:cond>
                                          </p:stCondLst>
                                          <p:endCondLst>
                                            <p:cond evt="onStopAudio" delay="0">
                                              <p:tgtEl>
                                                <p:sldTgt/>
                                              </p:tgtEl>
                                            </p:cond>
                                          </p:endCondLst>
                                        </p:cTn>
                                        <p:tgtEl>
                                          <p:sndTgt r:embed="rId3" name="TYPE.WAV"/>
                                        </p:tgtEl>
                                      </p:cMediaNode>
                                    </p:audio>
                                  </p:subTnLst>
                                </p:cTn>
                              </p:par>
                            </p:childTnLst>
                          </p:cTn>
                        </p:par>
                        <p:par>
                          <p:cTn id="234" fill="hold">
                            <p:stCondLst>
                              <p:cond delay="4000"/>
                            </p:stCondLst>
                            <p:childTnLst>
                              <p:par>
                                <p:cTn id="235" presetID="22" presetClass="entr" presetSubtype="1" fill="hold" grpId="0" nodeType="afterEffect">
                                  <p:stCondLst>
                                    <p:cond delay="0"/>
                                  </p:stCondLst>
                                  <p:childTnLst>
                                    <p:set>
                                      <p:cBhvr>
                                        <p:cTn id="236" dur="1" fill="hold">
                                          <p:stCondLst>
                                            <p:cond delay="0"/>
                                          </p:stCondLst>
                                        </p:cTn>
                                        <p:tgtEl>
                                          <p:spTgt spid="55"/>
                                        </p:tgtEl>
                                        <p:attrNameLst>
                                          <p:attrName>style.visibility</p:attrName>
                                        </p:attrNameLst>
                                      </p:cBhvr>
                                      <p:to>
                                        <p:strVal val="visible"/>
                                      </p:to>
                                    </p:set>
                                    <p:animEffect transition="in" filter="wipe(up)">
                                      <p:cBhvr>
                                        <p:cTn id="237" dur="500"/>
                                        <p:tgtEl>
                                          <p:spTgt spid="55"/>
                                        </p:tgtEl>
                                      </p:cBhvr>
                                    </p:animEffect>
                                  </p:childTnLst>
                                </p:cTn>
                              </p:par>
                            </p:childTnLst>
                          </p:cTn>
                        </p:par>
                        <p:par>
                          <p:cTn id="238" fill="hold">
                            <p:stCondLst>
                              <p:cond delay="4500"/>
                            </p:stCondLst>
                            <p:childTnLst>
                              <p:par>
                                <p:cTn id="239" presetID="22" presetClass="entr" presetSubtype="8" fill="hold" grpId="0" nodeType="afterEffect">
                                  <p:stCondLst>
                                    <p:cond delay="0"/>
                                  </p:stCondLst>
                                  <p:childTnLst>
                                    <p:set>
                                      <p:cBhvr>
                                        <p:cTn id="240" dur="1" fill="hold">
                                          <p:stCondLst>
                                            <p:cond delay="0"/>
                                          </p:stCondLst>
                                        </p:cTn>
                                        <p:tgtEl>
                                          <p:spTgt spid="49"/>
                                        </p:tgtEl>
                                        <p:attrNameLst>
                                          <p:attrName>style.visibility</p:attrName>
                                        </p:attrNameLst>
                                      </p:cBhvr>
                                      <p:to>
                                        <p:strVal val="visible"/>
                                      </p:to>
                                    </p:set>
                                    <p:animEffect transition="in" filter="wipe(left)">
                                      <p:cBhvr>
                                        <p:cTn id="241" dur="500"/>
                                        <p:tgtEl>
                                          <p:spTgt spid="49"/>
                                        </p:tgtEl>
                                      </p:cBhvr>
                                    </p:animEffect>
                                  </p:childTnLst>
                                  <p:subTnLst>
                                    <p:audio>
                                      <p:cMediaNode>
                                        <p:cTn display="0" masterRel="sameClick">
                                          <p:stCondLst>
                                            <p:cond evt="begin" delay="0">
                                              <p:tn val="239"/>
                                            </p:cond>
                                          </p:stCondLst>
                                          <p:endCondLst>
                                            <p:cond evt="onStopAudio" delay="0">
                                              <p:tgtEl>
                                                <p:sldTgt/>
                                              </p:tgtEl>
                                            </p:cond>
                                          </p:endCondLst>
                                        </p:cTn>
                                        <p:tgtEl>
                                          <p:sndTgt r:embed="rId3" name="TYPE.WAV"/>
                                        </p:tgtEl>
                                      </p:cMediaNode>
                                    </p:audio>
                                  </p:subTnLst>
                                </p:cTn>
                              </p:par>
                            </p:childTnLst>
                          </p:cTn>
                        </p:par>
                        <p:par>
                          <p:cTn id="242" fill="hold">
                            <p:stCondLst>
                              <p:cond delay="5000"/>
                            </p:stCondLst>
                            <p:childTnLst>
                              <p:par>
                                <p:cTn id="243" presetID="22" presetClass="entr" presetSubtype="1" fill="hold" grpId="0" nodeType="afterEffect">
                                  <p:stCondLst>
                                    <p:cond delay="0"/>
                                  </p:stCondLst>
                                  <p:childTnLst>
                                    <p:set>
                                      <p:cBhvr>
                                        <p:cTn id="244" dur="1" fill="hold">
                                          <p:stCondLst>
                                            <p:cond delay="0"/>
                                          </p:stCondLst>
                                        </p:cTn>
                                        <p:tgtEl>
                                          <p:spTgt spid="56"/>
                                        </p:tgtEl>
                                        <p:attrNameLst>
                                          <p:attrName>style.visibility</p:attrName>
                                        </p:attrNameLst>
                                      </p:cBhvr>
                                      <p:to>
                                        <p:strVal val="visible"/>
                                      </p:to>
                                    </p:set>
                                    <p:animEffect transition="in" filter="wipe(up)">
                                      <p:cBhvr>
                                        <p:cTn id="245" dur="500"/>
                                        <p:tgtEl>
                                          <p:spTgt spid="56"/>
                                        </p:tgtEl>
                                      </p:cBhvr>
                                    </p:animEffect>
                                  </p:childTnLst>
                                </p:cTn>
                              </p:par>
                            </p:childTnLst>
                          </p:cTn>
                        </p:par>
                        <p:par>
                          <p:cTn id="246" fill="hold">
                            <p:stCondLst>
                              <p:cond delay="5500"/>
                            </p:stCondLst>
                            <p:childTnLst>
                              <p:par>
                                <p:cTn id="247" presetID="22" presetClass="entr" presetSubtype="8" fill="hold" grpId="0" nodeType="afterEffect">
                                  <p:stCondLst>
                                    <p:cond delay="0"/>
                                  </p:stCondLst>
                                  <p:childTnLst>
                                    <p:set>
                                      <p:cBhvr>
                                        <p:cTn id="248" dur="1" fill="hold">
                                          <p:stCondLst>
                                            <p:cond delay="0"/>
                                          </p:stCondLst>
                                        </p:cTn>
                                        <p:tgtEl>
                                          <p:spTgt spid="50"/>
                                        </p:tgtEl>
                                        <p:attrNameLst>
                                          <p:attrName>style.visibility</p:attrName>
                                        </p:attrNameLst>
                                      </p:cBhvr>
                                      <p:to>
                                        <p:strVal val="visible"/>
                                      </p:to>
                                    </p:set>
                                    <p:animEffect transition="in" filter="wipe(left)">
                                      <p:cBhvr>
                                        <p:cTn id="249" dur="500"/>
                                        <p:tgtEl>
                                          <p:spTgt spid="50"/>
                                        </p:tgtEl>
                                      </p:cBhvr>
                                    </p:animEffect>
                                  </p:childTnLst>
                                  <p:subTnLst>
                                    <p:audio>
                                      <p:cMediaNode>
                                        <p:cTn display="0" masterRel="sameClick">
                                          <p:stCondLst>
                                            <p:cond evt="begin" delay="0">
                                              <p:tn val="247"/>
                                            </p:cond>
                                          </p:stCondLst>
                                          <p:endCondLst>
                                            <p:cond evt="onStopAudio" delay="0">
                                              <p:tgtEl>
                                                <p:sldTgt/>
                                              </p:tgtEl>
                                            </p:cond>
                                          </p:endCondLst>
                                        </p:cTn>
                                        <p:tgtEl>
                                          <p:sndTgt r:embed="rId3" name="TYPE.WAV"/>
                                        </p:tgtEl>
                                      </p:cMediaNode>
                                    </p:audio>
                                  </p:subTnLst>
                                </p:cTn>
                              </p:par>
                            </p:childTnLst>
                          </p:cTn>
                        </p:par>
                      </p:childTnLst>
                    </p:cTn>
                  </p:par>
                  <p:par>
                    <p:cTn id="250" fill="hold">
                      <p:stCondLst>
                        <p:cond delay="indefinite"/>
                      </p:stCondLst>
                      <p:childTnLst>
                        <p:par>
                          <p:cTn id="251" fill="hold">
                            <p:stCondLst>
                              <p:cond delay="0"/>
                            </p:stCondLst>
                            <p:childTnLst>
                              <p:par>
                                <p:cTn id="252" presetID="22" presetClass="entr" presetSubtype="8" fill="hold" grpId="0" nodeType="clickEffect">
                                  <p:stCondLst>
                                    <p:cond delay="0"/>
                                  </p:stCondLst>
                                  <p:childTnLst>
                                    <p:set>
                                      <p:cBhvr>
                                        <p:cTn id="253" dur="1" fill="hold">
                                          <p:stCondLst>
                                            <p:cond delay="0"/>
                                          </p:stCondLst>
                                        </p:cTn>
                                        <p:tgtEl>
                                          <p:spTgt spid="64"/>
                                        </p:tgtEl>
                                        <p:attrNameLst>
                                          <p:attrName>style.visibility</p:attrName>
                                        </p:attrNameLst>
                                      </p:cBhvr>
                                      <p:to>
                                        <p:strVal val="visible"/>
                                      </p:to>
                                    </p:set>
                                    <p:animEffect transition="in" filter="wipe(left)">
                                      <p:cBhvr>
                                        <p:cTn id="254" dur="500"/>
                                        <p:tgtEl>
                                          <p:spTgt spid="64"/>
                                        </p:tgtEl>
                                      </p:cBhvr>
                                    </p:animEffect>
                                  </p:childTnLst>
                                  <p:subTnLst>
                                    <p:audio>
                                      <p:cMediaNode>
                                        <p:cTn display="0" masterRel="sameClick">
                                          <p:stCondLst>
                                            <p:cond evt="begin" delay="0">
                                              <p:tn val="252"/>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animBg="1"/>
      <p:bldP spid="10" grpId="0" animBg="1"/>
      <p:bldP spid="11" grpId="0" autoUpdateAnimBg="0"/>
      <p:bldP spid="12" grpId="0" autoUpdateAnimBg="0"/>
      <p:bldP spid="13" grpId="0" autoUpdateAnimBg="0"/>
      <p:bldP spid="14" grpId="0" autoUpdateAnimBg="0"/>
      <p:bldP spid="15" grpId="0" animBg="1"/>
      <p:bldP spid="16" grpId="0" autoUpdateAnimBg="0"/>
      <p:bldP spid="17" grpId="0" animBg="1"/>
      <p:bldP spid="18" grpId="0" autoUpdateAnimBg="0"/>
      <p:bldP spid="19" grpId="0" autoUpdateAnimBg="0"/>
      <p:bldP spid="20" grpId="0" animBg="1"/>
      <p:bldP spid="21" grpId="0" animBg="1"/>
      <p:bldP spid="22" grpId="0" autoUpdateAnimBg="0"/>
      <p:bldP spid="23" grpId="0" autoUpdateAnimBg="0"/>
      <p:bldP spid="24" grpId="0" animBg="1"/>
      <p:bldP spid="25" grpId="0" autoUpdateAnimBg="0"/>
      <p:bldP spid="26" grpId="0" animBg="1"/>
      <p:bldP spid="27" grpId="0" animBg="1"/>
      <p:bldP spid="28" grpId="0" animBg="1"/>
      <p:bldP spid="29" grpId="0" animBg="1"/>
      <p:bldP spid="30" grpId="0" animBg="1"/>
      <p:bldP spid="31" grpId="0" autoUpdateAnimBg="0"/>
      <p:bldP spid="32" grpId="0" autoUpdateAnimBg="0"/>
      <p:bldP spid="33" grpId="0" animBg="1"/>
      <p:bldP spid="34" grpId="0" animBg="1"/>
      <p:bldP spid="35" grpId="0" autoUpdateAnimBg="0"/>
      <p:bldP spid="36" grpId="0" autoUpdateAnimBg="0"/>
      <p:bldP spid="37" grpId="0" animBg="1"/>
      <p:bldP spid="38" grpId="0" autoUpdateAnimBg="0"/>
      <p:bldP spid="39" grpId="0" animBg="1"/>
      <p:bldP spid="40" grpId="0" animBg="1"/>
      <p:bldP spid="41" grpId="0" autoUpdateAnimBg="0"/>
      <p:bldP spid="42" grpId="0" autoUpdateAnimBg="0"/>
      <p:bldP spid="43" grpId="0" animBg="1"/>
      <p:bldP spid="44" grpId="0" animBg="1"/>
      <p:bldP spid="45" grpId="0" autoUpdateAnimBg="0"/>
      <p:bldP spid="46" grpId="0" autoUpdateAnimBg="0"/>
      <p:bldP spid="47" grpId="0" autoUpdateAnimBg="0"/>
      <p:bldP spid="48" grpId="0" autoUpdateAnimBg="0"/>
      <p:bldP spid="49" grpId="0" autoUpdateAnimBg="0"/>
      <p:bldP spid="50" grpId="0" autoUpdateAnimBg="0"/>
      <p:bldP spid="51" grpId="0" animBg="1"/>
      <p:bldP spid="52" grpId="0" animBg="1"/>
      <p:bldP spid="53" grpId="0" animBg="1"/>
      <p:bldP spid="54" grpId="0" animBg="1"/>
      <p:bldP spid="55" grpId="0" animBg="1"/>
      <p:bldP spid="56" grpId="0" animBg="1"/>
      <p:bldP spid="57" grpId="0" autoUpdateAnimBg="0"/>
      <p:bldP spid="58" grpId="0" autoUpdateAnimBg="0"/>
      <p:bldP spid="59" grpId="0" autoUpdateAnimBg="0"/>
      <p:bldP spid="60" grpId="0" autoUpdateAnimBg="0"/>
      <p:bldP spid="61" grpId="0" autoUpdateAnimBg="0"/>
      <p:bldP spid="62" grpId="0" autoUpdateAnimBg="0"/>
      <p:bldP spid="63" grpId="0" animBg="1"/>
      <p:bldP spid="64"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8B14EBD8-68E0-4FC1-9C62-C8188865A79D}" type="slidenum">
              <a:rPr lang="en-US" altLang="zh-CN"/>
              <a:pPr/>
              <a:t>39</a:t>
            </a:fld>
            <a:endParaRPr lang="en-US" altLang="zh-CN"/>
          </a:p>
        </p:txBody>
      </p:sp>
      <p:sp>
        <p:nvSpPr>
          <p:cNvPr id="6" name="Rectangle 2"/>
          <p:cNvSpPr txBox="1">
            <a:spLocks noChangeArrowheads="1"/>
          </p:cNvSpPr>
          <p:nvPr/>
        </p:nvSpPr>
        <p:spPr>
          <a:xfrm>
            <a:off x="642910" y="71414"/>
            <a:ext cx="7126288" cy="952500"/>
          </a:xfrm>
          <a:prstGeom prst="rect">
            <a:avLst/>
          </a:prstGeom>
        </p:spPr>
        <p:txBody>
          <a:bodyPr vert="horz" anchor="ctr">
            <a:normAutofit/>
          </a:bodyPr>
          <a:lstStyle/>
          <a:p>
            <a:pPr marL="484632"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2.5  </a:t>
            </a:r>
            <a:r>
              <a:rPr kumimoji="0" lang="zh-CN" altLang="en-US"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过程模型</a:t>
            </a:r>
            <a:r>
              <a:rPr lang="en-US" altLang="zh-CN" sz="3600" b="1"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latin typeface="楷体_GB2312" pitchFamily="49" charset="-122"/>
                <a:ea typeface="楷体_GB2312" pitchFamily="49" charset="-122"/>
                <a:cs typeface="+mj-cs"/>
              </a:rPr>
              <a:t>——</a:t>
            </a:r>
            <a:r>
              <a:rPr lang="zh-CN" altLang="en-US" sz="3600" b="1" dirty="0">
                <a:ln w="6350">
                  <a:solidFill>
                    <a:srgbClr val="FF388C">
                      <a:shade val="43000"/>
                    </a:srgbClr>
                  </a:solidFill>
                </a:ln>
                <a:solidFill>
                  <a:srgbClr val="FFFF00"/>
                </a:solidFill>
                <a:effectLst>
                  <a:outerShdw blurRad="38100" dist="38100" dir="2700000" algn="tl">
                    <a:srgbClr val="000000">
                      <a:alpha val="43137"/>
                    </a:srgbClr>
                  </a:outerShdw>
                </a:effectLst>
                <a:latin typeface="楷体_GB2312" pitchFamily="49" charset="-122"/>
                <a:ea typeface="楷体_GB2312" pitchFamily="49" charset="-122"/>
                <a:cs typeface="+mj-cs"/>
              </a:rPr>
              <a:t>螺旋</a:t>
            </a:r>
            <a:r>
              <a:rPr lang="zh-CN" altLang="en-US" sz="3600" b="1" dirty="0" smtClean="0">
                <a:ln w="6350">
                  <a:solidFill>
                    <a:srgbClr val="FF388C">
                      <a:shade val="43000"/>
                    </a:srgbClr>
                  </a:solidFill>
                </a:ln>
                <a:solidFill>
                  <a:srgbClr val="FFFF00"/>
                </a:solidFill>
                <a:effectLst>
                  <a:outerShdw blurRad="38100" dist="38100" dir="2700000" algn="tl">
                    <a:srgbClr val="000000">
                      <a:alpha val="43137"/>
                    </a:srgbClr>
                  </a:outerShdw>
                </a:effectLst>
                <a:latin typeface="楷体_GB2312" pitchFamily="49" charset="-122"/>
                <a:ea typeface="楷体_GB2312" pitchFamily="49" charset="-122"/>
                <a:cs typeface="+mj-cs"/>
              </a:rPr>
              <a:t>模型</a:t>
            </a:r>
            <a:endParaRPr kumimoji="0" lang="zh-CN" altLang="en-US" sz="4200" b="1" i="1" u="none" strike="noStrike" kern="1200" cap="none" spc="0" normalizeH="0" baseline="0" noProof="0" dirty="0">
              <a:ln w="6350">
                <a:solidFill>
                  <a:schemeClr val="accent1">
                    <a:shade val="43000"/>
                  </a:schemeClr>
                </a:solidFill>
              </a:ln>
              <a:solidFill>
                <a:srgbClr val="FFFF00"/>
              </a:solidFill>
              <a:effectLst>
                <a:outerShdw blurRad="38100" dist="38100" dir="2700000" algn="tl">
                  <a:srgbClr val="000000">
                    <a:alpha val="43137"/>
                  </a:srgbClr>
                </a:outerShdw>
              </a:effectLst>
              <a:uLnTx/>
              <a:uFillTx/>
              <a:latin typeface="Times New Roman" pitchFamily="18" charset="0"/>
              <a:ea typeface="+mj-ea"/>
              <a:cs typeface="+mj-cs"/>
            </a:endParaRPr>
          </a:p>
        </p:txBody>
      </p:sp>
      <p:grpSp>
        <p:nvGrpSpPr>
          <p:cNvPr id="8" name="Group 25"/>
          <p:cNvGrpSpPr>
            <a:grpSpLocks/>
          </p:cNvGrpSpPr>
          <p:nvPr/>
        </p:nvGrpSpPr>
        <p:grpSpPr bwMode="auto">
          <a:xfrm>
            <a:off x="1214414" y="1000108"/>
            <a:ext cx="6286544" cy="5643602"/>
            <a:chOff x="1248" y="1200"/>
            <a:chExt cx="2976" cy="2689"/>
          </a:xfrm>
        </p:grpSpPr>
        <p:pic>
          <p:nvPicPr>
            <p:cNvPr id="9" name="Picture 26"/>
            <p:cNvPicPr>
              <a:picLocks noChangeAspect="1" noChangeArrowheads="1"/>
            </p:cNvPicPr>
            <p:nvPr/>
          </p:nvPicPr>
          <p:blipFill>
            <a:blip r:embed="rId2" cstate="print"/>
            <a:srcRect/>
            <a:stretch>
              <a:fillRect/>
            </a:stretch>
          </p:blipFill>
          <p:spPr bwMode="auto">
            <a:xfrm>
              <a:off x="1248" y="1200"/>
              <a:ext cx="2976" cy="1256"/>
            </a:xfrm>
            <a:prstGeom prst="rect">
              <a:avLst/>
            </a:prstGeom>
            <a:noFill/>
            <a:ln w="9525">
              <a:noFill/>
              <a:miter lim="800000"/>
              <a:headEnd/>
              <a:tailEnd/>
            </a:ln>
          </p:spPr>
        </p:pic>
        <p:pic>
          <p:nvPicPr>
            <p:cNvPr id="10" name="Picture 27"/>
            <p:cNvPicPr>
              <a:picLocks noChangeAspect="1" noChangeArrowheads="1"/>
            </p:cNvPicPr>
            <p:nvPr/>
          </p:nvPicPr>
          <p:blipFill>
            <a:blip r:embed="rId3" cstate="print"/>
            <a:srcRect/>
            <a:stretch>
              <a:fillRect/>
            </a:stretch>
          </p:blipFill>
          <p:spPr bwMode="auto">
            <a:xfrm>
              <a:off x="1248" y="2448"/>
              <a:ext cx="2976" cy="1441"/>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09600" y="152400"/>
            <a:ext cx="7772400" cy="1143000"/>
          </a:xfrm>
        </p:spPr>
        <p:txBody>
          <a:bodyPr/>
          <a:lstStyle/>
          <a:p>
            <a:r>
              <a:rPr lang="zh-CN" altLang="en-US" b="0" i="1" dirty="0">
                <a:latin typeface="Times New Roman" pitchFamily="18" charset="0"/>
              </a:rPr>
              <a:t>第</a:t>
            </a:r>
            <a:r>
              <a:rPr lang="en-US" altLang="zh-CN" b="0" i="1" dirty="0"/>
              <a:t>2</a:t>
            </a:r>
            <a:r>
              <a:rPr lang="zh-CN" altLang="en-US" b="0" i="1" dirty="0">
                <a:latin typeface="Times New Roman" pitchFamily="18" charset="0"/>
              </a:rPr>
              <a:t>章</a:t>
            </a:r>
            <a:r>
              <a:rPr lang="zh-CN" altLang="en-US" b="0" i="1" dirty="0"/>
              <a:t>	  </a:t>
            </a:r>
            <a:r>
              <a:rPr lang="zh-CN" altLang="en-US" b="0" i="1" dirty="0">
                <a:latin typeface="Times New Roman" pitchFamily="18" charset="0"/>
              </a:rPr>
              <a:t>软件过程</a:t>
            </a:r>
            <a:endParaRPr lang="en-US" altLang="zh-CN" b="0" i="1" dirty="0">
              <a:ea typeface="黑体" pitchFamily="2" charset="-122"/>
            </a:endParaRPr>
          </a:p>
        </p:txBody>
      </p:sp>
      <p:sp>
        <p:nvSpPr>
          <p:cNvPr id="77827" name="Rectangle 3"/>
          <p:cNvSpPr>
            <a:spLocks noGrp="1" noChangeArrowheads="1"/>
          </p:cNvSpPr>
          <p:nvPr>
            <p:ph idx="1"/>
          </p:nvPr>
        </p:nvSpPr>
        <p:spPr>
          <a:xfrm>
            <a:off x="609600" y="1524000"/>
            <a:ext cx="8077200" cy="4724400"/>
          </a:xfrm>
        </p:spPr>
        <p:txBody>
          <a:bodyPr/>
          <a:lstStyle/>
          <a:p>
            <a:pPr>
              <a:lnSpc>
                <a:spcPct val="90000"/>
              </a:lnSpc>
              <a:spcAft>
                <a:spcPct val="40000"/>
              </a:spcAft>
            </a:pPr>
            <a:r>
              <a:rPr lang="zh-CN" altLang="en-US" sz="2600" b="1" dirty="0">
                <a:latin typeface="楷体_GB2312" pitchFamily="49" charset="-122"/>
                <a:ea typeface="楷体_GB2312" pitchFamily="49" charset="-122"/>
              </a:rPr>
              <a:t>软件过程的概念</a:t>
            </a:r>
          </a:p>
          <a:p>
            <a:pPr lvl="1">
              <a:lnSpc>
                <a:spcPct val="90000"/>
              </a:lnSpc>
              <a:spcAft>
                <a:spcPct val="40000"/>
              </a:spcAft>
            </a:pPr>
            <a:r>
              <a:rPr lang="zh-CN" altLang="en-US" sz="2200" dirty="0"/>
              <a:t>为了完成软件开发任务，必须进行一些开发活动，并且使用适当的资源，包括人员、时间、计算机硬件以及软件工具等</a:t>
            </a:r>
          </a:p>
          <a:p>
            <a:pPr lvl="1">
              <a:lnSpc>
                <a:spcPct val="90000"/>
              </a:lnSpc>
              <a:spcAft>
                <a:spcPct val="40000"/>
              </a:spcAft>
            </a:pPr>
            <a:r>
              <a:rPr lang="zh-CN" altLang="en-US" sz="2200" b="1" dirty="0">
                <a:solidFill>
                  <a:srgbClr val="FFFF00"/>
                </a:solidFill>
              </a:rPr>
              <a:t>软件过程</a:t>
            </a:r>
            <a:r>
              <a:rPr lang="zh-CN" altLang="en-US" sz="2200" dirty="0"/>
              <a:t>是为了获得高质量软件所需要完成的一系列任务的框架，规定了完成各项任务的工作步骤</a:t>
            </a:r>
          </a:p>
          <a:p>
            <a:pPr lvl="1">
              <a:lnSpc>
                <a:spcPct val="90000"/>
              </a:lnSpc>
              <a:spcAft>
                <a:spcPct val="40000"/>
              </a:spcAft>
            </a:pPr>
            <a:r>
              <a:rPr lang="zh-CN" altLang="en-US" sz="2200" dirty="0">
                <a:latin typeface="宋体" pitchFamily="2" charset="-122"/>
              </a:rPr>
              <a:t>在软件过程中定义了所运用方法的顺序、每个阶段应该交付的文档资料、为保证软件质量和协调变化所需要采取的管理措施、以及标志软件开发各个阶段任务完成的里程碑</a:t>
            </a:r>
          </a:p>
          <a:p>
            <a:pPr lvl="1">
              <a:lnSpc>
                <a:spcPct val="90000"/>
              </a:lnSpc>
              <a:spcAft>
                <a:spcPct val="40000"/>
              </a:spcAft>
            </a:pPr>
            <a:r>
              <a:rPr lang="zh-CN" altLang="en-US" sz="2200" dirty="0"/>
              <a:t>在过程结束时把输入（如软件需求）转化为输出（如软件产品），因此</a:t>
            </a:r>
            <a:r>
              <a:rPr lang="zh-CN" altLang="en-US" sz="2200" dirty="0">
                <a:solidFill>
                  <a:srgbClr val="FFFF00"/>
                </a:solidFill>
              </a:rPr>
              <a:t>软件过程是把输入转换成为输出的一组彼此相关的资源和</a:t>
            </a:r>
            <a:r>
              <a:rPr lang="zh-CN" altLang="en-US" sz="2200" dirty="0" smtClean="0">
                <a:solidFill>
                  <a:srgbClr val="FFFF00"/>
                </a:solidFill>
              </a:rPr>
              <a:t>活动</a:t>
            </a:r>
            <a:r>
              <a:rPr lang="zh-CN" altLang="en-US" sz="2200" dirty="0" smtClean="0"/>
              <a:t>（</a:t>
            </a:r>
            <a:r>
              <a:rPr lang="en-US" altLang="zh-CN" sz="2200" dirty="0" smtClean="0"/>
              <a:t>ISO9000</a:t>
            </a:r>
            <a:r>
              <a:rPr lang="zh-CN" altLang="en-US" sz="2200" dirty="0" smtClean="0"/>
              <a:t>的定义）</a:t>
            </a:r>
            <a:endParaRPr lang="zh-CN" altLang="en-US" sz="2200" dirty="0"/>
          </a:p>
        </p:txBody>
      </p:sp>
      <p:sp>
        <p:nvSpPr>
          <p:cNvPr id="4" name="灯片编号占位符 5"/>
          <p:cNvSpPr>
            <a:spLocks noGrp="1"/>
          </p:cNvSpPr>
          <p:nvPr>
            <p:ph type="sldNum" sz="quarter" idx="12"/>
          </p:nvPr>
        </p:nvSpPr>
        <p:spPr/>
        <p:txBody>
          <a:bodyPr/>
          <a:lstStyle/>
          <a:p>
            <a:fld id="{2232B1EB-5509-4396-802E-49AC0995035D}" type="slidenum">
              <a:rPr lang="en-US" altLang="zh-CN"/>
              <a:pPr/>
              <a:t>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7827">
                                            <p:txEl>
                                              <p:pRg st="2" end="2"/>
                                            </p:txEl>
                                          </p:spTgt>
                                        </p:tgtEl>
                                        <p:attrNameLst>
                                          <p:attrName>style.visibility</p:attrName>
                                        </p:attrNameLst>
                                      </p:cBhvr>
                                      <p:to>
                                        <p:strVal val="visible"/>
                                      </p:to>
                                    </p:set>
                                    <p:animEffect transition="in" filter="barn(outVertical)">
                                      <p:cBhvr>
                                        <p:cTn id="7" dur="500"/>
                                        <p:tgtEl>
                                          <p:spTgt spid="77827">
                                            <p:txEl>
                                              <p:pRg st="2" end="2"/>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77827">
                                            <p:txEl>
                                              <p:pRg st="3" end="3"/>
                                            </p:txEl>
                                          </p:spTgt>
                                        </p:tgtEl>
                                        <p:attrNameLst>
                                          <p:attrName>style.visibility</p:attrName>
                                        </p:attrNameLst>
                                      </p:cBhvr>
                                      <p:to>
                                        <p:strVal val="visible"/>
                                      </p:to>
                                    </p:set>
                                    <p:animEffect transition="in" filter="barn(outVertical)">
                                      <p:cBhvr>
                                        <p:cTn id="10" dur="500"/>
                                        <p:tgtEl>
                                          <p:spTgt spid="77827">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77827">
                                            <p:txEl>
                                              <p:pRg st="4" end="4"/>
                                            </p:txEl>
                                          </p:spTgt>
                                        </p:tgtEl>
                                        <p:attrNameLst>
                                          <p:attrName>style.visibility</p:attrName>
                                        </p:attrNameLst>
                                      </p:cBhvr>
                                      <p:to>
                                        <p:strVal val="visible"/>
                                      </p:to>
                                    </p:set>
                                    <p:animEffect transition="in" filter="barn(outVertical)">
                                      <p:cBhvr>
                                        <p:cTn id="15" dur="500"/>
                                        <p:tgtEl>
                                          <p:spTgt spid="778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uiExpand="1"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idx="1"/>
          </p:nvPr>
        </p:nvSpPr>
        <p:spPr>
          <a:xfrm>
            <a:off x="500034" y="1142984"/>
            <a:ext cx="8229600" cy="4572000"/>
          </a:xfrm>
        </p:spPr>
        <p:txBody>
          <a:bodyPr>
            <a:normAutofit fontScale="92500" lnSpcReduction="10000"/>
          </a:bodyPr>
          <a:lstStyle/>
          <a:p>
            <a:pPr>
              <a:buFont typeface="Wingdings" pitchFamily="2" charset="2"/>
              <a:buNone/>
            </a:pPr>
            <a:r>
              <a:rPr lang="zh-CN" altLang="en-US" sz="2500" dirty="0">
                <a:solidFill>
                  <a:srgbClr val="FFFF00"/>
                </a:solidFill>
              </a:rPr>
              <a:t>优点</a:t>
            </a:r>
          </a:p>
          <a:p>
            <a:r>
              <a:rPr lang="zh-CN" altLang="en-US" sz="2500" dirty="0"/>
              <a:t>对可选方案和约束条件的强调</a:t>
            </a:r>
            <a:r>
              <a:rPr lang="zh-CN" altLang="en-US" sz="2500" dirty="0" smtClean="0"/>
              <a:t>有利于把</a:t>
            </a:r>
            <a:r>
              <a:rPr lang="zh-CN" altLang="en-US" sz="2500" dirty="0"/>
              <a:t>软件质量作为软件开发的一个重要目标</a:t>
            </a:r>
          </a:p>
          <a:p>
            <a:r>
              <a:rPr lang="zh-CN" altLang="en-US" sz="2500" dirty="0"/>
              <a:t>减少了过多测试（浪费资金）或测试不足（产品问题多）所带来的风险</a:t>
            </a:r>
          </a:p>
          <a:p>
            <a:r>
              <a:rPr lang="zh-CN" altLang="en-US" sz="2500" dirty="0"/>
              <a:t>在螺旋模型中，维护只是模型的另一个周期，在维护和开发之间没有本质区别</a:t>
            </a:r>
          </a:p>
          <a:p>
            <a:r>
              <a:rPr lang="zh-CN" altLang="en-US" sz="2500" b="1" dirty="0"/>
              <a:t>风险驱动</a:t>
            </a:r>
          </a:p>
          <a:p>
            <a:pPr>
              <a:buFont typeface="Wingdings" pitchFamily="2" charset="2"/>
              <a:buNone/>
            </a:pPr>
            <a:r>
              <a:rPr lang="zh-CN" altLang="en-US" sz="2500" dirty="0">
                <a:solidFill>
                  <a:srgbClr val="FFFF00"/>
                </a:solidFill>
              </a:rPr>
              <a:t>缺点</a:t>
            </a:r>
          </a:p>
          <a:p>
            <a:r>
              <a:rPr lang="zh-CN" altLang="en-US" sz="2500" dirty="0" smtClean="0"/>
              <a:t>适合内部开发的大规模软件项目。</a:t>
            </a:r>
            <a:endParaRPr lang="en-US" altLang="zh-CN" sz="2500" dirty="0" smtClean="0"/>
          </a:p>
          <a:p>
            <a:r>
              <a:rPr lang="zh-CN" altLang="en-US" sz="2500" b="1" dirty="0" smtClean="0"/>
              <a:t>风险驱动</a:t>
            </a:r>
            <a:r>
              <a:rPr lang="zh-CN" altLang="en-US" sz="2500" dirty="0" smtClean="0"/>
              <a:t>：要求项目成员具有丰富的风险评估经验和这方面的专门知识。</a:t>
            </a:r>
            <a:endParaRPr lang="zh-CN" altLang="en-US" sz="2500" dirty="0"/>
          </a:p>
        </p:txBody>
      </p:sp>
      <p:sp>
        <p:nvSpPr>
          <p:cNvPr id="4" name="灯片编号占位符 5"/>
          <p:cNvSpPr>
            <a:spLocks noGrp="1"/>
          </p:cNvSpPr>
          <p:nvPr>
            <p:ph type="sldNum" sz="quarter" idx="12"/>
          </p:nvPr>
        </p:nvSpPr>
        <p:spPr/>
        <p:txBody>
          <a:bodyPr/>
          <a:lstStyle/>
          <a:p>
            <a:fld id="{8B14EBD8-68E0-4FC1-9C62-C8188865A79D}" type="slidenum">
              <a:rPr lang="en-US" altLang="zh-CN"/>
              <a:pPr/>
              <a:t>40</a:t>
            </a:fld>
            <a:endParaRPr lang="en-US" altLang="zh-CN"/>
          </a:p>
        </p:txBody>
      </p:sp>
      <p:sp>
        <p:nvSpPr>
          <p:cNvPr id="6" name="Rectangle 2"/>
          <p:cNvSpPr txBox="1">
            <a:spLocks noChangeArrowheads="1"/>
          </p:cNvSpPr>
          <p:nvPr/>
        </p:nvSpPr>
        <p:spPr>
          <a:xfrm>
            <a:off x="642910" y="71414"/>
            <a:ext cx="7126288" cy="952500"/>
          </a:xfrm>
          <a:prstGeom prst="rect">
            <a:avLst/>
          </a:prstGeom>
        </p:spPr>
        <p:txBody>
          <a:bodyPr vert="horz" anchor="ctr">
            <a:normAutofit/>
          </a:bodyPr>
          <a:lstStyle/>
          <a:p>
            <a:pPr marL="484632"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2.5  </a:t>
            </a:r>
            <a:r>
              <a:rPr kumimoji="0" lang="zh-CN" altLang="en-US"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过程模型</a:t>
            </a:r>
            <a:r>
              <a:rPr lang="en-US" altLang="zh-CN" sz="3600" b="1"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latin typeface="楷体_GB2312" pitchFamily="49" charset="-122"/>
                <a:ea typeface="楷体_GB2312" pitchFamily="49" charset="-122"/>
                <a:cs typeface="+mj-cs"/>
              </a:rPr>
              <a:t>——</a:t>
            </a:r>
            <a:r>
              <a:rPr lang="zh-CN" altLang="en-US" sz="3600" b="1" dirty="0">
                <a:ln w="6350">
                  <a:solidFill>
                    <a:srgbClr val="FF388C">
                      <a:shade val="43000"/>
                    </a:srgbClr>
                  </a:solidFill>
                </a:ln>
                <a:solidFill>
                  <a:srgbClr val="FFFF00"/>
                </a:solidFill>
                <a:effectLst>
                  <a:outerShdw blurRad="38100" dist="38100" dir="2700000" algn="tl">
                    <a:srgbClr val="000000">
                      <a:alpha val="43137"/>
                    </a:srgbClr>
                  </a:outerShdw>
                </a:effectLst>
                <a:latin typeface="楷体_GB2312" pitchFamily="49" charset="-122"/>
                <a:ea typeface="楷体_GB2312" pitchFamily="49" charset="-122"/>
                <a:cs typeface="+mj-cs"/>
              </a:rPr>
              <a:t>螺旋</a:t>
            </a:r>
            <a:r>
              <a:rPr lang="zh-CN" altLang="en-US" sz="3600" b="1" dirty="0" smtClean="0">
                <a:ln w="6350">
                  <a:solidFill>
                    <a:srgbClr val="FF388C">
                      <a:shade val="43000"/>
                    </a:srgbClr>
                  </a:solidFill>
                </a:ln>
                <a:solidFill>
                  <a:srgbClr val="FFFF00"/>
                </a:solidFill>
                <a:effectLst>
                  <a:outerShdw blurRad="38100" dist="38100" dir="2700000" algn="tl">
                    <a:srgbClr val="000000">
                      <a:alpha val="43137"/>
                    </a:srgbClr>
                  </a:outerShdw>
                </a:effectLst>
                <a:latin typeface="楷体_GB2312" pitchFamily="49" charset="-122"/>
                <a:ea typeface="楷体_GB2312" pitchFamily="49" charset="-122"/>
                <a:cs typeface="+mj-cs"/>
              </a:rPr>
              <a:t>模型</a:t>
            </a:r>
            <a:endParaRPr kumimoji="0" lang="zh-CN" altLang="en-US" sz="4200" b="1" i="1" u="none" strike="noStrike" kern="1200" cap="none" spc="0" normalizeH="0" baseline="0" noProof="0" dirty="0">
              <a:ln w="6350">
                <a:solidFill>
                  <a:schemeClr val="accent1">
                    <a:shade val="43000"/>
                  </a:schemeClr>
                </a:solidFill>
              </a:ln>
              <a:solidFill>
                <a:srgbClr val="FFFF00"/>
              </a:solidFill>
              <a:effectLst>
                <a:outerShdw blurRad="38100" dist="38100" dir="2700000" algn="tl">
                  <a:srgbClr val="000000">
                    <a:alpha val="43137"/>
                  </a:srgbClr>
                </a:outerShdw>
              </a:effectLst>
              <a:uLnTx/>
              <a:uFillTx/>
              <a:latin typeface="Times New Roman" pitchFamily="18"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03">
                                            <p:txEl>
                                              <p:pRg st="5" end="5"/>
                                            </p:txEl>
                                          </p:spTgt>
                                        </p:tgtEl>
                                        <p:attrNameLst>
                                          <p:attrName>style.visibility</p:attrName>
                                        </p:attrNameLst>
                                      </p:cBhvr>
                                      <p:to>
                                        <p:strVal val="visible"/>
                                      </p:to>
                                    </p:set>
                                    <p:anim calcmode="lin" valueType="num">
                                      <p:cBhvr additive="base">
                                        <p:cTn id="7" dur="500" fill="hold"/>
                                        <p:tgtEl>
                                          <p:spTgt spid="10240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0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403">
                                            <p:txEl>
                                              <p:pRg st="6" end="6"/>
                                            </p:txEl>
                                          </p:spTgt>
                                        </p:tgtEl>
                                        <p:attrNameLst>
                                          <p:attrName>style.visibility</p:attrName>
                                        </p:attrNameLst>
                                      </p:cBhvr>
                                      <p:to>
                                        <p:strVal val="visible"/>
                                      </p:to>
                                    </p:set>
                                    <p:anim calcmode="lin" valueType="num">
                                      <p:cBhvr additive="base">
                                        <p:cTn id="11" dur="500" fill="hold"/>
                                        <p:tgtEl>
                                          <p:spTgt spid="10240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240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2403">
                                            <p:txEl>
                                              <p:pRg st="7" end="7"/>
                                            </p:txEl>
                                          </p:spTgt>
                                        </p:tgtEl>
                                        <p:attrNameLst>
                                          <p:attrName>style.visibility</p:attrName>
                                        </p:attrNameLst>
                                      </p:cBhvr>
                                      <p:to>
                                        <p:strVal val="visible"/>
                                      </p:to>
                                    </p:set>
                                    <p:anim calcmode="lin" valueType="num">
                                      <p:cBhvr additive="base">
                                        <p:cTn id="15" dur="500" fill="hold"/>
                                        <p:tgtEl>
                                          <p:spTgt spid="10240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240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571472" y="1000108"/>
            <a:ext cx="8229600" cy="4724400"/>
          </a:xfrm>
        </p:spPr>
        <p:txBody>
          <a:bodyPr>
            <a:normAutofit/>
          </a:bodyPr>
          <a:lstStyle/>
          <a:p>
            <a:pPr algn="just">
              <a:spcAft>
                <a:spcPct val="40000"/>
              </a:spcAft>
            </a:pPr>
            <a:r>
              <a:rPr lang="zh-CN" altLang="en-US" sz="2400" b="1" dirty="0">
                <a:solidFill>
                  <a:srgbClr val="FFFF00"/>
                </a:solidFill>
                <a:latin typeface="宋体" pitchFamily="2" charset="-122"/>
                <a:cs typeface="Times New Roman" pitchFamily="18" charset="0"/>
              </a:rPr>
              <a:t>喷泉</a:t>
            </a:r>
            <a:r>
              <a:rPr lang="zh-CN" altLang="en-US" sz="2400" b="1" dirty="0" smtClean="0">
                <a:solidFill>
                  <a:srgbClr val="FFFF00"/>
                </a:solidFill>
                <a:latin typeface="宋体" pitchFamily="2" charset="-122"/>
                <a:cs typeface="Times New Roman" pitchFamily="18" charset="0"/>
              </a:rPr>
              <a:t>模型（</a:t>
            </a:r>
            <a:r>
              <a:rPr lang="en-US" altLang="zh-CN" sz="2400" b="1" dirty="0" smtClean="0">
                <a:solidFill>
                  <a:srgbClr val="FFFF00"/>
                </a:solidFill>
                <a:latin typeface="宋体" pitchFamily="2" charset="-122"/>
                <a:cs typeface="Times New Roman" pitchFamily="18" charset="0"/>
              </a:rPr>
              <a:t>Fountain Model</a:t>
            </a:r>
            <a:r>
              <a:rPr lang="zh-CN" altLang="en-US" sz="2400" b="1" dirty="0" smtClean="0">
                <a:solidFill>
                  <a:srgbClr val="FFFF00"/>
                </a:solidFill>
                <a:latin typeface="宋体" pitchFamily="2" charset="-122"/>
                <a:cs typeface="Times New Roman" pitchFamily="18" charset="0"/>
              </a:rPr>
              <a:t>）（</a:t>
            </a:r>
            <a:r>
              <a:rPr lang="en-US" altLang="zh-CN" sz="2400" b="1" dirty="0" smtClean="0">
                <a:solidFill>
                  <a:srgbClr val="FFFF00"/>
                </a:solidFill>
                <a:latin typeface="宋体" pitchFamily="2" charset="-122"/>
                <a:cs typeface="Times New Roman" pitchFamily="18" charset="0"/>
              </a:rPr>
              <a:t>OO</a:t>
            </a:r>
            <a:r>
              <a:rPr lang="zh-CN" altLang="en-US" sz="2400" b="1" dirty="0" smtClean="0">
                <a:solidFill>
                  <a:srgbClr val="FFFF00"/>
                </a:solidFill>
                <a:latin typeface="宋体" pitchFamily="2" charset="-122"/>
                <a:cs typeface="Times New Roman" pitchFamily="18" charset="0"/>
              </a:rPr>
              <a:t>模型）</a:t>
            </a:r>
            <a:r>
              <a:rPr lang="zh-CN" altLang="en-US" sz="2400" dirty="0" smtClean="0">
                <a:latin typeface="宋体" pitchFamily="2" charset="-122"/>
                <a:cs typeface="Times New Roman" pitchFamily="18" charset="0"/>
              </a:rPr>
              <a:t>：</a:t>
            </a:r>
            <a:endParaRPr lang="en-US" altLang="zh-CN" sz="2400" dirty="0" smtClean="0">
              <a:latin typeface="宋体" pitchFamily="2" charset="-122"/>
              <a:cs typeface="Times New Roman" pitchFamily="18" charset="0"/>
            </a:endParaRPr>
          </a:p>
          <a:p>
            <a:pPr lvl="1" algn="just">
              <a:spcAft>
                <a:spcPct val="40000"/>
              </a:spcAft>
              <a:buNone/>
            </a:pPr>
            <a:r>
              <a:rPr lang="zh-CN" altLang="en-US" sz="2200" dirty="0" smtClean="0">
                <a:latin typeface="宋体" pitchFamily="2" charset="-122"/>
                <a:cs typeface="Times New Roman" pitchFamily="18" charset="0"/>
              </a:rPr>
              <a:t>体现了面向对象开发过程的</a:t>
            </a:r>
            <a:r>
              <a:rPr lang="zh-CN" altLang="en-US" sz="2200" dirty="0">
                <a:latin typeface="宋体" pitchFamily="2" charset="-122"/>
                <a:cs typeface="Times New Roman" pitchFamily="18" charset="0"/>
              </a:rPr>
              <a:t>迭代和</a:t>
            </a:r>
            <a:r>
              <a:rPr lang="zh-CN" altLang="en-US" sz="2200" dirty="0" smtClean="0">
                <a:latin typeface="宋体" pitchFamily="2" charset="-122"/>
                <a:cs typeface="Times New Roman" pitchFamily="18" charset="0"/>
              </a:rPr>
              <a:t>无间隙的特征。</a:t>
            </a:r>
            <a:r>
              <a:rPr lang="zh-CN" altLang="en-US" sz="2200" b="1" dirty="0" smtClean="0">
                <a:solidFill>
                  <a:srgbClr val="FFFF00"/>
                </a:solidFill>
                <a:latin typeface="宋体" pitchFamily="2" charset="-122"/>
                <a:cs typeface="Times New Roman" pitchFamily="18" charset="0"/>
              </a:rPr>
              <a:t>迭代</a:t>
            </a:r>
            <a:r>
              <a:rPr lang="zh-CN" altLang="en-US" sz="2200" dirty="0" smtClean="0">
                <a:latin typeface="宋体" pitchFamily="2" charset="-122"/>
                <a:cs typeface="Times New Roman" pitchFamily="18" charset="0"/>
              </a:rPr>
              <a:t>是指</a:t>
            </a:r>
            <a:r>
              <a:rPr lang="zh-CN" altLang="en-US" sz="2200" dirty="0" smtClean="0"/>
              <a:t>系统某个部分常常重复工作多次，相关功能在每次迭代中随之加入演化的系统。</a:t>
            </a:r>
            <a:r>
              <a:rPr lang="zh-CN" altLang="en-US" sz="2200" b="1" dirty="0" smtClean="0">
                <a:solidFill>
                  <a:srgbClr val="FFFF00"/>
                </a:solidFill>
              </a:rPr>
              <a:t>无间隙</a:t>
            </a:r>
            <a:r>
              <a:rPr lang="zh-CN" altLang="en-US" sz="2200" dirty="0" smtClean="0"/>
              <a:t>是指在分析、设计和实现等开发活动之间不存在明显的边界。</a:t>
            </a:r>
            <a:endParaRPr lang="zh-CN" altLang="en-US" sz="2200" dirty="0">
              <a:latin typeface="宋体" pitchFamily="2" charset="-122"/>
              <a:cs typeface="Times New Roman" pitchFamily="18" charset="0"/>
            </a:endParaRPr>
          </a:p>
        </p:txBody>
      </p:sp>
      <p:sp>
        <p:nvSpPr>
          <p:cNvPr id="25" name="灯片编号占位符 5"/>
          <p:cNvSpPr>
            <a:spLocks noGrp="1"/>
          </p:cNvSpPr>
          <p:nvPr>
            <p:ph type="sldNum" sz="quarter" idx="12"/>
          </p:nvPr>
        </p:nvSpPr>
        <p:spPr/>
        <p:txBody>
          <a:bodyPr/>
          <a:lstStyle/>
          <a:p>
            <a:fld id="{3FAB0D16-F139-4D5A-83A3-478725100108}" type="slidenum">
              <a:rPr lang="en-US" altLang="zh-CN"/>
              <a:pPr/>
              <a:t>41</a:t>
            </a:fld>
            <a:endParaRPr lang="en-US" altLang="zh-CN"/>
          </a:p>
        </p:txBody>
      </p:sp>
      <p:sp>
        <p:nvSpPr>
          <p:cNvPr id="27" name="Rectangle 2"/>
          <p:cNvSpPr txBox="1">
            <a:spLocks noChangeArrowheads="1"/>
          </p:cNvSpPr>
          <p:nvPr/>
        </p:nvSpPr>
        <p:spPr>
          <a:xfrm>
            <a:off x="642910" y="71414"/>
            <a:ext cx="7126288" cy="952500"/>
          </a:xfrm>
          <a:prstGeom prst="rect">
            <a:avLst/>
          </a:prstGeom>
        </p:spPr>
        <p:txBody>
          <a:bodyPr vert="horz" anchor="ctr">
            <a:normAutofit/>
          </a:bodyPr>
          <a:lstStyle/>
          <a:p>
            <a:pPr marL="484632" lvl="0" fontAlgn="auto">
              <a:spcAft>
                <a:spcPts val="0"/>
              </a:spcAft>
              <a:defRPr/>
            </a:pPr>
            <a:r>
              <a:rPr kumimoji="0" lang="en-US" altLang="zh-CN"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2.6  </a:t>
            </a:r>
            <a:r>
              <a:rPr kumimoji="0" lang="zh-CN" altLang="en-US"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过程模型</a:t>
            </a:r>
            <a:r>
              <a:rPr lang="en-US" altLang="zh-CN" sz="3600" b="1"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latin typeface="楷体_GB2312" pitchFamily="49" charset="-122"/>
                <a:ea typeface="楷体_GB2312" pitchFamily="49" charset="-122"/>
                <a:cs typeface="+mj-cs"/>
              </a:rPr>
              <a:t>——</a:t>
            </a:r>
            <a:r>
              <a:rPr lang="zh-CN" altLang="en-US" sz="3600" b="1" dirty="0" smtClean="0">
                <a:ln w="6350">
                  <a:solidFill>
                    <a:srgbClr val="FF388C">
                      <a:shade val="43000"/>
                    </a:srgbClr>
                  </a:solidFill>
                </a:ln>
                <a:solidFill>
                  <a:srgbClr val="FFFF00"/>
                </a:solidFill>
                <a:effectLst>
                  <a:outerShdw blurRad="38100" dist="38100" dir="2700000" algn="tl">
                    <a:srgbClr val="000000">
                      <a:alpha val="43137"/>
                    </a:srgbClr>
                  </a:outerShdw>
                </a:effectLst>
                <a:latin typeface="楷体_GB2312" pitchFamily="49" charset="-122"/>
                <a:ea typeface="楷体_GB2312" pitchFamily="49" charset="-122"/>
              </a:rPr>
              <a:t>喷泉</a:t>
            </a:r>
            <a:r>
              <a:rPr lang="zh-CN" altLang="en-US" sz="3600" b="1" dirty="0" smtClean="0">
                <a:ln w="6350">
                  <a:solidFill>
                    <a:srgbClr val="FF388C">
                      <a:shade val="43000"/>
                    </a:srgbClr>
                  </a:solidFill>
                </a:ln>
                <a:solidFill>
                  <a:srgbClr val="FFFF00"/>
                </a:solidFill>
                <a:effectLst>
                  <a:outerShdw blurRad="38100" dist="38100" dir="2700000" algn="tl">
                    <a:srgbClr val="000000">
                      <a:alpha val="43137"/>
                    </a:srgbClr>
                  </a:outerShdw>
                </a:effectLst>
                <a:latin typeface="楷体_GB2312" pitchFamily="49" charset="-122"/>
                <a:ea typeface="楷体_GB2312" pitchFamily="49" charset="-122"/>
                <a:cs typeface="+mj-cs"/>
              </a:rPr>
              <a:t>模型</a:t>
            </a:r>
            <a:endParaRPr kumimoji="0" lang="zh-CN" altLang="en-US" sz="4200" b="1" i="1" u="none" strike="noStrike" kern="1200" cap="none" spc="0" normalizeH="0" baseline="0" noProof="0" dirty="0">
              <a:ln w="6350">
                <a:solidFill>
                  <a:schemeClr val="accent1">
                    <a:shade val="43000"/>
                  </a:schemeClr>
                </a:solidFill>
              </a:ln>
              <a:solidFill>
                <a:srgbClr val="FFFF00"/>
              </a:solidFill>
              <a:effectLst>
                <a:outerShdw blurRad="38100" dist="38100" dir="2700000" algn="tl">
                  <a:srgbClr val="000000">
                    <a:alpha val="43137"/>
                  </a:srgbClr>
                </a:outerShdw>
              </a:effectLst>
              <a:uLnTx/>
              <a:uFillTx/>
              <a:latin typeface="Times New Roman" pitchFamily="18" charset="0"/>
              <a:ea typeface="+mj-ea"/>
              <a:cs typeface="+mj-cs"/>
            </a:endParaRPr>
          </a:p>
        </p:txBody>
      </p:sp>
      <p:grpSp>
        <p:nvGrpSpPr>
          <p:cNvPr id="28" name="组合 27"/>
          <p:cNvGrpSpPr/>
          <p:nvPr/>
        </p:nvGrpSpPr>
        <p:grpSpPr>
          <a:xfrm>
            <a:off x="3635896" y="2996952"/>
            <a:ext cx="4714908" cy="3286148"/>
            <a:chOff x="1214414" y="2357430"/>
            <a:chExt cx="4714908" cy="3286148"/>
          </a:xfrm>
        </p:grpSpPr>
        <p:sp>
          <p:nvSpPr>
            <p:cNvPr id="39944" name="Oval 8"/>
            <p:cNvSpPr>
              <a:spLocks noChangeArrowheads="1"/>
            </p:cNvSpPr>
            <p:nvPr/>
          </p:nvSpPr>
          <p:spPr bwMode="auto">
            <a:xfrm>
              <a:off x="3744782" y="2357430"/>
              <a:ext cx="1626914" cy="685487"/>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gn="ctr"/>
              <a:endParaRPr lang="zh-CN" altLang="en-US" sz="1400" dirty="0">
                <a:latin typeface="Times New Roman" pitchFamily="18" charset="0"/>
              </a:endParaRPr>
            </a:p>
          </p:txBody>
        </p:sp>
        <p:sp>
          <p:nvSpPr>
            <p:cNvPr id="39947" name="Arc 11"/>
            <p:cNvSpPr>
              <a:spLocks/>
            </p:cNvSpPr>
            <p:nvPr/>
          </p:nvSpPr>
          <p:spPr bwMode="auto">
            <a:xfrm flipH="1">
              <a:off x="4000496" y="2500306"/>
              <a:ext cx="572756" cy="480593"/>
            </a:xfrm>
            <a:custGeom>
              <a:avLst/>
              <a:gdLst>
                <a:gd name="G0" fmla="+- 1469 0 0"/>
                <a:gd name="G1" fmla="+- 21600 0 0"/>
                <a:gd name="G2" fmla="+- 21600 0 0"/>
                <a:gd name="T0" fmla="*/ 0 w 21690"/>
                <a:gd name="T1" fmla="*/ 50 h 21600"/>
                <a:gd name="T2" fmla="*/ 21690 w 21690"/>
                <a:gd name="T3" fmla="*/ 14005 h 21600"/>
                <a:gd name="T4" fmla="*/ 1469 w 21690"/>
                <a:gd name="T5" fmla="*/ 21600 h 21600"/>
              </a:gdLst>
              <a:ahLst/>
              <a:cxnLst>
                <a:cxn ang="0">
                  <a:pos x="T0" y="T1"/>
                </a:cxn>
                <a:cxn ang="0">
                  <a:pos x="T2" y="T3"/>
                </a:cxn>
                <a:cxn ang="0">
                  <a:pos x="T4" y="T5"/>
                </a:cxn>
              </a:cxnLst>
              <a:rect l="0" t="0" r="r" b="b"/>
              <a:pathLst>
                <a:path w="21690" h="21600" fill="none" extrusionOk="0">
                  <a:moveTo>
                    <a:pt x="0" y="50"/>
                  </a:moveTo>
                  <a:cubicBezTo>
                    <a:pt x="488" y="16"/>
                    <a:pt x="978" y="-1"/>
                    <a:pt x="1469" y="0"/>
                  </a:cubicBezTo>
                  <a:cubicBezTo>
                    <a:pt x="10468" y="0"/>
                    <a:pt x="18525" y="5580"/>
                    <a:pt x="21689" y="14005"/>
                  </a:cubicBezTo>
                </a:path>
                <a:path w="21690" h="21600" stroke="0" extrusionOk="0">
                  <a:moveTo>
                    <a:pt x="0" y="50"/>
                  </a:moveTo>
                  <a:cubicBezTo>
                    <a:pt x="488" y="16"/>
                    <a:pt x="978" y="-1"/>
                    <a:pt x="1469" y="0"/>
                  </a:cubicBezTo>
                  <a:cubicBezTo>
                    <a:pt x="10468" y="0"/>
                    <a:pt x="18525" y="5580"/>
                    <a:pt x="21689" y="14005"/>
                  </a:cubicBezTo>
                  <a:lnTo>
                    <a:pt x="1469" y="21600"/>
                  </a:lnTo>
                  <a:close/>
                </a:path>
              </a:pathLst>
            </a:custGeom>
            <a:ln>
              <a:tailEnd type="arrow"/>
            </a:ln>
          </p:spPr>
          <p:style>
            <a:lnRef idx="2">
              <a:schemeClr val="accent2"/>
            </a:lnRef>
            <a:fillRef idx="0">
              <a:schemeClr val="accent2"/>
            </a:fillRef>
            <a:effectRef idx="1">
              <a:schemeClr val="accent2"/>
            </a:effectRef>
            <a:fontRef idx="minor">
              <a:schemeClr val="tx1"/>
            </a:fontRef>
          </p:style>
          <p:txBody>
            <a:bodyPr/>
            <a:lstStyle/>
            <a:p>
              <a:endParaRPr lang="zh-CN" altLang="en-US"/>
            </a:p>
          </p:txBody>
        </p:sp>
        <p:sp>
          <p:nvSpPr>
            <p:cNvPr id="39948" name="Arc 12"/>
            <p:cNvSpPr>
              <a:spLocks/>
            </p:cNvSpPr>
            <p:nvPr/>
          </p:nvSpPr>
          <p:spPr bwMode="auto">
            <a:xfrm>
              <a:off x="4555191" y="2500306"/>
              <a:ext cx="588313" cy="28575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ln>
              <a:tailEnd type="arrow"/>
            </a:ln>
          </p:spPr>
          <p:style>
            <a:lnRef idx="2">
              <a:schemeClr val="accent2"/>
            </a:lnRef>
            <a:fillRef idx="0">
              <a:schemeClr val="accent2"/>
            </a:fillRef>
            <a:effectRef idx="1">
              <a:schemeClr val="accent2"/>
            </a:effectRef>
            <a:fontRef idx="minor">
              <a:schemeClr val="tx1"/>
            </a:fontRef>
          </p:style>
          <p:txBody>
            <a:bodyPr/>
            <a:lstStyle/>
            <a:p>
              <a:endParaRPr lang="zh-CN" altLang="en-US"/>
            </a:p>
          </p:txBody>
        </p:sp>
        <p:sp>
          <p:nvSpPr>
            <p:cNvPr id="39949" name="Oval 13"/>
            <p:cNvSpPr>
              <a:spLocks noChangeArrowheads="1"/>
            </p:cNvSpPr>
            <p:nvPr/>
          </p:nvSpPr>
          <p:spPr bwMode="auto">
            <a:xfrm>
              <a:off x="3744782" y="2870175"/>
              <a:ext cx="1626914" cy="685487"/>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gn="ctr"/>
              <a:endParaRPr lang="zh-CN" altLang="en-US" sz="1400" dirty="0">
                <a:latin typeface="Times New Roman" pitchFamily="18" charset="0"/>
              </a:endParaRPr>
            </a:p>
          </p:txBody>
        </p:sp>
        <p:sp>
          <p:nvSpPr>
            <p:cNvPr id="39950" name="Arc 14"/>
            <p:cNvSpPr>
              <a:spLocks/>
            </p:cNvSpPr>
            <p:nvPr/>
          </p:nvSpPr>
          <p:spPr bwMode="auto">
            <a:xfrm flipH="1">
              <a:off x="4034114" y="3071810"/>
              <a:ext cx="537886" cy="361040"/>
            </a:xfrm>
            <a:custGeom>
              <a:avLst/>
              <a:gdLst>
                <a:gd name="G0" fmla="+- 1469 0 0"/>
                <a:gd name="G1" fmla="+- 21600 0 0"/>
                <a:gd name="G2" fmla="+- 21600 0 0"/>
                <a:gd name="T0" fmla="*/ 0 w 21690"/>
                <a:gd name="T1" fmla="*/ 50 h 21600"/>
                <a:gd name="T2" fmla="*/ 21690 w 21690"/>
                <a:gd name="T3" fmla="*/ 14005 h 21600"/>
                <a:gd name="T4" fmla="*/ 1469 w 21690"/>
                <a:gd name="T5" fmla="*/ 21600 h 21600"/>
              </a:gdLst>
              <a:ahLst/>
              <a:cxnLst>
                <a:cxn ang="0">
                  <a:pos x="T0" y="T1"/>
                </a:cxn>
                <a:cxn ang="0">
                  <a:pos x="T2" y="T3"/>
                </a:cxn>
                <a:cxn ang="0">
                  <a:pos x="T4" y="T5"/>
                </a:cxn>
              </a:cxnLst>
              <a:rect l="0" t="0" r="r" b="b"/>
              <a:pathLst>
                <a:path w="21690" h="21600" fill="none" extrusionOk="0">
                  <a:moveTo>
                    <a:pt x="0" y="50"/>
                  </a:moveTo>
                  <a:cubicBezTo>
                    <a:pt x="488" y="16"/>
                    <a:pt x="978" y="-1"/>
                    <a:pt x="1469" y="0"/>
                  </a:cubicBezTo>
                  <a:cubicBezTo>
                    <a:pt x="10468" y="0"/>
                    <a:pt x="18525" y="5580"/>
                    <a:pt x="21689" y="14005"/>
                  </a:cubicBezTo>
                </a:path>
                <a:path w="21690" h="21600" stroke="0" extrusionOk="0">
                  <a:moveTo>
                    <a:pt x="0" y="50"/>
                  </a:moveTo>
                  <a:cubicBezTo>
                    <a:pt x="488" y="16"/>
                    <a:pt x="978" y="-1"/>
                    <a:pt x="1469" y="0"/>
                  </a:cubicBezTo>
                  <a:cubicBezTo>
                    <a:pt x="10468" y="0"/>
                    <a:pt x="18525" y="5580"/>
                    <a:pt x="21689" y="14005"/>
                  </a:cubicBezTo>
                  <a:lnTo>
                    <a:pt x="1469" y="21600"/>
                  </a:lnTo>
                  <a:close/>
                </a:path>
              </a:pathLst>
            </a:custGeom>
            <a:ln>
              <a:tailEnd type="arrow"/>
            </a:ln>
          </p:spPr>
          <p:style>
            <a:lnRef idx="2">
              <a:schemeClr val="accent2"/>
            </a:lnRef>
            <a:fillRef idx="0">
              <a:schemeClr val="accent2"/>
            </a:fillRef>
            <a:effectRef idx="1">
              <a:schemeClr val="accent2"/>
            </a:effectRef>
            <a:fontRef idx="minor">
              <a:schemeClr val="tx1"/>
            </a:fontRef>
          </p:style>
          <p:txBody>
            <a:bodyPr/>
            <a:lstStyle/>
            <a:p>
              <a:endParaRPr lang="zh-CN" altLang="en-US"/>
            </a:p>
          </p:txBody>
        </p:sp>
        <p:sp>
          <p:nvSpPr>
            <p:cNvPr id="39951" name="Arc 15"/>
            <p:cNvSpPr>
              <a:spLocks/>
            </p:cNvSpPr>
            <p:nvPr/>
          </p:nvSpPr>
          <p:spPr bwMode="auto">
            <a:xfrm>
              <a:off x="4550989" y="3071810"/>
              <a:ext cx="603021" cy="26492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ln>
              <a:tailEnd type="arrow"/>
            </a:ln>
          </p:spPr>
          <p:style>
            <a:lnRef idx="2">
              <a:schemeClr val="accent2"/>
            </a:lnRef>
            <a:fillRef idx="0">
              <a:schemeClr val="accent2"/>
            </a:fillRef>
            <a:effectRef idx="1">
              <a:schemeClr val="accent2"/>
            </a:effectRef>
            <a:fontRef idx="minor">
              <a:schemeClr val="tx1"/>
            </a:fontRef>
          </p:style>
          <p:txBody>
            <a:bodyPr/>
            <a:lstStyle/>
            <a:p>
              <a:endParaRPr lang="zh-CN" altLang="en-US"/>
            </a:p>
          </p:txBody>
        </p:sp>
        <p:sp>
          <p:nvSpPr>
            <p:cNvPr id="39952" name="Oval 16"/>
            <p:cNvSpPr>
              <a:spLocks noChangeArrowheads="1"/>
            </p:cNvSpPr>
            <p:nvPr/>
          </p:nvSpPr>
          <p:spPr bwMode="auto">
            <a:xfrm>
              <a:off x="3744782" y="3382919"/>
              <a:ext cx="1626914" cy="685487"/>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gn="ctr"/>
              <a:endParaRPr lang="zh-CN" altLang="en-US" sz="1400" dirty="0">
                <a:latin typeface="Times New Roman" pitchFamily="18" charset="0"/>
              </a:endParaRPr>
            </a:p>
          </p:txBody>
        </p:sp>
        <p:sp>
          <p:nvSpPr>
            <p:cNvPr id="39955" name="Oval 19"/>
            <p:cNvSpPr>
              <a:spLocks noChangeArrowheads="1"/>
            </p:cNvSpPr>
            <p:nvPr/>
          </p:nvSpPr>
          <p:spPr bwMode="auto">
            <a:xfrm>
              <a:off x="3744782" y="3898406"/>
              <a:ext cx="1626914" cy="682745"/>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gn="ctr"/>
              <a:endParaRPr lang="zh-CN" altLang="en-US" sz="1400" dirty="0">
                <a:latin typeface="Times New Roman" pitchFamily="18" charset="0"/>
              </a:endParaRPr>
            </a:p>
          </p:txBody>
        </p:sp>
        <p:sp>
          <p:nvSpPr>
            <p:cNvPr id="39958" name="Oval 22"/>
            <p:cNvSpPr>
              <a:spLocks noChangeArrowheads="1"/>
            </p:cNvSpPr>
            <p:nvPr/>
          </p:nvSpPr>
          <p:spPr bwMode="auto">
            <a:xfrm>
              <a:off x="3744782" y="4411151"/>
              <a:ext cx="1626914" cy="682745"/>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gn="ctr"/>
              <a:endParaRPr lang="zh-CN" altLang="en-US" sz="1400" dirty="0">
                <a:latin typeface="Times New Roman" pitchFamily="18" charset="0"/>
              </a:endParaRPr>
            </a:p>
          </p:txBody>
        </p:sp>
        <p:cxnSp>
          <p:nvCxnSpPr>
            <p:cNvPr id="31" name="直接箭头连接符 30"/>
            <p:cNvCxnSpPr>
              <a:endCxn id="39944" idx="0"/>
            </p:cNvCxnSpPr>
            <p:nvPr/>
          </p:nvCxnSpPr>
          <p:spPr>
            <a:xfrm rot="5400000" flipH="1" flipV="1">
              <a:off x="2911540" y="3996879"/>
              <a:ext cx="3286148" cy="725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4" name="Arc 14"/>
            <p:cNvSpPr>
              <a:spLocks/>
            </p:cNvSpPr>
            <p:nvPr/>
          </p:nvSpPr>
          <p:spPr bwMode="auto">
            <a:xfrm flipH="1">
              <a:off x="4034114" y="3571876"/>
              <a:ext cx="609324" cy="341567"/>
            </a:xfrm>
            <a:custGeom>
              <a:avLst/>
              <a:gdLst>
                <a:gd name="G0" fmla="+- 1469 0 0"/>
                <a:gd name="G1" fmla="+- 21600 0 0"/>
                <a:gd name="G2" fmla="+- 21600 0 0"/>
                <a:gd name="T0" fmla="*/ 0 w 21690"/>
                <a:gd name="T1" fmla="*/ 50 h 21600"/>
                <a:gd name="T2" fmla="*/ 21690 w 21690"/>
                <a:gd name="T3" fmla="*/ 14005 h 21600"/>
                <a:gd name="T4" fmla="*/ 1469 w 21690"/>
                <a:gd name="T5" fmla="*/ 21600 h 21600"/>
              </a:gdLst>
              <a:ahLst/>
              <a:cxnLst>
                <a:cxn ang="0">
                  <a:pos x="T0" y="T1"/>
                </a:cxn>
                <a:cxn ang="0">
                  <a:pos x="T2" y="T3"/>
                </a:cxn>
                <a:cxn ang="0">
                  <a:pos x="T4" y="T5"/>
                </a:cxn>
              </a:cxnLst>
              <a:rect l="0" t="0" r="r" b="b"/>
              <a:pathLst>
                <a:path w="21690" h="21600" fill="none" extrusionOk="0">
                  <a:moveTo>
                    <a:pt x="0" y="50"/>
                  </a:moveTo>
                  <a:cubicBezTo>
                    <a:pt x="488" y="16"/>
                    <a:pt x="978" y="-1"/>
                    <a:pt x="1469" y="0"/>
                  </a:cubicBezTo>
                  <a:cubicBezTo>
                    <a:pt x="10468" y="0"/>
                    <a:pt x="18525" y="5580"/>
                    <a:pt x="21689" y="14005"/>
                  </a:cubicBezTo>
                </a:path>
                <a:path w="21690" h="21600" stroke="0" extrusionOk="0">
                  <a:moveTo>
                    <a:pt x="0" y="50"/>
                  </a:moveTo>
                  <a:cubicBezTo>
                    <a:pt x="488" y="16"/>
                    <a:pt x="978" y="-1"/>
                    <a:pt x="1469" y="0"/>
                  </a:cubicBezTo>
                  <a:cubicBezTo>
                    <a:pt x="10468" y="0"/>
                    <a:pt x="18525" y="5580"/>
                    <a:pt x="21689" y="14005"/>
                  </a:cubicBezTo>
                  <a:lnTo>
                    <a:pt x="1469" y="21600"/>
                  </a:lnTo>
                  <a:close/>
                </a:path>
              </a:pathLst>
            </a:custGeom>
            <a:ln>
              <a:tailEnd type="arrow"/>
            </a:ln>
          </p:spPr>
          <p:style>
            <a:lnRef idx="2">
              <a:schemeClr val="accent2"/>
            </a:lnRef>
            <a:fillRef idx="0">
              <a:schemeClr val="accent2"/>
            </a:fillRef>
            <a:effectRef idx="1">
              <a:schemeClr val="accent2"/>
            </a:effectRef>
            <a:fontRef idx="minor">
              <a:schemeClr val="tx1"/>
            </a:fontRef>
          </p:style>
          <p:txBody>
            <a:bodyPr/>
            <a:lstStyle/>
            <a:p>
              <a:endParaRPr lang="zh-CN" altLang="en-US"/>
            </a:p>
          </p:txBody>
        </p:sp>
        <p:sp>
          <p:nvSpPr>
            <p:cNvPr id="35" name="Arc 15"/>
            <p:cNvSpPr>
              <a:spLocks/>
            </p:cNvSpPr>
            <p:nvPr/>
          </p:nvSpPr>
          <p:spPr bwMode="auto">
            <a:xfrm>
              <a:off x="4550989" y="3571877"/>
              <a:ext cx="603021" cy="2454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ln>
              <a:tailEnd type="arrow"/>
            </a:ln>
          </p:spPr>
          <p:style>
            <a:lnRef idx="2">
              <a:schemeClr val="accent2"/>
            </a:lnRef>
            <a:fillRef idx="0">
              <a:schemeClr val="accent2"/>
            </a:fillRef>
            <a:effectRef idx="1">
              <a:schemeClr val="accent2"/>
            </a:effectRef>
            <a:fontRef idx="minor">
              <a:schemeClr val="tx1"/>
            </a:fontRef>
          </p:style>
          <p:txBody>
            <a:bodyPr/>
            <a:lstStyle/>
            <a:p>
              <a:endParaRPr lang="zh-CN" altLang="en-US"/>
            </a:p>
          </p:txBody>
        </p:sp>
        <p:cxnSp>
          <p:nvCxnSpPr>
            <p:cNvPr id="41" name="直接箭头连接符 40"/>
            <p:cNvCxnSpPr/>
            <p:nvPr/>
          </p:nvCxnSpPr>
          <p:spPr>
            <a:xfrm rot="5400000" flipH="1" flipV="1">
              <a:off x="4178297" y="5249875"/>
              <a:ext cx="785818"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3" name="直接连接符 42"/>
            <p:cNvCxnSpPr/>
            <p:nvPr/>
          </p:nvCxnSpPr>
          <p:spPr>
            <a:xfrm>
              <a:off x="3000364" y="5641441"/>
              <a:ext cx="2928958" cy="2137"/>
            </a:xfrm>
            <a:prstGeom prst="line">
              <a:avLst/>
            </a:prstGeom>
          </p:spPr>
          <p:style>
            <a:lnRef idx="3">
              <a:schemeClr val="accent2"/>
            </a:lnRef>
            <a:fillRef idx="0">
              <a:schemeClr val="accent2"/>
            </a:fillRef>
            <a:effectRef idx="2">
              <a:schemeClr val="accent2"/>
            </a:effectRef>
            <a:fontRef idx="minor">
              <a:schemeClr val="tx1"/>
            </a:fontRef>
          </p:style>
        </p:cxnSp>
        <p:sp>
          <p:nvSpPr>
            <p:cNvPr id="52" name="Arc 14"/>
            <p:cNvSpPr>
              <a:spLocks/>
            </p:cNvSpPr>
            <p:nvPr/>
          </p:nvSpPr>
          <p:spPr bwMode="auto">
            <a:xfrm flipH="1">
              <a:off x="3983687" y="4071941"/>
              <a:ext cx="609324" cy="341567"/>
            </a:xfrm>
            <a:custGeom>
              <a:avLst/>
              <a:gdLst>
                <a:gd name="G0" fmla="+- 1469 0 0"/>
                <a:gd name="G1" fmla="+- 21600 0 0"/>
                <a:gd name="G2" fmla="+- 21600 0 0"/>
                <a:gd name="T0" fmla="*/ 0 w 21690"/>
                <a:gd name="T1" fmla="*/ 50 h 21600"/>
                <a:gd name="T2" fmla="*/ 21690 w 21690"/>
                <a:gd name="T3" fmla="*/ 14005 h 21600"/>
                <a:gd name="T4" fmla="*/ 1469 w 21690"/>
                <a:gd name="T5" fmla="*/ 21600 h 21600"/>
              </a:gdLst>
              <a:ahLst/>
              <a:cxnLst>
                <a:cxn ang="0">
                  <a:pos x="T0" y="T1"/>
                </a:cxn>
                <a:cxn ang="0">
                  <a:pos x="T2" y="T3"/>
                </a:cxn>
                <a:cxn ang="0">
                  <a:pos x="T4" y="T5"/>
                </a:cxn>
              </a:cxnLst>
              <a:rect l="0" t="0" r="r" b="b"/>
              <a:pathLst>
                <a:path w="21690" h="21600" fill="none" extrusionOk="0">
                  <a:moveTo>
                    <a:pt x="0" y="50"/>
                  </a:moveTo>
                  <a:cubicBezTo>
                    <a:pt x="488" y="16"/>
                    <a:pt x="978" y="-1"/>
                    <a:pt x="1469" y="0"/>
                  </a:cubicBezTo>
                  <a:cubicBezTo>
                    <a:pt x="10468" y="0"/>
                    <a:pt x="18525" y="5580"/>
                    <a:pt x="21689" y="14005"/>
                  </a:cubicBezTo>
                </a:path>
                <a:path w="21690" h="21600" stroke="0" extrusionOk="0">
                  <a:moveTo>
                    <a:pt x="0" y="50"/>
                  </a:moveTo>
                  <a:cubicBezTo>
                    <a:pt x="488" y="16"/>
                    <a:pt x="978" y="-1"/>
                    <a:pt x="1469" y="0"/>
                  </a:cubicBezTo>
                  <a:cubicBezTo>
                    <a:pt x="10468" y="0"/>
                    <a:pt x="18525" y="5580"/>
                    <a:pt x="21689" y="14005"/>
                  </a:cubicBezTo>
                  <a:lnTo>
                    <a:pt x="1469" y="21600"/>
                  </a:lnTo>
                  <a:close/>
                </a:path>
              </a:pathLst>
            </a:custGeom>
            <a:ln>
              <a:tailEnd type="arrow"/>
            </a:ln>
          </p:spPr>
          <p:style>
            <a:lnRef idx="2">
              <a:schemeClr val="accent2"/>
            </a:lnRef>
            <a:fillRef idx="0">
              <a:schemeClr val="accent2"/>
            </a:fillRef>
            <a:effectRef idx="1">
              <a:schemeClr val="accent2"/>
            </a:effectRef>
            <a:fontRef idx="minor">
              <a:schemeClr val="tx1"/>
            </a:fontRef>
          </p:style>
          <p:txBody>
            <a:bodyPr/>
            <a:lstStyle/>
            <a:p>
              <a:endParaRPr lang="zh-CN" altLang="en-US"/>
            </a:p>
          </p:txBody>
        </p:sp>
        <p:sp>
          <p:nvSpPr>
            <p:cNvPr id="53" name="Arc 15"/>
            <p:cNvSpPr>
              <a:spLocks/>
            </p:cNvSpPr>
            <p:nvPr/>
          </p:nvSpPr>
          <p:spPr bwMode="auto">
            <a:xfrm>
              <a:off x="4500562" y="4071942"/>
              <a:ext cx="603021" cy="2454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ln>
              <a:tailEnd type="arrow"/>
            </a:ln>
          </p:spPr>
          <p:style>
            <a:lnRef idx="2">
              <a:schemeClr val="accent2"/>
            </a:lnRef>
            <a:fillRef idx="0">
              <a:schemeClr val="accent2"/>
            </a:fillRef>
            <a:effectRef idx="1">
              <a:schemeClr val="accent2"/>
            </a:effectRef>
            <a:fontRef idx="minor">
              <a:schemeClr val="tx1"/>
            </a:fontRef>
          </p:style>
          <p:txBody>
            <a:bodyPr/>
            <a:lstStyle/>
            <a:p>
              <a:endParaRPr lang="zh-CN" altLang="en-US"/>
            </a:p>
          </p:txBody>
        </p:sp>
        <p:sp>
          <p:nvSpPr>
            <p:cNvPr id="54" name="Arc 14"/>
            <p:cNvSpPr>
              <a:spLocks/>
            </p:cNvSpPr>
            <p:nvPr/>
          </p:nvSpPr>
          <p:spPr bwMode="auto">
            <a:xfrm flipH="1">
              <a:off x="3983687" y="4643445"/>
              <a:ext cx="609324" cy="341567"/>
            </a:xfrm>
            <a:custGeom>
              <a:avLst/>
              <a:gdLst>
                <a:gd name="G0" fmla="+- 1469 0 0"/>
                <a:gd name="G1" fmla="+- 21600 0 0"/>
                <a:gd name="G2" fmla="+- 21600 0 0"/>
                <a:gd name="T0" fmla="*/ 0 w 21690"/>
                <a:gd name="T1" fmla="*/ 50 h 21600"/>
                <a:gd name="T2" fmla="*/ 21690 w 21690"/>
                <a:gd name="T3" fmla="*/ 14005 h 21600"/>
                <a:gd name="T4" fmla="*/ 1469 w 21690"/>
                <a:gd name="T5" fmla="*/ 21600 h 21600"/>
              </a:gdLst>
              <a:ahLst/>
              <a:cxnLst>
                <a:cxn ang="0">
                  <a:pos x="T0" y="T1"/>
                </a:cxn>
                <a:cxn ang="0">
                  <a:pos x="T2" y="T3"/>
                </a:cxn>
                <a:cxn ang="0">
                  <a:pos x="T4" y="T5"/>
                </a:cxn>
              </a:cxnLst>
              <a:rect l="0" t="0" r="r" b="b"/>
              <a:pathLst>
                <a:path w="21690" h="21600" fill="none" extrusionOk="0">
                  <a:moveTo>
                    <a:pt x="0" y="50"/>
                  </a:moveTo>
                  <a:cubicBezTo>
                    <a:pt x="488" y="16"/>
                    <a:pt x="978" y="-1"/>
                    <a:pt x="1469" y="0"/>
                  </a:cubicBezTo>
                  <a:cubicBezTo>
                    <a:pt x="10468" y="0"/>
                    <a:pt x="18525" y="5580"/>
                    <a:pt x="21689" y="14005"/>
                  </a:cubicBezTo>
                </a:path>
                <a:path w="21690" h="21600" stroke="0" extrusionOk="0">
                  <a:moveTo>
                    <a:pt x="0" y="50"/>
                  </a:moveTo>
                  <a:cubicBezTo>
                    <a:pt x="488" y="16"/>
                    <a:pt x="978" y="-1"/>
                    <a:pt x="1469" y="0"/>
                  </a:cubicBezTo>
                  <a:cubicBezTo>
                    <a:pt x="10468" y="0"/>
                    <a:pt x="18525" y="5580"/>
                    <a:pt x="21689" y="14005"/>
                  </a:cubicBezTo>
                  <a:lnTo>
                    <a:pt x="1469" y="21600"/>
                  </a:lnTo>
                  <a:close/>
                </a:path>
              </a:pathLst>
            </a:custGeom>
            <a:ln>
              <a:tailEnd type="arrow"/>
            </a:ln>
          </p:spPr>
          <p:style>
            <a:lnRef idx="2">
              <a:schemeClr val="accent2"/>
            </a:lnRef>
            <a:fillRef idx="0">
              <a:schemeClr val="accent2"/>
            </a:fillRef>
            <a:effectRef idx="1">
              <a:schemeClr val="accent2"/>
            </a:effectRef>
            <a:fontRef idx="minor">
              <a:schemeClr val="tx1"/>
            </a:fontRef>
          </p:style>
          <p:txBody>
            <a:bodyPr/>
            <a:lstStyle/>
            <a:p>
              <a:endParaRPr lang="zh-CN" altLang="en-US"/>
            </a:p>
          </p:txBody>
        </p:sp>
        <p:sp>
          <p:nvSpPr>
            <p:cNvPr id="55" name="Arc 15"/>
            <p:cNvSpPr>
              <a:spLocks/>
            </p:cNvSpPr>
            <p:nvPr/>
          </p:nvSpPr>
          <p:spPr bwMode="auto">
            <a:xfrm>
              <a:off x="4500562" y="4643446"/>
              <a:ext cx="603021" cy="2454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ln>
              <a:tailEnd type="arrow"/>
            </a:ln>
          </p:spPr>
          <p:style>
            <a:lnRef idx="2">
              <a:schemeClr val="accent2"/>
            </a:lnRef>
            <a:fillRef idx="0">
              <a:schemeClr val="accent2"/>
            </a:fillRef>
            <a:effectRef idx="1">
              <a:schemeClr val="accent2"/>
            </a:effectRef>
            <a:fontRef idx="minor">
              <a:schemeClr val="tx1"/>
            </a:fontRef>
          </p:style>
          <p:txBody>
            <a:bodyPr/>
            <a:lstStyle/>
            <a:p>
              <a:endParaRPr lang="zh-CN" altLang="en-US"/>
            </a:p>
          </p:txBody>
        </p:sp>
        <p:sp>
          <p:nvSpPr>
            <p:cNvPr id="56" name="TextBox 55"/>
            <p:cNvSpPr txBox="1"/>
            <p:nvPr/>
          </p:nvSpPr>
          <p:spPr>
            <a:xfrm>
              <a:off x="1214414" y="2457386"/>
              <a:ext cx="2071702" cy="400110"/>
            </a:xfrm>
            <a:prstGeom prst="rect">
              <a:avLst/>
            </a:prstGeom>
          </p:spPr>
          <p:style>
            <a:lnRef idx="1">
              <a:schemeClr val="accent2"/>
            </a:lnRef>
            <a:fillRef idx="2">
              <a:schemeClr val="accent2"/>
            </a:fillRef>
            <a:effectRef idx="1">
              <a:schemeClr val="accent2"/>
            </a:effectRef>
            <a:fontRef idx="minor">
              <a:schemeClr val="dk1"/>
            </a:fontRef>
          </p:style>
          <p:txBody>
            <a:bodyPr vert="horz" wrap="square" rtlCol="0">
              <a:spAutoFit/>
            </a:bodyPr>
            <a:lstStyle/>
            <a:p>
              <a:pPr algn="ctr"/>
              <a:r>
                <a:rPr lang="zh-CN" altLang="en-US" sz="2000" dirty="0" smtClean="0">
                  <a:solidFill>
                    <a:schemeClr val="dk1"/>
                  </a:solidFill>
                  <a:latin typeface="华文楷体" pitchFamily="2" charset="-122"/>
                  <a:ea typeface="华文楷体" pitchFamily="2" charset="-122"/>
                </a:rPr>
                <a:t>集成和测试</a:t>
              </a:r>
              <a:endParaRPr lang="zh-CN" altLang="en-US" sz="2000" dirty="0">
                <a:solidFill>
                  <a:schemeClr val="dk1"/>
                </a:solidFill>
                <a:latin typeface="华文楷体" pitchFamily="2" charset="-122"/>
                <a:ea typeface="华文楷体" pitchFamily="2" charset="-122"/>
              </a:endParaRPr>
            </a:p>
          </p:txBody>
        </p:sp>
        <p:sp>
          <p:nvSpPr>
            <p:cNvPr id="57" name="TextBox 56"/>
            <p:cNvSpPr txBox="1"/>
            <p:nvPr/>
          </p:nvSpPr>
          <p:spPr>
            <a:xfrm>
              <a:off x="1214414" y="3000372"/>
              <a:ext cx="2071702" cy="400110"/>
            </a:xfrm>
            <a:prstGeom prst="rect">
              <a:avLst/>
            </a:prstGeom>
          </p:spPr>
          <p:style>
            <a:lnRef idx="1">
              <a:schemeClr val="accent2"/>
            </a:lnRef>
            <a:fillRef idx="2">
              <a:schemeClr val="accent2"/>
            </a:fillRef>
            <a:effectRef idx="1">
              <a:schemeClr val="accent2"/>
            </a:effectRef>
            <a:fontRef idx="minor">
              <a:schemeClr val="dk1"/>
            </a:fontRef>
          </p:style>
          <p:txBody>
            <a:bodyPr vert="horz" wrap="square" rtlCol="0">
              <a:spAutoFit/>
            </a:bodyPr>
            <a:lstStyle/>
            <a:p>
              <a:pPr algn="ctr"/>
              <a:r>
                <a:rPr lang="zh-CN" altLang="en-US" sz="2000" dirty="0" smtClean="0">
                  <a:latin typeface="华文楷体" pitchFamily="2" charset="-122"/>
                  <a:ea typeface="华文楷体" pitchFamily="2" charset="-122"/>
                </a:rPr>
                <a:t>编码阶段</a:t>
              </a:r>
              <a:endParaRPr lang="zh-CN" altLang="en-US" sz="2000" dirty="0">
                <a:solidFill>
                  <a:schemeClr val="dk1"/>
                </a:solidFill>
                <a:latin typeface="华文楷体" pitchFamily="2" charset="-122"/>
                <a:ea typeface="华文楷体" pitchFamily="2" charset="-122"/>
              </a:endParaRPr>
            </a:p>
          </p:txBody>
        </p:sp>
        <p:sp>
          <p:nvSpPr>
            <p:cNvPr id="58" name="TextBox 57"/>
            <p:cNvSpPr txBox="1"/>
            <p:nvPr/>
          </p:nvSpPr>
          <p:spPr>
            <a:xfrm>
              <a:off x="1214414" y="3528956"/>
              <a:ext cx="2071702" cy="400110"/>
            </a:xfrm>
            <a:prstGeom prst="rect">
              <a:avLst/>
            </a:prstGeom>
          </p:spPr>
          <p:style>
            <a:lnRef idx="1">
              <a:schemeClr val="accent2"/>
            </a:lnRef>
            <a:fillRef idx="2">
              <a:schemeClr val="accent2"/>
            </a:fillRef>
            <a:effectRef idx="1">
              <a:schemeClr val="accent2"/>
            </a:effectRef>
            <a:fontRef idx="minor">
              <a:schemeClr val="dk1"/>
            </a:fontRef>
          </p:style>
          <p:txBody>
            <a:bodyPr vert="horz" wrap="square" rtlCol="0">
              <a:spAutoFit/>
            </a:bodyPr>
            <a:lstStyle/>
            <a:p>
              <a:pPr algn="ctr"/>
              <a:r>
                <a:rPr lang="zh-CN" altLang="en-US" sz="2000" dirty="0" smtClean="0">
                  <a:latin typeface="华文楷体" pitchFamily="2" charset="-122"/>
                  <a:ea typeface="华文楷体" pitchFamily="2" charset="-122"/>
                </a:rPr>
                <a:t>面向对象设计</a:t>
              </a:r>
              <a:endParaRPr lang="zh-CN" altLang="en-US" sz="2000" dirty="0">
                <a:solidFill>
                  <a:schemeClr val="dk1"/>
                </a:solidFill>
                <a:latin typeface="华文楷体" pitchFamily="2" charset="-122"/>
                <a:ea typeface="华文楷体" pitchFamily="2" charset="-122"/>
              </a:endParaRPr>
            </a:p>
          </p:txBody>
        </p:sp>
        <p:sp>
          <p:nvSpPr>
            <p:cNvPr id="59" name="TextBox 58"/>
            <p:cNvSpPr txBox="1"/>
            <p:nvPr/>
          </p:nvSpPr>
          <p:spPr>
            <a:xfrm>
              <a:off x="1214414" y="4071942"/>
              <a:ext cx="2071702" cy="400110"/>
            </a:xfrm>
            <a:prstGeom prst="rect">
              <a:avLst/>
            </a:prstGeom>
          </p:spPr>
          <p:style>
            <a:lnRef idx="1">
              <a:schemeClr val="accent2"/>
            </a:lnRef>
            <a:fillRef idx="2">
              <a:schemeClr val="accent2"/>
            </a:fillRef>
            <a:effectRef idx="1">
              <a:schemeClr val="accent2"/>
            </a:effectRef>
            <a:fontRef idx="minor">
              <a:schemeClr val="dk1"/>
            </a:fontRef>
          </p:style>
          <p:txBody>
            <a:bodyPr vert="horz" wrap="square" rtlCol="0">
              <a:spAutoFit/>
            </a:bodyPr>
            <a:lstStyle/>
            <a:p>
              <a:pPr algn="ctr"/>
              <a:r>
                <a:rPr lang="zh-CN" altLang="en-US" sz="2000" dirty="0" smtClean="0">
                  <a:latin typeface="华文楷体" pitchFamily="2" charset="-122"/>
                  <a:ea typeface="华文楷体" pitchFamily="2" charset="-122"/>
                </a:rPr>
                <a:t>面向对象分析</a:t>
              </a:r>
              <a:endParaRPr lang="zh-CN" altLang="en-US" sz="2000" dirty="0">
                <a:solidFill>
                  <a:schemeClr val="dk1"/>
                </a:solidFill>
                <a:latin typeface="华文楷体" pitchFamily="2" charset="-122"/>
                <a:ea typeface="华文楷体" pitchFamily="2" charset="-122"/>
              </a:endParaRPr>
            </a:p>
          </p:txBody>
        </p:sp>
        <p:sp>
          <p:nvSpPr>
            <p:cNvPr id="60" name="TextBox 59"/>
            <p:cNvSpPr txBox="1"/>
            <p:nvPr/>
          </p:nvSpPr>
          <p:spPr>
            <a:xfrm>
              <a:off x="1214414" y="4600526"/>
              <a:ext cx="2071702" cy="400110"/>
            </a:xfrm>
            <a:prstGeom prst="rect">
              <a:avLst/>
            </a:prstGeom>
          </p:spPr>
          <p:style>
            <a:lnRef idx="1">
              <a:schemeClr val="accent2"/>
            </a:lnRef>
            <a:fillRef idx="2">
              <a:schemeClr val="accent2"/>
            </a:fillRef>
            <a:effectRef idx="1">
              <a:schemeClr val="accent2"/>
            </a:effectRef>
            <a:fontRef idx="minor">
              <a:schemeClr val="dk1"/>
            </a:fontRef>
          </p:style>
          <p:txBody>
            <a:bodyPr vert="horz" wrap="square" rtlCol="0">
              <a:spAutoFit/>
            </a:bodyPr>
            <a:lstStyle/>
            <a:p>
              <a:pPr algn="ctr"/>
              <a:r>
                <a:rPr lang="zh-CN" altLang="en-US" sz="2000" dirty="0" smtClean="0">
                  <a:latin typeface="华文楷体" pitchFamily="2" charset="-122"/>
                  <a:ea typeface="华文楷体" pitchFamily="2" charset="-122"/>
                </a:rPr>
                <a:t>需求阶段</a:t>
              </a:r>
              <a:endParaRPr lang="zh-CN" altLang="en-US" sz="2000" dirty="0">
                <a:solidFill>
                  <a:schemeClr val="dk1"/>
                </a:solidFill>
                <a:latin typeface="华文楷体" pitchFamily="2" charset="-122"/>
                <a:ea typeface="华文楷体" pitchFamily="2" charset="-122"/>
              </a:endParaRPr>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571472" y="1000108"/>
            <a:ext cx="8229600" cy="5572164"/>
          </a:xfrm>
        </p:spPr>
        <p:txBody>
          <a:bodyPr>
            <a:normAutofit/>
          </a:bodyPr>
          <a:lstStyle/>
          <a:p>
            <a:pPr algn="just">
              <a:spcAft>
                <a:spcPct val="40000"/>
              </a:spcAft>
            </a:pPr>
            <a:r>
              <a:rPr lang="en-US" altLang="zh-CN" sz="2800" dirty="0" smtClean="0">
                <a:latin typeface="宋体" pitchFamily="2" charset="-122"/>
                <a:cs typeface="Times New Roman" pitchFamily="18" charset="0"/>
              </a:rPr>
              <a:t>*1</a:t>
            </a:r>
            <a:r>
              <a:rPr lang="zh-CN" altLang="en-US" sz="2800" dirty="0" smtClean="0">
                <a:latin typeface="宋体" pitchFamily="2" charset="-122"/>
                <a:cs typeface="Times New Roman" pitchFamily="18" charset="0"/>
              </a:rPr>
              <a:t>、软件工程的体系结构和分层结构；</a:t>
            </a:r>
            <a:endParaRPr lang="en-US" altLang="zh-CN" sz="2800" dirty="0" smtClean="0">
              <a:latin typeface="宋体" pitchFamily="2" charset="-122"/>
              <a:cs typeface="Times New Roman" pitchFamily="18" charset="0"/>
            </a:endParaRPr>
          </a:p>
          <a:p>
            <a:pPr algn="just">
              <a:spcAft>
                <a:spcPct val="40000"/>
              </a:spcAft>
            </a:pPr>
            <a:r>
              <a:rPr lang="en-US" altLang="zh-CN" sz="2800" dirty="0" smtClean="0">
                <a:latin typeface="宋体" pitchFamily="2" charset="-122"/>
                <a:cs typeface="Times New Roman" pitchFamily="18" charset="0"/>
              </a:rPr>
              <a:t>2</a:t>
            </a:r>
            <a:r>
              <a:rPr lang="zh-CN" altLang="en-US" sz="2800" dirty="0" smtClean="0">
                <a:latin typeface="宋体" pitchFamily="2" charset="-122"/>
                <a:cs typeface="Times New Roman" pitchFamily="18" charset="0"/>
              </a:rPr>
              <a:t>、过程的三个阶段和任务</a:t>
            </a:r>
            <a:endParaRPr lang="en-US" altLang="zh-CN" sz="2800" dirty="0" smtClean="0">
              <a:latin typeface="宋体" pitchFamily="2" charset="-122"/>
              <a:cs typeface="Times New Roman" pitchFamily="18" charset="0"/>
            </a:endParaRPr>
          </a:p>
          <a:p>
            <a:pPr algn="just">
              <a:spcAft>
                <a:spcPct val="40000"/>
              </a:spcAft>
            </a:pPr>
            <a:r>
              <a:rPr lang="en-US" altLang="zh-CN" sz="2800" dirty="0" smtClean="0">
                <a:latin typeface="宋体" pitchFamily="2" charset="-122"/>
                <a:cs typeface="Times New Roman" pitchFamily="18" charset="0"/>
              </a:rPr>
              <a:t>3</a:t>
            </a:r>
            <a:r>
              <a:rPr lang="zh-CN" altLang="en-US" sz="2800" dirty="0" smtClean="0">
                <a:latin typeface="宋体" pitchFamily="2" charset="-122"/>
                <a:cs typeface="Times New Roman" pitchFamily="18" charset="0"/>
              </a:rPr>
              <a:t>、生命周期的含义</a:t>
            </a:r>
            <a:endParaRPr lang="en-US" altLang="zh-CN" sz="2800" dirty="0" smtClean="0">
              <a:latin typeface="宋体" pitchFamily="2" charset="-122"/>
              <a:cs typeface="Times New Roman" pitchFamily="18" charset="0"/>
            </a:endParaRPr>
          </a:p>
          <a:p>
            <a:pPr algn="just">
              <a:spcAft>
                <a:spcPct val="40000"/>
              </a:spcAft>
            </a:pPr>
            <a:r>
              <a:rPr lang="en-US" altLang="zh-CN" sz="2800" dirty="0" smtClean="0">
                <a:latin typeface="宋体" pitchFamily="2" charset="-122"/>
                <a:cs typeface="Times New Roman" pitchFamily="18" charset="0"/>
              </a:rPr>
              <a:t>4</a:t>
            </a:r>
            <a:r>
              <a:rPr lang="zh-CN" altLang="en-US" sz="2800" dirty="0" smtClean="0">
                <a:latin typeface="宋体" pitchFamily="2" charset="-122"/>
                <a:cs typeface="Times New Roman" pitchFamily="18" charset="0"/>
              </a:rPr>
              <a:t>、一些常见的过程模型。</a:t>
            </a:r>
            <a:endParaRPr lang="en-US" altLang="zh-CN" sz="2800" dirty="0" smtClean="0">
              <a:latin typeface="宋体" pitchFamily="2" charset="-122"/>
              <a:cs typeface="Times New Roman" pitchFamily="18" charset="0"/>
            </a:endParaRPr>
          </a:p>
          <a:p>
            <a:pPr algn="just">
              <a:spcAft>
                <a:spcPct val="40000"/>
              </a:spcAft>
            </a:pPr>
            <a:endParaRPr lang="en-US" altLang="zh-CN" sz="2800" dirty="0" smtClean="0">
              <a:latin typeface="宋体" pitchFamily="2" charset="-122"/>
              <a:cs typeface="Times New Roman" pitchFamily="18" charset="0"/>
            </a:endParaRPr>
          </a:p>
          <a:p>
            <a:pPr algn="just">
              <a:spcAft>
                <a:spcPct val="40000"/>
              </a:spcAft>
            </a:pPr>
            <a:r>
              <a:rPr lang="zh-CN" altLang="en-US" sz="2800" dirty="0" smtClean="0">
                <a:latin typeface="宋体" pitchFamily="2" charset="-122"/>
                <a:cs typeface="Times New Roman" pitchFamily="18" charset="0"/>
              </a:rPr>
              <a:t>注意：选择适合本组织和本项目的模型来进行软件开发，另外可以结合多个模型的优缺点来用一组过程模型，发挥优势，尽量减少弊端的影响。</a:t>
            </a:r>
            <a:endParaRPr lang="en-US" altLang="zh-CN" sz="2800" dirty="0" smtClean="0">
              <a:latin typeface="宋体" pitchFamily="2" charset="-122"/>
              <a:cs typeface="Times New Roman" pitchFamily="18" charset="0"/>
            </a:endParaRPr>
          </a:p>
        </p:txBody>
      </p:sp>
      <p:sp>
        <p:nvSpPr>
          <p:cNvPr id="25" name="灯片编号占位符 5"/>
          <p:cNvSpPr>
            <a:spLocks noGrp="1"/>
          </p:cNvSpPr>
          <p:nvPr>
            <p:ph type="sldNum" sz="quarter" idx="12"/>
          </p:nvPr>
        </p:nvSpPr>
        <p:spPr/>
        <p:txBody>
          <a:bodyPr/>
          <a:lstStyle/>
          <a:p>
            <a:fld id="{3FAB0D16-F139-4D5A-83A3-478725100108}" type="slidenum">
              <a:rPr lang="en-US" altLang="zh-CN"/>
              <a:pPr/>
              <a:t>42</a:t>
            </a:fld>
            <a:endParaRPr lang="en-US" altLang="zh-CN"/>
          </a:p>
        </p:txBody>
      </p:sp>
      <p:sp>
        <p:nvSpPr>
          <p:cNvPr id="27" name="Rectangle 2"/>
          <p:cNvSpPr txBox="1">
            <a:spLocks noChangeArrowheads="1"/>
          </p:cNvSpPr>
          <p:nvPr/>
        </p:nvSpPr>
        <p:spPr>
          <a:xfrm>
            <a:off x="642910" y="71414"/>
            <a:ext cx="7126288" cy="952500"/>
          </a:xfrm>
          <a:prstGeom prst="rect">
            <a:avLst/>
          </a:prstGeom>
        </p:spPr>
        <p:txBody>
          <a:bodyPr vert="horz" anchor="ctr">
            <a:normAutofit/>
          </a:bodyPr>
          <a:lstStyle/>
          <a:p>
            <a:pPr marL="484632" lvl="0" fontAlgn="auto">
              <a:spcAft>
                <a:spcPts val="0"/>
              </a:spcAft>
              <a:defRPr/>
            </a:pPr>
            <a:r>
              <a:rPr lang="zh-CN" altLang="en-US" sz="3600" b="1"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latin typeface="楷体_GB2312" pitchFamily="49" charset="-122"/>
                <a:ea typeface="楷体_GB2312" pitchFamily="49" charset="-122"/>
                <a:cs typeface="+mj-cs"/>
              </a:rPr>
              <a:t>小结</a:t>
            </a:r>
            <a:endParaRPr kumimoji="0" lang="zh-CN" altLang="en-US" sz="4200" b="1" i="1" u="none" strike="noStrike" kern="1200" cap="none" spc="0" normalizeH="0" baseline="0" noProof="0" dirty="0">
              <a:ln w="6350">
                <a:solidFill>
                  <a:schemeClr val="accent1">
                    <a:shade val="43000"/>
                  </a:schemeClr>
                </a:solidFill>
              </a:ln>
              <a:solidFill>
                <a:srgbClr val="FFFF00"/>
              </a:solidFill>
              <a:effectLst>
                <a:outerShdw blurRad="38100" dist="38100" dir="2700000" algn="tl">
                  <a:srgbClr val="000000">
                    <a:alpha val="43137"/>
                  </a:srgbClr>
                </a:outerShdw>
              </a:effectLst>
              <a:uLnTx/>
              <a:uFillTx/>
              <a:latin typeface="Times New Roman" pitchFamily="18"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39">
                                            <p:txEl>
                                              <p:pRg st="5" end="5"/>
                                            </p:txEl>
                                          </p:spTgt>
                                        </p:tgtEl>
                                        <p:attrNameLst>
                                          <p:attrName>style.visibility</p:attrName>
                                        </p:attrNameLst>
                                      </p:cBhvr>
                                      <p:to>
                                        <p:strVal val="visible"/>
                                      </p:to>
                                    </p:set>
                                    <p:anim calcmode="lin" valueType="num">
                                      <p:cBhvr additive="base">
                                        <p:cTn id="7" dur="500" fill="hold"/>
                                        <p:tgtEl>
                                          <p:spTgt spid="39939">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571472" y="1000108"/>
            <a:ext cx="8229600" cy="5143536"/>
          </a:xfrm>
        </p:spPr>
        <p:txBody>
          <a:bodyPr>
            <a:normAutofit/>
          </a:bodyPr>
          <a:lstStyle/>
          <a:p>
            <a:pPr algn="just">
              <a:spcAft>
                <a:spcPct val="40000"/>
              </a:spcAft>
            </a:pPr>
            <a:r>
              <a:rPr lang="en-US" altLang="zh-CN" sz="2400" b="1" dirty="0" smtClean="0">
                <a:solidFill>
                  <a:srgbClr val="FFFF00"/>
                </a:solidFill>
                <a:latin typeface="宋体" pitchFamily="2" charset="-122"/>
                <a:cs typeface="Times New Roman" pitchFamily="18" charset="0"/>
              </a:rPr>
              <a:t>V</a:t>
            </a:r>
            <a:r>
              <a:rPr lang="zh-CN" altLang="en-US" sz="2400" b="1" dirty="0" smtClean="0">
                <a:solidFill>
                  <a:srgbClr val="FFFF00"/>
                </a:solidFill>
                <a:latin typeface="宋体" pitchFamily="2" charset="-122"/>
                <a:cs typeface="Times New Roman" pitchFamily="18" charset="0"/>
              </a:rPr>
              <a:t>模型</a:t>
            </a:r>
            <a:r>
              <a:rPr lang="zh-CN" altLang="en-US" sz="2400" dirty="0" smtClean="0">
                <a:latin typeface="宋体" pitchFamily="2" charset="-122"/>
                <a:cs typeface="Times New Roman" pitchFamily="18" charset="0"/>
              </a:rPr>
              <a:t>：</a:t>
            </a:r>
            <a:endParaRPr lang="en-US" altLang="zh-CN" sz="2400" dirty="0" smtClean="0">
              <a:latin typeface="宋体" pitchFamily="2" charset="-122"/>
              <a:cs typeface="Times New Roman" pitchFamily="18" charset="0"/>
            </a:endParaRPr>
          </a:p>
          <a:p>
            <a:pPr algn="just">
              <a:spcAft>
                <a:spcPct val="40000"/>
              </a:spcAft>
              <a:buNone/>
            </a:pPr>
            <a:r>
              <a:rPr lang="en-US" altLang="zh-CN" sz="2400" dirty="0" smtClean="0">
                <a:latin typeface="宋体" pitchFamily="2" charset="-122"/>
                <a:cs typeface="Times New Roman" pitchFamily="18" charset="0"/>
              </a:rPr>
              <a:t>       V</a:t>
            </a:r>
            <a:r>
              <a:rPr lang="zh-CN" altLang="en-US" sz="2400" dirty="0" smtClean="0">
                <a:latin typeface="宋体" pitchFamily="2" charset="-122"/>
                <a:cs typeface="Times New Roman" pitchFamily="18" charset="0"/>
              </a:rPr>
              <a:t>模型是瀑布模型的变种，它说明测试活动是如何与分析和设计相联系的。</a:t>
            </a:r>
            <a:endParaRPr lang="zh-CN" altLang="en-US" sz="2400" dirty="0">
              <a:latin typeface="宋体" pitchFamily="2" charset="-122"/>
              <a:cs typeface="Times New Roman" pitchFamily="18" charset="0"/>
            </a:endParaRPr>
          </a:p>
        </p:txBody>
      </p:sp>
      <p:sp>
        <p:nvSpPr>
          <p:cNvPr id="25" name="灯片编号占位符 5"/>
          <p:cNvSpPr>
            <a:spLocks noGrp="1"/>
          </p:cNvSpPr>
          <p:nvPr>
            <p:ph type="sldNum" sz="quarter" idx="12"/>
          </p:nvPr>
        </p:nvSpPr>
        <p:spPr/>
        <p:txBody>
          <a:bodyPr/>
          <a:lstStyle/>
          <a:p>
            <a:fld id="{3FAB0D16-F139-4D5A-83A3-478725100108}" type="slidenum">
              <a:rPr lang="en-US" altLang="zh-CN"/>
              <a:pPr/>
              <a:t>43</a:t>
            </a:fld>
            <a:endParaRPr lang="en-US" altLang="zh-CN"/>
          </a:p>
        </p:txBody>
      </p:sp>
      <p:sp>
        <p:nvSpPr>
          <p:cNvPr id="27" name="Rectangle 2"/>
          <p:cNvSpPr txBox="1">
            <a:spLocks noChangeArrowheads="1"/>
          </p:cNvSpPr>
          <p:nvPr/>
        </p:nvSpPr>
        <p:spPr>
          <a:xfrm>
            <a:off x="642910" y="71414"/>
            <a:ext cx="7126288" cy="952500"/>
          </a:xfrm>
          <a:prstGeom prst="rect">
            <a:avLst/>
          </a:prstGeom>
        </p:spPr>
        <p:txBody>
          <a:bodyPr vert="horz" anchor="ctr">
            <a:normAutofit/>
          </a:bodyPr>
          <a:lstStyle/>
          <a:p>
            <a:pPr marL="484632" lvl="0" fontAlgn="auto">
              <a:spcAft>
                <a:spcPts val="0"/>
              </a:spcAft>
              <a:defRPr/>
            </a:pPr>
            <a:r>
              <a:rPr kumimoji="0" lang="en-US" altLang="zh-CN"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a:t>
            </a:r>
            <a:r>
              <a:rPr kumimoji="0" lang="zh-CN" altLang="en-US"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过程模型</a:t>
            </a:r>
            <a:r>
              <a:rPr lang="en-US" altLang="zh-CN" sz="3600" b="1"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latin typeface="楷体_GB2312" pitchFamily="49" charset="-122"/>
                <a:ea typeface="楷体_GB2312" pitchFamily="49" charset="-122"/>
                <a:cs typeface="+mj-cs"/>
              </a:rPr>
              <a:t>——</a:t>
            </a:r>
            <a:r>
              <a:rPr lang="en-US" altLang="zh-CN" sz="3600" b="1" dirty="0" smtClean="0">
                <a:ln w="6350">
                  <a:solidFill>
                    <a:srgbClr val="FF388C">
                      <a:shade val="43000"/>
                    </a:srgbClr>
                  </a:solidFill>
                </a:ln>
                <a:solidFill>
                  <a:srgbClr val="FFFF00"/>
                </a:solidFill>
                <a:effectLst>
                  <a:outerShdw blurRad="38100" dist="38100" dir="2700000" algn="tl">
                    <a:srgbClr val="000000">
                      <a:alpha val="43137"/>
                    </a:srgbClr>
                  </a:outerShdw>
                </a:effectLst>
                <a:latin typeface="楷体_GB2312" pitchFamily="49" charset="-122"/>
                <a:ea typeface="楷体_GB2312" pitchFamily="49" charset="-122"/>
                <a:cs typeface="+mj-cs"/>
              </a:rPr>
              <a:t>V</a:t>
            </a:r>
            <a:r>
              <a:rPr lang="zh-CN" altLang="en-US" sz="3600" b="1" dirty="0" smtClean="0">
                <a:ln w="6350">
                  <a:solidFill>
                    <a:srgbClr val="FF388C">
                      <a:shade val="43000"/>
                    </a:srgbClr>
                  </a:solidFill>
                </a:ln>
                <a:solidFill>
                  <a:srgbClr val="FFFF00"/>
                </a:solidFill>
                <a:effectLst>
                  <a:outerShdw blurRad="38100" dist="38100" dir="2700000" algn="tl">
                    <a:srgbClr val="000000">
                      <a:alpha val="43137"/>
                    </a:srgbClr>
                  </a:outerShdw>
                </a:effectLst>
                <a:latin typeface="楷体_GB2312" pitchFamily="49" charset="-122"/>
                <a:ea typeface="楷体_GB2312" pitchFamily="49" charset="-122"/>
                <a:cs typeface="+mj-cs"/>
              </a:rPr>
              <a:t>模型</a:t>
            </a:r>
            <a:endParaRPr kumimoji="0" lang="zh-CN" altLang="en-US" sz="4200" b="1" i="1" u="none" strike="noStrike" kern="1200" cap="none" spc="0" normalizeH="0" baseline="0" noProof="0" dirty="0">
              <a:ln w="6350">
                <a:solidFill>
                  <a:schemeClr val="accent1">
                    <a:shade val="43000"/>
                  </a:schemeClr>
                </a:solidFill>
              </a:ln>
              <a:solidFill>
                <a:srgbClr val="FFFF00"/>
              </a:solidFill>
              <a:effectLst>
                <a:outerShdw blurRad="38100" dist="38100" dir="2700000" algn="tl">
                  <a:srgbClr val="000000">
                    <a:alpha val="43137"/>
                  </a:srgbClr>
                </a:outerShdw>
              </a:effectLst>
              <a:uLnTx/>
              <a:uFillTx/>
              <a:latin typeface="Times New Roman" pitchFamily="18" charset="0"/>
              <a:ea typeface="+mj-ea"/>
              <a:cs typeface="+mj-cs"/>
            </a:endParaRPr>
          </a:p>
        </p:txBody>
      </p:sp>
      <p:cxnSp>
        <p:nvCxnSpPr>
          <p:cNvPr id="29" name="直接箭头连接符 28"/>
          <p:cNvCxnSpPr>
            <a:stCxn id="38" idx="2"/>
            <a:endCxn id="36" idx="0"/>
          </p:cNvCxnSpPr>
          <p:nvPr/>
        </p:nvCxnSpPr>
        <p:spPr>
          <a:xfrm rot="16200000" flipH="1">
            <a:off x="2021692" y="3657573"/>
            <a:ext cx="600022" cy="42862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0" name="Arc 15"/>
          <p:cNvSpPr>
            <a:spLocks/>
          </p:cNvSpPr>
          <p:nvPr/>
        </p:nvSpPr>
        <p:spPr bwMode="auto">
          <a:xfrm rot="14842196" flipV="1">
            <a:off x="4429847" y="4785152"/>
            <a:ext cx="369459" cy="86700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ln>
            <a:tailEnd type="arrow"/>
          </a:ln>
        </p:spPr>
        <p:style>
          <a:lnRef idx="2">
            <a:schemeClr val="accent2"/>
          </a:lnRef>
          <a:fillRef idx="0">
            <a:schemeClr val="accent2"/>
          </a:fillRef>
          <a:effectRef idx="1">
            <a:schemeClr val="accent2"/>
          </a:effectRef>
          <a:fontRef idx="minor">
            <a:schemeClr val="tx1"/>
          </a:fontRef>
        </p:style>
        <p:txBody>
          <a:bodyPr/>
          <a:lstStyle/>
          <a:p>
            <a:endParaRPr lang="zh-CN" altLang="en-US"/>
          </a:p>
        </p:txBody>
      </p:sp>
      <p:sp>
        <p:nvSpPr>
          <p:cNvPr id="32" name="TextBox 31"/>
          <p:cNvSpPr txBox="1"/>
          <p:nvPr/>
        </p:nvSpPr>
        <p:spPr>
          <a:xfrm>
            <a:off x="5500694" y="4171898"/>
            <a:ext cx="2071702" cy="400110"/>
          </a:xfrm>
          <a:prstGeom prst="rect">
            <a:avLst/>
          </a:prstGeom>
        </p:spPr>
        <p:style>
          <a:lnRef idx="1">
            <a:schemeClr val="accent2"/>
          </a:lnRef>
          <a:fillRef idx="2">
            <a:schemeClr val="accent2"/>
          </a:fillRef>
          <a:effectRef idx="1">
            <a:schemeClr val="accent2"/>
          </a:effectRef>
          <a:fontRef idx="minor">
            <a:schemeClr val="dk1"/>
          </a:fontRef>
        </p:style>
        <p:txBody>
          <a:bodyPr vert="horz" wrap="square" rtlCol="0">
            <a:spAutoFit/>
          </a:bodyPr>
          <a:lstStyle/>
          <a:p>
            <a:pPr algn="ctr"/>
            <a:r>
              <a:rPr lang="zh-CN" altLang="en-US" sz="2000" dirty="0" smtClean="0">
                <a:latin typeface="华文楷体" pitchFamily="2" charset="-122"/>
                <a:ea typeface="华文楷体" pitchFamily="2" charset="-122"/>
              </a:rPr>
              <a:t>系统测试</a:t>
            </a:r>
            <a:endParaRPr lang="zh-CN" altLang="en-US" sz="2000" dirty="0">
              <a:solidFill>
                <a:schemeClr val="dk1"/>
              </a:solidFill>
              <a:latin typeface="华文楷体" pitchFamily="2" charset="-122"/>
              <a:ea typeface="华文楷体" pitchFamily="2" charset="-122"/>
            </a:endParaRPr>
          </a:p>
        </p:txBody>
      </p:sp>
      <p:sp>
        <p:nvSpPr>
          <p:cNvPr id="33" name="TextBox 32"/>
          <p:cNvSpPr txBox="1"/>
          <p:nvPr/>
        </p:nvSpPr>
        <p:spPr>
          <a:xfrm>
            <a:off x="3571868" y="6000768"/>
            <a:ext cx="2071702" cy="400110"/>
          </a:xfrm>
          <a:prstGeom prst="rect">
            <a:avLst/>
          </a:prstGeom>
        </p:spPr>
        <p:style>
          <a:lnRef idx="1">
            <a:schemeClr val="accent2"/>
          </a:lnRef>
          <a:fillRef idx="2">
            <a:schemeClr val="accent2"/>
          </a:fillRef>
          <a:effectRef idx="1">
            <a:schemeClr val="accent2"/>
          </a:effectRef>
          <a:fontRef idx="minor">
            <a:schemeClr val="dk1"/>
          </a:fontRef>
        </p:style>
        <p:txBody>
          <a:bodyPr vert="horz" wrap="square" rtlCol="0">
            <a:spAutoFit/>
          </a:bodyPr>
          <a:lstStyle/>
          <a:p>
            <a:pPr algn="ctr"/>
            <a:r>
              <a:rPr lang="zh-CN" altLang="en-US" sz="2000" dirty="0" smtClean="0">
                <a:latin typeface="华文楷体" pitchFamily="2" charset="-122"/>
                <a:ea typeface="华文楷体" pitchFamily="2" charset="-122"/>
              </a:rPr>
              <a:t>编码</a:t>
            </a:r>
            <a:endParaRPr lang="zh-CN" altLang="en-US" sz="2000" dirty="0">
              <a:solidFill>
                <a:schemeClr val="dk1"/>
              </a:solidFill>
              <a:latin typeface="华文楷体" pitchFamily="2" charset="-122"/>
              <a:ea typeface="华文楷体" pitchFamily="2" charset="-122"/>
            </a:endParaRPr>
          </a:p>
        </p:txBody>
      </p:sp>
      <p:sp>
        <p:nvSpPr>
          <p:cNvPr id="36" name="TextBox 35"/>
          <p:cNvSpPr txBox="1"/>
          <p:nvPr/>
        </p:nvSpPr>
        <p:spPr>
          <a:xfrm>
            <a:off x="1500166" y="4171898"/>
            <a:ext cx="2071702" cy="400110"/>
          </a:xfrm>
          <a:prstGeom prst="rect">
            <a:avLst/>
          </a:prstGeom>
        </p:spPr>
        <p:style>
          <a:lnRef idx="1">
            <a:schemeClr val="accent2"/>
          </a:lnRef>
          <a:fillRef idx="2">
            <a:schemeClr val="accent2"/>
          </a:fillRef>
          <a:effectRef idx="1">
            <a:schemeClr val="accent2"/>
          </a:effectRef>
          <a:fontRef idx="minor">
            <a:schemeClr val="dk1"/>
          </a:fontRef>
        </p:style>
        <p:txBody>
          <a:bodyPr vert="horz" wrap="square" rtlCol="0">
            <a:spAutoFit/>
          </a:bodyPr>
          <a:lstStyle/>
          <a:p>
            <a:pPr algn="ctr"/>
            <a:r>
              <a:rPr lang="zh-CN" altLang="en-US" sz="2000" dirty="0" smtClean="0">
                <a:latin typeface="华文楷体" pitchFamily="2" charset="-122"/>
                <a:ea typeface="华文楷体" pitchFamily="2" charset="-122"/>
              </a:rPr>
              <a:t>系统设计</a:t>
            </a:r>
            <a:endParaRPr lang="zh-CN" altLang="en-US" sz="2000" dirty="0">
              <a:solidFill>
                <a:schemeClr val="dk1"/>
              </a:solidFill>
              <a:latin typeface="华文楷体" pitchFamily="2" charset="-122"/>
              <a:ea typeface="华文楷体" pitchFamily="2" charset="-122"/>
            </a:endParaRPr>
          </a:p>
        </p:txBody>
      </p:sp>
      <p:sp>
        <p:nvSpPr>
          <p:cNvPr id="37" name="TextBox 36"/>
          <p:cNvSpPr txBox="1"/>
          <p:nvPr/>
        </p:nvSpPr>
        <p:spPr>
          <a:xfrm>
            <a:off x="5072066" y="5143512"/>
            <a:ext cx="2071702" cy="400110"/>
          </a:xfrm>
          <a:prstGeom prst="rect">
            <a:avLst/>
          </a:prstGeom>
        </p:spPr>
        <p:style>
          <a:lnRef idx="1">
            <a:schemeClr val="accent2"/>
          </a:lnRef>
          <a:fillRef idx="2">
            <a:schemeClr val="accent2"/>
          </a:fillRef>
          <a:effectRef idx="1">
            <a:schemeClr val="accent2"/>
          </a:effectRef>
          <a:fontRef idx="minor">
            <a:schemeClr val="dk1"/>
          </a:fontRef>
        </p:style>
        <p:txBody>
          <a:bodyPr vert="horz" wrap="square" rtlCol="0">
            <a:spAutoFit/>
          </a:bodyPr>
          <a:lstStyle/>
          <a:p>
            <a:pPr algn="ctr"/>
            <a:r>
              <a:rPr lang="zh-CN" altLang="en-US" sz="2000" dirty="0" smtClean="0">
                <a:solidFill>
                  <a:schemeClr val="dk1"/>
                </a:solidFill>
                <a:latin typeface="华文楷体" pitchFamily="2" charset="-122"/>
                <a:ea typeface="华文楷体" pitchFamily="2" charset="-122"/>
              </a:rPr>
              <a:t>单元、集成测试</a:t>
            </a:r>
            <a:endParaRPr lang="zh-CN" altLang="en-US" sz="2000" dirty="0">
              <a:solidFill>
                <a:schemeClr val="dk1"/>
              </a:solidFill>
              <a:latin typeface="华文楷体" pitchFamily="2" charset="-122"/>
              <a:ea typeface="华文楷体" pitchFamily="2" charset="-122"/>
            </a:endParaRPr>
          </a:p>
        </p:txBody>
      </p:sp>
      <p:sp>
        <p:nvSpPr>
          <p:cNvPr id="38" name="TextBox 37"/>
          <p:cNvSpPr txBox="1"/>
          <p:nvPr/>
        </p:nvSpPr>
        <p:spPr>
          <a:xfrm>
            <a:off x="1071538" y="3171766"/>
            <a:ext cx="2071702" cy="400110"/>
          </a:xfrm>
          <a:prstGeom prst="rect">
            <a:avLst/>
          </a:prstGeom>
        </p:spPr>
        <p:style>
          <a:lnRef idx="1">
            <a:schemeClr val="accent2"/>
          </a:lnRef>
          <a:fillRef idx="2">
            <a:schemeClr val="accent2"/>
          </a:fillRef>
          <a:effectRef idx="1">
            <a:schemeClr val="accent2"/>
          </a:effectRef>
          <a:fontRef idx="minor">
            <a:schemeClr val="dk1"/>
          </a:fontRef>
        </p:style>
        <p:txBody>
          <a:bodyPr vert="horz" wrap="square" rtlCol="0">
            <a:spAutoFit/>
          </a:bodyPr>
          <a:lstStyle/>
          <a:p>
            <a:pPr algn="ctr"/>
            <a:r>
              <a:rPr lang="zh-CN" altLang="en-US" sz="2000" dirty="0" smtClean="0">
                <a:latin typeface="华文楷体" pitchFamily="2" charset="-122"/>
                <a:ea typeface="华文楷体" pitchFamily="2" charset="-122"/>
              </a:rPr>
              <a:t>需求分析</a:t>
            </a:r>
            <a:endParaRPr lang="zh-CN" altLang="en-US" sz="2000" dirty="0">
              <a:solidFill>
                <a:schemeClr val="dk1"/>
              </a:solidFill>
              <a:latin typeface="华文楷体" pitchFamily="2" charset="-122"/>
              <a:ea typeface="华文楷体" pitchFamily="2" charset="-122"/>
            </a:endParaRPr>
          </a:p>
        </p:txBody>
      </p:sp>
      <p:sp>
        <p:nvSpPr>
          <p:cNvPr id="39" name="TextBox 38"/>
          <p:cNvSpPr txBox="1"/>
          <p:nvPr/>
        </p:nvSpPr>
        <p:spPr>
          <a:xfrm>
            <a:off x="2071670" y="5143512"/>
            <a:ext cx="2071702" cy="400110"/>
          </a:xfrm>
          <a:prstGeom prst="rect">
            <a:avLst/>
          </a:prstGeom>
        </p:spPr>
        <p:style>
          <a:lnRef idx="1">
            <a:schemeClr val="accent2"/>
          </a:lnRef>
          <a:fillRef idx="2">
            <a:schemeClr val="accent2"/>
          </a:fillRef>
          <a:effectRef idx="1">
            <a:schemeClr val="accent2"/>
          </a:effectRef>
          <a:fontRef idx="minor">
            <a:schemeClr val="dk1"/>
          </a:fontRef>
        </p:style>
        <p:txBody>
          <a:bodyPr vert="horz" wrap="square" rtlCol="0">
            <a:spAutoFit/>
          </a:bodyPr>
          <a:lstStyle/>
          <a:p>
            <a:pPr algn="ctr"/>
            <a:r>
              <a:rPr lang="zh-CN" altLang="en-US" sz="2000" dirty="0" smtClean="0">
                <a:latin typeface="华文楷体" pitchFamily="2" charset="-122"/>
                <a:ea typeface="华文楷体" pitchFamily="2" charset="-122"/>
              </a:rPr>
              <a:t>程序设计</a:t>
            </a:r>
            <a:endParaRPr lang="zh-CN" altLang="en-US" sz="2000" dirty="0">
              <a:solidFill>
                <a:schemeClr val="dk1"/>
              </a:solidFill>
              <a:latin typeface="华文楷体" pitchFamily="2" charset="-122"/>
              <a:ea typeface="华文楷体" pitchFamily="2" charset="-122"/>
            </a:endParaRPr>
          </a:p>
        </p:txBody>
      </p:sp>
      <p:sp>
        <p:nvSpPr>
          <p:cNvPr id="40" name="TextBox 39"/>
          <p:cNvSpPr txBox="1"/>
          <p:nvPr/>
        </p:nvSpPr>
        <p:spPr>
          <a:xfrm>
            <a:off x="6072198" y="3171766"/>
            <a:ext cx="2071702" cy="400110"/>
          </a:xfrm>
          <a:prstGeom prst="rect">
            <a:avLst/>
          </a:prstGeom>
        </p:spPr>
        <p:style>
          <a:lnRef idx="1">
            <a:schemeClr val="accent2"/>
          </a:lnRef>
          <a:fillRef idx="2">
            <a:schemeClr val="accent2"/>
          </a:fillRef>
          <a:effectRef idx="1">
            <a:schemeClr val="accent2"/>
          </a:effectRef>
          <a:fontRef idx="minor">
            <a:schemeClr val="dk1"/>
          </a:fontRef>
        </p:style>
        <p:txBody>
          <a:bodyPr vert="horz" wrap="square" rtlCol="0">
            <a:spAutoFit/>
          </a:bodyPr>
          <a:lstStyle/>
          <a:p>
            <a:pPr algn="ctr"/>
            <a:r>
              <a:rPr lang="zh-CN" altLang="en-US" sz="2000" dirty="0" smtClean="0">
                <a:latin typeface="华文楷体" pitchFamily="2" charset="-122"/>
                <a:ea typeface="华文楷体" pitchFamily="2" charset="-122"/>
              </a:rPr>
              <a:t>验收测试</a:t>
            </a:r>
            <a:endParaRPr lang="zh-CN" altLang="en-US" sz="2000" dirty="0">
              <a:solidFill>
                <a:schemeClr val="dk1"/>
              </a:solidFill>
              <a:latin typeface="华文楷体" pitchFamily="2" charset="-122"/>
              <a:ea typeface="华文楷体" pitchFamily="2" charset="-122"/>
            </a:endParaRPr>
          </a:p>
        </p:txBody>
      </p:sp>
      <p:sp>
        <p:nvSpPr>
          <p:cNvPr id="42" name="TextBox 41"/>
          <p:cNvSpPr txBox="1"/>
          <p:nvPr/>
        </p:nvSpPr>
        <p:spPr>
          <a:xfrm>
            <a:off x="6500826" y="2285992"/>
            <a:ext cx="2071702" cy="400110"/>
          </a:xfrm>
          <a:prstGeom prst="rect">
            <a:avLst/>
          </a:prstGeom>
        </p:spPr>
        <p:style>
          <a:lnRef idx="1">
            <a:schemeClr val="accent2"/>
          </a:lnRef>
          <a:fillRef idx="2">
            <a:schemeClr val="accent2"/>
          </a:fillRef>
          <a:effectRef idx="1">
            <a:schemeClr val="accent2"/>
          </a:effectRef>
          <a:fontRef idx="minor">
            <a:schemeClr val="dk1"/>
          </a:fontRef>
        </p:style>
        <p:txBody>
          <a:bodyPr vert="horz" wrap="square" rtlCol="0">
            <a:spAutoFit/>
          </a:bodyPr>
          <a:lstStyle/>
          <a:p>
            <a:pPr algn="ctr"/>
            <a:r>
              <a:rPr lang="zh-CN" altLang="en-US" sz="2000" dirty="0" smtClean="0">
                <a:solidFill>
                  <a:schemeClr val="dk1"/>
                </a:solidFill>
                <a:latin typeface="华文楷体" pitchFamily="2" charset="-122"/>
                <a:ea typeface="华文楷体" pitchFamily="2" charset="-122"/>
              </a:rPr>
              <a:t>运行和维护</a:t>
            </a:r>
            <a:endParaRPr lang="zh-CN" altLang="en-US" sz="2000" dirty="0">
              <a:solidFill>
                <a:schemeClr val="dk1"/>
              </a:solidFill>
              <a:latin typeface="华文楷体" pitchFamily="2" charset="-122"/>
              <a:ea typeface="华文楷体" pitchFamily="2" charset="-122"/>
            </a:endParaRPr>
          </a:p>
        </p:txBody>
      </p:sp>
      <p:cxnSp>
        <p:nvCxnSpPr>
          <p:cNvPr id="46" name="直接箭头连接符 45"/>
          <p:cNvCxnSpPr>
            <a:stCxn id="36" idx="2"/>
            <a:endCxn id="39" idx="0"/>
          </p:cNvCxnSpPr>
          <p:nvPr/>
        </p:nvCxnSpPr>
        <p:spPr>
          <a:xfrm rot="16200000" flipH="1">
            <a:off x="2536017" y="4572008"/>
            <a:ext cx="571504" cy="57150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9" name="直接箭头连接符 48"/>
          <p:cNvCxnSpPr>
            <a:stCxn id="39" idx="2"/>
            <a:endCxn id="33" idx="0"/>
          </p:cNvCxnSpPr>
          <p:nvPr/>
        </p:nvCxnSpPr>
        <p:spPr>
          <a:xfrm rot="16200000" flipH="1">
            <a:off x="3629047" y="5022096"/>
            <a:ext cx="457146" cy="15001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1" name="直接箭头连接符 60"/>
          <p:cNvCxnSpPr>
            <a:stCxn id="33" idx="0"/>
            <a:endCxn id="37" idx="2"/>
          </p:cNvCxnSpPr>
          <p:nvPr/>
        </p:nvCxnSpPr>
        <p:spPr>
          <a:xfrm rot="5400000" flipH="1" flipV="1">
            <a:off x="5129245" y="5022096"/>
            <a:ext cx="457146" cy="15001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4" name="直接箭头连接符 63"/>
          <p:cNvCxnSpPr>
            <a:stCxn id="37" idx="0"/>
            <a:endCxn id="32" idx="2"/>
          </p:cNvCxnSpPr>
          <p:nvPr/>
        </p:nvCxnSpPr>
        <p:spPr>
          <a:xfrm rot="5400000" flipH="1" flipV="1">
            <a:off x="6036479" y="4643446"/>
            <a:ext cx="571504" cy="42862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7" name="直接箭头连接符 66"/>
          <p:cNvCxnSpPr>
            <a:stCxn id="32" idx="0"/>
            <a:endCxn id="40" idx="2"/>
          </p:cNvCxnSpPr>
          <p:nvPr/>
        </p:nvCxnSpPr>
        <p:spPr>
          <a:xfrm rot="5400000" flipH="1" flipV="1">
            <a:off x="6522286" y="3586135"/>
            <a:ext cx="600022" cy="57150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0" name="直接箭头连接符 69"/>
          <p:cNvCxnSpPr>
            <a:stCxn id="40" idx="0"/>
            <a:endCxn id="42" idx="2"/>
          </p:cNvCxnSpPr>
          <p:nvPr/>
        </p:nvCxnSpPr>
        <p:spPr>
          <a:xfrm rot="5400000" flipH="1" flipV="1">
            <a:off x="7079531" y="2714620"/>
            <a:ext cx="485664" cy="42862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75" name="Arc 15"/>
          <p:cNvSpPr>
            <a:spLocks/>
          </p:cNvSpPr>
          <p:nvPr/>
        </p:nvSpPr>
        <p:spPr bwMode="auto">
          <a:xfrm rot="14842196" flipV="1">
            <a:off x="4132226" y="3374120"/>
            <a:ext cx="808110" cy="175283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ln>
            <a:tailEnd type="arrow"/>
          </a:ln>
        </p:spPr>
        <p:style>
          <a:lnRef idx="2">
            <a:schemeClr val="accent2"/>
          </a:lnRef>
          <a:fillRef idx="0">
            <a:schemeClr val="accent2"/>
          </a:fillRef>
          <a:effectRef idx="1">
            <a:schemeClr val="accent2"/>
          </a:effectRef>
          <a:fontRef idx="minor">
            <a:schemeClr val="tx1"/>
          </a:fontRef>
        </p:style>
        <p:txBody>
          <a:bodyPr/>
          <a:lstStyle/>
          <a:p>
            <a:endParaRPr lang="zh-CN" altLang="en-US"/>
          </a:p>
        </p:txBody>
      </p:sp>
      <p:sp>
        <p:nvSpPr>
          <p:cNvPr id="76" name="Arc 15"/>
          <p:cNvSpPr>
            <a:spLocks/>
          </p:cNvSpPr>
          <p:nvPr/>
        </p:nvSpPr>
        <p:spPr bwMode="auto">
          <a:xfrm rot="14842196" flipV="1">
            <a:off x="4044217" y="1862960"/>
            <a:ext cx="1127004" cy="270345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ln>
            <a:tailEnd type="arrow"/>
          </a:ln>
        </p:spPr>
        <p:style>
          <a:lnRef idx="2">
            <a:schemeClr val="accent2"/>
          </a:lnRef>
          <a:fillRef idx="0">
            <a:schemeClr val="accent2"/>
          </a:fillRef>
          <a:effectRef idx="1">
            <a:schemeClr val="accent2"/>
          </a:effectRef>
          <a:fontRef idx="minor">
            <a:schemeClr val="tx1"/>
          </a:fontRef>
        </p:style>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ox(in)">
                                      <p:cBhvr>
                                        <p:cTn id="7" dur="500"/>
                                        <p:tgtEl>
                                          <p:spTgt spid="36"/>
                                        </p:tgtEl>
                                      </p:cBhvr>
                                    </p:animEffect>
                                  </p:childTnLst>
                                </p:cTn>
                              </p:par>
                              <p:par>
                                <p:cTn id="8" presetID="47"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1000"/>
                                        <p:tgtEl>
                                          <p:spTgt spid="29"/>
                                        </p:tgtEl>
                                      </p:cBhvr>
                                    </p:animEffect>
                                    <p:anim calcmode="lin" valueType="num">
                                      <p:cBhvr>
                                        <p:cTn id="11" dur="1000" fill="hold"/>
                                        <p:tgtEl>
                                          <p:spTgt spid="29"/>
                                        </p:tgtEl>
                                        <p:attrNameLst>
                                          <p:attrName>ppt_x</p:attrName>
                                        </p:attrNameLst>
                                      </p:cBhvr>
                                      <p:tavLst>
                                        <p:tav tm="0">
                                          <p:val>
                                            <p:strVal val="#ppt_x"/>
                                          </p:val>
                                        </p:tav>
                                        <p:tav tm="100000">
                                          <p:val>
                                            <p:strVal val="#ppt_x"/>
                                          </p:val>
                                        </p:tav>
                                      </p:tavLst>
                                    </p:anim>
                                    <p:anim calcmode="lin" valueType="num">
                                      <p:cBhvr>
                                        <p:cTn id="12"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1000"/>
                                        <p:tgtEl>
                                          <p:spTgt spid="46"/>
                                        </p:tgtEl>
                                      </p:cBhvr>
                                    </p:animEffect>
                                    <p:anim calcmode="lin" valueType="num">
                                      <p:cBhvr>
                                        <p:cTn id="18" dur="1000" fill="hold"/>
                                        <p:tgtEl>
                                          <p:spTgt spid="46"/>
                                        </p:tgtEl>
                                        <p:attrNameLst>
                                          <p:attrName>ppt_x</p:attrName>
                                        </p:attrNameLst>
                                      </p:cBhvr>
                                      <p:tavLst>
                                        <p:tav tm="0">
                                          <p:val>
                                            <p:strVal val="#ppt_x"/>
                                          </p:val>
                                        </p:tav>
                                        <p:tav tm="100000">
                                          <p:val>
                                            <p:strVal val="#ppt_x"/>
                                          </p:val>
                                        </p:tav>
                                      </p:tavLst>
                                    </p:anim>
                                    <p:anim calcmode="lin" valueType="num">
                                      <p:cBhvr>
                                        <p:cTn id="19" dur="1000" fill="hold"/>
                                        <p:tgtEl>
                                          <p:spTgt spid="46"/>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1000"/>
                                        <p:tgtEl>
                                          <p:spTgt spid="39"/>
                                        </p:tgtEl>
                                      </p:cBhvr>
                                    </p:animEffect>
                                    <p:anim calcmode="lin" valueType="num">
                                      <p:cBhvr>
                                        <p:cTn id="23" dur="1000" fill="hold"/>
                                        <p:tgtEl>
                                          <p:spTgt spid="39"/>
                                        </p:tgtEl>
                                        <p:attrNameLst>
                                          <p:attrName>ppt_x</p:attrName>
                                        </p:attrNameLst>
                                      </p:cBhvr>
                                      <p:tavLst>
                                        <p:tav tm="0">
                                          <p:val>
                                            <p:strVal val="#ppt_x"/>
                                          </p:val>
                                        </p:tav>
                                        <p:tav tm="100000">
                                          <p:val>
                                            <p:strVal val="#ppt_x"/>
                                          </p:val>
                                        </p:tav>
                                      </p:tavLst>
                                    </p:anim>
                                    <p:anim calcmode="lin" valueType="num">
                                      <p:cBhvr>
                                        <p:cTn id="24"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7" presetClass="entr" presetSubtype="0" fill="hold" nodeType="click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fade">
                                      <p:cBhvr>
                                        <p:cTn id="29" dur="1000"/>
                                        <p:tgtEl>
                                          <p:spTgt spid="49"/>
                                        </p:tgtEl>
                                      </p:cBhvr>
                                    </p:animEffect>
                                    <p:anim calcmode="lin" valueType="num">
                                      <p:cBhvr>
                                        <p:cTn id="30" dur="1000" fill="hold"/>
                                        <p:tgtEl>
                                          <p:spTgt spid="49"/>
                                        </p:tgtEl>
                                        <p:attrNameLst>
                                          <p:attrName>ppt_x</p:attrName>
                                        </p:attrNameLst>
                                      </p:cBhvr>
                                      <p:tavLst>
                                        <p:tav tm="0">
                                          <p:val>
                                            <p:strVal val="#ppt_x"/>
                                          </p:val>
                                        </p:tav>
                                        <p:tav tm="100000">
                                          <p:val>
                                            <p:strVal val="#ppt_x"/>
                                          </p:val>
                                        </p:tav>
                                      </p:tavLst>
                                    </p:anim>
                                    <p:anim calcmode="lin" valueType="num">
                                      <p:cBhvr>
                                        <p:cTn id="31" dur="1000" fill="hold"/>
                                        <p:tgtEl>
                                          <p:spTgt spid="49"/>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1000"/>
                                        <p:tgtEl>
                                          <p:spTgt spid="33"/>
                                        </p:tgtEl>
                                      </p:cBhvr>
                                    </p:animEffect>
                                    <p:anim calcmode="lin" valueType="num">
                                      <p:cBhvr>
                                        <p:cTn id="35" dur="1000" fill="hold"/>
                                        <p:tgtEl>
                                          <p:spTgt spid="33"/>
                                        </p:tgtEl>
                                        <p:attrNameLst>
                                          <p:attrName>ppt_x</p:attrName>
                                        </p:attrNameLst>
                                      </p:cBhvr>
                                      <p:tavLst>
                                        <p:tav tm="0">
                                          <p:val>
                                            <p:strVal val="#ppt_x"/>
                                          </p:val>
                                        </p:tav>
                                        <p:tav tm="100000">
                                          <p:val>
                                            <p:strVal val="#ppt_x"/>
                                          </p:val>
                                        </p:tav>
                                      </p:tavLst>
                                    </p:anim>
                                    <p:anim calcmode="lin" valueType="num">
                                      <p:cBhvr>
                                        <p:cTn id="3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61"/>
                                        </p:tgtEl>
                                        <p:attrNameLst>
                                          <p:attrName>style.visibility</p:attrName>
                                        </p:attrNameLst>
                                      </p:cBhvr>
                                      <p:to>
                                        <p:strVal val="visible"/>
                                      </p:to>
                                    </p:set>
                                    <p:animEffect transition="in" filter="fade">
                                      <p:cBhvr>
                                        <p:cTn id="41" dur="1000"/>
                                        <p:tgtEl>
                                          <p:spTgt spid="61"/>
                                        </p:tgtEl>
                                      </p:cBhvr>
                                    </p:animEffect>
                                    <p:anim calcmode="lin" valueType="num">
                                      <p:cBhvr>
                                        <p:cTn id="42" dur="1000" fill="hold"/>
                                        <p:tgtEl>
                                          <p:spTgt spid="61"/>
                                        </p:tgtEl>
                                        <p:attrNameLst>
                                          <p:attrName>ppt_x</p:attrName>
                                        </p:attrNameLst>
                                      </p:cBhvr>
                                      <p:tavLst>
                                        <p:tav tm="0">
                                          <p:val>
                                            <p:strVal val="#ppt_x"/>
                                          </p:val>
                                        </p:tav>
                                        <p:tav tm="100000">
                                          <p:val>
                                            <p:strVal val="#ppt_x"/>
                                          </p:val>
                                        </p:tav>
                                      </p:tavLst>
                                    </p:anim>
                                    <p:anim calcmode="lin" valueType="num">
                                      <p:cBhvr>
                                        <p:cTn id="43" dur="1000" fill="hold"/>
                                        <p:tgtEl>
                                          <p:spTgt spid="61"/>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1000"/>
                                        <p:tgtEl>
                                          <p:spTgt spid="37"/>
                                        </p:tgtEl>
                                      </p:cBhvr>
                                    </p:animEffect>
                                    <p:anim calcmode="lin" valueType="num">
                                      <p:cBhvr>
                                        <p:cTn id="47" dur="1000" fill="hold"/>
                                        <p:tgtEl>
                                          <p:spTgt spid="37"/>
                                        </p:tgtEl>
                                        <p:attrNameLst>
                                          <p:attrName>ppt_x</p:attrName>
                                        </p:attrNameLst>
                                      </p:cBhvr>
                                      <p:tavLst>
                                        <p:tav tm="0">
                                          <p:val>
                                            <p:strVal val="#ppt_x"/>
                                          </p:val>
                                        </p:tav>
                                        <p:tav tm="100000">
                                          <p:val>
                                            <p:strVal val="#ppt_x"/>
                                          </p:val>
                                        </p:tav>
                                      </p:tavLst>
                                    </p:anim>
                                    <p:anim calcmode="lin" valueType="num">
                                      <p:cBhvr>
                                        <p:cTn id="48"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64"/>
                                        </p:tgtEl>
                                        <p:attrNameLst>
                                          <p:attrName>style.visibility</p:attrName>
                                        </p:attrNameLst>
                                      </p:cBhvr>
                                      <p:to>
                                        <p:strVal val="visible"/>
                                      </p:to>
                                    </p:set>
                                    <p:animEffect transition="in" filter="fade">
                                      <p:cBhvr>
                                        <p:cTn id="53" dur="1000"/>
                                        <p:tgtEl>
                                          <p:spTgt spid="64"/>
                                        </p:tgtEl>
                                      </p:cBhvr>
                                    </p:animEffect>
                                    <p:anim calcmode="lin" valueType="num">
                                      <p:cBhvr>
                                        <p:cTn id="54" dur="1000" fill="hold"/>
                                        <p:tgtEl>
                                          <p:spTgt spid="64"/>
                                        </p:tgtEl>
                                        <p:attrNameLst>
                                          <p:attrName>ppt_x</p:attrName>
                                        </p:attrNameLst>
                                      </p:cBhvr>
                                      <p:tavLst>
                                        <p:tav tm="0">
                                          <p:val>
                                            <p:strVal val="#ppt_x"/>
                                          </p:val>
                                        </p:tav>
                                        <p:tav tm="100000">
                                          <p:val>
                                            <p:strVal val="#ppt_x"/>
                                          </p:val>
                                        </p:tav>
                                      </p:tavLst>
                                    </p:anim>
                                    <p:anim calcmode="lin" valueType="num">
                                      <p:cBhvr>
                                        <p:cTn id="55" dur="1000" fill="hold"/>
                                        <p:tgtEl>
                                          <p:spTgt spid="64"/>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1000"/>
                                        <p:tgtEl>
                                          <p:spTgt spid="32"/>
                                        </p:tgtEl>
                                      </p:cBhvr>
                                    </p:animEffect>
                                    <p:anim calcmode="lin" valueType="num">
                                      <p:cBhvr>
                                        <p:cTn id="59" dur="1000" fill="hold"/>
                                        <p:tgtEl>
                                          <p:spTgt spid="32"/>
                                        </p:tgtEl>
                                        <p:attrNameLst>
                                          <p:attrName>ppt_x</p:attrName>
                                        </p:attrNameLst>
                                      </p:cBhvr>
                                      <p:tavLst>
                                        <p:tav tm="0">
                                          <p:val>
                                            <p:strVal val="#ppt_x"/>
                                          </p:val>
                                        </p:tav>
                                        <p:tav tm="100000">
                                          <p:val>
                                            <p:strVal val="#ppt_x"/>
                                          </p:val>
                                        </p:tav>
                                      </p:tavLst>
                                    </p:anim>
                                    <p:anim calcmode="lin" valueType="num">
                                      <p:cBhvr>
                                        <p:cTn id="60"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1000"/>
                                        <p:tgtEl>
                                          <p:spTgt spid="40"/>
                                        </p:tgtEl>
                                      </p:cBhvr>
                                    </p:animEffect>
                                    <p:anim calcmode="lin" valueType="num">
                                      <p:cBhvr>
                                        <p:cTn id="66" dur="1000" fill="hold"/>
                                        <p:tgtEl>
                                          <p:spTgt spid="40"/>
                                        </p:tgtEl>
                                        <p:attrNameLst>
                                          <p:attrName>ppt_x</p:attrName>
                                        </p:attrNameLst>
                                      </p:cBhvr>
                                      <p:tavLst>
                                        <p:tav tm="0">
                                          <p:val>
                                            <p:strVal val="#ppt_x"/>
                                          </p:val>
                                        </p:tav>
                                        <p:tav tm="100000">
                                          <p:val>
                                            <p:strVal val="#ppt_x"/>
                                          </p:val>
                                        </p:tav>
                                      </p:tavLst>
                                    </p:anim>
                                    <p:anim calcmode="lin" valueType="num">
                                      <p:cBhvr>
                                        <p:cTn id="67" dur="1000" fill="hold"/>
                                        <p:tgtEl>
                                          <p:spTgt spid="40"/>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67"/>
                                        </p:tgtEl>
                                        <p:attrNameLst>
                                          <p:attrName>style.visibility</p:attrName>
                                        </p:attrNameLst>
                                      </p:cBhvr>
                                      <p:to>
                                        <p:strVal val="visible"/>
                                      </p:to>
                                    </p:set>
                                    <p:animEffect transition="in" filter="fade">
                                      <p:cBhvr>
                                        <p:cTn id="70" dur="1000"/>
                                        <p:tgtEl>
                                          <p:spTgt spid="67"/>
                                        </p:tgtEl>
                                      </p:cBhvr>
                                    </p:animEffect>
                                    <p:anim calcmode="lin" valueType="num">
                                      <p:cBhvr>
                                        <p:cTn id="71" dur="1000" fill="hold"/>
                                        <p:tgtEl>
                                          <p:spTgt spid="67"/>
                                        </p:tgtEl>
                                        <p:attrNameLst>
                                          <p:attrName>ppt_x</p:attrName>
                                        </p:attrNameLst>
                                      </p:cBhvr>
                                      <p:tavLst>
                                        <p:tav tm="0">
                                          <p:val>
                                            <p:strVal val="#ppt_x"/>
                                          </p:val>
                                        </p:tav>
                                        <p:tav tm="100000">
                                          <p:val>
                                            <p:strVal val="#ppt_x"/>
                                          </p:val>
                                        </p:tav>
                                      </p:tavLst>
                                    </p:anim>
                                    <p:anim calcmode="lin" valueType="num">
                                      <p:cBhvr>
                                        <p:cTn id="72"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fade">
                                      <p:cBhvr>
                                        <p:cTn id="77" dur="1000"/>
                                        <p:tgtEl>
                                          <p:spTgt spid="42"/>
                                        </p:tgtEl>
                                      </p:cBhvr>
                                    </p:animEffect>
                                    <p:anim calcmode="lin" valueType="num">
                                      <p:cBhvr>
                                        <p:cTn id="78" dur="1000" fill="hold"/>
                                        <p:tgtEl>
                                          <p:spTgt spid="42"/>
                                        </p:tgtEl>
                                        <p:attrNameLst>
                                          <p:attrName>ppt_x</p:attrName>
                                        </p:attrNameLst>
                                      </p:cBhvr>
                                      <p:tavLst>
                                        <p:tav tm="0">
                                          <p:val>
                                            <p:strVal val="#ppt_x"/>
                                          </p:val>
                                        </p:tav>
                                        <p:tav tm="100000">
                                          <p:val>
                                            <p:strVal val="#ppt_x"/>
                                          </p:val>
                                        </p:tav>
                                      </p:tavLst>
                                    </p:anim>
                                    <p:anim calcmode="lin" valueType="num">
                                      <p:cBhvr>
                                        <p:cTn id="79" dur="1000" fill="hold"/>
                                        <p:tgtEl>
                                          <p:spTgt spid="42"/>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70"/>
                                        </p:tgtEl>
                                        <p:attrNameLst>
                                          <p:attrName>style.visibility</p:attrName>
                                        </p:attrNameLst>
                                      </p:cBhvr>
                                      <p:to>
                                        <p:strVal val="visible"/>
                                      </p:to>
                                    </p:set>
                                    <p:animEffect transition="in" filter="fade">
                                      <p:cBhvr>
                                        <p:cTn id="82" dur="1000"/>
                                        <p:tgtEl>
                                          <p:spTgt spid="70"/>
                                        </p:tgtEl>
                                      </p:cBhvr>
                                    </p:animEffect>
                                    <p:anim calcmode="lin" valueType="num">
                                      <p:cBhvr>
                                        <p:cTn id="83" dur="1000" fill="hold"/>
                                        <p:tgtEl>
                                          <p:spTgt spid="70"/>
                                        </p:tgtEl>
                                        <p:attrNameLst>
                                          <p:attrName>ppt_x</p:attrName>
                                        </p:attrNameLst>
                                      </p:cBhvr>
                                      <p:tavLst>
                                        <p:tav tm="0">
                                          <p:val>
                                            <p:strVal val="#ppt_x"/>
                                          </p:val>
                                        </p:tav>
                                        <p:tav tm="100000">
                                          <p:val>
                                            <p:strVal val="#ppt_x"/>
                                          </p:val>
                                        </p:tav>
                                      </p:tavLst>
                                    </p:anim>
                                    <p:anim calcmode="lin" valueType="num">
                                      <p:cBhvr>
                                        <p:cTn id="84"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17" presetClass="entr" presetSubtype="10" fill="hold" grpId="0" nodeType="clickEffect">
                                  <p:stCondLst>
                                    <p:cond delay="0"/>
                                  </p:stCondLst>
                                  <p:childTnLst>
                                    <p:set>
                                      <p:cBhvr>
                                        <p:cTn id="88" dur="1" fill="hold">
                                          <p:stCondLst>
                                            <p:cond delay="0"/>
                                          </p:stCondLst>
                                        </p:cTn>
                                        <p:tgtEl>
                                          <p:spTgt spid="30"/>
                                        </p:tgtEl>
                                        <p:attrNameLst>
                                          <p:attrName>style.visibility</p:attrName>
                                        </p:attrNameLst>
                                      </p:cBhvr>
                                      <p:to>
                                        <p:strVal val="visible"/>
                                      </p:to>
                                    </p:set>
                                    <p:anim calcmode="lin" valueType="num">
                                      <p:cBhvr>
                                        <p:cTn id="89" dur="500" fill="hold"/>
                                        <p:tgtEl>
                                          <p:spTgt spid="30"/>
                                        </p:tgtEl>
                                        <p:attrNameLst>
                                          <p:attrName>ppt_w</p:attrName>
                                        </p:attrNameLst>
                                      </p:cBhvr>
                                      <p:tavLst>
                                        <p:tav tm="0">
                                          <p:val>
                                            <p:fltVal val="0"/>
                                          </p:val>
                                        </p:tav>
                                        <p:tav tm="100000">
                                          <p:val>
                                            <p:strVal val="#ppt_w"/>
                                          </p:val>
                                        </p:tav>
                                      </p:tavLst>
                                    </p:anim>
                                    <p:anim calcmode="lin" valueType="num">
                                      <p:cBhvr>
                                        <p:cTn id="90" dur="500" fill="hold"/>
                                        <p:tgtEl>
                                          <p:spTgt spid="30"/>
                                        </p:tgtEl>
                                        <p:attrNameLst>
                                          <p:attrName>ppt_h</p:attrName>
                                        </p:attrNameLst>
                                      </p:cBhvr>
                                      <p:tavLst>
                                        <p:tav tm="0">
                                          <p:val>
                                            <p:strVal val="#ppt_h"/>
                                          </p:val>
                                        </p:tav>
                                        <p:tav tm="100000">
                                          <p:val>
                                            <p:strVal val="#ppt_h"/>
                                          </p:val>
                                        </p:tav>
                                      </p:tavLst>
                                    </p:anim>
                                  </p:childTnLst>
                                </p:cTn>
                              </p:par>
                              <p:par>
                                <p:cTn id="91" presetID="17" presetClass="entr" presetSubtype="10" fill="hold" grpId="0" nodeType="withEffect">
                                  <p:stCondLst>
                                    <p:cond delay="0"/>
                                  </p:stCondLst>
                                  <p:childTnLst>
                                    <p:set>
                                      <p:cBhvr>
                                        <p:cTn id="92" dur="1" fill="hold">
                                          <p:stCondLst>
                                            <p:cond delay="0"/>
                                          </p:stCondLst>
                                        </p:cTn>
                                        <p:tgtEl>
                                          <p:spTgt spid="75"/>
                                        </p:tgtEl>
                                        <p:attrNameLst>
                                          <p:attrName>style.visibility</p:attrName>
                                        </p:attrNameLst>
                                      </p:cBhvr>
                                      <p:to>
                                        <p:strVal val="visible"/>
                                      </p:to>
                                    </p:set>
                                    <p:anim calcmode="lin" valueType="num">
                                      <p:cBhvr>
                                        <p:cTn id="93" dur="500" fill="hold"/>
                                        <p:tgtEl>
                                          <p:spTgt spid="75"/>
                                        </p:tgtEl>
                                        <p:attrNameLst>
                                          <p:attrName>ppt_w</p:attrName>
                                        </p:attrNameLst>
                                      </p:cBhvr>
                                      <p:tavLst>
                                        <p:tav tm="0">
                                          <p:val>
                                            <p:fltVal val="0"/>
                                          </p:val>
                                        </p:tav>
                                        <p:tav tm="100000">
                                          <p:val>
                                            <p:strVal val="#ppt_w"/>
                                          </p:val>
                                        </p:tav>
                                      </p:tavLst>
                                    </p:anim>
                                    <p:anim calcmode="lin" valueType="num">
                                      <p:cBhvr>
                                        <p:cTn id="94" dur="500" fill="hold"/>
                                        <p:tgtEl>
                                          <p:spTgt spid="75"/>
                                        </p:tgtEl>
                                        <p:attrNameLst>
                                          <p:attrName>ppt_h</p:attrName>
                                        </p:attrNameLst>
                                      </p:cBhvr>
                                      <p:tavLst>
                                        <p:tav tm="0">
                                          <p:val>
                                            <p:strVal val="#ppt_h"/>
                                          </p:val>
                                        </p:tav>
                                        <p:tav tm="100000">
                                          <p:val>
                                            <p:strVal val="#ppt_h"/>
                                          </p:val>
                                        </p:tav>
                                      </p:tavLst>
                                    </p:anim>
                                  </p:childTnLst>
                                </p:cTn>
                              </p:par>
                              <p:par>
                                <p:cTn id="95" presetID="17" presetClass="entr" presetSubtype="1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anim calcmode="lin" valueType="num">
                                      <p:cBhvr>
                                        <p:cTn id="97" dur="500" fill="hold"/>
                                        <p:tgtEl>
                                          <p:spTgt spid="76"/>
                                        </p:tgtEl>
                                        <p:attrNameLst>
                                          <p:attrName>ppt_w</p:attrName>
                                        </p:attrNameLst>
                                      </p:cBhvr>
                                      <p:tavLst>
                                        <p:tav tm="0">
                                          <p:val>
                                            <p:fltVal val="0"/>
                                          </p:val>
                                        </p:tav>
                                        <p:tav tm="100000">
                                          <p:val>
                                            <p:strVal val="#ppt_w"/>
                                          </p:val>
                                        </p:tav>
                                      </p:tavLst>
                                    </p:anim>
                                    <p:anim calcmode="lin" valueType="num">
                                      <p:cBhvr>
                                        <p:cTn id="98" dur="500" fill="hold"/>
                                        <p:tgtEl>
                                          <p:spTgt spid="7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2" grpId="0" animBg="1"/>
      <p:bldP spid="33" grpId="0" animBg="1"/>
      <p:bldP spid="36" grpId="0" animBg="1"/>
      <p:bldP spid="37" grpId="0" animBg="1"/>
      <p:bldP spid="39" grpId="0" animBg="1"/>
      <p:bldP spid="40" grpId="0" animBg="1"/>
      <p:bldP spid="42" grpId="0" animBg="1"/>
      <p:bldP spid="75" grpId="0" animBg="1"/>
      <p:bldP spid="76"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571472" y="1000108"/>
            <a:ext cx="8229600" cy="5429288"/>
          </a:xfrm>
        </p:spPr>
        <p:txBody>
          <a:bodyPr>
            <a:normAutofit/>
          </a:bodyPr>
          <a:lstStyle/>
          <a:p>
            <a:pPr algn="just">
              <a:spcAft>
                <a:spcPct val="40000"/>
              </a:spcAft>
            </a:pPr>
            <a:r>
              <a:rPr lang="en-US" altLang="zh-CN" sz="2400" b="1" dirty="0" smtClean="0">
                <a:solidFill>
                  <a:srgbClr val="FFFF00"/>
                </a:solidFill>
                <a:latin typeface="宋体" pitchFamily="2" charset="-122"/>
                <a:cs typeface="Times New Roman" pitchFamily="18" charset="0"/>
              </a:rPr>
              <a:t>V</a:t>
            </a:r>
            <a:r>
              <a:rPr lang="zh-CN" altLang="en-US" sz="2400" b="1" dirty="0" smtClean="0">
                <a:solidFill>
                  <a:srgbClr val="FFFF00"/>
                </a:solidFill>
                <a:latin typeface="宋体" pitchFamily="2" charset="-122"/>
                <a:cs typeface="Times New Roman" pitchFamily="18" charset="0"/>
              </a:rPr>
              <a:t>模型</a:t>
            </a:r>
            <a:r>
              <a:rPr lang="zh-CN" altLang="en-US" sz="2400" dirty="0" smtClean="0">
                <a:latin typeface="宋体" pitchFamily="2" charset="-122"/>
                <a:cs typeface="Times New Roman" pitchFamily="18" charset="0"/>
              </a:rPr>
              <a:t>：</a:t>
            </a:r>
            <a:endParaRPr lang="en-US" altLang="zh-CN" sz="2400" dirty="0" smtClean="0">
              <a:latin typeface="宋体" pitchFamily="2" charset="-122"/>
              <a:cs typeface="Times New Roman" pitchFamily="18" charset="0"/>
            </a:endParaRPr>
          </a:p>
          <a:p>
            <a:pPr algn="just">
              <a:spcAft>
                <a:spcPct val="40000"/>
              </a:spcAft>
              <a:buNone/>
            </a:pPr>
            <a:r>
              <a:rPr lang="zh-CN" altLang="en-US" sz="2400" dirty="0" smtClean="0">
                <a:latin typeface="宋体" pitchFamily="2" charset="-122"/>
                <a:cs typeface="Times New Roman" pitchFamily="18" charset="0"/>
              </a:rPr>
              <a:t>       单元和集成测试针对的是程序的正确性。系统测试应验证系统设计。验收测试由客户完成，它通过把测试步骤与需求规格说明中的每一个要素关联起来对需求进行确认。</a:t>
            </a:r>
            <a:endParaRPr lang="en-US" altLang="zh-CN" sz="2400" dirty="0" smtClean="0">
              <a:latin typeface="宋体" pitchFamily="2" charset="-122"/>
              <a:cs typeface="Times New Roman" pitchFamily="18" charset="0"/>
            </a:endParaRPr>
          </a:p>
          <a:p>
            <a:pPr algn="just">
              <a:spcAft>
                <a:spcPct val="40000"/>
              </a:spcAft>
              <a:buNone/>
            </a:pPr>
            <a:r>
              <a:rPr lang="en-US" altLang="zh-CN" sz="2400" dirty="0" smtClean="0">
                <a:latin typeface="宋体" pitchFamily="2" charset="-122"/>
                <a:cs typeface="Times New Roman" pitchFamily="18" charset="0"/>
              </a:rPr>
              <a:t>      </a:t>
            </a:r>
            <a:r>
              <a:rPr lang="zh-CN" altLang="en-US" sz="2400" dirty="0" smtClean="0">
                <a:latin typeface="宋体" pitchFamily="2" charset="-122"/>
                <a:cs typeface="Times New Roman" pitchFamily="18" charset="0"/>
              </a:rPr>
              <a:t>该模型中连接</a:t>
            </a:r>
            <a:r>
              <a:rPr lang="en-US" altLang="zh-CN" sz="2400" dirty="0" smtClean="0">
                <a:latin typeface="宋体" pitchFamily="2" charset="-122"/>
                <a:cs typeface="Times New Roman" pitchFamily="18" charset="0"/>
              </a:rPr>
              <a:t>V</a:t>
            </a:r>
            <a:r>
              <a:rPr lang="zh-CN" altLang="en-US" sz="2400" dirty="0" smtClean="0">
                <a:latin typeface="宋体" pitchFamily="2" charset="-122"/>
                <a:cs typeface="Times New Roman" pitchFamily="18" charset="0"/>
              </a:rPr>
              <a:t>形符号左边和右边的连线意味着，如果在验证和确认期间发现了问题，那么在再次执行右边的测试步骤之前，重新执行左边的步骤以修正和改进需求、设计和编码。</a:t>
            </a:r>
            <a:endParaRPr lang="en-US" altLang="zh-CN" sz="2400" dirty="0" smtClean="0">
              <a:latin typeface="宋体" pitchFamily="2" charset="-122"/>
              <a:cs typeface="Times New Roman" pitchFamily="18" charset="0"/>
            </a:endParaRPr>
          </a:p>
          <a:p>
            <a:pPr algn="just">
              <a:spcAft>
                <a:spcPct val="40000"/>
              </a:spcAft>
              <a:buNone/>
            </a:pPr>
            <a:r>
              <a:rPr lang="en-US" altLang="zh-CN" sz="2400" dirty="0" smtClean="0">
                <a:latin typeface="宋体" pitchFamily="2" charset="-122"/>
                <a:cs typeface="Times New Roman" pitchFamily="18" charset="0"/>
              </a:rPr>
              <a:t>      V</a:t>
            </a:r>
            <a:r>
              <a:rPr lang="zh-CN" altLang="en-US" sz="2400" dirty="0" smtClean="0">
                <a:latin typeface="宋体" pitchFamily="2" charset="-122"/>
                <a:cs typeface="Times New Roman" pitchFamily="18" charset="0"/>
              </a:rPr>
              <a:t>模型使得隐藏在瀑布模型中的迭代和重做更加明确。</a:t>
            </a:r>
            <a:r>
              <a:rPr lang="zh-CN" altLang="en-US" sz="2400" dirty="0" smtClean="0">
                <a:solidFill>
                  <a:srgbClr val="FFFF00"/>
                </a:solidFill>
                <a:latin typeface="宋体" pitchFamily="2" charset="-122"/>
                <a:cs typeface="Times New Roman" pitchFamily="18" charset="0"/>
              </a:rPr>
              <a:t>瀑布模型关注的通常是文档和制品</a:t>
            </a:r>
            <a:r>
              <a:rPr lang="zh-CN" altLang="en-US" sz="2400" dirty="0" smtClean="0">
                <a:latin typeface="宋体" pitchFamily="2" charset="-122"/>
                <a:cs typeface="Times New Roman" pitchFamily="18" charset="0"/>
              </a:rPr>
              <a:t>，而</a:t>
            </a:r>
            <a:r>
              <a:rPr lang="en-US" altLang="zh-CN" sz="2400" dirty="0" smtClean="0">
                <a:solidFill>
                  <a:srgbClr val="FFFF00"/>
                </a:solidFill>
                <a:latin typeface="宋体" pitchFamily="2" charset="-122"/>
                <a:cs typeface="Times New Roman" pitchFamily="18" charset="0"/>
              </a:rPr>
              <a:t>V</a:t>
            </a:r>
            <a:r>
              <a:rPr lang="zh-CN" altLang="en-US" sz="2400" dirty="0" smtClean="0">
                <a:solidFill>
                  <a:srgbClr val="FFFF00"/>
                </a:solidFill>
                <a:latin typeface="宋体" pitchFamily="2" charset="-122"/>
                <a:cs typeface="Times New Roman" pitchFamily="18" charset="0"/>
              </a:rPr>
              <a:t>模型关注的则是活动和正确性</a:t>
            </a:r>
            <a:r>
              <a:rPr lang="zh-CN" altLang="en-US" sz="2400" dirty="0" smtClean="0">
                <a:latin typeface="宋体" pitchFamily="2" charset="-122"/>
                <a:cs typeface="Times New Roman" pitchFamily="18" charset="0"/>
              </a:rPr>
              <a:t>。</a:t>
            </a:r>
            <a:endParaRPr lang="en-US" altLang="zh-CN" sz="2400" dirty="0" smtClean="0">
              <a:latin typeface="宋体" pitchFamily="2" charset="-122"/>
              <a:cs typeface="Times New Roman" pitchFamily="18" charset="0"/>
            </a:endParaRPr>
          </a:p>
          <a:p>
            <a:pPr algn="just">
              <a:spcAft>
                <a:spcPct val="40000"/>
              </a:spcAft>
              <a:buNone/>
            </a:pPr>
            <a:endParaRPr lang="zh-CN" altLang="en-US" sz="2400" dirty="0">
              <a:latin typeface="宋体" pitchFamily="2" charset="-122"/>
              <a:cs typeface="Times New Roman" pitchFamily="18" charset="0"/>
            </a:endParaRPr>
          </a:p>
        </p:txBody>
      </p:sp>
      <p:sp>
        <p:nvSpPr>
          <p:cNvPr id="25" name="灯片编号占位符 5"/>
          <p:cNvSpPr>
            <a:spLocks noGrp="1"/>
          </p:cNvSpPr>
          <p:nvPr>
            <p:ph type="sldNum" sz="quarter" idx="12"/>
          </p:nvPr>
        </p:nvSpPr>
        <p:spPr/>
        <p:txBody>
          <a:bodyPr/>
          <a:lstStyle/>
          <a:p>
            <a:fld id="{3FAB0D16-F139-4D5A-83A3-478725100108}" type="slidenum">
              <a:rPr lang="en-US" altLang="zh-CN"/>
              <a:pPr/>
              <a:t>44</a:t>
            </a:fld>
            <a:endParaRPr lang="en-US" altLang="zh-CN"/>
          </a:p>
        </p:txBody>
      </p:sp>
      <p:sp>
        <p:nvSpPr>
          <p:cNvPr id="27" name="Rectangle 2"/>
          <p:cNvSpPr txBox="1">
            <a:spLocks noChangeArrowheads="1"/>
          </p:cNvSpPr>
          <p:nvPr/>
        </p:nvSpPr>
        <p:spPr>
          <a:xfrm>
            <a:off x="642910" y="71414"/>
            <a:ext cx="7126288" cy="952500"/>
          </a:xfrm>
          <a:prstGeom prst="rect">
            <a:avLst/>
          </a:prstGeom>
        </p:spPr>
        <p:txBody>
          <a:bodyPr vert="horz" anchor="ctr">
            <a:normAutofit/>
          </a:bodyPr>
          <a:lstStyle/>
          <a:p>
            <a:pPr marL="484632" lvl="0" fontAlgn="auto">
              <a:spcAft>
                <a:spcPts val="0"/>
              </a:spcAft>
              <a:defRPr/>
            </a:pPr>
            <a:r>
              <a:rPr kumimoji="0" lang="en-US" altLang="zh-CN"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a:t>
            </a:r>
            <a:r>
              <a:rPr kumimoji="0" lang="zh-CN" altLang="en-US"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过程模型</a:t>
            </a:r>
            <a:r>
              <a:rPr lang="en-US" altLang="zh-CN" sz="3600" b="1"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latin typeface="楷体_GB2312" pitchFamily="49" charset="-122"/>
                <a:ea typeface="楷体_GB2312" pitchFamily="49" charset="-122"/>
                <a:cs typeface="+mj-cs"/>
              </a:rPr>
              <a:t>——</a:t>
            </a:r>
            <a:r>
              <a:rPr lang="en-US" altLang="zh-CN" sz="3600" b="1" dirty="0" smtClean="0">
                <a:ln w="6350">
                  <a:solidFill>
                    <a:srgbClr val="FF388C">
                      <a:shade val="43000"/>
                    </a:srgbClr>
                  </a:solidFill>
                </a:ln>
                <a:solidFill>
                  <a:srgbClr val="FFFF00"/>
                </a:solidFill>
                <a:effectLst>
                  <a:outerShdw blurRad="38100" dist="38100" dir="2700000" algn="tl">
                    <a:srgbClr val="000000">
                      <a:alpha val="43137"/>
                    </a:srgbClr>
                  </a:outerShdw>
                </a:effectLst>
                <a:latin typeface="楷体_GB2312" pitchFamily="49" charset="-122"/>
                <a:ea typeface="楷体_GB2312" pitchFamily="49" charset="-122"/>
                <a:cs typeface="+mj-cs"/>
              </a:rPr>
              <a:t>V</a:t>
            </a:r>
            <a:r>
              <a:rPr lang="zh-CN" altLang="en-US" sz="3600" b="1" dirty="0" smtClean="0">
                <a:ln w="6350">
                  <a:solidFill>
                    <a:srgbClr val="FF388C">
                      <a:shade val="43000"/>
                    </a:srgbClr>
                  </a:solidFill>
                </a:ln>
                <a:solidFill>
                  <a:srgbClr val="FFFF00"/>
                </a:solidFill>
                <a:effectLst>
                  <a:outerShdw blurRad="38100" dist="38100" dir="2700000" algn="tl">
                    <a:srgbClr val="000000">
                      <a:alpha val="43137"/>
                    </a:srgbClr>
                  </a:outerShdw>
                </a:effectLst>
                <a:latin typeface="楷体_GB2312" pitchFamily="49" charset="-122"/>
                <a:ea typeface="楷体_GB2312" pitchFamily="49" charset="-122"/>
                <a:cs typeface="+mj-cs"/>
              </a:rPr>
              <a:t>模型</a:t>
            </a:r>
            <a:endParaRPr kumimoji="0" lang="zh-CN" altLang="en-US" sz="4200" b="1" i="1" u="none" strike="noStrike" kern="1200" cap="none" spc="0" normalizeH="0" baseline="0" noProof="0" dirty="0">
              <a:ln w="6350">
                <a:solidFill>
                  <a:schemeClr val="accent1">
                    <a:shade val="43000"/>
                  </a:schemeClr>
                </a:solidFill>
              </a:ln>
              <a:solidFill>
                <a:srgbClr val="FFFF00"/>
              </a:solidFill>
              <a:effectLst>
                <a:outerShdw blurRad="38100" dist="38100" dir="2700000" algn="tl">
                  <a:srgbClr val="000000">
                    <a:alpha val="43137"/>
                  </a:srgbClr>
                </a:outerShdw>
              </a:effectLst>
              <a:uLnTx/>
              <a:uFillTx/>
              <a:latin typeface="Times New Roman" pitchFamily="18" charset="0"/>
              <a:ea typeface="+mj-ea"/>
              <a:cs typeface="+mj-cs"/>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软件开发过程</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统一软件过程（</a:t>
            </a:r>
            <a:r>
              <a:rPr lang="en-US" altLang="zh-CN" sz="2800" dirty="0" smtClean="0"/>
              <a:t>Rational Unified Process, RUP</a:t>
            </a:r>
            <a:r>
              <a:rPr lang="zh-CN" altLang="en-US" sz="2800" dirty="0" smtClean="0"/>
              <a:t>）</a:t>
            </a:r>
            <a:endParaRPr lang="en-US" altLang="zh-CN" sz="2800" dirty="0" smtClean="0"/>
          </a:p>
          <a:p>
            <a:r>
              <a:rPr lang="zh-CN" altLang="en-US" sz="2800" dirty="0" smtClean="0"/>
              <a:t>微软解决方案框架（</a:t>
            </a:r>
            <a:r>
              <a:rPr lang="en-US" altLang="zh-CN" sz="2800" dirty="0" smtClean="0"/>
              <a:t>Microsoft Solution Framework, MSF</a:t>
            </a:r>
            <a:r>
              <a:rPr lang="zh-CN" altLang="en-US" sz="2800" dirty="0" smtClean="0"/>
              <a:t>）</a:t>
            </a:r>
            <a:endParaRPr lang="en-US" altLang="zh-CN" sz="2800" dirty="0" smtClean="0"/>
          </a:p>
          <a:p>
            <a:r>
              <a:rPr lang="zh-CN" altLang="en-US" sz="2800" dirty="0" smtClean="0"/>
              <a:t>敏捷软件开发</a:t>
            </a:r>
            <a:endParaRPr lang="en-US" altLang="zh-CN" sz="2800" dirty="0" smtClean="0"/>
          </a:p>
          <a:p>
            <a:r>
              <a:rPr lang="zh-CN" altLang="en-US" sz="2800" dirty="0" smtClean="0"/>
              <a:t>软件能力成熟度模型（</a:t>
            </a:r>
            <a:r>
              <a:rPr lang="en-US" altLang="zh-CN" sz="2800" dirty="0" smtClean="0"/>
              <a:t>CMM/CMMI</a:t>
            </a:r>
            <a:r>
              <a:rPr lang="zh-CN" altLang="en-US" sz="2800" dirty="0" smtClean="0"/>
              <a:t>）</a:t>
            </a:r>
            <a:endParaRPr lang="en-US" altLang="zh-CN" sz="2800" dirty="0" smtClean="0"/>
          </a:p>
          <a:p>
            <a:r>
              <a:rPr lang="en-US" altLang="zh-CN" sz="2800" dirty="0" smtClean="0"/>
              <a:t>…</a:t>
            </a:r>
            <a:endParaRPr lang="zh-CN" altLang="en-US" sz="2800" dirty="0"/>
          </a:p>
        </p:txBody>
      </p:sp>
      <p:sp>
        <p:nvSpPr>
          <p:cNvPr id="4" name="灯片编号占位符 3"/>
          <p:cNvSpPr>
            <a:spLocks noGrp="1"/>
          </p:cNvSpPr>
          <p:nvPr>
            <p:ph type="sldNum" sz="quarter" idx="12"/>
          </p:nvPr>
        </p:nvSpPr>
        <p:spPr/>
        <p:txBody>
          <a:bodyPr/>
          <a:lstStyle/>
          <a:p>
            <a:fld id="{66B1D01B-2385-474A-B81F-DBE3F1A8FD81}" type="slidenum">
              <a:rPr lang="en-US" altLang="zh-CN" smtClean="0"/>
              <a:pPr/>
              <a:t>45</a:t>
            </a:fld>
            <a:endParaRPr lang="en-US" altLang="zh-C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67494"/>
            <a:ext cx="8229600" cy="1089804"/>
          </a:xfrm>
        </p:spPr>
        <p:txBody>
          <a:bodyPr>
            <a:normAutofit/>
          </a:bodyPr>
          <a:lstStyle/>
          <a:p>
            <a:r>
              <a:rPr lang="en-US" altLang="zh-CN"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a:t>
            </a:r>
            <a:r>
              <a:rPr lang="zh-CN" altLang="en-US"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过程模型</a:t>
            </a:r>
            <a:r>
              <a:rPr lang="en-US" altLang="zh-CN"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a:t>
            </a:r>
            <a:r>
              <a:rPr lang="zh-CN" altLang="en-US" sz="3600" b="1" dirty="0" smtClean="0">
                <a:ln w="6350">
                  <a:solidFill>
                    <a:srgbClr val="FF388C">
                      <a:shade val="43000"/>
                    </a:srgbClr>
                  </a:solidFill>
                </a:ln>
                <a:solidFill>
                  <a:srgbClr val="FFFF00"/>
                </a:solidFill>
                <a:effectLst>
                  <a:outerShdw blurRad="38100" dist="38100" dir="2700000" algn="tl">
                    <a:srgbClr val="000000">
                      <a:alpha val="43137"/>
                    </a:srgbClr>
                  </a:outerShdw>
                </a:effectLst>
                <a:latin typeface="楷体_GB2312" pitchFamily="49" charset="-122"/>
                <a:ea typeface="楷体_GB2312" pitchFamily="49" charset="-122"/>
                <a:cs typeface="+mn-cs"/>
              </a:rPr>
              <a:t>迭代的增量模型</a:t>
            </a:r>
          </a:p>
        </p:txBody>
      </p:sp>
      <p:sp>
        <p:nvSpPr>
          <p:cNvPr id="3" name="内容占位符 2"/>
          <p:cNvSpPr>
            <a:spLocks noGrp="1"/>
          </p:cNvSpPr>
          <p:nvPr>
            <p:ph idx="1"/>
          </p:nvPr>
        </p:nvSpPr>
        <p:spPr>
          <a:xfrm>
            <a:off x="500034" y="1428736"/>
            <a:ext cx="8229600" cy="4572000"/>
          </a:xfrm>
        </p:spPr>
        <p:txBody>
          <a:bodyPr>
            <a:normAutofit/>
          </a:bodyPr>
          <a:lstStyle/>
          <a:p>
            <a:r>
              <a:rPr lang="zh-CN" altLang="en-US" sz="2400" dirty="0" smtClean="0"/>
              <a:t>“迭代的，增量的开发过程对于精确的业务解决方案的</a:t>
            </a:r>
            <a:r>
              <a:rPr lang="zh-CN" altLang="en-US" sz="2400" dirty="0"/>
              <a:t>汇聚</a:t>
            </a:r>
            <a:r>
              <a:rPr lang="zh-CN" altLang="en-US" sz="2400" dirty="0" smtClean="0"/>
              <a:t>是必须的”</a:t>
            </a:r>
            <a:r>
              <a:rPr lang="en-US" altLang="zh-CN" sz="2400" dirty="0" smtClean="0"/>
              <a:t>——</a:t>
            </a:r>
            <a:r>
              <a:rPr lang="zh-CN" altLang="en-US" sz="2400" dirty="0" smtClean="0"/>
              <a:t>准则</a:t>
            </a:r>
            <a:r>
              <a:rPr lang="en-US" altLang="zh-CN" sz="2400" dirty="0" smtClean="0"/>
              <a:t>5</a:t>
            </a:r>
            <a:r>
              <a:rPr lang="zh-CN" altLang="en-US" sz="2400" dirty="0" smtClean="0"/>
              <a:t>，动态系统开发方法论。</a:t>
            </a:r>
            <a:endParaRPr lang="en-US" altLang="zh-CN" sz="2400" dirty="0" smtClean="0"/>
          </a:p>
          <a:p>
            <a:r>
              <a:rPr lang="zh-CN" altLang="en-US" sz="2400" dirty="0" smtClean="0"/>
              <a:t>在为一个问题开发解决方案的过程中包括很多活动行为。</a:t>
            </a:r>
            <a:r>
              <a:rPr lang="zh-CN" altLang="en-US" sz="2400" dirty="0" smtClean="0">
                <a:solidFill>
                  <a:srgbClr val="FFFF00"/>
                </a:solidFill>
              </a:rPr>
              <a:t>我们需要理解待解决的问题，为一个潜在的解决方案收集需求，将这些需求转换至设计中，构建解决方案，并对方案进行测试</a:t>
            </a:r>
            <a:r>
              <a:rPr lang="zh-CN" altLang="en-US" sz="2400" dirty="0" smtClean="0"/>
              <a:t>。</a:t>
            </a:r>
            <a:endParaRPr lang="en-US" altLang="zh-CN" sz="2400" dirty="0" smtClean="0"/>
          </a:p>
          <a:p>
            <a:r>
              <a:rPr lang="zh-CN" altLang="en-US" sz="2400" dirty="0" smtClean="0"/>
              <a:t>这个顺序非常自然，并且在一般情况下是正确地。然而，当我们试图将规模扩大时－也就是说，当我们按照一个严格的线性流程试图搜集所有的需求，并完成所有的设计，所有的开发，进行所有的测试时，一些问题就悄悄地出现了。 </a:t>
            </a:r>
          </a:p>
          <a:p>
            <a:endParaRPr lang="zh-CN" altLang="en-US" sz="2400" dirty="0"/>
          </a:p>
        </p:txBody>
      </p:sp>
      <p:sp>
        <p:nvSpPr>
          <p:cNvPr id="4" name="灯片编号占位符 3"/>
          <p:cNvSpPr>
            <a:spLocks noGrp="1"/>
          </p:cNvSpPr>
          <p:nvPr>
            <p:ph type="sldNum" sz="quarter" idx="12"/>
          </p:nvPr>
        </p:nvSpPr>
        <p:spPr/>
        <p:txBody>
          <a:bodyPr/>
          <a:lstStyle/>
          <a:p>
            <a:fld id="{66B1D01B-2385-474A-B81F-DBE3F1A8FD81}" type="slidenum">
              <a:rPr lang="en-US" altLang="zh-CN" smtClean="0"/>
              <a:pPr/>
              <a:t>46</a:t>
            </a:fld>
            <a:endParaRPr lang="en-US" altLang="zh-CN" dirty="0"/>
          </a:p>
        </p:txBody>
      </p:sp>
      <p:sp>
        <p:nvSpPr>
          <p:cNvPr id="5" name="矩形 4"/>
          <p:cNvSpPr/>
          <p:nvPr/>
        </p:nvSpPr>
        <p:spPr>
          <a:xfrm>
            <a:off x="214282" y="5929330"/>
            <a:ext cx="8786874" cy="369332"/>
          </a:xfrm>
          <a:prstGeom prst="rect">
            <a:avLst/>
          </a:prstGeom>
        </p:spPr>
        <p:txBody>
          <a:bodyPr wrap="square">
            <a:spAutoFit/>
          </a:bodyPr>
          <a:lstStyle/>
          <a:p>
            <a:r>
              <a:rPr lang="en-US" altLang="zh-CN" dirty="0" smtClean="0"/>
              <a:t>http://www.ibm.com/developerworks/cn/rational/rationaledge/content/may05/bittner/</a:t>
            </a: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normAutofit/>
          </a:bodyPr>
          <a:lstStyle/>
          <a:p>
            <a:r>
              <a:rPr lang="en-US" altLang="zh-CN"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a:t>
            </a:r>
            <a:r>
              <a:rPr lang="zh-CN" altLang="en-US"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过程模型</a:t>
            </a:r>
            <a:r>
              <a:rPr lang="en-US" altLang="zh-CN"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a:t>
            </a:r>
            <a:r>
              <a:rPr lang="zh-CN" altLang="en-US" sz="3600" b="1" dirty="0" smtClean="0">
                <a:ln w="6350">
                  <a:solidFill>
                    <a:srgbClr val="FF388C">
                      <a:shade val="43000"/>
                    </a:srgbClr>
                  </a:solidFill>
                </a:ln>
                <a:solidFill>
                  <a:srgbClr val="FFFF00"/>
                </a:solidFill>
                <a:effectLst>
                  <a:outerShdw blurRad="38100" dist="38100" dir="2700000" algn="tl">
                    <a:srgbClr val="000000">
                      <a:alpha val="43137"/>
                    </a:srgbClr>
                  </a:outerShdw>
                </a:effectLst>
                <a:latin typeface="楷体_GB2312" pitchFamily="49" charset="-122"/>
                <a:ea typeface="楷体_GB2312" pitchFamily="49" charset="-122"/>
              </a:rPr>
              <a:t>迭代的增量模型</a:t>
            </a:r>
            <a:endParaRPr lang="zh-CN" altLang="en-US" sz="3600" dirty="0" smtClean="0"/>
          </a:p>
        </p:txBody>
      </p:sp>
      <p:sp>
        <p:nvSpPr>
          <p:cNvPr id="3" name="内容占位符 2"/>
          <p:cNvSpPr>
            <a:spLocks noGrp="1"/>
          </p:cNvSpPr>
          <p:nvPr>
            <p:ph idx="1"/>
          </p:nvPr>
        </p:nvSpPr>
        <p:spPr/>
        <p:txBody>
          <a:bodyPr>
            <a:normAutofit/>
          </a:bodyPr>
          <a:lstStyle/>
          <a:p>
            <a:pPr>
              <a:defRPr/>
            </a:pPr>
            <a:r>
              <a:rPr lang="zh-CN" altLang="en-US" sz="2600" dirty="0" smtClean="0"/>
              <a:t>因此，我们需要更像</a:t>
            </a:r>
            <a:r>
              <a:rPr lang="zh-CN" altLang="en-US" sz="2600" b="1" i="1" u="sng" dirty="0" smtClean="0">
                <a:solidFill>
                  <a:srgbClr val="FFFF00"/>
                </a:solidFill>
                <a:effectLst>
                  <a:outerShdw blurRad="38100" dist="38100" dir="2700000" algn="tl">
                    <a:srgbClr val="000000">
                      <a:alpha val="43137"/>
                    </a:srgbClr>
                  </a:outerShdw>
                </a:effectLst>
              </a:rPr>
              <a:t>科学家</a:t>
            </a:r>
            <a:r>
              <a:rPr lang="zh-CN" altLang="en-US" sz="2600" dirty="0" smtClean="0"/>
              <a:t>一样进行工作。</a:t>
            </a:r>
            <a:endParaRPr lang="en-US" altLang="zh-CN" sz="2600" dirty="0" smtClean="0"/>
          </a:p>
          <a:p>
            <a:pPr>
              <a:defRPr/>
            </a:pPr>
            <a:r>
              <a:rPr lang="zh-CN" altLang="en-US" sz="2600" dirty="0" smtClean="0"/>
              <a:t>现代的、科学的解决方案建立在直接观测准则上提出理论，然后设计实验以验证这些理论。从这些标准的结果中，我们或者抛弃或者确认这些理论。</a:t>
            </a:r>
            <a:endParaRPr lang="en-US" altLang="zh-CN" sz="2600" dirty="0" smtClean="0"/>
          </a:p>
          <a:p>
            <a:pPr>
              <a:defRPr/>
            </a:pPr>
            <a:endParaRPr lang="en-US" altLang="zh-CN" sz="2600" dirty="0" smtClean="0"/>
          </a:p>
          <a:p>
            <a:pPr>
              <a:defRPr/>
            </a:pPr>
            <a:r>
              <a:rPr lang="zh-CN" altLang="en-US" sz="2600" b="1" dirty="0" smtClean="0">
                <a:solidFill>
                  <a:srgbClr val="FFFF00"/>
                </a:solidFill>
                <a:effectLst>
                  <a:outerShdw blurRad="38100" dist="38100" dir="2700000" algn="tl">
                    <a:srgbClr val="000000">
                      <a:alpha val="43137"/>
                    </a:srgbClr>
                  </a:outerShdw>
                </a:effectLst>
              </a:rPr>
              <a:t>那么，如何将这种方法应用到开发方法中？</a:t>
            </a:r>
            <a:endParaRPr lang="zh-CN" altLang="en-US" sz="2600" b="1" dirty="0">
              <a:solidFill>
                <a:srgbClr val="FFFF00"/>
              </a:solidFill>
              <a:effectLst>
                <a:outerShdw blurRad="38100" dist="38100" dir="2700000" algn="tl">
                  <a:srgbClr val="000000">
                    <a:alpha val="43137"/>
                  </a:srgbClr>
                </a:outerShdw>
              </a:effectLst>
            </a:endParaRPr>
          </a:p>
        </p:txBody>
      </p:sp>
      <p:sp>
        <p:nvSpPr>
          <p:cNvPr id="18436" name="灯片编号占位符 3"/>
          <p:cNvSpPr>
            <a:spLocks noGrp="1"/>
          </p:cNvSpPr>
          <p:nvPr>
            <p:ph type="sldNum" sz="quarter" idx="12"/>
          </p:nvPr>
        </p:nvSpPr>
        <p:spPr>
          <a:noFill/>
        </p:spPr>
        <p:txBody>
          <a:bodyPr/>
          <a:lstStyle/>
          <a:p>
            <a:fld id="{5F565610-08B1-4FA3-AA12-967A091BA0FE}" type="slidenum">
              <a:rPr lang="en-US" altLang="zh-CN" smtClean="0">
                <a:ea typeface="宋体" charset="-122"/>
              </a:rPr>
              <a:pPr/>
              <a:t>47</a:t>
            </a:fld>
            <a:endParaRPr lang="en-US" altLang="zh-CN" smtClean="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normAutofit/>
          </a:bodyPr>
          <a:lstStyle/>
          <a:p>
            <a:r>
              <a:rPr lang="en-US" altLang="zh-CN"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a:t>
            </a:r>
            <a:r>
              <a:rPr lang="zh-CN" altLang="en-US"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过程模型</a:t>
            </a:r>
            <a:r>
              <a:rPr lang="en-US" altLang="zh-CN"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a:t>
            </a:r>
            <a:r>
              <a:rPr lang="zh-CN" altLang="en-US" sz="3600" b="1" dirty="0" smtClean="0">
                <a:ln w="6350">
                  <a:solidFill>
                    <a:srgbClr val="FF388C">
                      <a:shade val="43000"/>
                    </a:srgbClr>
                  </a:solidFill>
                </a:ln>
                <a:solidFill>
                  <a:srgbClr val="FFFF00"/>
                </a:solidFill>
                <a:effectLst>
                  <a:outerShdw blurRad="38100" dist="38100" dir="2700000" algn="tl">
                    <a:srgbClr val="000000">
                      <a:alpha val="43137"/>
                    </a:srgbClr>
                  </a:outerShdw>
                </a:effectLst>
                <a:latin typeface="楷体_GB2312" pitchFamily="49" charset="-122"/>
                <a:ea typeface="楷体_GB2312" pitchFamily="49" charset="-122"/>
              </a:rPr>
              <a:t>迭代的增量模型</a:t>
            </a:r>
            <a:endParaRPr lang="zh-CN" altLang="en-US" sz="3600" dirty="0" smtClean="0"/>
          </a:p>
        </p:txBody>
      </p:sp>
      <p:sp>
        <p:nvSpPr>
          <p:cNvPr id="3" name="内容占位符 2"/>
          <p:cNvSpPr>
            <a:spLocks noGrp="1"/>
          </p:cNvSpPr>
          <p:nvPr>
            <p:ph idx="1"/>
          </p:nvPr>
        </p:nvSpPr>
        <p:spPr/>
        <p:txBody>
          <a:bodyPr/>
          <a:lstStyle/>
          <a:p>
            <a:pPr>
              <a:defRPr/>
            </a:pPr>
            <a:r>
              <a:rPr lang="zh-CN" altLang="en-US" sz="2400" dirty="0" smtClean="0"/>
              <a:t>如何将这种方法应用于软件开发中？</a:t>
            </a:r>
            <a:endParaRPr lang="en-US" altLang="zh-CN" sz="2400" dirty="0" smtClean="0"/>
          </a:p>
          <a:p>
            <a:pPr>
              <a:defRPr/>
            </a:pPr>
            <a:r>
              <a:rPr lang="zh-CN" altLang="en-US" sz="2400" dirty="0" smtClean="0"/>
              <a:t>在某种意义上，在软件开发项目中的很多事物都是论断，或者更精确的说，</a:t>
            </a:r>
            <a:r>
              <a:rPr lang="zh-CN" altLang="en-US" sz="2400" dirty="0" smtClean="0">
                <a:solidFill>
                  <a:srgbClr val="FFFF00"/>
                </a:solidFill>
                <a:effectLst>
                  <a:outerShdw blurRad="38100" dist="38100" dir="2700000" algn="tl">
                    <a:srgbClr val="000000">
                      <a:alpha val="43137"/>
                    </a:srgbClr>
                  </a:outerShdw>
                </a:effectLst>
              </a:rPr>
              <a:t>论断是需要被评估的</a:t>
            </a:r>
            <a:r>
              <a:rPr lang="zh-CN" altLang="en-US" sz="2400" dirty="0" smtClean="0"/>
              <a:t>。</a:t>
            </a:r>
            <a:endParaRPr lang="en-US" altLang="zh-CN" sz="2400" dirty="0" smtClean="0"/>
          </a:p>
          <a:p>
            <a:pPr>
              <a:defRPr/>
            </a:pPr>
            <a:r>
              <a:rPr lang="zh-CN" altLang="en-US" sz="2400" dirty="0" smtClean="0"/>
              <a:t>计划：由许多关于事物需要多长时间以完成的</a:t>
            </a:r>
            <a:r>
              <a:rPr lang="zh-CN" altLang="en-US" sz="2400" b="1" dirty="0" smtClean="0">
                <a:solidFill>
                  <a:srgbClr val="FFFF00"/>
                </a:solidFill>
              </a:rPr>
              <a:t>论断</a:t>
            </a:r>
            <a:r>
              <a:rPr lang="zh-CN" altLang="en-US" sz="2400" dirty="0" smtClean="0"/>
              <a:t>组成。</a:t>
            </a:r>
            <a:endParaRPr lang="en-US" altLang="zh-CN" sz="2400" dirty="0" smtClean="0"/>
          </a:p>
          <a:p>
            <a:pPr>
              <a:defRPr/>
            </a:pPr>
            <a:r>
              <a:rPr lang="zh-CN" altLang="en-US" sz="2400" dirty="0" smtClean="0"/>
              <a:t>需求：关于适宜的解决方案特征的一种</a:t>
            </a:r>
            <a:r>
              <a:rPr lang="zh-CN" altLang="en-US" sz="2400" b="1" dirty="0" smtClean="0">
                <a:solidFill>
                  <a:srgbClr val="FFFF00"/>
                </a:solidFill>
              </a:rPr>
              <a:t>论断</a:t>
            </a:r>
            <a:r>
              <a:rPr lang="zh-CN" altLang="en-US" sz="2400" dirty="0" smtClean="0"/>
              <a:t>。正是因为即使一些问题领域的专家认为需求是有效的也并不能代表他们是正确地。我们甚至需要评估需求以论断它们是否对手边的问题定义了正确的解决方案。</a:t>
            </a:r>
            <a:endParaRPr lang="en-US" altLang="zh-CN" sz="2400" dirty="0" smtClean="0"/>
          </a:p>
        </p:txBody>
      </p:sp>
      <p:sp>
        <p:nvSpPr>
          <p:cNvPr id="19460" name="灯片编号占位符 3"/>
          <p:cNvSpPr>
            <a:spLocks noGrp="1"/>
          </p:cNvSpPr>
          <p:nvPr>
            <p:ph type="sldNum" sz="quarter" idx="12"/>
          </p:nvPr>
        </p:nvSpPr>
        <p:spPr>
          <a:noFill/>
        </p:spPr>
        <p:txBody>
          <a:bodyPr/>
          <a:lstStyle/>
          <a:p>
            <a:fld id="{1ABCAABF-111F-4D04-8B6A-0FAF08CCF5AC}" type="slidenum">
              <a:rPr lang="en-US" altLang="zh-CN" smtClean="0">
                <a:ea typeface="宋体" charset="-122"/>
              </a:rPr>
              <a:pPr/>
              <a:t>48</a:t>
            </a:fld>
            <a:endParaRPr lang="en-US" altLang="zh-CN" smtClean="0">
              <a:ea typeface="宋体" charset="-122"/>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defRPr/>
            </a:pPr>
            <a:r>
              <a:rPr lang="zh-CN" altLang="en-US" sz="2800" dirty="0" smtClean="0"/>
              <a:t>这引导我们采用这样的一种软件开发方式：</a:t>
            </a:r>
            <a:endParaRPr lang="en-US" altLang="zh-CN" sz="2800" dirty="0" smtClean="0"/>
          </a:p>
          <a:p>
            <a:pPr lvl="1">
              <a:defRPr/>
            </a:pPr>
            <a:r>
              <a:rPr lang="zh-CN" altLang="en-US" sz="2800" b="1" dirty="0" smtClean="0">
                <a:effectLst>
                  <a:outerShdw blurRad="38100" dist="38100" dir="2700000" algn="tl">
                    <a:srgbClr val="000000">
                      <a:alpha val="43137"/>
                    </a:srgbClr>
                  </a:outerShdw>
                </a:effectLst>
              </a:rPr>
              <a:t>即计划内固有的论断通过系统演示版本的设计或开发进行重复的验证与评估，每一个均被客观的演示，以减少项目风险及建立另一个完整的解决方案。</a:t>
            </a:r>
            <a:endParaRPr lang="en-US" altLang="zh-CN" sz="2800" b="1" dirty="0" smtClean="0">
              <a:effectLst>
                <a:outerShdw blurRad="38100" dist="38100" dir="2700000" algn="tl">
                  <a:srgbClr val="000000">
                    <a:alpha val="43137"/>
                  </a:srgbClr>
                </a:outerShdw>
              </a:effectLst>
            </a:endParaRPr>
          </a:p>
          <a:p>
            <a:pPr>
              <a:defRPr/>
            </a:pPr>
            <a:r>
              <a:rPr lang="zh-CN" altLang="en-US" sz="2800" dirty="0" smtClean="0"/>
              <a:t>这种开发方式通常被理解为</a:t>
            </a:r>
            <a:r>
              <a:rPr lang="zh-CN" altLang="en-US" sz="2800" b="1" dirty="0" smtClean="0">
                <a:solidFill>
                  <a:srgbClr val="FFFF00"/>
                </a:solidFill>
              </a:rPr>
              <a:t>迭代的增量开发过程</a:t>
            </a:r>
            <a:r>
              <a:rPr lang="zh-CN" altLang="en-US" sz="2800" dirty="0" smtClean="0"/>
              <a:t>。</a:t>
            </a:r>
            <a:endParaRPr lang="en-US" altLang="zh-CN" sz="2800" dirty="0" smtClean="0"/>
          </a:p>
        </p:txBody>
      </p:sp>
      <p:sp>
        <p:nvSpPr>
          <p:cNvPr id="20484" name="灯片编号占位符 3"/>
          <p:cNvSpPr>
            <a:spLocks noGrp="1"/>
          </p:cNvSpPr>
          <p:nvPr>
            <p:ph type="sldNum" sz="quarter" idx="12"/>
          </p:nvPr>
        </p:nvSpPr>
        <p:spPr>
          <a:noFill/>
        </p:spPr>
        <p:txBody>
          <a:bodyPr/>
          <a:lstStyle/>
          <a:p>
            <a:fld id="{0899DB88-BF35-4FFA-A6FD-D9BFB2138C27}" type="slidenum">
              <a:rPr lang="en-US" altLang="zh-CN" smtClean="0">
                <a:ea typeface="宋体" charset="-122"/>
              </a:rPr>
              <a:pPr/>
              <a:t>49</a:t>
            </a:fld>
            <a:endParaRPr lang="en-US" altLang="zh-CN" smtClean="0">
              <a:ea typeface="宋体" charset="-122"/>
            </a:endParaRPr>
          </a:p>
        </p:txBody>
      </p:sp>
      <p:sp>
        <p:nvSpPr>
          <p:cNvPr id="6" name="标题 1"/>
          <p:cNvSpPr>
            <a:spLocks noGrp="1"/>
          </p:cNvSpPr>
          <p:nvPr>
            <p:ph type="title"/>
          </p:nvPr>
        </p:nvSpPr>
        <p:spPr>
          <a:xfrm>
            <a:off x="457200" y="267494"/>
            <a:ext cx="8229600" cy="1399032"/>
          </a:xfrm>
        </p:spPr>
        <p:txBody>
          <a:bodyPr>
            <a:normAutofit/>
          </a:bodyPr>
          <a:lstStyle/>
          <a:p>
            <a:r>
              <a:rPr lang="en-US" altLang="zh-CN"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a:t>
            </a:r>
            <a:r>
              <a:rPr lang="zh-CN" altLang="en-US"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过程模型</a:t>
            </a:r>
            <a:r>
              <a:rPr lang="en-US" altLang="zh-CN"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a:t>
            </a:r>
            <a:r>
              <a:rPr lang="zh-CN" altLang="en-US" sz="3600" b="1" dirty="0" smtClean="0">
                <a:ln w="6350">
                  <a:solidFill>
                    <a:srgbClr val="FF388C">
                      <a:shade val="43000"/>
                    </a:srgbClr>
                  </a:solidFill>
                </a:ln>
                <a:solidFill>
                  <a:srgbClr val="FFFF00"/>
                </a:solidFill>
                <a:effectLst>
                  <a:outerShdw blurRad="38100" dist="38100" dir="2700000" algn="tl">
                    <a:srgbClr val="000000">
                      <a:alpha val="43137"/>
                    </a:srgbClr>
                  </a:outerShdw>
                </a:effectLst>
                <a:latin typeface="楷体_GB2312" pitchFamily="49" charset="-122"/>
                <a:ea typeface="楷体_GB2312" pitchFamily="49" charset="-122"/>
              </a:rPr>
              <a:t>迭代的增量模型</a:t>
            </a:r>
            <a:endParaRPr lang="zh-CN" altLang="en-US" sz="3600"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09600" y="152400"/>
            <a:ext cx="7772400" cy="1143000"/>
          </a:xfrm>
        </p:spPr>
        <p:txBody>
          <a:bodyPr/>
          <a:lstStyle/>
          <a:p>
            <a:pPr>
              <a:lnSpc>
                <a:spcPct val="90000"/>
              </a:lnSpc>
              <a:spcAft>
                <a:spcPct val="40000"/>
              </a:spcAft>
            </a:pPr>
            <a:r>
              <a:rPr lang="en-US" altLang="zh-CN" sz="3600" b="1" dirty="0" smtClean="0">
                <a:latin typeface="楷体_GB2312" pitchFamily="49" charset="-122"/>
                <a:ea typeface="楷体_GB2312" pitchFamily="49" charset="-122"/>
              </a:rPr>
              <a:t>2.1</a:t>
            </a:r>
            <a:r>
              <a:rPr lang="zh-CN" altLang="en-US" sz="3600" b="1" dirty="0" smtClean="0">
                <a:latin typeface="楷体_GB2312" pitchFamily="49" charset="-122"/>
                <a:ea typeface="楷体_GB2312" pitchFamily="49" charset="-122"/>
              </a:rPr>
              <a:t>软件生命周期的基本任务</a:t>
            </a:r>
            <a:endParaRPr lang="zh-CN" altLang="en-US" sz="3600" b="1" dirty="0">
              <a:latin typeface="楷体_GB2312" pitchFamily="49" charset="-122"/>
              <a:ea typeface="楷体_GB2312" pitchFamily="49" charset="-122"/>
            </a:endParaRPr>
          </a:p>
        </p:txBody>
      </p:sp>
      <p:sp>
        <p:nvSpPr>
          <p:cNvPr id="35843" name="Rectangle 3"/>
          <p:cNvSpPr>
            <a:spLocks noGrp="1" noChangeArrowheads="1"/>
          </p:cNvSpPr>
          <p:nvPr>
            <p:ph idx="1"/>
          </p:nvPr>
        </p:nvSpPr>
        <p:spPr>
          <a:xfrm>
            <a:off x="609600" y="1524000"/>
            <a:ext cx="8077200" cy="4724400"/>
          </a:xfrm>
        </p:spPr>
        <p:txBody>
          <a:bodyPr/>
          <a:lstStyle/>
          <a:p>
            <a:pPr>
              <a:lnSpc>
                <a:spcPct val="90000"/>
              </a:lnSpc>
              <a:spcAft>
                <a:spcPct val="40000"/>
              </a:spcAft>
            </a:pPr>
            <a:r>
              <a:rPr lang="zh-CN" altLang="en-US" sz="2600" b="1" dirty="0">
                <a:latin typeface="楷体_GB2312" pitchFamily="49" charset="-122"/>
                <a:ea typeface="楷体_GB2312" pitchFamily="49" charset="-122"/>
              </a:rPr>
              <a:t>软件</a:t>
            </a:r>
            <a:r>
              <a:rPr lang="zh-CN" altLang="en-US" sz="2600" b="1" dirty="0" smtClean="0">
                <a:latin typeface="楷体_GB2312" pitchFamily="49" charset="-122"/>
                <a:ea typeface="楷体_GB2312" pitchFamily="49" charset="-122"/>
              </a:rPr>
              <a:t>生命周期</a:t>
            </a:r>
            <a:endParaRPr lang="zh-CN" altLang="en-US" sz="2600" b="1" dirty="0">
              <a:latin typeface="楷体_GB2312" pitchFamily="49" charset="-122"/>
              <a:ea typeface="楷体_GB2312" pitchFamily="49" charset="-122"/>
            </a:endParaRPr>
          </a:p>
          <a:p>
            <a:pPr algn="just">
              <a:lnSpc>
                <a:spcPct val="90000"/>
              </a:lnSpc>
              <a:spcAft>
                <a:spcPct val="40000"/>
              </a:spcAft>
              <a:buFont typeface="Wingdings" pitchFamily="2" charset="2"/>
              <a:buNone/>
            </a:pPr>
            <a:r>
              <a:rPr lang="zh-CN" altLang="en-US" sz="2100" dirty="0"/>
              <a:t>	</a:t>
            </a:r>
            <a:r>
              <a:rPr lang="zh-CN" altLang="en-US" sz="2100" dirty="0" smtClean="0"/>
              <a:t>          </a:t>
            </a:r>
            <a:r>
              <a:rPr lang="zh-CN" altLang="en-US" sz="2400" dirty="0" smtClean="0"/>
              <a:t>如同</a:t>
            </a:r>
            <a:r>
              <a:rPr lang="zh-CN" altLang="en-US" sz="2400" dirty="0"/>
              <a:t>任何其他事物一样，软件也有一个孕育、诞生、成长、成熟、衰亡的生存过程，一般称之为计算机</a:t>
            </a:r>
            <a:r>
              <a:rPr lang="zh-CN" altLang="en-US" sz="2400" b="1" dirty="0">
                <a:solidFill>
                  <a:srgbClr val="FFFF00"/>
                </a:solidFill>
              </a:rPr>
              <a:t>软件</a:t>
            </a:r>
            <a:r>
              <a:rPr lang="zh-CN" altLang="en-US" sz="2400" b="1" dirty="0" smtClean="0">
                <a:solidFill>
                  <a:srgbClr val="FFFF00"/>
                </a:solidFill>
              </a:rPr>
              <a:t>的生命周期</a:t>
            </a:r>
            <a:r>
              <a:rPr lang="zh-CN" altLang="en-US" sz="2400" dirty="0"/>
              <a:t>。</a:t>
            </a:r>
            <a:endParaRPr lang="zh-CN" altLang="en-US" sz="2400" dirty="0">
              <a:cs typeface="Times New Roman" pitchFamily="18" charset="0"/>
            </a:endParaRPr>
          </a:p>
          <a:p>
            <a:pPr>
              <a:lnSpc>
                <a:spcPct val="90000"/>
              </a:lnSpc>
              <a:spcAft>
                <a:spcPct val="40000"/>
              </a:spcAft>
              <a:buFont typeface="Wingdings" pitchFamily="2" charset="2"/>
              <a:buNone/>
            </a:pPr>
            <a:r>
              <a:rPr lang="zh-CN" altLang="en-US" sz="2400" dirty="0">
                <a:latin typeface="宋体" pitchFamily="2" charset="-122"/>
              </a:rPr>
              <a:t>	</a:t>
            </a:r>
            <a:r>
              <a:rPr lang="zh-CN" altLang="en-US" sz="2400" dirty="0" smtClean="0">
                <a:latin typeface="宋体" pitchFamily="2" charset="-122"/>
              </a:rPr>
              <a:t>     一般说来</a:t>
            </a:r>
            <a:r>
              <a:rPr lang="zh-CN" altLang="en-US" sz="2400" dirty="0">
                <a:latin typeface="宋体" pitchFamily="2" charset="-122"/>
              </a:rPr>
              <a:t>，软件</a:t>
            </a:r>
            <a:r>
              <a:rPr lang="zh-CN" altLang="en-US" sz="2400" dirty="0" smtClean="0">
                <a:latin typeface="宋体" pitchFamily="2" charset="-122"/>
              </a:rPr>
              <a:t>生命周期</a:t>
            </a:r>
            <a:r>
              <a:rPr lang="zh-CN" altLang="en-US" sz="2400" dirty="0">
                <a:latin typeface="宋体" pitchFamily="2" charset="-122"/>
              </a:rPr>
              <a:t>由</a:t>
            </a:r>
            <a:r>
              <a:rPr lang="zh-CN" altLang="en-US" sz="2400" b="1" dirty="0">
                <a:solidFill>
                  <a:srgbClr val="FFFF00"/>
                </a:solidFill>
                <a:latin typeface="宋体" pitchFamily="2" charset="-122"/>
              </a:rPr>
              <a:t>软件定义</a:t>
            </a:r>
            <a:r>
              <a:rPr lang="zh-CN" altLang="en-US" sz="2400" dirty="0">
                <a:latin typeface="宋体" pitchFamily="2" charset="-122"/>
              </a:rPr>
              <a:t>、</a:t>
            </a:r>
            <a:r>
              <a:rPr lang="zh-CN" altLang="en-US" sz="2400" b="1" dirty="0">
                <a:solidFill>
                  <a:srgbClr val="FFFF00"/>
                </a:solidFill>
                <a:latin typeface="宋体" pitchFamily="2" charset="-122"/>
              </a:rPr>
              <a:t>软件开发</a:t>
            </a:r>
            <a:r>
              <a:rPr lang="zh-CN" altLang="en-US" sz="2400" dirty="0">
                <a:latin typeface="宋体" pitchFamily="2" charset="-122"/>
              </a:rPr>
              <a:t>和</a:t>
            </a:r>
            <a:r>
              <a:rPr lang="zh-CN" altLang="en-US" sz="2400" b="1" dirty="0">
                <a:solidFill>
                  <a:srgbClr val="FFFF00"/>
                </a:solidFill>
                <a:latin typeface="宋体" pitchFamily="2" charset="-122"/>
              </a:rPr>
              <a:t>软件维护</a:t>
            </a:r>
            <a:r>
              <a:rPr lang="zh-CN" altLang="en-US" sz="2400" dirty="0">
                <a:latin typeface="宋体" pitchFamily="2" charset="-122"/>
              </a:rPr>
              <a:t>三个时期组成，每个时期又可进一步划分成若干个阶段。</a:t>
            </a:r>
          </a:p>
          <a:p>
            <a:pPr>
              <a:lnSpc>
                <a:spcPct val="90000"/>
              </a:lnSpc>
              <a:spcAft>
                <a:spcPct val="40000"/>
              </a:spcAft>
              <a:buFont typeface="Wingdings" pitchFamily="2" charset="2"/>
              <a:buNone/>
            </a:pPr>
            <a:endParaRPr lang="zh-CN" altLang="en-US" sz="2100" dirty="0">
              <a:latin typeface="宋体" pitchFamily="2" charset="-122"/>
            </a:endParaRPr>
          </a:p>
        </p:txBody>
      </p:sp>
      <p:sp>
        <p:nvSpPr>
          <p:cNvPr id="4" name="灯片编号占位符 5"/>
          <p:cNvSpPr>
            <a:spLocks noGrp="1"/>
          </p:cNvSpPr>
          <p:nvPr>
            <p:ph type="sldNum" sz="quarter" idx="12"/>
          </p:nvPr>
        </p:nvSpPr>
        <p:spPr/>
        <p:txBody>
          <a:bodyPr/>
          <a:lstStyle/>
          <a:p>
            <a:fld id="{C8892D5E-1CC8-4868-8A93-12FF8516F9FD}" type="slidenum">
              <a:rPr lang="en-US" altLang="zh-CN"/>
              <a:pPr/>
              <a:t>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animEffect transition="in" filter="barn(outVertical)">
                                      <p:cBhvr>
                                        <p:cTn id="7" dur="500"/>
                                        <p:tgtEl>
                                          <p:spTgt spid="358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5843">
                                            <p:txEl>
                                              <p:pRg st="2" end="2"/>
                                            </p:txEl>
                                          </p:spTgt>
                                        </p:tgtEl>
                                        <p:attrNameLst>
                                          <p:attrName>style.visibility</p:attrName>
                                        </p:attrNameLst>
                                      </p:cBhvr>
                                      <p:to>
                                        <p:strVal val="visible"/>
                                      </p:to>
                                    </p:set>
                                    <p:animEffect transition="in" filter="barn(outVertical)">
                                      <p:cBhvr>
                                        <p:cTn id="12" dur="500"/>
                                        <p:tgtEl>
                                          <p:spTgt spid="358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uiExpand="1"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5763" y="1719263"/>
            <a:ext cx="8472487" cy="4411662"/>
          </a:xfrm>
        </p:spPr>
        <p:txBody>
          <a:bodyPr/>
          <a:lstStyle/>
          <a:p>
            <a:pPr>
              <a:defRPr/>
            </a:pPr>
            <a:r>
              <a:rPr lang="zh-CN" altLang="en-US" sz="2400" b="1" dirty="0" smtClean="0">
                <a:solidFill>
                  <a:srgbClr val="FFFF00"/>
                </a:solidFill>
                <a:effectLst>
                  <a:outerShdw blurRad="38100" dist="38100" dir="2700000" algn="tl">
                    <a:srgbClr val="000000">
                      <a:alpha val="43137"/>
                    </a:srgbClr>
                  </a:outerShdw>
                </a:effectLst>
              </a:rPr>
              <a:t>迭代的增量开发过程定义：</a:t>
            </a:r>
            <a:endParaRPr lang="en-US" altLang="zh-CN" sz="2400" b="1" dirty="0" smtClean="0">
              <a:solidFill>
                <a:srgbClr val="FFFF00"/>
              </a:solidFill>
              <a:effectLst>
                <a:outerShdw blurRad="38100" dist="38100" dir="2700000" algn="tl">
                  <a:srgbClr val="000000">
                    <a:alpha val="43137"/>
                  </a:srgbClr>
                </a:outerShdw>
              </a:effectLst>
            </a:endParaRPr>
          </a:p>
          <a:p>
            <a:pPr lvl="1">
              <a:lnSpc>
                <a:spcPct val="120000"/>
              </a:lnSpc>
              <a:spcBef>
                <a:spcPts val="600"/>
              </a:spcBef>
              <a:defRPr/>
            </a:pPr>
            <a:r>
              <a:rPr lang="zh-CN" altLang="en-US" dirty="0" smtClean="0"/>
              <a:t>对</a:t>
            </a:r>
            <a:r>
              <a:rPr lang="zh-CN" altLang="en-US" dirty="0" smtClean="0">
                <a:solidFill>
                  <a:srgbClr val="FFFF00"/>
                </a:solidFill>
              </a:rPr>
              <a:t>一系列</a:t>
            </a:r>
            <a:r>
              <a:rPr lang="zh-CN" altLang="en-US" dirty="0" smtClean="0"/>
              <a:t>活动的重复应用以对</a:t>
            </a:r>
            <a:r>
              <a:rPr lang="zh-CN" altLang="en-US" dirty="0" smtClean="0">
                <a:solidFill>
                  <a:srgbClr val="FFFF00"/>
                </a:solidFill>
              </a:rPr>
              <a:t>一系列</a:t>
            </a:r>
            <a:r>
              <a:rPr lang="zh-CN" altLang="en-US" dirty="0" smtClean="0"/>
              <a:t>论断进行评估，解决</a:t>
            </a:r>
            <a:r>
              <a:rPr lang="zh-CN" altLang="en-US" dirty="0" smtClean="0">
                <a:solidFill>
                  <a:srgbClr val="FFFF00"/>
                </a:solidFill>
              </a:rPr>
              <a:t>一系列</a:t>
            </a:r>
            <a:r>
              <a:rPr lang="zh-CN" altLang="en-US" dirty="0" smtClean="0"/>
              <a:t>风险，达成</a:t>
            </a:r>
            <a:r>
              <a:rPr lang="zh-CN" altLang="en-US" dirty="0" smtClean="0">
                <a:solidFill>
                  <a:srgbClr val="FFFF00"/>
                </a:solidFill>
              </a:rPr>
              <a:t>一系列</a:t>
            </a:r>
            <a:r>
              <a:rPr lang="zh-CN" altLang="en-US" dirty="0" smtClean="0"/>
              <a:t>开发目标，并</a:t>
            </a:r>
            <a:r>
              <a:rPr lang="zh-CN" altLang="en-US" dirty="0" smtClean="0">
                <a:solidFill>
                  <a:srgbClr val="FFFF00"/>
                </a:solidFill>
              </a:rPr>
              <a:t>逐步增量</a:t>
            </a:r>
            <a:r>
              <a:rPr lang="zh-CN" altLang="en-US" dirty="0" smtClean="0"/>
              <a:t>地建立并完善一个有效的解决方案 。 </a:t>
            </a:r>
          </a:p>
        </p:txBody>
      </p:sp>
      <p:sp>
        <p:nvSpPr>
          <p:cNvPr id="21508" name="灯片编号占位符 3"/>
          <p:cNvSpPr>
            <a:spLocks noGrp="1"/>
          </p:cNvSpPr>
          <p:nvPr>
            <p:ph type="sldNum" sz="quarter" idx="12"/>
          </p:nvPr>
        </p:nvSpPr>
        <p:spPr>
          <a:noFill/>
        </p:spPr>
        <p:txBody>
          <a:bodyPr/>
          <a:lstStyle/>
          <a:p>
            <a:fld id="{80884AF1-17C6-4A73-8346-FD9329E22888}" type="slidenum">
              <a:rPr lang="en-US" altLang="zh-CN" smtClean="0">
                <a:ea typeface="宋体" charset="-122"/>
              </a:rPr>
              <a:pPr/>
              <a:t>50</a:t>
            </a:fld>
            <a:endParaRPr lang="en-US" altLang="zh-CN" smtClean="0">
              <a:ea typeface="宋体" charset="-122"/>
            </a:endParaRPr>
          </a:p>
        </p:txBody>
      </p:sp>
      <p:sp>
        <p:nvSpPr>
          <p:cNvPr id="6" name="标题 1"/>
          <p:cNvSpPr>
            <a:spLocks noGrp="1"/>
          </p:cNvSpPr>
          <p:nvPr>
            <p:ph type="title"/>
          </p:nvPr>
        </p:nvSpPr>
        <p:spPr>
          <a:xfrm>
            <a:off x="457200" y="267494"/>
            <a:ext cx="8229600" cy="1399032"/>
          </a:xfrm>
        </p:spPr>
        <p:txBody>
          <a:bodyPr>
            <a:normAutofit/>
          </a:bodyPr>
          <a:lstStyle/>
          <a:p>
            <a:r>
              <a:rPr lang="en-US" altLang="zh-CN"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a:t>
            </a:r>
            <a:r>
              <a:rPr lang="zh-CN" altLang="en-US"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过程模型</a:t>
            </a:r>
            <a:r>
              <a:rPr lang="en-US" altLang="zh-CN"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a:t>
            </a:r>
            <a:r>
              <a:rPr lang="zh-CN" altLang="en-US" sz="3600" b="1" dirty="0" smtClean="0">
                <a:ln w="6350">
                  <a:solidFill>
                    <a:srgbClr val="FF388C">
                      <a:shade val="43000"/>
                    </a:srgbClr>
                  </a:solidFill>
                </a:ln>
                <a:solidFill>
                  <a:srgbClr val="FFFF00"/>
                </a:solidFill>
                <a:effectLst>
                  <a:outerShdw blurRad="38100" dist="38100" dir="2700000" algn="tl">
                    <a:srgbClr val="000000">
                      <a:alpha val="43137"/>
                    </a:srgbClr>
                  </a:outerShdw>
                </a:effectLst>
                <a:latin typeface="楷体_GB2312" pitchFamily="49" charset="-122"/>
                <a:ea typeface="楷体_GB2312" pitchFamily="49" charset="-122"/>
              </a:rPr>
              <a:t>迭代的增量模型</a:t>
            </a:r>
            <a:endParaRPr lang="zh-CN" altLang="en-US" sz="3600" dirty="0" smtClean="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5763" y="1719263"/>
            <a:ext cx="8472487" cy="4411662"/>
          </a:xfrm>
        </p:spPr>
        <p:txBody>
          <a:bodyPr>
            <a:normAutofit/>
          </a:bodyPr>
          <a:lstStyle/>
          <a:p>
            <a:pPr>
              <a:defRPr/>
            </a:pPr>
            <a:r>
              <a:rPr lang="zh-CN" altLang="en-US" sz="2400" b="1" dirty="0" smtClean="0">
                <a:solidFill>
                  <a:srgbClr val="FFFF00"/>
                </a:solidFill>
                <a:effectLst>
                  <a:outerShdw blurRad="38100" dist="38100" dir="2700000" algn="tl">
                    <a:srgbClr val="000000">
                      <a:alpha val="43137"/>
                    </a:srgbClr>
                  </a:outerShdw>
                </a:effectLst>
              </a:rPr>
              <a:t>迭代的增量开发过程：</a:t>
            </a:r>
            <a:endParaRPr lang="en-US" altLang="zh-CN" sz="2400" b="1" dirty="0" smtClean="0">
              <a:solidFill>
                <a:srgbClr val="FFFF00"/>
              </a:solidFill>
              <a:effectLst>
                <a:outerShdw blurRad="38100" dist="38100" dir="2700000" algn="tl">
                  <a:srgbClr val="000000">
                    <a:alpha val="43137"/>
                  </a:srgbClr>
                </a:outerShdw>
              </a:effectLst>
            </a:endParaRPr>
          </a:p>
          <a:p>
            <a:pPr lvl="1">
              <a:spcBef>
                <a:spcPts val="600"/>
              </a:spcBef>
              <a:defRPr/>
            </a:pPr>
            <a:r>
              <a:rPr lang="zh-CN" altLang="en-US" sz="2800" dirty="0"/>
              <a:t>它通过对核心开发活动的重复应用，包括了对问题和解决方案定义以及解决方案实现的连续的细化，因此，它</a:t>
            </a:r>
            <a:r>
              <a:rPr lang="zh-CN" altLang="en-US" sz="2800" dirty="0">
                <a:solidFill>
                  <a:srgbClr val="FFFF00"/>
                </a:solidFill>
              </a:rPr>
              <a:t>是一</a:t>
            </a:r>
            <a:r>
              <a:rPr lang="zh-CN" altLang="en-US" sz="2800" dirty="0" smtClean="0">
                <a:solidFill>
                  <a:srgbClr val="FFFF00"/>
                </a:solidFill>
              </a:rPr>
              <a:t>个迭代的过程</a:t>
            </a:r>
            <a:r>
              <a:rPr lang="zh-CN" altLang="en-US" sz="2800" dirty="0" smtClean="0"/>
              <a:t>。</a:t>
            </a:r>
          </a:p>
          <a:p>
            <a:pPr lvl="1">
              <a:spcBef>
                <a:spcPts val="600"/>
              </a:spcBef>
              <a:defRPr/>
            </a:pPr>
            <a:r>
              <a:rPr lang="zh-CN" altLang="en-US" sz="2800" dirty="0" smtClean="0"/>
              <a:t>在一次迭代运行的周期中，对问题的理解以及解决方案提供的功能均会增长，因此，它</a:t>
            </a:r>
            <a:r>
              <a:rPr lang="zh-CN" altLang="en-US" sz="2800" dirty="0" smtClean="0">
                <a:solidFill>
                  <a:srgbClr val="FFFF00"/>
                </a:solidFill>
              </a:rPr>
              <a:t>是一个增量的过程</a:t>
            </a:r>
            <a:r>
              <a:rPr lang="zh-CN" altLang="en-US" sz="2800" dirty="0" smtClean="0"/>
              <a:t>。 </a:t>
            </a:r>
          </a:p>
          <a:p>
            <a:pPr lvl="1">
              <a:spcBef>
                <a:spcPts val="600"/>
              </a:spcBef>
              <a:defRPr/>
            </a:pPr>
            <a:r>
              <a:rPr lang="zh-CN" altLang="en-US" sz="2800" dirty="0" smtClean="0"/>
              <a:t>在</a:t>
            </a:r>
            <a:r>
              <a:rPr lang="zh-CN" altLang="en-US" sz="2800" dirty="0"/>
              <a:t>迭代中，其中数个或更多的应用被连续地组织起来以</a:t>
            </a:r>
            <a:r>
              <a:rPr lang="zh-CN" altLang="en-US" sz="2800" dirty="0">
                <a:solidFill>
                  <a:srgbClr val="FFFF00"/>
                </a:solidFill>
              </a:rPr>
              <a:t>构成一个完整的项目</a:t>
            </a:r>
            <a:r>
              <a:rPr lang="zh-CN" altLang="en-US" sz="2800" dirty="0" smtClean="0"/>
              <a:t>。</a:t>
            </a:r>
            <a:r>
              <a:rPr lang="zh-CN" altLang="en-US" dirty="0" smtClean="0"/>
              <a:t> </a:t>
            </a:r>
          </a:p>
        </p:txBody>
      </p:sp>
      <p:sp>
        <p:nvSpPr>
          <p:cNvPr id="21508" name="灯片编号占位符 3"/>
          <p:cNvSpPr>
            <a:spLocks noGrp="1"/>
          </p:cNvSpPr>
          <p:nvPr>
            <p:ph type="sldNum" sz="quarter" idx="12"/>
          </p:nvPr>
        </p:nvSpPr>
        <p:spPr>
          <a:noFill/>
        </p:spPr>
        <p:txBody>
          <a:bodyPr/>
          <a:lstStyle/>
          <a:p>
            <a:fld id="{80884AF1-17C6-4A73-8346-FD9329E22888}" type="slidenum">
              <a:rPr lang="en-US" altLang="zh-CN" smtClean="0">
                <a:ea typeface="宋体" charset="-122"/>
              </a:rPr>
              <a:pPr/>
              <a:t>51</a:t>
            </a:fld>
            <a:endParaRPr lang="en-US" altLang="zh-CN" smtClean="0">
              <a:ea typeface="宋体" charset="-122"/>
            </a:endParaRPr>
          </a:p>
        </p:txBody>
      </p:sp>
      <p:sp>
        <p:nvSpPr>
          <p:cNvPr id="6" name="标题 1"/>
          <p:cNvSpPr>
            <a:spLocks noGrp="1"/>
          </p:cNvSpPr>
          <p:nvPr>
            <p:ph type="title"/>
          </p:nvPr>
        </p:nvSpPr>
        <p:spPr>
          <a:xfrm>
            <a:off x="457200" y="267494"/>
            <a:ext cx="8229600" cy="1399032"/>
          </a:xfrm>
        </p:spPr>
        <p:txBody>
          <a:bodyPr>
            <a:normAutofit/>
          </a:bodyPr>
          <a:lstStyle/>
          <a:p>
            <a:r>
              <a:rPr lang="en-US" altLang="zh-CN"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a:t>
            </a:r>
            <a:r>
              <a:rPr lang="zh-CN" altLang="en-US"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过程模型</a:t>
            </a:r>
            <a:r>
              <a:rPr lang="en-US" altLang="zh-CN"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a:t>
            </a:r>
            <a:r>
              <a:rPr lang="zh-CN" altLang="en-US" sz="3600" b="1" dirty="0" smtClean="0">
                <a:ln w="6350">
                  <a:solidFill>
                    <a:srgbClr val="FF388C">
                      <a:shade val="43000"/>
                    </a:srgbClr>
                  </a:solidFill>
                </a:ln>
                <a:solidFill>
                  <a:srgbClr val="FFFF00"/>
                </a:solidFill>
                <a:effectLst>
                  <a:outerShdw blurRad="38100" dist="38100" dir="2700000" algn="tl">
                    <a:srgbClr val="000000">
                      <a:alpha val="43137"/>
                    </a:srgbClr>
                  </a:outerShdw>
                </a:effectLst>
                <a:latin typeface="楷体_GB2312" pitchFamily="49" charset="-122"/>
                <a:ea typeface="楷体_GB2312" pitchFamily="49" charset="-122"/>
              </a:rPr>
              <a:t>迭代的增量模型</a:t>
            </a:r>
            <a:endParaRPr lang="zh-CN" altLang="en-US" sz="3600" dirty="0" smtClean="0"/>
          </a:p>
        </p:txBody>
      </p:sp>
    </p:spTree>
    <p:extLst>
      <p:ext uri="{BB962C8B-B14F-4D97-AF65-F5344CB8AC3E}">
        <p14:creationId xmlns:p14="http://schemas.microsoft.com/office/powerpoint/2010/main" val="2160512126"/>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67494"/>
            <a:ext cx="8229600" cy="1089804"/>
          </a:xfrm>
        </p:spPr>
        <p:txBody>
          <a:bodyPr>
            <a:normAutofit/>
          </a:bodyPr>
          <a:lstStyle/>
          <a:p>
            <a:r>
              <a:rPr lang="en-US" altLang="zh-CN"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a:t>
            </a:r>
            <a:r>
              <a:rPr lang="zh-CN" altLang="en-US"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过程模型</a:t>
            </a:r>
            <a:r>
              <a:rPr lang="en-US" altLang="zh-CN"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a:t>
            </a:r>
            <a:r>
              <a:rPr lang="zh-CN" altLang="en-US" sz="3600" b="1" dirty="0" smtClean="0">
                <a:ln w="6350">
                  <a:solidFill>
                    <a:srgbClr val="FF388C">
                      <a:shade val="43000"/>
                    </a:srgbClr>
                  </a:solidFill>
                </a:ln>
                <a:solidFill>
                  <a:srgbClr val="FFFF00"/>
                </a:solidFill>
                <a:effectLst>
                  <a:outerShdw blurRad="38100" dist="38100" dir="2700000" algn="tl">
                    <a:srgbClr val="000000">
                      <a:alpha val="43137"/>
                    </a:srgbClr>
                  </a:outerShdw>
                </a:effectLst>
                <a:latin typeface="楷体_GB2312" pitchFamily="49" charset="-122"/>
                <a:ea typeface="楷体_GB2312" pitchFamily="49" charset="-122"/>
              </a:rPr>
              <a:t>迭代的增量模型</a:t>
            </a:r>
            <a:endParaRPr lang="zh-CN" altLang="en-US" sz="3600" b="1" dirty="0" smtClean="0">
              <a:ln w="6350">
                <a:solidFill>
                  <a:srgbClr val="FF388C">
                    <a:shade val="43000"/>
                  </a:srgbClr>
                </a:solidFill>
              </a:ln>
              <a:solidFill>
                <a:srgbClr val="FFFF00"/>
              </a:solidFill>
              <a:effectLst>
                <a:outerShdw blurRad="38100" dist="38100" dir="2700000" algn="tl">
                  <a:srgbClr val="000000">
                    <a:alpha val="43137"/>
                  </a:srgbClr>
                </a:outerShdw>
              </a:effectLst>
              <a:latin typeface="楷体_GB2312" pitchFamily="49" charset="-122"/>
              <a:ea typeface="楷体_GB2312" pitchFamily="49" charset="-122"/>
              <a:cs typeface="+mn-cs"/>
            </a:endParaRPr>
          </a:p>
        </p:txBody>
      </p:sp>
      <p:sp>
        <p:nvSpPr>
          <p:cNvPr id="3" name="内容占位符 2"/>
          <p:cNvSpPr>
            <a:spLocks noGrp="1"/>
          </p:cNvSpPr>
          <p:nvPr>
            <p:ph idx="1"/>
          </p:nvPr>
        </p:nvSpPr>
        <p:spPr>
          <a:xfrm>
            <a:off x="500034" y="1428736"/>
            <a:ext cx="8229600" cy="4572000"/>
          </a:xfrm>
        </p:spPr>
        <p:txBody>
          <a:bodyPr>
            <a:normAutofit/>
          </a:bodyPr>
          <a:lstStyle/>
          <a:p>
            <a:r>
              <a:rPr lang="zh-CN" altLang="en-US" sz="2400" dirty="0" smtClean="0"/>
              <a:t>迭代模型和之前所述的增量模型有一定区别。</a:t>
            </a:r>
            <a:endParaRPr lang="en-US" altLang="zh-CN" sz="2400" dirty="0" smtClean="0"/>
          </a:p>
          <a:p>
            <a:r>
              <a:rPr lang="zh-CN" altLang="en-US" sz="2400" dirty="0" smtClean="0"/>
              <a:t>假设现在要开发</a:t>
            </a:r>
            <a:r>
              <a:rPr lang="en-US" altLang="zh-CN" sz="2400" dirty="0" smtClean="0"/>
              <a:t>A</a:t>
            </a:r>
            <a:r>
              <a:rPr lang="zh-CN" altLang="en-US" sz="2400" dirty="0" smtClean="0"/>
              <a:t>、</a:t>
            </a:r>
            <a:r>
              <a:rPr lang="en-US" altLang="zh-CN" sz="2400" dirty="0" smtClean="0"/>
              <a:t>B</a:t>
            </a:r>
            <a:r>
              <a:rPr lang="zh-CN" altLang="en-US" sz="2400" dirty="0" smtClean="0"/>
              <a:t>、</a:t>
            </a:r>
            <a:r>
              <a:rPr lang="en-US" altLang="zh-CN" sz="2400" dirty="0" smtClean="0"/>
              <a:t>C</a:t>
            </a:r>
            <a:r>
              <a:rPr lang="zh-CN" altLang="en-US" sz="2400" dirty="0" smtClean="0"/>
              <a:t>、</a:t>
            </a:r>
            <a:r>
              <a:rPr lang="en-US" altLang="zh-CN" sz="2400" dirty="0" smtClean="0"/>
              <a:t>D</a:t>
            </a:r>
            <a:r>
              <a:rPr lang="zh-CN" altLang="en-US" sz="2400" dirty="0" smtClean="0"/>
              <a:t>四个大的业务功能：</a:t>
            </a:r>
            <a:endParaRPr lang="en-US" altLang="zh-CN" sz="2400" dirty="0" smtClean="0"/>
          </a:p>
          <a:p>
            <a:pPr lvl="1">
              <a:lnSpc>
                <a:spcPct val="120000"/>
              </a:lnSpc>
            </a:pPr>
            <a:r>
              <a:rPr lang="zh-CN" altLang="en-US" sz="2400" dirty="0" smtClean="0"/>
              <a:t>对于</a:t>
            </a:r>
            <a:r>
              <a:rPr lang="zh-CN" altLang="en-US" sz="2400" dirty="0" smtClean="0">
                <a:solidFill>
                  <a:srgbClr val="FFFF00"/>
                </a:solidFill>
              </a:rPr>
              <a:t>增量方法</a:t>
            </a:r>
            <a:r>
              <a:rPr lang="zh-CN" altLang="en-US" sz="2400" dirty="0"/>
              <a:t>：</a:t>
            </a:r>
            <a:r>
              <a:rPr lang="zh-CN" altLang="en-US" sz="2400" dirty="0" smtClean="0"/>
              <a:t>可以将四个功能分为两次增量来完成，第一个增量完成</a:t>
            </a:r>
            <a:r>
              <a:rPr lang="en-US" altLang="zh-CN" sz="2400" dirty="0" smtClean="0"/>
              <a:t>A</a:t>
            </a:r>
            <a:r>
              <a:rPr lang="zh-CN" altLang="en-US" sz="2400" dirty="0" smtClean="0"/>
              <a:t>、</a:t>
            </a:r>
            <a:r>
              <a:rPr lang="en-US" altLang="zh-CN" sz="2400" dirty="0" smtClean="0"/>
              <a:t>B</a:t>
            </a:r>
            <a:r>
              <a:rPr lang="zh-CN" altLang="en-US" sz="2400" dirty="0" smtClean="0"/>
              <a:t>功能，第二次增量完成</a:t>
            </a:r>
            <a:r>
              <a:rPr lang="en-US" altLang="zh-CN" sz="2400" dirty="0" smtClean="0"/>
              <a:t>C</a:t>
            </a:r>
            <a:r>
              <a:rPr lang="zh-CN" altLang="en-US" sz="2400" dirty="0" smtClean="0"/>
              <a:t>、</a:t>
            </a:r>
            <a:r>
              <a:rPr lang="en-US" altLang="zh-CN" sz="2400" dirty="0" smtClean="0"/>
              <a:t>D</a:t>
            </a:r>
            <a:r>
              <a:rPr lang="zh-CN" altLang="en-US" sz="2400" dirty="0" smtClean="0"/>
              <a:t>功能；</a:t>
            </a:r>
            <a:endParaRPr lang="en-US" altLang="zh-CN" sz="2400" dirty="0" smtClean="0"/>
          </a:p>
          <a:p>
            <a:pPr lvl="1">
              <a:lnSpc>
                <a:spcPct val="120000"/>
              </a:lnSpc>
            </a:pPr>
            <a:r>
              <a:rPr lang="zh-CN" altLang="en-US" sz="2400" dirty="0" smtClean="0"/>
              <a:t>对于</a:t>
            </a:r>
            <a:r>
              <a:rPr lang="zh-CN" altLang="en-US" sz="2400" dirty="0" smtClean="0">
                <a:solidFill>
                  <a:srgbClr val="FFFF00"/>
                </a:solidFill>
              </a:rPr>
              <a:t>迭代开发</a:t>
            </a:r>
            <a:r>
              <a:rPr lang="zh-CN" altLang="en-US" sz="2400" dirty="0" smtClean="0"/>
              <a:t>：分两次迭代来开发，第一次迭代完成</a:t>
            </a:r>
            <a:r>
              <a:rPr lang="en-US" altLang="zh-CN" sz="2400" dirty="0" smtClean="0"/>
              <a:t>A</a:t>
            </a:r>
            <a:r>
              <a:rPr lang="zh-CN" altLang="en-US" sz="2400" dirty="0" smtClean="0"/>
              <a:t>、</a:t>
            </a:r>
            <a:r>
              <a:rPr lang="en-US" altLang="zh-CN" sz="2400" dirty="0" smtClean="0"/>
              <a:t>B</a:t>
            </a:r>
            <a:r>
              <a:rPr lang="zh-CN" altLang="en-US" sz="2400" dirty="0" smtClean="0"/>
              <a:t>、</a:t>
            </a:r>
            <a:r>
              <a:rPr lang="en-US" altLang="zh-CN" sz="2400" dirty="0" smtClean="0"/>
              <a:t>C</a:t>
            </a:r>
            <a:r>
              <a:rPr lang="zh-CN" altLang="en-US" sz="2400" dirty="0" smtClean="0"/>
              <a:t>、</a:t>
            </a:r>
            <a:r>
              <a:rPr lang="en-US" altLang="zh-CN" sz="2400" dirty="0" smtClean="0"/>
              <a:t>D</a:t>
            </a:r>
            <a:r>
              <a:rPr lang="zh-CN" altLang="en-US" sz="2400" dirty="0" smtClean="0"/>
              <a:t>四个基本业务功能，但不含复杂的业务逻辑，而第二个功能再逐渐细化补充完整相关的业务逻辑。</a:t>
            </a:r>
            <a:endParaRPr lang="en-US" altLang="zh-CN" sz="2400" dirty="0" smtClean="0"/>
          </a:p>
          <a:p>
            <a:endParaRPr lang="zh-CN" altLang="en-US" sz="2400" dirty="0"/>
          </a:p>
        </p:txBody>
      </p:sp>
      <p:sp>
        <p:nvSpPr>
          <p:cNvPr id="4" name="灯片编号占位符 3"/>
          <p:cNvSpPr>
            <a:spLocks noGrp="1"/>
          </p:cNvSpPr>
          <p:nvPr>
            <p:ph type="sldNum" sz="quarter" idx="12"/>
          </p:nvPr>
        </p:nvSpPr>
        <p:spPr/>
        <p:txBody>
          <a:bodyPr/>
          <a:lstStyle/>
          <a:p>
            <a:fld id="{66B1D01B-2385-474A-B81F-DBE3F1A8FD81}" type="slidenum">
              <a:rPr lang="en-US" altLang="zh-CN" smtClean="0"/>
              <a:pPr/>
              <a:t>52</a:t>
            </a:fld>
            <a:endParaRPr lang="en-US" altLang="zh-CN"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67494"/>
            <a:ext cx="8229600" cy="1089804"/>
          </a:xfrm>
        </p:spPr>
        <p:txBody>
          <a:bodyPr>
            <a:normAutofit/>
          </a:bodyPr>
          <a:lstStyle/>
          <a:p>
            <a:r>
              <a:rPr lang="en-US" altLang="zh-CN"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a:t>
            </a:r>
            <a:r>
              <a:rPr lang="zh-CN" altLang="en-US"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过程模型</a:t>
            </a:r>
            <a:r>
              <a:rPr lang="en-US" altLang="zh-CN"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a:t>
            </a:r>
            <a:r>
              <a:rPr lang="zh-CN" altLang="en-US" sz="3600" b="1" dirty="0" smtClean="0">
                <a:ln w="6350">
                  <a:solidFill>
                    <a:srgbClr val="FF388C">
                      <a:shade val="43000"/>
                    </a:srgbClr>
                  </a:solidFill>
                </a:ln>
                <a:solidFill>
                  <a:srgbClr val="FFFF00"/>
                </a:solidFill>
                <a:effectLst>
                  <a:outerShdw blurRad="38100" dist="38100" dir="2700000" algn="tl">
                    <a:srgbClr val="000000">
                      <a:alpha val="43137"/>
                    </a:srgbClr>
                  </a:outerShdw>
                </a:effectLst>
                <a:latin typeface="楷体_GB2312" pitchFamily="49" charset="-122"/>
                <a:ea typeface="楷体_GB2312" pitchFamily="49" charset="-122"/>
              </a:rPr>
              <a:t>迭代的增量模型</a:t>
            </a:r>
            <a:endParaRPr lang="zh-CN" altLang="en-US" sz="3600" b="1" dirty="0" smtClean="0">
              <a:ln w="6350">
                <a:solidFill>
                  <a:srgbClr val="FF388C">
                    <a:shade val="43000"/>
                  </a:srgbClr>
                </a:solidFill>
              </a:ln>
              <a:solidFill>
                <a:srgbClr val="FFFF00"/>
              </a:solidFill>
              <a:effectLst>
                <a:outerShdw blurRad="38100" dist="38100" dir="2700000" algn="tl">
                  <a:srgbClr val="000000">
                    <a:alpha val="43137"/>
                  </a:srgbClr>
                </a:outerShdw>
              </a:effectLst>
              <a:latin typeface="楷体_GB2312" pitchFamily="49" charset="-122"/>
              <a:ea typeface="楷体_GB2312" pitchFamily="49" charset="-122"/>
              <a:cs typeface="+mn-cs"/>
            </a:endParaRPr>
          </a:p>
        </p:txBody>
      </p:sp>
      <p:sp>
        <p:nvSpPr>
          <p:cNvPr id="3" name="内容占位符 2"/>
          <p:cNvSpPr>
            <a:spLocks noGrp="1"/>
          </p:cNvSpPr>
          <p:nvPr>
            <p:ph idx="1"/>
          </p:nvPr>
        </p:nvSpPr>
        <p:spPr>
          <a:xfrm>
            <a:off x="500034" y="1428736"/>
            <a:ext cx="8229600" cy="4572000"/>
          </a:xfrm>
        </p:spPr>
        <p:txBody>
          <a:bodyPr>
            <a:normAutofit/>
          </a:bodyPr>
          <a:lstStyle/>
          <a:p>
            <a:pPr>
              <a:lnSpc>
                <a:spcPct val="120000"/>
              </a:lnSpc>
            </a:pPr>
            <a:r>
              <a:rPr lang="zh-CN" altLang="en-US" sz="2600" dirty="0" smtClean="0"/>
              <a:t>迭代模型是</a:t>
            </a:r>
            <a:r>
              <a:rPr lang="en-US" altLang="zh-CN" sz="2600" dirty="0" smtClean="0">
                <a:solidFill>
                  <a:srgbClr val="FFFF00"/>
                </a:solidFill>
              </a:rPr>
              <a:t>RUP</a:t>
            </a:r>
            <a:r>
              <a:rPr lang="zh-CN" altLang="en-US" sz="2600" dirty="0" smtClean="0"/>
              <a:t>常采用的软件开发生命周期模型。</a:t>
            </a:r>
            <a:endParaRPr lang="en-US" altLang="zh-CN" sz="2600" dirty="0" smtClean="0"/>
          </a:p>
          <a:p>
            <a:pPr>
              <a:lnSpc>
                <a:spcPct val="120000"/>
              </a:lnSpc>
            </a:pPr>
            <a:r>
              <a:rPr lang="en-US" altLang="zh-CN" sz="2600" dirty="0">
                <a:solidFill>
                  <a:srgbClr val="FFFF00"/>
                </a:solidFill>
              </a:rPr>
              <a:t>RUP</a:t>
            </a:r>
            <a:r>
              <a:rPr lang="zh-CN" altLang="en-US" sz="2600" dirty="0"/>
              <a:t>强调的每次迭代都包含了需求、设计和开发、测试等各个过程，而且每次迭代完成后都是一个可以交付的原型</a:t>
            </a:r>
            <a:r>
              <a:rPr lang="zh-CN" altLang="en-US" sz="2600" dirty="0" smtClean="0"/>
              <a:t>。</a:t>
            </a:r>
            <a:endParaRPr lang="en-US" altLang="zh-CN" sz="2600" dirty="0" smtClean="0"/>
          </a:p>
          <a:p>
            <a:pPr>
              <a:lnSpc>
                <a:spcPct val="120000"/>
              </a:lnSpc>
            </a:pPr>
            <a:r>
              <a:rPr lang="zh-CN" altLang="en-US" sz="2600" dirty="0" smtClean="0"/>
              <a:t>迭代</a:t>
            </a:r>
            <a:r>
              <a:rPr lang="zh-CN" altLang="en-US" sz="2600" dirty="0"/>
              <a:t>不是并行，在每次迭代过程中仍然要遵循需求</a:t>
            </a:r>
            <a:r>
              <a:rPr lang="en-US" altLang="zh-CN" sz="2600" dirty="0">
                <a:sym typeface="Wingdings" pitchFamily="2" charset="2"/>
              </a:rPr>
              <a:t></a:t>
            </a:r>
            <a:r>
              <a:rPr lang="zh-CN" altLang="en-US" sz="2600" dirty="0"/>
              <a:t>设计</a:t>
            </a:r>
            <a:r>
              <a:rPr lang="en-US" altLang="zh-CN" sz="2600" dirty="0">
                <a:sym typeface="Wingdings" pitchFamily="2" charset="2"/>
              </a:rPr>
              <a:t></a:t>
            </a:r>
            <a:r>
              <a:rPr lang="zh-CN" altLang="en-US" sz="2600" dirty="0"/>
              <a:t>开发的瀑布过程。迭代周期的长度跟项目的周期和规模有很大的关系。</a:t>
            </a:r>
            <a:endParaRPr lang="en-US" altLang="zh-CN" sz="2600" dirty="0"/>
          </a:p>
          <a:p>
            <a:endParaRPr lang="en-US" altLang="zh-CN" sz="2400" dirty="0" smtClean="0"/>
          </a:p>
          <a:p>
            <a:endParaRPr lang="zh-CN" altLang="en-US" sz="2400" dirty="0"/>
          </a:p>
        </p:txBody>
      </p:sp>
      <p:sp>
        <p:nvSpPr>
          <p:cNvPr id="4" name="灯片编号占位符 3"/>
          <p:cNvSpPr>
            <a:spLocks noGrp="1"/>
          </p:cNvSpPr>
          <p:nvPr>
            <p:ph type="sldNum" sz="quarter" idx="12"/>
          </p:nvPr>
        </p:nvSpPr>
        <p:spPr/>
        <p:txBody>
          <a:bodyPr/>
          <a:lstStyle/>
          <a:p>
            <a:fld id="{66B1D01B-2385-474A-B81F-DBE3F1A8FD81}" type="slidenum">
              <a:rPr lang="en-US" altLang="zh-CN" smtClean="0"/>
              <a:pPr/>
              <a:t>53</a:t>
            </a:fld>
            <a:endParaRPr lang="en-US" altLang="zh-CN" dirty="0"/>
          </a:p>
        </p:txBody>
      </p:sp>
    </p:spTree>
    <p:extLst>
      <p:ext uri="{BB962C8B-B14F-4D97-AF65-F5344CB8AC3E}">
        <p14:creationId xmlns:p14="http://schemas.microsoft.com/office/powerpoint/2010/main" val="83457927"/>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571472" y="1000108"/>
            <a:ext cx="8229600" cy="5572164"/>
          </a:xfrm>
        </p:spPr>
        <p:txBody>
          <a:bodyPr>
            <a:normAutofit/>
          </a:bodyPr>
          <a:lstStyle/>
          <a:p>
            <a:pPr algn="just">
              <a:spcAft>
                <a:spcPct val="40000"/>
              </a:spcAft>
            </a:pPr>
            <a:r>
              <a:rPr lang="zh-CN" altLang="en-US" sz="2400" dirty="0" smtClean="0">
                <a:latin typeface="宋体" pitchFamily="2" charset="-122"/>
                <a:cs typeface="Times New Roman" pitchFamily="18" charset="0"/>
              </a:rPr>
              <a:t>敏捷方法：</a:t>
            </a:r>
            <a:endParaRPr lang="en-US" altLang="zh-CN" sz="2400" dirty="0" smtClean="0">
              <a:latin typeface="宋体" pitchFamily="2" charset="-122"/>
              <a:cs typeface="Times New Roman" pitchFamily="18" charset="0"/>
            </a:endParaRPr>
          </a:p>
          <a:p>
            <a:pPr lvl="1" algn="just">
              <a:lnSpc>
                <a:spcPct val="150000"/>
              </a:lnSpc>
              <a:spcAft>
                <a:spcPct val="40000"/>
              </a:spcAft>
            </a:pPr>
            <a:r>
              <a:rPr lang="zh-CN" altLang="en-US" sz="2400" dirty="0" smtClean="0">
                <a:latin typeface="宋体" pitchFamily="2" charset="-122"/>
                <a:cs typeface="Times New Roman" pitchFamily="18" charset="0"/>
              </a:rPr>
              <a:t>从</a:t>
            </a:r>
            <a:r>
              <a:rPr lang="en-US" altLang="zh-CN" sz="2400" dirty="0" smtClean="0">
                <a:latin typeface="宋体" pitchFamily="2" charset="-122"/>
                <a:cs typeface="Times New Roman" pitchFamily="18" charset="0"/>
              </a:rPr>
              <a:t>20</a:t>
            </a:r>
            <a:r>
              <a:rPr lang="zh-CN" altLang="en-US" sz="2400" dirty="0" smtClean="0">
                <a:latin typeface="宋体" pitchFamily="2" charset="-122"/>
                <a:cs typeface="Times New Roman" pitchFamily="18" charset="0"/>
              </a:rPr>
              <a:t>世纪</a:t>
            </a:r>
            <a:r>
              <a:rPr lang="en-US" altLang="zh-CN" sz="2400" dirty="0" smtClean="0">
                <a:latin typeface="宋体" pitchFamily="2" charset="-122"/>
                <a:cs typeface="Times New Roman" pitchFamily="18" charset="0"/>
              </a:rPr>
              <a:t>70</a:t>
            </a:r>
            <a:r>
              <a:rPr lang="zh-CN" altLang="en-US" sz="2400" dirty="0" smtClean="0">
                <a:latin typeface="宋体" pitchFamily="2" charset="-122"/>
                <a:cs typeface="Times New Roman" pitchFamily="18" charset="0"/>
              </a:rPr>
              <a:t>年代到</a:t>
            </a:r>
            <a:r>
              <a:rPr lang="en-US" altLang="zh-CN" sz="2400" dirty="0" smtClean="0">
                <a:latin typeface="宋体" pitchFamily="2" charset="-122"/>
                <a:cs typeface="Times New Roman" pitchFamily="18" charset="0"/>
              </a:rPr>
              <a:t>90</a:t>
            </a:r>
            <a:r>
              <a:rPr lang="zh-CN" altLang="en-US" sz="2400" dirty="0" smtClean="0">
                <a:latin typeface="宋体" pitchFamily="2" charset="-122"/>
                <a:cs typeface="Times New Roman" pitchFamily="18" charset="0"/>
              </a:rPr>
              <a:t>年代提出并使用的许多软件开发方法都试图在软件构思、文档化、开发和测试的过程中强加某种形式的严格性。</a:t>
            </a:r>
            <a:endParaRPr lang="en-US" altLang="zh-CN" sz="2400" dirty="0" smtClean="0">
              <a:latin typeface="宋体" pitchFamily="2" charset="-122"/>
              <a:cs typeface="Times New Roman" pitchFamily="18" charset="0"/>
            </a:endParaRPr>
          </a:p>
          <a:p>
            <a:pPr lvl="1" algn="just">
              <a:lnSpc>
                <a:spcPct val="150000"/>
              </a:lnSpc>
              <a:spcAft>
                <a:spcPct val="40000"/>
              </a:spcAft>
            </a:pPr>
            <a:r>
              <a:rPr lang="zh-CN" altLang="en-US" sz="2400" dirty="0" smtClean="0">
                <a:latin typeface="宋体" pitchFamily="2" charset="-122"/>
                <a:cs typeface="Times New Roman" pitchFamily="18" charset="0"/>
              </a:rPr>
              <a:t>在</a:t>
            </a:r>
            <a:r>
              <a:rPr lang="en-US" altLang="zh-CN" sz="2400" dirty="0" smtClean="0">
                <a:latin typeface="宋体" pitchFamily="2" charset="-122"/>
                <a:cs typeface="Times New Roman" pitchFamily="18" charset="0"/>
              </a:rPr>
              <a:t>20</a:t>
            </a:r>
            <a:r>
              <a:rPr lang="zh-CN" altLang="en-US" sz="2400" dirty="0" smtClean="0">
                <a:latin typeface="宋体" pitchFamily="2" charset="-122"/>
                <a:cs typeface="Times New Roman" pitchFamily="18" charset="0"/>
              </a:rPr>
              <a:t>世纪</a:t>
            </a:r>
            <a:r>
              <a:rPr lang="en-US" altLang="zh-CN" sz="2400" dirty="0" smtClean="0">
                <a:latin typeface="宋体" pitchFamily="2" charset="-122"/>
                <a:cs typeface="Times New Roman" pitchFamily="18" charset="0"/>
              </a:rPr>
              <a:t>90</a:t>
            </a:r>
            <a:r>
              <a:rPr lang="zh-CN" altLang="en-US" sz="2400" dirty="0" smtClean="0">
                <a:latin typeface="宋体" pitchFamily="2" charset="-122"/>
                <a:cs typeface="Times New Roman" pitchFamily="18" charset="0"/>
              </a:rPr>
              <a:t>年代后期，一些抵制这种严格性的开发人员系统的阐述了他们自己的原则，视图强调</a:t>
            </a:r>
            <a:r>
              <a:rPr lang="zh-CN" altLang="en-US" sz="2400" b="1" dirty="0" smtClean="0">
                <a:solidFill>
                  <a:srgbClr val="FFFF00"/>
                </a:solidFill>
                <a:latin typeface="宋体" pitchFamily="2" charset="-122"/>
                <a:cs typeface="Times New Roman" pitchFamily="18" charset="0"/>
              </a:rPr>
              <a:t>灵活性在快速且有效地生产软件中所发挥的作用</a:t>
            </a:r>
            <a:r>
              <a:rPr lang="zh-CN" altLang="en-US" sz="2400" b="1" dirty="0">
                <a:solidFill>
                  <a:srgbClr val="FFFF00"/>
                </a:solidFill>
                <a:latin typeface="宋体" pitchFamily="2" charset="-122"/>
                <a:cs typeface="Times New Roman" pitchFamily="18" charset="0"/>
              </a:rPr>
              <a:t>。</a:t>
            </a:r>
            <a:endParaRPr lang="zh-CN" altLang="en-US" sz="2400" dirty="0">
              <a:latin typeface="宋体" pitchFamily="2" charset="-122"/>
              <a:cs typeface="Times New Roman" pitchFamily="18" charset="0"/>
            </a:endParaRPr>
          </a:p>
        </p:txBody>
      </p:sp>
      <p:sp>
        <p:nvSpPr>
          <p:cNvPr id="25" name="灯片编号占位符 5"/>
          <p:cNvSpPr>
            <a:spLocks noGrp="1"/>
          </p:cNvSpPr>
          <p:nvPr>
            <p:ph type="sldNum" sz="quarter" idx="12"/>
          </p:nvPr>
        </p:nvSpPr>
        <p:spPr/>
        <p:txBody>
          <a:bodyPr/>
          <a:lstStyle/>
          <a:p>
            <a:fld id="{3FAB0D16-F139-4D5A-83A3-478725100108}" type="slidenum">
              <a:rPr lang="en-US" altLang="zh-CN"/>
              <a:pPr/>
              <a:t>54</a:t>
            </a:fld>
            <a:endParaRPr lang="en-US" altLang="zh-CN"/>
          </a:p>
        </p:txBody>
      </p:sp>
      <p:sp>
        <p:nvSpPr>
          <p:cNvPr id="27" name="Rectangle 2"/>
          <p:cNvSpPr txBox="1">
            <a:spLocks noChangeArrowheads="1"/>
          </p:cNvSpPr>
          <p:nvPr/>
        </p:nvSpPr>
        <p:spPr>
          <a:xfrm>
            <a:off x="642910" y="71414"/>
            <a:ext cx="7126288" cy="952500"/>
          </a:xfrm>
          <a:prstGeom prst="rect">
            <a:avLst/>
          </a:prstGeom>
        </p:spPr>
        <p:txBody>
          <a:bodyPr vert="horz" anchor="ctr">
            <a:normAutofit/>
          </a:bodyPr>
          <a:lstStyle/>
          <a:p>
            <a:pPr marL="484632" lvl="0" fontAlgn="auto">
              <a:spcAft>
                <a:spcPts val="0"/>
              </a:spcAft>
              <a:defRPr/>
            </a:pPr>
            <a:r>
              <a:rPr kumimoji="0" lang="en-US" altLang="zh-CN"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a:t>
            </a:r>
            <a:r>
              <a:rPr kumimoji="0" lang="zh-CN" altLang="en-US"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软件开发过程</a:t>
            </a:r>
            <a:r>
              <a:rPr lang="en-US" altLang="zh-CN" sz="3600" b="1"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latin typeface="楷体_GB2312" pitchFamily="49" charset="-122"/>
                <a:ea typeface="楷体_GB2312" pitchFamily="49" charset="-122"/>
                <a:cs typeface="+mj-cs"/>
              </a:rPr>
              <a:t>——</a:t>
            </a:r>
            <a:r>
              <a:rPr lang="zh-CN" altLang="en-US" sz="3600" b="1"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latin typeface="楷体_GB2312" pitchFamily="49" charset="-122"/>
                <a:ea typeface="楷体_GB2312" pitchFamily="49" charset="-122"/>
                <a:cs typeface="+mj-cs"/>
              </a:rPr>
              <a:t>敏捷方法</a:t>
            </a:r>
            <a:endParaRPr kumimoji="0" lang="zh-CN" altLang="en-US" sz="4200" b="1" i="1" u="none" strike="noStrike" kern="1200" cap="none" spc="0" normalizeH="0" baseline="0" noProof="0" dirty="0">
              <a:ln w="6350">
                <a:solidFill>
                  <a:schemeClr val="accent1">
                    <a:shade val="43000"/>
                  </a:schemeClr>
                </a:solidFill>
              </a:ln>
              <a:solidFill>
                <a:srgbClr val="FFFF00"/>
              </a:solidFill>
              <a:effectLst>
                <a:outerShdw blurRad="38100" dist="38100" dir="2700000" algn="tl">
                  <a:srgbClr val="000000">
                    <a:alpha val="43137"/>
                  </a:srgbClr>
                </a:outerShdw>
              </a:effectLst>
              <a:uLnTx/>
              <a:uFillTx/>
              <a:latin typeface="Times New Roman" pitchFamily="18" charset="0"/>
              <a:ea typeface="+mj-ea"/>
              <a:cs typeface="+mj-cs"/>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571472" y="1000108"/>
            <a:ext cx="8229600" cy="5572164"/>
          </a:xfrm>
        </p:spPr>
        <p:txBody>
          <a:bodyPr>
            <a:normAutofit/>
          </a:bodyPr>
          <a:lstStyle/>
          <a:p>
            <a:pPr algn="just">
              <a:spcAft>
                <a:spcPct val="40000"/>
              </a:spcAft>
            </a:pPr>
            <a:r>
              <a:rPr lang="zh-CN" altLang="en-US" sz="2400" dirty="0" smtClean="0">
                <a:latin typeface="宋体" pitchFamily="2" charset="-122"/>
                <a:cs typeface="Times New Roman" pitchFamily="18" charset="0"/>
              </a:rPr>
              <a:t>敏捷方法：</a:t>
            </a:r>
            <a:endParaRPr lang="en-US" altLang="zh-CN" sz="2400" dirty="0" smtClean="0">
              <a:latin typeface="宋体" pitchFamily="2" charset="-122"/>
              <a:cs typeface="Times New Roman" pitchFamily="18" charset="0"/>
            </a:endParaRPr>
          </a:p>
          <a:p>
            <a:pPr lvl="1" algn="just">
              <a:spcAft>
                <a:spcPct val="40000"/>
              </a:spcAft>
            </a:pPr>
            <a:r>
              <a:rPr lang="en-US" altLang="zh-CN" sz="2400" dirty="0" smtClean="0">
                <a:latin typeface="宋体" pitchFamily="2" charset="-122"/>
                <a:cs typeface="Times New Roman" pitchFamily="18" charset="0"/>
              </a:rPr>
              <a:t>1</a:t>
            </a:r>
            <a:r>
              <a:rPr lang="zh-CN" altLang="en-US" sz="2400" dirty="0">
                <a:latin typeface="宋体" pitchFamily="2" charset="-122"/>
                <a:cs typeface="Times New Roman" pitchFamily="18" charset="0"/>
              </a:rPr>
              <a:t>、相对于过程和工具，他们</a:t>
            </a:r>
            <a:r>
              <a:rPr lang="zh-CN" altLang="en-US" sz="2400" dirty="0">
                <a:solidFill>
                  <a:srgbClr val="FFFF00"/>
                </a:solidFill>
                <a:latin typeface="宋体" pitchFamily="2" charset="-122"/>
                <a:cs typeface="Times New Roman" pitchFamily="18" charset="0"/>
              </a:rPr>
              <a:t>更强调个人和交互的价值</a:t>
            </a:r>
            <a:r>
              <a:rPr lang="zh-CN" altLang="en-US" sz="2400" dirty="0">
                <a:latin typeface="宋体" pitchFamily="2" charset="-122"/>
                <a:cs typeface="Times New Roman" pitchFamily="18" charset="0"/>
              </a:rPr>
              <a:t>。相信开发人员能做好自己的工作。之间进行面对面交互式的沟通而不是通过文档进行沟通。</a:t>
            </a:r>
            <a:endParaRPr lang="en-US" altLang="zh-CN" sz="2400" dirty="0">
              <a:latin typeface="宋体" pitchFamily="2" charset="-122"/>
              <a:cs typeface="Times New Roman" pitchFamily="18" charset="0"/>
            </a:endParaRPr>
          </a:p>
          <a:p>
            <a:pPr lvl="1" algn="just">
              <a:spcAft>
                <a:spcPct val="40000"/>
              </a:spcAft>
            </a:pPr>
            <a:r>
              <a:rPr lang="en-US" altLang="zh-CN" sz="2400" dirty="0">
                <a:latin typeface="宋体" pitchFamily="2" charset="-122"/>
                <a:cs typeface="Times New Roman" pitchFamily="18" charset="0"/>
              </a:rPr>
              <a:t>2</a:t>
            </a:r>
            <a:r>
              <a:rPr lang="zh-CN" altLang="en-US" sz="2400" dirty="0">
                <a:latin typeface="宋体" pitchFamily="2" charset="-122"/>
                <a:cs typeface="Times New Roman" pitchFamily="18" charset="0"/>
              </a:rPr>
              <a:t>、更喜欢</a:t>
            </a:r>
            <a:r>
              <a:rPr lang="zh-CN" altLang="en-US" sz="2400" dirty="0">
                <a:solidFill>
                  <a:srgbClr val="FFFF00"/>
                </a:solidFill>
                <a:latin typeface="宋体" pitchFamily="2" charset="-122"/>
                <a:cs typeface="Times New Roman" pitchFamily="18" charset="0"/>
              </a:rPr>
              <a:t>在生产运行的软件上</a:t>
            </a:r>
            <a:r>
              <a:rPr lang="zh-CN" altLang="en-US" sz="2400" dirty="0">
                <a:latin typeface="宋体" pitchFamily="2" charset="-122"/>
                <a:cs typeface="Times New Roman" pitchFamily="18" charset="0"/>
              </a:rPr>
              <a:t>花费时间，而不是将时间花费在编写各种文档上。</a:t>
            </a:r>
            <a:endParaRPr lang="en-US" altLang="zh-CN" sz="2400" dirty="0">
              <a:latin typeface="宋体" pitchFamily="2" charset="-122"/>
              <a:cs typeface="Times New Roman" pitchFamily="18" charset="0"/>
            </a:endParaRPr>
          </a:p>
          <a:p>
            <a:pPr lvl="1" algn="just">
              <a:spcAft>
                <a:spcPct val="40000"/>
              </a:spcAft>
            </a:pPr>
            <a:r>
              <a:rPr lang="en-US" altLang="zh-CN" sz="2400" dirty="0">
                <a:latin typeface="宋体" pitchFamily="2" charset="-122"/>
                <a:cs typeface="Times New Roman" pitchFamily="18" charset="0"/>
              </a:rPr>
              <a:t>3</a:t>
            </a:r>
            <a:r>
              <a:rPr lang="zh-CN" altLang="en-US" sz="2400" dirty="0">
                <a:latin typeface="宋体" pitchFamily="2" charset="-122"/>
                <a:cs typeface="Times New Roman" pitchFamily="18" charset="0"/>
              </a:rPr>
              <a:t>、精力集中在</a:t>
            </a:r>
            <a:r>
              <a:rPr lang="zh-CN" altLang="en-US" sz="2400" dirty="0">
                <a:solidFill>
                  <a:srgbClr val="FFFF00"/>
                </a:solidFill>
                <a:latin typeface="宋体" pitchFamily="2" charset="-122"/>
                <a:cs typeface="Times New Roman" pitchFamily="18" charset="0"/>
              </a:rPr>
              <a:t>与客户的合作</a:t>
            </a:r>
            <a:r>
              <a:rPr lang="zh-CN" altLang="en-US" sz="2400" dirty="0">
                <a:latin typeface="宋体" pitchFamily="2" charset="-122"/>
                <a:cs typeface="Times New Roman" pitchFamily="18" charset="0"/>
              </a:rPr>
              <a:t>上，而不是合作谈判上。</a:t>
            </a:r>
            <a:endParaRPr lang="en-US" altLang="zh-CN" sz="2400" dirty="0">
              <a:latin typeface="宋体" pitchFamily="2" charset="-122"/>
              <a:cs typeface="Times New Roman" pitchFamily="18" charset="0"/>
            </a:endParaRPr>
          </a:p>
          <a:p>
            <a:pPr lvl="1" algn="just">
              <a:spcAft>
                <a:spcPct val="40000"/>
              </a:spcAft>
            </a:pPr>
            <a:r>
              <a:rPr lang="en-US" altLang="zh-CN" sz="2400" dirty="0">
                <a:latin typeface="宋体" pitchFamily="2" charset="-122"/>
                <a:cs typeface="Times New Roman" pitchFamily="18" charset="0"/>
              </a:rPr>
              <a:t>4</a:t>
            </a:r>
            <a:r>
              <a:rPr lang="zh-CN" altLang="en-US" sz="2400" dirty="0">
                <a:latin typeface="宋体" pitchFamily="2" charset="-122"/>
                <a:cs typeface="Times New Roman" pitchFamily="18" charset="0"/>
              </a:rPr>
              <a:t>、专注于</a:t>
            </a:r>
            <a:r>
              <a:rPr lang="zh-CN" altLang="en-US" sz="2400" dirty="0">
                <a:solidFill>
                  <a:srgbClr val="FFFF00"/>
                </a:solidFill>
                <a:latin typeface="宋体" pitchFamily="2" charset="-122"/>
                <a:cs typeface="Times New Roman" pitchFamily="18" charset="0"/>
              </a:rPr>
              <a:t>对变化的反映</a:t>
            </a:r>
            <a:r>
              <a:rPr lang="zh-CN" altLang="en-US" sz="2400" dirty="0">
                <a:latin typeface="宋体" pitchFamily="2" charset="-122"/>
                <a:cs typeface="Times New Roman" pitchFamily="18" charset="0"/>
              </a:rPr>
              <a:t>，而不是创建一个计划而后遵循这个计划。因为他们相信不可能在开发的初始就能预测到所有的需求。</a:t>
            </a:r>
            <a:endParaRPr lang="en-US" altLang="zh-CN" sz="2400" dirty="0">
              <a:latin typeface="宋体" pitchFamily="2" charset="-122"/>
              <a:cs typeface="Times New Roman" pitchFamily="18" charset="0"/>
            </a:endParaRPr>
          </a:p>
        </p:txBody>
      </p:sp>
      <p:sp>
        <p:nvSpPr>
          <p:cNvPr id="25" name="灯片编号占位符 5"/>
          <p:cNvSpPr>
            <a:spLocks noGrp="1"/>
          </p:cNvSpPr>
          <p:nvPr>
            <p:ph type="sldNum" sz="quarter" idx="12"/>
          </p:nvPr>
        </p:nvSpPr>
        <p:spPr/>
        <p:txBody>
          <a:bodyPr/>
          <a:lstStyle/>
          <a:p>
            <a:fld id="{3FAB0D16-F139-4D5A-83A3-478725100108}" type="slidenum">
              <a:rPr lang="en-US" altLang="zh-CN"/>
              <a:pPr/>
              <a:t>55</a:t>
            </a:fld>
            <a:endParaRPr lang="en-US" altLang="zh-CN"/>
          </a:p>
        </p:txBody>
      </p:sp>
      <p:sp>
        <p:nvSpPr>
          <p:cNvPr id="27" name="Rectangle 2"/>
          <p:cNvSpPr txBox="1">
            <a:spLocks noChangeArrowheads="1"/>
          </p:cNvSpPr>
          <p:nvPr/>
        </p:nvSpPr>
        <p:spPr>
          <a:xfrm>
            <a:off x="642910" y="71414"/>
            <a:ext cx="7126288" cy="952500"/>
          </a:xfrm>
          <a:prstGeom prst="rect">
            <a:avLst/>
          </a:prstGeom>
        </p:spPr>
        <p:txBody>
          <a:bodyPr vert="horz" anchor="ctr">
            <a:normAutofit/>
          </a:bodyPr>
          <a:lstStyle/>
          <a:p>
            <a:pPr marL="484632" lvl="0" fontAlgn="auto">
              <a:spcAft>
                <a:spcPts val="0"/>
              </a:spcAft>
              <a:defRPr/>
            </a:pPr>
            <a:r>
              <a:rPr kumimoji="0" lang="en-US" altLang="zh-CN"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a:t>
            </a:r>
            <a:r>
              <a:rPr kumimoji="0" lang="zh-CN" altLang="en-US"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软件开发过程</a:t>
            </a:r>
            <a:r>
              <a:rPr lang="en-US" altLang="zh-CN" sz="3600" b="1"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latin typeface="楷体_GB2312" pitchFamily="49" charset="-122"/>
                <a:ea typeface="楷体_GB2312" pitchFamily="49" charset="-122"/>
                <a:cs typeface="+mj-cs"/>
              </a:rPr>
              <a:t>——</a:t>
            </a:r>
            <a:r>
              <a:rPr lang="zh-CN" altLang="en-US" sz="3600" b="1"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latin typeface="楷体_GB2312" pitchFamily="49" charset="-122"/>
                <a:ea typeface="楷体_GB2312" pitchFamily="49" charset="-122"/>
                <a:cs typeface="+mj-cs"/>
              </a:rPr>
              <a:t>敏捷方法</a:t>
            </a:r>
            <a:endParaRPr kumimoji="0" lang="zh-CN" altLang="en-US" sz="4200" b="1" i="1" u="none" strike="noStrike" kern="1200" cap="none" spc="0" normalizeH="0" baseline="0" noProof="0" dirty="0">
              <a:ln w="6350">
                <a:solidFill>
                  <a:schemeClr val="accent1">
                    <a:shade val="43000"/>
                  </a:schemeClr>
                </a:solidFill>
              </a:ln>
              <a:solidFill>
                <a:srgbClr val="FFFF00"/>
              </a:solidFill>
              <a:effectLst>
                <a:outerShdw blurRad="38100" dist="38100" dir="2700000" algn="tl">
                  <a:srgbClr val="000000">
                    <a:alpha val="43137"/>
                  </a:srgbClr>
                </a:outerShdw>
              </a:effectLst>
              <a:uLnTx/>
              <a:uFillTx/>
              <a:latin typeface="Times New Roman" pitchFamily="18" charset="0"/>
              <a:ea typeface="+mj-ea"/>
              <a:cs typeface="+mj-cs"/>
            </a:endParaRPr>
          </a:p>
        </p:txBody>
      </p:sp>
    </p:spTree>
    <p:extLst>
      <p:ext uri="{BB962C8B-B14F-4D97-AF65-F5344CB8AC3E}">
        <p14:creationId xmlns:p14="http://schemas.microsoft.com/office/powerpoint/2010/main" val="282460705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571472" y="1000108"/>
            <a:ext cx="8229600" cy="5572164"/>
          </a:xfrm>
        </p:spPr>
        <p:txBody>
          <a:bodyPr>
            <a:normAutofit/>
          </a:bodyPr>
          <a:lstStyle/>
          <a:p>
            <a:pPr algn="just">
              <a:spcAft>
                <a:spcPct val="40000"/>
              </a:spcAft>
            </a:pPr>
            <a:r>
              <a:rPr lang="zh-CN" altLang="en-US" sz="2400" dirty="0" smtClean="0">
                <a:latin typeface="宋体" pitchFamily="2" charset="-122"/>
                <a:cs typeface="Times New Roman" pitchFamily="18" charset="0"/>
              </a:rPr>
              <a:t>目标：</a:t>
            </a:r>
            <a:endParaRPr lang="en-US" altLang="zh-CN" sz="2400" dirty="0" smtClean="0">
              <a:latin typeface="宋体" pitchFamily="2" charset="-122"/>
              <a:cs typeface="Times New Roman" pitchFamily="18" charset="0"/>
            </a:endParaRPr>
          </a:p>
          <a:p>
            <a:pPr lvl="1" algn="just">
              <a:spcAft>
                <a:spcPct val="40000"/>
              </a:spcAft>
            </a:pPr>
            <a:r>
              <a:rPr lang="zh-CN" altLang="en-US" sz="2000" dirty="0" smtClean="0">
                <a:latin typeface="宋体" pitchFamily="2" charset="-122"/>
                <a:cs typeface="Times New Roman" pitchFamily="18" charset="0"/>
              </a:rPr>
              <a:t>通过“尽可能早地、持续地对有价值软件的交付”使客户满意。</a:t>
            </a:r>
            <a:endParaRPr lang="en-US" altLang="zh-CN" sz="2000" dirty="0" smtClean="0">
              <a:latin typeface="宋体" pitchFamily="2" charset="-122"/>
              <a:cs typeface="Times New Roman" pitchFamily="18" charset="0"/>
            </a:endParaRPr>
          </a:p>
          <a:p>
            <a:pPr algn="just">
              <a:spcAft>
                <a:spcPct val="40000"/>
              </a:spcAft>
            </a:pPr>
            <a:r>
              <a:rPr lang="zh-CN" altLang="en-US" sz="2400" dirty="0" smtClean="0">
                <a:latin typeface="宋体" pitchFamily="2" charset="-122"/>
                <a:cs typeface="Times New Roman" pitchFamily="18" charset="0"/>
              </a:rPr>
              <a:t>典型方法：</a:t>
            </a:r>
            <a:endParaRPr lang="en-US" altLang="zh-CN" sz="2400" dirty="0" smtClean="0">
              <a:latin typeface="宋体" pitchFamily="2" charset="-122"/>
              <a:cs typeface="Times New Roman" pitchFamily="18" charset="0"/>
            </a:endParaRPr>
          </a:p>
          <a:p>
            <a:pPr lvl="1" algn="just">
              <a:spcAft>
                <a:spcPct val="40000"/>
              </a:spcAft>
            </a:pPr>
            <a:r>
              <a:rPr lang="zh-CN" altLang="en-US" sz="2000" dirty="0" smtClean="0">
                <a:latin typeface="宋体" pitchFamily="2" charset="-122"/>
                <a:cs typeface="Times New Roman" pitchFamily="18" charset="0"/>
              </a:rPr>
              <a:t>极限编程（</a:t>
            </a:r>
            <a:r>
              <a:rPr lang="en-US" altLang="zh-CN" sz="2000" dirty="0" smtClean="0">
                <a:latin typeface="宋体" pitchFamily="2" charset="-122"/>
                <a:cs typeface="Times New Roman" pitchFamily="18" charset="0"/>
              </a:rPr>
              <a:t>XP</a:t>
            </a:r>
            <a:r>
              <a:rPr lang="zh-CN" altLang="en-US" sz="2000" dirty="0" smtClean="0">
                <a:latin typeface="宋体" pitchFamily="2" charset="-122"/>
                <a:cs typeface="Times New Roman" pitchFamily="18" charset="0"/>
              </a:rPr>
              <a:t>）</a:t>
            </a:r>
            <a:endParaRPr lang="en-US" altLang="zh-CN" sz="2000" dirty="0" smtClean="0">
              <a:latin typeface="宋体" pitchFamily="2" charset="-122"/>
              <a:cs typeface="Times New Roman" pitchFamily="18" charset="0"/>
            </a:endParaRPr>
          </a:p>
          <a:p>
            <a:pPr lvl="1" algn="just">
              <a:spcAft>
                <a:spcPct val="40000"/>
              </a:spcAft>
            </a:pPr>
            <a:r>
              <a:rPr lang="zh-CN" altLang="en-US" sz="2000" dirty="0" smtClean="0">
                <a:latin typeface="宋体" pitchFamily="2" charset="-122"/>
                <a:cs typeface="Times New Roman" pitchFamily="18" charset="0"/>
              </a:rPr>
              <a:t>水晶法（</a:t>
            </a:r>
            <a:r>
              <a:rPr lang="en-US" altLang="zh-CN" sz="2000" dirty="0" smtClean="0">
                <a:latin typeface="宋体" pitchFamily="2" charset="-122"/>
                <a:cs typeface="Times New Roman" pitchFamily="18" charset="0"/>
              </a:rPr>
              <a:t>Crystal</a:t>
            </a:r>
            <a:r>
              <a:rPr lang="zh-CN" altLang="en-US" sz="2000" dirty="0" smtClean="0">
                <a:latin typeface="宋体" pitchFamily="2" charset="-122"/>
                <a:cs typeface="Times New Roman" pitchFamily="18" charset="0"/>
              </a:rPr>
              <a:t>）：每一个不同的项目都需要一套不同的策略、约定和方法论。看重人的重要作用。</a:t>
            </a:r>
            <a:endParaRPr lang="en-US" altLang="zh-CN" sz="2000" dirty="0" smtClean="0">
              <a:latin typeface="宋体" pitchFamily="2" charset="-122"/>
              <a:cs typeface="Times New Roman" pitchFamily="18" charset="0"/>
            </a:endParaRPr>
          </a:p>
          <a:p>
            <a:pPr lvl="1" algn="just">
              <a:spcAft>
                <a:spcPct val="40000"/>
              </a:spcAft>
            </a:pPr>
            <a:r>
              <a:rPr lang="zh-CN" altLang="en-US" sz="2000" dirty="0" smtClean="0">
                <a:latin typeface="宋体" pitchFamily="2" charset="-122"/>
                <a:cs typeface="Times New Roman" pitchFamily="18" charset="0"/>
              </a:rPr>
              <a:t>并列争球法（</a:t>
            </a:r>
            <a:r>
              <a:rPr lang="en-US" altLang="zh-CN" sz="2000" dirty="0" smtClean="0">
                <a:latin typeface="宋体" pitchFamily="2" charset="-122"/>
                <a:cs typeface="Times New Roman" pitchFamily="18" charset="0"/>
              </a:rPr>
              <a:t>Scrum</a:t>
            </a:r>
            <a:r>
              <a:rPr lang="zh-CN" altLang="en-US" sz="2000" dirty="0" smtClean="0">
                <a:latin typeface="宋体" pitchFamily="2" charset="-122"/>
                <a:cs typeface="Times New Roman" pitchFamily="18" charset="0"/>
              </a:rPr>
              <a:t>）：使用迭代的方法，把每</a:t>
            </a:r>
            <a:r>
              <a:rPr lang="en-US" altLang="zh-CN" sz="2000" dirty="0" smtClean="0">
                <a:latin typeface="宋体" pitchFamily="2" charset="-122"/>
                <a:cs typeface="Times New Roman" pitchFamily="18" charset="0"/>
              </a:rPr>
              <a:t>30</a:t>
            </a:r>
            <a:r>
              <a:rPr lang="zh-CN" altLang="en-US" sz="2000" dirty="0" smtClean="0">
                <a:latin typeface="宋体" pitchFamily="2" charset="-122"/>
                <a:cs typeface="Times New Roman" pitchFamily="18" charset="0"/>
              </a:rPr>
              <a:t>天一次的迭代称为一个冲刺，按需求的优先级别来实现产品。多个自组织的小组并行地递增实现产品。协调通过简短的日常会议来进行。</a:t>
            </a:r>
            <a:endParaRPr lang="en-US" altLang="zh-CN" sz="2000" dirty="0" smtClean="0">
              <a:latin typeface="宋体" pitchFamily="2" charset="-122"/>
              <a:cs typeface="Times New Roman" pitchFamily="18" charset="0"/>
            </a:endParaRPr>
          </a:p>
          <a:p>
            <a:pPr lvl="1" algn="just">
              <a:spcAft>
                <a:spcPct val="40000"/>
              </a:spcAft>
            </a:pPr>
            <a:r>
              <a:rPr lang="zh-CN" altLang="en-US" sz="2000" dirty="0" smtClean="0">
                <a:latin typeface="宋体" pitchFamily="2" charset="-122"/>
                <a:cs typeface="Times New Roman" pitchFamily="18" charset="0"/>
              </a:rPr>
              <a:t>自适应软件开发（</a:t>
            </a:r>
            <a:r>
              <a:rPr lang="en-US" altLang="zh-CN" sz="2000" dirty="0" smtClean="0">
                <a:latin typeface="宋体" pitchFamily="2" charset="-122"/>
                <a:cs typeface="Times New Roman" pitchFamily="18" charset="0"/>
              </a:rPr>
              <a:t>ASD</a:t>
            </a:r>
            <a:r>
              <a:rPr lang="zh-CN" altLang="en-US" sz="2000" dirty="0" smtClean="0">
                <a:latin typeface="宋体" pitchFamily="2" charset="-122"/>
                <a:cs typeface="Times New Roman" pitchFamily="18" charset="0"/>
              </a:rPr>
              <a:t>）。</a:t>
            </a:r>
            <a:endParaRPr lang="en-US" altLang="zh-CN" sz="2000" dirty="0" smtClean="0">
              <a:latin typeface="宋体" pitchFamily="2" charset="-122"/>
              <a:cs typeface="Times New Roman" pitchFamily="18" charset="0"/>
            </a:endParaRPr>
          </a:p>
        </p:txBody>
      </p:sp>
      <p:sp>
        <p:nvSpPr>
          <p:cNvPr id="25" name="灯片编号占位符 5"/>
          <p:cNvSpPr>
            <a:spLocks noGrp="1"/>
          </p:cNvSpPr>
          <p:nvPr>
            <p:ph type="sldNum" sz="quarter" idx="12"/>
          </p:nvPr>
        </p:nvSpPr>
        <p:spPr/>
        <p:txBody>
          <a:bodyPr/>
          <a:lstStyle/>
          <a:p>
            <a:fld id="{3FAB0D16-F139-4D5A-83A3-478725100108}" type="slidenum">
              <a:rPr lang="en-US" altLang="zh-CN"/>
              <a:pPr/>
              <a:t>56</a:t>
            </a:fld>
            <a:endParaRPr lang="en-US" altLang="zh-CN"/>
          </a:p>
        </p:txBody>
      </p:sp>
      <p:sp>
        <p:nvSpPr>
          <p:cNvPr id="27" name="Rectangle 2"/>
          <p:cNvSpPr txBox="1">
            <a:spLocks noChangeArrowheads="1"/>
          </p:cNvSpPr>
          <p:nvPr/>
        </p:nvSpPr>
        <p:spPr>
          <a:xfrm>
            <a:off x="642910" y="71414"/>
            <a:ext cx="7126288" cy="952500"/>
          </a:xfrm>
          <a:prstGeom prst="rect">
            <a:avLst/>
          </a:prstGeom>
        </p:spPr>
        <p:txBody>
          <a:bodyPr vert="horz" anchor="ctr">
            <a:normAutofit/>
          </a:bodyPr>
          <a:lstStyle/>
          <a:p>
            <a:pPr marL="484632" lvl="0" fontAlgn="auto">
              <a:spcAft>
                <a:spcPts val="0"/>
              </a:spcAft>
              <a:defRPr/>
            </a:pPr>
            <a:r>
              <a:rPr kumimoji="0" lang="en-US" altLang="zh-CN"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a:t>
            </a:r>
            <a:r>
              <a:rPr lang="zh-CN" altLang="en-US" sz="3600" b="1"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latin typeface="楷体_GB2312" pitchFamily="49" charset="-122"/>
                <a:ea typeface="楷体_GB2312" pitchFamily="49" charset="-122"/>
              </a:rPr>
              <a:t>软件开发过程</a:t>
            </a:r>
            <a:r>
              <a:rPr lang="en-US" altLang="zh-CN" sz="3600" b="1"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latin typeface="楷体_GB2312" pitchFamily="49" charset="-122"/>
                <a:ea typeface="楷体_GB2312" pitchFamily="49" charset="-122"/>
                <a:cs typeface="+mj-cs"/>
              </a:rPr>
              <a:t>——</a:t>
            </a:r>
            <a:r>
              <a:rPr lang="zh-CN" altLang="en-US" sz="3600" b="1"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latin typeface="楷体_GB2312" pitchFamily="49" charset="-122"/>
                <a:ea typeface="楷体_GB2312" pitchFamily="49" charset="-122"/>
                <a:cs typeface="+mj-cs"/>
              </a:rPr>
              <a:t>敏捷方法</a:t>
            </a:r>
            <a:endParaRPr kumimoji="0" lang="zh-CN" altLang="en-US" sz="4200" b="1" i="1" u="none" strike="noStrike" kern="1200" cap="none" spc="0" normalizeH="0" baseline="0" noProof="0" dirty="0">
              <a:ln w="6350">
                <a:solidFill>
                  <a:schemeClr val="accent1">
                    <a:shade val="43000"/>
                  </a:schemeClr>
                </a:solidFill>
              </a:ln>
              <a:solidFill>
                <a:srgbClr val="FFFF00"/>
              </a:solidFill>
              <a:effectLst>
                <a:outerShdw blurRad="38100" dist="38100" dir="2700000" algn="tl">
                  <a:srgbClr val="000000">
                    <a:alpha val="43137"/>
                  </a:srgbClr>
                </a:outerShdw>
              </a:effectLst>
              <a:uLnTx/>
              <a:uFillTx/>
              <a:latin typeface="Times New Roman" pitchFamily="18" charset="0"/>
              <a:ea typeface="+mj-ea"/>
              <a:cs typeface="+mj-cs"/>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571472" y="1000108"/>
            <a:ext cx="8229600" cy="5572164"/>
          </a:xfrm>
        </p:spPr>
        <p:txBody>
          <a:bodyPr>
            <a:normAutofit/>
          </a:bodyPr>
          <a:lstStyle/>
          <a:p>
            <a:pPr algn="just">
              <a:spcAft>
                <a:spcPct val="40000"/>
              </a:spcAft>
            </a:pPr>
            <a:r>
              <a:rPr lang="zh-CN" altLang="en-US" sz="2800" dirty="0" smtClean="0">
                <a:latin typeface="宋体" pitchFamily="2" charset="-122"/>
                <a:cs typeface="Times New Roman" pitchFamily="18" charset="0"/>
              </a:rPr>
              <a:t>极限编程（</a:t>
            </a:r>
            <a:r>
              <a:rPr lang="en-US" altLang="zh-CN" sz="2800" dirty="0" smtClean="0">
                <a:latin typeface="宋体" pitchFamily="2" charset="-122"/>
                <a:cs typeface="Times New Roman" pitchFamily="18" charset="0"/>
              </a:rPr>
              <a:t>XP</a:t>
            </a:r>
            <a:r>
              <a:rPr lang="zh-CN" altLang="en-US" sz="2800" dirty="0" smtClean="0">
                <a:latin typeface="宋体" pitchFamily="2" charset="-122"/>
                <a:cs typeface="Times New Roman" pitchFamily="18" charset="0"/>
              </a:rPr>
              <a:t>）：</a:t>
            </a:r>
            <a:endParaRPr lang="en-US" altLang="zh-CN" sz="2800" dirty="0" smtClean="0">
              <a:latin typeface="宋体" pitchFamily="2" charset="-122"/>
              <a:cs typeface="Times New Roman" pitchFamily="18" charset="0"/>
            </a:endParaRPr>
          </a:p>
          <a:p>
            <a:pPr lvl="1" algn="just">
              <a:spcAft>
                <a:spcPct val="40000"/>
              </a:spcAft>
            </a:pPr>
            <a:r>
              <a:rPr lang="en-US" altLang="zh-CN" sz="2400" dirty="0" smtClean="0">
                <a:latin typeface="宋体" pitchFamily="2" charset="-122"/>
                <a:cs typeface="Times New Roman" pitchFamily="18" charset="0"/>
              </a:rPr>
              <a:t>XP</a:t>
            </a:r>
            <a:r>
              <a:rPr lang="zh-CN" altLang="en-US" sz="2400" dirty="0" smtClean="0">
                <a:latin typeface="宋体" pitchFamily="2" charset="-122"/>
                <a:cs typeface="Times New Roman" pitchFamily="18" charset="0"/>
              </a:rPr>
              <a:t>是描述敏捷方法最普遍的概念。实际上，</a:t>
            </a:r>
            <a:r>
              <a:rPr lang="en-US" altLang="zh-CN" sz="2400" dirty="0" smtClean="0">
                <a:latin typeface="宋体" pitchFamily="2" charset="-122"/>
                <a:cs typeface="Times New Roman" pitchFamily="18" charset="0"/>
              </a:rPr>
              <a:t>XP</a:t>
            </a:r>
            <a:r>
              <a:rPr lang="zh-CN" altLang="en-US" sz="2400" dirty="0" smtClean="0">
                <a:latin typeface="宋体" pitchFamily="2" charset="-122"/>
                <a:cs typeface="Times New Roman" pitchFamily="18" charset="0"/>
              </a:rPr>
              <a:t>是敏捷过程的一种具体形式，提供敏捷方法最一般原则的指导方针。</a:t>
            </a:r>
            <a:endParaRPr lang="en-US" altLang="zh-CN" sz="2400" dirty="0" smtClean="0">
              <a:latin typeface="宋体" pitchFamily="2" charset="-122"/>
              <a:cs typeface="Times New Roman" pitchFamily="18" charset="0"/>
            </a:endParaRPr>
          </a:p>
          <a:p>
            <a:pPr lvl="1" algn="just">
              <a:spcAft>
                <a:spcPct val="40000"/>
              </a:spcAft>
            </a:pPr>
            <a:r>
              <a:rPr lang="zh-CN" altLang="en-US" sz="2400" dirty="0" smtClean="0">
                <a:latin typeface="宋体" pitchFamily="2" charset="-122"/>
                <a:cs typeface="Times New Roman" pitchFamily="18" charset="0"/>
              </a:rPr>
              <a:t>四个特性：</a:t>
            </a:r>
            <a:endParaRPr lang="en-US" altLang="zh-CN" sz="2400" dirty="0" smtClean="0">
              <a:latin typeface="宋体" pitchFamily="2" charset="-122"/>
              <a:cs typeface="Times New Roman" pitchFamily="18" charset="0"/>
            </a:endParaRPr>
          </a:p>
          <a:p>
            <a:pPr lvl="1" algn="just">
              <a:spcAft>
                <a:spcPct val="40000"/>
              </a:spcAft>
            </a:pPr>
            <a:r>
              <a:rPr lang="en-US" altLang="zh-CN" sz="2400" dirty="0" smtClean="0">
                <a:solidFill>
                  <a:srgbClr val="FFFF00"/>
                </a:solidFill>
                <a:latin typeface="宋体" pitchFamily="2" charset="-122"/>
                <a:cs typeface="Times New Roman" pitchFamily="18" charset="0"/>
              </a:rPr>
              <a:t>1</a:t>
            </a:r>
            <a:r>
              <a:rPr lang="zh-CN" altLang="en-US" sz="2400" dirty="0" smtClean="0">
                <a:solidFill>
                  <a:srgbClr val="FFFF00"/>
                </a:solidFill>
                <a:latin typeface="宋体" pitchFamily="2" charset="-122"/>
                <a:cs typeface="Times New Roman" pitchFamily="18" charset="0"/>
              </a:rPr>
              <a:t>、交流</a:t>
            </a:r>
            <a:r>
              <a:rPr lang="zh-CN" altLang="en-US" sz="2400" dirty="0" smtClean="0">
                <a:latin typeface="宋体" pitchFamily="2" charset="-122"/>
                <a:cs typeface="Times New Roman" pitchFamily="18" charset="0"/>
              </a:rPr>
              <a:t>：客户与开发人员之间持续地交换看法；</a:t>
            </a:r>
            <a:endParaRPr lang="en-US" altLang="zh-CN" sz="2400" dirty="0" smtClean="0">
              <a:latin typeface="宋体" pitchFamily="2" charset="-122"/>
              <a:cs typeface="Times New Roman" pitchFamily="18" charset="0"/>
            </a:endParaRPr>
          </a:p>
          <a:p>
            <a:pPr lvl="1" algn="just">
              <a:spcAft>
                <a:spcPct val="40000"/>
              </a:spcAft>
            </a:pPr>
            <a:r>
              <a:rPr lang="en-US" altLang="zh-CN" sz="2400" dirty="0" smtClean="0">
                <a:solidFill>
                  <a:srgbClr val="FFFF00"/>
                </a:solidFill>
                <a:latin typeface="宋体" pitchFamily="2" charset="-122"/>
                <a:cs typeface="Times New Roman" pitchFamily="18" charset="0"/>
              </a:rPr>
              <a:t>2</a:t>
            </a:r>
            <a:r>
              <a:rPr lang="zh-CN" altLang="en-US" sz="2400" dirty="0" smtClean="0">
                <a:solidFill>
                  <a:srgbClr val="FFFF00"/>
                </a:solidFill>
                <a:latin typeface="宋体" pitchFamily="2" charset="-122"/>
                <a:cs typeface="Times New Roman" pitchFamily="18" charset="0"/>
              </a:rPr>
              <a:t>、简单性</a:t>
            </a:r>
            <a:r>
              <a:rPr lang="zh-CN" altLang="en-US" sz="2400" dirty="0" smtClean="0">
                <a:latin typeface="宋体" pitchFamily="2" charset="-122"/>
                <a:cs typeface="Times New Roman" pitchFamily="18" charset="0"/>
              </a:rPr>
              <a:t>：鼓励开发人员选择最简单的设计或实现来处理客户的需要；</a:t>
            </a:r>
            <a:endParaRPr lang="en-US" altLang="zh-CN" sz="2400" dirty="0" smtClean="0">
              <a:latin typeface="宋体" pitchFamily="2" charset="-122"/>
              <a:cs typeface="Times New Roman" pitchFamily="18" charset="0"/>
            </a:endParaRPr>
          </a:p>
          <a:p>
            <a:pPr lvl="1" algn="just">
              <a:spcAft>
                <a:spcPct val="40000"/>
              </a:spcAft>
            </a:pPr>
            <a:r>
              <a:rPr lang="en-US" altLang="zh-CN" sz="2400" dirty="0" smtClean="0">
                <a:solidFill>
                  <a:srgbClr val="FFFF00"/>
                </a:solidFill>
                <a:latin typeface="宋体" pitchFamily="2" charset="-122"/>
                <a:cs typeface="Times New Roman" pitchFamily="18" charset="0"/>
              </a:rPr>
              <a:t>3</a:t>
            </a:r>
            <a:r>
              <a:rPr lang="zh-CN" altLang="en-US" sz="2400" dirty="0" smtClean="0">
                <a:solidFill>
                  <a:srgbClr val="FFFF00"/>
                </a:solidFill>
                <a:latin typeface="宋体" pitchFamily="2" charset="-122"/>
                <a:cs typeface="Times New Roman" pitchFamily="18" charset="0"/>
              </a:rPr>
              <a:t>、勇气</a:t>
            </a:r>
            <a:r>
              <a:rPr lang="zh-CN" altLang="en-US" sz="2400" dirty="0" smtClean="0">
                <a:latin typeface="宋体" pitchFamily="2" charset="-122"/>
                <a:cs typeface="Times New Roman" pitchFamily="18" charset="0"/>
              </a:rPr>
              <a:t>：尽早地和经常交付功能的承诺；</a:t>
            </a:r>
            <a:endParaRPr lang="en-US" altLang="zh-CN" sz="2400" dirty="0" smtClean="0">
              <a:latin typeface="宋体" pitchFamily="2" charset="-122"/>
              <a:cs typeface="Times New Roman" pitchFamily="18" charset="0"/>
            </a:endParaRPr>
          </a:p>
          <a:p>
            <a:pPr lvl="1" algn="just">
              <a:spcAft>
                <a:spcPct val="40000"/>
              </a:spcAft>
            </a:pPr>
            <a:r>
              <a:rPr lang="en-US" altLang="zh-CN" sz="2400" dirty="0" smtClean="0">
                <a:solidFill>
                  <a:srgbClr val="FFFF00"/>
                </a:solidFill>
                <a:latin typeface="宋体" pitchFamily="2" charset="-122"/>
                <a:cs typeface="Times New Roman" pitchFamily="18" charset="0"/>
              </a:rPr>
              <a:t>4</a:t>
            </a:r>
            <a:r>
              <a:rPr lang="zh-CN" altLang="en-US" sz="2400" dirty="0" smtClean="0">
                <a:solidFill>
                  <a:srgbClr val="FFFF00"/>
                </a:solidFill>
                <a:latin typeface="宋体" pitchFamily="2" charset="-122"/>
                <a:cs typeface="Times New Roman" pitchFamily="18" charset="0"/>
              </a:rPr>
              <a:t>、反馈</a:t>
            </a:r>
            <a:r>
              <a:rPr lang="zh-CN" altLang="en-US" sz="2400" dirty="0" smtClean="0">
                <a:latin typeface="宋体" pitchFamily="2" charset="-122"/>
                <a:cs typeface="Times New Roman" pitchFamily="18" charset="0"/>
              </a:rPr>
              <a:t>：在软件开发过程中的各种活动中，都包含反馈循环。</a:t>
            </a:r>
            <a:endParaRPr lang="en-US" altLang="zh-CN" sz="2400" dirty="0" smtClean="0">
              <a:latin typeface="宋体" pitchFamily="2" charset="-122"/>
              <a:cs typeface="Times New Roman" pitchFamily="18" charset="0"/>
            </a:endParaRPr>
          </a:p>
        </p:txBody>
      </p:sp>
      <p:sp>
        <p:nvSpPr>
          <p:cNvPr id="25" name="灯片编号占位符 5"/>
          <p:cNvSpPr>
            <a:spLocks noGrp="1"/>
          </p:cNvSpPr>
          <p:nvPr>
            <p:ph type="sldNum" sz="quarter" idx="12"/>
          </p:nvPr>
        </p:nvSpPr>
        <p:spPr/>
        <p:txBody>
          <a:bodyPr/>
          <a:lstStyle/>
          <a:p>
            <a:fld id="{3FAB0D16-F139-4D5A-83A3-478725100108}" type="slidenum">
              <a:rPr lang="en-US" altLang="zh-CN"/>
              <a:pPr/>
              <a:t>57</a:t>
            </a:fld>
            <a:endParaRPr lang="en-US" altLang="zh-CN"/>
          </a:p>
        </p:txBody>
      </p:sp>
      <p:sp>
        <p:nvSpPr>
          <p:cNvPr id="27" name="Rectangle 2"/>
          <p:cNvSpPr txBox="1">
            <a:spLocks noChangeArrowheads="1"/>
          </p:cNvSpPr>
          <p:nvPr/>
        </p:nvSpPr>
        <p:spPr>
          <a:xfrm>
            <a:off x="642910" y="71414"/>
            <a:ext cx="7126288" cy="952500"/>
          </a:xfrm>
          <a:prstGeom prst="rect">
            <a:avLst/>
          </a:prstGeom>
        </p:spPr>
        <p:txBody>
          <a:bodyPr vert="horz" anchor="ctr">
            <a:normAutofit/>
          </a:bodyPr>
          <a:lstStyle/>
          <a:p>
            <a:pPr marL="484632" lvl="0" fontAlgn="auto">
              <a:spcAft>
                <a:spcPts val="0"/>
              </a:spcAft>
              <a:defRPr/>
            </a:pPr>
            <a:r>
              <a:rPr kumimoji="0" lang="en-US" altLang="zh-CN"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a:t>
            </a:r>
            <a:r>
              <a:rPr lang="zh-CN" altLang="en-US" sz="3600" b="1"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latin typeface="楷体_GB2312" pitchFamily="49" charset="-122"/>
                <a:ea typeface="楷体_GB2312" pitchFamily="49" charset="-122"/>
              </a:rPr>
              <a:t>软件开发过程</a:t>
            </a:r>
            <a:r>
              <a:rPr lang="en-US" altLang="zh-CN" sz="3600" b="1"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latin typeface="楷体_GB2312" pitchFamily="49" charset="-122"/>
                <a:ea typeface="楷体_GB2312" pitchFamily="49" charset="-122"/>
                <a:cs typeface="+mj-cs"/>
              </a:rPr>
              <a:t>——</a:t>
            </a:r>
            <a:r>
              <a:rPr lang="zh-CN" altLang="en-US" sz="3600" b="1"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latin typeface="楷体_GB2312" pitchFamily="49" charset="-122"/>
                <a:ea typeface="楷体_GB2312" pitchFamily="49" charset="-122"/>
                <a:cs typeface="+mj-cs"/>
              </a:rPr>
              <a:t>敏捷方法</a:t>
            </a:r>
            <a:endParaRPr kumimoji="0" lang="zh-CN" altLang="en-US" sz="4200" b="1" i="1" u="none" strike="noStrike" kern="1200" cap="none" spc="0" normalizeH="0" baseline="0" noProof="0" dirty="0">
              <a:ln w="6350">
                <a:solidFill>
                  <a:schemeClr val="accent1">
                    <a:shade val="43000"/>
                  </a:schemeClr>
                </a:solidFill>
              </a:ln>
              <a:solidFill>
                <a:srgbClr val="FFFF00"/>
              </a:solidFill>
              <a:effectLst>
                <a:outerShdw blurRad="38100" dist="38100" dir="2700000" algn="tl">
                  <a:srgbClr val="000000">
                    <a:alpha val="43137"/>
                  </a:srgbClr>
                </a:outerShdw>
              </a:effectLst>
              <a:uLnTx/>
              <a:uFillTx/>
              <a:latin typeface="Times New Roman" pitchFamily="18"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39">
                                            <p:txEl>
                                              <p:pRg st="3" end="3"/>
                                            </p:txEl>
                                          </p:spTgt>
                                        </p:tgtEl>
                                        <p:attrNameLst>
                                          <p:attrName>style.visibility</p:attrName>
                                        </p:attrNameLst>
                                      </p:cBhvr>
                                      <p:to>
                                        <p:strVal val="visible"/>
                                      </p:to>
                                    </p:set>
                                    <p:anim calcmode="lin" valueType="num">
                                      <p:cBhvr additive="base">
                                        <p:cTn id="7" dur="500" fill="hold"/>
                                        <p:tgtEl>
                                          <p:spTgt spid="3993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939">
                                            <p:txEl>
                                              <p:pRg st="4" end="4"/>
                                            </p:txEl>
                                          </p:spTgt>
                                        </p:tgtEl>
                                        <p:attrNameLst>
                                          <p:attrName>style.visibility</p:attrName>
                                        </p:attrNameLst>
                                      </p:cBhvr>
                                      <p:to>
                                        <p:strVal val="visible"/>
                                      </p:to>
                                    </p:set>
                                    <p:anim calcmode="lin" valueType="num">
                                      <p:cBhvr additive="base">
                                        <p:cTn id="13" dur="500" fill="hold"/>
                                        <p:tgtEl>
                                          <p:spTgt spid="3993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939">
                                            <p:txEl>
                                              <p:pRg st="5" end="5"/>
                                            </p:txEl>
                                          </p:spTgt>
                                        </p:tgtEl>
                                        <p:attrNameLst>
                                          <p:attrName>style.visibility</p:attrName>
                                        </p:attrNameLst>
                                      </p:cBhvr>
                                      <p:to>
                                        <p:strVal val="visible"/>
                                      </p:to>
                                    </p:set>
                                    <p:anim calcmode="lin" valueType="num">
                                      <p:cBhvr additive="base">
                                        <p:cTn id="19" dur="500" fill="hold"/>
                                        <p:tgtEl>
                                          <p:spTgt spid="39939">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9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9939">
                                            <p:txEl>
                                              <p:pRg st="6" end="6"/>
                                            </p:txEl>
                                          </p:spTgt>
                                        </p:tgtEl>
                                        <p:attrNameLst>
                                          <p:attrName>style.visibility</p:attrName>
                                        </p:attrNameLst>
                                      </p:cBhvr>
                                      <p:to>
                                        <p:strVal val="visible"/>
                                      </p:to>
                                    </p:set>
                                    <p:anim calcmode="lin" valueType="num">
                                      <p:cBhvr additive="base">
                                        <p:cTn id="25" dur="500" fill="hold"/>
                                        <p:tgtEl>
                                          <p:spTgt spid="39939">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93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571472" y="1000108"/>
            <a:ext cx="8229600" cy="5572164"/>
          </a:xfrm>
        </p:spPr>
        <p:txBody>
          <a:bodyPr>
            <a:normAutofit/>
          </a:bodyPr>
          <a:lstStyle/>
          <a:p>
            <a:pPr algn="just">
              <a:spcAft>
                <a:spcPct val="40000"/>
              </a:spcAft>
            </a:pPr>
            <a:r>
              <a:rPr lang="en-US" altLang="zh-CN" sz="2800" dirty="0" smtClean="0">
                <a:latin typeface="宋体" pitchFamily="2" charset="-122"/>
                <a:cs typeface="Times New Roman" pitchFamily="18" charset="0"/>
              </a:rPr>
              <a:t>XP</a:t>
            </a:r>
            <a:r>
              <a:rPr lang="zh-CN" altLang="en-US" sz="2800" dirty="0" smtClean="0">
                <a:latin typeface="宋体" pitchFamily="2" charset="-122"/>
                <a:cs typeface="Times New Roman" pitchFamily="18" charset="0"/>
              </a:rPr>
              <a:t>的</a:t>
            </a:r>
            <a:r>
              <a:rPr lang="en-US" altLang="zh-CN" sz="2800" dirty="0" smtClean="0">
                <a:latin typeface="宋体" pitchFamily="2" charset="-122"/>
                <a:cs typeface="Times New Roman" pitchFamily="18" charset="0"/>
              </a:rPr>
              <a:t>12</a:t>
            </a:r>
            <a:r>
              <a:rPr lang="zh-CN" altLang="en-US" sz="2800" dirty="0" smtClean="0">
                <a:latin typeface="宋体" pitchFamily="2" charset="-122"/>
                <a:cs typeface="Times New Roman" pitchFamily="18" charset="0"/>
              </a:rPr>
              <a:t>个实践操作：</a:t>
            </a:r>
            <a:endParaRPr lang="en-US" altLang="zh-CN" sz="2800" dirty="0" smtClean="0">
              <a:latin typeface="宋体" pitchFamily="2" charset="-122"/>
              <a:cs typeface="Times New Roman" pitchFamily="18" charset="0"/>
            </a:endParaRPr>
          </a:p>
          <a:p>
            <a:pPr lvl="1" algn="just">
              <a:spcAft>
                <a:spcPct val="40000"/>
              </a:spcAft>
            </a:pPr>
            <a:r>
              <a:rPr lang="en-US" altLang="zh-CN" sz="2400" dirty="0" smtClean="0">
                <a:latin typeface="宋体" pitchFamily="2" charset="-122"/>
                <a:cs typeface="Times New Roman" pitchFamily="18" charset="0"/>
              </a:rPr>
              <a:t>1</a:t>
            </a:r>
            <a:r>
              <a:rPr lang="zh-CN" altLang="en-US" sz="2400" dirty="0" smtClean="0">
                <a:latin typeface="宋体" pitchFamily="2" charset="-122"/>
                <a:cs typeface="Times New Roman" pitchFamily="18" charset="0"/>
              </a:rPr>
              <a:t>、规划游戏：</a:t>
            </a:r>
            <a:endParaRPr lang="en-US" altLang="zh-CN" sz="2400" dirty="0" smtClean="0">
              <a:latin typeface="宋体" pitchFamily="2" charset="-122"/>
              <a:cs typeface="Times New Roman" pitchFamily="18" charset="0"/>
            </a:endParaRPr>
          </a:p>
          <a:p>
            <a:pPr lvl="2" algn="just">
              <a:spcAft>
                <a:spcPct val="40000"/>
              </a:spcAft>
            </a:pPr>
            <a:r>
              <a:rPr lang="zh-CN" altLang="en-US" sz="2200" dirty="0" smtClean="0">
                <a:latin typeface="宋体" pitchFamily="2" charset="-122"/>
                <a:cs typeface="Times New Roman" pitchFamily="18" charset="0"/>
              </a:rPr>
              <a:t>用户就系统应该如何运转来编写故事；</a:t>
            </a:r>
            <a:endParaRPr lang="en-US" altLang="zh-CN" sz="2200" dirty="0" smtClean="0">
              <a:latin typeface="宋体" pitchFamily="2" charset="-122"/>
              <a:cs typeface="Times New Roman" pitchFamily="18" charset="0"/>
            </a:endParaRPr>
          </a:p>
          <a:p>
            <a:pPr lvl="2" algn="just">
              <a:spcAft>
                <a:spcPct val="40000"/>
              </a:spcAft>
            </a:pPr>
            <a:r>
              <a:rPr lang="zh-CN" altLang="en-US" sz="2200" dirty="0" smtClean="0">
                <a:latin typeface="宋体" pitchFamily="2" charset="-122"/>
                <a:cs typeface="Times New Roman" pitchFamily="18" charset="0"/>
              </a:rPr>
              <a:t>开发人员估算实现该故事所必需的资源；</a:t>
            </a:r>
            <a:endParaRPr lang="en-US" altLang="zh-CN" sz="2200" dirty="0" smtClean="0">
              <a:latin typeface="宋体" pitchFamily="2" charset="-122"/>
              <a:cs typeface="Times New Roman" pitchFamily="18" charset="0"/>
            </a:endParaRPr>
          </a:p>
          <a:p>
            <a:pPr lvl="2" algn="just">
              <a:spcAft>
                <a:spcPct val="40000"/>
              </a:spcAft>
            </a:pPr>
            <a:r>
              <a:rPr lang="zh-CN" altLang="en-US" sz="2200" dirty="0" smtClean="0">
                <a:latin typeface="宋体" pitchFamily="2" charset="-122"/>
                <a:cs typeface="Times New Roman" pitchFamily="18" charset="0"/>
              </a:rPr>
              <a:t>每个故事针对一个需求，只需要两三个句子足够详细地解释需求，以便设计测试用例和估算所需资源；</a:t>
            </a:r>
            <a:endParaRPr lang="en-US" altLang="zh-CN" sz="2200" dirty="0" smtClean="0">
              <a:latin typeface="宋体" pitchFamily="2" charset="-122"/>
              <a:cs typeface="Times New Roman" pitchFamily="18" charset="0"/>
            </a:endParaRPr>
          </a:p>
          <a:p>
            <a:pPr lvl="2" algn="just">
              <a:spcAft>
                <a:spcPct val="40000"/>
              </a:spcAft>
            </a:pPr>
            <a:r>
              <a:rPr lang="zh-CN" altLang="en-US" sz="2200" dirty="0" smtClean="0">
                <a:latin typeface="宋体" pitchFamily="2" charset="-122"/>
                <a:cs typeface="Times New Roman" pitchFamily="18" charset="0"/>
              </a:rPr>
              <a:t>对需求划分优先级，不断的拆分、合并需求，直到就需要什么、什么可测试、利用可用资源能够完成什么等达成一致为止；</a:t>
            </a:r>
            <a:endParaRPr lang="en-US" altLang="zh-CN" sz="2200" dirty="0" smtClean="0">
              <a:latin typeface="宋体" pitchFamily="2" charset="-122"/>
              <a:cs typeface="Times New Roman" pitchFamily="18" charset="0"/>
            </a:endParaRPr>
          </a:p>
          <a:p>
            <a:pPr lvl="2" algn="just">
              <a:spcAft>
                <a:spcPct val="40000"/>
              </a:spcAft>
            </a:pPr>
            <a:r>
              <a:rPr lang="zh-CN" altLang="en-US" sz="2200" dirty="0" smtClean="0">
                <a:latin typeface="宋体" pitchFamily="2" charset="-122"/>
                <a:cs typeface="Times New Roman" pitchFamily="18" charset="0"/>
              </a:rPr>
              <a:t>计划人员生成发布图，将发布的内容和交付的时间记录在文档中。</a:t>
            </a:r>
            <a:endParaRPr lang="en-US" altLang="zh-CN" sz="2200" dirty="0" smtClean="0">
              <a:latin typeface="宋体" pitchFamily="2" charset="-122"/>
              <a:cs typeface="Times New Roman" pitchFamily="18" charset="0"/>
            </a:endParaRPr>
          </a:p>
        </p:txBody>
      </p:sp>
      <p:sp>
        <p:nvSpPr>
          <p:cNvPr id="25" name="灯片编号占位符 5"/>
          <p:cNvSpPr>
            <a:spLocks noGrp="1"/>
          </p:cNvSpPr>
          <p:nvPr>
            <p:ph type="sldNum" sz="quarter" idx="12"/>
          </p:nvPr>
        </p:nvSpPr>
        <p:spPr/>
        <p:txBody>
          <a:bodyPr/>
          <a:lstStyle/>
          <a:p>
            <a:fld id="{3FAB0D16-F139-4D5A-83A3-478725100108}" type="slidenum">
              <a:rPr lang="en-US" altLang="zh-CN"/>
              <a:pPr/>
              <a:t>58</a:t>
            </a:fld>
            <a:endParaRPr lang="en-US" altLang="zh-CN"/>
          </a:p>
        </p:txBody>
      </p:sp>
      <p:sp>
        <p:nvSpPr>
          <p:cNvPr id="27" name="Rectangle 2"/>
          <p:cNvSpPr txBox="1">
            <a:spLocks noChangeArrowheads="1"/>
          </p:cNvSpPr>
          <p:nvPr/>
        </p:nvSpPr>
        <p:spPr>
          <a:xfrm>
            <a:off x="642910" y="71414"/>
            <a:ext cx="7126288" cy="952500"/>
          </a:xfrm>
          <a:prstGeom prst="rect">
            <a:avLst/>
          </a:prstGeom>
        </p:spPr>
        <p:txBody>
          <a:bodyPr vert="horz" anchor="ctr">
            <a:normAutofit/>
          </a:bodyPr>
          <a:lstStyle/>
          <a:p>
            <a:pPr marL="484632" lvl="0" fontAlgn="auto">
              <a:spcAft>
                <a:spcPts val="0"/>
              </a:spcAft>
              <a:defRPr/>
            </a:pPr>
            <a:r>
              <a:rPr kumimoji="0" lang="en-US" altLang="zh-CN"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a:t>
            </a:r>
            <a:r>
              <a:rPr lang="zh-CN" altLang="en-US" sz="3600" b="1"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latin typeface="楷体_GB2312" pitchFamily="49" charset="-122"/>
                <a:ea typeface="楷体_GB2312" pitchFamily="49" charset="-122"/>
              </a:rPr>
              <a:t>软件开发过程</a:t>
            </a:r>
            <a:r>
              <a:rPr lang="en-US" altLang="zh-CN" sz="3600" b="1"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latin typeface="楷体_GB2312" pitchFamily="49" charset="-122"/>
                <a:ea typeface="楷体_GB2312" pitchFamily="49" charset="-122"/>
                <a:cs typeface="+mj-cs"/>
              </a:rPr>
              <a:t>——</a:t>
            </a:r>
            <a:r>
              <a:rPr lang="zh-CN" altLang="en-US" sz="3600" b="1"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latin typeface="楷体_GB2312" pitchFamily="49" charset="-122"/>
                <a:ea typeface="楷体_GB2312" pitchFamily="49" charset="-122"/>
                <a:cs typeface="+mj-cs"/>
              </a:rPr>
              <a:t>敏捷方法</a:t>
            </a:r>
            <a:endParaRPr kumimoji="0" lang="zh-CN" altLang="en-US" sz="4200" b="1" i="1" u="none" strike="noStrike" kern="1200" cap="none" spc="0" normalizeH="0" baseline="0" noProof="0" dirty="0">
              <a:ln w="6350">
                <a:solidFill>
                  <a:schemeClr val="accent1">
                    <a:shade val="43000"/>
                  </a:schemeClr>
                </a:solidFill>
              </a:ln>
              <a:solidFill>
                <a:srgbClr val="FFFF00"/>
              </a:solidFill>
              <a:effectLst>
                <a:outerShdw blurRad="38100" dist="38100" dir="2700000" algn="tl">
                  <a:srgbClr val="000000">
                    <a:alpha val="43137"/>
                  </a:srgbClr>
                </a:outerShdw>
              </a:effectLst>
              <a:uLnTx/>
              <a:uFillTx/>
              <a:latin typeface="Times New Roman" pitchFamily="18" charset="0"/>
              <a:ea typeface="+mj-ea"/>
              <a:cs typeface="+mj-cs"/>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571472" y="1000108"/>
            <a:ext cx="8229600" cy="5572164"/>
          </a:xfrm>
        </p:spPr>
        <p:txBody>
          <a:bodyPr>
            <a:normAutofit/>
          </a:bodyPr>
          <a:lstStyle/>
          <a:p>
            <a:pPr algn="just">
              <a:spcAft>
                <a:spcPct val="40000"/>
              </a:spcAft>
            </a:pPr>
            <a:r>
              <a:rPr lang="en-US" altLang="zh-CN" sz="2800" dirty="0" smtClean="0">
                <a:latin typeface="宋体" pitchFamily="2" charset="-122"/>
                <a:cs typeface="Times New Roman" pitchFamily="18" charset="0"/>
              </a:rPr>
              <a:t>XP</a:t>
            </a:r>
            <a:r>
              <a:rPr lang="zh-CN" altLang="en-US" sz="2800" dirty="0" smtClean="0">
                <a:latin typeface="宋体" pitchFamily="2" charset="-122"/>
                <a:cs typeface="Times New Roman" pitchFamily="18" charset="0"/>
              </a:rPr>
              <a:t>的</a:t>
            </a:r>
            <a:r>
              <a:rPr lang="en-US" altLang="zh-CN" sz="2800" dirty="0" smtClean="0">
                <a:latin typeface="宋体" pitchFamily="2" charset="-122"/>
                <a:cs typeface="Times New Roman" pitchFamily="18" charset="0"/>
              </a:rPr>
              <a:t>12</a:t>
            </a:r>
            <a:r>
              <a:rPr lang="zh-CN" altLang="en-US" sz="2800" dirty="0" smtClean="0">
                <a:latin typeface="宋体" pitchFamily="2" charset="-122"/>
                <a:cs typeface="Times New Roman" pitchFamily="18" charset="0"/>
              </a:rPr>
              <a:t>个实践操作：</a:t>
            </a:r>
            <a:endParaRPr lang="en-US" altLang="zh-CN" sz="2800" dirty="0" smtClean="0">
              <a:latin typeface="宋体" pitchFamily="2" charset="-122"/>
              <a:cs typeface="Times New Roman" pitchFamily="18" charset="0"/>
            </a:endParaRPr>
          </a:p>
          <a:p>
            <a:pPr lvl="1" algn="just">
              <a:spcAft>
                <a:spcPct val="40000"/>
              </a:spcAft>
            </a:pPr>
            <a:r>
              <a:rPr lang="en-US" altLang="zh-CN" sz="2400" dirty="0" smtClean="0">
                <a:latin typeface="宋体" pitchFamily="2" charset="-122"/>
                <a:cs typeface="Times New Roman" pitchFamily="18" charset="0"/>
              </a:rPr>
              <a:t>2</a:t>
            </a:r>
            <a:r>
              <a:rPr lang="zh-CN" altLang="en-US" sz="2400" dirty="0" smtClean="0">
                <a:latin typeface="宋体" pitchFamily="2" charset="-122"/>
                <a:cs typeface="Times New Roman" pitchFamily="18" charset="0"/>
              </a:rPr>
              <a:t>、小的发布：</a:t>
            </a:r>
            <a:endParaRPr lang="en-US" altLang="zh-CN" sz="2400" dirty="0" smtClean="0">
              <a:latin typeface="宋体" pitchFamily="2" charset="-122"/>
              <a:cs typeface="Times New Roman" pitchFamily="18" charset="0"/>
            </a:endParaRPr>
          </a:p>
          <a:p>
            <a:pPr lvl="2" algn="just">
              <a:spcAft>
                <a:spcPct val="40000"/>
              </a:spcAft>
            </a:pPr>
            <a:r>
              <a:rPr lang="zh-CN" altLang="en-US" sz="2200" dirty="0" smtClean="0">
                <a:latin typeface="宋体" pitchFamily="2" charset="-122"/>
                <a:cs typeface="Times New Roman" pitchFamily="18" charset="0"/>
              </a:rPr>
              <a:t>系统的设计要能够尽可能早地交付。功能被分解为若干个小的部分，这样，可以尽早地交付一些功能，然后在后面的版本中对这些功能加以改进和扩展。</a:t>
            </a:r>
            <a:endParaRPr lang="en-US" altLang="zh-CN" sz="2200" dirty="0" smtClean="0">
              <a:latin typeface="宋体" pitchFamily="2" charset="-122"/>
              <a:cs typeface="Times New Roman" pitchFamily="18" charset="0"/>
            </a:endParaRPr>
          </a:p>
          <a:p>
            <a:pPr lvl="1" algn="just">
              <a:spcAft>
                <a:spcPct val="40000"/>
              </a:spcAft>
            </a:pPr>
            <a:r>
              <a:rPr lang="en-US" altLang="zh-CN" sz="2400" dirty="0" smtClean="0">
                <a:latin typeface="宋体" pitchFamily="2" charset="-122"/>
                <a:cs typeface="Times New Roman" pitchFamily="18" charset="0"/>
              </a:rPr>
              <a:t>3</a:t>
            </a:r>
            <a:r>
              <a:rPr lang="zh-CN" altLang="en-US" sz="2400" dirty="0" smtClean="0">
                <a:latin typeface="宋体" pitchFamily="2" charset="-122"/>
                <a:cs typeface="Times New Roman" pitchFamily="18" charset="0"/>
              </a:rPr>
              <a:t>、隐喻：</a:t>
            </a:r>
            <a:endParaRPr lang="en-US" altLang="zh-CN" sz="2400" dirty="0" smtClean="0">
              <a:latin typeface="宋体" pitchFamily="2" charset="-122"/>
              <a:cs typeface="Times New Roman" pitchFamily="18" charset="0"/>
            </a:endParaRPr>
          </a:p>
          <a:p>
            <a:pPr lvl="2" algn="just">
              <a:spcAft>
                <a:spcPct val="40000"/>
              </a:spcAft>
            </a:pPr>
            <a:r>
              <a:rPr lang="zh-CN" altLang="en-US" sz="2200" dirty="0" smtClean="0">
                <a:latin typeface="宋体" pitchFamily="2" charset="-122"/>
                <a:cs typeface="Times New Roman" pitchFamily="18" charset="0"/>
              </a:rPr>
              <a:t>开发人员对于系统将如何运行取得一致，并就处理关键问题的共同方法达成一致意见。</a:t>
            </a:r>
            <a:endParaRPr lang="en-US" altLang="zh-CN" sz="2200" dirty="0" smtClean="0">
              <a:latin typeface="宋体" pitchFamily="2" charset="-122"/>
              <a:cs typeface="Times New Roman" pitchFamily="18" charset="0"/>
            </a:endParaRPr>
          </a:p>
          <a:p>
            <a:pPr lvl="1" algn="just">
              <a:spcAft>
                <a:spcPct val="40000"/>
              </a:spcAft>
            </a:pPr>
            <a:r>
              <a:rPr lang="en-US" altLang="zh-CN" sz="2400" dirty="0" smtClean="0">
                <a:latin typeface="宋体" pitchFamily="2" charset="-122"/>
                <a:cs typeface="Times New Roman" pitchFamily="18" charset="0"/>
              </a:rPr>
              <a:t>4</a:t>
            </a:r>
            <a:r>
              <a:rPr lang="zh-CN" altLang="en-US" sz="2400" dirty="0" smtClean="0">
                <a:latin typeface="宋体" pitchFamily="2" charset="-122"/>
                <a:cs typeface="Times New Roman" pitchFamily="18" charset="0"/>
              </a:rPr>
              <a:t>、简单设计：</a:t>
            </a:r>
            <a:endParaRPr lang="en-US" altLang="zh-CN" sz="2400" dirty="0" smtClean="0">
              <a:latin typeface="宋体" pitchFamily="2" charset="-122"/>
              <a:cs typeface="Times New Roman" pitchFamily="18" charset="0"/>
            </a:endParaRPr>
          </a:p>
          <a:p>
            <a:pPr lvl="2" algn="just">
              <a:spcAft>
                <a:spcPct val="40000"/>
              </a:spcAft>
            </a:pPr>
            <a:r>
              <a:rPr lang="zh-CN" altLang="en-US" sz="2200" dirty="0" smtClean="0">
                <a:latin typeface="宋体" pitchFamily="2" charset="-122"/>
                <a:cs typeface="Times New Roman" pitchFamily="18" charset="0"/>
              </a:rPr>
              <a:t>只处理当前的需求，使设计保持简单。对将来的功能进行预料可能导致不必要的功能。</a:t>
            </a:r>
            <a:endParaRPr lang="en-US" altLang="zh-CN" sz="2200" dirty="0" smtClean="0">
              <a:latin typeface="宋体" pitchFamily="2" charset="-122"/>
              <a:cs typeface="Times New Roman" pitchFamily="18" charset="0"/>
            </a:endParaRPr>
          </a:p>
        </p:txBody>
      </p:sp>
      <p:sp>
        <p:nvSpPr>
          <p:cNvPr id="25" name="灯片编号占位符 5"/>
          <p:cNvSpPr>
            <a:spLocks noGrp="1"/>
          </p:cNvSpPr>
          <p:nvPr>
            <p:ph type="sldNum" sz="quarter" idx="12"/>
          </p:nvPr>
        </p:nvSpPr>
        <p:spPr/>
        <p:txBody>
          <a:bodyPr/>
          <a:lstStyle/>
          <a:p>
            <a:fld id="{3FAB0D16-F139-4D5A-83A3-478725100108}" type="slidenum">
              <a:rPr lang="en-US" altLang="zh-CN"/>
              <a:pPr/>
              <a:t>59</a:t>
            </a:fld>
            <a:endParaRPr lang="en-US" altLang="zh-CN"/>
          </a:p>
        </p:txBody>
      </p:sp>
      <p:sp>
        <p:nvSpPr>
          <p:cNvPr id="27" name="Rectangle 2"/>
          <p:cNvSpPr txBox="1">
            <a:spLocks noChangeArrowheads="1"/>
          </p:cNvSpPr>
          <p:nvPr/>
        </p:nvSpPr>
        <p:spPr>
          <a:xfrm>
            <a:off x="642910" y="71414"/>
            <a:ext cx="7126288" cy="952500"/>
          </a:xfrm>
          <a:prstGeom prst="rect">
            <a:avLst/>
          </a:prstGeom>
        </p:spPr>
        <p:txBody>
          <a:bodyPr vert="horz" anchor="ctr">
            <a:normAutofit/>
          </a:bodyPr>
          <a:lstStyle/>
          <a:p>
            <a:pPr marL="484632" lvl="0" fontAlgn="auto">
              <a:spcAft>
                <a:spcPts val="0"/>
              </a:spcAft>
              <a:defRPr/>
            </a:pPr>
            <a:r>
              <a:rPr kumimoji="0" lang="en-US" altLang="zh-CN"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a:t>
            </a:r>
            <a:r>
              <a:rPr lang="zh-CN" altLang="en-US" sz="3600" b="1"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latin typeface="楷体_GB2312" pitchFamily="49" charset="-122"/>
                <a:ea typeface="楷体_GB2312" pitchFamily="49" charset="-122"/>
              </a:rPr>
              <a:t>软件开发过程</a:t>
            </a:r>
            <a:r>
              <a:rPr lang="en-US" altLang="zh-CN" sz="3600" b="1"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latin typeface="楷体_GB2312" pitchFamily="49" charset="-122"/>
                <a:ea typeface="楷体_GB2312" pitchFamily="49" charset="-122"/>
                <a:cs typeface="+mj-cs"/>
              </a:rPr>
              <a:t>——</a:t>
            </a:r>
            <a:r>
              <a:rPr lang="zh-CN" altLang="en-US" sz="3600" b="1"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latin typeface="楷体_GB2312" pitchFamily="49" charset="-122"/>
                <a:ea typeface="楷体_GB2312" pitchFamily="49" charset="-122"/>
                <a:cs typeface="+mj-cs"/>
              </a:rPr>
              <a:t>敏捷方法</a:t>
            </a:r>
            <a:endParaRPr kumimoji="0" lang="zh-CN" altLang="en-US" sz="4200" b="1" i="1" u="none" strike="noStrike" kern="1200" cap="none" spc="0" normalizeH="0" baseline="0" noProof="0" dirty="0">
              <a:ln w="6350">
                <a:solidFill>
                  <a:schemeClr val="accent1">
                    <a:shade val="43000"/>
                  </a:schemeClr>
                </a:solidFill>
              </a:ln>
              <a:solidFill>
                <a:srgbClr val="FFFF00"/>
              </a:solidFill>
              <a:effectLst>
                <a:outerShdw blurRad="38100" dist="38100" dir="2700000" algn="tl">
                  <a:srgbClr val="000000">
                    <a:alpha val="43137"/>
                  </a:srgbClr>
                </a:outerShdw>
              </a:effectLst>
              <a:uLnTx/>
              <a:uFillTx/>
              <a:latin typeface="Times New Roman" pitchFamily="18" charset="0"/>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09600" y="152400"/>
            <a:ext cx="7772400" cy="1143000"/>
          </a:xfrm>
        </p:spPr>
        <p:txBody>
          <a:bodyPr/>
          <a:lstStyle/>
          <a:p>
            <a:r>
              <a:rPr lang="en-US" altLang="zh-CN"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2.1</a:t>
            </a:r>
            <a:r>
              <a:rPr lang="zh-CN" altLang="en-US"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软件生命周期的基本任务</a:t>
            </a:r>
            <a:endParaRPr lang="zh-CN" altLang="en-US" b="0" i="1" dirty="0">
              <a:ea typeface="黑体" pitchFamily="2" charset="-122"/>
            </a:endParaRPr>
          </a:p>
        </p:txBody>
      </p:sp>
      <p:sp>
        <p:nvSpPr>
          <p:cNvPr id="36867" name="Rectangle 3"/>
          <p:cNvSpPr>
            <a:spLocks noGrp="1" noChangeArrowheads="1"/>
          </p:cNvSpPr>
          <p:nvPr>
            <p:ph idx="1"/>
          </p:nvPr>
        </p:nvSpPr>
        <p:spPr>
          <a:xfrm>
            <a:off x="609600" y="1412875"/>
            <a:ext cx="8077200" cy="4835525"/>
          </a:xfrm>
        </p:spPr>
        <p:txBody>
          <a:bodyPr/>
          <a:lstStyle/>
          <a:p>
            <a:pPr>
              <a:lnSpc>
                <a:spcPct val="90000"/>
              </a:lnSpc>
              <a:spcAft>
                <a:spcPct val="40000"/>
              </a:spcAft>
            </a:pPr>
            <a:r>
              <a:rPr lang="zh-CN" altLang="en-US" sz="2400" b="1" dirty="0">
                <a:solidFill>
                  <a:srgbClr val="FFFF00"/>
                </a:solidFill>
                <a:latin typeface="楷体_GB2312" pitchFamily="49" charset="-122"/>
                <a:ea typeface="楷体_GB2312" pitchFamily="49" charset="-122"/>
              </a:rPr>
              <a:t>软件定义时期</a:t>
            </a:r>
            <a:r>
              <a:rPr lang="zh-CN" altLang="en-US" sz="2400" b="1" dirty="0">
                <a:latin typeface="楷体_GB2312" pitchFamily="49" charset="-122"/>
                <a:ea typeface="楷体_GB2312" pitchFamily="49" charset="-122"/>
              </a:rPr>
              <a:t>：确定软件开发工程必须完成的总体目标；确定可行性；为了实现工程目标应该采取的策略以及系统必须完成的功能；估计完成工程所需的资源和成本，并制定工程进度表。</a:t>
            </a:r>
            <a:r>
              <a:rPr lang="zh-CN" altLang="en-US" sz="2400" b="1" dirty="0" smtClean="0">
                <a:latin typeface="楷体_GB2312" pitchFamily="49" charset="-122"/>
                <a:ea typeface="楷体_GB2312" pitchFamily="49" charset="-122"/>
              </a:rPr>
              <a:t>包括以下三个阶段：</a:t>
            </a:r>
            <a:endParaRPr lang="en-US" altLang="zh-CN" sz="2400" dirty="0" smtClean="0">
              <a:latin typeface="Arial Unicode MS" pitchFamily="34" charset="-122"/>
            </a:endParaRPr>
          </a:p>
          <a:p>
            <a:pPr>
              <a:lnSpc>
                <a:spcPct val="90000"/>
              </a:lnSpc>
              <a:spcAft>
                <a:spcPct val="40000"/>
              </a:spcAft>
              <a:buClr>
                <a:schemeClr val="accent2"/>
              </a:buClr>
              <a:buFont typeface="Wingdings" pitchFamily="2" charset="2"/>
              <a:buNone/>
            </a:pPr>
            <a:r>
              <a:rPr lang="zh-CN" altLang="en-US" sz="2400" b="1" dirty="0" smtClean="0">
                <a:solidFill>
                  <a:srgbClr val="FFFF00"/>
                </a:solidFill>
                <a:latin typeface="Arial Unicode MS" pitchFamily="34" charset="-122"/>
              </a:rPr>
              <a:t>（</a:t>
            </a:r>
            <a:r>
              <a:rPr lang="zh-CN" altLang="en-US" sz="2400" b="1" dirty="0">
                <a:solidFill>
                  <a:srgbClr val="FFFF00"/>
                </a:solidFill>
                <a:latin typeface="Arial Unicode MS" pitchFamily="34" charset="-122"/>
              </a:rPr>
              <a:t>1）</a:t>
            </a:r>
            <a:r>
              <a:rPr lang="zh-CN" altLang="en-US" sz="2400" b="1" dirty="0" smtClean="0">
                <a:solidFill>
                  <a:srgbClr val="FFFF00"/>
                </a:solidFill>
                <a:latin typeface="Arial Unicode MS" pitchFamily="34" charset="-122"/>
              </a:rPr>
              <a:t>问题定义</a:t>
            </a:r>
            <a:r>
              <a:rPr lang="zh-CN" altLang="en-US" sz="2400" dirty="0" smtClean="0">
                <a:latin typeface="Arial Unicode MS" pitchFamily="34" charset="-122"/>
              </a:rPr>
              <a:t>（容易被忽略）：</a:t>
            </a:r>
            <a:endParaRPr lang="zh-CN" altLang="en-US" sz="2400" dirty="0">
              <a:latin typeface="Arial Unicode MS" pitchFamily="34" charset="-122"/>
            </a:endParaRPr>
          </a:p>
          <a:p>
            <a:pPr lvl="2">
              <a:lnSpc>
                <a:spcPct val="90000"/>
              </a:lnSpc>
              <a:spcAft>
                <a:spcPct val="40000"/>
              </a:spcAft>
              <a:buClr>
                <a:schemeClr val="accent2"/>
              </a:buClr>
            </a:pPr>
            <a:r>
              <a:rPr lang="zh-CN" altLang="en-US" dirty="0">
                <a:latin typeface="Arial Unicode MS" pitchFamily="34" charset="-122"/>
              </a:rPr>
              <a:t>主要任务是弄清用户要计算机解决的问题是什么</a:t>
            </a:r>
          </a:p>
          <a:p>
            <a:pPr lvl="2">
              <a:lnSpc>
                <a:spcPct val="90000"/>
              </a:lnSpc>
              <a:spcAft>
                <a:spcPct val="40000"/>
              </a:spcAft>
              <a:buClr>
                <a:schemeClr val="accent2"/>
              </a:buClr>
            </a:pPr>
            <a:r>
              <a:rPr lang="zh-CN" altLang="en-US" dirty="0">
                <a:latin typeface="Arial Unicode MS" pitchFamily="34" charset="-122"/>
              </a:rPr>
              <a:t>通过调研，系统分析人员提出关于问题性质、工程目标和工程规模的书面报告，并需要得到用户</a:t>
            </a:r>
            <a:r>
              <a:rPr lang="zh-CN" altLang="en-US" dirty="0" smtClean="0">
                <a:latin typeface="Arial Unicode MS" pitchFamily="34" charset="-122"/>
              </a:rPr>
              <a:t>确认</a:t>
            </a:r>
            <a:endParaRPr lang="zh-CN" altLang="en-US" dirty="0">
              <a:latin typeface="Arial Unicode MS" pitchFamily="34" charset="-122"/>
            </a:endParaRPr>
          </a:p>
        </p:txBody>
      </p:sp>
      <p:sp>
        <p:nvSpPr>
          <p:cNvPr id="4" name="灯片编号占位符 5"/>
          <p:cNvSpPr>
            <a:spLocks noGrp="1"/>
          </p:cNvSpPr>
          <p:nvPr>
            <p:ph type="sldNum" sz="quarter" idx="12"/>
          </p:nvPr>
        </p:nvSpPr>
        <p:spPr/>
        <p:txBody>
          <a:bodyPr/>
          <a:lstStyle/>
          <a:p>
            <a:fld id="{62FE3F91-D100-486A-BE1B-B17F72319113}" type="slidenum">
              <a:rPr lang="en-US" altLang="zh-CN"/>
              <a:pPr/>
              <a:t>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barn(outVertical)">
                                      <p:cBhvr>
                                        <p:cTn id="7" dur="500"/>
                                        <p:tgtEl>
                                          <p:spTgt spid="36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barn(outVertical)">
                                      <p:cBhvr>
                                        <p:cTn id="12" dur="500"/>
                                        <p:tgtEl>
                                          <p:spTgt spid="36867">
                                            <p:txEl>
                                              <p:pRg st="1" end="1"/>
                                            </p:txEl>
                                          </p:spTgt>
                                        </p:tgtEl>
                                      </p:cBhvr>
                                    </p:animEffect>
                                  </p:childTnLst>
                                </p:cTn>
                              </p:par>
                              <p:par>
                                <p:cTn id="13" presetID="16" presetClass="entr" presetSubtype="37" fill="hold" grpId="0" nodeType="with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animEffect transition="in" filter="barn(outVertical)">
                                      <p:cBhvr>
                                        <p:cTn id="15" dur="500"/>
                                        <p:tgtEl>
                                          <p:spTgt spid="36867">
                                            <p:txEl>
                                              <p:pRg st="2" end="2"/>
                                            </p:txEl>
                                          </p:spTgt>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36867">
                                            <p:txEl>
                                              <p:pRg st="3" end="3"/>
                                            </p:txEl>
                                          </p:spTgt>
                                        </p:tgtEl>
                                        <p:attrNameLst>
                                          <p:attrName>style.visibility</p:attrName>
                                        </p:attrNameLst>
                                      </p:cBhvr>
                                      <p:to>
                                        <p:strVal val="visible"/>
                                      </p:to>
                                    </p:set>
                                    <p:animEffect transition="in" filter="barn(outVertical)">
                                      <p:cBhvr>
                                        <p:cTn id="18" dur="500"/>
                                        <p:tgtEl>
                                          <p:spTgt spid="368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571472" y="1000108"/>
            <a:ext cx="8229600" cy="5572164"/>
          </a:xfrm>
        </p:spPr>
        <p:txBody>
          <a:bodyPr>
            <a:normAutofit lnSpcReduction="10000"/>
          </a:bodyPr>
          <a:lstStyle/>
          <a:p>
            <a:pPr algn="just">
              <a:spcAft>
                <a:spcPct val="40000"/>
              </a:spcAft>
            </a:pPr>
            <a:r>
              <a:rPr lang="en-US" altLang="zh-CN" sz="2800" dirty="0" smtClean="0">
                <a:latin typeface="宋体" pitchFamily="2" charset="-122"/>
                <a:cs typeface="Times New Roman" pitchFamily="18" charset="0"/>
              </a:rPr>
              <a:t>XP</a:t>
            </a:r>
            <a:r>
              <a:rPr lang="zh-CN" altLang="en-US" sz="2800" dirty="0" smtClean="0">
                <a:latin typeface="宋体" pitchFamily="2" charset="-122"/>
                <a:cs typeface="Times New Roman" pitchFamily="18" charset="0"/>
              </a:rPr>
              <a:t>的</a:t>
            </a:r>
            <a:r>
              <a:rPr lang="en-US" altLang="zh-CN" sz="2800" dirty="0" smtClean="0">
                <a:latin typeface="宋体" pitchFamily="2" charset="-122"/>
                <a:cs typeface="Times New Roman" pitchFamily="18" charset="0"/>
              </a:rPr>
              <a:t>12</a:t>
            </a:r>
            <a:r>
              <a:rPr lang="zh-CN" altLang="en-US" sz="2800" dirty="0" smtClean="0">
                <a:latin typeface="宋体" pitchFamily="2" charset="-122"/>
                <a:cs typeface="Times New Roman" pitchFamily="18" charset="0"/>
              </a:rPr>
              <a:t>个实践操作：</a:t>
            </a:r>
            <a:endParaRPr lang="en-US" altLang="zh-CN" sz="2800" dirty="0" smtClean="0">
              <a:latin typeface="宋体" pitchFamily="2" charset="-122"/>
              <a:cs typeface="Times New Roman" pitchFamily="18" charset="0"/>
            </a:endParaRPr>
          </a:p>
          <a:p>
            <a:pPr lvl="1" algn="just">
              <a:spcAft>
                <a:spcPct val="40000"/>
              </a:spcAft>
            </a:pPr>
            <a:r>
              <a:rPr lang="en-US" altLang="zh-CN" sz="2400" dirty="0" smtClean="0">
                <a:latin typeface="宋体" pitchFamily="2" charset="-122"/>
                <a:cs typeface="Times New Roman" pitchFamily="18" charset="0"/>
              </a:rPr>
              <a:t>5</a:t>
            </a:r>
            <a:r>
              <a:rPr lang="zh-CN" altLang="en-US" sz="2400" dirty="0" smtClean="0">
                <a:latin typeface="宋体" pitchFamily="2" charset="-122"/>
                <a:cs typeface="Times New Roman" pitchFamily="18" charset="0"/>
              </a:rPr>
              <a:t>、首先编写测试：</a:t>
            </a:r>
            <a:endParaRPr lang="en-US" altLang="zh-CN" sz="2400" dirty="0" smtClean="0">
              <a:latin typeface="宋体" pitchFamily="2" charset="-122"/>
              <a:cs typeface="Times New Roman" pitchFamily="18" charset="0"/>
            </a:endParaRPr>
          </a:p>
          <a:p>
            <a:pPr lvl="2" algn="just">
              <a:spcAft>
                <a:spcPct val="40000"/>
              </a:spcAft>
            </a:pPr>
            <a:r>
              <a:rPr lang="zh-CN" altLang="en-US" sz="2200" dirty="0" smtClean="0">
                <a:latin typeface="宋体" pitchFamily="2" charset="-122"/>
                <a:cs typeface="Times New Roman" pitchFamily="18" charset="0"/>
              </a:rPr>
              <a:t>为了确保客户的需要成为开发的驱动力，首先编写测试用例。</a:t>
            </a:r>
            <a:endParaRPr lang="en-US" altLang="zh-CN" sz="2200" dirty="0" smtClean="0">
              <a:latin typeface="宋体" pitchFamily="2" charset="-122"/>
              <a:cs typeface="Times New Roman" pitchFamily="18" charset="0"/>
            </a:endParaRPr>
          </a:p>
          <a:p>
            <a:pPr lvl="1" algn="just">
              <a:spcAft>
                <a:spcPct val="40000"/>
              </a:spcAft>
            </a:pPr>
            <a:r>
              <a:rPr lang="en-US" altLang="zh-CN" sz="2400" dirty="0" smtClean="0">
                <a:latin typeface="宋体" pitchFamily="2" charset="-122"/>
                <a:cs typeface="Times New Roman" pitchFamily="18" charset="0"/>
              </a:rPr>
              <a:t>6</a:t>
            </a:r>
            <a:r>
              <a:rPr lang="zh-CN" altLang="en-US" sz="2400" dirty="0" smtClean="0">
                <a:latin typeface="宋体" pitchFamily="2" charset="-122"/>
                <a:cs typeface="Times New Roman" pitchFamily="18" charset="0"/>
              </a:rPr>
              <a:t>、重构：</a:t>
            </a:r>
            <a:endParaRPr lang="en-US" altLang="zh-CN" sz="2400" dirty="0" smtClean="0">
              <a:latin typeface="宋体" pitchFamily="2" charset="-122"/>
              <a:cs typeface="Times New Roman" pitchFamily="18" charset="0"/>
            </a:endParaRPr>
          </a:p>
          <a:p>
            <a:pPr lvl="2" algn="just">
              <a:spcAft>
                <a:spcPct val="40000"/>
              </a:spcAft>
            </a:pPr>
            <a:r>
              <a:rPr lang="zh-CN" altLang="en-US" sz="2200" dirty="0" smtClean="0">
                <a:latin typeface="宋体" pitchFamily="2" charset="-122"/>
                <a:cs typeface="Times New Roman" pitchFamily="18" charset="0"/>
              </a:rPr>
              <a:t>随着系统的构建，很可能需求发生变化。因为</a:t>
            </a:r>
            <a:r>
              <a:rPr lang="en-US" altLang="zh-CN" sz="2200" dirty="0" smtClean="0">
                <a:latin typeface="宋体" pitchFamily="2" charset="-122"/>
                <a:cs typeface="Times New Roman" pitchFamily="18" charset="0"/>
              </a:rPr>
              <a:t>XP</a:t>
            </a:r>
            <a:r>
              <a:rPr lang="zh-CN" altLang="en-US" sz="2200" dirty="0" smtClean="0">
                <a:latin typeface="宋体" pitchFamily="2" charset="-122"/>
                <a:cs typeface="Times New Roman" pitchFamily="18" charset="0"/>
              </a:rPr>
              <a:t>方法的一个主要特征是只针对当前的需求进行设计，所以经常出现新的需求迫使开发人员重新考虑他们现有的设计和代码。</a:t>
            </a:r>
            <a:endParaRPr lang="en-US" altLang="zh-CN" sz="2200" dirty="0" smtClean="0">
              <a:latin typeface="宋体" pitchFamily="2" charset="-122"/>
              <a:cs typeface="Times New Roman" pitchFamily="18" charset="0"/>
            </a:endParaRPr>
          </a:p>
          <a:p>
            <a:pPr lvl="1" algn="just">
              <a:spcAft>
                <a:spcPct val="40000"/>
              </a:spcAft>
            </a:pPr>
            <a:r>
              <a:rPr lang="en-US" altLang="zh-CN" sz="2400" dirty="0" smtClean="0">
                <a:latin typeface="宋体" pitchFamily="2" charset="-122"/>
                <a:cs typeface="Times New Roman" pitchFamily="18" charset="0"/>
              </a:rPr>
              <a:t>7</a:t>
            </a:r>
            <a:r>
              <a:rPr lang="zh-CN" altLang="en-US" sz="2400" dirty="0" smtClean="0">
                <a:latin typeface="宋体" pitchFamily="2" charset="-122"/>
                <a:cs typeface="Times New Roman" pitchFamily="18" charset="0"/>
              </a:rPr>
              <a:t>、对编程：</a:t>
            </a:r>
            <a:endParaRPr lang="en-US" altLang="zh-CN" sz="2400" dirty="0" smtClean="0">
              <a:latin typeface="宋体" pitchFamily="2" charset="-122"/>
              <a:cs typeface="Times New Roman" pitchFamily="18" charset="0"/>
            </a:endParaRPr>
          </a:p>
          <a:p>
            <a:pPr lvl="2" algn="just">
              <a:spcAft>
                <a:spcPct val="40000"/>
              </a:spcAft>
            </a:pPr>
            <a:r>
              <a:rPr lang="zh-CN" altLang="en-US" sz="2200" dirty="0" smtClean="0">
                <a:latin typeface="宋体" pitchFamily="2" charset="-122"/>
                <a:cs typeface="Times New Roman" pitchFamily="18" charset="0"/>
              </a:rPr>
              <a:t>使用一个键盘，两个结成对的程序员，根据需求和设计开发系统，由一个人负责完成代码。可以灵活配对。</a:t>
            </a:r>
            <a:endParaRPr lang="en-US" altLang="zh-CN" sz="2200" dirty="0" smtClean="0">
              <a:latin typeface="宋体" pitchFamily="2" charset="-122"/>
              <a:cs typeface="Times New Roman" pitchFamily="18" charset="0"/>
            </a:endParaRPr>
          </a:p>
        </p:txBody>
      </p:sp>
      <p:sp>
        <p:nvSpPr>
          <p:cNvPr id="25" name="灯片编号占位符 5"/>
          <p:cNvSpPr>
            <a:spLocks noGrp="1"/>
          </p:cNvSpPr>
          <p:nvPr>
            <p:ph type="sldNum" sz="quarter" idx="12"/>
          </p:nvPr>
        </p:nvSpPr>
        <p:spPr/>
        <p:txBody>
          <a:bodyPr/>
          <a:lstStyle/>
          <a:p>
            <a:fld id="{3FAB0D16-F139-4D5A-83A3-478725100108}" type="slidenum">
              <a:rPr lang="en-US" altLang="zh-CN"/>
              <a:pPr/>
              <a:t>60</a:t>
            </a:fld>
            <a:endParaRPr lang="en-US" altLang="zh-CN"/>
          </a:p>
        </p:txBody>
      </p:sp>
      <p:sp>
        <p:nvSpPr>
          <p:cNvPr id="27" name="Rectangle 2"/>
          <p:cNvSpPr txBox="1">
            <a:spLocks noChangeArrowheads="1"/>
          </p:cNvSpPr>
          <p:nvPr/>
        </p:nvSpPr>
        <p:spPr>
          <a:xfrm>
            <a:off x="642910" y="71414"/>
            <a:ext cx="7126288" cy="952500"/>
          </a:xfrm>
          <a:prstGeom prst="rect">
            <a:avLst/>
          </a:prstGeom>
        </p:spPr>
        <p:txBody>
          <a:bodyPr vert="horz" anchor="ctr">
            <a:normAutofit/>
          </a:bodyPr>
          <a:lstStyle/>
          <a:p>
            <a:pPr marL="484632" lvl="0" fontAlgn="auto">
              <a:spcAft>
                <a:spcPts val="0"/>
              </a:spcAft>
              <a:defRPr/>
            </a:pPr>
            <a:r>
              <a:rPr kumimoji="0" lang="en-US" altLang="zh-CN"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a:t>
            </a:r>
            <a:r>
              <a:rPr lang="zh-CN" altLang="en-US" sz="3600" b="1"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latin typeface="楷体_GB2312" pitchFamily="49" charset="-122"/>
                <a:ea typeface="楷体_GB2312" pitchFamily="49" charset="-122"/>
              </a:rPr>
              <a:t>软件开发过程</a:t>
            </a:r>
            <a:r>
              <a:rPr lang="en-US" altLang="zh-CN" sz="3600" b="1"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latin typeface="楷体_GB2312" pitchFamily="49" charset="-122"/>
                <a:ea typeface="楷体_GB2312" pitchFamily="49" charset="-122"/>
                <a:cs typeface="+mj-cs"/>
              </a:rPr>
              <a:t>——</a:t>
            </a:r>
            <a:r>
              <a:rPr lang="zh-CN" altLang="en-US" sz="3600" b="1"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latin typeface="楷体_GB2312" pitchFamily="49" charset="-122"/>
                <a:ea typeface="楷体_GB2312" pitchFamily="49" charset="-122"/>
                <a:cs typeface="+mj-cs"/>
              </a:rPr>
              <a:t>敏捷方法</a:t>
            </a:r>
            <a:endParaRPr kumimoji="0" lang="zh-CN" altLang="en-US" sz="4200" b="1" i="1" u="none" strike="noStrike" kern="1200" cap="none" spc="0" normalizeH="0" baseline="0" noProof="0" dirty="0">
              <a:ln w="6350">
                <a:solidFill>
                  <a:schemeClr val="accent1">
                    <a:shade val="43000"/>
                  </a:schemeClr>
                </a:solidFill>
              </a:ln>
              <a:solidFill>
                <a:srgbClr val="FFFF00"/>
              </a:solidFill>
              <a:effectLst>
                <a:outerShdw blurRad="38100" dist="38100" dir="2700000" algn="tl">
                  <a:srgbClr val="000000">
                    <a:alpha val="43137"/>
                  </a:srgbClr>
                </a:outerShdw>
              </a:effectLst>
              <a:uLnTx/>
              <a:uFillTx/>
              <a:latin typeface="Times New Roman" pitchFamily="18" charset="0"/>
              <a:ea typeface="+mj-ea"/>
              <a:cs typeface="+mj-cs"/>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571472" y="1000108"/>
            <a:ext cx="8229600" cy="5572164"/>
          </a:xfrm>
        </p:spPr>
        <p:txBody>
          <a:bodyPr>
            <a:normAutofit/>
          </a:bodyPr>
          <a:lstStyle/>
          <a:p>
            <a:pPr algn="just">
              <a:spcAft>
                <a:spcPct val="40000"/>
              </a:spcAft>
            </a:pPr>
            <a:r>
              <a:rPr lang="en-US" altLang="zh-CN" sz="2800" dirty="0" smtClean="0">
                <a:latin typeface="宋体" pitchFamily="2" charset="-122"/>
                <a:cs typeface="Times New Roman" pitchFamily="18" charset="0"/>
              </a:rPr>
              <a:t>XP</a:t>
            </a:r>
            <a:r>
              <a:rPr lang="zh-CN" altLang="en-US" sz="2800" dirty="0" smtClean="0">
                <a:latin typeface="宋体" pitchFamily="2" charset="-122"/>
                <a:cs typeface="Times New Roman" pitchFamily="18" charset="0"/>
              </a:rPr>
              <a:t>的</a:t>
            </a:r>
            <a:r>
              <a:rPr lang="en-US" altLang="zh-CN" sz="2800" dirty="0" smtClean="0">
                <a:latin typeface="宋体" pitchFamily="2" charset="-122"/>
                <a:cs typeface="Times New Roman" pitchFamily="18" charset="0"/>
              </a:rPr>
              <a:t>12</a:t>
            </a:r>
            <a:r>
              <a:rPr lang="zh-CN" altLang="en-US" sz="2800" dirty="0" smtClean="0">
                <a:latin typeface="宋体" pitchFamily="2" charset="-122"/>
                <a:cs typeface="Times New Roman" pitchFamily="18" charset="0"/>
              </a:rPr>
              <a:t>个实践操作：</a:t>
            </a:r>
            <a:endParaRPr lang="en-US" altLang="zh-CN" sz="2800" dirty="0" smtClean="0">
              <a:latin typeface="宋体" pitchFamily="2" charset="-122"/>
              <a:cs typeface="Times New Roman" pitchFamily="18" charset="0"/>
            </a:endParaRPr>
          </a:p>
          <a:p>
            <a:pPr lvl="1" algn="just">
              <a:spcAft>
                <a:spcPct val="40000"/>
              </a:spcAft>
            </a:pPr>
            <a:r>
              <a:rPr lang="en-US" altLang="zh-CN" sz="2400" dirty="0" smtClean="0">
                <a:latin typeface="宋体" pitchFamily="2" charset="-122"/>
                <a:cs typeface="Times New Roman" pitchFamily="18" charset="0"/>
              </a:rPr>
              <a:t>8</a:t>
            </a:r>
            <a:r>
              <a:rPr lang="zh-CN" altLang="en-US" sz="2400" dirty="0" smtClean="0">
                <a:latin typeface="宋体" pitchFamily="2" charset="-122"/>
                <a:cs typeface="Times New Roman" pitchFamily="18" charset="0"/>
              </a:rPr>
              <a:t>、集体所有权：</a:t>
            </a:r>
            <a:endParaRPr lang="en-US" altLang="zh-CN" sz="2400" dirty="0" smtClean="0">
              <a:latin typeface="宋体" pitchFamily="2" charset="-122"/>
              <a:cs typeface="Times New Roman" pitchFamily="18" charset="0"/>
            </a:endParaRPr>
          </a:p>
          <a:p>
            <a:pPr lvl="2" algn="just">
              <a:spcAft>
                <a:spcPct val="40000"/>
              </a:spcAft>
            </a:pPr>
            <a:r>
              <a:rPr lang="zh-CN" altLang="en-US" sz="2200" dirty="0" smtClean="0">
                <a:latin typeface="宋体" pitchFamily="2" charset="-122"/>
                <a:cs typeface="Times New Roman" pitchFamily="18" charset="0"/>
              </a:rPr>
              <a:t>在</a:t>
            </a:r>
            <a:r>
              <a:rPr lang="en-US" altLang="zh-CN" sz="2200" dirty="0" smtClean="0">
                <a:latin typeface="宋体" pitchFamily="2" charset="-122"/>
                <a:cs typeface="Times New Roman" pitchFamily="18" charset="0"/>
              </a:rPr>
              <a:t>XP</a:t>
            </a:r>
            <a:r>
              <a:rPr lang="zh-CN" altLang="en-US" sz="2200" dirty="0" smtClean="0">
                <a:latin typeface="宋体" pitchFamily="2" charset="-122"/>
                <a:cs typeface="Times New Roman" pitchFamily="18" charset="0"/>
              </a:rPr>
              <a:t>中，任何开发人员都能够对系统的任何部分进行改变。</a:t>
            </a:r>
            <a:endParaRPr lang="en-US" altLang="zh-CN" sz="2200" dirty="0" smtClean="0">
              <a:latin typeface="宋体" pitchFamily="2" charset="-122"/>
              <a:cs typeface="Times New Roman" pitchFamily="18" charset="0"/>
            </a:endParaRPr>
          </a:p>
          <a:p>
            <a:pPr lvl="1" algn="just">
              <a:spcAft>
                <a:spcPct val="40000"/>
              </a:spcAft>
            </a:pPr>
            <a:r>
              <a:rPr lang="en-US" altLang="zh-CN" sz="2400" dirty="0" smtClean="0">
                <a:latin typeface="宋体" pitchFamily="2" charset="-122"/>
                <a:cs typeface="Times New Roman" pitchFamily="18" charset="0"/>
              </a:rPr>
              <a:t>9</a:t>
            </a:r>
            <a:r>
              <a:rPr lang="zh-CN" altLang="en-US" sz="2400" dirty="0" smtClean="0">
                <a:latin typeface="宋体" pitchFamily="2" charset="-122"/>
                <a:cs typeface="Times New Roman" pitchFamily="18" charset="0"/>
              </a:rPr>
              <a:t>、持续集成：</a:t>
            </a:r>
            <a:endParaRPr lang="en-US" altLang="zh-CN" sz="2400" dirty="0" smtClean="0">
              <a:latin typeface="宋体" pitchFamily="2" charset="-122"/>
              <a:cs typeface="Times New Roman" pitchFamily="18" charset="0"/>
            </a:endParaRPr>
          </a:p>
          <a:p>
            <a:pPr lvl="2" algn="just">
              <a:spcAft>
                <a:spcPct val="40000"/>
              </a:spcAft>
            </a:pPr>
            <a:r>
              <a:rPr lang="zh-CN" altLang="en-US" sz="2200" dirty="0" smtClean="0">
                <a:latin typeface="宋体" pitchFamily="2" charset="-122"/>
                <a:cs typeface="Times New Roman" pitchFamily="18" charset="0"/>
              </a:rPr>
              <a:t>快速交付功能意味着可以按日为客户提供可运行的版本。</a:t>
            </a:r>
            <a:endParaRPr lang="en-US" altLang="zh-CN" sz="2200" dirty="0" smtClean="0">
              <a:latin typeface="宋体" pitchFamily="2" charset="-122"/>
              <a:cs typeface="Times New Roman" pitchFamily="18" charset="0"/>
            </a:endParaRPr>
          </a:p>
          <a:p>
            <a:pPr lvl="1" algn="just">
              <a:spcAft>
                <a:spcPct val="40000"/>
              </a:spcAft>
            </a:pPr>
            <a:r>
              <a:rPr lang="en-US" altLang="zh-CN" sz="2400" dirty="0" smtClean="0">
                <a:latin typeface="宋体" pitchFamily="2" charset="-122"/>
                <a:cs typeface="Times New Roman" pitchFamily="18" charset="0"/>
              </a:rPr>
              <a:t>10</a:t>
            </a:r>
            <a:r>
              <a:rPr lang="zh-CN" altLang="en-US" sz="2400" dirty="0" smtClean="0">
                <a:latin typeface="宋体" pitchFamily="2" charset="-122"/>
                <a:cs typeface="Times New Roman" pitchFamily="18" charset="0"/>
              </a:rPr>
              <a:t>、可以忍受的步伐：</a:t>
            </a:r>
            <a:endParaRPr lang="en-US" altLang="zh-CN" sz="2400" dirty="0" smtClean="0">
              <a:latin typeface="宋体" pitchFamily="2" charset="-122"/>
              <a:cs typeface="Times New Roman" pitchFamily="18" charset="0"/>
            </a:endParaRPr>
          </a:p>
          <a:p>
            <a:pPr lvl="2" algn="just">
              <a:spcAft>
                <a:spcPct val="40000"/>
              </a:spcAft>
            </a:pPr>
            <a:r>
              <a:rPr lang="zh-CN" altLang="en-US" sz="2200" dirty="0" smtClean="0">
                <a:latin typeface="宋体" pitchFamily="2" charset="-122"/>
                <a:cs typeface="Times New Roman" pitchFamily="18" charset="0"/>
              </a:rPr>
              <a:t>疲劳可能产生错误。因此，</a:t>
            </a:r>
            <a:r>
              <a:rPr lang="en-US" altLang="zh-CN" sz="2200" dirty="0" smtClean="0">
                <a:latin typeface="宋体" pitchFamily="2" charset="-122"/>
                <a:cs typeface="Times New Roman" pitchFamily="18" charset="0"/>
              </a:rPr>
              <a:t>XP</a:t>
            </a:r>
            <a:r>
              <a:rPr lang="zh-CN" altLang="en-US" sz="2200" dirty="0" smtClean="0">
                <a:latin typeface="宋体" pitchFamily="2" charset="-122"/>
                <a:cs typeface="Times New Roman" pitchFamily="18" charset="0"/>
              </a:rPr>
              <a:t>的支持者提出每星期工作</a:t>
            </a:r>
            <a:r>
              <a:rPr lang="en-US" altLang="zh-CN" sz="2200" dirty="0" smtClean="0">
                <a:latin typeface="宋体" pitchFamily="2" charset="-122"/>
                <a:cs typeface="Times New Roman" pitchFamily="18" charset="0"/>
              </a:rPr>
              <a:t>40</a:t>
            </a:r>
            <a:r>
              <a:rPr lang="zh-CN" altLang="en-US" sz="2200" dirty="0" smtClean="0">
                <a:latin typeface="宋体" pitchFamily="2" charset="-122"/>
                <a:cs typeface="Times New Roman" pitchFamily="18" charset="0"/>
              </a:rPr>
              <a:t>小时的目标。逼迫程序员投入很长的时间来满足最后期限，就是最后期限不合理的信号。</a:t>
            </a:r>
            <a:endParaRPr lang="en-US" altLang="zh-CN" sz="2200" dirty="0" smtClean="0">
              <a:latin typeface="宋体" pitchFamily="2" charset="-122"/>
              <a:cs typeface="Times New Roman" pitchFamily="18" charset="0"/>
            </a:endParaRPr>
          </a:p>
        </p:txBody>
      </p:sp>
      <p:sp>
        <p:nvSpPr>
          <p:cNvPr id="25" name="灯片编号占位符 5"/>
          <p:cNvSpPr>
            <a:spLocks noGrp="1"/>
          </p:cNvSpPr>
          <p:nvPr>
            <p:ph type="sldNum" sz="quarter" idx="12"/>
          </p:nvPr>
        </p:nvSpPr>
        <p:spPr/>
        <p:txBody>
          <a:bodyPr/>
          <a:lstStyle/>
          <a:p>
            <a:fld id="{3FAB0D16-F139-4D5A-83A3-478725100108}" type="slidenum">
              <a:rPr lang="en-US" altLang="zh-CN"/>
              <a:pPr/>
              <a:t>61</a:t>
            </a:fld>
            <a:endParaRPr lang="en-US" altLang="zh-CN"/>
          </a:p>
        </p:txBody>
      </p:sp>
      <p:sp>
        <p:nvSpPr>
          <p:cNvPr id="27" name="Rectangle 2"/>
          <p:cNvSpPr txBox="1">
            <a:spLocks noChangeArrowheads="1"/>
          </p:cNvSpPr>
          <p:nvPr/>
        </p:nvSpPr>
        <p:spPr>
          <a:xfrm>
            <a:off x="642910" y="71414"/>
            <a:ext cx="7126288" cy="952500"/>
          </a:xfrm>
          <a:prstGeom prst="rect">
            <a:avLst/>
          </a:prstGeom>
        </p:spPr>
        <p:txBody>
          <a:bodyPr vert="horz" anchor="ctr">
            <a:normAutofit/>
          </a:bodyPr>
          <a:lstStyle/>
          <a:p>
            <a:pPr marL="484632" lvl="0" fontAlgn="auto">
              <a:spcAft>
                <a:spcPts val="0"/>
              </a:spcAft>
              <a:defRPr/>
            </a:pPr>
            <a:r>
              <a:rPr kumimoji="0" lang="en-US" altLang="zh-CN"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a:t>
            </a:r>
            <a:r>
              <a:rPr lang="zh-CN" altLang="en-US" sz="3600" b="1"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latin typeface="楷体_GB2312" pitchFamily="49" charset="-122"/>
                <a:ea typeface="楷体_GB2312" pitchFamily="49" charset="-122"/>
              </a:rPr>
              <a:t>软件开发过程</a:t>
            </a:r>
            <a:r>
              <a:rPr lang="en-US" altLang="zh-CN" sz="3600" b="1"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latin typeface="楷体_GB2312" pitchFamily="49" charset="-122"/>
                <a:ea typeface="楷体_GB2312" pitchFamily="49" charset="-122"/>
                <a:cs typeface="+mj-cs"/>
              </a:rPr>
              <a:t>——</a:t>
            </a:r>
            <a:r>
              <a:rPr lang="zh-CN" altLang="en-US" sz="3600" b="1"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latin typeface="楷体_GB2312" pitchFamily="49" charset="-122"/>
                <a:ea typeface="楷体_GB2312" pitchFamily="49" charset="-122"/>
                <a:cs typeface="+mj-cs"/>
              </a:rPr>
              <a:t>敏捷方法</a:t>
            </a:r>
            <a:endParaRPr kumimoji="0" lang="zh-CN" altLang="en-US" sz="4200" b="1" i="1" u="none" strike="noStrike" kern="1200" cap="none" spc="0" normalizeH="0" baseline="0" noProof="0" dirty="0">
              <a:ln w="6350">
                <a:solidFill>
                  <a:schemeClr val="accent1">
                    <a:shade val="43000"/>
                  </a:schemeClr>
                </a:solidFill>
              </a:ln>
              <a:solidFill>
                <a:srgbClr val="FFFF00"/>
              </a:solidFill>
              <a:effectLst>
                <a:outerShdw blurRad="38100" dist="38100" dir="2700000" algn="tl">
                  <a:srgbClr val="000000">
                    <a:alpha val="43137"/>
                  </a:srgbClr>
                </a:outerShdw>
              </a:effectLst>
              <a:uLnTx/>
              <a:uFillTx/>
              <a:latin typeface="Times New Roman" pitchFamily="18" charset="0"/>
              <a:ea typeface="+mj-ea"/>
              <a:cs typeface="+mj-cs"/>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571472" y="1000108"/>
            <a:ext cx="8229600" cy="5572164"/>
          </a:xfrm>
        </p:spPr>
        <p:txBody>
          <a:bodyPr>
            <a:normAutofit/>
          </a:bodyPr>
          <a:lstStyle/>
          <a:p>
            <a:pPr algn="just">
              <a:spcAft>
                <a:spcPct val="40000"/>
              </a:spcAft>
            </a:pPr>
            <a:r>
              <a:rPr lang="en-US" altLang="zh-CN" sz="2800" dirty="0" smtClean="0">
                <a:latin typeface="宋体" pitchFamily="2" charset="-122"/>
                <a:cs typeface="Times New Roman" pitchFamily="18" charset="0"/>
              </a:rPr>
              <a:t>XP</a:t>
            </a:r>
            <a:r>
              <a:rPr lang="zh-CN" altLang="en-US" sz="2800" dirty="0" smtClean="0">
                <a:latin typeface="宋体" pitchFamily="2" charset="-122"/>
                <a:cs typeface="Times New Roman" pitchFamily="18" charset="0"/>
              </a:rPr>
              <a:t>的</a:t>
            </a:r>
            <a:r>
              <a:rPr lang="en-US" altLang="zh-CN" sz="2800" dirty="0" smtClean="0">
                <a:latin typeface="宋体" pitchFamily="2" charset="-122"/>
                <a:cs typeface="Times New Roman" pitchFamily="18" charset="0"/>
              </a:rPr>
              <a:t>12</a:t>
            </a:r>
            <a:r>
              <a:rPr lang="zh-CN" altLang="en-US" sz="2800" dirty="0" smtClean="0">
                <a:latin typeface="宋体" pitchFamily="2" charset="-122"/>
                <a:cs typeface="Times New Roman" pitchFamily="18" charset="0"/>
              </a:rPr>
              <a:t>个实践操作：</a:t>
            </a:r>
            <a:endParaRPr lang="en-US" altLang="zh-CN" sz="2800" dirty="0" smtClean="0">
              <a:latin typeface="宋体" pitchFamily="2" charset="-122"/>
              <a:cs typeface="Times New Roman" pitchFamily="18" charset="0"/>
            </a:endParaRPr>
          </a:p>
          <a:p>
            <a:pPr lvl="1" algn="just">
              <a:spcAft>
                <a:spcPct val="40000"/>
              </a:spcAft>
            </a:pPr>
            <a:r>
              <a:rPr lang="en-US" altLang="zh-CN" sz="2400" dirty="0" smtClean="0">
                <a:latin typeface="宋体" pitchFamily="2" charset="-122"/>
                <a:cs typeface="Times New Roman" pitchFamily="18" charset="0"/>
              </a:rPr>
              <a:t>11</a:t>
            </a:r>
            <a:r>
              <a:rPr lang="zh-CN" altLang="en-US" sz="2400" dirty="0" smtClean="0">
                <a:latin typeface="宋体" pitchFamily="2" charset="-122"/>
                <a:cs typeface="Times New Roman" pitchFamily="18" charset="0"/>
              </a:rPr>
              <a:t>、在现场的客户：</a:t>
            </a:r>
            <a:endParaRPr lang="en-US" altLang="zh-CN" sz="2400" dirty="0" smtClean="0">
              <a:latin typeface="宋体" pitchFamily="2" charset="-122"/>
              <a:cs typeface="Times New Roman" pitchFamily="18" charset="0"/>
            </a:endParaRPr>
          </a:p>
          <a:p>
            <a:pPr lvl="2" algn="just">
              <a:spcAft>
                <a:spcPct val="40000"/>
              </a:spcAft>
            </a:pPr>
            <a:r>
              <a:rPr lang="zh-CN" altLang="en-US" sz="2200" dirty="0" smtClean="0">
                <a:latin typeface="宋体" pitchFamily="2" charset="-122"/>
                <a:cs typeface="Times New Roman" pitchFamily="18" charset="0"/>
              </a:rPr>
              <a:t>理想情况下，客户应该在现场与开发人员一起工作以确定需求，并提供如何对它们进行测试的反馈。</a:t>
            </a:r>
            <a:endParaRPr lang="en-US" altLang="zh-CN" sz="2200" dirty="0" smtClean="0">
              <a:latin typeface="宋体" pitchFamily="2" charset="-122"/>
              <a:cs typeface="Times New Roman" pitchFamily="18" charset="0"/>
            </a:endParaRPr>
          </a:p>
          <a:p>
            <a:pPr lvl="1" algn="just">
              <a:spcAft>
                <a:spcPct val="40000"/>
              </a:spcAft>
            </a:pPr>
            <a:r>
              <a:rPr lang="en-US" altLang="zh-CN" sz="2400" dirty="0" smtClean="0">
                <a:latin typeface="宋体" pitchFamily="2" charset="-122"/>
                <a:cs typeface="Times New Roman" pitchFamily="18" charset="0"/>
              </a:rPr>
              <a:t>12</a:t>
            </a:r>
            <a:r>
              <a:rPr lang="zh-CN" altLang="en-US" sz="2400" dirty="0" smtClean="0">
                <a:latin typeface="宋体" pitchFamily="2" charset="-122"/>
                <a:cs typeface="Times New Roman" pitchFamily="18" charset="0"/>
              </a:rPr>
              <a:t>、代码标准：</a:t>
            </a:r>
            <a:endParaRPr lang="en-US" altLang="zh-CN" sz="2400" dirty="0" smtClean="0">
              <a:latin typeface="宋体" pitchFamily="2" charset="-122"/>
              <a:cs typeface="Times New Roman" pitchFamily="18" charset="0"/>
            </a:endParaRPr>
          </a:p>
          <a:p>
            <a:pPr lvl="2" algn="just">
              <a:spcAft>
                <a:spcPct val="40000"/>
              </a:spcAft>
            </a:pPr>
            <a:r>
              <a:rPr lang="en-US" altLang="zh-CN" sz="2200" dirty="0" smtClean="0">
                <a:latin typeface="宋体" pitchFamily="2" charset="-122"/>
                <a:cs typeface="Times New Roman" pitchFamily="18" charset="0"/>
              </a:rPr>
              <a:t>XP</a:t>
            </a:r>
            <a:r>
              <a:rPr lang="zh-CN" altLang="en-US" sz="2200" dirty="0" smtClean="0">
                <a:latin typeface="宋体" pitchFamily="2" charset="-122"/>
                <a:cs typeface="Times New Roman" pitchFamily="18" charset="0"/>
              </a:rPr>
              <a:t>倡导清晰的定义代码标准，以利于团队改变和理解他人的工作。</a:t>
            </a:r>
            <a:endParaRPr lang="en-US" altLang="zh-CN" sz="2200" dirty="0" smtClean="0">
              <a:latin typeface="宋体" pitchFamily="2" charset="-122"/>
              <a:cs typeface="Times New Roman" pitchFamily="18" charset="0"/>
            </a:endParaRPr>
          </a:p>
          <a:p>
            <a:pPr lvl="2" algn="just">
              <a:spcAft>
                <a:spcPct val="40000"/>
              </a:spcAft>
            </a:pPr>
            <a:endParaRPr lang="en-US" altLang="zh-CN" sz="2200" dirty="0" smtClean="0">
              <a:latin typeface="宋体" pitchFamily="2" charset="-122"/>
              <a:cs typeface="Times New Roman" pitchFamily="18" charset="0"/>
            </a:endParaRPr>
          </a:p>
          <a:p>
            <a:pPr algn="just">
              <a:spcAft>
                <a:spcPct val="40000"/>
              </a:spcAft>
            </a:pPr>
            <a:r>
              <a:rPr lang="zh-CN" altLang="en-US" dirty="0" smtClean="0">
                <a:latin typeface="宋体" pitchFamily="2" charset="-122"/>
                <a:cs typeface="Times New Roman" pitchFamily="18" charset="0"/>
              </a:rPr>
              <a:t>极限编程和敏捷方法同样存在一些问题，请同学们课后思考和查阅资料来体会。</a:t>
            </a:r>
            <a:endParaRPr lang="en-US" altLang="zh-CN" dirty="0" smtClean="0">
              <a:latin typeface="宋体" pitchFamily="2" charset="-122"/>
              <a:cs typeface="Times New Roman" pitchFamily="18" charset="0"/>
            </a:endParaRPr>
          </a:p>
        </p:txBody>
      </p:sp>
      <p:sp>
        <p:nvSpPr>
          <p:cNvPr id="25" name="灯片编号占位符 5"/>
          <p:cNvSpPr>
            <a:spLocks noGrp="1"/>
          </p:cNvSpPr>
          <p:nvPr>
            <p:ph type="sldNum" sz="quarter" idx="12"/>
          </p:nvPr>
        </p:nvSpPr>
        <p:spPr/>
        <p:txBody>
          <a:bodyPr/>
          <a:lstStyle/>
          <a:p>
            <a:fld id="{3FAB0D16-F139-4D5A-83A3-478725100108}" type="slidenum">
              <a:rPr lang="en-US" altLang="zh-CN"/>
              <a:pPr/>
              <a:t>62</a:t>
            </a:fld>
            <a:endParaRPr lang="en-US" altLang="zh-CN"/>
          </a:p>
        </p:txBody>
      </p:sp>
      <p:sp>
        <p:nvSpPr>
          <p:cNvPr id="27" name="Rectangle 2"/>
          <p:cNvSpPr txBox="1">
            <a:spLocks noChangeArrowheads="1"/>
          </p:cNvSpPr>
          <p:nvPr/>
        </p:nvSpPr>
        <p:spPr>
          <a:xfrm>
            <a:off x="642910" y="71414"/>
            <a:ext cx="7126288" cy="952500"/>
          </a:xfrm>
          <a:prstGeom prst="rect">
            <a:avLst/>
          </a:prstGeom>
        </p:spPr>
        <p:txBody>
          <a:bodyPr vert="horz" anchor="ctr">
            <a:normAutofit/>
          </a:bodyPr>
          <a:lstStyle/>
          <a:p>
            <a:pPr marL="484632" lvl="0" fontAlgn="auto">
              <a:spcAft>
                <a:spcPts val="0"/>
              </a:spcAft>
              <a:defRPr/>
            </a:pPr>
            <a:r>
              <a:rPr kumimoji="0" lang="en-US" altLang="zh-CN" sz="3600" b="1" i="0" u="none" strike="noStrike" kern="1200" cap="none" spc="0" normalizeH="0" baseline="0" noProof="0"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uLnTx/>
                <a:uFillTx/>
                <a:latin typeface="楷体_GB2312" pitchFamily="49" charset="-122"/>
                <a:ea typeface="楷体_GB2312" pitchFamily="49" charset="-122"/>
                <a:cs typeface="+mj-cs"/>
              </a:rPr>
              <a:t>*</a:t>
            </a:r>
            <a:r>
              <a:rPr lang="zh-CN" altLang="en-US" sz="3600" b="1"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latin typeface="楷体_GB2312" pitchFamily="49" charset="-122"/>
                <a:ea typeface="楷体_GB2312" pitchFamily="49" charset="-122"/>
              </a:rPr>
              <a:t>软件开发过程</a:t>
            </a:r>
            <a:r>
              <a:rPr lang="en-US" altLang="zh-CN" sz="3600" b="1"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latin typeface="楷体_GB2312" pitchFamily="49" charset="-122"/>
                <a:ea typeface="楷体_GB2312" pitchFamily="49" charset="-122"/>
                <a:cs typeface="+mj-cs"/>
              </a:rPr>
              <a:t>——</a:t>
            </a:r>
            <a:r>
              <a:rPr lang="zh-CN" altLang="en-US" sz="3600" b="1" dirty="0" smtClean="0">
                <a:ln w="6350">
                  <a:solidFill>
                    <a:srgbClr val="FF388C">
                      <a:shade val="43000"/>
                    </a:srgbClr>
                  </a:solidFill>
                </a:ln>
                <a:solidFill>
                  <a:srgbClr val="FF388C">
                    <a:tint val="83000"/>
                    <a:satMod val="150000"/>
                  </a:srgbClr>
                </a:solidFill>
                <a:effectLst>
                  <a:outerShdw blurRad="26000" dist="26000" dir="14500000" algn="tl" rotWithShape="0">
                    <a:srgbClr val="000000">
                      <a:alpha val="40000"/>
                    </a:srgbClr>
                  </a:outerShdw>
                </a:effectLst>
                <a:latin typeface="楷体_GB2312" pitchFamily="49" charset="-122"/>
                <a:ea typeface="楷体_GB2312" pitchFamily="49" charset="-122"/>
                <a:cs typeface="+mj-cs"/>
              </a:rPr>
              <a:t>敏捷方法</a:t>
            </a:r>
            <a:endParaRPr kumimoji="0" lang="zh-CN" altLang="en-US" sz="4200" b="1" i="1" u="none" strike="noStrike" kern="1200" cap="none" spc="0" normalizeH="0" baseline="0" noProof="0" dirty="0">
              <a:ln w="6350">
                <a:solidFill>
                  <a:schemeClr val="accent1">
                    <a:shade val="43000"/>
                  </a:schemeClr>
                </a:solidFill>
              </a:ln>
              <a:solidFill>
                <a:srgbClr val="FFFF00"/>
              </a:solidFill>
              <a:effectLst>
                <a:outerShdw blurRad="38100" dist="38100" dir="2700000" algn="tl">
                  <a:srgbClr val="000000">
                    <a:alpha val="43137"/>
                  </a:srgbClr>
                </a:outerShdw>
              </a:effectLst>
              <a:uLnTx/>
              <a:uFillTx/>
              <a:latin typeface="Times New Roman" pitchFamily="18" charset="0"/>
              <a:ea typeface="+mj-ea"/>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609600" y="152400"/>
            <a:ext cx="7772400" cy="1143000"/>
          </a:xfrm>
        </p:spPr>
        <p:txBody>
          <a:bodyPr>
            <a:normAutofit/>
          </a:bodyPr>
          <a:lstStyle/>
          <a:p>
            <a:r>
              <a:rPr lang="en-US" altLang="zh-CN"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2.1</a:t>
            </a:r>
            <a:r>
              <a:rPr lang="zh-CN" altLang="en-US"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软件生命周期的基本任务</a:t>
            </a:r>
            <a:endParaRPr lang="zh-CN" altLang="en-US" sz="3600" b="0" i="1" dirty="0">
              <a:ea typeface="黑体" pitchFamily="2" charset="-122"/>
            </a:endParaRPr>
          </a:p>
        </p:txBody>
      </p:sp>
      <p:sp>
        <p:nvSpPr>
          <p:cNvPr id="79875" name="Rectangle 3"/>
          <p:cNvSpPr>
            <a:spLocks noGrp="1" noChangeArrowheads="1"/>
          </p:cNvSpPr>
          <p:nvPr>
            <p:ph idx="1"/>
          </p:nvPr>
        </p:nvSpPr>
        <p:spPr>
          <a:xfrm>
            <a:off x="609600" y="1428736"/>
            <a:ext cx="8077200" cy="4819664"/>
          </a:xfrm>
        </p:spPr>
        <p:txBody>
          <a:bodyPr>
            <a:normAutofit fontScale="92500" lnSpcReduction="10000"/>
          </a:bodyPr>
          <a:lstStyle/>
          <a:p>
            <a:pPr>
              <a:lnSpc>
                <a:spcPct val="90000"/>
              </a:lnSpc>
              <a:spcAft>
                <a:spcPct val="40000"/>
              </a:spcAft>
              <a:buClr>
                <a:schemeClr val="accent2"/>
              </a:buClr>
              <a:buFont typeface="Wingdings" pitchFamily="2" charset="2"/>
              <a:buNone/>
            </a:pPr>
            <a:r>
              <a:rPr lang="zh-CN" altLang="en-US" sz="2400" b="1" dirty="0" smtClean="0">
                <a:solidFill>
                  <a:srgbClr val="FFFF00"/>
                </a:solidFill>
                <a:latin typeface="Arial Unicode MS" pitchFamily="34" charset="-122"/>
              </a:rPr>
              <a:t>（</a:t>
            </a:r>
            <a:r>
              <a:rPr lang="en-US" altLang="zh-CN" sz="2400" b="1" dirty="0" smtClean="0">
                <a:solidFill>
                  <a:srgbClr val="FFFF00"/>
                </a:solidFill>
                <a:latin typeface="Arial Unicode MS" pitchFamily="34" charset="-122"/>
              </a:rPr>
              <a:t>2</a:t>
            </a:r>
            <a:r>
              <a:rPr lang="zh-CN" altLang="en-US" sz="2400" b="1" dirty="0" smtClean="0">
                <a:solidFill>
                  <a:srgbClr val="FFFF00"/>
                </a:solidFill>
                <a:latin typeface="Arial Unicode MS" pitchFamily="34" charset="-122"/>
              </a:rPr>
              <a:t>）可行性研究：</a:t>
            </a:r>
          </a:p>
          <a:p>
            <a:pPr lvl="1">
              <a:lnSpc>
                <a:spcPct val="110000"/>
              </a:lnSpc>
              <a:spcAft>
                <a:spcPct val="40000"/>
              </a:spcAft>
              <a:buClr>
                <a:schemeClr val="accent2"/>
              </a:buClr>
            </a:pPr>
            <a:r>
              <a:rPr lang="zh-CN" altLang="en-US" sz="2300" dirty="0" smtClean="0">
                <a:latin typeface="Arial Unicode MS" pitchFamily="34" charset="-122"/>
              </a:rPr>
              <a:t>主要任务是为前一阶段提出的问题寻求一种至数种在技术上可行、且在经济上有较高效益的解决方案</a:t>
            </a:r>
          </a:p>
          <a:p>
            <a:pPr lvl="1">
              <a:lnSpc>
                <a:spcPct val="110000"/>
              </a:lnSpc>
              <a:spcAft>
                <a:spcPct val="40000"/>
              </a:spcAft>
              <a:buClr>
                <a:schemeClr val="accent2"/>
              </a:buClr>
            </a:pPr>
            <a:r>
              <a:rPr lang="zh-CN" altLang="en-US" sz="2300" dirty="0" smtClean="0">
                <a:latin typeface="Arial Unicode MS" pitchFamily="34" charset="-122"/>
              </a:rPr>
              <a:t>目的是用最小的代价在最短时间确定问题是否能够解决</a:t>
            </a:r>
            <a:endParaRPr lang="en-US" altLang="zh-CN" sz="2300" dirty="0" smtClean="0">
              <a:latin typeface="Arial Unicode MS" pitchFamily="34" charset="-122"/>
            </a:endParaRPr>
          </a:p>
          <a:p>
            <a:pPr>
              <a:lnSpc>
                <a:spcPct val="110000"/>
              </a:lnSpc>
              <a:spcAft>
                <a:spcPct val="40000"/>
              </a:spcAft>
              <a:buClr>
                <a:schemeClr val="accent2"/>
              </a:buClr>
              <a:buFont typeface="Wingdings" pitchFamily="2" charset="2"/>
              <a:buNone/>
            </a:pPr>
            <a:r>
              <a:rPr lang="zh-CN" altLang="en-US" sz="2400" b="1" dirty="0" smtClean="0">
                <a:solidFill>
                  <a:srgbClr val="FFFF00"/>
                </a:solidFill>
                <a:latin typeface="Arial Unicode MS" pitchFamily="34" charset="-122"/>
              </a:rPr>
              <a:t>（</a:t>
            </a:r>
            <a:r>
              <a:rPr lang="en-US" altLang="zh-CN" sz="2400" b="1" dirty="0">
                <a:solidFill>
                  <a:srgbClr val="FFFF00"/>
                </a:solidFill>
                <a:latin typeface="Arial Unicode MS" pitchFamily="34" charset="-122"/>
              </a:rPr>
              <a:t>3</a:t>
            </a:r>
            <a:r>
              <a:rPr lang="zh-CN" altLang="en-US" sz="2400" b="1" dirty="0">
                <a:solidFill>
                  <a:srgbClr val="FFFF00"/>
                </a:solidFill>
                <a:latin typeface="Arial Unicode MS" pitchFamily="34" charset="-122"/>
              </a:rPr>
              <a:t>）需求分析：</a:t>
            </a:r>
          </a:p>
          <a:p>
            <a:pPr lvl="1">
              <a:lnSpc>
                <a:spcPct val="110000"/>
              </a:lnSpc>
              <a:spcAft>
                <a:spcPct val="40000"/>
              </a:spcAft>
              <a:buClr>
                <a:schemeClr val="accent2"/>
              </a:buClr>
            </a:pPr>
            <a:r>
              <a:rPr lang="zh-CN" altLang="en-US" sz="2300" dirty="0">
                <a:latin typeface="Arial Unicode MS" pitchFamily="34" charset="-122"/>
              </a:rPr>
              <a:t>主要任务是弄清用户对软件系统的全部需求，确定目标系统必须具备哪些功能</a:t>
            </a:r>
          </a:p>
          <a:p>
            <a:pPr lvl="1">
              <a:lnSpc>
                <a:spcPct val="110000"/>
              </a:lnSpc>
              <a:spcAft>
                <a:spcPct val="40000"/>
              </a:spcAft>
              <a:buClr>
                <a:schemeClr val="accent2"/>
              </a:buClr>
            </a:pPr>
            <a:r>
              <a:rPr lang="zh-CN" altLang="en-US" sz="2300" dirty="0">
                <a:latin typeface="Arial Unicode MS" pitchFamily="34" charset="-122"/>
              </a:rPr>
              <a:t>系统分析人员在需求分析阶段必须和用户密切配合，充分交流，以得到经过用户认可的系统需求</a:t>
            </a:r>
          </a:p>
          <a:p>
            <a:pPr lvl="1">
              <a:lnSpc>
                <a:spcPct val="110000"/>
              </a:lnSpc>
              <a:spcAft>
                <a:spcPct val="40000"/>
              </a:spcAft>
              <a:buClr>
                <a:schemeClr val="accent2"/>
              </a:buClr>
            </a:pPr>
            <a:r>
              <a:rPr lang="zh-CN" altLang="en-US" sz="2300" dirty="0">
                <a:latin typeface="Arial Unicode MS" pitchFamily="34" charset="-122"/>
              </a:rPr>
              <a:t>另一项重要任务使用正式文档准确地记录对目标系统的需求，这份文档成为需求规格说明</a:t>
            </a:r>
          </a:p>
        </p:txBody>
      </p:sp>
      <p:sp>
        <p:nvSpPr>
          <p:cNvPr id="4" name="灯片编号占位符 5"/>
          <p:cNvSpPr>
            <a:spLocks noGrp="1"/>
          </p:cNvSpPr>
          <p:nvPr>
            <p:ph type="sldNum" sz="quarter" idx="12"/>
          </p:nvPr>
        </p:nvSpPr>
        <p:spPr/>
        <p:txBody>
          <a:bodyPr/>
          <a:lstStyle/>
          <a:p>
            <a:fld id="{23AD0606-7E4F-4F30-B6BD-815B8EC30DEA}" type="slidenum">
              <a:rPr lang="en-US" altLang="zh-CN"/>
              <a:pPr/>
              <a:t>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Effect transition="in" filter="barn(outVertical)">
                                      <p:cBhvr>
                                        <p:cTn id="7" dur="500"/>
                                        <p:tgtEl>
                                          <p:spTgt spid="79875">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79875">
                                            <p:txEl>
                                              <p:pRg st="1" end="1"/>
                                            </p:txEl>
                                          </p:spTgt>
                                        </p:tgtEl>
                                        <p:attrNameLst>
                                          <p:attrName>style.visibility</p:attrName>
                                        </p:attrNameLst>
                                      </p:cBhvr>
                                      <p:to>
                                        <p:strVal val="visible"/>
                                      </p:to>
                                    </p:set>
                                    <p:animEffect transition="in" filter="barn(outVertical)">
                                      <p:cBhvr>
                                        <p:cTn id="10" dur="500"/>
                                        <p:tgtEl>
                                          <p:spTgt spid="79875">
                                            <p:txEl>
                                              <p:pRg st="1" end="1"/>
                                            </p:txEl>
                                          </p:spTgt>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79875">
                                            <p:txEl>
                                              <p:pRg st="2" end="2"/>
                                            </p:txEl>
                                          </p:spTgt>
                                        </p:tgtEl>
                                        <p:attrNameLst>
                                          <p:attrName>style.visibility</p:attrName>
                                        </p:attrNameLst>
                                      </p:cBhvr>
                                      <p:to>
                                        <p:strVal val="visible"/>
                                      </p:to>
                                    </p:set>
                                    <p:animEffect transition="in" filter="barn(outVertical)">
                                      <p:cBhvr>
                                        <p:cTn id="13" dur="500"/>
                                        <p:tgtEl>
                                          <p:spTgt spid="7987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79875">
                                            <p:txEl>
                                              <p:pRg st="3" end="3"/>
                                            </p:txEl>
                                          </p:spTgt>
                                        </p:tgtEl>
                                        <p:attrNameLst>
                                          <p:attrName>style.visibility</p:attrName>
                                        </p:attrNameLst>
                                      </p:cBhvr>
                                      <p:to>
                                        <p:strVal val="visible"/>
                                      </p:to>
                                    </p:set>
                                    <p:animEffect transition="in" filter="barn(outVertical)">
                                      <p:cBhvr>
                                        <p:cTn id="18" dur="500"/>
                                        <p:tgtEl>
                                          <p:spTgt spid="79875">
                                            <p:txEl>
                                              <p:pRg st="3" end="3"/>
                                            </p:txEl>
                                          </p:spTgt>
                                        </p:tgtEl>
                                      </p:cBhvr>
                                    </p:animEffect>
                                  </p:childTnLst>
                                </p:cTn>
                              </p:par>
                              <p:par>
                                <p:cTn id="19" presetID="16" presetClass="entr" presetSubtype="37" fill="hold" grpId="0" nodeType="withEffect">
                                  <p:stCondLst>
                                    <p:cond delay="0"/>
                                  </p:stCondLst>
                                  <p:childTnLst>
                                    <p:set>
                                      <p:cBhvr>
                                        <p:cTn id="20" dur="1" fill="hold">
                                          <p:stCondLst>
                                            <p:cond delay="0"/>
                                          </p:stCondLst>
                                        </p:cTn>
                                        <p:tgtEl>
                                          <p:spTgt spid="79875">
                                            <p:txEl>
                                              <p:pRg st="4" end="4"/>
                                            </p:txEl>
                                          </p:spTgt>
                                        </p:tgtEl>
                                        <p:attrNameLst>
                                          <p:attrName>style.visibility</p:attrName>
                                        </p:attrNameLst>
                                      </p:cBhvr>
                                      <p:to>
                                        <p:strVal val="visible"/>
                                      </p:to>
                                    </p:set>
                                    <p:animEffect transition="in" filter="barn(outVertical)">
                                      <p:cBhvr>
                                        <p:cTn id="21" dur="500"/>
                                        <p:tgtEl>
                                          <p:spTgt spid="79875">
                                            <p:txEl>
                                              <p:pRg st="4" end="4"/>
                                            </p:txEl>
                                          </p:spTgt>
                                        </p:tgtEl>
                                      </p:cBhvr>
                                    </p:animEffect>
                                  </p:childTnLst>
                                </p:cTn>
                              </p:par>
                              <p:par>
                                <p:cTn id="22" presetID="16" presetClass="entr" presetSubtype="37" fill="hold" grpId="0" nodeType="withEffect">
                                  <p:stCondLst>
                                    <p:cond delay="0"/>
                                  </p:stCondLst>
                                  <p:childTnLst>
                                    <p:set>
                                      <p:cBhvr>
                                        <p:cTn id="23" dur="1" fill="hold">
                                          <p:stCondLst>
                                            <p:cond delay="0"/>
                                          </p:stCondLst>
                                        </p:cTn>
                                        <p:tgtEl>
                                          <p:spTgt spid="79875">
                                            <p:txEl>
                                              <p:pRg st="5" end="5"/>
                                            </p:txEl>
                                          </p:spTgt>
                                        </p:tgtEl>
                                        <p:attrNameLst>
                                          <p:attrName>style.visibility</p:attrName>
                                        </p:attrNameLst>
                                      </p:cBhvr>
                                      <p:to>
                                        <p:strVal val="visible"/>
                                      </p:to>
                                    </p:set>
                                    <p:animEffect transition="in" filter="barn(outVertical)">
                                      <p:cBhvr>
                                        <p:cTn id="24" dur="500"/>
                                        <p:tgtEl>
                                          <p:spTgt spid="79875">
                                            <p:txEl>
                                              <p:pRg st="5" end="5"/>
                                            </p:txEl>
                                          </p:spTgt>
                                        </p:tgtEl>
                                      </p:cBhvr>
                                    </p:animEffect>
                                  </p:childTnLst>
                                </p:cTn>
                              </p:par>
                              <p:par>
                                <p:cTn id="25" presetID="16" presetClass="entr" presetSubtype="37" fill="hold" grpId="0" nodeType="withEffect">
                                  <p:stCondLst>
                                    <p:cond delay="0"/>
                                  </p:stCondLst>
                                  <p:childTnLst>
                                    <p:set>
                                      <p:cBhvr>
                                        <p:cTn id="26" dur="1" fill="hold">
                                          <p:stCondLst>
                                            <p:cond delay="0"/>
                                          </p:stCondLst>
                                        </p:cTn>
                                        <p:tgtEl>
                                          <p:spTgt spid="79875">
                                            <p:txEl>
                                              <p:pRg st="6" end="6"/>
                                            </p:txEl>
                                          </p:spTgt>
                                        </p:tgtEl>
                                        <p:attrNameLst>
                                          <p:attrName>style.visibility</p:attrName>
                                        </p:attrNameLst>
                                      </p:cBhvr>
                                      <p:to>
                                        <p:strVal val="visible"/>
                                      </p:to>
                                    </p:set>
                                    <p:animEffect transition="in" filter="barn(outVertical)">
                                      <p:cBhvr>
                                        <p:cTn id="27" dur="500"/>
                                        <p:tgtEl>
                                          <p:spTgt spid="798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57252" y="285728"/>
            <a:ext cx="7772400" cy="838200"/>
          </a:xfrm>
        </p:spPr>
        <p:txBody>
          <a:bodyPr/>
          <a:lstStyle/>
          <a:p>
            <a:r>
              <a:rPr lang="en-US" altLang="zh-CN"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2.1</a:t>
            </a:r>
            <a:r>
              <a:rPr lang="zh-CN" altLang="en-US"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软件生命周期的基本任务</a:t>
            </a:r>
            <a:endParaRPr lang="zh-CN" altLang="en-US" b="0" i="1" dirty="0">
              <a:latin typeface="Times New Roman" pitchFamily="18" charset="0"/>
            </a:endParaRPr>
          </a:p>
        </p:txBody>
      </p:sp>
      <p:sp>
        <p:nvSpPr>
          <p:cNvPr id="37891" name="Rectangle 3"/>
          <p:cNvSpPr>
            <a:spLocks noGrp="1" noChangeArrowheads="1"/>
          </p:cNvSpPr>
          <p:nvPr>
            <p:ph idx="1"/>
          </p:nvPr>
        </p:nvSpPr>
        <p:spPr>
          <a:xfrm>
            <a:off x="428596" y="1357298"/>
            <a:ext cx="8534400" cy="5072062"/>
          </a:xfrm>
        </p:spPr>
        <p:txBody>
          <a:bodyPr>
            <a:normAutofit fontScale="92500" lnSpcReduction="20000"/>
          </a:bodyPr>
          <a:lstStyle/>
          <a:p>
            <a:pPr algn="just">
              <a:lnSpc>
                <a:spcPct val="110000"/>
              </a:lnSpc>
              <a:spcBef>
                <a:spcPts val="0"/>
              </a:spcBef>
              <a:spcAft>
                <a:spcPts val="600"/>
              </a:spcAft>
            </a:pPr>
            <a:r>
              <a:rPr lang="zh-CN" altLang="en-US" sz="2400" b="1" dirty="0">
                <a:solidFill>
                  <a:srgbClr val="FFFF00"/>
                </a:solidFill>
                <a:latin typeface="楷体_GB2312" pitchFamily="49" charset="-122"/>
                <a:ea typeface="楷体_GB2312" pitchFamily="49" charset="-122"/>
              </a:rPr>
              <a:t>软件开发时期</a:t>
            </a:r>
            <a:r>
              <a:rPr lang="zh-CN" altLang="en-US" sz="21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具体设计和实现在前一时期定义的软件，包含四个阶段</a:t>
            </a:r>
            <a:r>
              <a:rPr lang="zh-CN" altLang="en-US" sz="2100" b="1" dirty="0">
                <a:latin typeface="楷体_GB2312" pitchFamily="49" charset="-122"/>
                <a:ea typeface="楷体_GB2312" pitchFamily="49" charset="-122"/>
              </a:rPr>
              <a:t>：</a:t>
            </a:r>
            <a:r>
              <a:rPr lang="zh-CN" altLang="en-US" sz="1900" dirty="0">
                <a:latin typeface="新宋体" pitchFamily="49" charset="-122"/>
                <a:ea typeface="新宋体" pitchFamily="49" charset="-122"/>
              </a:rPr>
              <a:t> </a:t>
            </a:r>
            <a:endParaRPr lang="en-US" altLang="zh-CN" sz="1900" dirty="0" smtClean="0">
              <a:latin typeface="新宋体" pitchFamily="49" charset="-122"/>
              <a:ea typeface="新宋体" pitchFamily="49" charset="-122"/>
            </a:endParaRPr>
          </a:p>
          <a:p>
            <a:pPr algn="just">
              <a:lnSpc>
                <a:spcPct val="110000"/>
              </a:lnSpc>
              <a:spcBef>
                <a:spcPts val="0"/>
              </a:spcBef>
              <a:spcAft>
                <a:spcPts val="600"/>
              </a:spcAft>
              <a:buNone/>
            </a:pPr>
            <a:r>
              <a:rPr lang="zh-CN" altLang="en-US" sz="2000" b="1" dirty="0" smtClean="0">
                <a:solidFill>
                  <a:srgbClr val="FFFF00"/>
                </a:solidFill>
                <a:latin typeface="Arial Unicode MS" pitchFamily="34" charset="-122"/>
              </a:rPr>
              <a:t>（</a:t>
            </a:r>
            <a:r>
              <a:rPr lang="en-US" altLang="zh-CN" sz="2000" b="1" dirty="0">
                <a:solidFill>
                  <a:srgbClr val="FFFF00"/>
                </a:solidFill>
                <a:latin typeface="Arial Unicode MS" pitchFamily="34" charset="-122"/>
              </a:rPr>
              <a:t>1</a:t>
            </a:r>
            <a:r>
              <a:rPr lang="zh-CN" altLang="en-US" sz="2000" b="1" dirty="0">
                <a:solidFill>
                  <a:srgbClr val="FFFF00"/>
                </a:solidFill>
                <a:latin typeface="Arial Unicode MS" pitchFamily="34" charset="-122"/>
              </a:rPr>
              <a:t>）概要设计：</a:t>
            </a:r>
          </a:p>
          <a:p>
            <a:pPr lvl="1">
              <a:lnSpc>
                <a:spcPct val="110000"/>
              </a:lnSpc>
              <a:spcBef>
                <a:spcPts val="0"/>
              </a:spcBef>
              <a:spcAft>
                <a:spcPts val="600"/>
              </a:spcAft>
            </a:pPr>
            <a:r>
              <a:rPr lang="zh-CN" altLang="en-US" sz="2200" dirty="0">
                <a:latin typeface="Arial Unicode MS" pitchFamily="34" charset="-122"/>
              </a:rPr>
              <a:t>主要任务是概括地回答怎样实现这个系统，因此又称为初步设计、逻辑设计、总体设计或高层设计</a:t>
            </a:r>
            <a:endParaRPr lang="en-US" altLang="zh-CN" sz="2200" dirty="0">
              <a:latin typeface="Arial Unicode MS" pitchFamily="34" charset="-122"/>
            </a:endParaRPr>
          </a:p>
          <a:p>
            <a:pPr lvl="1">
              <a:lnSpc>
                <a:spcPct val="110000"/>
              </a:lnSpc>
              <a:spcBef>
                <a:spcPts val="0"/>
              </a:spcBef>
              <a:spcAft>
                <a:spcPts val="600"/>
              </a:spcAft>
            </a:pPr>
            <a:r>
              <a:rPr lang="zh-CN" altLang="en-US" sz="2200" dirty="0">
                <a:latin typeface="Arial Unicode MS" pitchFamily="34" charset="-122"/>
              </a:rPr>
              <a:t>首先设计出实现系统的几种可能方案，并用适当的方式描述每种方案，分析各种方案的优缺点，在权衡利弊的基础上向用户推荐最佳方案，并制定出推荐方案的详细计划</a:t>
            </a:r>
          </a:p>
          <a:p>
            <a:pPr lvl="1">
              <a:lnSpc>
                <a:spcPct val="110000"/>
              </a:lnSpc>
              <a:spcBef>
                <a:spcPts val="0"/>
              </a:spcBef>
              <a:spcAft>
                <a:spcPts val="600"/>
              </a:spcAft>
            </a:pPr>
            <a:r>
              <a:rPr lang="zh-CN" altLang="en-US" sz="2200" dirty="0">
                <a:latin typeface="Arial Unicode MS" pitchFamily="34" charset="-122"/>
              </a:rPr>
              <a:t>在用户接受方案的基础上，</a:t>
            </a:r>
            <a:r>
              <a:rPr lang="zh-CN" altLang="en-US" sz="2200" b="1" dirty="0">
                <a:solidFill>
                  <a:srgbClr val="FFFF00"/>
                </a:solidFill>
                <a:latin typeface="Arial Unicode MS" pitchFamily="34" charset="-122"/>
              </a:rPr>
              <a:t>设计软件的体系结构，即确定程序由哪些模块组成以及模块间的关系</a:t>
            </a:r>
            <a:r>
              <a:rPr lang="zh-CN" altLang="en-US" sz="2200" dirty="0" smtClean="0">
                <a:latin typeface="Arial Unicode MS" pitchFamily="34" charset="-122"/>
              </a:rPr>
              <a:t>。</a:t>
            </a:r>
            <a:endParaRPr lang="en-US" altLang="zh-CN" sz="2200" dirty="0" smtClean="0">
              <a:latin typeface="Arial Unicode MS" pitchFamily="34" charset="-122"/>
            </a:endParaRPr>
          </a:p>
          <a:p>
            <a:pPr>
              <a:lnSpc>
                <a:spcPct val="110000"/>
              </a:lnSpc>
              <a:spcBef>
                <a:spcPts val="0"/>
              </a:spcBef>
              <a:spcAft>
                <a:spcPts val="600"/>
              </a:spcAft>
              <a:buNone/>
            </a:pPr>
            <a:r>
              <a:rPr lang="zh-CN" altLang="en-US" sz="2100" b="1" dirty="0" smtClean="0">
                <a:solidFill>
                  <a:srgbClr val="FFFF00"/>
                </a:solidFill>
                <a:latin typeface="Arial Unicode MS" pitchFamily="34" charset="-122"/>
              </a:rPr>
              <a:t>（</a:t>
            </a:r>
            <a:r>
              <a:rPr lang="en-US" altLang="zh-CN" sz="2100" b="1" dirty="0">
                <a:solidFill>
                  <a:srgbClr val="FFFF00"/>
                </a:solidFill>
                <a:latin typeface="Arial Unicode MS" pitchFamily="34" charset="-122"/>
              </a:rPr>
              <a:t>2</a:t>
            </a:r>
            <a:r>
              <a:rPr lang="zh-CN" altLang="en-US" sz="2100" b="1" dirty="0">
                <a:solidFill>
                  <a:srgbClr val="FFFF00"/>
                </a:solidFill>
                <a:latin typeface="Arial Unicode MS" pitchFamily="34" charset="-122"/>
              </a:rPr>
              <a:t>）详细设计：</a:t>
            </a:r>
          </a:p>
          <a:p>
            <a:pPr lvl="1" algn="just">
              <a:lnSpc>
                <a:spcPct val="110000"/>
              </a:lnSpc>
              <a:spcBef>
                <a:spcPts val="0"/>
              </a:spcBef>
              <a:spcAft>
                <a:spcPts val="600"/>
              </a:spcAft>
            </a:pPr>
            <a:r>
              <a:rPr lang="zh-CN" altLang="en-US" sz="2200" dirty="0">
                <a:latin typeface="Arial Unicode MS" pitchFamily="34" charset="-122"/>
              </a:rPr>
              <a:t>回答如何具体地实现这个系统这个关键问题，因此也称为模块设计、物理设计或低层设计</a:t>
            </a:r>
          </a:p>
          <a:p>
            <a:pPr lvl="1" algn="just">
              <a:lnSpc>
                <a:spcPct val="110000"/>
              </a:lnSpc>
              <a:spcBef>
                <a:spcPts val="0"/>
              </a:spcBef>
              <a:spcAft>
                <a:spcPts val="600"/>
              </a:spcAft>
            </a:pPr>
            <a:r>
              <a:rPr lang="zh-CN" altLang="en-US" sz="2200" dirty="0">
                <a:latin typeface="Arial Unicode MS" pitchFamily="34" charset="-122"/>
              </a:rPr>
              <a:t>设计出程序的详细规格说明</a:t>
            </a:r>
            <a:r>
              <a:rPr lang="zh-CN" altLang="en-US" sz="2200" dirty="0" smtClean="0">
                <a:latin typeface="Arial Unicode MS" pitchFamily="34" charset="-122"/>
              </a:rPr>
              <a:t>，包括详细</a:t>
            </a:r>
            <a:r>
              <a:rPr lang="zh-CN" altLang="en-US" sz="2200" dirty="0">
                <a:latin typeface="Arial Unicode MS" pitchFamily="34" charset="-122"/>
              </a:rPr>
              <a:t>地设计每个模块，确定实现模块功能所需要的算法和数据结构，程序员可以根据它们写出实际的程序代码</a:t>
            </a:r>
          </a:p>
        </p:txBody>
      </p:sp>
      <p:sp>
        <p:nvSpPr>
          <p:cNvPr id="4" name="灯片编号占位符 5"/>
          <p:cNvSpPr>
            <a:spLocks noGrp="1"/>
          </p:cNvSpPr>
          <p:nvPr>
            <p:ph type="sldNum" sz="quarter" idx="12"/>
          </p:nvPr>
        </p:nvSpPr>
        <p:spPr/>
        <p:txBody>
          <a:bodyPr/>
          <a:lstStyle/>
          <a:p>
            <a:fld id="{2AB62970-C5D2-4BDE-864D-C169D78686C0}" type="slidenum">
              <a:rPr lang="en-US" altLang="zh-CN"/>
              <a:pPr/>
              <a:t>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barn(outVertical)">
                                      <p:cBhvr>
                                        <p:cTn id="7" dur="500"/>
                                        <p:tgtEl>
                                          <p:spTgt spid="37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7891">
                                            <p:txEl>
                                              <p:pRg st="1" end="1"/>
                                            </p:txEl>
                                          </p:spTgt>
                                        </p:tgtEl>
                                        <p:attrNameLst>
                                          <p:attrName>style.visibility</p:attrName>
                                        </p:attrNameLst>
                                      </p:cBhvr>
                                      <p:to>
                                        <p:strVal val="visible"/>
                                      </p:to>
                                    </p:set>
                                    <p:animEffect transition="in" filter="barn(outVertical)">
                                      <p:cBhvr>
                                        <p:cTn id="12" dur="500"/>
                                        <p:tgtEl>
                                          <p:spTgt spid="37891">
                                            <p:txEl>
                                              <p:pRg st="1" end="1"/>
                                            </p:txEl>
                                          </p:spTgt>
                                        </p:tgtEl>
                                      </p:cBhvr>
                                    </p:animEffect>
                                  </p:childTnLst>
                                </p:cTn>
                              </p:par>
                              <p:par>
                                <p:cTn id="13" presetID="16" presetClass="entr" presetSubtype="37" fill="hold" grpId="0" nodeType="withEffect">
                                  <p:stCondLst>
                                    <p:cond delay="0"/>
                                  </p:stCondLst>
                                  <p:childTnLst>
                                    <p:set>
                                      <p:cBhvr>
                                        <p:cTn id="14" dur="1" fill="hold">
                                          <p:stCondLst>
                                            <p:cond delay="0"/>
                                          </p:stCondLst>
                                        </p:cTn>
                                        <p:tgtEl>
                                          <p:spTgt spid="37891">
                                            <p:txEl>
                                              <p:pRg st="2" end="2"/>
                                            </p:txEl>
                                          </p:spTgt>
                                        </p:tgtEl>
                                        <p:attrNameLst>
                                          <p:attrName>style.visibility</p:attrName>
                                        </p:attrNameLst>
                                      </p:cBhvr>
                                      <p:to>
                                        <p:strVal val="visible"/>
                                      </p:to>
                                    </p:set>
                                    <p:animEffect transition="in" filter="barn(outVertical)">
                                      <p:cBhvr>
                                        <p:cTn id="15" dur="500"/>
                                        <p:tgtEl>
                                          <p:spTgt spid="37891">
                                            <p:txEl>
                                              <p:pRg st="2" end="2"/>
                                            </p:txEl>
                                          </p:spTgt>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37891">
                                            <p:txEl>
                                              <p:pRg st="3" end="3"/>
                                            </p:txEl>
                                          </p:spTgt>
                                        </p:tgtEl>
                                        <p:attrNameLst>
                                          <p:attrName>style.visibility</p:attrName>
                                        </p:attrNameLst>
                                      </p:cBhvr>
                                      <p:to>
                                        <p:strVal val="visible"/>
                                      </p:to>
                                    </p:set>
                                    <p:animEffect transition="in" filter="barn(outVertical)">
                                      <p:cBhvr>
                                        <p:cTn id="18" dur="500"/>
                                        <p:tgtEl>
                                          <p:spTgt spid="37891">
                                            <p:txEl>
                                              <p:pRg st="3" end="3"/>
                                            </p:txEl>
                                          </p:spTgt>
                                        </p:tgtEl>
                                      </p:cBhvr>
                                    </p:animEffect>
                                  </p:childTnLst>
                                </p:cTn>
                              </p:par>
                              <p:par>
                                <p:cTn id="19" presetID="16" presetClass="entr" presetSubtype="37" fill="hold" grpId="0" nodeType="withEffect">
                                  <p:stCondLst>
                                    <p:cond delay="0"/>
                                  </p:stCondLst>
                                  <p:childTnLst>
                                    <p:set>
                                      <p:cBhvr>
                                        <p:cTn id="20" dur="1" fill="hold">
                                          <p:stCondLst>
                                            <p:cond delay="0"/>
                                          </p:stCondLst>
                                        </p:cTn>
                                        <p:tgtEl>
                                          <p:spTgt spid="37891">
                                            <p:txEl>
                                              <p:pRg st="4" end="4"/>
                                            </p:txEl>
                                          </p:spTgt>
                                        </p:tgtEl>
                                        <p:attrNameLst>
                                          <p:attrName>style.visibility</p:attrName>
                                        </p:attrNameLst>
                                      </p:cBhvr>
                                      <p:to>
                                        <p:strVal val="visible"/>
                                      </p:to>
                                    </p:set>
                                    <p:animEffect transition="in" filter="barn(outVertical)">
                                      <p:cBhvr>
                                        <p:cTn id="21" dur="500"/>
                                        <p:tgtEl>
                                          <p:spTgt spid="37891">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37" fill="hold" grpId="0" nodeType="clickEffect">
                                  <p:stCondLst>
                                    <p:cond delay="0"/>
                                  </p:stCondLst>
                                  <p:childTnLst>
                                    <p:set>
                                      <p:cBhvr>
                                        <p:cTn id="25" dur="1" fill="hold">
                                          <p:stCondLst>
                                            <p:cond delay="0"/>
                                          </p:stCondLst>
                                        </p:cTn>
                                        <p:tgtEl>
                                          <p:spTgt spid="37891">
                                            <p:txEl>
                                              <p:pRg st="5" end="5"/>
                                            </p:txEl>
                                          </p:spTgt>
                                        </p:tgtEl>
                                        <p:attrNameLst>
                                          <p:attrName>style.visibility</p:attrName>
                                        </p:attrNameLst>
                                      </p:cBhvr>
                                      <p:to>
                                        <p:strVal val="visible"/>
                                      </p:to>
                                    </p:set>
                                    <p:animEffect transition="in" filter="barn(outVertical)">
                                      <p:cBhvr>
                                        <p:cTn id="26" dur="500"/>
                                        <p:tgtEl>
                                          <p:spTgt spid="37891">
                                            <p:txEl>
                                              <p:pRg st="5" end="5"/>
                                            </p:txEl>
                                          </p:spTgt>
                                        </p:tgtEl>
                                      </p:cBhvr>
                                    </p:animEffect>
                                  </p:childTnLst>
                                </p:cTn>
                              </p:par>
                              <p:par>
                                <p:cTn id="27" presetID="16" presetClass="entr" presetSubtype="37" fill="hold" grpId="0" nodeType="withEffect">
                                  <p:stCondLst>
                                    <p:cond delay="0"/>
                                  </p:stCondLst>
                                  <p:childTnLst>
                                    <p:set>
                                      <p:cBhvr>
                                        <p:cTn id="28" dur="1" fill="hold">
                                          <p:stCondLst>
                                            <p:cond delay="0"/>
                                          </p:stCondLst>
                                        </p:cTn>
                                        <p:tgtEl>
                                          <p:spTgt spid="37891">
                                            <p:txEl>
                                              <p:pRg st="6" end="6"/>
                                            </p:txEl>
                                          </p:spTgt>
                                        </p:tgtEl>
                                        <p:attrNameLst>
                                          <p:attrName>style.visibility</p:attrName>
                                        </p:attrNameLst>
                                      </p:cBhvr>
                                      <p:to>
                                        <p:strVal val="visible"/>
                                      </p:to>
                                    </p:set>
                                    <p:animEffect transition="in" filter="barn(outVertical)">
                                      <p:cBhvr>
                                        <p:cTn id="29" dur="500"/>
                                        <p:tgtEl>
                                          <p:spTgt spid="37891">
                                            <p:txEl>
                                              <p:pRg st="6" end="6"/>
                                            </p:txEl>
                                          </p:spTgt>
                                        </p:tgtEl>
                                      </p:cBhvr>
                                    </p:animEffect>
                                  </p:childTnLst>
                                </p:cTn>
                              </p:par>
                              <p:par>
                                <p:cTn id="30" presetID="16" presetClass="entr" presetSubtype="37" fill="hold" grpId="0" nodeType="withEffect">
                                  <p:stCondLst>
                                    <p:cond delay="0"/>
                                  </p:stCondLst>
                                  <p:childTnLst>
                                    <p:set>
                                      <p:cBhvr>
                                        <p:cTn id="31" dur="1" fill="hold">
                                          <p:stCondLst>
                                            <p:cond delay="0"/>
                                          </p:stCondLst>
                                        </p:cTn>
                                        <p:tgtEl>
                                          <p:spTgt spid="37891">
                                            <p:txEl>
                                              <p:pRg st="7" end="7"/>
                                            </p:txEl>
                                          </p:spTgt>
                                        </p:tgtEl>
                                        <p:attrNameLst>
                                          <p:attrName>style.visibility</p:attrName>
                                        </p:attrNameLst>
                                      </p:cBhvr>
                                      <p:to>
                                        <p:strVal val="visible"/>
                                      </p:to>
                                    </p:set>
                                    <p:animEffect transition="in" filter="barn(outVertical)">
                                      <p:cBhvr>
                                        <p:cTn id="32" dur="500"/>
                                        <p:tgtEl>
                                          <p:spTgt spid="378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09600" y="228600"/>
            <a:ext cx="7772400" cy="838200"/>
          </a:xfrm>
        </p:spPr>
        <p:txBody>
          <a:bodyPr/>
          <a:lstStyle/>
          <a:p>
            <a:r>
              <a:rPr lang="en-US" altLang="zh-CN"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2.1</a:t>
            </a:r>
            <a:r>
              <a:rPr lang="zh-CN" altLang="en-US" sz="3600" b="1" dirty="0" smtClean="0">
                <a:ln w="6350">
                  <a:solidFill>
                    <a:srgbClr val="FF388C">
                      <a:shade val="43000"/>
                    </a:srgbClr>
                  </a:solidFill>
                </a:ln>
                <a:solidFill>
                  <a:srgbClr val="FF388C">
                    <a:tint val="83000"/>
                    <a:satMod val="150000"/>
                  </a:srgbClr>
                </a:solidFill>
                <a:latin typeface="楷体_GB2312" pitchFamily="49" charset="-122"/>
                <a:ea typeface="楷体_GB2312" pitchFamily="49" charset="-122"/>
              </a:rPr>
              <a:t>软件生命周期的基本任务</a:t>
            </a:r>
            <a:endParaRPr lang="zh-CN" altLang="en-US" b="0" i="1" dirty="0">
              <a:latin typeface="Times New Roman" pitchFamily="18" charset="0"/>
            </a:endParaRPr>
          </a:p>
        </p:txBody>
      </p:sp>
      <p:sp>
        <p:nvSpPr>
          <p:cNvPr id="80899" name="Rectangle 3"/>
          <p:cNvSpPr>
            <a:spLocks noGrp="1" noChangeArrowheads="1"/>
          </p:cNvSpPr>
          <p:nvPr>
            <p:ph idx="1"/>
          </p:nvPr>
        </p:nvSpPr>
        <p:spPr>
          <a:xfrm>
            <a:off x="428596" y="1357298"/>
            <a:ext cx="8534400" cy="4929187"/>
          </a:xfrm>
        </p:spPr>
        <p:txBody>
          <a:bodyPr/>
          <a:lstStyle/>
          <a:p>
            <a:pPr lvl="1" algn="just">
              <a:lnSpc>
                <a:spcPct val="90000"/>
              </a:lnSpc>
              <a:spcAft>
                <a:spcPct val="40000"/>
              </a:spcAft>
              <a:buFont typeface="Wingdings" pitchFamily="2" charset="2"/>
              <a:buNone/>
            </a:pPr>
            <a:r>
              <a:rPr lang="zh-CN" altLang="en-US" sz="2000" b="1" dirty="0">
                <a:solidFill>
                  <a:srgbClr val="FFFF00"/>
                </a:solidFill>
                <a:latin typeface="Arial Unicode MS" pitchFamily="34" charset="-122"/>
              </a:rPr>
              <a:t>（</a:t>
            </a:r>
            <a:r>
              <a:rPr lang="en-US" altLang="zh-CN" sz="2000" b="1" dirty="0">
                <a:solidFill>
                  <a:srgbClr val="FFFF00"/>
                </a:solidFill>
                <a:latin typeface="Arial Unicode MS" pitchFamily="34" charset="-122"/>
              </a:rPr>
              <a:t>3</a:t>
            </a:r>
            <a:r>
              <a:rPr lang="zh-CN" altLang="en-US" sz="2000" b="1" dirty="0">
                <a:solidFill>
                  <a:srgbClr val="FFFF00"/>
                </a:solidFill>
                <a:latin typeface="Arial Unicode MS" pitchFamily="34" charset="-122"/>
              </a:rPr>
              <a:t>）编码和单元测试：</a:t>
            </a:r>
          </a:p>
          <a:p>
            <a:pPr lvl="2" algn="just">
              <a:lnSpc>
                <a:spcPct val="90000"/>
              </a:lnSpc>
              <a:spcAft>
                <a:spcPct val="40000"/>
              </a:spcAft>
            </a:pPr>
            <a:r>
              <a:rPr lang="zh-CN" altLang="en-US" sz="2000" dirty="0">
                <a:latin typeface="Arial Unicode MS" pitchFamily="34" charset="-122"/>
              </a:rPr>
              <a:t>选择合适的编程语言</a:t>
            </a:r>
          </a:p>
          <a:p>
            <a:pPr lvl="2" algn="just">
              <a:lnSpc>
                <a:spcPct val="90000"/>
              </a:lnSpc>
              <a:spcAft>
                <a:spcPct val="40000"/>
              </a:spcAft>
            </a:pPr>
            <a:r>
              <a:rPr lang="zh-CN" altLang="en-US" sz="2000" dirty="0">
                <a:latin typeface="Arial Unicode MS" pitchFamily="34" charset="-122"/>
              </a:rPr>
              <a:t>把模块的过程性描述翻译为正确的、容易理解的以及易于维护的源程序</a:t>
            </a:r>
          </a:p>
          <a:p>
            <a:pPr lvl="1" algn="just">
              <a:lnSpc>
                <a:spcPct val="90000"/>
              </a:lnSpc>
              <a:spcAft>
                <a:spcPct val="40000"/>
              </a:spcAft>
              <a:buFont typeface="Wingdings" pitchFamily="2" charset="2"/>
              <a:buNone/>
            </a:pPr>
            <a:r>
              <a:rPr lang="zh-CN" altLang="en-US" sz="2000" b="1" dirty="0">
                <a:solidFill>
                  <a:srgbClr val="FFFF00"/>
                </a:solidFill>
                <a:latin typeface="Arial Unicode MS" pitchFamily="34" charset="-122"/>
              </a:rPr>
              <a:t>（</a:t>
            </a:r>
            <a:r>
              <a:rPr lang="en-US" altLang="zh-CN" sz="2000" b="1" dirty="0">
                <a:solidFill>
                  <a:srgbClr val="FFFF00"/>
                </a:solidFill>
                <a:latin typeface="Arial Unicode MS" pitchFamily="34" charset="-122"/>
              </a:rPr>
              <a:t>4</a:t>
            </a:r>
            <a:r>
              <a:rPr lang="zh-CN" altLang="en-US" sz="2000" b="1" dirty="0">
                <a:solidFill>
                  <a:srgbClr val="FFFF00"/>
                </a:solidFill>
                <a:latin typeface="Arial Unicode MS" pitchFamily="34" charset="-122"/>
              </a:rPr>
              <a:t>）综合测试：</a:t>
            </a:r>
          </a:p>
          <a:p>
            <a:pPr lvl="2" algn="just">
              <a:lnSpc>
                <a:spcPct val="90000"/>
              </a:lnSpc>
              <a:spcAft>
                <a:spcPct val="40000"/>
              </a:spcAft>
            </a:pPr>
            <a:r>
              <a:rPr lang="zh-CN" altLang="en-US" sz="2000" dirty="0">
                <a:latin typeface="Arial Unicode MS" pitchFamily="34" charset="-122"/>
              </a:rPr>
              <a:t>通过各种类型的测试(及相应的调试)使软件达到预定的要求</a:t>
            </a:r>
          </a:p>
          <a:p>
            <a:pPr lvl="2" algn="just">
              <a:lnSpc>
                <a:spcPct val="90000"/>
              </a:lnSpc>
              <a:spcAft>
                <a:spcPct val="40000"/>
              </a:spcAft>
            </a:pPr>
            <a:r>
              <a:rPr lang="zh-CN" altLang="en-US" sz="2000" dirty="0" smtClean="0">
                <a:latin typeface="Arial Unicode MS" pitchFamily="34" charset="-122"/>
              </a:rPr>
              <a:t>综合测试主要包括</a:t>
            </a:r>
            <a:r>
              <a:rPr lang="zh-CN" altLang="en-US" sz="2000" dirty="0">
                <a:solidFill>
                  <a:srgbClr val="FFFF00"/>
                </a:solidFill>
                <a:latin typeface="Arial Unicode MS" pitchFamily="34" charset="-122"/>
              </a:rPr>
              <a:t>集成测试</a:t>
            </a:r>
            <a:r>
              <a:rPr lang="zh-CN" altLang="en-US" sz="2000" dirty="0">
                <a:latin typeface="Arial Unicode MS" pitchFamily="34" charset="-122"/>
              </a:rPr>
              <a:t>和</a:t>
            </a:r>
            <a:r>
              <a:rPr lang="zh-CN" altLang="en-US" sz="2000" dirty="0">
                <a:solidFill>
                  <a:srgbClr val="FFFF00"/>
                </a:solidFill>
                <a:latin typeface="Arial Unicode MS" pitchFamily="34" charset="-122"/>
              </a:rPr>
              <a:t>验收测试</a:t>
            </a:r>
          </a:p>
          <a:p>
            <a:pPr lvl="2" algn="just">
              <a:lnSpc>
                <a:spcPct val="90000"/>
              </a:lnSpc>
              <a:spcAft>
                <a:spcPct val="40000"/>
              </a:spcAft>
            </a:pPr>
            <a:r>
              <a:rPr lang="zh-CN" altLang="en-US" sz="2000" dirty="0">
                <a:latin typeface="Arial Unicode MS" pitchFamily="34" charset="-122"/>
              </a:rPr>
              <a:t>为了使用户能够积极参加验收测试，需要对用户进行相关的培训</a:t>
            </a:r>
          </a:p>
          <a:p>
            <a:pPr lvl="2" algn="just">
              <a:lnSpc>
                <a:spcPct val="90000"/>
              </a:lnSpc>
              <a:spcAft>
                <a:spcPct val="40000"/>
              </a:spcAft>
            </a:pPr>
            <a:r>
              <a:rPr lang="zh-CN" altLang="en-US" sz="2000" dirty="0">
                <a:latin typeface="Arial Unicode MS" pitchFamily="34" charset="-122"/>
              </a:rPr>
              <a:t>应该用正式文档资料把测试计划、详细测试方案以及实际测试结果保存下来，作为软件配置的一部分</a:t>
            </a:r>
          </a:p>
        </p:txBody>
      </p:sp>
      <p:sp>
        <p:nvSpPr>
          <p:cNvPr id="4" name="灯片编号占位符 5"/>
          <p:cNvSpPr>
            <a:spLocks noGrp="1"/>
          </p:cNvSpPr>
          <p:nvPr>
            <p:ph type="sldNum" sz="quarter" idx="12"/>
          </p:nvPr>
        </p:nvSpPr>
        <p:spPr/>
        <p:txBody>
          <a:bodyPr/>
          <a:lstStyle/>
          <a:p>
            <a:fld id="{2C601278-E4FF-4252-BACF-AEEEAD062917}" type="slidenum">
              <a:rPr lang="en-US" altLang="zh-CN"/>
              <a:pPr/>
              <a:t>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Effect transition="in" filter="barn(outVertical)">
                                      <p:cBhvr>
                                        <p:cTn id="7" dur="500"/>
                                        <p:tgtEl>
                                          <p:spTgt spid="80899">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80899">
                                            <p:txEl>
                                              <p:pRg st="1" end="1"/>
                                            </p:txEl>
                                          </p:spTgt>
                                        </p:tgtEl>
                                        <p:attrNameLst>
                                          <p:attrName>style.visibility</p:attrName>
                                        </p:attrNameLst>
                                      </p:cBhvr>
                                      <p:to>
                                        <p:strVal val="visible"/>
                                      </p:to>
                                    </p:set>
                                    <p:animEffect transition="in" filter="barn(outVertical)">
                                      <p:cBhvr>
                                        <p:cTn id="10" dur="500"/>
                                        <p:tgtEl>
                                          <p:spTgt spid="80899">
                                            <p:txEl>
                                              <p:pRg st="1" end="1"/>
                                            </p:txEl>
                                          </p:spTgt>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80899">
                                            <p:txEl>
                                              <p:pRg st="2" end="2"/>
                                            </p:txEl>
                                          </p:spTgt>
                                        </p:tgtEl>
                                        <p:attrNameLst>
                                          <p:attrName>style.visibility</p:attrName>
                                        </p:attrNameLst>
                                      </p:cBhvr>
                                      <p:to>
                                        <p:strVal val="visible"/>
                                      </p:to>
                                    </p:set>
                                    <p:animEffect transition="in" filter="barn(outVertical)">
                                      <p:cBhvr>
                                        <p:cTn id="13" dur="500"/>
                                        <p:tgtEl>
                                          <p:spTgt spid="8089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80899">
                                            <p:txEl>
                                              <p:pRg st="3" end="3"/>
                                            </p:txEl>
                                          </p:spTgt>
                                        </p:tgtEl>
                                        <p:attrNameLst>
                                          <p:attrName>style.visibility</p:attrName>
                                        </p:attrNameLst>
                                      </p:cBhvr>
                                      <p:to>
                                        <p:strVal val="visible"/>
                                      </p:to>
                                    </p:set>
                                    <p:animEffect transition="in" filter="barn(outVertical)">
                                      <p:cBhvr>
                                        <p:cTn id="18" dur="500"/>
                                        <p:tgtEl>
                                          <p:spTgt spid="80899">
                                            <p:txEl>
                                              <p:pRg st="3" end="3"/>
                                            </p:txEl>
                                          </p:spTgt>
                                        </p:tgtEl>
                                      </p:cBhvr>
                                    </p:animEffect>
                                  </p:childTnLst>
                                </p:cTn>
                              </p:par>
                              <p:par>
                                <p:cTn id="19" presetID="16" presetClass="entr" presetSubtype="37" fill="hold" grpId="0" nodeType="withEffect">
                                  <p:stCondLst>
                                    <p:cond delay="0"/>
                                  </p:stCondLst>
                                  <p:childTnLst>
                                    <p:set>
                                      <p:cBhvr>
                                        <p:cTn id="20" dur="1" fill="hold">
                                          <p:stCondLst>
                                            <p:cond delay="0"/>
                                          </p:stCondLst>
                                        </p:cTn>
                                        <p:tgtEl>
                                          <p:spTgt spid="80899">
                                            <p:txEl>
                                              <p:pRg st="4" end="4"/>
                                            </p:txEl>
                                          </p:spTgt>
                                        </p:tgtEl>
                                        <p:attrNameLst>
                                          <p:attrName>style.visibility</p:attrName>
                                        </p:attrNameLst>
                                      </p:cBhvr>
                                      <p:to>
                                        <p:strVal val="visible"/>
                                      </p:to>
                                    </p:set>
                                    <p:animEffect transition="in" filter="barn(outVertical)">
                                      <p:cBhvr>
                                        <p:cTn id="21" dur="500"/>
                                        <p:tgtEl>
                                          <p:spTgt spid="80899">
                                            <p:txEl>
                                              <p:pRg st="4" end="4"/>
                                            </p:txEl>
                                          </p:spTgt>
                                        </p:tgtEl>
                                      </p:cBhvr>
                                    </p:animEffect>
                                  </p:childTnLst>
                                </p:cTn>
                              </p:par>
                              <p:par>
                                <p:cTn id="22" presetID="16" presetClass="entr" presetSubtype="37" fill="hold" grpId="0" nodeType="withEffect">
                                  <p:stCondLst>
                                    <p:cond delay="0"/>
                                  </p:stCondLst>
                                  <p:childTnLst>
                                    <p:set>
                                      <p:cBhvr>
                                        <p:cTn id="23" dur="1" fill="hold">
                                          <p:stCondLst>
                                            <p:cond delay="0"/>
                                          </p:stCondLst>
                                        </p:cTn>
                                        <p:tgtEl>
                                          <p:spTgt spid="80899">
                                            <p:txEl>
                                              <p:pRg st="5" end="5"/>
                                            </p:txEl>
                                          </p:spTgt>
                                        </p:tgtEl>
                                        <p:attrNameLst>
                                          <p:attrName>style.visibility</p:attrName>
                                        </p:attrNameLst>
                                      </p:cBhvr>
                                      <p:to>
                                        <p:strVal val="visible"/>
                                      </p:to>
                                    </p:set>
                                    <p:animEffect transition="in" filter="barn(outVertical)">
                                      <p:cBhvr>
                                        <p:cTn id="24" dur="500"/>
                                        <p:tgtEl>
                                          <p:spTgt spid="80899">
                                            <p:txEl>
                                              <p:pRg st="5" end="5"/>
                                            </p:txEl>
                                          </p:spTgt>
                                        </p:tgtEl>
                                      </p:cBhvr>
                                    </p:animEffect>
                                  </p:childTnLst>
                                </p:cTn>
                              </p:par>
                              <p:par>
                                <p:cTn id="25" presetID="16" presetClass="entr" presetSubtype="37" fill="hold" grpId="0" nodeType="withEffect">
                                  <p:stCondLst>
                                    <p:cond delay="0"/>
                                  </p:stCondLst>
                                  <p:childTnLst>
                                    <p:set>
                                      <p:cBhvr>
                                        <p:cTn id="26" dur="1" fill="hold">
                                          <p:stCondLst>
                                            <p:cond delay="0"/>
                                          </p:stCondLst>
                                        </p:cTn>
                                        <p:tgtEl>
                                          <p:spTgt spid="80899">
                                            <p:txEl>
                                              <p:pRg st="6" end="6"/>
                                            </p:txEl>
                                          </p:spTgt>
                                        </p:tgtEl>
                                        <p:attrNameLst>
                                          <p:attrName>style.visibility</p:attrName>
                                        </p:attrNameLst>
                                      </p:cBhvr>
                                      <p:to>
                                        <p:strVal val="visible"/>
                                      </p:to>
                                    </p:set>
                                    <p:animEffect transition="in" filter="barn(outVertical)">
                                      <p:cBhvr>
                                        <p:cTn id="27" dur="500"/>
                                        <p:tgtEl>
                                          <p:spTgt spid="80899">
                                            <p:txEl>
                                              <p:pRg st="6" end="6"/>
                                            </p:txEl>
                                          </p:spTgt>
                                        </p:tgtEl>
                                      </p:cBhvr>
                                    </p:animEffect>
                                  </p:childTnLst>
                                </p:cTn>
                              </p:par>
                              <p:par>
                                <p:cTn id="28" presetID="16" presetClass="entr" presetSubtype="37" fill="hold" grpId="0" nodeType="withEffect">
                                  <p:stCondLst>
                                    <p:cond delay="0"/>
                                  </p:stCondLst>
                                  <p:childTnLst>
                                    <p:set>
                                      <p:cBhvr>
                                        <p:cTn id="29" dur="1" fill="hold">
                                          <p:stCondLst>
                                            <p:cond delay="0"/>
                                          </p:stCondLst>
                                        </p:cTn>
                                        <p:tgtEl>
                                          <p:spTgt spid="80899">
                                            <p:txEl>
                                              <p:pRg st="7" end="7"/>
                                            </p:txEl>
                                          </p:spTgt>
                                        </p:tgtEl>
                                        <p:attrNameLst>
                                          <p:attrName>style.visibility</p:attrName>
                                        </p:attrNameLst>
                                      </p:cBhvr>
                                      <p:to>
                                        <p:strVal val="visible"/>
                                      </p:to>
                                    </p:set>
                                    <p:animEffect transition="in" filter="barn(outVertical)">
                                      <p:cBhvr>
                                        <p:cTn id="30" dur="500"/>
                                        <p:tgtEl>
                                          <p:spTgt spid="808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uiExpand="1" build="p"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活力">
  <a:themeElements>
    <a:clrScheme name="活力">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活力">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活力">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5499</TotalTime>
  <Words>5462</Words>
  <Application>Microsoft Office PowerPoint</Application>
  <PresentationFormat>全屏显示(4:3)</PresentationFormat>
  <Paragraphs>585</Paragraphs>
  <Slides>62</Slides>
  <Notes>4</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62</vt:i4>
      </vt:variant>
    </vt:vector>
  </HeadingPairs>
  <TitlesOfParts>
    <vt:vector size="80" baseType="lpstr">
      <vt:lpstr>Arial Unicode MS</vt:lpstr>
      <vt:lpstr>仿宋_GB2312</vt:lpstr>
      <vt:lpstr>黑体</vt:lpstr>
      <vt:lpstr>华文楷体</vt:lpstr>
      <vt:lpstr>华文新魏</vt:lpstr>
      <vt:lpstr>楷体_GB2312</vt:lpstr>
      <vt:lpstr>宋体</vt:lpstr>
      <vt:lpstr>新宋体</vt:lpstr>
      <vt:lpstr>幼圆</vt:lpstr>
      <vt:lpstr>Arial</vt:lpstr>
      <vt:lpstr>Century Gothic</vt:lpstr>
      <vt:lpstr>Garamond</vt:lpstr>
      <vt:lpstr>Helvetica</vt:lpstr>
      <vt:lpstr>Times New Roman</vt:lpstr>
      <vt:lpstr>Verdana</vt:lpstr>
      <vt:lpstr>Wingdings</vt:lpstr>
      <vt:lpstr>Wingdings 2</vt:lpstr>
      <vt:lpstr>活力</vt:lpstr>
      <vt:lpstr>第2章   软件过程</vt:lpstr>
      <vt:lpstr>第2章   软件过程</vt:lpstr>
      <vt:lpstr>PowerPoint 演示文稿</vt:lpstr>
      <vt:lpstr>第2章   软件过程</vt:lpstr>
      <vt:lpstr>2.1软件生命周期的基本任务</vt:lpstr>
      <vt:lpstr>2.1软件生命周期的基本任务</vt:lpstr>
      <vt:lpstr>2.1软件生命周期的基本任务</vt:lpstr>
      <vt:lpstr>2.1软件生命周期的基本任务</vt:lpstr>
      <vt:lpstr>2.1软件生命周期的基本任务</vt:lpstr>
      <vt:lpstr>2.1软件生命周期的基本任务</vt:lpstr>
      <vt:lpstr>2.2软件生命周期模型</vt:lpstr>
      <vt:lpstr>2.2软件生命周期模型</vt:lpstr>
      <vt:lpstr>2.2  过程模型</vt:lpstr>
      <vt:lpstr>2.2  过程模型</vt:lpstr>
      <vt:lpstr>2.2  过程模型</vt:lpstr>
      <vt:lpstr>2.2  过程模型</vt:lpstr>
      <vt:lpstr>PowerPoint 演示文稿</vt:lpstr>
      <vt:lpstr>PowerPoint 演示文稿</vt:lpstr>
      <vt:lpstr>PowerPoint 演示文稿</vt:lpstr>
      <vt:lpstr>PowerPoint 演示文稿</vt:lpstr>
      <vt:lpstr>PowerPoint 演示文稿</vt:lpstr>
      <vt:lpstr>PowerPoint 演示文稿</vt:lpstr>
      <vt:lpstr>2.2  过程模型</vt:lpstr>
      <vt:lpstr>2.2  过程模型</vt:lpstr>
      <vt:lpstr>2.2  过程模型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软件开发过程</vt:lpstr>
      <vt:lpstr>*过程模型——迭代的增量模型</vt:lpstr>
      <vt:lpstr>*过程模型——迭代的增量模型</vt:lpstr>
      <vt:lpstr>*过程模型——迭代的增量模型</vt:lpstr>
      <vt:lpstr>*过程模型——迭代的增量模型</vt:lpstr>
      <vt:lpstr>*过程模型——迭代的增量模型</vt:lpstr>
      <vt:lpstr>*过程模型——迭代的增量模型</vt:lpstr>
      <vt:lpstr>*过程模型——迭代的增量模型</vt:lpstr>
      <vt:lpstr>*过程模型——迭代的增量模型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软件工程概述</dc:title>
  <dc:creator>LCD</dc:creator>
  <cp:lastModifiedBy>张弛</cp:lastModifiedBy>
  <cp:revision>321</cp:revision>
  <cp:lastPrinted>1601-01-01T00:00:00Z</cp:lastPrinted>
  <dcterms:created xsi:type="dcterms:W3CDTF">2002-12-30T05:35:25Z</dcterms:created>
  <dcterms:modified xsi:type="dcterms:W3CDTF">2021-03-11T06:22:44Z</dcterms:modified>
</cp:coreProperties>
</file>