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6" r:id="rId28"/>
    <p:sldId id="282" r:id="rId29"/>
    <p:sldId id="297" r:id="rId30"/>
    <p:sldId id="283" r:id="rId31"/>
    <p:sldId id="298" r:id="rId32"/>
    <p:sldId id="284" r:id="rId33"/>
    <p:sldId id="285" r:id="rId34"/>
    <p:sldId id="286" r:id="rId35"/>
    <p:sldId id="287" r:id="rId36"/>
    <p:sldId id="288" r:id="rId37"/>
    <p:sldId id="289" r:id="rId38"/>
    <p:sldId id="290" r:id="rId39"/>
    <p:sldId id="291" r:id="rId40"/>
    <p:sldId id="292" r:id="rId41"/>
    <p:sldId id="293" r:id="rId42"/>
    <p:sldId id="294" r:id="rId43"/>
    <p:sldId id="299" r:id="rId44"/>
    <p:sldId id="295" r:id="rId45"/>
    <p:sldId id="300" r:id="rId46"/>
    <p:sldId id="302" r:id="rId47"/>
    <p:sldId id="301" r:id="rId48"/>
    <p:sldId id="303" r:id="rId49"/>
    <p:sldId id="304" r:id="rId50"/>
    <p:sldId id="305" r:id="rId51"/>
    <p:sldId id="306" r:id="rId52"/>
    <p:sldId id="307" r:id="rId53"/>
    <p:sldId id="308" r:id="rId54"/>
    <p:sldId id="309" r:id="rId55"/>
    <p:sldId id="310" r:id="rId56"/>
    <p:sldId id="313" r:id="rId57"/>
    <p:sldId id="311" r:id="rId58"/>
    <p:sldId id="31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75" autoAdjust="0"/>
  </p:normalViewPr>
  <p:slideViewPr>
    <p:cSldViewPr snapToGrid="0">
      <p:cViewPr varScale="1">
        <p:scale>
          <a:sx n="69" d="100"/>
          <a:sy n="69" d="100"/>
        </p:scale>
        <p:origin x="120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emf"/><Relationship Id="rId1" Type="http://schemas.openxmlformats.org/officeDocument/2006/relationships/image" Target="../media/image14.jpeg"/><Relationship Id="rId4"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EF0E-6220-41CC-8F43-A7CAEE3C827A}" type="datetimeFigureOut">
              <a:rPr lang="zh-CN" altLang="en-US" smtClean="0"/>
              <a:t>2020/9/26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17945-99F3-4E9E-8945-82AAC12FBFE7}" type="slidenum">
              <a:rPr lang="zh-CN" altLang="en-US" smtClean="0"/>
              <a:t>‹#›</a:t>
            </a:fld>
            <a:endParaRPr lang="zh-CN" altLang="en-US"/>
          </a:p>
        </p:txBody>
      </p:sp>
    </p:spTree>
    <p:extLst>
      <p:ext uri="{BB962C8B-B14F-4D97-AF65-F5344CB8AC3E}">
        <p14:creationId xmlns:p14="http://schemas.microsoft.com/office/powerpoint/2010/main" val="351139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551681.htm"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baike.baidu.com/view/190611.htm" TargetMode="External"/><Relationship Id="rId4" Type="http://schemas.openxmlformats.org/officeDocument/2006/relationships/hyperlink" Target="http://baike.baidu.com/view/47193.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回想软件生命周期划分，需求分析属于问题定义时期的第三阶段。</a:t>
            </a:r>
            <a:endParaRPr lang="zh-CN" altLang="en-US" dirty="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a:t>
            </a:fld>
            <a:endParaRPr lang="zh-CN" altLang="en-US"/>
          </a:p>
        </p:txBody>
      </p:sp>
    </p:spTree>
    <p:extLst>
      <p:ext uri="{BB962C8B-B14F-4D97-AF65-F5344CB8AC3E}">
        <p14:creationId xmlns:p14="http://schemas.microsoft.com/office/powerpoint/2010/main" val="4188943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2400" dirty="0" smtClean="0"/>
              <a:t>结构化程序</a:t>
            </a:r>
            <a:r>
              <a:rPr lang="en-US" altLang="zh-CN" sz="2400" dirty="0" smtClean="0"/>
              <a:t>=</a:t>
            </a:r>
            <a:r>
              <a:rPr lang="zh-CN" altLang="en-US" sz="2400" dirty="0" smtClean="0"/>
              <a:t>算法</a:t>
            </a:r>
            <a:r>
              <a:rPr lang="en-US" altLang="zh-CN" sz="2400" dirty="0" smtClean="0"/>
              <a:t>+</a:t>
            </a:r>
            <a:r>
              <a:rPr lang="zh-CN" altLang="en-US" sz="2400" dirty="0" smtClean="0"/>
              <a:t>数据结构；过程</a:t>
            </a:r>
            <a:r>
              <a:rPr lang="en-US" altLang="zh-CN" sz="2400" dirty="0" smtClean="0"/>
              <a:t>+</a:t>
            </a:r>
            <a:r>
              <a:rPr lang="zh-CN" altLang="en-US" sz="2400" dirty="0" smtClean="0"/>
              <a:t>过程调用</a:t>
            </a:r>
            <a:endParaRPr lang="en-US" altLang="zh-CN" sz="2400" dirty="0" smtClean="0"/>
          </a:p>
          <a:p>
            <a:pPr lvl="1"/>
            <a:r>
              <a:rPr lang="en-US" altLang="zh-CN" sz="2400" dirty="0" smtClean="0"/>
              <a:t>1</a:t>
            </a:r>
            <a:r>
              <a:rPr lang="zh-CN" altLang="en-US" sz="2400" dirty="0" smtClean="0"/>
              <a:t>、所谓“无招胜有招”，乃武侠大师金庸先生吸取了中国道家哲学思想所首创的武学理念。详见“神雕侠侣”中杨过悟出了越简单的招式威力越强，以及“倚天屠龙记”中张三丰教张无忌“太极剑”时的“忘掉剑招，只记剑意”。</a:t>
            </a:r>
            <a:endParaRPr lang="en-US" altLang="zh-CN" sz="2400" dirty="0" smtClean="0"/>
          </a:p>
          <a:p>
            <a:pPr lvl="1"/>
            <a:r>
              <a:rPr lang="en-US" altLang="zh-CN" sz="2400" dirty="0" smtClean="0"/>
              <a:t>2</a:t>
            </a:r>
            <a:r>
              <a:rPr lang="zh-CN" altLang="en-US" sz="2400" dirty="0" smtClean="0"/>
              <a:t>、很多方法往往模型和原理看起来并不复杂，但思想、领会、运用更加重要。</a:t>
            </a:r>
            <a:endParaRPr lang="en-US" altLang="zh-CN" sz="2400" dirty="0" smtClean="0"/>
          </a:p>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19</a:t>
            </a:fld>
            <a:endParaRPr lang="zh-CN" altLang="en-US"/>
          </a:p>
        </p:txBody>
      </p:sp>
    </p:spTree>
    <p:extLst>
      <p:ext uri="{BB962C8B-B14F-4D97-AF65-F5344CB8AC3E}">
        <p14:creationId xmlns:p14="http://schemas.microsoft.com/office/powerpoint/2010/main" val="286966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20</a:t>
            </a:fld>
            <a:endParaRPr lang="zh-CN" altLang="en-US"/>
          </a:p>
        </p:txBody>
      </p:sp>
    </p:spTree>
    <p:extLst>
      <p:ext uri="{BB962C8B-B14F-4D97-AF65-F5344CB8AC3E}">
        <p14:creationId xmlns:p14="http://schemas.microsoft.com/office/powerpoint/2010/main" val="275564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21</a:t>
            </a:fld>
            <a:endParaRPr lang="zh-CN" altLang="en-US"/>
          </a:p>
        </p:txBody>
      </p:sp>
    </p:spTree>
    <p:extLst>
      <p:ext uri="{BB962C8B-B14F-4D97-AF65-F5344CB8AC3E}">
        <p14:creationId xmlns:p14="http://schemas.microsoft.com/office/powerpoint/2010/main" val="2671017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22</a:t>
            </a:fld>
            <a:endParaRPr lang="zh-CN" altLang="en-US"/>
          </a:p>
        </p:txBody>
      </p:sp>
    </p:spTree>
    <p:extLst>
      <p:ext uri="{BB962C8B-B14F-4D97-AF65-F5344CB8AC3E}">
        <p14:creationId xmlns:p14="http://schemas.microsoft.com/office/powerpoint/2010/main" val="26339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23</a:t>
            </a:fld>
            <a:endParaRPr lang="zh-CN" altLang="en-US"/>
          </a:p>
        </p:txBody>
      </p:sp>
    </p:spTree>
    <p:extLst>
      <p:ext uri="{BB962C8B-B14F-4D97-AF65-F5344CB8AC3E}">
        <p14:creationId xmlns:p14="http://schemas.microsoft.com/office/powerpoint/2010/main" val="37509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24</a:t>
            </a:fld>
            <a:endParaRPr lang="zh-CN" altLang="en-US"/>
          </a:p>
        </p:txBody>
      </p:sp>
    </p:spTree>
    <p:extLst>
      <p:ext uri="{BB962C8B-B14F-4D97-AF65-F5344CB8AC3E}">
        <p14:creationId xmlns:p14="http://schemas.microsoft.com/office/powerpoint/2010/main" val="1921606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25</a:t>
            </a:fld>
            <a:endParaRPr lang="zh-CN" altLang="en-US"/>
          </a:p>
        </p:txBody>
      </p:sp>
    </p:spTree>
    <p:extLst>
      <p:ext uri="{BB962C8B-B14F-4D97-AF65-F5344CB8AC3E}">
        <p14:creationId xmlns:p14="http://schemas.microsoft.com/office/powerpoint/2010/main" val="1494952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26</a:t>
            </a:fld>
            <a:endParaRPr lang="zh-CN" altLang="en-US"/>
          </a:p>
        </p:txBody>
      </p:sp>
    </p:spTree>
    <p:extLst>
      <p:ext uri="{BB962C8B-B14F-4D97-AF65-F5344CB8AC3E}">
        <p14:creationId xmlns:p14="http://schemas.microsoft.com/office/powerpoint/2010/main" val="274044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27</a:t>
            </a:fld>
            <a:endParaRPr lang="zh-CN" altLang="en-US"/>
          </a:p>
        </p:txBody>
      </p:sp>
    </p:spTree>
    <p:extLst>
      <p:ext uri="{BB962C8B-B14F-4D97-AF65-F5344CB8AC3E}">
        <p14:creationId xmlns:p14="http://schemas.microsoft.com/office/powerpoint/2010/main" val="174780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28</a:t>
            </a:fld>
            <a:endParaRPr lang="zh-CN" altLang="en-US"/>
          </a:p>
        </p:txBody>
      </p:sp>
    </p:spTree>
    <p:extLst>
      <p:ext uri="{BB962C8B-B14F-4D97-AF65-F5344CB8AC3E}">
        <p14:creationId xmlns:p14="http://schemas.microsoft.com/office/powerpoint/2010/main" val="2497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617945-99F3-4E9E-8945-82AAC12FBFE7}" type="slidenum">
              <a:rPr lang="zh-CN" altLang="en-US" smtClean="0"/>
              <a:t>6</a:t>
            </a:fld>
            <a:endParaRPr lang="zh-CN" altLang="en-US"/>
          </a:p>
        </p:txBody>
      </p:sp>
    </p:spTree>
    <p:extLst>
      <p:ext uri="{BB962C8B-B14F-4D97-AF65-F5344CB8AC3E}">
        <p14:creationId xmlns:p14="http://schemas.microsoft.com/office/powerpoint/2010/main" val="842913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29</a:t>
            </a:fld>
            <a:endParaRPr lang="zh-CN" altLang="en-US"/>
          </a:p>
        </p:txBody>
      </p:sp>
    </p:spTree>
    <p:extLst>
      <p:ext uri="{BB962C8B-B14F-4D97-AF65-F5344CB8AC3E}">
        <p14:creationId xmlns:p14="http://schemas.microsoft.com/office/powerpoint/2010/main" val="4142253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30</a:t>
            </a:fld>
            <a:endParaRPr lang="zh-CN" altLang="en-US"/>
          </a:p>
        </p:txBody>
      </p:sp>
    </p:spTree>
    <p:extLst>
      <p:ext uri="{BB962C8B-B14F-4D97-AF65-F5344CB8AC3E}">
        <p14:creationId xmlns:p14="http://schemas.microsoft.com/office/powerpoint/2010/main" val="157747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31</a:t>
            </a:fld>
            <a:endParaRPr lang="zh-CN" altLang="en-US"/>
          </a:p>
        </p:txBody>
      </p:sp>
    </p:spTree>
    <p:extLst>
      <p:ext uri="{BB962C8B-B14F-4D97-AF65-F5344CB8AC3E}">
        <p14:creationId xmlns:p14="http://schemas.microsoft.com/office/powerpoint/2010/main" val="1342085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强调：处于需求分析阶段，需要和用户沟通。数据流图是很好的沟通工具。</a:t>
            </a: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32</a:t>
            </a:fld>
            <a:endParaRPr lang="zh-CN" altLang="en-US"/>
          </a:p>
        </p:txBody>
      </p:sp>
    </p:spTree>
    <p:extLst>
      <p:ext uri="{BB962C8B-B14F-4D97-AF65-F5344CB8AC3E}">
        <p14:creationId xmlns:p14="http://schemas.microsoft.com/office/powerpoint/2010/main" val="898191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33</a:t>
            </a:fld>
            <a:endParaRPr lang="zh-CN" altLang="en-US"/>
          </a:p>
        </p:txBody>
      </p:sp>
    </p:spTree>
    <p:extLst>
      <p:ext uri="{BB962C8B-B14F-4D97-AF65-F5344CB8AC3E}">
        <p14:creationId xmlns:p14="http://schemas.microsoft.com/office/powerpoint/2010/main" val="2788206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34</a:t>
            </a:fld>
            <a:endParaRPr lang="zh-CN" altLang="en-US"/>
          </a:p>
        </p:txBody>
      </p:sp>
    </p:spTree>
    <p:extLst>
      <p:ext uri="{BB962C8B-B14F-4D97-AF65-F5344CB8AC3E}">
        <p14:creationId xmlns:p14="http://schemas.microsoft.com/office/powerpoint/2010/main" val="730109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35</a:t>
            </a:fld>
            <a:endParaRPr lang="zh-CN" altLang="en-US"/>
          </a:p>
        </p:txBody>
      </p:sp>
    </p:spTree>
    <p:extLst>
      <p:ext uri="{BB962C8B-B14F-4D97-AF65-F5344CB8AC3E}">
        <p14:creationId xmlns:p14="http://schemas.microsoft.com/office/powerpoint/2010/main" val="2671646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36</a:t>
            </a:fld>
            <a:endParaRPr lang="zh-CN" altLang="en-US"/>
          </a:p>
        </p:txBody>
      </p:sp>
    </p:spTree>
    <p:extLst>
      <p:ext uri="{BB962C8B-B14F-4D97-AF65-F5344CB8AC3E}">
        <p14:creationId xmlns:p14="http://schemas.microsoft.com/office/powerpoint/2010/main" val="2152962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37</a:t>
            </a:fld>
            <a:endParaRPr lang="zh-CN" altLang="en-US"/>
          </a:p>
        </p:txBody>
      </p:sp>
    </p:spTree>
    <p:extLst>
      <p:ext uri="{BB962C8B-B14F-4D97-AF65-F5344CB8AC3E}">
        <p14:creationId xmlns:p14="http://schemas.microsoft.com/office/powerpoint/2010/main" val="3170046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38</a:t>
            </a:fld>
            <a:endParaRPr lang="zh-CN" altLang="en-US"/>
          </a:p>
        </p:txBody>
      </p:sp>
    </p:spTree>
    <p:extLst>
      <p:ext uri="{BB962C8B-B14F-4D97-AF65-F5344CB8AC3E}">
        <p14:creationId xmlns:p14="http://schemas.microsoft.com/office/powerpoint/2010/main" val="67901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圆桌会议</a:t>
            </a:r>
            <a:endParaRPr lang="zh-CN" altLang="en-US" dirty="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11</a:t>
            </a:fld>
            <a:endParaRPr lang="zh-CN" altLang="en-US"/>
          </a:p>
        </p:txBody>
      </p:sp>
    </p:spTree>
    <p:extLst>
      <p:ext uri="{BB962C8B-B14F-4D97-AF65-F5344CB8AC3E}">
        <p14:creationId xmlns:p14="http://schemas.microsoft.com/office/powerpoint/2010/main" val="1105508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39</a:t>
            </a:fld>
            <a:endParaRPr lang="zh-CN" altLang="en-US"/>
          </a:p>
        </p:txBody>
      </p:sp>
    </p:spTree>
    <p:extLst>
      <p:ext uri="{BB962C8B-B14F-4D97-AF65-F5344CB8AC3E}">
        <p14:creationId xmlns:p14="http://schemas.microsoft.com/office/powerpoint/2010/main" val="1138458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40</a:t>
            </a:fld>
            <a:endParaRPr lang="zh-CN" altLang="en-US"/>
          </a:p>
        </p:txBody>
      </p:sp>
    </p:spTree>
    <p:extLst>
      <p:ext uri="{BB962C8B-B14F-4D97-AF65-F5344CB8AC3E}">
        <p14:creationId xmlns:p14="http://schemas.microsoft.com/office/powerpoint/2010/main" val="928431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面向数据流的分析方法</a:t>
            </a: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41</a:t>
            </a:fld>
            <a:endParaRPr lang="zh-CN" altLang="en-US"/>
          </a:p>
        </p:txBody>
      </p:sp>
    </p:spTree>
    <p:extLst>
      <p:ext uri="{BB962C8B-B14F-4D97-AF65-F5344CB8AC3E}">
        <p14:creationId xmlns:p14="http://schemas.microsoft.com/office/powerpoint/2010/main" val="642293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不足之处，为面向对象埋下伏笔。</a:t>
            </a: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42</a:t>
            </a:fld>
            <a:endParaRPr lang="zh-CN" altLang="en-US"/>
          </a:p>
        </p:txBody>
      </p:sp>
    </p:spTree>
    <p:extLst>
      <p:ext uri="{BB962C8B-B14F-4D97-AF65-F5344CB8AC3E}">
        <p14:creationId xmlns:p14="http://schemas.microsoft.com/office/powerpoint/2010/main" val="3721051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43</a:t>
            </a:fld>
            <a:endParaRPr lang="zh-CN" altLang="en-US"/>
          </a:p>
        </p:txBody>
      </p:sp>
    </p:spTree>
    <p:extLst>
      <p:ext uri="{BB962C8B-B14F-4D97-AF65-F5344CB8AC3E}">
        <p14:creationId xmlns:p14="http://schemas.microsoft.com/office/powerpoint/2010/main" val="1460072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44</a:t>
            </a:fld>
            <a:endParaRPr lang="zh-CN" altLang="en-US"/>
          </a:p>
        </p:txBody>
      </p:sp>
    </p:spTree>
    <p:extLst>
      <p:ext uri="{BB962C8B-B14F-4D97-AF65-F5344CB8AC3E}">
        <p14:creationId xmlns:p14="http://schemas.microsoft.com/office/powerpoint/2010/main" val="2914153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45</a:t>
            </a:fld>
            <a:endParaRPr lang="zh-CN" altLang="en-US"/>
          </a:p>
        </p:txBody>
      </p:sp>
    </p:spTree>
    <p:extLst>
      <p:ext uri="{BB962C8B-B14F-4D97-AF65-F5344CB8AC3E}">
        <p14:creationId xmlns:p14="http://schemas.microsoft.com/office/powerpoint/2010/main" val="1624826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46</a:t>
            </a:fld>
            <a:endParaRPr lang="zh-CN" altLang="en-US"/>
          </a:p>
        </p:txBody>
      </p:sp>
    </p:spTree>
    <p:extLst>
      <p:ext uri="{BB962C8B-B14F-4D97-AF65-F5344CB8AC3E}">
        <p14:creationId xmlns:p14="http://schemas.microsoft.com/office/powerpoint/2010/main" val="773262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47</a:t>
            </a:fld>
            <a:endParaRPr lang="zh-CN" altLang="en-US"/>
          </a:p>
        </p:txBody>
      </p:sp>
    </p:spTree>
    <p:extLst>
      <p:ext uri="{BB962C8B-B14F-4D97-AF65-F5344CB8AC3E}">
        <p14:creationId xmlns:p14="http://schemas.microsoft.com/office/powerpoint/2010/main" val="3419422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48</a:t>
            </a:fld>
            <a:endParaRPr lang="zh-CN" altLang="en-US"/>
          </a:p>
        </p:txBody>
      </p:sp>
    </p:spTree>
    <p:extLst>
      <p:ext uri="{BB962C8B-B14F-4D97-AF65-F5344CB8AC3E}">
        <p14:creationId xmlns:p14="http://schemas.microsoft.com/office/powerpoint/2010/main" val="71831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12</a:t>
            </a:fld>
            <a:endParaRPr lang="zh-CN" altLang="en-US"/>
          </a:p>
        </p:txBody>
      </p:sp>
    </p:spTree>
    <p:extLst>
      <p:ext uri="{BB962C8B-B14F-4D97-AF65-F5344CB8AC3E}">
        <p14:creationId xmlns:p14="http://schemas.microsoft.com/office/powerpoint/2010/main" val="3722797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49</a:t>
            </a:fld>
            <a:endParaRPr lang="zh-CN" altLang="en-US"/>
          </a:p>
        </p:txBody>
      </p:sp>
    </p:spTree>
    <p:extLst>
      <p:ext uri="{BB962C8B-B14F-4D97-AF65-F5344CB8AC3E}">
        <p14:creationId xmlns:p14="http://schemas.microsoft.com/office/powerpoint/2010/main" val="297846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50</a:t>
            </a:fld>
            <a:endParaRPr lang="zh-CN" altLang="en-US"/>
          </a:p>
        </p:txBody>
      </p:sp>
    </p:spTree>
    <p:extLst>
      <p:ext uri="{BB962C8B-B14F-4D97-AF65-F5344CB8AC3E}">
        <p14:creationId xmlns:p14="http://schemas.microsoft.com/office/powerpoint/2010/main" val="673529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51</a:t>
            </a:fld>
            <a:endParaRPr lang="zh-CN" altLang="en-US"/>
          </a:p>
        </p:txBody>
      </p:sp>
    </p:spTree>
    <p:extLst>
      <p:ext uri="{BB962C8B-B14F-4D97-AF65-F5344CB8AC3E}">
        <p14:creationId xmlns:p14="http://schemas.microsoft.com/office/powerpoint/2010/main" val="11630519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52</a:t>
            </a:fld>
            <a:endParaRPr lang="zh-CN" altLang="en-US"/>
          </a:p>
        </p:txBody>
      </p:sp>
    </p:spTree>
    <p:extLst>
      <p:ext uri="{BB962C8B-B14F-4D97-AF65-F5344CB8AC3E}">
        <p14:creationId xmlns:p14="http://schemas.microsoft.com/office/powerpoint/2010/main" val="468080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53</a:t>
            </a:fld>
            <a:endParaRPr lang="zh-CN" altLang="en-US"/>
          </a:p>
        </p:txBody>
      </p:sp>
    </p:spTree>
    <p:extLst>
      <p:ext uri="{BB962C8B-B14F-4D97-AF65-F5344CB8AC3E}">
        <p14:creationId xmlns:p14="http://schemas.microsoft.com/office/powerpoint/2010/main" val="4766335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54</a:t>
            </a:fld>
            <a:endParaRPr lang="zh-CN" altLang="en-US"/>
          </a:p>
        </p:txBody>
      </p:sp>
    </p:spTree>
    <p:extLst>
      <p:ext uri="{BB962C8B-B14F-4D97-AF65-F5344CB8AC3E}">
        <p14:creationId xmlns:p14="http://schemas.microsoft.com/office/powerpoint/2010/main" val="2062332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55</a:t>
            </a:fld>
            <a:endParaRPr lang="zh-CN" altLang="en-US"/>
          </a:p>
        </p:txBody>
      </p:sp>
    </p:spTree>
    <p:extLst>
      <p:ext uri="{BB962C8B-B14F-4D97-AF65-F5344CB8AC3E}">
        <p14:creationId xmlns:p14="http://schemas.microsoft.com/office/powerpoint/2010/main" val="1266983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57</a:t>
            </a:fld>
            <a:endParaRPr lang="zh-CN" altLang="en-US"/>
          </a:p>
        </p:txBody>
      </p:sp>
    </p:spTree>
    <p:extLst>
      <p:ext uri="{BB962C8B-B14F-4D97-AF65-F5344CB8AC3E}">
        <p14:creationId xmlns:p14="http://schemas.microsoft.com/office/powerpoint/2010/main" val="331903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dirty="0" smtClean="0">
                <a:effectLst>
                  <a:outerShdw blurRad="38100" dist="38100" dir="2700000" algn="tl">
                    <a:srgbClr val="C0C0C0"/>
                  </a:outerShdw>
                </a:effectLst>
              </a:rPr>
              <a:t>1</a:t>
            </a:r>
            <a:r>
              <a:rPr lang="zh-CN" altLang="en-US" dirty="0" smtClean="0">
                <a:effectLst>
                  <a:outerShdw blurRad="38100" dist="38100" dir="2700000" algn="tl">
                    <a:srgbClr val="C0C0C0"/>
                  </a:outerShdw>
                </a:effectLst>
              </a:rPr>
              <a:t>、回顾软件工程整体体系及研究内容。</a:t>
            </a:r>
            <a:endParaRPr lang="en-US" altLang="zh-CN" dirty="0" smtClean="0">
              <a:effectLst>
                <a:outerShdw blurRad="38100" dist="38100" dir="2700000" algn="tl">
                  <a:srgbClr val="C0C0C0"/>
                </a:outerShdw>
              </a:effectLst>
            </a:endParaRPr>
          </a:p>
          <a:p>
            <a:pPr>
              <a:defRPr/>
            </a:pPr>
            <a:r>
              <a:rPr lang="zh-CN" altLang="en-US" dirty="0" smtClean="0">
                <a:effectLst>
                  <a:outerShdw blurRad="38100" dist="38100" dir="2700000" algn="tl">
                    <a:srgbClr val="C0C0C0"/>
                  </a:outerShdw>
                </a:effectLst>
              </a:rPr>
              <a:t>软件工程研究的内容包含</a:t>
            </a:r>
            <a:r>
              <a:rPr lang="zh-CN" altLang="en-US" b="1" dirty="0" smtClean="0">
                <a:solidFill>
                  <a:srgbClr val="FFFF00"/>
                </a:solidFill>
                <a:effectLst>
                  <a:outerShdw blurRad="38100" dist="38100" dir="2700000" algn="tl">
                    <a:srgbClr val="C0C0C0"/>
                  </a:outerShdw>
                </a:effectLst>
              </a:rPr>
              <a:t>方法、工具、过程</a:t>
            </a:r>
            <a:r>
              <a:rPr lang="zh-CN" altLang="en-US" dirty="0" smtClean="0">
                <a:effectLst>
                  <a:outerShdw blurRad="38100" dist="38100" dir="2700000" algn="tl">
                    <a:srgbClr val="C0C0C0"/>
                  </a:outerShdw>
                </a:effectLst>
              </a:rPr>
              <a:t>这三个要素。整体体系以质量为中心，关注质量是软件工程的根本出发点和最终目标。</a:t>
            </a:r>
            <a:endParaRPr lang="en-US" altLang="zh-CN" dirty="0" smtClean="0">
              <a:effectLst>
                <a:outerShdw blurRad="38100" dist="38100" dir="2700000" algn="tl">
                  <a:srgbClr val="C0C0C0"/>
                </a:outerShdw>
              </a:effectLst>
            </a:endParaRPr>
          </a:p>
          <a:p>
            <a:pPr>
              <a:defRPr/>
            </a:pPr>
            <a:r>
              <a:rPr lang="zh-CN" altLang="en-US" dirty="0" smtClean="0">
                <a:effectLst>
                  <a:outerShdw blurRad="38100" dist="38100" dir="2700000" algn="tl">
                    <a:srgbClr val="C0C0C0"/>
                  </a:outerShdw>
                </a:effectLst>
              </a:rPr>
              <a:t>方法：包括管理方法（如项目管理）和技术方法（如系统分析、设计、测试技术等）。</a:t>
            </a:r>
          </a:p>
          <a:p>
            <a:pPr>
              <a:defRPr/>
            </a:pPr>
            <a:r>
              <a:rPr lang="zh-CN" altLang="en-US" dirty="0" smtClean="0">
                <a:effectLst>
                  <a:outerShdw blurRad="38100" dist="38100" dir="2700000" algn="tl">
                    <a:srgbClr val="C0C0C0"/>
                  </a:outerShdw>
                </a:effectLst>
              </a:rPr>
              <a:t>工具；为方法提供支持，为方法的运用提供自动或半自动的支撑环境和软件工具。</a:t>
            </a:r>
          </a:p>
          <a:p>
            <a:pPr>
              <a:defRPr/>
            </a:pPr>
            <a:r>
              <a:rPr lang="zh-CN" altLang="en-US" dirty="0" smtClean="0">
                <a:effectLst>
                  <a:outerShdw blurRad="38100" dist="38100" dir="2700000" algn="tl">
                    <a:srgbClr val="C0C0C0"/>
                  </a:outerShdw>
                </a:effectLst>
              </a:rPr>
              <a:t>过程：是将方法与工具相结合，为开发高质量软件规定各项任务的工作步骤。</a:t>
            </a:r>
            <a:endParaRPr lang="en-US" altLang="zh-CN" dirty="0" smtClean="0">
              <a:effectLst>
                <a:outerShdw blurRad="38100" dist="38100" dir="2700000" algn="tl">
                  <a:srgbClr val="C0C0C0"/>
                </a:outerShdw>
              </a:effectLst>
            </a:endParaRPr>
          </a:p>
          <a:p>
            <a:pPr>
              <a:defRPr/>
            </a:pPr>
            <a:r>
              <a:rPr lang="en-US" altLang="zh-CN" dirty="0" smtClean="0">
                <a:effectLst>
                  <a:outerShdw blurRad="38100" dist="38100" dir="2700000" algn="tl">
                    <a:srgbClr val="C0C0C0"/>
                  </a:outerShdw>
                </a:effectLst>
              </a:rPr>
              <a:t>2</a:t>
            </a:r>
            <a:r>
              <a:rPr lang="zh-CN" altLang="en-US" dirty="0" smtClean="0">
                <a:effectLst>
                  <a:outerShdw blurRad="38100" dist="38100" dir="2700000" algn="tl">
                    <a:srgbClr val="C0C0C0"/>
                  </a:outerShdw>
                </a:effectLst>
              </a:rPr>
              <a:t>、软件形式化方法</a:t>
            </a:r>
            <a:endParaRPr lang="en-US" altLang="zh-CN" dirty="0" smtClean="0">
              <a:effectLst>
                <a:outerShdw blurRad="38100" dist="38100" dir="2700000" algn="tl">
                  <a:srgbClr val="C0C0C0"/>
                </a:outerShdw>
              </a:effectLst>
            </a:endParaRPr>
          </a:p>
          <a:p>
            <a:pPr>
              <a:defRPr/>
            </a:pPr>
            <a:r>
              <a:rPr lang="zh-CN" altLang="en-US" dirty="0" smtClean="0">
                <a:effectLst>
                  <a:outerShdw blurRad="38100" dist="38100" dir="2700000" algn="tl">
                    <a:srgbClr val="C0C0C0"/>
                  </a:outerShdw>
                </a:effectLst>
              </a:rPr>
              <a:t>形式化方法是借助数学的方法来解决软件工程领域的问题，主要包括建立精确的数学模型以及对模型的分析活动。</a:t>
            </a:r>
            <a:endParaRPr lang="en-US" altLang="zh-CN" dirty="0" smtClean="0">
              <a:effectLst>
                <a:outerShdw blurRad="38100" dist="38100" dir="2700000" algn="tl">
                  <a:srgbClr val="C0C0C0"/>
                </a:outerShdw>
              </a:effectLst>
            </a:endParaRPr>
          </a:p>
          <a:p>
            <a:pPr>
              <a:defRPr/>
            </a:pPr>
            <a:r>
              <a:rPr lang="zh-CN" altLang="en-US" dirty="0" smtClean="0">
                <a:effectLst>
                  <a:outerShdw blurRad="38100" dist="38100" dir="2700000" algn="tl">
                    <a:srgbClr val="C0C0C0"/>
                  </a:outerShdw>
                </a:effectLst>
              </a:rPr>
              <a:t>狭义的讲，形式化方法是运用形式化语言，进行形式化的规格描述、模型推理和验证的方法。</a:t>
            </a:r>
            <a:endParaRPr lang="en-US" altLang="zh-CN" dirty="0" smtClean="0">
              <a:effectLst>
                <a:outerShdw blurRad="38100" dist="38100" dir="2700000" algn="tl">
                  <a:srgbClr val="C0C0C0"/>
                </a:outerShdw>
              </a:effectLst>
            </a:endParaRPr>
          </a:p>
          <a:p>
            <a:pPr>
              <a:defRPr/>
            </a:pPr>
            <a:r>
              <a:rPr lang="zh-CN" altLang="en-US" dirty="0" smtClean="0">
                <a:effectLst>
                  <a:outerShdw blurRad="38100" dist="38100" dir="2700000" algn="tl">
                    <a:srgbClr val="C0C0C0"/>
                  </a:outerShdw>
                </a:effectLst>
              </a:rPr>
              <a:t>目前仍存争议，分持悲观和乐观的态度。</a:t>
            </a:r>
            <a:endParaRPr lang="en-US" altLang="zh-CN" dirty="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14</a:t>
            </a:fld>
            <a:endParaRPr lang="zh-CN" altLang="en-US"/>
          </a:p>
        </p:txBody>
      </p:sp>
    </p:spTree>
    <p:extLst>
      <p:ext uri="{BB962C8B-B14F-4D97-AF65-F5344CB8AC3E}">
        <p14:creationId xmlns:p14="http://schemas.microsoft.com/office/powerpoint/2010/main" val="249287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15</a:t>
            </a:fld>
            <a:endParaRPr lang="zh-CN" altLang="en-US"/>
          </a:p>
        </p:txBody>
      </p:sp>
    </p:spTree>
    <p:extLst>
      <p:ext uri="{BB962C8B-B14F-4D97-AF65-F5344CB8AC3E}">
        <p14:creationId xmlns:p14="http://schemas.microsoft.com/office/powerpoint/2010/main" val="150274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2400" dirty="0" smtClean="0"/>
              <a:t>20</a:t>
            </a:r>
            <a:r>
              <a:rPr lang="zh-CN" altLang="en-US" sz="2400" dirty="0" smtClean="0"/>
              <a:t>世纪</a:t>
            </a:r>
            <a:r>
              <a:rPr lang="en-US" altLang="zh-CN" sz="2400" dirty="0" smtClean="0"/>
              <a:t>50</a:t>
            </a:r>
            <a:r>
              <a:rPr lang="zh-CN" altLang="en-US" sz="2400" dirty="0" smtClean="0"/>
              <a:t>年代</a:t>
            </a:r>
            <a:r>
              <a:rPr lang="en-US" altLang="zh-CN" sz="2400" dirty="0" smtClean="0"/>
              <a:t>——</a:t>
            </a:r>
            <a:r>
              <a:rPr lang="zh-CN" altLang="en-US" sz="2400" dirty="0" smtClean="0"/>
              <a:t>低级语言。最初程序中每一条指令都是一串</a:t>
            </a:r>
            <a:r>
              <a:rPr lang="en-US" altLang="zh-CN" sz="2400" dirty="0" smtClean="0"/>
              <a:t>0</a:t>
            </a:r>
            <a:r>
              <a:rPr lang="zh-CN" altLang="en-US" sz="2400" dirty="0" smtClean="0"/>
              <a:t>、</a:t>
            </a:r>
            <a:r>
              <a:rPr lang="en-US" altLang="zh-CN" sz="2400" dirty="0" smtClean="0"/>
              <a:t>1</a:t>
            </a:r>
            <a:r>
              <a:rPr lang="zh-CN" altLang="en-US" sz="2400" dirty="0" smtClean="0"/>
              <a:t>序列，真正能用的程序很少。后来将机器指令符号化，形成了汇编语言。汇编语言仍然没有解决程序难以移植的困惑。</a:t>
            </a:r>
            <a:endParaRPr lang="en-US" altLang="zh-CN" sz="2400" dirty="0" smtClean="0"/>
          </a:p>
          <a:p>
            <a:pPr lvl="0"/>
            <a:r>
              <a:rPr lang="en-US" altLang="zh-CN" sz="2400" dirty="0" smtClean="0"/>
              <a:t>20</a:t>
            </a:r>
            <a:r>
              <a:rPr lang="zh-CN" altLang="en-US" sz="2400" dirty="0" smtClean="0"/>
              <a:t>世纪</a:t>
            </a:r>
            <a:r>
              <a:rPr lang="en-US" altLang="zh-CN" sz="2400" dirty="0" smtClean="0"/>
              <a:t>60</a:t>
            </a:r>
            <a:r>
              <a:rPr lang="zh-CN" altLang="en-US" sz="2400" dirty="0" smtClean="0"/>
              <a:t>年代</a:t>
            </a:r>
            <a:r>
              <a:rPr lang="en-US" altLang="zh-CN" sz="2400" dirty="0" smtClean="0"/>
              <a:t>——</a:t>
            </a:r>
            <a:r>
              <a:rPr lang="zh-CN" altLang="en-US" sz="2400" dirty="0" smtClean="0"/>
              <a:t>高级语言。如</a:t>
            </a:r>
            <a:r>
              <a:rPr lang="en-US" altLang="zh-CN" sz="2400" dirty="0" smtClean="0"/>
              <a:t>FORTRAN</a:t>
            </a:r>
            <a:r>
              <a:rPr lang="zh-CN" altLang="en-US" sz="2400" dirty="0" smtClean="0"/>
              <a:t>、</a:t>
            </a:r>
            <a:r>
              <a:rPr lang="en-US" altLang="zh-CN" sz="2400" dirty="0" smtClean="0"/>
              <a:t>COBOL</a:t>
            </a:r>
            <a:r>
              <a:rPr lang="zh-CN" altLang="en-US" sz="2400" dirty="0" smtClean="0"/>
              <a:t>、</a:t>
            </a:r>
            <a:r>
              <a:rPr lang="en-US" altLang="zh-CN" sz="2400" dirty="0" smtClean="0"/>
              <a:t>APL</a:t>
            </a:r>
            <a:r>
              <a:rPr lang="zh-CN" altLang="en-US" sz="2400" dirty="0" smtClean="0"/>
              <a:t>等语言。更加贴近自然语言。但是还停留在强调其处理功能上，没有考虑从语言的角度制约程序设计的整个过程，致使编写出来的程序普遍缺乏结构性。</a:t>
            </a:r>
            <a:endParaRPr lang="en-US" altLang="zh-CN" sz="2400" dirty="0" smtClean="0"/>
          </a:p>
          <a:p>
            <a:pPr lvl="0"/>
            <a:r>
              <a:rPr lang="zh-CN" altLang="en-US" sz="2400" dirty="0" smtClean="0"/>
              <a:t>计算机应用领域迅猛发展，程序规模不断增大，复杂度不断提高。原始的编程方式越来越力不从心。在这种背景下，人们提出了结构化程序设计方法的概念，出现了一批支持结构化的程序设计语言</a:t>
            </a:r>
            <a:endParaRPr lang="en-US" altLang="zh-CN" sz="2400" dirty="0" smtClean="0"/>
          </a:p>
          <a:p>
            <a:pPr lvl="1"/>
            <a:endParaRPr lang="en-US" altLang="zh-CN" sz="2400"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16</a:t>
            </a:fld>
            <a:endParaRPr lang="zh-CN" altLang="en-US"/>
          </a:p>
        </p:txBody>
      </p:sp>
    </p:spTree>
    <p:extLst>
      <p:ext uri="{BB962C8B-B14F-4D97-AF65-F5344CB8AC3E}">
        <p14:creationId xmlns:p14="http://schemas.microsoft.com/office/powerpoint/2010/main" val="1469229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z="2400" dirty="0" smtClean="0"/>
              <a:t>三个层次：设计结构、程序结构、函数结构</a:t>
            </a:r>
            <a:endParaRPr lang="en-US" altLang="zh-CN" sz="2400" dirty="0" smtClean="0"/>
          </a:p>
          <a:p>
            <a:pPr lvl="1"/>
            <a:r>
              <a:rPr lang="zh-CN" altLang="en-US" sz="2400" dirty="0" smtClean="0"/>
              <a:t>结构化程序</a:t>
            </a:r>
            <a:r>
              <a:rPr lang="en-US" altLang="zh-CN" sz="2400" dirty="0" smtClean="0"/>
              <a:t>=</a:t>
            </a:r>
            <a:r>
              <a:rPr lang="zh-CN" altLang="en-US" sz="2400" dirty="0" smtClean="0"/>
              <a:t>过程</a:t>
            </a:r>
            <a:r>
              <a:rPr lang="en-US" altLang="zh-CN" sz="2400" dirty="0" smtClean="0"/>
              <a:t>+</a:t>
            </a:r>
            <a:r>
              <a:rPr lang="zh-CN" altLang="en-US" sz="2400" dirty="0" smtClean="0"/>
              <a:t>过程调用</a:t>
            </a:r>
            <a:endParaRPr lang="en-US" altLang="zh-CN" sz="2400"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17</a:t>
            </a:fld>
            <a:endParaRPr lang="zh-CN" altLang="en-US"/>
          </a:p>
        </p:txBody>
      </p:sp>
    </p:spTree>
    <p:extLst>
      <p:ext uri="{BB962C8B-B14F-4D97-AF65-F5344CB8AC3E}">
        <p14:creationId xmlns:p14="http://schemas.microsoft.com/office/powerpoint/2010/main" val="112075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hlinkClick r:id="rId3"/>
              </a:rPr>
              <a:t>结构化方法</a:t>
            </a:r>
            <a:r>
              <a:rPr lang="zh-CN" altLang="en-US" dirty="0" smtClean="0"/>
              <a:t>也称为生命周期方法学或结构化范型。将</a:t>
            </a:r>
            <a:r>
              <a:rPr lang="zh-CN" altLang="en-US" dirty="0" smtClean="0">
                <a:hlinkClick r:id="rId4"/>
              </a:rPr>
              <a:t>软件生命周期</a:t>
            </a:r>
            <a:r>
              <a:rPr lang="zh-CN" altLang="en-US" dirty="0" smtClean="0"/>
              <a:t>的全过程依次划分为若干个阶段，采用结构化技术来完成每个阶段的任务。</a:t>
            </a:r>
            <a:endParaRPr lang="en-US" altLang="zh-CN" dirty="0" smtClean="0"/>
          </a:p>
          <a:p>
            <a:r>
              <a:rPr lang="zh-CN" altLang="en-US" dirty="0" smtClean="0"/>
              <a:t>特点：</a:t>
            </a:r>
            <a:r>
              <a:rPr lang="en-US" altLang="zh-CN" dirty="0" smtClean="0"/>
              <a:t>(1) </a:t>
            </a:r>
            <a:r>
              <a:rPr lang="zh-CN" altLang="en-US" dirty="0" smtClean="0"/>
              <a:t>强调自顶向下顺序地完成</a:t>
            </a:r>
            <a:r>
              <a:rPr lang="zh-CN" altLang="en-US" dirty="0" smtClean="0">
                <a:hlinkClick r:id="rId5"/>
              </a:rPr>
              <a:t>软件开发</a:t>
            </a:r>
            <a:r>
              <a:rPr lang="zh-CN" altLang="en-US" dirty="0" smtClean="0"/>
              <a:t>的各阶段任务</a:t>
            </a:r>
            <a:r>
              <a:rPr lang="en-US" altLang="zh-CN" dirty="0" smtClean="0"/>
              <a:t>; (2) </a:t>
            </a:r>
            <a:r>
              <a:rPr lang="zh-CN" altLang="en-US" dirty="0" smtClean="0">
                <a:hlinkClick r:id="rId3"/>
              </a:rPr>
              <a:t>结构化方法</a:t>
            </a:r>
            <a:r>
              <a:rPr lang="zh-CN" altLang="en-US" dirty="0" smtClean="0"/>
              <a:t>要么面向行为，要么面向数据，缺乏使两者有机结合的机制。</a:t>
            </a:r>
            <a:endParaRPr lang="en-US" altLang="zh-CN" dirty="0" smtClean="0"/>
          </a:p>
          <a:p>
            <a:r>
              <a:rPr lang="zh-CN" altLang="en-US" dirty="0" smtClean="0"/>
              <a:t>回想瀑布模型</a:t>
            </a:r>
            <a:endParaRPr lang="en-US" altLang="en-US" dirty="0" smtClean="0"/>
          </a:p>
        </p:txBody>
      </p:sp>
      <p:sp>
        <p:nvSpPr>
          <p:cNvPr id="4" name="灯片编号占位符 3"/>
          <p:cNvSpPr>
            <a:spLocks noGrp="1"/>
          </p:cNvSpPr>
          <p:nvPr>
            <p:ph type="sldNum" sz="quarter" idx="10"/>
          </p:nvPr>
        </p:nvSpPr>
        <p:spPr/>
        <p:txBody>
          <a:bodyPr/>
          <a:lstStyle/>
          <a:p>
            <a:fld id="{5E617945-99F3-4E9E-8945-82AAC12FBFE7}" type="slidenum">
              <a:rPr lang="zh-CN" altLang="en-US" smtClean="0"/>
              <a:t>18</a:t>
            </a:fld>
            <a:endParaRPr lang="zh-CN" altLang="en-US"/>
          </a:p>
        </p:txBody>
      </p:sp>
    </p:spTree>
    <p:extLst>
      <p:ext uri="{BB962C8B-B14F-4D97-AF65-F5344CB8AC3E}">
        <p14:creationId xmlns:p14="http://schemas.microsoft.com/office/powerpoint/2010/main" val="169714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1F265BB-0C82-4E86-9FB1-DAC1F1DD59B2}" type="datetimeFigureOut">
              <a:rPr lang="zh-CN" altLang="en-US" smtClean="0"/>
              <a:t>2020/9/26</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B545A0E-516E-4556-A4DB-FF1603258A7C}"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981906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F265BB-0C82-4E86-9FB1-DAC1F1DD59B2}" type="datetimeFigureOut">
              <a:rPr lang="zh-CN" altLang="en-US" smtClean="0"/>
              <a:t>2020/9/26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545A0E-516E-4556-A4DB-FF1603258A7C}" type="slidenum">
              <a:rPr lang="zh-CN" altLang="en-US" smtClean="0"/>
              <a:t>‹#›</a:t>
            </a:fld>
            <a:endParaRPr lang="zh-CN" altLang="en-US"/>
          </a:p>
        </p:txBody>
      </p:sp>
    </p:spTree>
    <p:extLst>
      <p:ext uri="{BB962C8B-B14F-4D97-AF65-F5344CB8AC3E}">
        <p14:creationId xmlns:p14="http://schemas.microsoft.com/office/powerpoint/2010/main" val="330000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F265BB-0C82-4E86-9FB1-DAC1F1DD59B2}" type="datetimeFigureOut">
              <a:rPr lang="zh-CN" altLang="en-US" smtClean="0"/>
              <a:t>2020/9/26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545A0E-516E-4556-A4DB-FF1603258A7C}" type="slidenum">
              <a:rPr lang="zh-CN" altLang="en-US" smtClean="0"/>
              <a:t>‹#›</a:t>
            </a:fld>
            <a:endParaRPr lang="zh-CN" altLang="en-US"/>
          </a:p>
        </p:txBody>
      </p:sp>
    </p:spTree>
    <p:extLst>
      <p:ext uri="{BB962C8B-B14F-4D97-AF65-F5344CB8AC3E}">
        <p14:creationId xmlns:p14="http://schemas.microsoft.com/office/powerpoint/2010/main" val="424494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1F265BB-0C82-4E86-9FB1-DAC1F1DD59B2}" type="datetimeFigureOut">
              <a:rPr lang="zh-CN" altLang="en-US" smtClean="0"/>
              <a:t>2020/9/26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545A0E-516E-4556-A4DB-FF1603258A7C}" type="slidenum">
              <a:rPr lang="zh-CN" altLang="en-US" smtClean="0"/>
              <a:t>‹#›</a:t>
            </a:fld>
            <a:endParaRPr lang="zh-CN" altLang="en-US"/>
          </a:p>
        </p:txBody>
      </p:sp>
    </p:spTree>
    <p:extLst>
      <p:ext uri="{BB962C8B-B14F-4D97-AF65-F5344CB8AC3E}">
        <p14:creationId xmlns:p14="http://schemas.microsoft.com/office/powerpoint/2010/main" val="5761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1F265BB-0C82-4E86-9FB1-DAC1F1DD59B2}" type="datetimeFigureOut">
              <a:rPr lang="zh-CN" altLang="en-US" smtClean="0"/>
              <a:t>2020/9/26</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B545A0E-516E-4556-A4DB-FF1603258A7C}"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767341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1F265BB-0C82-4E86-9FB1-DAC1F1DD59B2}" type="datetimeFigureOut">
              <a:rPr lang="zh-CN" altLang="en-US" smtClean="0"/>
              <a:t>2020/9/26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545A0E-516E-4556-A4DB-FF1603258A7C}" type="slidenum">
              <a:rPr lang="zh-CN" altLang="en-US" smtClean="0"/>
              <a:t>‹#›</a:t>
            </a:fld>
            <a:endParaRPr lang="zh-CN" altLang="en-US"/>
          </a:p>
        </p:txBody>
      </p:sp>
    </p:spTree>
    <p:extLst>
      <p:ext uri="{BB962C8B-B14F-4D97-AF65-F5344CB8AC3E}">
        <p14:creationId xmlns:p14="http://schemas.microsoft.com/office/powerpoint/2010/main" val="159963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1F265BB-0C82-4E86-9FB1-DAC1F1DD59B2}" type="datetimeFigureOut">
              <a:rPr lang="zh-CN" altLang="en-US" smtClean="0"/>
              <a:t>2020/9/26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545A0E-516E-4556-A4DB-FF1603258A7C}" type="slidenum">
              <a:rPr lang="zh-CN" altLang="en-US" smtClean="0"/>
              <a:t>‹#›</a:t>
            </a:fld>
            <a:endParaRPr lang="zh-CN" altLang="en-US"/>
          </a:p>
        </p:txBody>
      </p:sp>
    </p:spTree>
    <p:extLst>
      <p:ext uri="{BB962C8B-B14F-4D97-AF65-F5344CB8AC3E}">
        <p14:creationId xmlns:p14="http://schemas.microsoft.com/office/powerpoint/2010/main" val="54457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F265BB-0C82-4E86-9FB1-DAC1F1DD59B2}" type="datetimeFigureOut">
              <a:rPr lang="zh-CN" altLang="en-US" smtClean="0"/>
              <a:t>2020/9/26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545A0E-516E-4556-A4DB-FF1603258A7C}" type="slidenum">
              <a:rPr lang="zh-CN" altLang="en-US" smtClean="0"/>
              <a:t>‹#›</a:t>
            </a:fld>
            <a:endParaRPr lang="zh-CN" altLang="en-US"/>
          </a:p>
        </p:txBody>
      </p:sp>
    </p:spTree>
    <p:extLst>
      <p:ext uri="{BB962C8B-B14F-4D97-AF65-F5344CB8AC3E}">
        <p14:creationId xmlns:p14="http://schemas.microsoft.com/office/powerpoint/2010/main" val="328350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265BB-0C82-4E86-9FB1-DAC1F1DD59B2}" type="datetimeFigureOut">
              <a:rPr lang="zh-CN" altLang="en-US" smtClean="0"/>
              <a:t>2020/9/26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545A0E-516E-4556-A4DB-FF1603258A7C}" type="slidenum">
              <a:rPr lang="zh-CN" altLang="en-US" smtClean="0"/>
              <a:t>‹#›</a:t>
            </a:fld>
            <a:endParaRPr lang="zh-CN" altLang="en-US"/>
          </a:p>
        </p:txBody>
      </p:sp>
    </p:spTree>
    <p:extLst>
      <p:ext uri="{BB962C8B-B14F-4D97-AF65-F5344CB8AC3E}">
        <p14:creationId xmlns:p14="http://schemas.microsoft.com/office/powerpoint/2010/main" val="110981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1F265BB-0C82-4E86-9FB1-DAC1F1DD59B2}" type="datetimeFigureOut">
              <a:rPr lang="zh-CN" altLang="en-US" smtClean="0"/>
              <a:t>2020/9/26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B545A0E-516E-4556-A4DB-FF1603258A7C}"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724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1F265BB-0C82-4E86-9FB1-DAC1F1DD59B2}" type="datetimeFigureOut">
              <a:rPr lang="zh-CN" altLang="en-US" smtClean="0"/>
              <a:t>2020/9/26</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B545A0E-516E-4556-A4DB-FF1603258A7C}"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668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1F265BB-0C82-4E86-9FB1-DAC1F1DD59B2}" type="datetimeFigureOut">
              <a:rPr lang="zh-CN" altLang="en-US" smtClean="0"/>
              <a:t>2020/9/26</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B545A0E-516E-4556-A4DB-FF1603258A7C}"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753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jpeg"/><Relationship Id="rId5" Type="http://schemas.openxmlformats.org/officeDocument/2006/relationships/image" Target="../media/image10.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3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jpeg"/><Relationship Id="rId5" Type="http://schemas.openxmlformats.org/officeDocument/2006/relationships/image" Target="../media/image15.emf"/><Relationship Id="rId4" Type="http://schemas.openxmlformats.org/officeDocument/2006/relationships/oleObject" Target="../embeddings/oleObject3.bin"/><Relationship Id="rId9" Type="http://schemas.openxmlformats.org/officeDocument/2006/relationships/image" Target="../media/image16.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smtClean="0"/>
              <a:t>第三讲</a:t>
            </a:r>
            <a:r>
              <a:rPr lang="en-US" altLang="zh-CN" dirty="0" smtClean="0"/>
              <a:t/>
            </a:r>
            <a:br>
              <a:rPr lang="en-US" altLang="zh-CN" dirty="0" smtClean="0"/>
            </a:br>
            <a:r>
              <a:rPr lang="zh-CN" altLang="en-US" dirty="0" smtClean="0"/>
              <a:t>软件需求建模</a:t>
            </a:r>
            <a:endParaRPr lang="zh-CN" altLang="en-US" dirty="0"/>
          </a:p>
        </p:txBody>
      </p:sp>
      <p:sp>
        <p:nvSpPr>
          <p:cNvPr id="3" name="副标题 2"/>
          <p:cNvSpPr>
            <a:spLocks noGrp="1"/>
          </p:cNvSpPr>
          <p:nvPr>
            <p:ph type="subTitle" idx="1"/>
          </p:nvPr>
        </p:nvSpPr>
        <p:spPr/>
        <p:txBody>
          <a:bodyPr/>
          <a:lstStyle/>
          <a:p>
            <a:r>
              <a:rPr lang="en-US" altLang="zh-CN" dirty="0" err="1" smtClean="0"/>
              <a:t>cs</a:t>
            </a:r>
            <a:r>
              <a:rPr lang="en-US" altLang="zh-CN" dirty="0" smtClean="0"/>
              <a:t> </a:t>
            </a:r>
            <a:r>
              <a:rPr lang="en-US" altLang="zh-CN" dirty="0" err="1" smtClean="0"/>
              <a:t>cuc</a:t>
            </a:r>
            <a:endParaRPr lang="zh-CN" altLang="en-US" dirty="0"/>
          </a:p>
        </p:txBody>
      </p:sp>
    </p:spTree>
    <p:extLst>
      <p:ext uri="{BB962C8B-B14F-4D97-AF65-F5344CB8AC3E}">
        <p14:creationId xmlns:p14="http://schemas.microsoft.com/office/powerpoint/2010/main" val="865495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1.7 </a:t>
            </a:r>
            <a:r>
              <a:rPr lang="zh-CN" altLang="en-US" sz="3600" dirty="0" smtClean="0"/>
              <a:t>如何与用户沟通</a:t>
            </a:r>
            <a:endParaRPr lang="zh-CN" altLang="en-US" sz="3600" dirty="0"/>
          </a:p>
        </p:txBody>
      </p:sp>
      <p:sp>
        <p:nvSpPr>
          <p:cNvPr id="3" name="内容占位符 2"/>
          <p:cNvSpPr>
            <a:spLocks noGrp="1"/>
          </p:cNvSpPr>
          <p:nvPr>
            <p:ph idx="1"/>
          </p:nvPr>
        </p:nvSpPr>
        <p:spPr>
          <a:xfrm>
            <a:off x="1371600" y="2286000"/>
            <a:ext cx="9922476" cy="3933568"/>
          </a:xfrm>
        </p:spPr>
        <p:txBody>
          <a:bodyPr>
            <a:normAutofit/>
          </a:bodyPr>
          <a:lstStyle/>
          <a:p>
            <a:pPr>
              <a:lnSpc>
                <a:spcPct val="100000"/>
              </a:lnSpc>
            </a:pPr>
            <a:r>
              <a:rPr lang="en-US" altLang="zh-CN" sz="2800" dirty="0" smtClean="0">
                <a:solidFill>
                  <a:schemeClr val="tx1"/>
                </a:solidFill>
              </a:rPr>
              <a:t>1</a:t>
            </a:r>
            <a:r>
              <a:rPr lang="zh-CN" altLang="en-US" sz="2800" dirty="0">
                <a:solidFill>
                  <a:schemeClr val="tx1"/>
                </a:solidFill>
              </a:rPr>
              <a:t>、</a:t>
            </a:r>
            <a:r>
              <a:rPr lang="zh-CN" altLang="en-US" sz="2800" dirty="0" smtClean="0">
                <a:solidFill>
                  <a:schemeClr val="tx1"/>
                </a:solidFill>
              </a:rPr>
              <a:t>访谈</a:t>
            </a:r>
            <a:endParaRPr lang="zh-CN" altLang="en-US" sz="2800" dirty="0">
              <a:solidFill>
                <a:schemeClr val="tx1"/>
              </a:solidFill>
            </a:endParaRPr>
          </a:p>
          <a:p>
            <a:pPr lvl="1">
              <a:lnSpc>
                <a:spcPct val="100000"/>
              </a:lnSpc>
            </a:pPr>
            <a:r>
              <a:rPr lang="zh-CN" altLang="en-US" sz="2600" dirty="0">
                <a:solidFill>
                  <a:srgbClr val="FF0000"/>
                </a:solidFill>
              </a:rPr>
              <a:t>基本形式</a:t>
            </a:r>
            <a:r>
              <a:rPr lang="zh-CN" altLang="en-US" sz="2600" dirty="0">
                <a:solidFill>
                  <a:schemeClr val="tx1"/>
                </a:solidFill>
              </a:rPr>
              <a:t>：正式访谈、非正式访谈</a:t>
            </a:r>
            <a:r>
              <a:rPr lang="zh-CN" altLang="en-US" sz="2600" dirty="0" smtClean="0">
                <a:solidFill>
                  <a:schemeClr val="tx1"/>
                </a:solidFill>
              </a:rPr>
              <a:t>。</a:t>
            </a:r>
            <a:endParaRPr lang="en-US" altLang="zh-CN" sz="2600" dirty="0" smtClean="0">
              <a:solidFill>
                <a:schemeClr val="tx1"/>
              </a:solidFill>
            </a:endParaRPr>
          </a:p>
          <a:p>
            <a:pPr lvl="1">
              <a:lnSpc>
                <a:spcPct val="100000"/>
              </a:lnSpc>
            </a:pPr>
            <a:r>
              <a:rPr lang="zh-CN" altLang="en-US" sz="2600" i="0" dirty="0">
                <a:solidFill>
                  <a:schemeClr val="tx1"/>
                </a:solidFill>
              </a:rPr>
              <a:t>需要调查大量人员意见时可采用</a:t>
            </a:r>
            <a:r>
              <a:rPr lang="zh-CN" altLang="en-US" sz="2600" i="0" dirty="0">
                <a:solidFill>
                  <a:srgbClr val="FF0000"/>
                </a:solidFill>
              </a:rPr>
              <a:t>调查表</a:t>
            </a:r>
            <a:r>
              <a:rPr lang="zh-CN" altLang="en-US" sz="2600" i="0" dirty="0" smtClean="0">
                <a:solidFill>
                  <a:schemeClr val="tx1"/>
                </a:solidFill>
              </a:rPr>
              <a:t>形式。</a:t>
            </a:r>
            <a:endParaRPr lang="zh-CN" altLang="en-US" sz="2600" i="0" dirty="0">
              <a:solidFill>
                <a:schemeClr val="tx1"/>
              </a:solidFill>
            </a:endParaRPr>
          </a:p>
          <a:p>
            <a:pPr lvl="1">
              <a:lnSpc>
                <a:spcPct val="100000"/>
              </a:lnSpc>
            </a:pPr>
            <a:r>
              <a:rPr lang="zh-CN" altLang="en-US" sz="2600" i="0" dirty="0">
                <a:solidFill>
                  <a:srgbClr val="FF0000"/>
                </a:solidFill>
              </a:rPr>
              <a:t>情景分析</a:t>
            </a:r>
            <a:r>
              <a:rPr lang="zh-CN" altLang="en-US" sz="2600" i="0" dirty="0">
                <a:solidFill>
                  <a:schemeClr val="tx1"/>
                </a:solidFill>
              </a:rPr>
              <a:t>就是对用户运用目标系统解决某个具体问题的方法和结果进行分析</a:t>
            </a:r>
            <a:r>
              <a:rPr lang="zh-CN" altLang="en-US" sz="2600" dirty="0" smtClean="0">
                <a:solidFill>
                  <a:schemeClr val="tx1"/>
                </a:solidFill>
              </a:rPr>
              <a:t>。如：演示产品。</a:t>
            </a:r>
            <a:endParaRPr lang="zh-CN" altLang="en-US" sz="2600" dirty="0">
              <a:solidFill>
                <a:schemeClr val="tx1"/>
              </a:solidFill>
            </a:endParaRPr>
          </a:p>
          <a:p>
            <a:pPr lvl="1"/>
            <a:endParaRPr lang="zh-CN" altLang="en-US" sz="2600" dirty="0" smtClean="0">
              <a:solidFill>
                <a:schemeClr val="tx1"/>
              </a:solidFill>
            </a:endParaRPr>
          </a:p>
          <a:p>
            <a:endParaRPr lang="en-US" altLang="zh-CN" sz="2600" dirty="0" smtClean="0">
              <a:solidFill>
                <a:schemeClr val="tx1"/>
              </a:solidFill>
            </a:endParaRPr>
          </a:p>
          <a:p>
            <a:endParaRPr lang="zh-CN" altLang="en-US" sz="2600" dirty="0">
              <a:solidFill>
                <a:schemeClr val="tx1"/>
              </a:solidFill>
            </a:endParaRPr>
          </a:p>
        </p:txBody>
      </p:sp>
    </p:spTree>
    <p:extLst>
      <p:ext uri="{BB962C8B-B14F-4D97-AF65-F5344CB8AC3E}">
        <p14:creationId xmlns:p14="http://schemas.microsoft.com/office/powerpoint/2010/main" val="325523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1.7 </a:t>
            </a:r>
            <a:r>
              <a:rPr lang="zh-CN" altLang="en-US" sz="3600" dirty="0" smtClean="0"/>
              <a:t>如何与用户沟通</a:t>
            </a:r>
            <a:endParaRPr lang="zh-CN" altLang="en-US" sz="3600" dirty="0"/>
          </a:p>
        </p:txBody>
      </p:sp>
      <p:sp>
        <p:nvSpPr>
          <p:cNvPr id="3" name="内容占位符 2"/>
          <p:cNvSpPr>
            <a:spLocks noGrp="1"/>
          </p:cNvSpPr>
          <p:nvPr>
            <p:ph idx="1"/>
          </p:nvPr>
        </p:nvSpPr>
        <p:spPr>
          <a:xfrm>
            <a:off x="1371600" y="2286000"/>
            <a:ext cx="9922476" cy="3933568"/>
          </a:xfrm>
        </p:spPr>
        <p:txBody>
          <a:bodyPr>
            <a:normAutofit/>
          </a:bodyPr>
          <a:lstStyle/>
          <a:p>
            <a:pPr>
              <a:lnSpc>
                <a:spcPct val="100000"/>
              </a:lnSpc>
            </a:pPr>
            <a:r>
              <a:rPr lang="en-US" altLang="zh-CN" sz="2800" dirty="0" smtClean="0">
                <a:solidFill>
                  <a:schemeClr val="tx1"/>
                </a:solidFill>
              </a:rPr>
              <a:t>2</a:t>
            </a:r>
            <a:r>
              <a:rPr lang="zh-CN" altLang="en-US" sz="2800" dirty="0" smtClean="0">
                <a:solidFill>
                  <a:schemeClr val="tx1"/>
                </a:solidFill>
              </a:rPr>
              <a:t>、</a:t>
            </a:r>
            <a:r>
              <a:rPr lang="zh-CN" altLang="en-US" sz="2800" dirty="0">
                <a:solidFill>
                  <a:schemeClr val="tx1"/>
                </a:solidFill>
              </a:rPr>
              <a:t>简易的应用规格说明技术</a:t>
            </a:r>
          </a:p>
          <a:p>
            <a:pPr lvl="1">
              <a:lnSpc>
                <a:spcPct val="100000"/>
              </a:lnSpc>
            </a:pPr>
            <a:r>
              <a:rPr lang="zh-CN" altLang="en-US" sz="2600" i="0" dirty="0">
                <a:solidFill>
                  <a:schemeClr val="tx1"/>
                </a:solidFill>
              </a:rPr>
              <a:t>传统访谈技术存在“</a:t>
            </a:r>
            <a:r>
              <a:rPr lang="zh-CN" altLang="en-US" sz="2600" i="0" dirty="0">
                <a:solidFill>
                  <a:srgbClr val="FF0000"/>
                </a:solidFill>
              </a:rPr>
              <a:t>我们和他们</a:t>
            </a:r>
            <a:r>
              <a:rPr lang="zh-CN" altLang="en-US" sz="2600" i="0" dirty="0">
                <a:solidFill>
                  <a:schemeClr val="tx1"/>
                </a:solidFill>
              </a:rPr>
              <a:t>”的</a:t>
            </a:r>
            <a:r>
              <a:rPr lang="zh-CN" altLang="en-US" sz="2600" i="0" dirty="0" smtClean="0">
                <a:solidFill>
                  <a:schemeClr val="tx1"/>
                </a:solidFill>
              </a:rPr>
              <a:t>概念</a:t>
            </a:r>
            <a:r>
              <a:rPr lang="zh-CN" altLang="en-US" sz="2600" dirty="0" smtClean="0">
                <a:solidFill>
                  <a:schemeClr val="tx1"/>
                </a:solidFill>
              </a:rPr>
              <a:t>。</a:t>
            </a:r>
            <a:endParaRPr lang="en-US" altLang="zh-CN" sz="2600" dirty="0" smtClean="0">
              <a:solidFill>
                <a:schemeClr val="tx1"/>
              </a:solidFill>
            </a:endParaRPr>
          </a:p>
          <a:p>
            <a:pPr lvl="1">
              <a:lnSpc>
                <a:spcPct val="100000"/>
              </a:lnSpc>
            </a:pPr>
            <a:r>
              <a:rPr lang="zh-CN" altLang="en-US" sz="2600" i="0" dirty="0">
                <a:solidFill>
                  <a:schemeClr val="tx1"/>
                </a:solidFill>
              </a:rPr>
              <a:t>简易应用规格说明技术是一种</a:t>
            </a:r>
            <a:r>
              <a:rPr lang="zh-CN" altLang="en-US" sz="2600" i="0" dirty="0">
                <a:solidFill>
                  <a:srgbClr val="FF0000"/>
                </a:solidFill>
              </a:rPr>
              <a:t>面向团队</a:t>
            </a:r>
            <a:r>
              <a:rPr lang="zh-CN" altLang="en-US" sz="2600" i="0" dirty="0">
                <a:solidFill>
                  <a:schemeClr val="tx1"/>
                </a:solidFill>
              </a:rPr>
              <a:t>的需求收集方法，提倡用户和开发者密切合作，共同标识问题，提出解决方案的要素，商讨不同的方法并指定基本的</a:t>
            </a:r>
            <a:r>
              <a:rPr lang="zh-CN" altLang="en-US" sz="2600" i="0" dirty="0" smtClean="0">
                <a:solidFill>
                  <a:schemeClr val="tx1"/>
                </a:solidFill>
              </a:rPr>
              <a:t>需求</a:t>
            </a:r>
            <a:r>
              <a:rPr lang="zh-CN" altLang="en-US" sz="2600" i="0" dirty="0">
                <a:solidFill>
                  <a:schemeClr val="tx1"/>
                </a:solidFill>
              </a:rPr>
              <a:t>。</a:t>
            </a:r>
          </a:p>
          <a:p>
            <a:pPr lvl="1"/>
            <a:endParaRPr lang="zh-CN" altLang="en-US" sz="2600" dirty="0" smtClean="0">
              <a:solidFill>
                <a:schemeClr val="tx1"/>
              </a:solidFill>
            </a:endParaRPr>
          </a:p>
          <a:p>
            <a:endParaRPr lang="en-US" altLang="zh-CN" sz="2600" dirty="0" smtClean="0">
              <a:solidFill>
                <a:schemeClr val="tx1"/>
              </a:solidFill>
            </a:endParaRPr>
          </a:p>
          <a:p>
            <a:endParaRPr lang="zh-CN" altLang="en-US" sz="2600" dirty="0">
              <a:solidFill>
                <a:schemeClr val="tx1"/>
              </a:solidFill>
            </a:endParaRPr>
          </a:p>
        </p:txBody>
      </p:sp>
    </p:spTree>
    <p:extLst>
      <p:ext uri="{BB962C8B-B14F-4D97-AF65-F5344CB8AC3E}">
        <p14:creationId xmlns:p14="http://schemas.microsoft.com/office/powerpoint/2010/main" val="2561254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1.7 </a:t>
            </a:r>
            <a:r>
              <a:rPr lang="zh-CN" altLang="en-US" sz="3600" dirty="0" smtClean="0"/>
              <a:t>如何与用户沟通</a:t>
            </a:r>
            <a:endParaRPr lang="zh-CN" altLang="en-US" sz="3600" dirty="0"/>
          </a:p>
        </p:txBody>
      </p:sp>
      <p:sp>
        <p:nvSpPr>
          <p:cNvPr id="3" name="内容占位符 2"/>
          <p:cNvSpPr>
            <a:spLocks noGrp="1"/>
          </p:cNvSpPr>
          <p:nvPr>
            <p:ph idx="1"/>
          </p:nvPr>
        </p:nvSpPr>
        <p:spPr>
          <a:xfrm>
            <a:off x="1371600" y="2286000"/>
            <a:ext cx="9922476" cy="3933568"/>
          </a:xfrm>
        </p:spPr>
        <p:txBody>
          <a:bodyPr>
            <a:normAutofit/>
          </a:bodyPr>
          <a:lstStyle/>
          <a:p>
            <a:pPr>
              <a:lnSpc>
                <a:spcPct val="100000"/>
              </a:lnSpc>
            </a:pPr>
            <a:r>
              <a:rPr lang="en-US" altLang="zh-CN" sz="2800" dirty="0" smtClean="0">
                <a:solidFill>
                  <a:schemeClr val="tx1"/>
                </a:solidFill>
              </a:rPr>
              <a:t>3</a:t>
            </a:r>
            <a:r>
              <a:rPr lang="zh-CN" altLang="en-US" sz="2800" dirty="0">
                <a:solidFill>
                  <a:schemeClr val="tx1"/>
                </a:solidFill>
              </a:rPr>
              <a:t>、软件原型</a:t>
            </a:r>
          </a:p>
          <a:p>
            <a:pPr lvl="1">
              <a:lnSpc>
                <a:spcPct val="100000"/>
              </a:lnSpc>
            </a:pPr>
            <a:r>
              <a:rPr lang="zh-CN" altLang="en-US" sz="2600" i="0" dirty="0">
                <a:solidFill>
                  <a:schemeClr val="tx1"/>
                </a:solidFill>
              </a:rPr>
              <a:t>快速原型的基本特征：</a:t>
            </a:r>
          </a:p>
          <a:p>
            <a:pPr lvl="2">
              <a:lnSpc>
                <a:spcPct val="100000"/>
              </a:lnSpc>
            </a:pPr>
            <a:r>
              <a:rPr lang="zh-CN" altLang="en-US" sz="2400" i="0" dirty="0">
                <a:solidFill>
                  <a:srgbClr val="FF0000"/>
                </a:solidFill>
              </a:rPr>
              <a:t>快速</a:t>
            </a:r>
            <a:r>
              <a:rPr lang="zh-CN" altLang="en-US" sz="2400" i="0" dirty="0">
                <a:solidFill>
                  <a:schemeClr val="tx1"/>
                </a:solidFill>
              </a:rPr>
              <a:t>：重在使开发者和用户尽快达成共识；</a:t>
            </a:r>
          </a:p>
          <a:p>
            <a:pPr lvl="2">
              <a:lnSpc>
                <a:spcPct val="100000"/>
              </a:lnSpc>
            </a:pPr>
            <a:r>
              <a:rPr lang="zh-CN" altLang="en-US" sz="2400" i="0" dirty="0">
                <a:solidFill>
                  <a:srgbClr val="FF0000"/>
                </a:solidFill>
              </a:rPr>
              <a:t>容易修改</a:t>
            </a:r>
            <a:r>
              <a:rPr lang="zh-CN" altLang="en-US" sz="2400" i="0" dirty="0">
                <a:solidFill>
                  <a:schemeClr val="tx1"/>
                </a:solidFill>
              </a:rPr>
              <a:t>：“修改</a:t>
            </a:r>
            <a:r>
              <a:rPr lang="en-US" altLang="zh-CN" sz="2400" i="0" dirty="0">
                <a:solidFill>
                  <a:schemeClr val="tx1"/>
                </a:solidFill>
              </a:rPr>
              <a:t>——</a:t>
            </a:r>
            <a:r>
              <a:rPr lang="zh-CN" altLang="en-US" sz="2400" i="0" dirty="0">
                <a:solidFill>
                  <a:schemeClr val="tx1"/>
                </a:solidFill>
              </a:rPr>
              <a:t>适用</a:t>
            </a:r>
            <a:r>
              <a:rPr lang="en-US" altLang="zh-CN" sz="2400" i="0" dirty="0">
                <a:solidFill>
                  <a:schemeClr val="tx1"/>
                </a:solidFill>
              </a:rPr>
              <a:t>——</a:t>
            </a:r>
            <a:r>
              <a:rPr lang="zh-CN" altLang="en-US" sz="2400" i="0" dirty="0">
                <a:solidFill>
                  <a:schemeClr val="tx1"/>
                </a:solidFill>
              </a:rPr>
              <a:t>反馈”会重复多</a:t>
            </a:r>
            <a:r>
              <a:rPr lang="zh-CN" altLang="en-US" sz="2400" i="0" dirty="0" smtClean="0">
                <a:solidFill>
                  <a:schemeClr val="tx1"/>
                </a:solidFill>
              </a:rPr>
              <a:t>遍。</a:t>
            </a:r>
            <a:endParaRPr lang="en-US" altLang="zh-CN" sz="2400" dirty="0" smtClean="0">
              <a:solidFill>
                <a:schemeClr val="tx1"/>
              </a:solidFill>
            </a:endParaRPr>
          </a:p>
          <a:p>
            <a:pPr lvl="1">
              <a:lnSpc>
                <a:spcPct val="100000"/>
              </a:lnSpc>
            </a:pPr>
            <a:r>
              <a:rPr lang="zh-CN" altLang="en-US" sz="2600" i="0" dirty="0">
                <a:solidFill>
                  <a:schemeClr val="tx1"/>
                </a:solidFill>
              </a:rPr>
              <a:t>使用的方法</a:t>
            </a:r>
            <a:r>
              <a:rPr lang="zh-CN" altLang="en-US" sz="2600" i="0" dirty="0" smtClean="0">
                <a:solidFill>
                  <a:schemeClr val="tx1"/>
                </a:solidFill>
              </a:rPr>
              <a:t>工具：</a:t>
            </a:r>
            <a:endParaRPr lang="zh-CN" altLang="en-US" sz="2600" i="0" dirty="0">
              <a:solidFill>
                <a:schemeClr val="tx1"/>
              </a:solidFill>
            </a:endParaRPr>
          </a:p>
          <a:p>
            <a:pPr lvl="2"/>
            <a:r>
              <a:rPr lang="en-US" altLang="zh-CN" sz="2400" dirty="0" smtClean="0">
                <a:solidFill>
                  <a:schemeClr val="tx1"/>
                </a:solidFill>
              </a:rPr>
              <a:t>4GL</a:t>
            </a:r>
          </a:p>
          <a:p>
            <a:pPr lvl="2"/>
            <a:r>
              <a:rPr lang="zh-CN" altLang="en-US" sz="2400" dirty="0">
                <a:solidFill>
                  <a:schemeClr val="tx1"/>
                </a:solidFill>
              </a:rPr>
              <a:t>可重用的软件</a:t>
            </a:r>
            <a:r>
              <a:rPr lang="zh-CN" altLang="en-US" sz="2400" dirty="0" smtClean="0">
                <a:solidFill>
                  <a:schemeClr val="tx1"/>
                </a:solidFill>
              </a:rPr>
              <a:t>构件</a:t>
            </a:r>
            <a:endParaRPr lang="en-US" altLang="zh-CN" sz="2400" dirty="0" smtClean="0">
              <a:solidFill>
                <a:schemeClr val="tx1"/>
              </a:solidFill>
            </a:endParaRPr>
          </a:p>
          <a:p>
            <a:pPr lvl="2"/>
            <a:r>
              <a:rPr lang="zh-CN" altLang="en-US" sz="2400" dirty="0">
                <a:solidFill>
                  <a:schemeClr val="tx1"/>
                </a:solidFill>
              </a:rPr>
              <a:t>形式化规格说明和原型</a:t>
            </a:r>
            <a:r>
              <a:rPr lang="zh-CN" altLang="en-US" sz="2400" dirty="0" smtClean="0">
                <a:solidFill>
                  <a:schemeClr val="tx1"/>
                </a:solidFill>
              </a:rPr>
              <a:t>环境</a:t>
            </a:r>
          </a:p>
          <a:p>
            <a:endParaRPr lang="en-US" altLang="zh-CN" sz="2600" dirty="0" smtClean="0">
              <a:solidFill>
                <a:schemeClr val="tx1"/>
              </a:solidFill>
            </a:endParaRPr>
          </a:p>
          <a:p>
            <a:endParaRPr lang="zh-CN" altLang="en-US" sz="2600" dirty="0">
              <a:solidFill>
                <a:schemeClr val="tx1"/>
              </a:solidFill>
            </a:endParaRPr>
          </a:p>
        </p:txBody>
      </p:sp>
      <p:pic>
        <p:nvPicPr>
          <p:cNvPr id="4" name="Picture 5"/>
          <p:cNvPicPr>
            <a:picLocks noChangeAspect="1" noChangeArrowheads="1"/>
          </p:cNvPicPr>
          <p:nvPr/>
        </p:nvPicPr>
        <p:blipFill>
          <a:blip r:embed="rId3"/>
          <a:srcRect/>
          <a:stretch>
            <a:fillRect/>
          </a:stretch>
        </p:blipFill>
        <p:spPr bwMode="auto">
          <a:xfrm>
            <a:off x="7286411" y="4252784"/>
            <a:ext cx="4645025" cy="1358900"/>
          </a:xfrm>
          <a:prstGeom prst="rect">
            <a:avLst/>
          </a:prstGeom>
          <a:ln>
            <a:noFill/>
          </a:ln>
          <a:effectLst>
            <a:outerShdw blurRad="292100" dist="139700" dir="2700000" algn="tl" rotWithShape="0">
              <a:srgbClr val="333333">
                <a:alpha val="65000"/>
              </a:srgbClr>
            </a:outerShdw>
          </a:effectLst>
        </p:spPr>
      </p:pic>
      <p:pic>
        <p:nvPicPr>
          <p:cNvPr id="5" name="Picture 6"/>
          <p:cNvPicPr>
            <a:picLocks noChangeAspect="1" noChangeArrowheads="1"/>
          </p:cNvPicPr>
          <p:nvPr/>
        </p:nvPicPr>
        <p:blipFill>
          <a:blip r:embed="rId4"/>
          <a:srcRect/>
          <a:stretch>
            <a:fillRect/>
          </a:stretch>
        </p:blipFill>
        <p:spPr bwMode="auto">
          <a:xfrm>
            <a:off x="10536023" y="5652874"/>
            <a:ext cx="1395413" cy="1028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577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normAutofit/>
          </a:bodyPr>
          <a:lstStyle/>
          <a:p>
            <a:r>
              <a:rPr lang="zh-CN" altLang="en-US" sz="2800" dirty="0"/>
              <a:t>一、需求分析概述</a:t>
            </a:r>
            <a:endParaRPr lang="en-US" altLang="zh-CN" sz="2800" dirty="0"/>
          </a:p>
          <a:p>
            <a:r>
              <a:rPr lang="zh-CN" altLang="en-US" sz="2800" dirty="0">
                <a:solidFill>
                  <a:srgbClr val="FF0000"/>
                </a:solidFill>
              </a:rPr>
              <a:t>二、面向数据流的结构化分析方法</a:t>
            </a:r>
            <a:endParaRPr lang="en-US" altLang="zh-CN" sz="2800" dirty="0">
              <a:solidFill>
                <a:srgbClr val="FF0000"/>
              </a:solidFill>
            </a:endParaRPr>
          </a:p>
          <a:p>
            <a:r>
              <a:rPr lang="zh-CN" altLang="en-US" sz="2800" dirty="0" smtClean="0"/>
              <a:t>三、用例建模</a:t>
            </a:r>
            <a:endParaRPr lang="zh-CN" altLang="en-US" sz="2800" dirty="0"/>
          </a:p>
        </p:txBody>
      </p:sp>
    </p:spTree>
    <p:extLst>
      <p:ext uri="{BB962C8B-B14F-4D97-AF65-F5344CB8AC3E}">
        <p14:creationId xmlns:p14="http://schemas.microsoft.com/office/powerpoint/2010/main" val="4161936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grpSp>
        <p:nvGrpSpPr>
          <p:cNvPr id="7" name="组合 12"/>
          <p:cNvGrpSpPr>
            <a:grpSpLocks/>
          </p:cNvGrpSpPr>
          <p:nvPr/>
        </p:nvGrpSpPr>
        <p:grpSpPr bwMode="auto">
          <a:xfrm>
            <a:off x="2025993" y="3830938"/>
            <a:ext cx="4464050" cy="2300288"/>
            <a:chOff x="5292080" y="2708920"/>
            <a:chExt cx="3456384" cy="1511941"/>
          </a:xfrm>
        </p:grpSpPr>
        <p:sp>
          <p:nvSpPr>
            <p:cNvPr id="8" name="椭圆 7"/>
            <p:cNvSpPr/>
            <p:nvPr/>
          </p:nvSpPr>
          <p:spPr>
            <a:xfrm>
              <a:off x="5292080" y="3428892"/>
              <a:ext cx="3456384" cy="791969"/>
            </a:xfrm>
            <a:prstGeom prst="ellipse">
              <a:avLst/>
            </a:prstGeom>
            <a:solidFill>
              <a:srgbClr val="C00000"/>
            </a:solidFill>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endParaRPr lang="zh-CN" altLang="en-US">
                <a:solidFill>
                  <a:srgbClr val="FFFFFF"/>
                </a:solidFill>
              </a:endParaRPr>
            </a:p>
          </p:txBody>
        </p:sp>
        <p:sp>
          <p:nvSpPr>
            <p:cNvPr id="9" name="椭圆 8"/>
            <p:cNvSpPr/>
            <p:nvPr/>
          </p:nvSpPr>
          <p:spPr>
            <a:xfrm>
              <a:off x="5508411" y="3140903"/>
              <a:ext cx="3023721" cy="719972"/>
            </a:xfrm>
            <a:prstGeom prst="ellipse">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endParaRPr lang="zh-CN" altLang="en-US">
                <a:solidFill>
                  <a:srgbClr val="FFFFFF"/>
                </a:solidFill>
              </a:endParaRPr>
            </a:p>
          </p:txBody>
        </p:sp>
        <p:sp>
          <p:nvSpPr>
            <p:cNvPr id="10" name="椭圆 9"/>
            <p:cNvSpPr/>
            <p:nvPr/>
          </p:nvSpPr>
          <p:spPr>
            <a:xfrm>
              <a:off x="5723514" y="2924912"/>
              <a:ext cx="2522226" cy="575977"/>
            </a:xfrm>
            <a:prstGeom prst="ellipse">
              <a:avLst/>
            </a:prstGeom>
            <a:solidFill>
              <a:srgbClr val="00B0F0"/>
            </a:solidFill>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endParaRPr lang="zh-CN" altLang="en-US">
                <a:solidFill>
                  <a:srgbClr val="FFFFFF"/>
                </a:solidFill>
              </a:endParaRPr>
            </a:p>
          </p:txBody>
        </p:sp>
        <p:sp>
          <p:nvSpPr>
            <p:cNvPr id="11" name="椭圆 10"/>
            <p:cNvSpPr/>
            <p:nvPr/>
          </p:nvSpPr>
          <p:spPr>
            <a:xfrm>
              <a:off x="5939845" y="2708920"/>
              <a:ext cx="2015814" cy="431983"/>
            </a:xfrm>
            <a:prstGeom prst="ellipse">
              <a:avLst/>
            </a:prstGeom>
            <a:solidFill>
              <a:schemeClr val="bg1">
                <a:lumMod val="85000"/>
              </a:schemeClr>
            </a:solidFill>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endParaRPr lang="zh-CN" altLang="en-US">
                <a:solidFill>
                  <a:srgbClr val="FFFFFF"/>
                </a:solidFill>
              </a:endParaRPr>
            </a:p>
          </p:txBody>
        </p:sp>
        <p:sp>
          <p:nvSpPr>
            <p:cNvPr id="12" name="TextBox 8"/>
            <p:cNvSpPr txBox="1">
              <a:spLocks noChangeArrowheads="1"/>
            </p:cNvSpPr>
            <p:nvPr/>
          </p:nvSpPr>
          <p:spPr bwMode="auto">
            <a:xfrm>
              <a:off x="6444208" y="3861048"/>
              <a:ext cx="1101143" cy="30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b="1">
                  <a:solidFill>
                    <a:schemeClr val="bg1"/>
                  </a:solidFill>
                  <a:latin typeface="Arial" panose="020B0604020202020204" pitchFamily="34" charset="0"/>
                </a:rPr>
                <a:t>关注质量</a:t>
              </a:r>
            </a:p>
          </p:txBody>
        </p:sp>
        <p:sp>
          <p:nvSpPr>
            <p:cNvPr id="13" name="TextBox 9"/>
            <p:cNvSpPr txBox="1">
              <a:spLocks noChangeArrowheads="1"/>
            </p:cNvSpPr>
            <p:nvPr/>
          </p:nvSpPr>
          <p:spPr bwMode="auto">
            <a:xfrm>
              <a:off x="6658767" y="3501008"/>
              <a:ext cx="622062" cy="30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b="1">
                  <a:solidFill>
                    <a:schemeClr val="tx1"/>
                  </a:solidFill>
                  <a:latin typeface="Arial" panose="020B0604020202020204" pitchFamily="34" charset="0"/>
                </a:rPr>
                <a:t>过程</a:t>
              </a:r>
            </a:p>
          </p:txBody>
        </p:sp>
        <p:sp>
          <p:nvSpPr>
            <p:cNvPr id="14" name="TextBox 10"/>
            <p:cNvSpPr txBox="1">
              <a:spLocks noChangeArrowheads="1"/>
            </p:cNvSpPr>
            <p:nvPr/>
          </p:nvSpPr>
          <p:spPr bwMode="auto">
            <a:xfrm>
              <a:off x="6658767" y="3140968"/>
              <a:ext cx="622062" cy="30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b="1">
                  <a:solidFill>
                    <a:schemeClr val="tx1"/>
                  </a:solidFill>
                  <a:latin typeface="Arial" panose="020B0604020202020204" pitchFamily="34" charset="0"/>
                </a:rPr>
                <a:t>方法</a:t>
              </a:r>
            </a:p>
          </p:txBody>
        </p:sp>
        <p:sp>
          <p:nvSpPr>
            <p:cNvPr id="15" name="TextBox 11"/>
            <p:cNvSpPr txBox="1">
              <a:spLocks noChangeArrowheads="1"/>
            </p:cNvSpPr>
            <p:nvPr/>
          </p:nvSpPr>
          <p:spPr bwMode="auto">
            <a:xfrm>
              <a:off x="6658767" y="2708920"/>
              <a:ext cx="622062" cy="30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2400" b="1">
                  <a:solidFill>
                    <a:schemeClr val="tx1"/>
                  </a:solidFill>
                  <a:latin typeface="Arial" panose="020B0604020202020204" pitchFamily="34" charset="0"/>
                </a:rPr>
                <a:t>工具</a:t>
              </a:r>
            </a:p>
          </p:txBody>
        </p:sp>
      </p:grpSp>
      <p:sp>
        <p:nvSpPr>
          <p:cNvPr id="16" name="文本框 15"/>
          <p:cNvSpPr txBox="1"/>
          <p:nvPr/>
        </p:nvSpPr>
        <p:spPr>
          <a:xfrm>
            <a:off x="2992781" y="2759376"/>
            <a:ext cx="2392362" cy="52387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zh-CN" altLang="en-US" sz="2400" dirty="0">
                <a:latin typeface="幼圆" panose="02010509060101010101" pitchFamily="49" charset="-122"/>
              </a:rPr>
              <a:t>软件工程</a:t>
            </a:r>
            <a:r>
              <a:rPr lang="zh-CN" altLang="en-US" sz="2800" b="1" dirty="0">
                <a:solidFill>
                  <a:srgbClr val="FF0000"/>
                </a:solidFill>
                <a:latin typeface="幼圆" panose="02010509060101010101" pitchFamily="49" charset="-122"/>
              </a:rPr>
              <a:t>三</a:t>
            </a:r>
            <a:r>
              <a:rPr lang="zh-CN" altLang="en-US" sz="2400" dirty="0">
                <a:latin typeface="幼圆" panose="02010509060101010101" pitchFamily="49" charset="-122"/>
              </a:rPr>
              <a:t>要素</a:t>
            </a:r>
            <a:endParaRPr lang="en-US" sz="2400" dirty="0">
              <a:latin typeface="幼圆" panose="02010509060101010101" pitchFamily="49" charset="-122"/>
              <a:ea typeface="幼圆" panose="02010509060101010101" pitchFamily="49" charset="-122"/>
            </a:endParaRPr>
          </a:p>
        </p:txBody>
      </p:sp>
      <p:cxnSp>
        <p:nvCxnSpPr>
          <p:cNvPr id="17" name="直接箭头连接符 16"/>
          <p:cNvCxnSpPr>
            <a:stCxn id="16" idx="2"/>
            <a:endCxn id="15" idx="0"/>
          </p:cNvCxnSpPr>
          <p:nvPr/>
        </p:nvCxnSpPr>
        <p:spPr>
          <a:xfrm>
            <a:off x="4189756" y="3283251"/>
            <a:ext cx="3175" cy="5476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直接箭头连接符 17"/>
          <p:cNvCxnSpPr/>
          <p:nvPr/>
        </p:nvCxnSpPr>
        <p:spPr>
          <a:xfrm>
            <a:off x="3754781" y="3288013"/>
            <a:ext cx="26987" cy="14065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直接箭头连接符 18"/>
          <p:cNvCxnSpPr/>
          <p:nvPr/>
        </p:nvCxnSpPr>
        <p:spPr>
          <a:xfrm>
            <a:off x="3322981" y="3299126"/>
            <a:ext cx="36512" cy="196691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0" name="文本框 19"/>
          <p:cNvSpPr txBox="1"/>
          <p:nvPr/>
        </p:nvSpPr>
        <p:spPr>
          <a:xfrm>
            <a:off x="7597860" y="2860975"/>
            <a:ext cx="2781300" cy="193992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marL="285750" indent="-285750" eaLnBrk="1" hangingPunct="1">
              <a:buFont typeface="Arial" panose="020B0604020202020204" pitchFamily="34" charset="0"/>
              <a:buChar char="•"/>
              <a:defRPr/>
            </a:pPr>
            <a:r>
              <a:rPr lang="zh-CN" altLang="en-US" sz="2400" dirty="0"/>
              <a:t>管理方法</a:t>
            </a:r>
            <a:endParaRPr lang="en-US" altLang="zh-CN" sz="2400" dirty="0"/>
          </a:p>
          <a:p>
            <a:pPr marL="285750" indent="-285750" eaLnBrk="1" hangingPunct="1">
              <a:buFont typeface="Arial" panose="020B0604020202020204" pitchFamily="34" charset="0"/>
              <a:buChar char="•"/>
              <a:defRPr/>
            </a:pPr>
            <a:r>
              <a:rPr lang="zh-CN" altLang="en-US" sz="2400" dirty="0"/>
              <a:t>技术方法</a:t>
            </a:r>
            <a:endParaRPr lang="en-US" altLang="zh-CN" sz="2400" dirty="0"/>
          </a:p>
          <a:p>
            <a:pPr marL="742950" lvl="1" indent="-285750" eaLnBrk="1" hangingPunct="1">
              <a:buFont typeface="Arial" panose="020B0604020202020204" pitchFamily="34" charset="0"/>
              <a:buChar char="•"/>
              <a:defRPr/>
            </a:pPr>
            <a:r>
              <a:rPr lang="zh-CN" altLang="en-US" sz="2400" dirty="0"/>
              <a:t>面向对象方法</a:t>
            </a:r>
            <a:endParaRPr lang="en-US" altLang="zh-CN" sz="2400" dirty="0"/>
          </a:p>
          <a:p>
            <a:pPr marL="742950" lvl="1" indent="-285750" eaLnBrk="1" hangingPunct="1">
              <a:buFont typeface="Arial" panose="020B0604020202020204" pitchFamily="34" charset="0"/>
              <a:buChar char="•"/>
              <a:defRPr/>
            </a:pPr>
            <a:r>
              <a:rPr lang="zh-CN" altLang="en-US" sz="2400" b="1" dirty="0">
                <a:solidFill>
                  <a:srgbClr val="00B0F0"/>
                </a:solidFill>
              </a:rPr>
              <a:t>结构化方法</a:t>
            </a:r>
            <a:endParaRPr lang="en-US" altLang="zh-CN" sz="2400" b="1" dirty="0">
              <a:solidFill>
                <a:srgbClr val="00B0F0"/>
              </a:solidFill>
            </a:endParaRPr>
          </a:p>
          <a:p>
            <a:pPr marL="742950" lvl="1" indent="-285750" eaLnBrk="1" hangingPunct="1">
              <a:buFont typeface="Arial" panose="020B0604020202020204" pitchFamily="34" charset="0"/>
              <a:buChar char="•"/>
              <a:defRPr/>
            </a:pPr>
            <a:r>
              <a:rPr lang="zh-CN" altLang="en-US" sz="2400" dirty="0"/>
              <a:t>形式化方法</a:t>
            </a:r>
            <a:endParaRPr lang="en-US" sz="2400" dirty="0"/>
          </a:p>
        </p:txBody>
      </p:sp>
    </p:spTree>
    <p:extLst>
      <p:ext uri="{BB962C8B-B14F-4D97-AF65-F5344CB8AC3E}">
        <p14:creationId xmlns:p14="http://schemas.microsoft.com/office/powerpoint/2010/main" val="216097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par>
                                <p:cTn id="13" presetID="22" presetClass="entr" presetSubtype="1"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sp>
        <p:nvSpPr>
          <p:cNvPr id="3" name="内容占位符 2"/>
          <p:cNvSpPr>
            <a:spLocks noGrp="1"/>
          </p:cNvSpPr>
          <p:nvPr>
            <p:ph idx="1"/>
          </p:nvPr>
        </p:nvSpPr>
        <p:spPr>
          <a:xfrm>
            <a:off x="1371600" y="2286000"/>
            <a:ext cx="9922476" cy="3933568"/>
          </a:xfrm>
        </p:spPr>
        <p:txBody>
          <a:bodyPr>
            <a:normAutofit/>
          </a:bodyPr>
          <a:lstStyle/>
          <a:p>
            <a:r>
              <a:rPr lang="en-US" altLang="zh-CN" sz="2800" dirty="0" smtClean="0">
                <a:solidFill>
                  <a:schemeClr val="tx1"/>
                </a:solidFill>
              </a:rPr>
              <a:t>1. </a:t>
            </a:r>
            <a:r>
              <a:rPr lang="zh-CN" altLang="en-US" sz="2800" dirty="0" smtClean="0">
                <a:solidFill>
                  <a:schemeClr val="tx1"/>
                </a:solidFill>
              </a:rPr>
              <a:t>产生</a:t>
            </a:r>
            <a:r>
              <a:rPr lang="zh-CN" altLang="en-US" sz="2800" dirty="0">
                <a:solidFill>
                  <a:schemeClr val="tx1"/>
                </a:solidFill>
              </a:rPr>
              <a:t>背景</a:t>
            </a:r>
          </a:p>
          <a:p>
            <a:r>
              <a:rPr lang="en-US" altLang="zh-CN" sz="2800" dirty="0" smtClean="0">
                <a:solidFill>
                  <a:schemeClr val="tx1"/>
                </a:solidFill>
              </a:rPr>
              <a:t>2. </a:t>
            </a:r>
            <a:r>
              <a:rPr lang="zh-CN" altLang="en-US" sz="2800" dirty="0" smtClean="0">
                <a:solidFill>
                  <a:schemeClr val="tx1"/>
                </a:solidFill>
              </a:rPr>
              <a:t>何谓</a:t>
            </a:r>
            <a:r>
              <a:rPr lang="zh-CN" altLang="en-US" sz="2800" dirty="0">
                <a:solidFill>
                  <a:schemeClr val="tx1"/>
                </a:solidFill>
              </a:rPr>
              <a:t>结构化</a:t>
            </a:r>
          </a:p>
          <a:p>
            <a:r>
              <a:rPr lang="en-US" altLang="zh-CN" sz="2800" dirty="0" smtClean="0">
                <a:solidFill>
                  <a:schemeClr val="tx1"/>
                </a:solidFill>
              </a:rPr>
              <a:t>3. </a:t>
            </a:r>
            <a:r>
              <a:rPr lang="zh-CN" altLang="en-US" sz="2800" dirty="0" smtClean="0">
                <a:solidFill>
                  <a:schemeClr val="tx1"/>
                </a:solidFill>
              </a:rPr>
              <a:t>主要</a:t>
            </a:r>
            <a:r>
              <a:rPr lang="zh-CN" altLang="en-US" sz="2800" dirty="0">
                <a:solidFill>
                  <a:schemeClr val="tx1"/>
                </a:solidFill>
              </a:rPr>
              <a:t>内容</a:t>
            </a:r>
          </a:p>
          <a:p>
            <a:r>
              <a:rPr lang="en-US" altLang="zh-CN" sz="2800" dirty="0" smtClean="0">
                <a:solidFill>
                  <a:schemeClr val="tx1"/>
                </a:solidFill>
              </a:rPr>
              <a:t>4. </a:t>
            </a:r>
            <a:r>
              <a:rPr lang="zh-CN" altLang="en-US" sz="2800" dirty="0" smtClean="0">
                <a:solidFill>
                  <a:schemeClr val="tx1"/>
                </a:solidFill>
              </a:rPr>
              <a:t>要点</a:t>
            </a:r>
            <a:endParaRPr lang="zh-CN" altLang="en-US" sz="2800" dirty="0">
              <a:solidFill>
                <a:schemeClr val="tx1"/>
              </a:solidFill>
            </a:endParaRPr>
          </a:p>
          <a:p>
            <a:r>
              <a:rPr lang="en-US" altLang="zh-CN" sz="2800" dirty="0" smtClean="0">
                <a:solidFill>
                  <a:schemeClr val="tx1"/>
                </a:solidFill>
              </a:rPr>
              <a:t>5. </a:t>
            </a:r>
            <a:r>
              <a:rPr lang="zh-CN" altLang="en-US" sz="2800" dirty="0" smtClean="0">
                <a:solidFill>
                  <a:schemeClr val="tx1"/>
                </a:solidFill>
              </a:rPr>
              <a:t>适用场景</a:t>
            </a:r>
            <a:endParaRPr lang="zh-CN" altLang="en-US" sz="2800" dirty="0">
              <a:solidFill>
                <a:schemeClr val="tx1"/>
              </a:solidFill>
            </a:endParaRPr>
          </a:p>
        </p:txBody>
      </p:sp>
    </p:spTree>
    <p:extLst>
      <p:ext uri="{BB962C8B-B14F-4D97-AF65-F5344CB8AC3E}">
        <p14:creationId xmlns:p14="http://schemas.microsoft.com/office/powerpoint/2010/main" val="1047645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sp>
        <p:nvSpPr>
          <p:cNvPr id="3" name="内容占位符 2"/>
          <p:cNvSpPr>
            <a:spLocks noGrp="1"/>
          </p:cNvSpPr>
          <p:nvPr>
            <p:ph idx="1"/>
          </p:nvPr>
        </p:nvSpPr>
        <p:spPr>
          <a:xfrm>
            <a:off x="1371600" y="2051222"/>
            <a:ext cx="9922476" cy="4168346"/>
          </a:xfrm>
        </p:spPr>
        <p:txBody>
          <a:bodyPr>
            <a:normAutofit/>
          </a:bodyPr>
          <a:lstStyle/>
          <a:p>
            <a:r>
              <a:rPr lang="en-US" altLang="zh-CN" sz="2800" dirty="0" smtClean="0">
                <a:solidFill>
                  <a:schemeClr val="tx1"/>
                </a:solidFill>
              </a:rPr>
              <a:t>1. </a:t>
            </a:r>
            <a:r>
              <a:rPr lang="zh-CN" altLang="en-US" sz="2800" dirty="0" smtClean="0">
                <a:solidFill>
                  <a:schemeClr val="tx1"/>
                </a:solidFill>
              </a:rPr>
              <a:t>产生背景</a:t>
            </a:r>
            <a:endParaRPr lang="en-US" altLang="zh-CN" sz="2800" dirty="0" smtClean="0">
              <a:solidFill>
                <a:schemeClr val="tx1"/>
              </a:solidFill>
            </a:endParaRPr>
          </a:p>
          <a:p>
            <a:pPr marL="530352" lvl="1" indent="0">
              <a:buNone/>
            </a:pPr>
            <a:r>
              <a:rPr lang="zh-CN" altLang="en-US" sz="2800" dirty="0" smtClean="0">
                <a:solidFill>
                  <a:schemeClr val="tx1"/>
                </a:solidFill>
              </a:rPr>
              <a:t>        </a:t>
            </a:r>
            <a:r>
              <a:rPr lang="zh-CN" altLang="en-US" sz="2600" i="0" dirty="0" smtClean="0">
                <a:solidFill>
                  <a:schemeClr val="tx1"/>
                </a:solidFill>
              </a:rPr>
              <a:t>计算机</a:t>
            </a:r>
            <a:r>
              <a:rPr lang="zh-CN" altLang="en-US" sz="2600" i="0" dirty="0">
                <a:solidFill>
                  <a:schemeClr val="tx1"/>
                </a:solidFill>
              </a:rPr>
              <a:t>软件发展速度始终滞后于计算机硬件的发展。究其原因，除了因为软件自身的复杂性外，还包括两个方面的原因：</a:t>
            </a:r>
          </a:p>
          <a:p>
            <a:pPr lvl="1"/>
            <a:r>
              <a:rPr lang="zh-CN" altLang="en-US" sz="2600" i="0" dirty="0">
                <a:solidFill>
                  <a:schemeClr val="tx1"/>
                </a:solidFill>
              </a:rPr>
              <a:t>（</a:t>
            </a:r>
            <a:r>
              <a:rPr lang="en-US" altLang="zh-CN" sz="2600" i="0" dirty="0">
                <a:solidFill>
                  <a:schemeClr val="tx1"/>
                </a:solidFill>
              </a:rPr>
              <a:t>1</a:t>
            </a:r>
            <a:r>
              <a:rPr lang="zh-CN" altLang="en-US" sz="2600" i="0" dirty="0">
                <a:solidFill>
                  <a:schemeClr val="tx1"/>
                </a:solidFill>
              </a:rPr>
              <a:t>）</a:t>
            </a:r>
            <a:r>
              <a:rPr lang="zh-CN" altLang="en-US" sz="2600" i="0" dirty="0">
                <a:solidFill>
                  <a:srgbClr val="FF0000"/>
                </a:solidFill>
              </a:rPr>
              <a:t>个体化</a:t>
            </a:r>
          </a:p>
          <a:p>
            <a:pPr lvl="1"/>
            <a:r>
              <a:rPr lang="zh-CN" altLang="en-US" sz="2600" i="0" dirty="0">
                <a:solidFill>
                  <a:schemeClr val="tx1"/>
                </a:solidFill>
              </a:rPr>
              <a:t>（</a:t>
            </a:r>
            <a:r>
              <a:rPr lang="en-US" altLang="zh-CN" sz="2600" i="0" dirty="0">
                <a:solidFill>
                  <a:schemeClr val="tx1"/>
                </a:solidFill>
              </a:rPr>
              <a:t>2</a:t>
            </a:r>
            <a:r>
              <a:rPr lang="zh-CN" altLang="en-US" sz="2600" i="0" dirty="0">
                <a:solidFill>
                  <a:schemeClr val="tx1"/>
                </a:solidFill>
              </a:rPr>
              <a:t>）</a:t>
            </a:r>
            <a:r>
              <a:rPr lang="zh-CN" altLang="en-US" sz="2600" i="0" dirty="0">
                <a:solidFill>
                  <a:srgbClr val="FF0000"/>
                </a:solidFill>
              </a:rPr>
              <a:t>受限于程序设计语言</a:t>
            </a:r>
          </a:p>
          <a:p>
            <a:pPr lvl="2"/>
            <a:r>
              <a:rPr lang="en-US" altLang="zh-CN" sz="2400" i="0" dirty="0">
                <a:solidFill>
                  <a:schemeClr val="tx1"/>
                </a:solidFill>
              </a:rPr>
              <a:t>20</a:t>
            </a:r>
            <a:r>
              <a:rPr lang="zh-CN" altLang="en-US" sz="2400" i="0" dirty="0">
                <a:solidFill>
                  <a:schemeClr val="tx1"/>
                </a:solidFill>
              </a:rPr>
              <a:t>世纪</a:t>
            </a:r>
            <a:r>
              <a:rPr lang="en-US" altLang="zh-CN" sz="2400" i="0" dirty="0">
                <a:solidFill>
                  <a:schemeClr val="tx1"/>
                </a:solidFill>
              </a:rPr>
              <a:t>50</a:t>
            </a:r>
            <a:r>
              <a:rPr lang="zh-CN" altLang="en-US" sz="2400" i="0" dirty="0">
                <a:solidFill>
                  <a:schemeClr val="tx1"/>
                </a:solidFill>
              </a:rPr>
              <a:t>年代</a:t>
            </a:r>
            <a:r>
              <a:rPr lang="en-US" altLang="zh-CN" sz="2400" i="0" dirty="0">
                <a:solidFill>
                  <a:schemeClr val="tx1"/>
                </a:solidFill>
              </a:rPr>
              <a:t>——</a:t>
            </a:r>
            <a:r>
              <a:rPr lang="zh-CN" altLang="en-US" sz="2400" i="0" dirty="0">
                <a:solidFill>
                  <a:schemeClr val="tx1"/>
                </a:solidFill>
              </a:rPr>
              <a:t>低级语言。由机器指令符号化为汇编语言。开发效率低、移植性差。</a:t>
            </a:r>
          </a:p>
          <a:p>
            <a:pPr lvl="2"/>
            <a:r>
              <a:rPr lang="en-US" altLang="zh-CN" sz="2400" i="0" dirty="0">
                <a:solidFill>
                  <a:schemeClr val="tx1"/>
                </a:solidFill>
              </a:rPr>
              <a:t>20</a:t>
            </a:r>
            <a:r>
              <a:rPr lang="zh-CN" altLang="en-US" sz="2400" i="0" dirty="0">
                <a:solidFill>
                  <a:schemeClr val="tx1"/>
                </a:solidFill>
              </a:rPr>
              <a:t>世纪</a:t>
            </a:r>
            <a:r>
              <a:rPr lang="en-US" altLang="zh-CN" sz="2400" i="0" dirty="0">
                <a:solidFill>
                  <a:schemeClr val="tx1"/>
                </a:solidFill>
              </a:rPr>
              <a:t>60</a:t>
            </a:r>
            <a:r>
              <a:rPr lang="zh-CN" altLang="en-US" sz="2400" i="0" dirty="0">
                <a:solidFill>
                  <a:schemeClr val="tx1"/>
                </a:solidFill>
              </a:rPr>
              <a:t>年代</a:t>
            </a:r>
            <a:r>
              <a:rPr lang="en-US" altLang="zh-CN" sz="2400" i="0" dirty="0">
                <a:solidFill>
                  <a:schemeClr val="tx1"/>
                </a:solidFill>
              </a:rPr>
              <a:t>——</a:t>
            </a:r>
            <a:r>
              <a:rPr lang="zh-CN" altLang="en-US" sz="2400" i="0" dirty="0">
                <a:solidFill>
                  <a:schemeClr val="tx1"/>
                </a:solidFill>
              </a:rPr>
              <a:t>高级语言。如</a:t>
            </a:r>
            <a:r>
              <a:rPr lang="en-US" altLang="zh-CN" sz="2400" i="0" dirty="0">
                <a:solidFill>
                  <a:schemeClr val="tx1"/>
                </a:solidFill>
              </a:rPr>
              <a:t>FORTRAN</a:t>
            </a:r>
            <a:r>
              <a:rPr lang="zh-CN" altLang="en-US" sz="2400" i="0" dirty="0">
                <a:solidFill>
                  <a:schemeClr val="tx1"/>
                </a:solidFill>
              </a:rPr>
              <a:t>、</a:t>
            </a:r>
            <a:r>
              <a:rPr lang="en-US" altLang="zh-CN" sz="2400" i="0" dirty="0">
                <a:solidFill>
                  <a:schemeClr val="tx1"/>
                </a:solidFill>
              </a:rPr>
              <a:t>COBOL</a:t>
            </a:r>
            <a:r>
              <a:rPr lang="zh-CN" altLang="en-US" sz="2400" i="0" dirty="0">
                <a:solidFill>
                  <a:schemeClr val="tx1"/>
                </a:solidFill>
              </a:rPr>
              <a:t>，更加贴近自然语言。只重视处理功能，缺乏结构性。</a:t>
            </a:r>
          </a:p>
        </p:txBody>
      </p:sp>
      <p:sp>
        <p:nvSpPr>
          <p:cNvPr id="4" name="文本框 3"/>
          <p:cNvSpPr txBox="1"/>
          <p:nvPr/>
        </p:nvSpPr>
        <p:spPr>
          <a:xfrm>
            <a:off x="2423254" y="4384802"/>
            <a:ext cx="854954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eaLnBrk="1" hangingPunct="1">
              <a:lnSpc>
                <a:spcPct val="150000"/>
              </a:lnSpc>
              <a:defRPr/>
            </a:pPr>
            <a:r>
              <a:rPr lang="en-US" altLang="zh-CN" sz="2400" dirty="0"/>
              <a:t>1966</a:t>
            </a:r>
            <a:r>
              <a:rPr lang="zh-CN" altLang="en-US" sz="2400" dirty="0"/>
              <a:t>年，任何程序的逻辑结构都可以用</a:t>
            </a:r>
            <a:r>
              <a:rPr lang="zh-CN" altLang="en-US" sz="2400" dirty="0">
                <a:solidFill>
                  <a:srgbClr val="ED3807"/>
                </a:solidFill>
              </a:rPr>
              <a:t>顺序、选择、循环</a:t>
            </a:r>
            <a:r>
              <a:rPr lang="zh-CN" altLang="en-US" sz="2400" dirty="0"/>
              <a:t>结构来表示被证明。结构化程序设计（</a:t>
            </a:r>
            <a:r>
              <a:rPr lang="en-US" altLang="zh-CN" sz="2400" dirty="0"/>
              <a:t>SP</a:t>
            </a:r>
            <a:r>
              <a:rPr lang="zh-CN" altLang="en-US" sz="2400" dirty="0"/>
              <a:t>）逐渐形成，相继出现了多种结构化程序设计语言（如</a:t>
            </a:r>
            <a:r>
              <a:rPr lang="en-US" altLang="zh-CN" sz="2400" dirty="0"/>
              <a:t>C</a:t>
            </a:r>
            <a:r>
              <a:rPr lang="zh-CN" altLang="en-US" sz="2400" dirty="0"/>
              <a:t>语言）。</a:t>
            </a:r>
            <a:endParaRPr lang="en-US" sz="2000" dirty="0"/>
          </a:p>
        </p:txBody>
      </p:sp>
    </p:spTree>
    <p:extLst>
      <p:ext uri="{BB962C8B-B14F-4D97-AF65-F5344CB8AC3E}">
        <p14:creationId xmlns:p14="http://schemas.microsoft.com/office/powerpoint/2010/main" val="229984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sp>
        <p:nvSpPr>
          <p:cNvPr id="3" name="内容占位符 2"/>
          <p:cNvSpPr>
            <a:spLocks noGrp="1"/>
          </p:cNvSpPr>
          <p:nvPr>
            <p:ph idx="1"/>
          </p:nvPr>
        </p:nvSpPr>
        <p:spPr>
          <a:xfrm>
            <a:off x="1371600" y="2051222"/>
            <a:ext cx="9922476" cy="4168346"/>
          </a:xfrm>
        </p:spPr>
        <p:txBody>
          <a:bodyPr>
            <a:normAutofit/>
          </a:bodyPr>
          <a:lstStyle/>
          <a:p>
            <a:r>
              <a:rPr lang="en-US" altLang="zh-CN" sz="2800" b="1" dirty="0" smtClean="0">
                <a:solidFill>
                  <a:schemeClr val="tx1"/>
                </a:solidFill>
              </a:rPr>
              <a:t>2. </a:t>
            </a:r>
            <a:r>
              <a:rPr lang="zh-CN" altLang="en-US" sz="2800" b="1" dirty="0">
                <a:solidFill>
                  <a:schemeClr val="tx1"/>
                </a:solidFill>
              </a:rPr>
              <a:t>何</a:t>
            </a:r>
            <a:r>
              <a:rPr lang="zh-CN" altLang="en-US" sz="2800" b="1" dirty="0" smtClean="0">
                <a:solidFill>
                  <a:schemeClr val="tx1"/>
                </a:solidFill>
              </a:rPr>
              <a:t>为结构化（结构化的主要表现）</a:t>
            </a:r>
            <a:endParaRPr lang="en-US" altLang="zh-CN" sz="2800" b="1" dirty="0">
              <a:solidFill>
                <a:schemeClr val="tx1"/>
              </a:solidFill>
            </a:endParaRPr>
          </a:p>
          <a:p>
            <a:pPr lvl="1"/>
            <a:r>
              <a:rPr lang="zh-CN" altLang="en-US" sz="2600" i="0" dirty="0" smtClean="0">
                <a:solidFill>
                  <a:schemeClr val="tx1"/>
                </a:solidFill>
              </a:rPr>
              <a:t>（</a:t>
            </a:r>
            <a:r>
              <a:rPr lang="en-US" altLang="zh-CN" sz="2600" i="0" dirty="0">
                <a:solidFill>
                  <a:schemeClr val="tx1"/>
                </a:solidFill>
              </a:rPr>
              <a:t>1</a:t>
            </a:r>
            <a:r>
              <a:rPr lang="zh-CN" altLang="en-US" sz="2600" i="0" dirty="0">
                <a:solidFill>
                  <a:schemeClr val="tx1"/>
                </a:solidFill>
              </a:rPr>
              <a:t>）</a:t>
            </a:r>
            <a:r>
              <a:rPr lang="zh-CN" altLang="en-US" sz="2600" i="0" dirty="0">
                <a:solidFill>
                  <a:srgbClr val="FF0000"/>
                </a:solidFill>
              </a:rPr>
              <a:t>自顶向下，逐步求精</a:t>
            </a:r>
            <a:r>
              <a:rPr lang="zh-CN" altLang="en-US" sz="2600" i="0" dirty="0">
                <a:solidFill>
                  <a:schemeClr val="tx1"/>
                </a:solidFill>
              </a:rPr>
              <a:t>。将编写程序看成一个逐步演化的过程。将分析问题的过程划分成若干个层次，每一个新的层次都是上一个层次的细化</a:t>
            </a:r>
            <a:r>
              <a:rPr lang="zh-CN" altLang="en-US" sz="2600" i="0" dirty="0" smtClean="0">
                <a:solidFill>
                  <a:schemeClr val="tx1"/>
                </a:solidFill>
              </a:rPr>
              <a:t>。</a:t>
            </a:r>
            <a:endParaRPr lang="en-US" altLang="zh-CN" sz="2600" i="0" dirty="0" smtClean="0">
              <a:solidFill>
                <a:schemeClr val="tx1"/>
              </a:solidFill>
            </a:endParaRPr>
          </a:p>
          <a:p>
            <a:pPr lvl="1"/>
            <a:r>
              <a:rPr lang="zh-CN" altLang="en-US" sz="2600" i="0" dirty="0" smtClean="0">
                <a:solidFill>
                  <a:schemeClr val="tx1"/>
                </a:solidFill>
              </a:rPr>
              <a:t>（</a:t>
            </a:r>
            <a:r>
              <a:rPr lang="en-US" altLang="zh-CN" sz="2600" i="0" dirty="0">
                <a:solidFill>
                  <a:schemeClr val="tx1"/>
                </a:solidFill>
              </a:rPr>
              <a:t>2</a:t>
            </a:r>
            <a:r>
              <a:rPr lang="zh-CN" altLang="en-US" sz="2600" i="0" dirty="0">
                <a:solidFill>
                  <a:schemeClr val="tx1"/>
                </a:solidFill>
              </a:rPr>
              <a:t>）</a:t>
            </a:r>
            <a:r>
              <a:rPr lang="zh-CN" altLang="en-US" sz="2600" i="0" dirty="0">
                <a:solidFill>
                  <a:srgbClr val="FF0000"/>
                </a:solidFill>
              </a:rPr>
              <a:t>模块化</a:t>
            </a:r>
            <a:r>
              <a:rPr lang="zh-CN" altLang="en-US" sz="2600" i="0" dirty="0">
                <a:solidFill>
                  <a:schemeClr val="tx1"/>
                </a:solidFill>
              </a:rPr>
              <a:t>。将系统分解成若干个模块，每个模块实现特定的功能，最终的系统将由这些模块组装而成。模块之间通过接口传递信息</a:t>
            </a:r>
            <a:r>
              <a:rPr lang="zh-CN" altLang="en-US" sz="2600" i="0" dirty="0" smtClean="0">
                <a:solidFill>
                  <a:schemeClr val="tx1"/>
                </a:solidFill>
              </a:rPr>
              <a:t>。</a:t>
            </a:r>
            <a:endParaRPr lang="en-US" altLang="zh-CN" sz="2600" i="0" dirty="0" smtClean="0">
              <a:solidFill>
                <a:schemeClr val="tx1"/>
              </a:solidFill>
            </a:endParaRPr>
          </a:p>
          <a:p>
            <a:pPr lvl="1"/>
            <a:r>
              <a:rPr lang="zh-CN" altLang="en-US" sz="2600" i="0" dirty="0" smtClean="0">
                <a:solidFill>
                  <a:schemeClr val="tx1"/>
                </a:solidFill>
              </a:rPr>
              <a:t>（</a:t>
            </a:r>
            <a:r>
              <a:rPr lang="en-US" altLang="zh-CN" sz="2600" i="0" dirty="0">
                <a:solidFill>
                  <a:schemeClr val="tx1"/>
                </a:solidFill>
              </a:rPr>
              <a:t>3</a:t>
            </a:r>
            <a:r>
              <a:rPr lang="zh-CN" altLang="en-US" sz="2600" i="0" dirty="0">
                <a:solidFill>
                  <a:schemeClr val="tx1"/>
                </a:solidFill>
              </a:rPr>
              <a:t>）</a:t>
            </a:r>
            <a:r>
              <a:rPr lang="zh-CN" altLang="en-US" sz="2600" i="0" dirty="0">
                <a:solidFill>
                  <a:srgbClr val="FF0000"/>
                </a:solidFill>
              </a:rPr>
              <a:t>语句结构化</a:t>
            </a:r>
            <a:r>
              <a:rPr lang="zh-CN" altLang="en-US" sz="2600" i="0" dirty="0">
                <a:solidFill>
                  <a:schemeClr val="tx1"/>
                </a:solidFill>
              </a:rPr>
              <a:t>。在每个模块中只允许出现顺序、分支和循环三种流程结构的语句</a:t>
            </a:r>
            <a:r>
              <a:rPr lang="zh-CN" altLang="en-US" sz="2400" i="0" dirty="0" smtClean="0">
                <a:solidFill>
                  <a:schemeClr val="tx1"/>
                </a:solidFill>
              </a:rPr>
              <a:t>。</a:t>
            </a:r>
            <a:endParaRPr lang="zh-CN" altLang="en-US" sz="2400" i="0" dirty="0">
              <a:solidFill>
                <a:schemeClr val="tx1"/>
              </a:solidFill>
            </a:endParaRPr>
          </a:p>
        </p:txBody>
      </p:sp>
    </p:spTree>
    <p:extLst>
      <p:ext uri="{BB962C8B-B14F-4D97-AF65-F5344CB8AC3E}">
        <p14:creationId xmlns:p14="http://schemas.microsoft.com/office/powerpoint/2010/main" val="382598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sp>
        <p:nvSpPr>
          <p:cNvPr id="3" name="内容占位符 2"/>
          <p:cNvSpPr>
            <a:spLocks noGrp="1"/>
          </p:cNvSpPr>
          <p:nvPr>
            <p:ph idx="1"/>
          </p:nvPr>
        </p:nvSpPr>
        <p:spPr>
          <a:xfrm>
            <a:off x="1371600" y="2051222"/>
            <a:ext cx="9922476" cy="4168346"/>
          </a:xfrm>
        </p:spPr>
        <p:txBody>
          <a:bodyPr>
            <a:normAutofit/>
          </a:bodyPr>
          <a:lstStyle/>
          <a:p>
            <a:r>
              <a:rPr lang="en-US" altLang="zh-CN" sz="2800" dirty="0" smtClean="0">
                <a:solidFill>
                  <a:schemeClr val="tx1"/>
                </a:solidFill>
              </a:rPr>
              <a:t>3. </a:t>
            </a:r>
            <a:r>
              <a:rPr lang="zh-CN" altLang="en-US" sz="2800" dirty="0" smtClean="0">
                <a:solidFill>
                  <a:schemeClr val="tx1"/>
                </a:solidFill>
              </a:rPr>
              <a:t>什么是结构化方法</a:t>
            </a:r>
            <a:endParaRPr lang="en-US" altLang="zh-CN" sz="2800" dirty="0">
              <a:solidFill>
                <a:schemeClr val="tx1"/>
              </a:solidFill>
            </a:endParaRPr>
          </a:p>
          <a:p>
            <a:pPr lvl="1"/>
            <a:r>
              <a:rPr lang="en-US" altLang="zh-CN" sz="2600" i="0" dirty="0" smtClean="0">
                <a:solidFill>
                  <a:srgbClr val="FF0000"/>
                </a:solidFill>
              </a:rPr>
              <a:t>SP</a:t>
            </a:r>
            <a:r>
              <a:rPr lang="en-US" altLang="zh-CN" sz="2600" i="0" dirty="0" smtClean="0">
                <a:solidFill>
                  <a:srgbClr val="FF0000"/>
                </a:solidFill>
                <a:sym typeface="Wingdings" panose="05000000000000000000" pitchFamily="2" charset="2"/>
              </a:rPr>
              <a:t></a:t>
            </a:r>
            <a:r>
              <a:rPr lang="en-US" altLang="zh-CN" sz="2600" i="0" dirty="0" smtClean="0">
                <a:solidFill>
                  <a:srgbClr val="FF0000"/>
                </a:solidFill>
              </a:rPr>
              <a:t>SD</a:t>
            </a:r>
            <a:r>
              <a:rPr lang="en-US" altLang="zh-CN" sz="2600" i="0" dirty="0" smtClean="0">
                <a:solidFill>
                  <a:srgbClr val="FF0000"/>
                </a:solidFill>
                <a:sym typeface="Wingdings" panose="05000000000000000000" pitchFamily="2" charset="2"/>
              </a:rPr>
              <a:t></a:t>
            </a:r>
            <a:r>
              <a:rPr lang="en-US" altLang="zh-CN" sz="2600" i="0" dirty="0" smtClean="0">
                <a:solidFill>
                  <a:srgbClr val="FF0000"/>
                </a:solidFill>
              </a:rPr>
              <a:t>SA</a:t>
            </a:r>
            <a:endParaRPr lang="en-US" altLang="zh-CN" sz="2600" i="0" dirty="0">
              <a:solidFill>
                <a:srgbClr val="FF0000"/>
              </a:solidFill>
            </a:endParaRPr>
          </a:p>
          <a:p>
            <a:pPr lvl="1"/>
            <a:r>
              <a:rPr lang="zh-CN" altLang="en-US" sz="2600" i="0" dirty="0">
                <a:solidFill>
                  <a:schemeClr val="tx1"/>
                </a:solidFill>
              </a:rPr>
              <a:t>结构化方法（</a:t>
            </a:r>
            <a:r>
              <a:rPr lang="en-US" altLang="zh-CN" sz="2600" i="0" dirty="0">
                <a:solidFill>
                  <a:schemeClr val="tx1"/>
                </a:solidFill>
              </a:rPr>
              <a:t>Structured Methodology</a:t>
            </a:r>
            <a:r>
              <a:rPr lang="zh-CN" altLang="en-US" sz="2600" i="0" dirty="0">
                <a:solidFill>
                  <a:schemeClr val="tx1"/>
                </a:solidFill>
              </a:rPr>
              <a:t>）是一种传统的软件开发方法，它是由结构化分析（</a:t>
            </a:r>
            <a:r>
              <a:rPr lang="en-US" altLang="zh-CN" sz="2600" i="0" dirty="0">
                <a:solidFill>
                  <a:schemeClr val="tx1"/>
                </a:solidFill>
              </a:rPr>
              <a:t>SA</a:t>
            </a:r>
            <a:r>
              <a:rPr lang="zh-CN" altLang="en-US" sz="2600" i="0" dirty="0">
                <a:solidFill>
                  <a:schemeClr val="tx1"/>
                </a:solidFill>
              </a:rPr>
              <a:t>）、结构化设计（</a:t>
            </a:r>
            <a:r>
              <a:rPr lang="en-US" altLang="zh-CN" sz="2600" i="0" dirty="0">
                <a:solidFill>
                  <a:schemeClr val="tx1"/>
                </a:solidFill>
              </a:rPr>
              <a:t>SD</a:t>
            </a:r>
            <a:r>
              <a:rPr lang="zh-CN" altLang="en-US" sz="2600" i="0" dirty="0">
                <a:solidFill>
                  <a:schemeClr val="tx1"/>
                </a:solidFill>
              </a:rPr>
              <a:t>）和结构化程序设计（</a:t>
            </a:r>
            <a:r>
              <a:rPr lang="en-US" altLang="zh-CN" sz="2600" i="0" dirty="0">
                <a:solidFill>
                  <a:schemeClr val="tx1"/>
                </a:solidFill>
              </a:rPr>
              <a:t>SP</a:t>
            </a:r>
            <a:r>
              <a:rPr lang="zh-CN" altLang="en-US" sz="2600" i="0" dirty="0">
                <a:solidFill>
                  <a:schemeClr val="tx1"/>
                </a:solidFill>
              </a:rPr>
              <a:t>）三部分构成。</a:t>
            </a:r>
          </a:p>
          <a:p>
            <a:pPr lvl="1"/>
            <a:r>
              <a:rPr lang="zh-CN" altLang="en-US" sz="2600" i="0" dirty="0">
                <a:solidFill>
                  <a:schemeClr val="tx1"/>
                </a:solidFill>
              </a:rPr>
              <a:t>结构化方法学（也称为生命周期方法学）将软件生命周期的全过程依次</a:t>
            </a:r>
            <a:r>
              <a:rPr lang="zh-CN" altLang="en-US" sz="2600" i="0" dirty="0">
                <a:solidFill>
                  <a:srgbClr val="FF0000"/>
                </a:solidFill>
              </a:rPr>
              <a:t>划分为若干个阶段</a:t>
            </a:r>
            <a:r>
              <a:rPr lang="zh-CN" altLang="en-US" sz="2600" i="0" dirty="0">
                <a:solidFill>
                  <a:schemeClr val="tx1"/>
                </a:solidFill>
              </a:rPr>
              <a:t>，强调</a:t>
            </a:r>
            <a:r>
              <a:rPr lang="zh-CN" altLang="en-US" sz="2600" i="0" dirty="0">
                <a:solidFill>
                  <a:srgbClr val="FF0000"/>
                </a:solidFill>
              </a:rPr>
              <a:t>自顶向下</a:t>
            </a:r>
            <a:r>
              <a:rPr lang="zh-CN" altLang="en-US" sz="2600" i="0" dirty="0">
                <a:solidFill>
                  <a:schemeClr val="tx1"/>
                </a:solidFill>
              </a:rPr>
              <a:t>、采用</a:t>
            </a:r>
            <a:r>
              <a:rPr lang="zh-CN" altLang="en-US" sz="2600" i="0" dirty="0">
                <a:solidFill>
                  <a:srgbClr val="FF0000"/>
                </a:solidFill>
              </a:rPr>
              <a:t>结构化技术</a:t>
            </a:r>
            <a:r>
              <a:rPr lang="zh-CN" altLang="en-US" sz="2600" i="0" dirty="0">
                <a:solidFill>
                  <a:schemeClr val="tx1"/>
                </a:solidFill>
              </a:rPr>
              <a:t>完成软件开发的各阶段任务</a:t>
            </a:r>
            <a:r>
              <a:rPr lang="zh-CN" altLang="en-US" sz="2600" i="0" dirty="0" smtClean="0">
                <a:solidFill>
                  <a:schemeClr val="tx1"/>
                </a:solidFill>
              </a:rPr>
              <a:t>。</a:t>
            </a:r>
            <a:endParaRPr lang="zh-CN" altLang="en-US" sz="2400" i="0" dirty="0">
              <a:solidFill>
                <a:schemeClr val="tx1"/>
              </a:solidFill>
            </a:endParaRPr>
          </a:p>
        </p:txBody>
      </p:sp>
    </p:spTree>
    <p:extLst>
      <p:ext uri="{BB962C8B-B14F-4D97-AF65-F5344CB8AC3E}">
        <p14:creationId xmlns:p14="http://schemas.microsoft.com/office/powerpoint/2010/main" val="32790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smtClean="0">
                <a:solidFill>
                  <a:schemeClr val="tx1"/>
                </a:solidFill>
              </a:rPr>
              <a:t>4. </a:t>
            </a:r>
            <a:r>
              <a:rPr lang="zh-CN" altLang="en-US" sz="2800" dirty="0">
                <a:solidFill>
                  <a:schemeClr val="tx1"/>
                </a:solidFill>
              </a:rPr>
              <a:t>要点</a:t>
            </a:r>
            <a:endParaRPr lang="en-US" altLang="zh-CN" sz="2800" dirty="0">
              <a:solidFill>
                <a:schemeClr val="tx1"/>
              </a:solidFill>
            </a:endParaRPr>
          </a:p>
          <a:p>
            <a:pPr lvl="1"/>
            <a:r>
              <a:rPr lang="zh-CN" altLang="en-US" sz="2600" i="0" dirty="0">
                <a:solidFill>
                  <a:srgbClr val="FF0000"/>
                </a:solidFill>
              </a:rPr>
              <a:t>基本思想</a:t>
            </a:r>
            <a:r>
              <a:rPr lang="zh-CN" altLang="en-US" sz="2600" i="0" dirty="0">
                <a:solidFill>
                  <a:schemeClr val="tx1"/>
                </a:solidFill>
              </a:rPr>
              <a:t>：把一个复杂问题的求解过程分阶段</a:t>
            </a:r>
            <a:r>
              <a:rPr lang="zh-CN" altLang="en-US" sz="2600" i="0" dirty="0" smtClean="0">
                <a:solidFill>
                  <a:schemeClr val="tx1"/>
                </a:solidFill>
              </a:rPr>
              <a:t>进行</a:t>
            </a:r>
            <a:r>
              <a:rPr lang="en-US" altLang="zh-CN" sz="2600" i="0" dirty="0">
                <a:solidFill>
                  <a:schemeClr val="tx1"/>
                </a:solidFill>
              </a:rPr>
              <a:t>——</a:t>
            </a:r>
            <a:r>
              <a:rPr lang="zh-CN" altLang="en-US" sz="2600" i="0" dirty="0" smtClean="0">
                <a:solidFill>
                  <a:schemeClr val="tx1"/>
                </a:solidFill>
              </a:rPr>
              <a:t>自顶向下、逐</a:t>
            </a:r>
            <a:r>
              <a:rPr lang="zh-CN" altLang="en-US" sz="2600" i="0" dirty="0">
                <a:solidFill>
                  <a:schemeClr val="tx1"/>
                </a:solidFill>
              </a:rPr>
              <a:t>层分解，使得每个阶段处理的问题都控制在人们容易理解和处理的范围内。</a:t>
            </a:r>
            <a:r>
              <a:rPr lang="en-US" altLang="zh-CN" sz="2600" i="0" dirty="0">
                <a:solidFill>
                  <a:schemeClr val="tx1"/>
                </a:solidFill>
              </a:rPr>
              <a:t>——</a:t>
            </a:r>
            <a:r>
              <a:rPr lang="zh-CN" altLang="en-US" sz="2600" i="0" dirty="0">
                <a:solidFill>
                  <a:schemeClr val="tx1"/>
                </a:solidFill>
              </a:rPr>
              <a:t>自顶向下、逐步求精</a:t>
            </a:r>
          </a:p>
          <a:p>
            <a:pPr lvl="1"/>
            <a:r>
              <a:rPr lang="zh-CN" altLang="en-US" sz="2600" i="0" dirty="0">
                <a:solidFill>
                  <a:srgbClr val="FF0000"/>
                </a:solidFill>
              </a:rPr>
              <a:t>基本原则</a:t>
            </a:r>
            <a:r>
              <a:rPr lang="zh-CN" altLang="en-US" sz="2600" i="0" dirty="0">
                <a:solidFill>
                  <a:schemeClr val="tx1"/>
                </a:solidFill>
              </a:rPr>
              <a:t>：（</a:t>
            </a:r>
            <a:r>
              <a:rPr lang="en-US" altLang="zh-CN" sz="2600" i="0" dirty="0">
                <a:solidFill>
                  <a:schemeClr val="tx1"/>
                </a:solidFill>
              </a:rPr>
              <a:t>1</a:t>
            </a:r>
            <a:r>
              <a:rPr lang="zh-CN" altLang="en-US" sz="2600" i="0" dirty="0">
                <a:solidFill>
                  <a:schemeClr val="tx1"/>
                </a:solidFill>
              </a:rPr>
              <a:t>）抽象原则；（</a:t>
            </a:r>
            <a:r>
              <a:rPr lang="en-US" altLang="zh-CN" sz="2600" i="0" dirty="0">
                <a:solidFill>
                  <a:schemeClr val="tx1"/>
                </a:solidFill>
              </a:rPr>
              <a:t>2</a:t>
            </a:r>
            <a:r>
              <a:rPr lang="zh-CN" altLang="en-US" sz="2600" i="0" dirty="0">
                <a:solidFill>
                  <a:schemeClr val="tx1"/>
                </a:solidFill>
              </a:rPr>
              <a:t>）分解原则；（</a:t>
            </a:r>
            <a:r>
              <a:rPr lang="en-US" altLang="zh-CN" sz="2600" i="0" dirty="0">
                <a:solidFill>
                  <a:schemeClr val="tx1"/>
                </a:solidFill>
              </a:rPr>
              <a:t>3</a:t>
            </a:r>
            <a:r>
              <a:rPr lang="zh-CN" altLang="en-US" sz="2600" i="0" dirty="0">
                <a:solidFill>
                  <a:schemeClr val="tx1"/>
                </a:solidFill>
              </a:rPr>
              <a:t>）模块化</a:t>
            </a:r>
            <a:r>
              <a:rPr lang="zh-CN" altLang="en-US" sz="2600" i="0" dirty="0" smtClean="0">
                <a:solidFill>
                  <a:schemeClr val="tx1"/>
                </a:solidFill>
              </a:rPr>
              <a:t>原则</a:t>
            </a:r>
            <a:endParaRPr lang="zh-CN" altLang="en-US" sz="2600" i="0" dirty="0">
              <a:solidFill>
                <a:schemeClr val="tx1"/>
              </a:solidFill>
            </a:endParaRPr>
          </a:p>
          <a:p>
            <a:pPr lvl="1"/>
            <a:r>
              <a:rPr lang="zh-CN" altLang="en-US" sz="2600" i="0" dirty="0">
                <a:solidFill>
                  <a:schemeClr val="tx1"/>
                </a:solidFill>
              </a:rPr>
              <a:t>结构化方法</a:t>
            </a:r>
            <a:r>
              <a:rPr lang="zh-CN" altLang="en-US" sz="2600" i="0" dirty="0">
                <a:solidFill>
                  <a:srgbClr val="FF0000"/>
                </a:solidFill>
              </a:rPr>
              <a:t>基于功能分解来分析和解决问题</a:t>
            </a:r>
            <a:r>
              <a:rPr lang="zh-CN" altLang="en-US" sz="2600" i="0" dirty="0">
                <a:solidFill>
                  <a:schemeClr val="tx1"/>
                </a:solidFill>
              </a:rPr>
              <a:t>。</a:t>
            </a:r>
          </a:p>
          <a:p>
            <a:pPr lvl="1"/>
            <a:r>
              <a:rPr lang="zh-CN" altLang="en-US" sz="2600" i="0" dirty="0">
                <a:solidFill>
                  <a:schemeClr val="tx1"/>
                </a:solidFill>
              </a:rPr>
              <a:t>结构化程序功能的实现依赖于算法，算法依赖于表示待处理数据的数据结构。因此，选择数据结构，设计算法是结构化程序设计过程的核心任务</a:t>
            </a:r>
            <a:r>
              <a:rPr lang="zh-CN" altLang="en-US" sz="2600" i="0" dirty="0" smtClean="0">
                <a:solidFill>
                  <a:schemeClr val="tx1"/>
                </a:solidFill>
              </a:rPr>
              <a:t>。</a:t>
            </a:r>
            <a:endParaRPr lang="zh-CN" altLang="en-US" sz="2400" i="0" dirty="0">
              <a:solidFill>
                <a:schemeClr val="tx1"/>
              </a:solidFill>
            </a:endParaRPr>
          </a:p>
        </p:txBody>
      </p:sp>
    </p:spTree>
    <p:extLst>
      <p:ext uri="{BB962C8B-B14F-4D97-AF65-F5344CB8AC3E}">
        <p14:creationId xmlns:p14="http://schemas.microsoft.com/office/powerpoint/2010/main" val="62021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FF0000"/>
                </a:solidFill>
              </a:rPr>
              <a:t>一、需求分析概述</a:t>
            </a:r>
            <a:endParaRPr lang="en-US" altLang="zh-CN" sz="2800" dirty="0" smtClean="0">
              <a:solidFill>
                <a:srgbClr val="FF0000"/>
              </a:solidFill>
            </a:endParaRPr>
          </a:p>
          <a:p>
            <a:r>
              <a:rPr lang="zh-CN" altLang="en-US" sz="2800" dirty="0" smtClean="0"/>
              <a:t>二、面向数据流的结构化分析方法</a:t>
            </a:r>
            <a:endParaRPr lang="en-US" altLang="zh-CN" sz="2800" dirty="0" smtClean="0"/>
          </a:p>
          <a:p>
            <a:r>
              <a:rPr lang="zh-CN" altLang="en-US" sz="2800" dirty="0" smtClean="0"/>
              <a:t>三、用例建模</a:t>
            </a:r>
            <a:endParaRPr lang="zh-CN" altLang="en-US" sz="2800" dirty="0"/>
          </a:p>
        </p:txBody>
      </p:sp>
    </p:spTree>
    <p:extLst>
      <p:ext uri="{BB962C8B-B14F-4D97-AF65-F5344CB8AC3E}">
        <p14:creationId xmlns:p14="http://schemas.microsoft.com/office/powerpoint/2010/main" val="2805923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smtClean="0">
                <a:solidFill>
                  <a:schemeClr val="tx1"/>
                </a:solidFill>
              </a:rPr>
              <a:t>5. </a:t>
            </a:r>
            <a:r>
              <a:rPr lang="zh-CN" altLang="en-US" sz="2800" dirty="0">
                <a:solidFill>
                  <a:schemeClr val="tx1"/>
                </a:solidFill>
              </a:rPr>
              <a:t>适用</a:t>
            </a:r>
            <a:r>
              <a:rPr lang="zh-CN" altLang="en-US" sz="2800" dirty="0" smtClean="0">
                <a:solidFill>
                  <a:schemeClr val="tx1"/>
                </a:solidFill>
              </a:rPr>
              <a:t>场景</a:t>
            </a:r>
            <a:endParaRPr lang="en-US" altLang="zh-CN" sz="2800" dirty="0">
              <a:solidFill>
                <a:schemeClr val="tx1"/>
              </a:solidFill>
            </a:endParaRPr>
          </a:p>
          <a:p>
            <a:pPr lvl="1"/>
            <a:r>
              <a:rPr lang="zh-CN" altLang="en-US" sz="2600" i="0" dirty="0">
                <a:solidFill>
                  <a:schemeClr val="tx1"/>
                </a:solidFill>
              </a:rPr>
              <a:t>结构化方法（尤其是结构化分析方法），适合于</a:t>
            </a:r>
            <a:r>
              <a:rPr lang="zh-CN" altLang="en-US" sz="2600" i="0" dirty="0">
                <a:solidFill>
                  <a:srgbClr val="FF0000"/>
                </a:solidFill>
              </a:rPr>
              <a:t>大型的数据处理系统</a:t>
            </a:r>
            <a:r>
              <a:rPr lang="zh-CN" altLang="en-US" sz="2600" i="0" dirty="0">
                <a:solidFill>
                  <a:schemeClr val="tx1"/>
                </a:solidFill>
              </a:rPr>
              <a:t>，如企事业管理系统、工程测量数据处理、银行数据处理等。</a:t>
            </a:r>
          </a:p>
          <a:p>
            <a:pPr lvl="1"/>
            <a:r>
              <a:rPr lang="zh-CN" altLang="en-US" sz="2600" i="0" dirty="0">
                <a:solidFill>
                  <a:schemeClr val="tx1"/>
                </a:solidFill>
              </a:rPr>
              <a:t>另外，结构化方法的基本原则具有普遍意义；结构化分析和设计中的很多具体方法仍然具有较大的实用价值</a:t>
            </a:r>
            <a:r>
              <a:rPr lang="zh-CN" altLang="en-US" sz="2600" i="0" dirty="0" smtClean="0">
                <a:solidFill>
                  <a:schemeClr val="tx1"/>
                </a:solidFill>
              </a:rPr>
              <a:t>。</a:t>
            </a:r>
            <a:endParaRPr lang="zh-CN" altLang="en-US" sz="2400" i="0" dirty="0">
              <a:solidFill>
                <a:schemeClr val="tx1"/>
              </a:solidFill>
            </a:endParaRPr>
          </a:p>
        </p:txBody>
      </p:sp>
      <p:sp>
        <p:nvSpPr>
          <p:cNvPr id="4" name="文本框 3"/>
          <p:cNvSpPr txBox="1"/>
          <p:nvPr/>
        </p:nvSpPr>
        <p:spPr bwMode="auto">
          <a:xfrm>
            <a:off x="4027702" y="5434184"/>
            <a:ext cx="6843713" cy="5222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marL="0" lvl="1" algn="ctr" eaLnBrk="1" hangingPunct="1">
              <a:defRPr/>
            </a:pPr>
            <a:r>
              <a:rPr lang="zh-CN" altLang="en-US" sz="2800" dirty="0"/>
              <a:t>☼☼  所以我们要学好</a:t>
            </a:r>
            <a:r>
              <a:rPr lang="zh-CN" altLang="en-US" sz="2800" b="1" dirty="0"/>
              <a:t>结构化方法</a:t>
            </a:r>
            <a:r>
              <a:rPr lang="zh-CN" altLang="en-US" sz="2800" dirty="0"/>
              <a:t>！☼☼</a:t>
            </a:r>
            <a:endParaRPr lang="en-US" sz="2800" dirty="0"/>
          </a:p>
        </p:txBody>
      </p:sp>
      <p:pic>
        <p:nvPicPr>
          <p:cNvPr id="5" name="图片 4"/>
          <p:cNvPicPr>
            <a:picLocks noChangeAspect="1"/>
          </p:cNvPicPr>
          <p:nvPr/>
        </p:nvPicPr>
        <p:blipFill>
          <a:blip r:embed="rId3"/>
          <a:stretch>
            <a:fillRect/>
          </a:stretch>
        </p:blipFill>
        <p:spPr bwMode="auto">
          <a:xfrm>
            <a:off x="2583432" y="4985714"/>
            <a:ext cx="1444269" cy="1419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450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2.1 </a:t>
            </a:r>
            <a:r>
              <a:rPr lang="zh-CN" altLang="en-US" sz="3600" dirty="0" smtClean="0"/>
              <a:t>结构化方法</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zh-CN" altLang="en-US" sz="2800" dirty="0">
                <a:solidFill>
                  <a:schemeClr val="tx1"/>
                </a:solidFill>
              </a:rPr>
              <a:t>在结构化方法中，有两大类典型方法：</a:t>
            </a:r>
          </a:p>
          <a:p>
            <a:pPr lvl="1"/>
            <a:r>
              <a:rPr lang="zh-CN" altLang="en-US" sz="2800" dirty="0" smtClean="0">
                <a:solidFill>
                  <a:schemeClr val="tx1"/>
                </a:solidFill>
              </a:rPr>
              <a:t>面向过程</a:t>
            </a:r>
            <a:r>
              <a:rPr lang="zh-CN" altLang="en-US" sz="2800" dirty="0">
                <a:solidFill>
                  <a:schemeClr val="tx1"/>
                </a:solidFill>
              </a:rPr>
              <a:t>（数据流）的方法</a:t>
            </a:r>
          </a:p>
          <a:p>
            <a:pPr lvl="1"/>
            <a:r>
              <a:rPr lang="zh-CN" altLang="en-US" sz="2800" dirty="0" smtClean="0">
                <a:solidFill>
                  <a:schemeClr val="tx1"/>
                </a:solidFill>
              </a:rPr>
              <a:t>面向</a:t>
            </a:r>
            <a:r>
              <a:rPr lang="zh-CN" altLang="en-US" sz="2800" dirty="0">
                <a:solidFill>
                  <a:schemeClr val="tx1"/>
                </a:solidFill>
              </a:rPr>
              <a:t>数据结构的方法（</a:t>
            </a:r>
            <a:r>
              <a:rPr lang="en-US" altLang="zh-CN" sz="2800" dirty="0">
                <a:solidFill>
                  <a:schemeClr val="tx1"/>
                </a:solidFill>
              </a:rPr>
              <a:t>Jackson</a:t>
            </a:r>
            <a:r>
              <a:rPr lang="zh-CN" altLang="en-US" sz="2800" dirty="0">
                <a:solidFill>
                  <a:schemeClr val="tx1"/>
                </a:solidFill>
              </a:rPr>
              <a:t>）</a:t>
            </a:r>
          </a:p>
          <a:p>
            <a:endParaRPr lang="zh-CN" altLang="en-US" sz="2800" dirty="0">
              <a:solidFill>
                <a:schemeClr val="tx1"/>
              </a:solidFill>
            </a:endParaRPr>
          </a:p>
          <a:p>
            <a:r>
              <a:rPr lang="zh-CN" altLang="en-US" sz="2800" dirty="0">
                <a:solidFill>
                  <a:schemeClr val="tx1"/>
                </a:solidFill>
              </a:rPr>
              <a:t>要么</a:t>
            </a:r>
            <a:r>
              <a:rPr lang="zh-CN" altLang="en-US" sz="2800" dirty="0">
                <a:solidFill>
                  <a:srgbClr val="FF0000"/>
                </a:solidFill>
              </a:rPr>
              <a:t>面向行为</a:t>
            </a:r>
            <a:r>
              <a:rPr lang="zh-CN" altLang="en-US" sz="2800" dirty="0">
                <a:solidFill>
                  <a:schemeClr val="tx1"/>
                </a:solidFill>
              </a:rPr>
              <a:t>、要么</a:t>
            </a:r>
            <a:r>
              <a:rPr lang="zh-CN" altLang="en-US" sz="2800" dirty="0">
                <a:solidFill>
                  <a:srgbClr val="FF0000"/>
                </a:solidFill>
              </a:rPr>
              <a:t>面向数据</a:t>
            </a:r>
            <a:r>
              <a:rPr lang="zh-CN" altLang="en-US" sz="2800" dirty="0">
                <a:solidFill>
                  <a:schemeClr val="tx1"/>
                </a:solidFill>
              </a:rPr>
              <a:t>，缺乏使两者有机结合的</a:t>
            </a:r>
            <a:r>
              <a:rPr lang="zh-CN" altLang="en-US" sz="2800" dirty="0" smtClean="0">
                <a:solidFill>
                  <a:schemeClr val="tx1"/>
                </a:solidFill>
              </a:rPr>
              <a:t>机制</a:t>
            </a:r>
            <a:r>
              <a:rPr lang="zh-CN" altLang="en-US" sz="2800" dirty="0">
                <a:solidFill>
                  <a:schemeClr val="tx1"/>
                </a:solidFill>
              </a:rPr>
              <a:t>。</a:t>
            </a:r>
            <a:endParaRPr lang="zh-CN" altLang="en-US" sz="2400" i="0" dirty="0">
              <a:solidFill>
                <a:schemeClr val="tx1"/>
              </a:solidFill>
            </a:endParaRPr>
          </a:p>
        </p:txBody>
      </p:sp>
    </p:spTree>
    <p:extLst>
      <p:ext uri="{BB962C8B-B14F-4D97-AF65-F5344CB8AC3E}">
        <p14:creationId xmlns:p14="http://schemas.microsoft.com/office/powerpoint/2010/main" val="677246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2.2 </a:t>
            </a:r>
            <a:r>
              <a:rPr lang="zh-CN" altLang="en-US" sz="3600" dirty="0" smtClean="0"/>
              <a:t>结构化分析</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smtClean="0">
                <a:solidFill>
                  <a:srgbClr val="FF0000"/>
                </a:solidFill>
              </a:rPr>
              <a:t>1. </a:t>
            </a:r>
            <a:r>
              <a:rPr lang="zh-CN" altLang="en-US" sz="2800" dirty="0" smtClean="0">
                <a:solidFill>
                  <a:srgbClr val="FF0000"/>
                </a:solidFill>
              </a:rPr>
              <a:t>概念</a:t>
            </a:r>
            <a:endParaRPr lang="zh-CN" altLang="en-US" sz="2800" dirty="0">
              <a:solidFill>
                <a:srgbClr val="FF0000"/>
              </a:solidFill>
            </a:endParaRPr>
          </a:p>
          <a:p>
            <a:r>
              <a:rPr lang="en-US" altLang="zh-CN" sz="2800" dirty="0" smtClean="0">
                <a:solidFill>
                  <a:schemeClr val="tx1"/>
                </a:solidFill>
              </a:rPr>
              <a:t>2. </a:t>
            </a:r>
            <a:r>
              <a:rPr lang="zh-CN" altLang="en-US" sz="2800" dirty="0" smtClean="0">
                <a:solidFill>
                  <a:schemeClr val="tx1"/>
                </a:solidFill>
              </a:rPr>
              <a:t>分析模型</a:t>
            </a:r>
            <a:endParaRPr lang="zh-CN" altLang="en-US" sz="2800" dirty="0">
              <a:solidFill>
                <a:schemeClr val="tx1"/>
              </a:solidFill>
            </a:endParaRPr>
          </a:p>
          <a:p>
            <a:r>
              <a:rPr lang="en-US" altLang="zh-CN" sz="2800" dirty="0" smtClean="0">
                <a:solidFill>
                  <a:schemeClr val="tx1"/>
                </a:solidFill>
              </a:rPr>
              <a:t>3. E-R</a:t>
            </a:r>
            <a:r>
              <a:rPr lang="zh-CN" altLang="en-US" sz="2800" dirty="0">
                <a:solidFill>
                  <a:schemeClr val="tx1"/>
                </a:solidFill>
              </a:rPr>
              <a:t>图</a:t>
            </a:r>
          </a:p>
          <a:p>
            <a:r>
              <a:rPr lang="en-US" altLang="zh-CN" sz="2800" dirty="0" smtClean="0">
                <a:solidFill>
                  <a:schemeClr val="tx1"/>
                </a:solidFill>
              </a:rPr>
              <a:t>4.</a:t>
            </a:r>
            <a:r>
              <a:rPr lang="zh-CN" altLang="en-US" sz="2800" dirty="0" smtClean="0">
                <a:solidFill>
                  <a:schemeClr val="tx1"/>
                </a:solidFill>
              </a:rPr>
              <a:t>数据流图</a:t>
            </a:r>
            <a:endParaRPr lang="zh-CN" altLang="en-US" sz="2800" dirty="0">
              <a:solidFill>
                <a:schemeClr val="tx1"/>
              </a:solidFill>
            </a:endParaRPr>
          </a:p>
          <a:p>
            <a:r>
              <a:rPr lang="en-US" altLang="zh-CN" sz="2800" dirty="0" smtClean="0">
                <a:solidFill>
                  <a:schemeClr val="tx1"/>
                </a:solidFill>
              </a:rPr>
              <a:t>5.</a:t>
            </a:r>
            <a:r>
              <a:rPr lang="zh-CN" altLang="en-US" sz="2800" dirty="0" smtClean="0">
                <a:solidFill>
                  <a:schemeClr val="tx1"/>
                </a:solidFill>
              </a:rPr>
              <a:t>状态图</a:t>
            </a:r>
            <a:endParaRPr lang="zh-CN" altLang="en-US" sz="2800" dirty="0">
              <a:solidFill>
                <a:schemeClr val="tx1"/>
              </a:solidFill>
            </a:endParaRPr>
          </a:p>
          <a:p>
            <a:r>
              <a:rPr lang="en-US" altLang="zh-CN" sz="2800" dirty="0" smtClean="0">
                <a:solidFill>
                  <a:schemeClr val="tx1"/>
                </a:solidFill>
              </a:rPr>
              <a:t>6.</a:t>
            </a:r>
            <a:r>
              <a:rPr lang="zh-CN" altLang="en-US" sz="2800" dirty="0" smtClean="0">
                <a:solidFill>
                  <a:schemeClr val="tx1"/>
                </a:solidFill>
              </a:rPr>
              <a:t>数据字典</a:t>
            </a:r>
            <a:endParaRPr lang="zh-CN" altLang="en-US" sz="2800" i="0" dirty="0">
              <a:solidFill>
                <a:schemeClr val="tx1"/>
              </a:solidFill>
            </a:endParaRPr>
          </a:p>
        </p:txBody>
      </p:sp>
    </p:spTree>
    <p:extLst>
      <p:ext uri="{BB962C8B-B14F-4D97-AF65-F5344CB8AC3E}">
        <p14:creationId xmlns:p14="http://schemas.microsoft.com/office/powerpoint/2010/main" val="3656007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600" dirty="0" smtClean="0"/>
              <a:t>1. </a:t>
            </a:r>
            <a:r>
              <a:rPr lang="zh-CN" altLang="en-US" sz="3600" dirty="0" smtClean="0"/>
              <a:t>概念</a:t>
            </a:r>
            <a:endParaRPr lang="zh-CN" altLang="en-US" sz="3600" dirty="0"/>
          </a:p>
        </p:txBody>
      </p:sp>
      <p:sp>
        <p:nvSpPr>
          <p:cNvPr id="3" name="内容占位符 2"/>
          <p:cNvSpPr>
            <a:spLocks noGrp="1"/>
          </p:cNvSpPr>
          <p:nvPr>
            <p:ph idx="1"/>
          </p:nvPr>
        </p:nvSpPr>
        <p:spPr>
          <a:xfrm>
            <a:off x="1371600" y="2171700"/>
            <a:ext cx="10317893" cy="4168346"/>
          </a:xfrm>
        </p:spPr>
        <p:txBody>
          <a:bodyPr>
            <a:normAutofit/>
          </a:bodyPr>
          <a:lstStyle/>
          <a:p>
            <a:r>
              <a:rPr lang="zh-CN" altLang="en-US" sz="2800" dirty="0">
                <a:solidFill>
                  <a:schemeClr val="tx1"/>
                </a:solidFill>
              </a:rPr>
              <a:t>需求分析必须</a:t>
            </a:r>
            <a:r>
              <a:rPr lang="zh-CN" altLang="en-US" sz="2800" dirty="0" smtClean="0">
                <a:solidFill>
                  <a:schemeClr val="tx1"/>
                </a:solidFill>
              </a:rPr>
              <a:t>达到</a:t>
            </a:r>
            <a:r>
              <a:rPr lang="zh-CN" altLang="en-US" sz="2800" dirty="0" smtClean="0">
                <a:solidFill>
                  <a:srgbClr val="FF0000"/>
                </a:solidFill>
              </a:rPr>
              <a:t>三</a:t>
            </a:r>
            <a:r>
              <a:rPr lang="zh-CN" altLang="en-US" sz="2800" dirty="0">
                <a:solidFill>
                  <a:srgbClr val="FF0000"/>
                </a:solidFill>
              </a:rPr>
              <a:t>个基本目标</a:t>
            </a:r>
            <a:r>
              <a:rPr lang="zh-CN" altLang="en-US" sz="2800" dirty="0">
                <a:solidFill>
                  <a:schemeClr val="tx1"/>
                </a:solidFill>
              </a:rPr>
              <a:t>：</a:t>
            </a:r>
          </a:p>
          <a:p>
            <a:pPr lvl="1"/>
            <a:r>
              <a:rPr lang="zh-CN" altLang="en-US" sz="2600" dirty="0">
                <a:solidFill>
                  <a:schemeClr val="tx1"/>
                </a:solidFill>
              </a:rPr>
              <a:t>描述用户的</a:t>
            </a:r>
            <a:r>
              <a:rPr lang="zh-CN" altLang="en-US" sz="2600" dirty="0" smtClean="0">
                <a:solidFill>
                  <a:schemeClr val="tx1"/>
                </a:solidFill>
              </a:rPr>
              <a:t>需求；</a:t>
            </a:r>
            <a:endParaRPr lang="zh-CN" altLang="en-US" sz="2600" dirty="0">
              <a:solidFill>
                <a:schemeClr val="tx1"/>
              </a:solidFill>
            </a:endParaRPr>
          </a:p>
          <a:p>
            <a:pPr lvl="1"/>
            <a:r>
              <a:rPr lang="zh-CN" altLang="en-US" sz="2600" dirty="0">
                <a:solidFill>
                  <a:schemeClr val="tx1"/>
                </a:solidFill>
              </a:rPr>
              <a:t>为软件设计工作奠定</a:t>
            </a:r>
            <a:r>
              <a:rPr lang="zh-CN" altLang="en-US" sz="2600" dirty="0" smtClean="0">
                <a:solidFill>
                  <a:schemeClr val="tx1"/>
                </a:solidFill>
              </a:rPr>
              <a:t>基础；</a:t>
            </a:r>
            <a:endParaRPr lang="zh-CN" altLang="en-US" sz="2600" dirty="0">
              <a:solidFill>
                <a:schemeClr val="tx1"/>
              </a:solidFill>
            </a:endParaRPr>
          </a:p>
          <a:p>
            <a:pPr lvl="1"/>
            <a:r>
              <a:rPr lang="zh-CN" altLang="en-US" sz="2600" dirty="0">
                <a:solidFill>
                  <a:schemeClr val="tx1"/>
                </a:solidFill>
              </a:rPr>
              <a:t>定义一组需求，一旦开发出软件产品之后，就可以用这组需求为标准来验收该</a:t>
            </a:r>
            <a:r>
              <a:rPr lang="zh-CN" altLang="en-US" sz="2600" dirty="0" smtClean="0">
                <a:solidFill>
                  <a:schemeClr val="tx1"/>
                </a:solidFill>
              </a:rPr>
              <a:t>产品。</a:t>
            </a:r>
            <a:endParaRPr lang="zh-CN" altLang="en-US" sz="2600" i="0" dirty="0">
              <a:solidFill>
                <a:schemeClr val="tx1"/>
              </a:solidFill>
            </a:endParaRPr>
          </a:p>
        </p:txBody>
      </p:sp>
    </p:spTree>
    <p:extLst>
      <p:ext uri="{BB962C8B-B14F-4D97-AF65-F5344CB8AC3E}">
        <p14:creationId xmlns:p14="http://schemas.microsoft.com/office/powerpoint/2010/main" val="4173699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600" dirty="0" smtClean="0"/>
              <a:t>1. </a:t>
            </a:r>
            <a:r>
              <a:rPr lang="zh-CN" altLang="en-US" sz="3600" dirty="0" smtClean="0"/>
              <a:t>概念</a:t>
            </a:r>
            <a:endParaRPr lang="zh-CN" altLang="en-US" sz="3600" dirty="0"/>
          </a:p>
        </p:txBody>
      </p:sp>
      <p:sp>
        <p:nvSpPr>
          <p:cNvPr id="3" name="内容占位符 2"/>
          <p:cNvSpPr>
            <a:spLocks noGrp="1"/>
          </p:cNvSpPr>
          <p:nvPr>
            <p:ph idx="1"/>
          </p:nvPr>
        </p:nvSpPr>
        <p:spPr>
          <a:xfrm>
            <a:off x="1371600" y="2171700"/>
            <a:ext cx="10317893" cy="4168346"/>
          </a:xfrm>
        </p:spPr>
        <p:txBody>
          <a:bodyPr>
            <a:normAutofit/>
          </a:bodyPr>
          <a:lstStyle/>
          <a:p>
            <a:r>
              <a:rPr lang="zh-CN" altLang="en-US" sz="2800" dirty="0">
                <a:solidFill>
                  <a:schemeClr val="tx1"/>
                </a:solidFill>
              </a:rPr>
              <a:t>面向数据流的结构化分析方法是用抽象模型的概念，按照内部</a:t>
            </a:r>
            <a:r>
              <a:rPr lang="zh-CN" altLang="en-US" sz="2800" dirty="0">
                <a:solidFill>
                  <a:srgbClr val="FF0000"/>
                </a:solidFill>
              </a:rPr>
              <a:t>数据传递和变换</a:t>
            </a:r>
            <a:r>
              <a:rPr lang="zh-CN" altLang="en-US" sz="2800" dirty="0">
                <a:solidFill>
                  <a:schemeClr val="tx1"/>
                </a:solidFill>
              </a:rPr>
              <a:t>的关系，</a:t>
            </a:r>
            <a:r>
              <a:rPr lang="zh-CN" altLang="en-US" sz="2800" dirty="0">
                <a:solidFill>
                  <a:srgbClr val="FF0000"/>
                </a:solidFill>
              </a:rPr>
              <a:t>自顶向下、逐步求精</a:t>
            </a:r>
            <a:r>
              <a:rPr lang="zh-CN" altLang="en-US" sz="2800" dirty="0">
                <a:solidFill>
                  <a:schemeClr val="tx1"/>
                </a:solidFill>
              </a:rPr>
              <a:t>（不断分解），直到满足所有功能要求</a:t>
            </a:r>
            <a:r>
              <a:rPr lang="zh-CN" altLang="en-US" sz="2800" dirty="0" smtClean="0">
                <a:solidFill>
                  <a:schemeClr val="tx1"/>
                </a:solidFill>
              </a:rPr>
              <a:t>。</a:t>
            </a:r>
            <a:endParaRPr lang="en-US" altLang="zh-CN" sz="2800" dirty="0" smtClean="0">
              <a:solidFill>
                <a:schemeClr val="tx1"/>
              </a:solidFill>
            </a:endParaRPr>
          </a:p>
          <a:p>
            <a:r>
              <a:rPr lang="zh-CN" altLang="en-US" sz="2800" dirty="0">
                <a:solidFill>
                  <a:schemeClr val="tx1"/>
                </a:solidFill>
              </a:rPr>
              <a:t>结构化分析主要活动是创建模型。包括三种模型</a:t>
            </a:r>
            <a:r>
              <a:rPr lang="zh-CN" altLang="en-US" sz="2800" dirty="0" smtClean="0">
                <a:solidFill>
                  <a:schemeClr val="tx1"/>
                </a:solidFill>
              </a:rPr>
              <a:t>：</a:t>
            </a:r>
            <a:endParaRPr lang="en-US" altLang="zh-CN" sz="2800" dirty="0" smtClean="0">
              <a:solidFill>
                <a:schemeClr val="tx1"/>
              </a:solidFill>
            </a:endParaRPr>
          </a:p>
          <a:p>
            <a:pPr lvl="1"/>
            <a:r>
              <a:rPr lang="zh-CN" altLang="en-US" sz="2800" dirty="0" smtClean="0">
                <a:solidFill>
                  <a:schemeClr val="tx1"/>
                </a:solidFill>
              </a:rPr>
              <a:t>数据模型</a:t>
            </a:r>
            <a:endParaRPr lang="en-US" altLang="zh-CN" sz="2800" dirty="0" smtClean="0">
              <a:solidFill>
                <a:schemeClr val="tx1"/>
              </a:solidFill>
            </a:endParaRPr>
          </a:p>
          <a:p>
            <a:pPr lvl="1"/>
            <a:r>
              <a:rPr lang="zh-CN" altLang="en-US" sz="2800" dirty="0" smtClean="0">
                <a:solidFill>
                  <a:schemeClr val="tx1"/>
                </a:solidFill>
              </a:rPr>
              <a:t>功能模型</a:t>
            </a:r>
            <a:endParaRPr lang="en-US" altLang="zh-CN" sz="2800" dirty="0" smtClean="0">
              <a:solidFill>
                <a:schemeClr val="tx1"/>
              </a:solidFill>
            </a:endParaRPr>
          </a:p>
          <a:p>
            <a:pPr lvl="1"/>
            <a:r>
              <a:rPr lang="zh-CN" altLang="en-US" sz="2800" dirty="0" smtClean="0">
                <a:solidFill>
                  <a:schemeClr val="tx1"/>
                </a:solidFill>
              </a:rPr>
              <a:t>行为模型</a:t>
            </a:r>
            <a:endParaRPr lang="zh-CN" altLang="en-US" sz="2800" i="0" dirty="0">
              <a:solidFill>
                <a:schemeClr val="tx1"/>
              </a:solidFill>
            </a:endParaRPr>
          </a:p>
        </p:txBody>
      </p:sp>
      <p:cxnSp>
        <p:nvCxnSpPr>
          <p:cNvPr id="4" name="直接箭头连接符 3"/>
          <p:cNvCxnSpPr/>
          <p:nvPr/>
        </p:nvCxnSpPr>
        <p:spPr>
          <a:xfrm flipH="1">
            <a:off x="3912201" y="1827471"/>
            <a:ext cx="792163" cy="86360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5" name="直接箭头连接符 4"/>
          <p:cNvCxnSpPr/>
          <p:nvPr/>
        </p:nvCxnSpPr>
        <p:spPr>
          <a:xfrm>
            <a:off x="5136164" y="1827471"/>
            <a:ext cx="793750" cy="86360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6" name="文本框 5"/>
          <p:cNvSpPr txBox="1"/>
          <p:nvPr/>
        </p:nvSpPr>
        <p:spPr>
          <a:xfrm>
            <a:off x="3647990" y="1537624"/>
            <a:ext cx="2647950" cy="46196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zh-CN" altLang="en-US" sz="2400" dirty="0"/>
              <a:t>结构化分析的本质</a:t>
            </a:r>
            <a:endParaRPr lang="en-US" sz="2400" dirty="0"/>
          </a:p>
        </p:txBody>
      </p:sp>
    </p:spTree>
    <p:extLst>
      <p:ext uri="{BB962C8B-B14F-4D97-AF65-F5344CB8AC3E}">
        <p14:creationId xmlns:p14="http://schemas.microsoft.com/office/powerpoint/2010/main" val="362121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600" dirty="0" smtClean="0"/>
              <a:t>1. </a:t>
            </a:r>
            <a:r>
              <a:rPr lang="zh-CN" altLang="en-US" sz="3600" dirty="0" smtClean="0"/>
              <a:t>概念</a:t>
            </a:r>
            <a:endParaRPr lang="zh-CN" altLang="en-US" sz="3600" dirty="0"/>
          </a:p>
        </p:txBody>
      </p:sp>
      <p:pic>
        <p:nvPicPr>
          <p:cNvPr id="8" name="图片 7"/>
          <p:cNvPicPr>
            <a:picLocks noChangeAspect="1"/>
          </p:cNvPicPr>
          <p:nvPr/>
        </p:nvPicPr>
        <p:blipFill>
          <a:blip r:embed="rId3"/>
          <a:stretch>
            <a:fillRect/>
          </a:stretch>
        </p:blipFill>
        <p:spPr>
          <a:xfrm>
            <a:off x="2673007" y="1565320"/>
            <a:ext cx="2753950" cy="2083148"/>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4"/>
          <a:stretch>
            <a:fillRect/>
          </a:stretch>
        </p:blipFill>
        <p:spPr>
          <a:xfrm>
            <a:off x="6320984" y="1579216"/>
            <a:ext cx="2559405" cy="2069252"/>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5"/>
          <a:stretch>
            <a:fillRect/>
          </a:stretch>
        </p:blipFill>
        <p:spPr>
          <a:xfrm>
            <a:off x="2673007" y="4081163"/>
            <a:ext cx="1531095" cy="2198107"/>
          </a:xfrm>
          <a:prstGeom prst="rect">
            <a:avLst/>
          </a:prstGeom>
          <a:ln>
            <a:noFill/>
          </a:ln>
          <a:effectLst>
            <a:outerShdw blurRad="292100" dist="139700" dir="2700000" algn="tl" rotWithShape="0">
              <a:srgbClr val="333333">
                <a:alpha val="65000"/>
              </a:srgbClr>
            </a:outerShdw>
          </a:effectLst>
        </p:spPr>
      </p:pic>
      <p:pic>
        <p:nvPicPr>
          <p:cNvPr id="11" name="图片 10"/>
          <p:cNvPicPr>
            <a:picLocks noChangeAspect="1"/>
          </p:cNvPicPr>
          <p:nvPr/>
        </p:nvPicPr>
        <p:blipFill>
          <a:blip r:embed="rId6"/>
          <a:stretch>
            <a:fillRect/>
          </a:stretch>
        </p:blipFill>
        <p:spPr>
          <a:xfrm>
            <a:off x="4529653" y="4081163"/>
            <a:ext cx="4350736" cy="2220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81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zh-CN" altLang="en-US" sz="3600" dirty="0" smtClean="0"/>
              <a:t>什么是模型？</a:t>
            </a:r>
            <a:endParaRPr lang="zh-CN" altLang="en-US" sz="3600" dirty="0"/>
          </a:p>
        </p:txBody>
      </p:sp>
      <p:sp>
        <p:nvSpPr>
          <p:cNvPr id="3" name="内容占位符 2"/>
          <p:cNvSpPr>
            <a:spLocks noGrp="1"/>
          </p:cNvSpPr>
          <p:nvPr>
            <p:ph idx="1"/>
          </p:nvPr>
        </p:nvSpPr>
        <p:spPr>
          <a:xfrm>
            <a:off x="1371601" y="2171700"/>
            <a:ext cx="9996616" cy="4168346"/>
          </a:xfrm>
        </p:spPr>
        <p:txBody>
          <a:bodyPr>
            <a:normAutofit/>
          </a:bodyPr>
          <a:lstStyle/>
          <a:p>
            <a:r>
              <a:rPr lang="zh-CN" altLang="en-US" sz="2800" dirty="0">
                <a:solidFill>
                  <a:schemeClr val="tx1"/>
                </a:solidFill>
              </a:rPr>
              <a:t>为理解事物而对事物做出的</a:t>
            </a:r>
            <a:r>
              <a:rPr lang="zh-CN" altLang="en-US" sz="2800" dirty="0">
                <a:solidFill>
                  <a:srgbClr val="FF0000"/>
                </a:solidFill>
              </a:rPr>
              <a:t>一种抽象</a:t>
            </a:r>
            <a:r>
              <a:rPr lang="zh-CN" altLang="en-US" sz="2800" dirty="0">
                <a:solidFill>
                  <a:schemeClr val="tx1"/>
                </a:solidFill>
              </a:rPr>
              <a:t>，是对事物的一种无歧义的书面描述</a:t>
            </a:r>
            <a:r>
              <a:rPr lang="zh-CN" altLang="en-US" sz="2800" dirty="0" smtClean="0">
                <a:solidFill>
                  <a:schemeClr val="tx1"/>
                </a:solidFill>
              </a:rPr>
              <a:t>。</a:t>
            </a:r>
            <a:endParaRPr lang="en-US" altLang="zh-CN" sz="2800" dirty="0" smtClean="0">
              <a:solidFill>
                <a:schemeClr val="tx1"/>
              </a:solidFill>
            </a:endParaRPr>
          </a:p>
          <a:p>
            <a:r>
              <a:rPr lang="zh-CN" altLang="en-US" sz="2800" dirty="0" smtClean="0">
                <a:solidFill>
                  <a:schemeClr val="tx1"/>
                </a:solidFill>
              </a:rPr>
              <a:t>模型</a:t>
            </a:r>
            <a:r>
              <a:rPr lang="zh-CN" altLang="en-US" sz="2800" dirty="0">
                <a:solidFill>
                  <a:schemeClr val="tx1"/>
                </a:solidFill>
              </a:rPr>
              <a:t>从某一个建模观点出发，抓住事物最重要的方面而简化或忽略其他方面。</a:t>
            </a:r>
          </a:p>
          <a:p>
            <a:r>
              <a:rPr lang="zh-CN" altLang="en-US" sz="2800" dirty="0">
                <a:solidFill>
                  <a:srgbClr val="FF0000"/>
                </a:solidFill>
              </a:rPr>
              <a:t>软件系统的模型用建模语言来表达，如</a:t>
            </a:r>
            <a:r>
              <a:rPr lang="en-US" altLang="zh-CN" sz="2800" dirty="0">
                <a:solidFill>
                  <a:srgbClr val="FF0000"/>
                </a:solidFill>
              </a:rPr>
              <a:t>UML</a:t>
            </a:r>
            <a:r>
              <a:rPr lang="zh-CN" altLang="en-US" sz="2800" dirty="0">
                <a:solidFill>
                  <a:schemeClr val="tx1"/>
                </a:solidFill>
              </a:rPr>
              <a:t>。模型包含语义信息和表示法，可以采用图形和文字等多种不同形式。（选自</a:t>
            </a:r>
            <a:r>
              <a:rPr lang="en-US" altLang="zh-CN" sz="2800" dirty="0">
                <a:solidFill>
                  <a:schemeClr val="tx1"/>
                </a:solidFill>
              </a:rPr>
              <a:t>《UML</a:t>
            </a:r>
            <a:r>
              <a:rPr lang="zh-CN" altLang="en-US" sz="2800" dirty="0">
                <a:solidFill>
                  <a:schemeClr val="tx1"/>
                </a:solidFill>
              </a:rPr>
              <a:t>参考手册</a:t>
            </a:r>
            <a:r>
              <a:rPr lang="en-US" altLang="zh-CN" sz="2800" dirty="0">
                <a:solidFill>
                  <a:schemeClr val="tx1"/>
                </a:solidFill>
              </a:rPr>
              <a:t>》</a:t>
            </a:r>
            <a:r>
              <a:rPr lang="zh-CN" altLang="en-US" sz="2800" dirty="0" smtClean="0">
                <a:solidFill>
                  <a:schemeClr val="tx1"/>
                </a:solidFill>
              </a:rPr>
              <a:t>）</a:t>
            </a:r>
            <a:endParaRPr lang="zh-CN" altLang="en-US" sz="2800" dirty="0">
              <a:solidFill>
                <a:schemeClr val="tx1"/>
              </a:solidFill>
            </a:endParaRPr>
          </a:p>
        </p:txBody>
      </p:sp>
    </p:spTree>
    <p:extLst>
      <p:ext uri="{BB962C8B-B14F-4D97-AF65-F5344CB8AC3E}">
        <p14:creationId xmlns:p14="http://schemas.microsoft.com/office/powerpoint/2010/main" val="14772241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2.2 </a:t>
            </a:r>
            <a:r>
              <a:rPr lang="zh-CN" altLang="en-US" sz="3600" dirty="0" smtClean="0"/>
              <a:t>结构化分析</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a:solidFill>
                  <a:schemeClr val="tx1"/>
                </a:solidFill>
              </a:rPr>
              <a:t>1. </a:t>
            </a:r>
            <a:r>
              <a:rPr lang="zh-CN" altLang="en-US" sz="2800" dirty="0">
                <a:solidFill>
                  <a:schemeClr val="tx1"/>
                </a:solidFill>
              </a:rPr>
              <a:t>概念</a:t>
            </a:r>
          </a:p>
          <a:p>
            <a:r>
              <a:rPr lang="en-US" altLang="zh-CN" sz="2800" dirty="0">
                <a:solidFill>
                  <a:srgbClr val="FF0000"/>
                </a:solidFill>
              </a:rPr>
              <a:t>2. </a:t>
            </a:r>
            <a:r>
              <a:rPr lang="zh-CN" altLang="en-US" sz="2800" dirty="0">
                <a:solidFill>
                  <a:srgbClr val="FF0000"/>
                </a:solidFill>
              </a:rPr>
              <a:t>分析模型</a:t>
            </a:r>
          </a:p>
          <a:p>
            <a:r>
              <a:rPr lang="en-US" altLang="zh-CN" sz="2800" dirty="0" smtClean="0">
                <a:solidFill>
                  <a:schemeClr val="tx1"/>
                </a:solidFill>
              </a:rPr>
              <a:t>3. E-R</a:t>
            </a:r>
            <a:r>
              <a:rPr lang="zh-CN" altLang="en-US" sz="2800" dirty="0">
                <a:solidFill>
                  <a:schemeClr val="tx1"/>
                </a:solidFill>
              </a:rPr>
              <a:t>图</a:t>
            </a:r>
          </a:p>
          <a:p>
            <a:r>
              <a:rPr lang="en-US" altLang="zh-CN" sz="2800" dirty="0" smtClean="0">
                <a:solidFill>
                  <a:schemeClr val="tx1"/>
                </a:solidFill>
              </a:rPr>
              <a:t>4.</a:t>
            </a:r>
            <a:r>
              <a:rPr lang="zh-CN" altLang="en-US" sz="2800" dirty="0" smtClean="0">
                <a:solidFill>
                  <a:schemeClr val="tx1"/>
                </a:solidFill>
              </a:rPr>
              <a:t>数据流图</a:t>
            </a:r>
            <a:endParaRPr lang="zh-CN" altLang="en-US" sz="2800" dirty="0">
              <a:solidFill>
                <a:schemeClr val="tx1"/>
              </a:solidFill>
            </a:endParaRPr>
          </a:p>
          <a:p>
            <a:r>
              <a:rPr lang="en-US" altLang="zh-CN" sz="2800" dirty="0" smtClean="0">
                <a:solidFill>
                  <a:schemeClr val="tx1"/>
                </a:solidFill>
              </a:rPr>
              <a:t>5.</a:t>
            </a:r>
            <a:r>
              <a:rPr lang="zh-CN" altLang="en-US" sz="2800" dirty="0" smtClean="0">
                <a:solidFill>
                  <a:schemeClr val="tx1"/>
                </a:solidFill>
              </a:rPr>
              <a:t>状态图</a:t>
            </a:r>
            <a:endParaRPr lang="zh-CN" altLang="en-US" sz="2800" dirty="0">
              <a:solidFill>
                <a:schemeClr val="tx1"/>
              </a:solidFill>
            </a:endParaRPr>
          </a:p>
          <a:p>
            <a:r>
              <a:rPr lang="en-US" altLang="zh-CN" sz="2800" dirty="0" smtClean="0">
                <a:solidFill>
                  <a:schemeClr val="tx1"/>
                </a:solidFill>
              </a:rPr>
              <a:t>6.</a:t>
            </a:r>
            <a:r>
              <a:rPr lang="zh-CN" altLang="en-US" sz="2800" dirty="0" smtClean="0">
                <a:solidFill>
                  <a:schemeClr val="tx1"/>
                </a:solidFill>
              </a:rPr>
              <a:t>数据字典</a:t>
            </a:r>
            <a:endParaRPr lang="zh-CN" altLang="en-US" sz="2800" i="0" dirty="0">
              <a:solidFill>
                <a:schemeClr val="tx1"/>
              </a:solidFill>
            </a:endParaRPr>
          </a:p>
        </p:txBody>
      </p:sp>
    </p:spTree>
    <p:extLst>
      <p:ext uri="{BB962C8B-B14F-4D97-AF65-F5344CB8AC3E}">
        <p14:creationId xmlns:p14="http://schemas.microsoft.com/office/powerpoint/2010/main" val="2603238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2. </a:t>
            </a:r>
            <a:r>
              <a:rPr lang="zh-CN" altLang="en-US" sz="3200" dirty="0" smtClean="0"/>
              <a:t>结构化分析模型</a:t>
            </a:r>
            <a:endParaRPr lang="zh-CN" altLang="en-US" sz="3600" dirty="0"/>
          </a:p>
        </p:txBody>
      </p:sp>
      <p:graphicFrame>
        <p:nvGraphicFramePr>
          <p:cNvPr id="5" name="Object 4"/>
          <p:cNvGraphicFramePr>
            <a:graphicFrameLocks noGrp="1" noChangeAspect="1"/>
          </p:cNvGraphicFramePr>
          <p:nvPr>
            <p:ph sz="half" idx="4294967295"/>
            <p:extLst>
              <p:ext uri="{D42A27DB-BD31-4B8C-83A1-F6EECF244321}">
                <p14:modId xmlns:p14="http://schemas.microsoft.com/office/powerpoint/2010/main" val="834148000"/>
              </p:ext>
            </p:extLst>
          </p:nvPr>
        </p:nvGraphicFramePr>
        <p:xfrm>
          <a:off x="3799788" y="2047403"/>
          <a:ext cx="4319588" cy="3714750"/>
        </p:xfrm>
        <a:graphic>
          <a:graphicData uri="http://schemas.openxmlformats.org/presentationml/2006/ole">
            <mc:AlternateContent xmlns:mc="http://schemas.openxmlformats.org/markup-compatibility/2006">
              <mc:Choice xmlns:v="urn:schemas-microsoft-com:vml" Requires="v">
                <p:oleObj spid="_x0000_s1072" name="Visio" r:id="rId4" imgW="3389986" imgH="2914802" progId="Visio.Drawing.11">
                  <p:embed/>
                </p:oleObj>
              </mc:Choice>
              <mc:Fallback>
                <p:oleObj name="Visio" r:id="rId4" imgW="3389986" imgH="2914802" progId="Visio.Drawing.11">
                  <p:embed/>
                  <p:pic>
                    <p:nvPicPr>
                      <p:cNvPr id="56324"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9788" y="2047403"/>
                        <a:ext cx="4319588"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4440195" y="1446170"/>
            <a:ext cx="2380521" cy="461665"/>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square">
            <a:spAutoFit/>
          </a:bodyPr>
          <a:lstStyle/>
          <a:p>
            <a:pPr algn="ctr" eaLnBrk="1" hangingPunct="1">
              <a:spcBef>
                <a:spcPct val="50000"/>
              </a:spcBef>
              <a:defRPr/>
            </a:pPr>
            <a:r>
              <a:rPr lang="zh-CN" altLang="en-US" sz="2400" dirty="0">
                <a:latin typeface="Garamond" pitchFamily="18" charset="0"/>
              </a:rPr>
              <a:t>分析模型的结构</a:t>
            </a:r>
          </a:p>
        </p:txBody>
      </p:sp>
      <p:sp>
        <p:nvSpPr>
          <p:cNvPr id="7" name="AutoShape 7"/>
          <p:cNvSpPr>
            <a:spLocks/>
          </p:cNvSpPr>
          <p:nvPr/>
        </p:nvSpPr>
        <p:spPr bwMode="auto">
          <a:xfrm>
            <a:off x="946364" y="4928715"/>
            <a:ext cx="2735950" cy="928688"/>
          </a:xfrm>
          <a:prstGeom prst="borderCallout1">
            <a:avLst>
              <a:gd name="adj1" fmla="val 19833"/>
              <a:gd name="adj2" fmla="val 104662"/>
              <a:gd name="adj3" fmla="val -95915"/>
              <a:gd name="adj4" fmla="val 161009"/>
            </a:avLst>
          </a:prstGeom>
          <a:ln>
            <a:headEnd/>
            <a:tailEnd type="triangle" w="med" len="med"/>
          </a:ln>
        </p:spPr>
        <p:style>
          <a:lnRef idx="1">
            <a:schemeClr val="accent6"/>
          </a:lnRef>
          <a:fillRef idx="3">
            <a:schemeClr val="accent6"/>
          </a:fillRef>
          <a:effectRef idx="2">
            <a:schemeClr val="accent6"/>
          </a:effectRef>
          <a:fontRef idx="minor">
            <a:schemeClr val="lt1"/>
          </a:fontRef>
        </p:style>
        <p:txBody>
          <a:bodyPr/>
          <a:lstStyle/>
          <a:p>
            <a:pPr eaLnBrk="1" hangingPunct="1">
              <a:defRPr/>
            </a:pPr>
            <a:r>
              <a:rPr lang="zh-CN" altLang="en-US" sz="2200" dirty="0">
                <a:latin typeface="Garamond" pitchFamily="18" charset="0"/>
              </a:rPr>
              <a:t>描述软件使用或产生的所有数据对象</a:t>
            </a:r>
          </a:p>
        </p:txBody>
      </p:sp>
      <p:sp>
        <p:nvSpPr>
          <p:cNvPr id="8" name="AutoShape 9"/>
          <p:cNvSpPr>
            <a:spLocks/>
          </p:cNvSpPr>
          <p:nvPr/>
        </p:nvSpPr>
        <p:spPr bwMode="auto">
          <a:xfrm>
            <a:off x="971088" y="1842615"/>
            <a:ext cx="2773138" cy="942975"/>
          </a:xfrm>
          <a:prstGeom prst="borderCallout1">
            <a:avLst>
              <a:gd name="adj1" fmla="val 15861"/>
              <a:gd name="adj2" fmla="val 104597"/>
              <a:gd name="adj3" fmla="val 74537"/>
              <a:gd name="adj4" fmla="val 133445"/>
            </a:avLst>
          </a:prstGeom>
          <a:ln>
            <a:headEnd/>
            <a:tailEnd type="triangle" w="med" len="med"/>
          </a:ln>
        </p:spPr>
        <p:style>
          <a:lnRef idx="1">
            <a:schemeClr val="accent4"/>
          </a:lnRef>
          <a:fillRef idx="3">
            <a:schemeClr val="accent4"/>
          </a:fillRef>
          <a:effectRef idx="2">
            <a:schemeClr val="accent4"/>
          </a:effectRef>
          <a:fontRef idx="minor">
            <a:schemeClr val="lt1"/>
          </a:fontRef>
        </p:style>
        <p:txBody>
          <a:bodyPr/>
          <a:lstStyle/>
          <a:p>
            <a:pPr eaLnBrk="1" hangingPunct="1">
              <a:defRPr/>
            </a:pPr>
            <a:r>
              <a:rPr lang="zh-CN" altLang="en-US" sz="2200" dirty="0">
                <a:latin typeface="Garamond" pitchFamily="18" charset="0"/>
              </a:rPr>
              <a:t>描述实体</a:t>
            </a:r>
            <a:r>
              <a:rPr lang="en-US" altLang="zh-CN" sz="2200" dirty="0">
                <a:latin typeface="Garamond" pitchFamily="18" charset="0"/>
              </a:rPr>
              <a:t>--</a:t>
            </a:r>
            <a:r>
              <a:rPr lang="zh-CN" altLang="en-US" sz="2200" dirty="0">
                <a:latin typeface="Garamond" pitchFamily="18" charset="0"/>
              </a:rPr>
              <a:t>关系图中每个数据对象的属性</a:t>
            </a:r>
          </a:p>
        </p:txBody>
      </p:sp>
      <p:sp>
        <p:nvSpPr>
          <p:cNvPr id="9" name="AutoShape 10"/>
          <p:cNvSpPr>
            <a:spLocks/>
          </p:cNvSpPr>
          <p:nvPr/>
        </p:nvSpPr>
        <p:spPr bwMode="auto">
          <a:xfrm>
            <a:off x="8029058" y="2792970"/>
            <a:ext cx="3396822" cy="1785937"/>
          </a:xfrm>
          <a:prstGeom prst="borderCallout1">
            <a:avLst>
              <a:gd name="adj1" fmla="val 9338"/>
              <a:gd name="adj2" fmla="val -3361"/>
              <a:gd name="adj3" fmla="val 47454"/>
              <a:gd name="adj4" fmla="val -42344"/>
            </a:avLst>
          </a:prstGeom>
          <a:ln>
            <a:headEnd/>
            <a:tailEnd type="triangle" w="med" len="med"/>
          </a:ln>
        </p:spPr>
        <p:style>
          <a:lnRef idx="1">
            <a:schemeClr val="accent3"/>
          </a:lnRef>
          <a:fillRef idx="3">
            <a:schemeClr val="accent3"/>
          </a:fillRef>
          <a:effectRef idx="2">
            <a:schemeClr val="accent3"/>
          </a:effectRef>
          <a:fontRef idx="minor">
            <a:schemeClr val="lt1"/>
          </a:fontRef>
        </p:style>
        <p:txBody>
          <a:bodyPr/>
          <a:lstStyle/>
          <a:p>
            <a:pPr eaLnBrk="1" hangingPunct="1">
              <a:defRPr/>
            </a:pPr>
            <a:r>
              <a:rPr lang="en-US" altLang="zh-CN" sz="2200" dirty="0">
                <a:latin typeface="Garamond" pitchFamily="18" charset="0"/>
              </a:rPr>
              <a:t>1</a:t>
            </a:r>
            <a:r>
              <a:rPr lang="zh-CN" altLang="en-US" sz="2200" dirty="0">
                <a:latin typeface="Garamond" pitchFamily="18" charset="0"/>
              </a:rPr>
              <a:t>、描述数据在软件系统中移动时怎样变换</a:t>
            </a:r>
          </a:p>
          <a:p>
            <a:pPr eaLnBrk="1" hangingPunct="1">
              <a:defRPr/>
            </a:pPr>
            <a:r>
              <a:rPr lang="en-US" altLang="zh-CN" sz="2200" dirty="0">
                <a:latin typeface="Garamond" pitchFamily="18" charset="0"/>
              </a:rPr>
              <a:t>2</a:t>
            </a:r>
            <a:r>
              <a:rPr lang="zh-CN" altLang="en-US" sz="2200" dirty="0">
                <a:latin typeface="Garamond" pitchFamily="18" charset="0"/>
              </a:rPr>
              <a:t>、描述变换数据流的功能和子功能。创建功能模型的基础</a:t>
            </a:r>
          </a:p>
        </p:txBody>
      </p:sp>
      <p:sp>
        <p:nvSpPr>
          <p:cNvPr id="10" name="AutoShape 11"/>
          <p:cNvSpPr>
            <a:spLocks/>
          </p:cNvSpPr>
          <p:nvPr/>
        </p:nvSpPr>
        <p:spPr bwMode="auto">
          <a:xfrm>
            <a:off x="8029058" y="1959082"/>
            <a:ext cx="3396822" cy="710040"/>
          </a:xfrm>
          <a:prstGeom prst="borderCallout1">
            <a:avLst>
              <a:gd name="adj1" fmla="val 19833"/>
              <a:gd name="adj2" fmla="val -3361"/>
              <a:gd name="adj3" fmla="val 108145"/>
              <a:gd name="adj4" fmla="val -33896"/>
            </a:avLst>
          </a:prstGeom>
          <a:ln>
            <a:headEnd/>
            <a:tailEnd type="triangle" w="med" len="med"/>
          </a:ln>
        </p:spPr>
        <p:style>
          <a:lnRef idx="1">
            <a:schemeClr val="accent3"/>
          </a:lnRef>
          <a:fillRef idx="3">
            <a:schemeClr val="accent3"/>
          </a:fillRef>
          <a:effectRef idx="2">
            <a:schemeClr val="accent3"/>
          </a:effectRef>
          <a:fontRef idx="minor">
            <a:schemeClr val="lt1"/>
          </a:fontRef>
        </p:style>
        <p:txBody>
          <a:bodyPr/>
          <a:lstStyle/>
          <a:p>
            <a:pPr eaLnBrk="1" hangingPunct="1">
              <a:defRPr/>
            </a:pPr>
            <a:r>
              <a:rPr lang="zh-CN" altLang="en-US" sz="2200" dirty="0">
                <a:latin typeface="Garamond" pitchFamily="18" charset="0"/>
              </a:rPr>
              <a:t>描述出现在数据流图中的每个功能</a:t>
            </a:r>
          </a:p>
        </p:txBody>
      </p:sp>
      <p:sp>
        <p:nvSpPr>
          <p:cNvPr id="11" name="AutoShape 12"/>
          <p:cNvSpPr>
            <a:spLocks/>
          </p:cNvSpPr>
          <p:nvPr/>
        </p:nvSpPr>
        <p:spPr bwMode="auto">
          <a:xfrm>
            <a:off x="8029057" y="4772153"/>
            <a:ext cx="3396823" cy="1782762"/>
          </a:xfrm>
          <a:prstGeom prst="borderCallout1">
            <a:avLst>
              <a:gd name="adj1" fmla="val 9338"/>
              <a:gd name="adj2" fmla="val -3361"/>
              <a:gd name="adj3" fmla="val -4204"/>
              <a:gd name="adj4" fmla="val -53549"/>
            </a:avLst>
          </a:prstGeom>
          <a:ln>
            <a:headEnd/>
            <a:tailEnd type="triangle" w="med" len="med"/>
          </a:ln>
        </p:spPr>
        <p:style>
          <a:lnRef idx="1">
            <a:schemeClr val="accent2"/>
          </a:lnRef>
          <a:fillRef idx="3">
            <a:schemeClr val="accent2"/>
          </a:fillRef>
          <a:effectRef idx="2">
            <a:schemeClr val="accent2"/>
          </a:effectRef>
          <a:fontRef idx="minor">
            <a:schemeClr val="lt1"/>
          </a:fontRef>
        </p:style>
        <p:txBody>
          <a:bodyPr/>
          <a:lstStyle/>
          <a:p>
            <a:pPr eaLnBrk="1" hangingPunct="1">
              <a:defRPr/>
            </a:pPr>
            <a:r>
              <a:rPr lang="zh-CN" altLang="en-US" sz="2200" dirty="0">
                <a:latin typeface="Garamond" pitchFamily="18" charset="0"/>
              </a:rPr>
              <a:t>指明了作为外部事件结果的系统行为，描绘了系统的各种行为模式（状态）和在不同状态间转换的方式。行为建模的基础</a:t>
            </a:r>
          </a:p>
        </p:txBody>
      </p:sp>
      <p:sp>
        <p:nvSpPr>
          <p:cNvPr id="12" name="AutoShape 13"/>
          <p:cNvSpPr>
            <a:spLocks/>
          </p:cNvSpPr>
          <p:nvPr/>
        </p:nvSpPr>
        <p:spPr bwMode="auto">
          <a:xfrm>
            <a:off x="4440195" y="5980670"/>
            <a:ext cx="2812405" cy="739605"/>
          </a:xfrm>
          <a:prstGeom prst="borderCallout1">
            <a:avLst>
              <a:gd name="adj1" fmla="val 17648"/>
              <a:gd name="adj2" fmla="val -3361"/>
              <a:gd name="adj3" fmla="val -75990"/>
              <a:gd name="adj4" fmla="val 25515"/>
            </a:avLst>
          </a:prstGeom>
          <a:ln>
            <a:headEnd/>
            <a:tailEnd type="triangle" w="med" len="med"/>
          </a:ln>
        </p:spPr>
        <p:style>
          <a:lnRef idx="1">
            <a:schemeClr val="accent2"/>
          </a:lnRef>
          <a:fillRef idx="3">
            <a:schemeClr val="accent2"/>
          </a:fillRef>
          <a:effectRef idx="2">
            <a:schemeClr val="accent2"/>
          </a:effectRef>
          <a:fontRef idx="minor">
            <a:schemeClr val="lt1"/>
          </a:fontRef>
        </p:style>
        <p:txBody>
          <a:bodyPr/>
          <a:lstStyle/>
          <a:p>
            <a:pPr eaLnBrk="1" hangingPunct="1">
              <a:defRPr/>
            </a:pPr>
            <a:r>
              <a:rPr lang="zh-CN" altLang="en-US" sz="2200" dirty="0">
                <a:latin typeface="Garamond" pitchFamily="18" charset="0"/>
              </a:rPr>
              <a:t>包含了有关软件控制的附加信息</a:t>
            </a:r>
          </a:p>
        </p:txBody>
      </p:sp>
      <p:sp>
        <p:nvSpPr>
          <p:cNvPr id="13" name="AutoShape 8"/>
          <p:cNvSpPr>
            <a:spLocks/>
          </p:cNvSpPr>
          <p:nvPr/>
        </p:nvSpPr>
        <p:spPr bwMode="auto">
          <a:xfrm>
            <a:off x="946364" y="3214215"/>
            <a:ext cx="2735950" cy="1143000"/>
          </a:xfrm>
          <a:prstGeom prst="borderCallout1">
            <a:avLst>
              <a:gd name="adj1" fmla="val 15861"/>
              <a:gd name="adj2" fmla="val 104662"/>
              <a:gd name="adj3" fmla="val 30940"/>
              <a:gd name="adj4" fmla="val 138735"/>
            </a:avLst>
          </a:prstGeom>
          <a:ln>
            <a:headEnd/>
            <a:tailEnd type="triangle" w="med" len="med"/>
          </a:ln>
        </p:spPr>
        <p:style>
          <a:lnRef idx="1">
            <a:schemeClr val="accent4"/>
          </a:lnRef>
          <a:fillRef idx="3">
            <a:schemeClr val="accent4"/>
          </a:fillRef>
          <a:effectRef idx="2">
            <a:schemeClr val="accent4"/>
          </a:effectRef>
          <a:fontRef idx="minor">
            <a:schemeClr val="lt1"/>
          </a:fontRef>
        </p:style>
        <p:txBody>
          <a:bodyPr/>
          <a:lstStyle/>
          <a:p>
            <a:pPr eaLnBrk="1" hangingPunct="1">
              <a:defRPr/>
            </a:pPr>
            <a:r>
              <a:rPr lang="zh-CN" altLang="en-US" sz="2200" dirty="0">
                <a:latin typeface="Garamond" pitchFamily="18" charset="0"/>
              </a:rPr>
              <a:t>描述数据对象之间的关系，用于进行数据建模活动</a:t>
            </a:r>
          </a:p>
        </p:txBody>
      </p:sp>
    </p:spTree>
    <p:extLst>
      <p:ext uri="{BB962C8B-B14F-4D97-AF65-F5344CB8AC3E}">
        <p14:creationId xmlns:p14="http://schemas.microsoft.com/office/powerpoint/2010/main" val="19384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par>
                                <p:cTn id="8" presetID="8"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500"/>
                                        <p:tgtEl>
                                          <p:spTgt spid="8"/>
                                        </p:tgtEl>
                                      </p:cBhvr>
                                    </p:animEffect>
                                  </p:childTnLst>
                                </p:cTn>
                              </p:par>
                              <p:par>
                                <p:cTn id="11" presetID="8"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in)">
                                      <p:cBhvr>
                                        <p:cTn id="13" dur="500"/>
                                        <p:tgtEl>
                                          <p:spTgt spid="13"/>
                                        </p:tgtEl>
                                      </p:cBhvr>
                                    </p:animEffect>
                                  </p:childTnLst>
                                </p:cTn>
                              </p:par>
                              <p:par>
                                <p:cTn id="14" presetID="16" presetClass="entr" presetSubtype="2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Horizontal)">
                                      <p:cBhvr>
                                        <p:cTn id="16" dur="500"/>
                                        <p:tgtEl>
                                          <p:spTgt spid="9"/>
                                        </p:tgtEl>
                                      </p:cBhvr>
                                    </p:animEffect>
                                  </p:childTnLst>
                                </p:cTn>
                              </p:par>
                              <p:par>
                                <p:cTn id="17" presetID="16" presetClass="entr" presetSubtype="2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Horizontal)">
                                      <p:cBhvr>
                                        <p:cTn id="19" dur="500"/>
                                        <p:tgtEl>
                                          <p:spTgt spid="10"/>
                                        </p:tgtEl>
                                      </p:cBhvr>
                                    </p:animEffect>
                                  </p:childTnLst>
                                </p:cTn>
                              </p:par>
                              <p:par>
                                <p:cTn id="20" presetID="4"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par>
                                <p:cTn id="23" presetID="4" presetClass="entr" presetSubtype="16"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2.2 </a:t>
            </a:r>
            <a:r>
              <a:rPr lang="zh-CN" altLang="en-US" sz="3600" dirty="0" smtClean="0"/>
              <a:t>结构化分析</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a:solidFill>
                  <a:schemeClr val="tx1"/>
                </a:solidFill>
              </a:rPr>
              <a:t>1. </a:t>
            </a:r>
            <a:r>
              <a:rPr lang="zh-CN" altLang="en-US" sz="2800" dirty="0">
                <a:solidFill>
                  <a:schemeClr val="tx1"/>
                </a:solidFill>
              </a:rPr>
              <a:t>概念</a:t>
            </a:r>
          </a:p>
          <a:p>
            <a:r>
              <a:rPr lang="en-US" altLang="zh-CN" sz="2800" dirty="0" smtClean="0">
                <a:solidFill>
                  <a:schemeClr val="tx1"/>
                </a:solidFill>
              </a:rPr>
              <a:t>2. </a:t>
            </a:r>
            <a:r>
              <a:rPr lang="zh-CN" altLang="en-US" sz="2800" dirty="0" smtClean="0">
                <a:solidFill>
                  <a:schemeClr val="tx1"/>
                </a:solidFill>
              </a:rPr>
              <a:t>分析模型</a:t>
            </a:r>
            <a:endParaRPr lang="zh-CN" altLang="en-US" sz="2800" dirty="0">
              <a:solidFill>
                <a:schemeClr val="tx1"/>
              </a:solidFill>
            </a:endParaRPr>
          </a:p>
          <a:p>
            <a:r>
              <a:rPr lang="en-US" altLang="zh-CN" sz="2800" dirty="0">
                <a:solidFill>
                  <a:srgbClr val="FF0000"/>
                </a:solidFill>
              </a:rPr>
              <a:t>3. E-R</a:t>
            </a:r>
            <a:r>
              <a:rPr lang="zh-CN" altLang="en-US" sz="2800" dirty="0">
                <a:solidFill>
                  <a:srgbClr val="FF0000"/>
                </a:solidFill>
              </a:rPr>
              <a:t>图</a:t>
            </a:r>
          </a:p>
          <a:p>
            <a:r>
              <a:rPr lang="en-US" altLang="zh-CN" sz="2800" dirty="0" smtClean="0">
                <a:solidFill>
                  <a:schemeClr val="tx1"/>
                </a:solidFill>
              </a:rPr>
              <a:t>4.</a:t>
            </a:r>
            <a:r>
              <a:rPr lang="zh-CN" altLang="en-US" sz="2800" dirty="0" smtClean="0">
                <a:solidFill>
                  <a:schemeClr val="tx1"/>
                </a:solidFill>
              </a:rPr>
              <a:t>数据流图</a:t>
            </a:r>
            <a:endParaRPr lang="zh-CN" altLang="en-US" sz="2800" dirty="0">
              <a:solidFill>
                <a:schemeClr val="tx1"/>
              </a:solidFill>
            </a:endParaRPr>
          </a:p>
          <a:p>
            <a:r>
              <a:rPr lang="en-US" altLang="zh-CN" sz="2800" dirty="0" smtClean="0">
                <a:solidFill>
                  <a:schemeClr val="tx1"/>
                </a:solidFill>
              </a:rPr>
              <a:t>5.</a:t>
            </a:r>
            <a:r>
              <a:rPr lang="zh-CN" altLang="en-US" sz="2800" dirty="0" smtClean="0">
                <a:solidFill>
                  <a:schemeClr val="tx1"/>
                </a:solidFill>
              </a:rPr>
              <a:t>状态图</a:t>
            </a:r>
            <a:endParaRPr lang="zh-CN" altLang="en-US" sz="2800" dirty="0">
              <a:solidFill>
                <a:schemeClr val="tx1"/>
              </a:solidFill>
            </a:endParaRPr>
          </a:p>
          <a:p>
            <a:r>
              <a:rPr lang="en-US" altLang="zh-CN" sz="2800" dirty="0" smtClean="0">
                <a:solidFill>
                  <a:schemeClr val="tx1"/>
                </a:solidFill>
              </a:rPr>
              <a:t>6.</a:t>
            </a:r>
            <a:r>
              <a:rPr lang="zh-CN" altLang="en-US" sz="2800" dirty="0" smtClean="0">
                <a:solidFill>
                  <a:schemeClr val="tx1"/>
                </a:solidFill>
              </a:rPr>
              <a:t>数据字典</a:t>
            </a:r>
            <a:endParaRPr lang="zh-CN" altLang="en-US" sz="2800" i="0" dirty="0">
              <a:solidFill>
                <a:schemeClr val="tx1"/>
              </a:solidFill>
            </a:endParaRPr>
          </a:p>
        </p:txBody>
      </p:sp>
    </p:spTree>
    <p:extLst>
      <p:ext uri="{BB962C8B-B14F-4D97-AF65-F5344CB8AC3E}">
        <p14:creationId xmlns:p14="http://schemas.microsoft.com/office/powerpoint/2010/main" val="1481829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1.1 </a:t>
            </a:r>
            <a:r>
              <a:rPr lang="zh-CN" altLang="en-US" sz="3600" dirty="0" smtClean="0"/>
              <a:t>基本概念</a:t>
            </a:r>
            <a:endParaRPr lang="zh-CN" altLang="en-US" sz="3600" dirty="0"/>
          </a:p>
        </p:txBody>
      </p:sp>
      <p:sp>
        <p:nvSpPr>
          <p:cNvPr id="3" name="内容占位符 2"/>
          <p:cNvSpPr>
            <a:spLocks noGrp="1"/>
          </p:cNvSpPr>
          <p:nvPr>
            <p:ph idx="1"/>
          </p:nvPr>
        </p:nvSpPr>
        <p:spPr/>
        <p:txBody>
          <a:bodyPr>
            <a:normAutofit/>
          </a:bodyPr>
          <a:lstStyle/>
          <a:p>
            <a:r>
              <a:rPr lang="zh-CN" altLang="en-US" sz="2600" dirty="0">
                <a:solidFill>
                  <a:srgbClr val="FF0000"/>
                </a:solidFill>
              </a:rPr>
              <a:t>系统分析员与用户一起</a:t>
            </a:r>
            <a:r>
              <a:rPr lang="zh-CN" altLang="en-US" sz="2600" dirty="0"/>
              <a:t>商定</a:t>
            </a:r>
            <a:r>
              <a:rPr lang="zh-CN" altLang="en-US" sz="2600" dirty="0" smtClean="0"/>
              <a:t>，并且清晰</a:t>
            </a:r>
            <a:r>
              <a:rPr lang="zh-CN" altLang="en-US" sz="2600" dirty="0"/>
              <a:t>、准确、具体地描述软件产品必须具有的功能、性能、运行规格等要求。</a:t>
            </a:r>
          </a:p>
          <a:p>
            <a:r>
              <a:rPr lang="zh-CN" altLang="en-US" sz="2600" dirty="0">
                <a:solidFill>
                  <a:srgbClr val="FF0000"/>
                </a:solidFill>
                <a:latin typeface="宋体" panose="02010600030101010101" pitchFamily="2" charset="-122"/>
              </a:rPr>
              <a:t>需求分析的</a:t>
            </a:r>
            <a:r>
              <a:rPr lang="zh-CN" altLang="en-US" sz="2600" dirty="0">
                <a:solidFill>
                  <a:srgbClr val="FF0000"/>
                </a:solidFill>
              </a:rPr>
              <a:t>任务就是准确地回答“系统必须做什么”的问题</a:t>
            </a:r>
            <a:r>
              <a:rPr lang="zh-CN" altLang="en-US" sz="2600" dirty="0" smtClean="0"/>
              <a:t>。需求分析</a:t>
            </a:r>
            <a:r>
              <a:rPr lang="zh-CN" altLang="en-US" sz="2600" dirty="0"/>
              <a:t>不是确定系统怎样完成工作，而是确定系统必须完成哪些工作。</a:t>
            </a:r>
          </a:p>
        </p:txBody>
      </p:sp>
    </p:spTree>
    <p:extLst>
      <p:ext uri="{BB962C8B-B14F-4D97-AF65-F5344CB8AC3E}">
        <p14:creationId xmlns:p14="http://schemas.microsoft.com/office/powerpoint/2010/main" val="745803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3. </a:t>
            </a:r>
            <a:r>
              <a:rPr lang="zh-CN" altLang="en-US" sz="3200" dirty="0" smtClean="0"/>
              <a:t>实体关系图</a:t>
            </a:r>
            <a:endParaRPr lang="zh-CN" altLang="en-US" sz="3200" dirty="0"/>
          </a:p>
        </p:txBody>
      </p:sp>
      <p:sp>
        <p:nvSpPr>
          <p:cNvPr id="3" name="内容占位符 2"/>
          <p:cNvSpPr>
            <a:spLocks noGrp="1"/>
          </p:cNvSpPr>
          <p:nvPr>
            <p:ph idx="1"/>
          </p:nvPr>
        </p:nvSpPr>
        <p:spPr>
          <a:xfrm>
            <a:off x="1371601" y="2171700"/>
            <a:ext cx="9996616" cy="4168346"/>
          </a:xfrm>
        </p:spPr>
        <p:txBody>
          <a:bodyPr>
            <a:normAutofit/>
          </a:bodyPr>
          <a:lstStyle/>
          <a:p>
            <a:r>
              <a:rPr lang="zh-CN" altLang="en-US" sz="2800" dirty="0">
                <a:solidFill>
                  <a:schemeClr val="tx1"/>
                </a:solidFill>
              </a:rPr>
              <a:t>用于数据模型建模。</a:t>
            </a:r>
          </a:p>
          <a:p>
            <a:r>
              <a:rPr lang="zh-CN" altLang="en-US" sz="2800" dirty="0">
                <a:solidFill>
                  <a:schemeClr val="tx1"/>
                </a:solidFill>
              </a:rPr>
              <a:t>数据模型中包含三种相关的信息：</a:t>
            </a:r>
          </a:p>
          <a:p>
            <a:pPr lvl="1"/>
            <a:r>
              <a:rPr lang="zh-CN" altLang="en-US" sz="2800" dirty="0">
                <a:solidFill>
                  <a:schemeClr val="tx1"/>
                </a:solidFill>
              </a:rPr>
              <a:t>数据对象（</a:t>
            </a:r>
            <a:r>
              <a:rPr lang="zh-CN" altLang="en-US" sz="2800" dirty="0">
                <a:solidFill>
                  <a:srgbClr val="FF0000"/>
                </a:solidFill>
              </a:rPr>
              <a:t>与对象的区别</a:t>
            </a:r>
            <a:r>
              <a:rPr lang="zh-CN" altLang="en-US" sz="2800" dirty="0">
                <a:solidFill>
                  <a:schemeClr val="tx1"/>
                </a:solidFill>
              </a:rPr>
              <a:t>）</a:t>
            </a:r>
          </a:p>
          <a:p>
            <a:pPr lvl="1"/>
            <a:r>
              <a:rPr lang="zh-CN" altLang="en-US" sz="2800" dirty="0">
                <a:solidFill>
                  <a:schemeClr val="tx1"/>
                </a:solidFill>
              </a:rPr>
              <a:t>数据对象的属性</a:t>
            </a:r>
          </a:p>
          <a:p>
            <a:pPr lvl="1"/>
            <a:r>
              <a:rPr lang="zh-CN" altLang="en-US" sz="2800" dirty="0">
                <a:solidFill>
                  <a:schemeClr val="tx1"/>
                </a:solidFill>
              </a:rPr>
              <a:t>数据对象彼此间的关系（也可以有属性</a:t>
            </a:r>
            <a:r>
              <a:rPr lang="zh-CN" altLang="en-US" sz="2800" dirty="0" smtClean="0">
                <a:solidFill>
                  <a:schemeClr val="tx1"/>
                </a:solidFill>
              </a:rPr>
              <a:t>）</a:t>
            </a:r>
            <a:endParaRPr lang="zh-CN" altLang="en-US" sz="2800" dirty="0">
              <a:solidFill>
                <a:schemeClr val="tx1"/>
              </a:solidFill>
            </a:endParaRPr>
          </a:p>
        </p:txBody>
      </p:sp>
      <p:graphicFrame>
        <p:nvGraphicFramePr>
          <p:cNvPr id="4" name="Object 4" descr="水滴"/>
          <p:cNvGraphicFramePr>
            <a:graphicFrameLocks noChangeAspect="1"/>
          </p:cNvGraphicFramePr>
          <p:nvPr>
            <p:extLst>
              <p:ext uri="{D42A27DB-BD31-4B8C-83A1-F6EECF244321}">
                <p14:modId xmlns:p14="http://schemas.microsoft.com/office/powerpoint/2010/main" val="1642221570"/>
              </p:ext>
            </p:extLst>
          </p:nvPr>
        </p:nvGraphicFramePr>
        <p:xfrm>
          <a:off x="5063654" y="2171700"/>
          <a:ext cx="6913562" cy="3746500"/>
        </p:xfrm>
        <a:graphic>
          <a:graphicData uri="http://schemas.openxmlformats.org/presentationml/2006/ole">
            <mc:AlternateContent xmlns:mc="http://schemas.openxmlformats.org/markup-compatibility/2006">
              <mc:Choice xmlns:v="urn:schemas-microsoft-com:vml" Requires="v">
                <p:oleObj spid="_x0000_s2092" name="Visio" r:id="rId4" imgW="5603985" imgH="3036709" progId="Visio.Drawing.11">
                  <p:embed/>
                </p:oleObj>
              </mc:Choice>
              <mc:Fallback>
                <p:oleObj name="Visio" r:id="rId4" imgW="5603985" imgH="3036709" progId="Visio.Drawing.11">
                  <p:embed/>
                  <p:pic>
                    <p:nvPicPr>
                      <p:cNvPr id="58373" name="Object 4" descr="水滴"/>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3654" y="2171700"/>
                        <a:ext cx="6913562" cy="3746500"/>
                      </a:xfrm>
                      <a:prstGeom prst="rect">
                        <a:avLst/>
                      </a:prstGeom>
                      <a:blipFill dpi="0" rotWithShape="0">
                        <a:blip r:embed="rId6"/>
                        <a:srcRect/>
                        <a:tile tx="0" ty="0" sx="100000" sy="100000" flip="none" algn="tl"/>
                      </a:bli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1361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2.2 </a:t>
            </a:r>
            <a:r>
              <a:rPr lang="zh-CN" altLang="en-US" sz="3600" dirty="0" smtClean="0"/>
              <a:t>结构化分析</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a:solidFill>
                  <a:schemeClr val="tx1"/>
                </a:solidFill>
              </a:rPr>
              <a:t>1. </a:t>
            </a:r>
            <a:r>
              <a:rPr lang="zh-CN" altLang="en-US" sz="2800" dirty="0">
                <a:solidFill>
                  <a:schemeClr val="tx1"/>
                </a:solidFill>
              </a:rPr>
              <a:t>概念</a:t>
            </a:r>
          </a:p>
          <a:p>
            <a:r>
              <a:rPr lang="en-US" altLang="zh-CN" sz="2800" dirty="0" smtClean="0">
                <a:solidFill>
                  <a:schemeClr val="tx1"/>
                </a:solidFill>
              </a:rPr>
              <a:t>2. </a:t>
            </a:r>
            <a:r>
              <a:rPr lang="zh-CN" altLang="en-US" sz="2800" dirty="0" smtClean="0">
                <a:solidFill>
                  <a:schemeClr val="tx1"/>
                </a:solidFill>
              </a:rPr>
              <a:t>分析模型</a:t>
            </a:r>
            <a:endParaRPr lang="zh-CN" altLang="en-US" sz="2800" dirty="0">
              <a:solidFill>
                <a:schemeClr val="tx1"/>
              </a:solidFill>
            </a:endParaRPr>
          </a:p>
          <a:p>
            <a:r>
              <a:rPr lang="en-US" altLang="zh-CN" sz="2800" dirty="0" smtClean="0">
                <a:solidFill>
                  <a:schemeClr val="tx1"/>
                </a:solidFill>
              </a:rPr>
              <a:t>3. E-R</a:t>
            </a:r>
            <a:r>
              <a:rPr lang="zh-CN" altLang="en-US" sz="2800" dirty="0">
                <a:solidFill>
                  <a:schemeClr val="tx1"/>
                </a:solidFill>
              </a:rPr>
              <a:t>图</a:t>
            </a:r>
          </a:p>
          <a:p>
            <a:r>
              <a:rPr lang="en-US" altLang="zh-CN" sz="2800" dirty="0">
                <a:solidFill>
                  <a:srgbClr val="FF0000"/>
                </a:solidFill>
              </a:rPr>
              <a:t>4.</a:t>
            </a:r>
            <a:r>
              <a:rPr lang="zh-CN" altLang="en-US" sz="2800" dirty="0">
                <a:solidFill>
                  <a:srgbClr val="FF0000"/>
                </a:solidFill>
              </a:rPr>
              <a:t>数据流图</a:t>
            </a:r>
          </a:p>
          <a:p>
            <a:r>
              <a:rPr lang="en-US" altLang="zh-CN" sz="2800" dirty="0" smtClean="0">
                <a:solidFill>
                  <a:schemeClr val="tx1"/>
                </a:solidFill>
              </a:rPr>
              <a:t>5.</a:t>
            </a:r>
            <a:r>
              <a:rPr lang="zh-CN" altLang="en-US" sz="2800" dirty="0" smtClean="0">
                <a:solidFill>
                  <a:schemeClr val="tx1"/>
                </a:solidFill>
              </a:rPr>
              <a:t>状态图</a:t>
            </a:r>
            <a:endParaRPr lang="zh-CN" altLang="en-US" sz="2800" dirty="0">
              <a:solidFill>
                <a:schemeClr val="tx1"/>
              </a:solidFill>
            </a:endParaRPr>
          </a:p>
          <a:p>
            <a:r>
              <a:rPr lang="en-US" altLang="zh-CN" sz="2800" dirty="0" smtClean="0">
                <a:solidFill>
                  <a:schemeClr val="tx1"/>
                </a:solidFill>
              </a:rPr>
              <a:t>6.</a:t>
            </a:r>
            <a:r>
              <a:rPr lang="zh-CN" altLang="en-US" sz="2800" dirty="0" smtClean="0">
                <a:solidFill>
                  <a:schemeClr val="tx1"/>
                </a:solidFill>
              </a:rPr>
              <a:t>数据字典</a:t>
            </a:r>
            <a:endParaRPr lang="zh-CN" altLang="en-US" sz="2800" i="0" dirty="0">
              <a:solidFill>
                <a:schemeClr val="tx1"/>
              </a:solidFill>
            </a:endParaRPr>
          </a:p>
        </p:txBody>
      </p:sp>
    </p:spTree>
    <p:extLst>
      <p:ext uri="{BB962C8B-B14F-4D97-AF65-F5344CB8AC3E}">
        <p14:creationId xmlns:p14="http://schemas.microsoft.com/office/powerpoint/2010/main" val="2312804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171700"/>
            <a:ext cx="9996616" cy="4168346"/>
          </a:xfrm>
        </p:spPr>
        <p:txBody>
          <a:bodyPr>
            <a:normAutofit/>
          </a:bodyPr>
          <a:lstStyle/>
          <a:p>
            <a:r>
              <a:rPr lang="en-US" altLang="zh-CN" sz="2800" dirty="0">
                <a:solidFill>
                  <a:schemeClr val="tx1"/>
                </a:solidFill>
              </a:rPr>
              <a:t>DFD</a:t>
            </a:r>
            <a:r>
              <a:rPr lang="zh-CN" altLang="en-US" sz="2800" dirty="0">
                <a:solidFill>
                  <a:schemeClr val="tx1"/>
                </a:solidFill>
              </a:rPr>
              <a:t>是</a:t>
            </a:r>
            <a:r>
              <a:rPr lang="zh-CN" altLang="en-US" sz="2800" dirty="0">
                <a:solidFill>
                  <a:srgbClr val="FF0000"/>
                </a:solidFill>
              </a:rPr>
              <a:t>结构化分析的主要工具</a:t>
            </a:r>
            <a:r>
              <a:rPr lang="zh-CN" altLang="en-US" sz="2800" dirty="0">
                <a:solidFill>
                  <a:schemeClr val="tx1"/>
                </a:solidFill>
              </a:rPr>
              <a:t>。以图形的方式刻画数据从输入到输出的流转变换过程，有层次地描述系统功能</a:t>
            </a:r>
            <a:r>
              <a:rPr lang="zh-CN" altLang="en-US" sz="2800" dirty="0" smtClean="0">
                <a:solidFill>
                  <a:schemeClr val="tx1"/>
                </a:solidFill>
              </a:rPr>
              <a:t>。</a:t>
            </a:r>
            <a:endParaRPr lang="zh-CN" altLang="en-US" sz="2800" dirty="0">
              <a:solidFill>
                <a:schemeClr val="tx1"/>
              </a:solidFill>
            </a:endParaRPr>
          </a:p>
          <a:p>
            <a:r>
              <a:rPr lang="en-US" altLang="zh-CN" sz="2800" dirty="0">
                <a:solidFill>
                  <a:schemeClr val="tx1"/>
                </a:solidFill>
              </a:rPr>
              <a:t>DFD</a:t>
            </a:r>
            <a:r>
              <a:rPr lang="zh-CN" altLang="en-US" sz="2800" dirty="0">
                <a:solidFill>
                  <a:schemeClr val="tx1"/>
                </a:solidFill>
              </a:rPr>
              <a:t>是系统逻辑功能的图形表示，容易理解，所以是分析员和用户之间的</a:t>
            </a:r>
            <a:r>
              <a:rPr lang="zh-CN" altLang="en-US" sz="2800" dirty="0">
                <a:solidFill>
                  <a:srgbClr val="FF0000"/>
                </a:solidFill>
              </a:rPr>
              <a:t>通信工具</a:t>
            </a:r>
            <a:r>
              <a:rPr lang="zh-CN" altLang="en-US" sz="2800" dirty="0">
                <a:solidFill>
                  <a:schemeClr val="tx1"/>
                </a:solidFill>
              </a:rPr>
              <a:t>。</a:t>
            </a:r>
            <a:r>
              <a:rPr lang="zh-CN" altLang="en-US" sz="2800" dirty="0" smtClean="0">
                <a:solidFill>
                  <a:schemeClr val="tx1"/>
                </a:solidFill>
              </a:rPr>
              <a:t>（需求）</a:t>
            </a:r>
            <a:endParaRPr lang="zh-CN" altLang="en-US" sz="2800" dirty="0">
              <a:solidFill>
                <a:schemeClr val="tx1"/>
              </a:solidFill>
            </a:endParaRPr>
          </a:p>
          <a:p>
            <a:r>
              <a:rPr lang="en-US" altLang="zh-CN" sz="2800" dirty="0">
                <a:solidFill>
                  <a:schemeClr val="tx1"/>
                </a:solidFill>
              </a:rPr>
              <a:t>DFD</a:t>
            </a:r>
            <a:r>
              <a:rPr lang="zh-CN" altLang="en-US" sz="2800" dirty="0">
                <a:solidFill>
                  <a:schemeClr val="tx1"/>
                </a:solidFill>
              </a:rPr>
              <a:t>只考虑基本逻辑功能，不需考虑如何具体实现，因此是进行软件</a:t>
            </a:r>
            <a:r>
              <a:rPr lang="zh-CN" altLang="en-US" sz="2800" dirty="0">
                <a:solidFill>
                  <a:srgbClr val="FF0000"/>
                </a:solidFill>
              </a:rPr>
              <a:t>设计的很好的出发点</a:t>
            </a:r>
            <a:r>
              <a:rPr lang="zh-CN" altLang="en-US" sz="2800" dirty="0">
                <a:solidFill>
                  <a:schemeClr val="tx1"/>
                </a:solidFill>
              </a:rPr>
              <a:t>。  </a:t>
            </a:r>
            <a:r>
              <a:rPr lang="zh-CN" altLang="en-US" sz="2800" dirty="0" smtClean="0">
                <a:solidFill>
                  <a:schemeClr val="tx1"/>
                </a:solidFill>
              </a:rPr>
              <a:t>（设计）</a:t>
            </a:r>
            <a:endParaRPr lang="zh-CN" altLang="en-US" sz="2800" dirty="0">
              <a:solidFill>
                <a:schemeClr val="tx1"/>
              </a:solidFill>
            </a:endParaRPr>
          </a:p>
        </p:txBody>
      </p:sp>
    </p:spTree>
    <p:extLst>
      <p:ext uri="{BB962C8B-B14F-4D97-AF65-F5344CB8AC3E}">
        <p14:creationId xmlns:p14="http://schemas.microsoft.com/office/powerpoint/2010/main" val="3544279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171700"/>
            <a:ext cx="9996616" cy="4168346"/>
          </a:xfrm>
        </p:spPr>
        <p:txBody>
          <a:bodyPr>
            <a:normAutofit/>
          </a:bodyPr>
          <a:lstStyle/>
          <a:p>
            <a:r>
              <a:rPr lang="en-US" altLang="zh-CN" sz="2800" dirty="0">
                <a:solidFill>
                  <a:schemeClr val="tx1"/>
                </a:solidFill>
              </a:rPr>
              <a:t>DFD</a:t>
            </a:r>
            <a:r>
              <a:rPr lang="zh-CN" altLang="en-US" sz="2800" dirty="0">
                <a:solidFill>
                  <a:schemeClr val="tx1"/>
                </a:solidFill>
              </a:rPr>
              <a:t>承载了</a:t>
            </a:r>
            <a:r>
              <a:rPr lang="en-US" altLang="zh-CN" sz="2800" dirty="0">
                <a:solidFill>
                  <a:srgbClr val="FF0000"/>
                </a:solidFill>
              </a:rPr>
              <a:t>IPO</a:t>
            </a:r>
            <a:r>
              <a:rPr lang="zh-CN" altLang="en-US" sz="2800" dirty="0">
                <a:solidFill>
                  <a:schemeClr val="tx1"/>
                </a:solidFill>
              </a:rPr>
              <a:t>和</a:t>
            </a:r>
            <a:r>
              <a:rPr lang="zh-CN" altLang="en-US" sz="2800" dirty="0">
                <a:solidFill>
                  <a:srgbClr val="FF0000"/>
                </a:solidFill>
              </a:rPr>
              <a:t>自顶向下逐层分解</a:t>
            </a:r>
            <a:r>
              <a:rPr lang="zh-CN" altLang="en-US" sz="2800" dirty="0">
                <a:solidFill>
                  <a:schemeClr val="tx1"/>
                </a:solidFill>
              </a:rPr>
              <a:t>的</a:t>
            </a:r>
            <a:r>
              <a:rPr lang="zh-CN" altLang="en-US" sz="2800" dirty="0" smtClean="0">
                <a:solidFill>
                  <a:schemeClr val="tx1"/>
                </a:solidFill>
              </a:rPr>
              <a:t>技术。</a:t>
            </a:r>
            <a:endParaRPr lang="zh-CN" altLang="en-US" sz="2800" dirty="0">
              <a:solidFill>
                <a:schemeClr val="tx1"/>
              </a:solidFill>
            </a:endParaRPr>
          </a:p>
        </p:txBody>
      </p:sp>
      <p:pic>
        <p:nvPicPr>
          <p:cNvPr id="4" name="图片 3"/>
          <p:cNvPicPr>
            <a:picLocks noChangeAspect="1"/>
          </p:cNvPicPr>
          <p:nvPr/>
        </p:nvPicPr>
        <p:blipFill>
          <a:blip r:embed="rId3"/>
          <a:stretch>
            <a:fillRect/>
          </a:stretch>
        </p:blipFill>
        <p:spPr>
          <a:xfrm>
            <a:off x="3772929" y="2848535"/>
            <a:ext cx="5476576" cy="3491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378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171700"/>
            <a:ext cx="9996616" cy="4168346"/>
          </a:xfrm>
        </p:spPr>
        <p:txBody>
          <a:bodyPr>
            <a:normAutofit/>
          </a:bodyPr>
          <a:lstStyle/>
          <a:p>
            <a:r>
              <a:rPr lang="zh-CN" altLang="en-US" sz="2800" dirty="0" smtClean="0">
                <a:solidFill>
                  <a:schemeClr val="tx1"/>
                </a:solidFill>
              </a:rPr>
              <a:t>基本元素：</a:t>
            </a:r>
            <a:endParaRPr lang="en-US" altLang="zh-CN" sz="2800" dirty="0" smtClean="0">
              <a:solidFill>
                <a:schemeClr val="tx1"/>
              </a:solidFill>
            </a:endParaRPr>
          </a:p>
          <a:p>
            <a:pPr lvl="1"/>
            <a:r>
              <a:rPr lang="zh-CN" altLang="en-US" sz="2800" dirty="0">
                <a:solidFill>
                  <a:schemeClr val="tx1"/>
                </a:solidFill>
              </a:rPr>
              <a:t>数据流（</a:t>
            </a:r>
            <a:r>
              <a:rPr lang="en-US" altLang="zh-CN" sz="2800" dirty="0">
                <a:solidFill>
                  <a:schemeClr val="tx1"/>
                </a:solidFill>
              </a:rPr>
              <a:t>Data Flow </a:t>
            </a:r>
            <a:r>
              <a:rPr lang="zh-CN" altLang="en-US" sz="2800" dirty="0" smtClean="0">
                <a:solidFill>
                  <a:schemeClr val="tx1"/>
                </a:solidFill>
              </a:rPr>
              <a:t>）</a:t>
            </a:r>
            <a:endParaRPr lang="en-US" altLang="zh-CN" sz="2800" dirty="0" smtClean="0">
              <a:solidFill>
                <a:schemeClr val="tx1"/>
              </a:solidFill>
            </a:endParaRPr>
          </a:p>
          <a:p>
            <a:pPr lvl="1"/>
            <a:endParaRPr lang="en-US" altLang="zh-CN" sz="2800" dirty="0">
              <a:solidFill>
                <a:schemeClr val="tx1"/>
              </a:solidFill>
            </a:endParaRPr>
          </a:p>
          <a:p>
            <a:pPr lvl="1"/>
            <a:r>
              <a:rPr lang="zh-CN" altLang="en-US" sz="2800" dirty="0" smtClean="0">
                <a:solidFill>
                  <a:schemeClr val="tx1"/>
                </a:solidFill>
              </a:rPr>
              <a:t>数据处理</a:t>
            </a:r>
            <a:r>
              <a:rPr lang="zh-CN" altLang="en-US" sz="2800" dirty="0">
                <a:solidFill>
                  <a:schemeClr val="tx1"/>
                </a:solidFill>
              </a:rPr>
              <a:t>或加工（ </a:t>
            </a:r>
            <a:r>
              <a:rPr lang="en-US" altLang="zh-CN" sz="2800" dirty="0">
                <a:solidFill>
                  <a:schemeClr val="tx1"/>
                </a:solidFill>
              </a:rPr>
              <a:t>Data Process </a:t>
            </a:r>
            <a:r>
              <a:rPr lang="zh-CN" altLang="en-US" sz="2800" dirty="0">
                <a:solidFill>
                  <a:schemeClr val="tx1"/>
                </a:solidFill>
              </a:rPr>
              <a:t>）</a:t>
            </a:r>
          </a:p>
          <a:p>
            <a:pPr lvl="1"/>
            <a:endParaRPr lang="en-US" altLang="zh-CN" sz="2800" dirty="0" smtClean="0">
              <a:solidFill>
                <a:schemeClr val="tx1"/>
              </a:solidFill>
            </a:endParaRPr>
          </a:p>
          <a:p>
            <a:pPr lvl="1"/>
            <a:r>
              <a:rPr lang="zh-CN" altLang="en-US" sz="2800" dirty="0" smtClean="0">
                <a:solidFill>
                  <a:schemeClr val="tx1"/>
                </a:solidFill>
              </a:rPr>
              <a:t>数据</a:t>
            </a:r>
            <a:r>
              <a:rPr lang="zh-CN" altLang="en-US" sz="2800" dirty="0">
                <a:solidFill>
                  <a:schemeClr val="tx1"/>
                </a:solidFill>
              </a:rPr>
              <a:t>存储（ </a:t>
            </a:r>
            <a:r>
              <a:rPr lang="en-US" altLang="zh-CN" sz="2800" dirty="0">
                <a:solidFill>
                  <a:schemeClr val="tx1"/>
                </a:solidFill>
              </a:rPr>
              <a:t>Data Store </a:t>
            </a:r>
            <a:r>
              <a:rPr lang="zh-CN" altLang="en-US" sz="2800" dirty="0">
                <a:solidFill>
                  <a:schemeClr val="tx1"/>
                </a:solidFill>
              </a:rPr>
              <a:t>）</a:t>
            </a:r>
          </a:p>
          <a:p>
            <a:pPr lvl="1"/>
            <a:endParaRPr lang="en-US" altLang="zh-CN" sz="2800" dirty="0" smtClean="0">
              <a:solidFill>
                <a:schemeClr val="tx1"/>
              </a:solidFill>
            </a:endParaRPr>
          </a:p>
          <a:p>
            <a:pPr lvl="1"/>
            <a:r>
              <a:rPr lang="zh-CN" altLang="en-US" sz="2800" dirty="0" smtClean="0">
                <a:solidFill>
                  <a:schemeClr val="tx1"/>
                </a:solidFill>
              </a:rPr>
              <a:t>数据流</a:t>
            </a:r>
            <a:r>
              <a:rPr lang="zh-CN" altLang="en-US" sz="2800" dirty="0">
                <a:solidFill>
                  <a:schemeClr val="tx1"/>
                </a:solidFill>
              </a:rPr>
              <a:t>的源点和终点（ </a:t>
            </a:r>
            <a:r>
              <a:rPr lang="en-US" altLang="zh-CN" sz="2800" dirty="0">
                <a:solidFill>
                  <a:schemeClr val="tx1"/>
                </a:solidFill>
              </a:rPr>
              <a:t>External Entity </a:t>
            </a:r>
            <a:r>
              <a:rPr lang="zh-CN" altLang="en-US" sz="2800" dirty="0">
                <a:solidFill>
                  <a:schemeClr val="tx1"/>
                </a:solidFill>
              </a:rPr>
              <a:t>）</a:t>
            </a:r>
          </a:p>
          <a:p>
            <a:pPr lvl="1"/>
            <a:endParaRPr lang="zh-CN" altLang="en-US" sz="2800" dirty="0">
              <a:solidFill>
                <a:schemeClr val="tx1"/>
              </a:solidFill>
            </a:endParaRPr>
          </a:p>
        </p:txBody>
      </p:sp>
      <p:sp>
        <p:nvSpPr>
          <p:cNvPr id="5" name="Rectangle 4"/>
          <p:cNvSpPr>
            <a:spLocks noChangeArrowheads="1"/>
          </p:cNvSpPr>
          <p:nvPr/>
        </p:nvSpPr>
        <p:spPr bwMode="auto">
          <a:xfrm>
            <a:off x="10155924" y="5549558"/>
            <a:ext cx="576262" cy="50482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AutoShape 5"/>
          <p:cNvSpPr>
            <a:spLocks noChangeArrowheads="1"/>
          </p:cNvSpPr>
          <p:nvPr/>
        </p:nvSpPr>
        <p:spPr bwMode="auto">
          <a:xfrm>
            <a:off x="9219299" y="5551145"/>
            <a:ext cx="503237" cy="504825"/>
          </a:xfrm>
          <a:prstGeom prst="cube">
            <a:avLst>
              <a:gd name="adj" fmla="val 25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nvGrpSpPr>
          <p:cNvPr id="7" name="Group 12"/>
          <p:cNvGrpSpPr>
            <a:grpSpLocks/>
          </p:cNvGrpSpPr>
          <p:nvPr/>
        </p:nvGrpSpPr>
        <p:grpSpPr bwMode="auto">
          <a:xfrm>
            <a:off x="10100446" y="4697970"/>
            <a:ext cx="576262" cy="144463"/>
            <a:chOff x="4558" y="3022"/>
            <a:chExt cx="363" cy="91"/>
          </a:xfrm>
        </p:grpSpPr>
        <p:sp>
          <p:nvSpPr>
            <p:cNvPr id="8" name="Line 8"/>
            <p:cNvSpPr>
              <a:spLocks noChangeShapeType="1"/>
            </p:cNvSpPr>
            <p:nvPr/>
          </p:nvSpPr>
          <p:spPr bwMode="auto">
            <a:xfrm>
              <a:off x="4558" y="3022"/>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9"/>
            <p:cNvSpPr>
              <a:spLocks noChangeShapeType="1"/>
            </p:cNvSpPr>
            <p:nvPr/>
          </p:nvSpPr>
          <p:spPr bwMode="auto">
            <a:xfrm>
              <a:off x="4558" y="3113"/>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11"/>
          <p:cNvGrpSpPr>
            <a:grpSpLocks/>
          </p:cNvGrpSpPr>
          <p:nvPr/>
        </p:nvGrpSpPr>
        <p:grpSpPr bwMode="auto">
          <a:xfrm>
            <a:off x="9165408" y="4624945"/>
            <a:ext cx="576263" cy="288925"/>
            <a:chOff x="3969" y="2976"/>
            <a:chExt cx="363" cy="182"/>
          </a:xfrm>
        </p:grpSpPr>
        <p:sp>
          <p:nvSpPr>
            <p:cNvPr id="11" name="Line 6"/>
            <p:cNvSpPr>
              <a:spLocks noChangeShapeType="1"/>
            </p:cNvSpPr>
            <p:nvPr/>
          </p:nvSpPr>
          <p:spPr bwMode="auto">
            <a:xfrm>
              <a:off x="3969" y="2976"/>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7"/>
            <p:cNvSpPr>
              <a:spLocks noChangeShapeType="1"/>
            </p:cNvSpPr>
            <p:nvPr/>
          </p:nvSpPr>
          <p:spPr bwMode="auto">
            <a:xfrm>
              <a:off x="3969" y="3158"/>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0"/>
            <p:cNvSpPr>
              <a:spLocks noChangeShapeType="1"/>
            </p:cNvSpPr>
            <p:nvPr/>
          </p:nvSpPr>
          <p:spPr bwMode="auto">
            <a:xfrm>
              <a:off x="3969" y="2976"/>
              <a:ext cx="0"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 name="AutoShape 13"/>
          <p:cNvSpPr>
            <a:spLocks noChangeArrowheads="1"/>
          </p:cNvSpPr>
          <p:nvPr/>
        </p:nvSpPr>
        <p:spPr bwMode="auto">
          <a:xfrm>
            <a:off x="9143098" y="3517600"/>
            <a:ext cx="649288" cy="5762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5" name="Oval 14"/>
          <p:cNvSpPr>
            <a:spLocks noChangeArrowheads="1"/>
          </p:cNvSpPr>
          <p:nvPr/>
        </p:nvSpPr>
        <p:spPr bwMode="auto">
          <a:xfrm>
            <a:off x="10079723" y="3517600"/>
            <a:ext cx="647700" cy="576263"/>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6" name="Line 15"/>
          <p:cNvSpPr>
            <a:spLocks noChangeShapeType="1"/>
          </p:cNvSpPr>
          <p:nvPr/>
        </p:nvSpPr>
        <p:spPr bwMode="auto">
          <a:xfrm>
            <a:off x="9722536" y="2697592"/>
            <a:ext cx="5048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5357315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171700"/>
            <a:ext cx="9996616" cy="4168346"/>
          </a:xfrm>
        </p:spPr>
        <p:txBody>
          <a:bodyPr>
            <a:normAutofit/>
          </a:bodyPr>
          <a:lstStyle/>
          <a:p>
            <a:r>
              <a:rPr lang="zh-CN" altLang="en-US" sz="2800" dirty="0" smtClean="0">
                <a:solidFill>
                  <a:schemeClr val="tx1"/>
                </a:solidFill>
              </a:rPr>
              <a:t>基本元素：</a:t>
            </a:r>
            <a:endParaRPr lang="en-US" altLang="zh-CN" sz="2800" dirty="0" smtClean="0">
              <a:solidFill>
                <a:schemeClr val="tx1"/>
              </a:solidFill>
            </a:endParaRPr>
          </a:p>
          <a:p>
            <a:pPr lvl="1"/>
            <a:r>
              <a:rPr lang="en-US" altLang="zh-CN" sz="2800" b="1" dirty="0" smtClean="0">
                <a:solidFill>
                  <a:schemeClr val="tx1"/>
                </a:solidFill>
              </a:rPr>
              <a:t>1</a:t>
            </a:r>
            <a:r>
              <a:rPr lang="zh-CN" altLang="en-US" sz="2800" b="1" dirty="0" smtClean="0">
                <a:solidFill>
                  <a:schemeClr val="tx1"/>
                </a:solidFill>
              </a:rPr>
              <a:t>）数据流</a:t>
            </a:r>
            <a:endParaRPr lang="en-US" altLang="zh-CN" sz="2800" b="1" dirty="0" smtClean="0">
              <a:solidFill>
                <a:schemeClr val="tx1"/>
              </a:solidFill>
            </a:endParaRPr>
          </a:p>
          <a:p>
            <a:pPr lvl="2"/>
            <a:r>
              <a:rPr lang="zh-CN" altLang="en-US" sz="2600" dirty="0">
                <a:solidFill>
                  <a:srgbClr val="FF0000"/>
                </a:solidFill>
              </a:rPr>
              <a:t>流动中的数据</a:t>
            </a:r>
            <a:r>
              <a:rPr lang="zh-CN" altLang="en-US" sz="2600" dirty="0">
                <a:solidFill>
                  <a:schemeClr val="tx1"/>
                </a:solidFill>
              </a:rPr>
              <a:t>，在两个加工</a:t>
            </a:r>
            <a:r>
              <a:rPr lang="zh-CN" altLang="en-US" sz="2600" dirty="0">
                <a:solidFill>
                  <a:srgbClr val="FF0000"/>
                </a:solidFill>
              </a:rPr>
              <a:t>之间</a:t>
            </a:r>
            <a:r>
              <a:rPr lang="zh-CN" altLang="en-US" sz="2600" dirty="0">
                <a:solidFill>
                  <a:schemeClr val="tx1"/>
                </a:solidFill>
              </a:rPr>
              <a:t>、外部实体和加工</a:t>
            </a:r>
            <a:r>
              <a:rPr lang="zh-CN" altLang="en-US" sz="2600" dirty="0">
                <a:solidFill>
                  <a:srgbClr val="FF0000"/>
                </a:solidFill>
              </a:rPr>
              <a:t>之间</a:t>
            </a:r>
            <a:r>
              <a:rPr lang="zh-CN" altLang="en-US" sz="2600" dirty="0">
                <a:solidFill>
                  <a:schemeClr val="tx1"/>
                </a:solidFill>
              </a:rPr>
              <a:t>、数据存储与加工过程</a:t>
            </a:r>
            <a:r>
              <a:rPr lang="zh-CN" altLang="en-US" sz="2600" dirty="0">
                <a:solidFill>
                  <a:srgbClr val="FF0000"/>
                </a:solidFill>
              </a:rPr>
              <a:t>之间</a:t>
            </a:r>
            <a:r>
              <a:rPr lang="zh-CN" altLang="en-US" sz="2600" dirty="0">
                <a:solidFill>
                  <a:schemeClr val="tx1"/>
                </a:solidFill>
              </a:rPr>
              <a:t>流动。</a:t>
            </a:r>
          </a:p>
          <a:p>
            <a:pPr lvl="2"/>
            <a:r>
              <a:rPr lang="zh-CN" altLang="en-US" sz="2600" dirty="0">
                <a:solidFill>
                  <a:schemeClr val="tx1"/>
                </a:solidFill>
              </a:rPr>
              <a:t>数据流由一组数据项组成，但标在</a:t>
            </a:r>
            <a:r>
              <a:rPr lang="en-US" altLang="zh-CN" sz="2600" dirty="0">
                <a:solidFill>
                  <a:schemeClr val="tx1"/>
                </a:solidFill>
              </a:rPr>
              <a:t>DFD</a:t>
            </a:r>
            <a:r>
              <a:rPr lang="zh-CN" altLang="en-US" sz="2600" dirty="0">
                <a:solidFill>
                  <a:schemeClr val="tx1"/>
                </a:solidFill>
              </a:rPr>
              <a:t>中只有数据流名称，所以应该尽量</a:t>
            </a:r>
            <a:r>
              <a:rPr lang="zh-CN" altLang="en-US" sz="2600" dirty="0">
                <a:solidFill>
                  <a:srgbClr val="FF0000"/>
                </a:solidFill>
              </a:rPr>
              <a:t>准确</a:t>
            </a:r>
            <a:r>
              <a:rPr lang="zh-CN" altLang="en-US" sz="2600" dirty="0">
                <a:solidFill>
                  <a:schemeClr val="tx1"/>
                </a:solidFill>
              </a:rPr>
              <a:t>地给数据流命名（名词或名词短语）。</a:t>
            </a:r>
          </a:p>
          <a:p>
            <a:pPr lvl="2"/>
            <a:r>
              <a:rPr lang="zh-CN" altLang="en-US" sz="2600" dirty="0">
                <a:solidFill>
                  <a:schemeClr val="tx1"/>
                </a:solidFill>
              </a:rPr>
              <a:t>一般只有与数据存储之间的数据流可不</a:t>
            </a:r>
            <a:r>
              <a:rPr lang="zh-CN" altLang="en-US" sz="2600" dirty="0" smtClean="0">
                <a:solidFill>
                  <a:schemeClr val="tx1"/>
                </a:solidFill>
              </a:rPr>
              <a:t>命名。</a:t>
            </a:r>
            <a:endParaRPr lang="zh-CN" altLang="en-US" sz="2600" dirty="0">
              <a:solidFill>
                <a:schemeClr val="tx1"/>
              </a:solidFill>
            </a:endParaRPr>
          </a:p>
          <a:p>
            <a:pPr lvl="1"/>
            <a:endParaRPr lang="zh-CN" altLang="en-US" sz="2800" dirty="0">
              <a:solidFill>
                <a:schemeClr val="tx1"/>
              </a:solidFill>
            </a:endParaRPr>
          </a:p>
        </p:txBody>
      </p:sp>
    </p:spTree>
    <p:extLst>
      <p:ext uri="{BB962C8B-B14F-4D97-AF65-F5344CB8AC3E}">
        <p14:creationId xmlns:p14="http://schemas.microsoft.com/office/powerpoint/2010/main" val="873630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599" y="1924564"/>
            <a:ext cx="10169611" cy="4690419"/>
          </a:xfrm>
        </p:spPr>
        <p:txBody>
          <a:bodyPr>
            <a:normAutofit lnSpcReduction="10000"/>
          </a:bodyPr>
          <a:lstStyle/>
          <a:p>
            <a:r>
              <a:rPr lang="zh-CN" altLang="en-US" sz="2800" dirty="0" smtClean="0">
                <a:solidFill>
                  <a:schemeClr val="tx1"/>
                </a:solidFill>
              </a:rPr>
              <a:t>基本元素：</a:t>
            </a:r>
            <a:endParaRPr lang="en-US" altLang="zh-CN" sz="2800" dirty="0" smtClean="0">
              <a:solidFill>
                <a:schemeClr val="tx1"/>
              </a:solidFill>
            </a:endParaRPr>
          </a:p>
          <a:p>
            <a:pPr lvl="1"/>
            <a:r>
              <a:rPr lang="en-US" altLang="zh-CN" sz="2800" b="1" dirty="0" smtClean="0">
                <a:solidFill>
                  <a:schemeClr val="tx1"/>
                </a:solidFill>
              </a:rPr>
              <a:t>2</a:t>
            </a:r>
            <a:r>
              <a:rPr lang="zh-CN" altLang="en-US" sz="2800" b="1" dirty="0">
                <a:solidFill>
                  <a:schemeClr val="tx1"/>
                </a:solidFill>
              </a:rPr>
              <a:t>）数据处理（加工）</a:t>
            </a:r>
            <a:endParaRPr lang="en-US" altLang="zh-CN" sz="2800" b="1" dirty="0" smtClean="0">
              <a:solidFill>
                <a:schemeClr val="tx1"/>
              </a:solidFill>
            </a:endParaRPr>
          </a:p>
          <a:p>
            <a:pPr lvl="2"/>
            <a:r>
              <a:rPr lang="zh-CN" altLang="en-US" sz="2400" dirty="0">
                <a:solidFill>
                  <a:schemeClr val="tx1"/>
                </a:solidFill>
              </a:rPr>
              <a:t>对数据进行某种操作或变换。用动词短语命名。分层时需加编号</a:t>
            </a:r>
            <a:r>
              <a:rPr lang="zh-CN" altLang="en-US" sz="2400" dirty="0" smtClean="0">
                <a:solidFill>
                  <a:schemeClr val="tx1"/>
                </a:solidFill>
              </a:rPr>
              <a:t>。</a:t>
            </a:r>
          </a:p>
          <a:p>
            <a:pPr lvl="1"/>
            <a:r>
              <a:rPr lang="en-US" altLang="zh-CN" sz="2800" b="1" dirty="0" smtClean="0">
                <a:solidFill>
                  <a:schemeClr val="tx1"/>
                </a:solidFill>
              </a:rPr>
              <a:t>3</a:t>
            </a:r>
            <a:r>
              <a:rPr lang="zh-CN" altLang="en-US" sz="2800" b="1" dirty="0" smtClean="0">
                <a:solidFill>
                  <a:schemeClr val="tx1"/>
                </a:solidFill>
              </a:rPr>
              <a:t>）数据存储</a:t>
            </a:r>
            <a:endParaRPr lang="en-US" altLang="zh-CN" sz="2800" b="1" dirty="0" smtClean="0">
              <a:solidFill>
                <a:schemeClr val="tx1"/>
              </a:solidFill>
            </a:endParaRPr>
          </a:p>
          <a:p>
            <a:pPr lvl="2"/>
            <a:r>
              <a:rPr lang="zh-CN" altLang="en-US" sz="2400" dirty="0">
                <a:solidFill>
                  <a:schemeClr val="tx1"/>
                </a:solidFill>
              </a:rPr>
              <a:t>一个数据存储可以是数据库文件或任何形式的数据组织。数据流箭头的方向显示了数据正在被读出还是被</a:t>
            </a:r>
            <a:r>
              <a:rPr lang="zh-CN" altLang="en-US" sz="2400" dirty="0" smtClean="0">
                <a:solidFill>
                  <a:schemeClr val="tx1"/>
                </a:solidFill>
              </a:rPr>
              <a:t>写入。</a:t>
            </a:r>
            <a:endParaRPr lang="en-US" altLang="zh-CN" sz="2400" dirty="0" smtClean="0">
              <a:solidFill>
                <a:schemeClr val="tx1"/>
              </a:solidFill>
            </a:endParaRPr>
          </a:p>
          <a:p>
            <a:pPr lvl="1"/>
            <a:r>
              <a:rPr lang="en-US" altLang="zh-CN" sz="2800" b="1" dirty="0" smtClean="0">
                <a:solidFill>
                  <a:schemeClr val="tx1"/>
                </a:solidFill>
              </a:rPr>
              <a:t>4</a:t>
            </a:r>
            <a:r>
              <a:rPr lang="zh-CN" altLang="en-US" sz="2800" b="1" dirty="0">
                <a:solidFill>
                  <a:schemeClr val="tx1"/>
                </a:solidFill>
              </a:rPr>
              <a:t>）数据源点和</a:t>
            </a:r>
            <a:r>
              <a:rPr lang="zh-CN" altLang="en-US" sz="2800" b="1" dirty="0" smtClean="0">
                <a:solidFill>
                  <a:schemeClr val="tx1"/>
                </a:solidFill>
              </a:rPr>
              <a:t>终点</a:t>
            </a:r>
            <a:endParaRPr lang="en-US" altLang="zh-CN" sz="2800" b="1" dirty="0" smtClean="0">
              <a:solidFill>
                <a:schemeClr val="tx1"/>
              </a:solidFill>
            </a:endParaRPr>
          </a:p>
          <a:p>
            <a:pPr lvl="2"/>
            <a:r>
              <a:rPr lang="zh-CN" altLang="en-US" sz="2400" dirty="0"/>
              <a:t>指</a:t>
            </a:r>
            <a:r>
              <a:rPr lang="zh-CN" altLang="en-US" sz="2400" dirty="0" smtClean="0"/>
              <a:t>软件</a:t>
            </a:r>
            <a:r>
              <a:rPr lang="zh-CN" altLang="en-US" sz="2400" dirty="0"/>
              <a:t>系统外部环境中的实体（包括人员、组织或其他软件</a:t>
            </a:r>
            <a:r>
              <a:rPr lang="zh-CN" altLang="en-US" sz="2400" dirty="0" smtClean="0"/>
              <a:t>系统）；它们</a:t>
            </a:r>
            <a:r>
              <a:rPr lang="zh-CN" altLang="en-US" sz="2400" dirty="0"/>
              <a:t>通过输入数据到系统或消耗系统生成的数据同系统相互作用。</a:t>
            </a:r>
          </a:p>
          <a:p>
            <a:pPr lvl="2"/>
            <a:r>
              <a:rPr lang="zh-CN" altLang="en-US" sz="2400" dirty="0"/>
              <a:t>重复画同名的源点</a:t>
            </a:r>
            <a:r>
              <a:rPr lang="en-US" altLang="zh-CN" sz="2400" dirty="0"/>
              <a:t>/</a:t>
            </a:r>
            <a:r>
              <a:rPr lang="zh-CN" altLang="en-US" sz="2400" dirty="0"/>
              <a:t>终点时，右下角加</a:t>
            </a:r>
            <a:r>
              <a:rPr lang="zh-CN" altLang="en-US" sz="2400" dirty="0" smtClean="0"/>
              <a:t>斜线。</a:t>
            </a:r>
            <a:endParaRPr lang="zh-CN" altLang="en-US" sz="2800" dirty="0">
              <a:solidFill>
                <a:schemeClr val="tx1"/>
              </a:solidFill>
            </a:endParaRPr>
          </a:p>
        </p:txBody>
      </p:sp>
    </p:spTree>
    <p:extLst>
      <p:ext uri="{BB962C8B-B14F-4D97-AF65-F5344CB8AC3E}">
        <p14:creationId xmlns:p14="http://schemas.microsoft.com/office/powerpoint/2010/main" val="235543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018270"/>
            <a:ext cx="9996616" cy="4321776"/>
          </a:xfrm>
        </p:spPr>
        <p:txBody>
          <a:bodyPr>
            <a:normAutofit fontScale="92500" lnSpcReduction="10000"/>
          </a:bodyPr>
          <a:lstStyle/>
          <a:p>
            <a:r>
              <a:rPr lang="zh-CN" altLang="en-US" sz="3000" dirty="0" smtClean="0">
                <a:solidFill>
                  <a:schemeClr val="tx1"/>
                </a:solidFill>
              </a:rPr>
              <a:t>画法：</a:t>
            </a:r>
            <a:endParaRPr lang="en-US" altLang="zh-CN" sz="3000" dirty="0" smtClean="0">
              <a:solidFill>
                <a:schemeClr val="tx1"/>
              </a:solidFill>
            </a:endParaRPr>
          </a:p>
          <a:p>
            <a:pPr lvl="1"/>
            <a:r>
              <a:rPr lang="zh-CN" altLang="en-US" sz="2600" i="0" dirty="0" smtClean="0">
                <a:solidFill>
                  <a:schemeClr val="tx1"/>
                </a:solidFill>
              </a:rPr>
              <a:t>对一</a:t>
            </a:r>
            <a:r>
              <a:rPr lang="zh-CN" altLang="en-US" sz="2600" i="0" dirty="0">
                <a:solidFill>
                  <a:schemeClr val="tx1"/>
                </a:solidFill>
              </a:rPr>
              <a:t>个复杂</a:t>
            </a:r>
            <a:r>
              <a:rPr lang="zh-CN" altLang="en-US" sz="2600" i="0" dirty="0" smtClean="0">
                <a:solidFill>
                  <a:schemeClr val="tx1"/>
                </a:solidFill>
              </a:rPr>
              <a:t>问题，用</a:t>
            </a:r>
            <a:r>
              <a:rPr lang="zh-CN" altLang="en-US" sz="2600" i="0" dirty="0">
                <a:solidFill>
                  <a:schemeClr val="tx1"/>
                </a:solidFill>
              </a:rPr>
              <a:t>一幅数据流图来</a:t>
            </a:r>
            <a:r>
              <a:rPr lang="zh-CN" altLang="en-US" sz="2600" i="0" dirty="0" smtClean="0">
                <a:solidFill>
                  <a:schemeClr val="tx1"/>
                </a:solidFill>
              </a:rPr>
              <a:t>表示它很困难。应该按照</a:t>
            </a:r>
            <a:r>
              <a:rPr lang="zh-CN" altLang="en-US" sz="2600" i="0" dirty="0">
                <a:solidFill>
                  <a:schemeClr val="tx1"/>
                </a:solidFill>
              </a:rPr>
              <a:t>问题的层次结构进行逐步分解，并以一套分层的数据流图反映这种结构关系</a:t>
            </a:r>
            <a:r>
              <a:rPr lang="zh-CN" altLang="en-US" sz="2600" i="0" dirty="0" smtClean="0">
                <a:solidFill>
                  <a:schemeClr val="tx1"/>
                </a:solidFill>
              </a:rPr>
              <a:t>。</a:t>
            </a:r>
            <a:endParaRPr lang="en-US" altLang="zh-CN" sz="2600" i="0" dirty="0" smtClean="0">
              <a:solidFill>
                <a:schemeClr val="tx1"/>
              </a:solidFill>
            </a:endParaRPr>
          </a:p>
          <a:p>
            <a:pPr lvl="1"/>
            <a:r>
              <a:rPr lang="en-US" altLang="zh-CN" sz="2600" i="0" dirty="0" smtClean="0">
                <a:solidFill>
                  <a:srgbClr val="FF0000"/>
                </a:solidFill>
              </a:rPr>
              <a:t>1</a:t>
            </a:r>
            <a:r>
              <a:rPr lang="zh-CN" altLang="en-US" sz="2600" i="0" dirty="0" smtClean="0">
                <a:solidFill>
                  <a:srgbClr val="FF0000"/>
                </a:solidFill>
              </a:rPr>
              <a:t>、画系统的输入输出</a:t>
            </a:r>
            <a:endParaRPr lang="zh-CN" altLang="en-US" sz="2600" i="0" dirty="0">
              <a:solidFill>
                <a:srgbClr val="FF0000"/>
              </a:solidFill>
            </a:endParaRPr>
          </a:p>
          <a:p>
            <a:pPr lvl="2"/>
            <a:r>
              <a:rPr lang="zh-CN" altLang="en-US" sz="2600" dirty="0">
                <a:solidFill>
                  <a:schemeClr val="tx1"/>
                </a:solidFill>
              </a:rPr>
              <a:t>也叫顶层</a:t>
            </a:r>
            <a:r>
              <a:rPr lang="en-US" altLang="zh-CN" sz="2600" dirty="0">
                <a:solidFill>
                  <a:schemeClr val="tx1"/>
                </a:solidFill>
              </a:rPr>
              <a:t>DFD</a:t>
            </a:r>
            <a:r>
              <a:rPr lang="zh-CN" altLang="en-US" sz="2600" dirty="0">
                <a:solidFill>
                  <a:schemeClr val="tx1"/>
                </a:solidFill>
              </a:rPr>
              <a:t>、范围图、</a:t>
            </a:r>
            <a:r>
              <a:rPr lang="en-US" altLang="zh-CN" sz="2600" dirty="0">
                <a:solidFill>
                  <a:schemeClr val="tx1"/>
                </a:solidFill>
              </a:rPr>
              <a:t>0</a:t>
            </a:r>
            <a:r>
              <a:rPr lang="zh-CN" altLang="en-US" sz="2600" dirty="0">
                <a:solidFill>
                  <a:schemeClr val="tx1"/>
                </a:solidFill>
              </a:rPr>
              <a:t>级</a:t>
            </a:r>
            <a:r>
              <a:rPr lang="en-US" altLang="zh-CN" sz="2600" dirty="0">
                <a:solidFill>
                  <a:schemeClr val="tx1"/>
                </a:solidFill>
              </a:rPr>
              <a:t>DFD</a:t>
            </a:r>
            <a:r>
              <a:rPr lang="zh-CN" altLang="en-US" sz="2600" dirty="0">
                <a:solidFill>
                  <a:schemeClr val="tx1"/>
                </a:solidFill>
              </a:rPr>
              <a:t>。把系统视为一个整体，看这个整体与外界的联系。分析哪些内容是要通过外界获取的（系统输入）；哪些是要向外界提供服务的（系统输出）。</a:t>
            </a:r>
          </a:p>
          <a:p>
            <a:pPr lvl="2"/>
            <a:r>
              <a:rPr lang="zh-CN" altLang="en-US" sz="2600" dirty="0" smtClean="0">
                <a:solidFill>
                  <a:schemeClr val="tx1"/>
                </a:solidFill>
              </a:rPr>
              <a:t>（</a:t>
            </a:r>
            <a:r>
              <a:rPr lang="en-US" altLang="zh-CN" sz="2600" dirty="0">
                <a:solidFill>
                  <a:schemeClr val="tx1"/>
                </a:solidFill>
              </a:rPr>
              <a:t>1</a:t>
            </a:r>
            <a:r>
              <a:rPr lang="zh-CN" altLang="en-US" sz="2600" dirty="0">
                <a:solidFill>
                  <a:schemeClr val="tx1"/>
                </a:solidFill>
              </a:rPr>
              <a:t>）只包含一个数据处理（通常标识为被开发的系统）；（</a:t>
            </a:r>
            <a:r>
              <a:rPr lang="en-US" altLang="zh-CN" sz="2600" dirty="0">
                <a:solidFill>
                  <a:schemeClr val="tx1"/>
                </a:solidFill>
              </a:rPr>
              <a:t>2</a:t>
            </a:r>
            <a:r>
              <a:rPr lang="zh-CN" altLang="en-US" sz="2600" dirty="0">
                <a:solidFill>
                  <a:schemeClr val="tx1"/>
                </a:solidFill>
              </a:rPr>
              <a:t>）考虑系统有哪些输入数据，从哪里来；有哪些输出数据，到哪里去。</a:t>
            </a:r>
          </a:p>
          <a:p>
            <a:pPr lvl="2"/>
            <a:r>
              <a:rPr lang="zh-CN" altLang="en-US" sz="2600" dirty="0">
                <a:solidFill>
                  <a:schemeClr val="tx1"/>
                </a:solidFill>
              </a:rPr>
              <a:t>一个系统只有一张</a:t>
            </a:r>
            <a:r>
              <a:rPr lang="zh-CN" altLang="en-US" sz="2600" dirty="0" smtClean="0">
                <a:solidFill>
                  <a:schemeClr val="tx1"/>
                </a:solidFill>
              </a:rPr>
              <a:t>。</a:t>
            </a:r>
            <a:endParaRPr lang="zh-CN" altLang="en-US" sz="2600" dirty="0">
              <a:solidFill>
                <a:schemeClr val="tx1"/>
              </a:solidFill>
            </a:endParaRPr>
          </a:p>
        </p:txBody>
      </p:sp>
      <p:pic>
        <p:nvPicPr>
          <p:cNvPr id="4" name="Picture 4" descr="3-6a"/>
          <p:cNvPicPr>
            <a:picLocks noChangeAspect="1" noChangeArrowheads="1"/>
          </p:cNvPicPr>
          <p:nvPr/>
        </p:nvPicPr>
        <p:blipFill>
          <a:blip r:embed="rId3">
            <a:lum bright="-44000" contrast="64000"/>
          </a:blip>
          <a:srcRect/>
          <a:stretch>
            <a:fillRect/>
          </a:stretch>
        </p:blipFill>
        <p:spPr bwMode="auto">
          <a:xfrm>
            <a:off x="4950940" y="3822357"/>
            <a:ext cx="6562904" cy="19194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169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018270"/>
            <a:ext cx="9996616" cy="4321776"/>
          </a:xfrm>
        </p:spPr>
        <p:txBody>
          <a:bodyPr>
            <a:normAutofit/>
          </a:bodyPr>
          <a:lstStyle/>
          <a:p>
            <a:r>
              <a:rPr lang="zh-CN" altLang="en-US" sz="3000" dirty="0" smtClean="0">
                <a:solidFill>
                  <a:schemeClr val="tx1"/>
                </a:solidFill>
              </a:rPr>
              <a:t>画法：</a:t>
            </a:r>
            <a:endParaRPr lang="en-US" altLang="zh-CN" sz="3000" dirty="0" smtClean="0">
              <a:solidFill>
                <a:schemeClr val="tx1"/>
              </a:solidFill>
            </a:endParaRPr>
          </a:p>
          <a:p>
            <a:pPr lvl="1"/>
            <a:r>
              <a:rPr lang="en-US" altLang="zh-CN" sz="2600" i="0" dirty="0" smtClean="0">
                <a:solidFill>
                  <a:srgbClr val="FF0000"/>
                </a:solidFill>
              </a:rPr>
              <a:t>2</a:t>
            </a:r>
            <a:r>
              <a:rPr lang="zh-CN" altLang="en-US" sz="2600" i="0" dirty="0" smtClean="0">
                <a:solidFill>
                  <a:srgbClr val="FF0000"/>
                </a:solidFill>
              </a:rPr>
              <a:t>、画系统内部</a:t>
            </a:r>
            <a:endParaRPr lang="zh-CN" altLang="en-US" sz="2600" i="0" dirty="0">
              <a:solidFill>
                <a:srgbClr val="FF0000"/>
              </a:solidFill>
            </a:endParaRPr>
          </a:p>
          <a:p>
            <a:pPr lvl="2">
              <a:lnSpc>
                <a:spcPct val="100000"/>
              </a:lnSpc>
            </a:pPr>
            <a:r>
              <a:rPr lang="zh-CN" altLang="en-US" sz="2600" dirty="0" smtClean="0">
                <a:solidFill>
                  <a:schemeClr val="tx1"/>
                </a:solidFill>
              </a:rPr>
              <a:t>即下层</a:t>
            </a:r>
            <a:r>
              <a:rPr lang="zh-CN" altLang="en-US" sz="2600" dirty="0">
                <a:solidFill>
                  <a:schemeClr val="tx1"/>
                </a:solidFill>
              </a:rPr>
              <a:t>数据流图。</a:t>
            </a:r>
            <a:r>
              <a:rPr lang="en-US" altLang="zh-CN" sz="2600" dirty="0">
                <a:solidFill>
                  <a:schemeClr val="tx1"/>
                </a:solidFill>
              </a:rPr>
              <a:t>DFD</a:t>
            </a:r>
            <a:r>
              <a:rPr lang="zh-CN" altLang="en-US" sz="2600" dirty="0">
                <a:solidFill>
                  <a:schemeClr val="tx1"/>
                </a:solidFill>
              </a:rPr>
              <a:t>主要用于描述系统内部的处理过程。</a:t>
            </a:r>
          </a:p>
          <a:p>
            <a:pPr lvl="2">
              <a:lnSpc>
                <a:spcPct val="100000"/>
              </a:lnSpc>
            </a:pPr>
            <a:r>
              <a:rPr lang="zh-CN" altLang="en-US" sz="2600" dirty="0">
                <a:solidFill>
                  <a:schemeClr val="tx1"/>
                </a:solidFill>
              </a:rPr>
              <a:t>（</a:t>
            </a:r>
            <a:r>
              <a:rPr lang="en-US" altLang="zh-CN" sz="2600" dirty="0">
                <a:solidFill>
                  <a:schemeClr val="tx1"/>
                </a:solidFill>
              </a:rPr>
              <a:t>1</a:t>
            </a:r>
            <a:r>
              <a:rPr lang="zh-CN" altLang="en-US" sz="2600" dirty="0">
                <a:solidFill>
                  <a:schemeClr val="tx1"/>
                </a:solidFill>
              </a:rPr>
              <a:t>）首先画</a:t>
            </a:r>
            <a:r>
              <a:rPr lang="en-US" altLang="zh-CN" sz="2600" dirty="0">
                <a:solidFill>
                  <a:schemeClr val="tx1"/>
                </a:solidFill>
              </a:rPr>
              <a:t>1</a:t>
            </a:r>
            <a:r>
              <a:rPr lang="zh-CN" altLang="en-US" sz="2600" dirty="0">
                <a:solidFill>
                  <a:schemeClr val="tx1"/>
                </a:solidFill>
              </a:rPr>
              <a:t>层</a:t>
            </a:r>
            <a:r>
              <a:rPr lang="en-US" altLang="zh-CN" sz="2600" dirty="0">
                <a:solidFill>
                  <a:schemeClr val="tx1"/>
                </a:solidFill>
              </a:rPr>
              <a:t>DFD</a:t>
            </a:r>
            <a:r>
              <a:rPr lang="zh-CN" altLang="en-US" sz="2600" dirty="0">
                <a:solidFill>
                  <a:schemeClr val="tx1"/>
                </a:solidFill>
              </a:rPr>
              <a:t>：分解顶层图为</a:t>
            </a:r>
            <a:r>
              <a:rPr lang="zh-CN" altLang="en-US" sz="2600" dirty="0">
                <a:solidFill>
                  <a:srgbClr val="FF0000"/>
                </a:solidFill>
              </a:rPr>
              <a:t>若干个子系统</a:t>
            </a:r>
            <a:r>
              <a:rPr lang="zh-CN" altLang="en-US" sz="2600" dirty="0">
                <a:solidFill>
                  <a:schemeClr val="tx1"/>
                </a:solidFill>
              </a:rPr>
              <a:t>。把数量适当的子系统或高级功能表示为数据处理，标识名称，然后检查输入到这些功能的数据以及输出的数据。</a:t>
            </a:r>
          </a:p>
          <a:p>
            <a:pPr lvl="2">
              <a:lnSpc>
                <a:spcPct val="100000"/>
              </a:lnSpc>
            </a:pPr>
            <a:r>
              <a:rPr lang="zh-CN" altLang="en-US" sz="2600" dirty="0">
                <a:solidFill>
                  <a:schemeClr val="tx1"/>
                </a:solidFill>
              </a:rPr>
              <a:t>（</a:t>
            </a:r>
            <a:r>
              <a:rPr lang="en-US" altLang="zh-CN" sz="2600" dirty="0">
                <a:solidFill>
                  <a:schemeClr val="tx1"/>
                </a:solidFill>
              </a:rPr>
              <a:t>2</a:t>
            </a:r>
            <a:r>
              <a:rPr lang="zh-CN" altLang="en-US" sz="2600" dirty="0">
                <a:solidFill>
                  <a:schemeClr val="tx1"/>
                </a:solidFill>
              </a:rPr>
              <a:t>）然后分析</a:t>
            </a:r>
            <a:r>
              <a:rPr lang="en-US" altLang="zh-CN" sz="2600" dirty="0">
                <a:solidFill>
                  <a:schemeClr val="tx1"/>
                </a:solidFill>
              </a:rPr>
              <a:t>1</a:t>
            </a:r>
            <a:r>
              <a:rPr lang="zh-CN" altLang="en-US" sz="2600" dirty="0">
                <a:solidFill>
                  <a:schemeClr val="tx1"/>
                </a:solidFill>
              </a:rPr>
              <a:t>层</a:t>
            </a:r>
            <a:r>
              <a:rPr lang="en-US" altLang="zh-CN" sz="2600" dirty="0">
                <a:solidFill>
                  <a:schemeClr val="tx1"/>
                </a:solidFill>
              </a:rPr>
              <a:t>DFD</a:t>
            </a:r>
            <a:r>
              <a:rPr lang="zh-CN" altLang="en-US" sz="2600" dirty="0">
                <a:solidFill>
                  <a:schemeClr val="tx1"/>
                </a:solidFill>
              </a:rPr>
              <a:t>，将其中的数据处理做进一步分解，直到一个数据处理</a:t>
            </a:r>
            <a:r>
              <a:rPr lang="zh-CN" altLang="en-US" sz="2600" dirty="0">
                <a:solidFill>
                  <a:srgbClr val="FF0000"/>
                </a:solidFill>
              </a:rPr>
              <a:t>足够简单、不能再分</a:t>
            </a:r>
            <a:r>
              <a:rPr lang="zh-CN" altLang="en-US" sz="2600" dirty="0">
                <a:solidFill>
                  <a:schemeClr val="tx1"/>
                </a:solidFill>
              </a:rPr>
              <a:t>为止</a:t>
            </a:r>
            <a:r>
              <a:rPr lang="zh-CN" altLang="en-US" sz="2600" dirty="0" smtClean="0">
                <a:solidFill>
                  <a:schemeClr val="tx1"/>
                </a:solidFill>
              </a:rPr>
              <a:t>。</a:t>
            </a:r>
            <a:endParaRPr lang="zh-CN" altLang="en-US" sz="2600" dirty="0">
              <a:solidFill>
                <a:schemeClr val="tx1"/>
              </a:solidFill>
            </a:endParaRPr>
          </a:p>
        </p:txBody>
      </p:sp>
      <p:pic>
        <p:nvPicPr>
          <p:cNvPr id="5" name="Picture 4" descr="3-6b"/>
          <p:cNvPicPr>
            <a:picLocks noChangeAspect="1" noChangeArrowheads="1"/>
          </p:cNvPicPr>
          <p:nvPr/>
        </p:nvPicPr>
        <p:blipFill>
          <a:blip r:embed="rId3"/>
          <a:srcRect/>
          <a:stretch>
            <a:fillRect/>
          </a:stretch>
        </p:blipFill>
        <p:spPr bwMode="auto">
          <a:xfrm>
            <a:off x="4457675" y="3090442"/>
            <a:ext cx="6408737" cy="2666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6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018270"/>
            <a:ext cx="9996616" cy="4321776"/>
          </a:xfrm>
        </p:spPr>
        <p:txBody>
          <a:bodyPr>
            <a:normAutofit/>
          </a:bodyPr>
          <a:lstStyle/>
          <a:p>
            <a:r>
              <a:rPr lang="zh-CN" altLang="en-US" sz="3000" dirty="0" smtClean="0">
                <a:solidFill>
                  <a:schemeClr val="tx1"/>
                </a:solidFill>
              </a:rPr>
              <a:t>注意事项：</a:t>
            </a:r>
            <a:endParaRPr lang="en-US" altLang="zh-CN" sz="3000" dirty="0" smtClean="0">
              <a:solidFill>
                <a:schemeClr val="tx1"/>
              </a:solidFill>
            </a:endParaRPr>
          </a:p>
          <a:p>
            <a:pPr lvl="1"/>
            <a:r>
              <a:rPr lang="zh-CN" altLang="en-US" sz="2600" i="0" dirty="0">
                <a:solidFill>
                  <a:srgbClr val="FF0000"/>
                </a:solidFill>
              </a:rPr>
              <a:t>（</a:t>
            </a:r>
            <a:r>
              <a:rPr lang="en-US" altLang="zh-CN" sz="2600" i="0" dirty="0">
                <a:solidFill>
                  <a:srgbClr val="FF0000"/>
                </a:solidFill>
              </a:rPr>
              <a:t>1</a:t>
            </a:r>
            <a:r>
              <a:rPr lang="zh-CN" altLang="en-US" sz="2600" i="0" dirty="0">
                <a:solidFill>
                  <a:srgbClr val="FF0000"/>
                </a:solidFill>
              </a:rPr>
              <a:t>）</a:t>
            </a:r>
            <a:r>
              <a:rPr lang="zh-CN" altLang="en-US" sz="2600" i="0" dirty="0" smtClean="0">
                <a:solidFill>
                  <a:srgbClr val="FF0000"/>
                </a:solidFill>
              </a:rPr>
              <a:t>命名</a:t>
            </a:r>
            <a:r>
              <a:rPr lang="zh-CN" altLang="en-US" sz="2600" i="0" dirty="0" smtClean="0">
                <a:solidFill>
                  <a:schemeClr val="tx1"/>
                </a:solidFill>
              </a:rPr>
              <a:t>要</a:t>
            </a:r>
            <a:r>
              <a:rPr lang="zh-CN" altLang="en-US" sz="2600" i="0" dirty="0">
                <a:solidFill>
                  <a:schemeClr val="tx1"/>
                </a:solidFill>
              </a:rPr>
              <a:t>易于理解其含义，不能过于抽象和笼统。</a:t>
            </a:r>
          </a:p>
          <a:p>
            <a:pPr lvl="1"/>
            <a:r>
              <a:rPr lang="zh-CN" altLang="en-US" sz="2600" i="0" dirty="0">
                <a:solidFill>
                  <a:srgbClr val="FF0000"/>
                </a:solidFill>
              </a:rPr>
              <a:t>（</a:t>
            </a:r>
            <a:r>
              <a:rPr lang="en-US" altLang="zh-CN" sz="2600" i="0" dirty="0">
                <a:solidFill>
                  <a:srgbClr val="FF0000"/>
                </a:solidFill>
              </a:rPr>
              <a:t>2</a:t>
            </a:r>
            <a:r>
              <a:rPr lang="zh-CN" altLang="en-US" sz="2600" i="0" dirty="0" smtClean="0">
                <a:solidFill>
                  <a:srgbClr val="FF0000"/>
                </a:solidFill>
              </a:rPr>
              <a:t>）不是</a:t>
            </a:r>
            <a:r>
              <a:rPr lang="zh-CN" altLang="en-US" sz="2600" i="0" dirty="0">
                <a:solidFill>
                  <a:srgbClr val="FF0000"/>
                </a:solidFill>
              </a:rPr>
              <a:t>画控制流</a:t>
            </a:r>
            <a:r>
              <a:rPr lang="zh-CN" altLang="en-US" sz="2600" i="0" dirty="0">
                <a:solidFill>
                  <a:schemeClr val="tx1"/>
                </a:solidFill>
              </a:rPr>
              <a:t>。</a:t>
            </a:r>
            <a:r>
              <a:rPr lang="zh-CN" altLang="en-US" sz="2600" i="0" dirty="0" smtClean="0">
                <a:solidFill>
                  <a:schemeClr val="tx1"/>
                </a:solidFill>
              </a:rPr>
              <a:t>数据流图</a:t>
            </a:r>
            <a:r>
              <a:rPr lang="zh-CN" altLang="en-US" sz="2600" i="0" dirty="0">
                <a:solidFill>
                  <a:schemeClr val="tx1"/>
                </a:solidFill>
              </a:rPr>
              <a:t>不反映数据处理的执行顺序。 </a:t>
            </a:r>
          </a:p>
          <a:p>
            <a:pPr lvl="1"/>
            <a:r>
              <a:rPr lang="zh-CN" altLang="en-US" sz="2600" i="0" dirty="0">
                <a:solidFill>
                  <a:srgbClr val="FF0000"/>
                </a:solidFill>
              </a:rPr>
              <a:t>（</a:t>
            </a:r>
            <a:r>
              <a:rPr lang="en-US" altLang="zh-CN" sz="2600" i="0" dirty="0">
                <a:solidFill>
                  <a:srgbClr val="FF0000"/>
                </a:solidFill>
              </a:rPr>
              <a:t>3</a:t>
            </a:r>
            <a:r>
              <a:rPr lang="zh-CN" altLang="en-US" sz="2600" i="0" dirty="0">
                <a:solidFill>
                  <a:srgbClr val="FF0000"/>
                </a:solidFill>
              </a:rPr>
              <a:t>）每个数据处理至少有一个输入数据流和一个输出数据流</a:t>
            </a:r>
            <a:r>
              <a:rPr lang="zh-CN" altLang="en-US" sz="2600" i="0" dirty="0">
                <a:solidFill>
                  <a:schemeClr val="tx1"/>
                </a:solidFill>
              </a:rPr>
              <a:t>，反映出数据的来源与处理的结果。</a:t>
            </a:r>
          </a:p>
          <a:p>
            <a:pPr lvl="1"/>
            <a:r>
              <a:rPr lang="zh-CN" altLang="en-US" sz="2600" i="0" dirty="0">
                <a:solidFill>
                  <a:srgbClr val="FF0000"/>
                </a:solidFill>
              </a:rPr>
              <a:t>（</a:t>
            </a:r>
            <a:r>
              <a:rPr lang="en-US" altLang="zh-CN" sz="2600" i="0" dirty="0">
                <a:solidFill>
                  <a:srgbClr val="FF0000"/>
                </a:solidFill>
              </a:rPr>
              <a:t>4</a:t>
            </a:r>
            <a:r>
              <a:rPr lang="zh-CN" altLang="en-US" sz="2600" i="0" dirty="0">
                <a:solidFill>
                  <a:srgbClr val="FF0000"/>
                </a:solidFill>
              </a:rPr>
              <a:t>）数据处理编号</a:t>
            </a:r>
            <a:r>
              <a:rPr lang="zh-CN" altLang="en-US" sz="2600" i="0" dirty="0" smtClean="0">
                <a:solidFill>
                  <a:schemeClr val="tx1"/>
                </a:solidFill>
              </a:rPr>
              <a:t>：上层</a:t>
            </a:r>
            <a:r>
              <a:rPr lang="zh-CN" altLang="en-US" sz="2600" i="0" dirty="0">
                <a:solidFill>
                  <a:schemeClr val="tx1"/>
                </a:solidFill>
              </a:rPr>
              <a:t>图为父图，直接下层图为子图，父、子图上的所有数据处理都应编号。</a:t>
            </a:r>
          </a:p>
          <a:p>
            <a:pPr lvl="1"/>
            <a:r>
              <a:rPr lang="zh-CN" altLang="en-US" sz="2600" i="0" dirty="0">
                <a:solidFill>
                  <a:srgbClr val="FF0000"/>
                </a:solidFill>
              </a:rPr>
              <a:t>（</a:t>
            </a:r>
            <a:r>
              <a:rPr lang="en-US" altLang="zh-CN" sz="2600" i="0" dirty="0">
                <a:solidFill>
                  <a:srgbClr val="FF0000"/>
                </a:solidFill>
              </a:rPr>
              <a:t>5</a:t>
            </a:r>
            <a:r>
              <a:rPr lang="zh-CN" altLang="en-US" sz="2600" i="0" dirty="0" smtClean="0">
                <a:solidFill>
                  <a:srgbClr val="FF0000"/>
                </a:solidFill>
              </a:rPr>
              <a:t>）区别</a:t>
            </a:r>
            <a:r>
              <a:rPr lang="zh-CN" altLang="en-US" sz="2600" i="0" dirty="0">
                <a:solidFill>
                  <a:srgbClr val="FF0000"/>
                </a:solidFill>
              </a:rPr>
              <a:t>物流和数据流</a:t>
            </a:r>
            <a:r>
              <a:rPr lang="zh-CN" altLang="en-US" sz="2600" i="0" dirty="0">
                <a:solidFill>
                  <a:schemeClr val="tx1"/>
                </a:solidFill>
              </a:rPr>
              <a:t>：数据流反映能用计算机处理的数据，并不是实物</a:t>
            </a:r>
            <a:r>
              <a:rPr lang="zh-CN" altLang="en-US" sz="2600" i="0" dirty="0" smtClean="0">
                <a:solidFill>
                  <a:schemeClr val="tx1"/>
                </a:solidFill>
              </a:rPr>
              <a:t>。</a:t>
            </a:r>
            <a:endParaRPr lang="en-US" altLang="zh-CN" sz="2600" i="0" dirty="0" smtClean="0">
              <a:solidFill>
                <a:schemeClr val="tx1"/>
              </a:solidFill>
            </a:endParaRPr>
          </a:p>
        </p:txBody>
      </p:sp>
    </p:spTree>
    <p:extLst>
      <p:ext uri="{BB962C8B-B14F-4D97-AF65-F5344CB8AC3E}">
        <p14:creationId xmlns:p14="http://schemas.microsoft.com/office/powerpoint/2010/main" val="176317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1.2 </a:t>
            </a:r>
            <a:r>
              <a:rPr lang="zh-CN" altLang="en-US" sz="3600" dirty="0" smtClean="0"/>
              <a:t>目标</a:t>
            </a:r>
            <a:endParaRPr lang="zh-CN" altLang="en-US" sz="3600" dirty="0"/>
          </a:p>
        </p:txBody>
      </p:sp>
      <p:sp>
        <p:nvSpPr>
          <p:cNvPr id="3" name="内容占位符 2"/>
          <p:cNvSpPr>
            <a:spLocks noGrp="1"/>
          </p:cNvSpPr>
          <p:nvPr>
            <p:ph idx="1"/>
          </p:nvPr>
        </p:nvSpPr>
        <p:spPr/>
        <p:txBody>
          <a:bodyPr>
            <a:normAutofit/>
          </a:bodyPr>
          <a:lstStyle/>
          <a:p>
            <a:r>
              <a:rPr lang="zh-CN" altLang="en-US" sz="2600" dirty="0">
                <a:solidFill>
                  <a:schemeClr val="tx1"/>
                </a:solidFill>
              </a:rPr>
              <a:t>澄清用户的要求，对软件的</a:t>
            </a:r>
            <a:r>
              <a:rPr lang="zh-CN" altLang="en-US" sz="2600" dirty="0">
                <a:solidFill>
                  <a:srgbClr val="FF0000"/>
                </a:solidFill>
              </a:rPr>
              <a:t>功能</a:t>
            </a:r>
            <a:r>
              <a:rPr lang="zh-CN" altLang="en-US" sz="2600" dirty="0">
                <a:solidFill>
                  <a:schemeClr val="tx1"/>
                </a:solidFill>
              </a:rPr>
              <a:t>和</a:t>
            </a:r>
            <a:r>
              <a:rPr lang="zh-CN" altLang="en-US" sz="2600" dirty="0">
                <a:solidFill>
                  <a:srgbClr val="FF0000"/>
                </a:solidFill>
              </a:rPr>
              <a:t>性能</a:t>
            </a:r>
            <a:r>
              <a:rPr lang="zh-CN" altLang="en-US" sz="2600" dirty="0">
                <a:solidFill>
                  <a:schemeClr val="tx1"/>
                </a:solidFill>
              </a:rPr>
              <a:t>进行描述，明确软件</a:t>
            </a:r>
            <a:r>
              <a:rPr lang="zh-CN" altLang="en-US" sz="2600" dirty="0" smtClean="0">
                <a:solidFill>
                  <a:srgbClr val="FF0000"/>
                </a:solidFill>
              </a:rPr>
              <a:t>设计约束</a:t>
            </a:r>
            <a:r>
              <a:rPr lang="zh-CN" altLang="en-US" sz="2600" dirty="0">
                <a:solidFill>
                  <a:schemeClr val="tx1"/>
                </a:solidFill>
              </a:rPr>
              <a:t>和软件同其他系统元素的</a:t>
            </a:r>
            <a:r>
              <a:rPr lang="zh-CN" altLang="en-US" sz="2600" dirty="0">
                <a:solidFill>
                  <a:srgbClr val="FF0000"/>
                </a:solidFill>
              </a:rPr>
              <a:t>接口</a:t>
            </a:r>
            <a:r>
              <a:rPr lang="zh-CN" altLang="en-US" sz="2600" dirty="0">
                <a:solidFill>
                  <a:schemeClr val="tx1"/>
                </a:solidFill>
              </a:rPr>
              <a:t>细节，定义软件的</a:t>
            </a:r>
            <a:r>
              <a:rPr lang="zh-CN" altLang="en-US" sz="2600" dirty="0">
                <a:solidFill>
                  <a:srgbClr val="FF0000"/>
                </a:solidFill>
              </a:rPr>
              <a:t>其他</a:t>
            </a:r>
            <a:r>
              <a:rPr lang="zh-CN" altLang="en-US" sz="2600" dirty="0">
                <a:solidFill>
                  <a:schemeClr val="tx1"/>
                </a:solidFill>
              </a:rPr>
              <a:t>有效性需求</a:t>
            </a:r>
            <a:r>
              <a:rPr lang="zh-CN" altLang="en-US" sz="2600" dirty="0" smtClean="0">
                <a:solidFill>
                  <a:schemeClr val="tx1"/>
                </a:solidFill>
              </a:rPr>
              <a:t>。</a:t>
            </a:r>
            <a:endParaRPr lang="en-US" altLang="zh-CN" sz="2600" dirty="0" smtClean="0">
              <a:solidFill>
                <a:schemeClr val="tx1"/>
              </a:solidFill>
            </a:endParaRPr>
          </a:p>
          <a:p>
            <a:r>
              <a:rPr lang="zh-CN" altLang="en-US" sz="2600" dirty="0" smtClean="0">
                <a:solidFill>
                  <a:schemeClr val="tx1"/>
                </a:solidFill>
              </a:rPr>
              <a:t>最终</a:t>
            </a:r>
            <a:r>
              <a:rPr lang="zh-CN" altLang="en-US" sz="2600" dirty="0">
                <a:solidFill>
                  <a:schemeClr val="tx1"/>
                </a:solidFill>
              </a:rPr>
              <a:t>把双方共同的理解明确地表达成一份书面文档</a:t>
            </a:r>
            <a:r>
              <a:rPr lang="en-US" altLang="zh-CN" sz="2600" dirty="0">
                <a:solidFill>
                  <a:schemeClr val="tx1"/>
                </a:solidFill>
              </a:rPr>
              <a:t>——</a:t>
            </a:r>
            <a:r>
              <a:rPr lang="zh-CN" altLang="en-US" sz="2600" dirty="0">
                <a:solidFill>
                  <a:srgbClr val="FF0000"/>
                </a:solidFill>
              </a:rPr>
              <a:t>软件需求规格说明书</a:t>
            </a:r>
            <a:r>
              <a:rPr lang="zh-CN" altLang="en-US" sz="2600" dirty="0" smtClean="0">
                <a:solidFill>
                  <a:schemeClr val="tx1"/>
                </a:solidFill>
              </a:rPr>
              <a:t>。</a:t>
            </a:r>
            <a:endParaRPr lang="zh-CN" altLang="en-US" sz="2600" dirty="0">
              <a:solidFill>
                <a:schemeClr val="tx1"/>
              </a:solidFill>
            </a:endParaRPr>
          </a:p>
        </p:txBody>
      </p:sp>
    </p:spTree>
    <p:extLst>
      <p:ext uri="{BB962C8B-B14F-4D97-AF65-F5344CB8AC3E}">
        <p14:creationId xmlns:p14="http://schemas.microsoft.com/office/powerpoint/2010/main" val="4257950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018270"/>
            <a:ext cx="9996616" cy="4321776"/>
          </a:xfrm>
        </p:spPr>
        <p:txBody>
          <a:bodyPr>
            <a:normAutofit/>
          </a:bodyPr>
          <a:lstStyle/>
          <a:p>
            <a:r>
              <a:rPr lang="zh-CN" altLang="en-US" sz="3000" dirty="0" smtClean="0">
                <a:solidFill>
                  <a:schemeClr val="tx1"/>
                </a:solidFill>
              </a:rPr>
              <a:t>注意事项：</a:t>
            </a:r>
            <a:endParaRPr lang="en-US" altLang="zh-CN" sz="3000" dirty="0" smtClean="0">
              <a:solidFill>
                <a:schemeClr val="tx1"/>
              </a:solidFill>
            </a:endParaRPr>
          </a:p>
          <a:p>
            <a:pPr lvl="1"/>
            <a:r>
              <a:rPr lang="zh-CN" altLang="en-US" sz="2600" i="0" dirty="0" smtClean="0">
                <a:solidFill>
                  <a:srgbClr val="FF0000"/>
                </a:solidFill>
              </a:rPr>
              <a:t>（</a:t>
            </a:r>
            <a:r>
              <a:rPr lang="en-US" altLang="zh-CN" sz="2600" i="0" dirty="0" smtClean="0">
                <a:solidFill>
                  <a:srgbClr val="FF0000"/>
                </a:solidFill>
              </a:rPr>
              <a:t>6</a:t>
            </a:r>
            <a:r>
              <a:rPr lang="zh-CN" altLang="en-US" sz="2600" i="0" dirty="0" smtClean="0">
                <a:solidFill>
                  <a:srgbClr val="FF0000"/>
                </a:solidFill>
              </a:rPr>
              <a:t>）平衡</a:t>
            </a:r>
            <a:r>
              <a:rPr lang="en-US" altLang="zh-CN" sz="2600" i="0" dirty="0" smtClean="0">
                <a:solidFill>
                  <a:srgbClr val="FF0000"/>
                </a:solidFill>
              </a:rPr>
              <a:t>DFD</a:t>
            </a:r>
          </a:p>
          <a:p>
            <a:pPr lvl="1"/>
            <a:endParaRPr lang="en-US" altLang="zh-CN" sz="2600" i="0" dirty="0">
              <a:solidFill>
                <a:srgbClr val="FF0000"/>
              </a:solidFill>
            </a:endParaRPr>
          </a:p>
          <a:p>
            <a:pPr lvl="1"/>
            <a:endParaRPr lang="en-US" altLang="zh-CN" sz="2600" i="0" dirty="0" smtClean="0">
              <a:solidFill>
                <a:srgbClr val="FF0000"/>
              </a:solidFill>
            </a:endParaRPr>
          </a:p>
          <a:p>
            <a:pPr lvl="1"/>
            <a:endParaRPr lang="en-US" altLang="zh-CN" sz="2600" i="0" dirty="0">
              <a:solidFill>
                <a:srgbClr val="FF0000"/>
              </a:solidFill>
            </a:endParaRPr>
          </a:p>
          <a:p>
            <a:pPr lvl="1"/>
            <a:endParaRPr lang="en-US" altLang="zh-CN" sz="2600" i="0" dirty="0" smtClean="0">
              <a:solidFill>
                <a:srgbClr val="FF0000"/>
              </a:solidFill>
            </a:endParaRPr>
          </a:p>
          <a:p>
            <a:pPr lvl="1"/>
            <a:r>
              <a:rPr lang="zh-CN" altLang="en-US" sz="2600" i="0" dirty="0" smtClean="0">
                <a:solidFill>
                  <a:srgbClr val="FF0000"/>
                </a:solidFill>
              </a:rPr>
              <a:t>（</a:t>
            </a:r>
            <a:r>
              <a:rPr lang="en-US" altLang="zh-CN" sz="2600" i="0" dirty="0" smtClean="0">
                <a:solidFill>
                  <a:srgbClr val="FF0000"/>
                </a:solidFill>
              </a:rPr>
              <a:t>7</a:t>
            </a:r>
            <a:r>
              <a:rPr lang="zh-CN" altLang="en-US" sz="2600" i="0" dirty="0">
                <a:solidFill>
                  <a:srgbClr val="FF0000"/>
                </a:solidFill>
              </a:rPr>
              <a:t>）分解合理性</a:t>
            </a:r>
            <a:r>
              <a:rPr lang="zh-CN" altLang="en-US" sz="2600" i="0" dirty="0" smtClean="0">
                <a:solidFill>
                  <a:srgbClr val="FF0000"/>
                </a:solidFill>
              </a:rPr>
              <a:t>：</a:t>
            </a:r>
            <a:r>
              <a:rPr lang="zh-CN" altLang="en-US" sz="2600" i="0" dirty="0" smtClean="0">
                <a:solidFill>
                  <a:schemeClr val="tx1"/>
                </a:solidFill>
              </a:rPr>
              <a:t>分解为功能</a:t>
            </a:r>
            <a:r>
              <a:rPr lang="zh-CN" altLang="en-US" sz="2600" i="0" dirty="0">
                <a:solidFill>
                  <a:schemeClr val="tx1"/>
                </a:solidFill>
              </a:rPr>
              <a:t>相对独立的子功能</a:t>
            </a:r>
            <a:r>
              <a:rPr lang="zh-CN" altLang="en-US" sz="2600" i="0" dirty="0" smtClean="0">
                <a:solidFill>
                  <a:schemeClr val="tx1"/>
                </a:solidFill>
              </a:rPr>
              <a:t>，可</a:t>
            </a:r>
            <a:r>
              <a:rPr lang="zh-CN" altLang="en-US" sz="2600" i="0" dirty="0">
                <a:solidFill>
                  <a:schemeClr val="tx1"/>
                </a:solidFill>
              </a:rPr>
              <a:t>减少数据处理之间输入、输出数据流</a:t>
            </a:r>
            <a:r>
              <a:rPr lang="zh-CN" altLang="en-US" sz="2600" i="0" dirty="0" smtClean="0">
                <a:solidFill>
                  <a:schemeClr val="tx1"/>
                </a:solidFill>
              </a:rPr>
              <a:t>的数量。要</a:t>
            </a:r>
            <a:r>
              <a:rPr lang="zh-CN" altLang="en-US" sz="2600" i="0" dirty="0">
                <a:solidFill>
                  <a:schemeClr val="tx1"/>
                </a:solidFill>
              </a:rPr>
              <a:t>注意分解的个数及独立性、均匀性。</a:t>
            </a:r>
            <a:endParaRPr lang="en-US" altLang="zh-CN" sz="2600" i="0" dirty="0" smtClean="0">
              <a:solidFill>
                <a:schemeClr val="tx1"/>
              </a:solidFill>
            </a:endParaRPr>
          </a:p>
        </p:txBody>
      </p:sp>
      <p:graphicFrame>
        <p:nvGraphicFramePr>
          <p:cNvPr id="4" name="Object 1" descr="画布"/>
          <p:cNvGraphicFramePr>
            <a:graphicFrameLocks noChangeAspect="1"/>
          </p:cNvGraphicFramePr>
          <p:nvPr>
            <p:extLst>
              <p:ext uri="{D42A27DB-BD31-4B8C-83A1-F6EECF244321}">
                <p14:modId xmlns:p14="http://schemas.microsoft.com/office/powerpoint/2010/main" val="4023592124"/>
              </p:ext>
            </p:extLst>
          </p:nvPr>
        </p:nvGraphicFramePr>
        <p:xfrm>
          <a:off x="4829305" y="2467662"/>
          <a:ext cx="2976562" cy="2143125"/>
        </p:xfrm>
        <a:graphic>
          <a:graphicData uri="http://schemas.openxmlformats.org/presentationml/2006/ole">
            <mc:AlternateContent xmlns:mc="http://schemas.openxmlformats.org/markup-compatibility/2006">
              <mc:Choice xmlns:v="urn:schemas-microsoft-com:vml" Requires="v">
                <p:oleObj spid="_x0000_s3142" name="Visio" r:id="rId4" imgW="2380137" imgH="1710527" progId="Visio.Drawing.11">
                  <p:embed/>
                </p:oleObj>
              </mc:Choice>
              <mc:Fallback>
                <p:oleObj name="Visio" r:id="rId4" imgW="2380137" imgH="1710527" progId="Visio.Drawing.11">
                  <p:embed/>
                  <p:pic>
                    <p:nvPicPr>
                      <p:cNvPr id="69638" name="Object 1" descr="画布"/>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9305" y="2467662"/>
                        <a:ext cx="2976562" cy="2143125"/>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descr="蓝色面巾纸"/>
          <p:cNvGraphicFramePr>
            <a:graphicFrameLocks noChangeAspect="1"/>
          </p:cNvGraphicFramePr>
          <p:nvPr>
            <p:extLst>
              <p:ext uri="{D42A27DB-BD31-4B8C-83A1-F6EECF244321}">
                <p14:modId xmlns:p14="http://schemas.microsoft.com/office/powerpoint/2010/main" val="2777095000"/>
              </p:ext>
            </p:extLst>
          </p:nvPr>
        </p:nvGraphicFramePr>
        <p:xfrm>
          <a:off x="8069392" y="2108887"/>
          <a:ext cx="3298825" cy="2500313"/>
        </p:xfrm>
        <a:graphic>
          <a:graphicData uri="http://schemas.openxmlformats.org/presentationml/2006/ole">
            <mc:AlternateContent xmlns:mc="http://schemas.openxmlformats.org/markup-compatibility/2006">
              <mc:Choice xmlns:v="urn:schemas-microsoft-com:vml" Requires="v">
                <p:oleObj spid="_x0000_s3143" name="Visio" r:id="rId7" imgW="3070118" imgH="2319520" progId="Visio.Drawing.11">
                  <p:embed/>
                </p:oleObj>
              </mc:Choice>
              <mc:Fallback>
                <p:oleObj name="Visio" r:id="rId7" imgW="3070118" imgH="2319520" progId="Visio.Drawing.11">
                  <p:embed/>
                  <p:pic>
                    <p:nvPicPr>
                      <p:cNvPr id="69640" name="Object 3" descr="蓝色面巾纸"/>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9392" y="2108887"/>
                        <a:ext cx="3298825" cy="2500313"/>
                      </a:xfrm>
                      <a:prstGeom prst="rect">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4271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018270"/>
            <a:ext cx="9996616" cy="4321776"/>
          </a:xfrm>
        </p:spPr>
        <p:txBody>
          <a:bodyPr>
            <a:normAutofit/>
          </a:bodyPr>
          <a:lstStyle/>
          <a:p>
            <a:r>
              <a:rPr lang="zh-CN" altLang="en-US" sz="3000" dirty="0" smtClean="0">
                <a:solidFill>
                  <a:schemeClr val="tx1"/>
                </a:solidFill>
              </a:rPr>
              <a:t>再来由数据流图看看结构化分析方法：</a:t>
            </a:r>
            <a:endParaRPr lang="en-US" altLang="zh-CN" sz="3000" dirty="0" smtClean="0">
              <a:solidFill>
                <a:schemeClr val="tx1"/>
              </a:solidFill>
            </a:endParaRPr>
          </a:p>
          <a:p>
            <a:pPr lvl="1"/>
            <a:r>
              <a:rPr lang="en-US" altLang="zh-CN" sz="2600" i="0" dirty="0">
                <a:solidFill>
                  <a:srgbClr val="FF0000"/>
                </a:solidFill>
              </a:rPr>
              <a:t>SA</a:t>
            </a:r>
            <a:r>
              <a:rPr lang="zh-CN" altLang="en-US" sz="2600" i="0" dirty="0" smtClean="0">
                <a:solidFill>
                  <a:srgbClr val="FF0000"/>
                </a:solidFill>
              </a:rPr>
              <a:t>方法：</a:t>
            </a:r>
            <a:r>
              <a:rPr lang="zh-CN" altLang="en-US" sz="2600" i="0" dirty="0" smtClean="0">
                <a:solidFill>
                  <a:schemeClr val="tx1"/>
                </a:solidFill>
              </a:rPr>
              <a:t>使用</a:t>
            </a:r>
            <a:r>
              <a:rPr lang="zh-CN" altLang="en-US" sz="2600" i="0" dirty="0">
                <a:solidFill>
                  <a:schemeClr val="tx1"/>
                </a:solidFill>
              </a:rPr>
              <a:t>了“自顶向下 逐层分解”的方式理解和表达系统的功能需求。</a:t>
            </a:r>
          </a:p>
          <a:p>
            <a:pPr lvl="1"/>
            <a:r>
              <a:rPr lang="zh-CN" altLang="en-US" sz="2600" i="0" dirty="0" smtClean="0">
                <a:solidFill>
                  <a:srgbClr val="FF0000"/>
                </a:solidFill>
              </a:rPr>
              <a:t>数据流图：</a:t>
            </a:r>
            <a:endParaRPr lang="zh-CN" altLang="en-US" sz="2600" i="0" dirty="0">
              <a:solidFill>
                <a:srgbClr val="FF0000"/>
              </a:solidFill>
            </a:endParaRPr>
          </a:p>
          <a:p>
            <a:pPr lvl="1"/>
            <a:r>
              <a:rPr lang="zh-CN" altLang="en-US" sz="2600" i="0" dirty="0">
                <a:solidFill>
                  <a:schemeClr val="tx1"/>
                </a:solidFill>
              </a:rPr>
              <a:t>（</a:t>
            </a:r>
            <a:r>
              <a:rPr lang="en-US" altLang="zh-CN" sz="2600" i="0" dirty="0">
                <a:solidFill>
                  <a:schemeClr val="tx1"/>
                </a:solidFill>
              </a:rPr>
              <a:t>1</a:t>
            </a:r>
            <a:r>
              <a:rPr lang="zh-CN" altLang="en-US" sz="2600" i="0" dirty="0">
                <a:solidFill>
                  <a:schemeClr val="tx1"/>
                </a:solidFill>
              </a:rPr>
              <a:t>）顶层抽象描述了整个系统；</a:t>
            </a:r>
          </a:p>
          <a:p>
            <a:pPr lvl="1"/>
            <a:r>
              <a:rPr lang="zh-CN" altLang="en-US" sz="2600" i="0" dirty="0">
                <a:solidFill>
                  <a:schemeClr val="tx1"/>
                </a:solidFill>
              </a:rPr>
              <a:t>（</a:t>
            </a:r>
            <a:r>
              <a:rPr lang="en-US" altLang="zh-CN" sz="2600" i="0" dirty="0">
                <a:solidFill>
                  <a:schemeClr val="tx1"/>
                </a:solidFill>
              </a:rPr>
              <a:t>2</a:t>
            </a:r>
            <a:r>
              <a:rPr lang="zh-CN" altLang="en-US" sz="2600" i="0" dirty="0">
                <a:solidFill>
                  <a:schemeClr val="tx1"/>
                </a:solidFill>
              </a:rPr>
              <a:t>）底层具体刻画了系统的每个细部；</a:t>
            </a:r>
          </a:p>
          <a:p>
            <a:pPr lvl="1"/>
            <a:r>
              <a:rPr lang="zh-CN" altLang="en-US" sz="2600" i="0" dirty="0">
                <a:solidFill>
                  <a:schemeClr val="tx1"/>
                </a:solidFill>
              </a:rPr>
              <a:t>（</a:t>
            </a:r>
            <a:r>
              <a:rPr lang="en-US" altLang="zh-CN" sz="2600" i="0" dirty="0">
                <a:solidFill>
                  <a:schemeClr val="tx1"/>
                </a:solidFill>
              </a:rPr>
              <a:t>3</a:t>
            </a:r>
            <a:r>
              <a:rPr lang="zh-CN" altLang="en-US" sz="2600" i="0" dirty="0">
                <a:solidFill>
                  <a:schemeClr val="tx1"/>
                </a:solidFill>
              </a:rPr>
              <a:t>）中间层是从抽象到具体的逐步</a:t>
            </a:r>
            <a:r>
              <a:rPr lang="zh-CN" altLang="en-US" sz="2600" i="0" dirty="0" smtClean="0">
                <a:solidFill>
                  <a:schemeClr val="tx1"/>
                </a:solidFill>
              </a:rPr>
              <a:t>过渡</a:t>
            </a:r>
            <a:r>
              <a:rPr lang="zh-CN" altLang="en-US" sz="2600" i="0" dirty="0">
                <a:solidFill>
                  <a:schemeClr val="tx1"/>
                </a:solidFill>
              </a:rPr>
              <a:t>；</a:t>
            </a:r>
            <a:endParaRPr lang="en-US" altLang="zh-CN" sz="2600" i="0" dirty="0" smtClean="0">
              <a:solidFill>
                <a:schemeClr val="tx1"/>
              </a:solidFill>
            </a:endParaRPr>
          </a:p>
          <a:p>
            <a:pPr lvl="1"/>
            <a:r>
              <a:rPr lang="zh-CN" altLang="en-US" sz="2600" i="0" dirty="0" smtClean="0">
                <a:solidFill>
                  <a:schemeClr val="tx1"/>
                </a:solidFill>
              </a:rPr>
              <a:t>（</a:t>
            </a:r>
            <a:r>
              <a:rPr lang="en-US" altLang="zh-CN" sz="2600" i="0" dirty="0" smtClean="0">
                <a:solidFill>
                  <a:schemeClr val="tx1"/>
                </a:solidFill>
              </a:rPr>
              <a:t>4</a:t>
            </a:r>
            <a:r>
              <a:rPr lang="zh-CN" altLang="en-US" sz="2600" i="0" dirty="0" smtClean="0">
                <a:solidFill>
                  <a:schemeClr val="tx1"/>
                </a:solidFill>
              </a:rPr>
              <a:t>）在</a:t>
            </a:r>
            <a:r>
              <a:rPr lang="zh-CN" altLang="en-US" sz="2600" i="0" dirty="0">
                <a:solidFill>
                  <a:schemeClr val="tx1"/>
                </a:solidFill>
              </a:rPr>
              <a:t>每一层描述数据对象的输入</a:t>
            </a:r>
            <a:r>
              <a:rPr lang="en-US" altLang="zh-CN" sz="2600" i="0" dirty="0">
                <a:solidFill>
                  <a:schemeClr val="tx1"/>
                </a:solidFill>
              </a:rPr>
              <a:t>—</a:t>
            </a:r>
            <a:r>
              <a:rPr lang="zh-CN" altLang="en-US" sz="2600" i="0" dirty="0">
                <a:solidFill>
                  <a:schemeClr val="tx1"/>
                </a:solidFill>
              </a:rPr>
              <a:t>处理</a:t>
            </a:r>
            <a:r>
              <a:rPr lang="en-US" altLang="zh-CN" sz="2600" i="0" dirty="0">
                <a:solidFill>
                  <a:schemeClr val="tx1"/>
                </a:solidFill>
              </a:rPr>
              <a:t>—</a:t>
            </a:r>
            <a:r>
              <a:rPr lang="zh-CN" altLang="en-US" sz="2600" i="0" dirty="0">
                <a:solidFill>
                  <a:schemeClr val="tx1"/>
                </a:solidFill>
              </a:rPr>
              <a:t>输出的</a:t>
            </a:r>
            <a:r>
              <a:rPr lang="zh-CN" altLang="en-US" sz="2600" i="0" dirty="0" smtClean="0">
                <a:solidFill>
                  <a:schemeClr val="tx1"/>
                </a:solidFill>
              </a:rPr>
              <a:t>细节</a:t>
            </a:r>
            <a:r>
              <a:rPr lang="zh-CN" altLang="en-US" sz="2600" i="0" dirty="0">
                <a:solidFill>
                  <a:schemeClr val="tx1"/>
                </a:solidFill>
              </a:rPr>
              <a:t>。</a:t>
            </a:r>
          </a:p>
        </p:txBody>
      </p:sp>
    </p:spTree>
    <p:extLst>
      <p:ext uri="{BB962C8B-B14F-4D97-AF65-F5344CB8AC3E}">
        <p14:creationId xmlns:p14="http://schemas.microsoft.com/office/powerpoint/2010/main" val="367464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4. </a:t>
            </a:r>
            <a:r>
              <a:rPr lang="zh-CN" altLang="en-US" sz="3200" dirty="0" smtClean="0"/>
              <a:t>数据流图</a:t>
            </a:r>
            <a:endParaRPr lang="zh-CN" altLang="en-US" sz="3200" dirty="0"/>
          </a:p>
        </p:txBody>
      </p:sp>
      <p:sp>
        <p:nvSpPr>
          <p:cNvPr id="3" name="内容占位符 2"/>
          <p:cNvSpPr>
            <a:spLocks noGrp="1"/>
          </p:cNvSpPr>
          <p:nvPr>
            <p:ph idx="1"/>
          </p:nvPr>
        </p:nvSpPr>
        <p:spPr>
          <a:xfrm>
            <a:off x="1371601" y="2018270"/>
            <a:ext cx="9996616" cy="4321776"/>
          </a:xfrm>
        </p:spPr>
        <p:txBody>
          <a:bodyPr>
            <a:normAutofit/>
          </a:bodyPr>
          <a:lstStyle/>
          <a:p>
            <a:r>
              <a:rPr lang="zh-CN" altLang="en-US" sz="3000" dirty="0">
                <a:solidFill>
                  <a:schemeClr val="tx1"/>
                </a:solidFill>
              </a:rPr>
              <a:t>优点</a:t>
            </a:r>
            <a:r>
              <a:rPr lang="zh-CN" altLang="en-US" sz="3000" dirty="0" smtClean="0">
                <a:solidFill>
                  <a:schemeClr val="tx1"/>
                </a:solidFill>
              </a:rPr>
              <a:t>：</a:t>
            </a:r>
            <a:endParaRPr lang="en-US" altLang="zh-CN" sz="3000" dirty="0" smtClean="0">
              <a:solidFill>
                <a:schemeClr val="tx1"/>
              </a:solidFill>
            </a:endParaRPr>
          </a:p>
          <a:p>
            <a:pPr lvl="1"/>
            <a:r>
              <a:rPr lang="zh-CN" altLang="en-US" sz="2600" i="0" dirty="0">
                <a:solidFill>
                  <a:schemeClr val="tx1"/>
                </a:solidFill>
              </a:rPr>
              <a:t>（</a:t>
            </a:r>
            <a:r>
              <a:rPr lang="en-US" altLang="zh-CN" sz="2600" i="0" dirty="0">
                <a:solidFill>
                  <a:schemeClr val="tx1"/>
                </a:solidFill>
              </a:rPr>
              <a:t>1</a:t>
            </a:r>
            <a:r>
              <a:rPr lang="zh-CN" altLang="en-US" sz="2600" i="0" dirty="0">
                <a:solidFill>
                  <a:schemeClr val="tx1"/>
                </a:solidFill>
              </a:rPr>
              <a:t>）体现了分解和抽象的原则；</a:t>
            </a:r>
          </a:p>
          <a:p>
            <a:pPr lvl="1"/>
            <a:r>
              <a:rPr lang="zh-CN" altLang="en-US" sz="2600" i="0" dirty="0">
                <a:solidFill>
                  <a:schemeClr val="tx1"/>
                </a:solidFill>
              </a:rPr>
              <a:t>（</a:t>
            </a:r>
            <a:r>
              <a:rPr lang="en-US" altLang="zh-CN" sz="2600" i="0" dirty="0">
                <a:solidFill>
                  <a:schemeClr val="tx1"/>
                </a:solidFill>
              </a:rPr>
              <a:t>2</a:t>
            </a:r>
            <a:r>
              <a:rPr lang="zh-CN" altLang="en-US" sz="2600" i="0" dirty="0">
                <a:solidFill>
                  <a:schemeClr val="tx1"/>
                </a:solidFill>
              </a:rPr>
              <a:t>）分析过程分层进行，有效地控制了复杂性</a:t>
            </a:r>
            <a:r>
              <a:rPr lang="zh-CN" altLang="en-US" sz="2600" i="0" dirty="0" smtClean="0">
                <a:solidFill>
                  <a:schemeClr val="tx1"/>
                </a:solidFill>
              </a:rPr>
              <a:t>。</a:t>
            </a:r>
          </a:p>
          <a:p>
            <a:r>
              <a:rPr lang="zh-CN" altLang="en-US" sz="2800" i="0" dirty="0" smtClean="0">
                <a:solidFill>
                  <a:schemeClr val="tx1"/>
                </a:solidFill>
              </a:rPr>
              <a:t>缺点：</a:t>
            </a:r>
            <a:endParaRPr lang="zh-CN" altLang="en-US" sz="2800" i="0" dirty="0">
              <a:solidFill>
                <a:schemeClr val="tx1"/>
              </a:solidFill>
            </a:endParaRPr>
          </a:p>
          <a:p>
            <a:pPr lvl="1"/>
            <a:r>
              <a:rPr lang="zh-CN" altLang="en-US" sz="2600" i="0" dirty="0">
                <a:solidFill>
                  <a:srgbClr val="FF0000"/>
                </a:solidFill>
              </a:rPr>
              <a:t>基于功能分解（分离了实体数据），而功能恰恰是系统不稳定的部分</a:t>
            </a:r>
            <a:r>
              <a:rPr lang="zh-CN" altLang="en-US" sz="2600" i="0" dirty="0" smtClean="0">
                <a:solidFill>
                  <a:srgbClr val="FF0000"/>
                </a:solidFill>
              </a:rPr>
              <a:t>，不利于软件维护。</a:t>
            </a:r>
            <a:endParaRPr lang="en-US" altLang="zh-CN" sz="2600" i="0" dirty="0" smtClean="0">
              <a:solidFill>
                <a:schemeClr val="tx1"/>
              </a:solidFill>
            </a:endParaRPr>
          </a:p>
        </p:txBody>
      </p:sp>
    </p:spTree>
    <p:extLst>
      <p:ext uri="{BB962C8B-B14F-4D97-AF65-F5344CB8AC3E}">
        <p14:creationId xmlns:p14="http://schemas.microsoft.com/office/powerpoint/2010/main" val="30914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2.2 </a:t>
            </a:r>
            <a:r>
              <a:rPr lang="zh-CN" altLang="en-US" sz="3600" dirty="0" smtClean="0"/>
              <a:t>结构化分析</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a:solidFill>
                  <a:schemeClr val="tx1"/>
                </a:solidFill>
              </a:rPr>
              <a:t>1. </a:t>
            </a:r>
            <a:r>
              <a:rPr lang="zh-CN" altLang="en-US" sz="2800" dirty="0">
                <a:solidFill>
                  <a:schemeClr val="tx1"/>
                </a:solidFill>
              </a:rPr>
              <a:t>概念</a:t>
            </a:r>
          </a:p>
          <a:p>
            <a:r>
              <a:rPr lang="en-US" altLang="zh-CN" sz="2800" dirty="0" smtClean="0">
                <a:solidFill>
                  <a:schemeClr val="tx1"/>
                </a:solidFill>
              </a:rPr>
              <a:t>2. </a:t>
            </a:r>
            <a:r>
              <a:rPr lang="zh-CN" altLang="en-US" sz="2800" dirty="0" smtClean="0">
                <a:solidFill>
                  <a:schemeClr val="tx1"/>
                </a:solidFill>
              </a:rPr>
              <a:t>分析模型</a:t>
            </a:r>
            <a:endParaRPr lang="zh-CN" altLang="en-US" sz="2800" dirty="0">
              <a:solidFill>
                <a:schemeClr val="tx1"/>
              </a:solidFill>
            </a:endParaRPr>
          </a:p>
          <a:p>
            <a:r>
              <a:rPr lang="en-US" altLang="zh-CN" sz="2800" dirty="0" smtClean="0">
                <a:solidFill>
                  <a:schemeClr val="tx1"/>
                </a:solidFill>
              </a:rPr>
              <a:t>3. E-R</a:t>
            </a:r>
            <a:r>
              <a:rPr lang="zh-CN" altLang="en-US" sz="2800" dirty="0">
                <a:solidFill>
                  <a:schemeClr val="tx1"/>
                </a:solidFill>
              </a:rPr>
              <a:t>图</a:t>
            </a:r>
          </a:p>
          <a:p>
            <a:r>
              <a:rPr lang="en-US" altLang="zh-CN" sz="2800" dirty="0" smtClean="0">
                <a:solidFill>
                  <a:schemeClr val="tx1"/>
                </a:solidFill>
              </a:rPr>
              <a:t>4.</a:t>
            </a:r>
            <a:r>
              <a:rPr lang="zh-CN" altLang="en-US" sz="2800" dirty="0" smtClean="0">
                <a:solidFill>
                  <a:schemeClr val="tx1"/>
                </a:solidFill>
              </a:rPr>
              <a:t>数据流图</a:t>
            </a:r>
            <a:endParaRPr lang="zh-CN" altLang="en-US" sz="2800" dirty="0">
              <a:solidFill>
                <a:schemeClr val="tx1"/>
              </a:solidFill>
            </a:endParaRPr>
          </a:p>
          <a:p>
            <a:r>
              <a:rPr lang="en-US" altLang="zh-CN" sz="2800" dirty="0">
                <a:solidFill>
                  <a:srgbClr val="FF0000"/>
                </a:solidFill>
              </a:rPr>
              <a:t>5.</a:t>
            </a:r>
            <a:r>
              <a:rPr lang="zh-CN" altLang="en-US" sz="2800" dirty="0">
                <a:solidFill>
                  <a:srgbClr val="FF0000"/>
                </a:solidFill>
              </a:rPr>
              <a:t>状态图</a:t>
            </a:r>
          </a:p>
          <a:p>
            <a:r>
              <a:rPr lang="en-US" altLang="zh-CN" sz="2800" dirty="0" smtClean="0">
                <a:solidFill>
                  <a:schemeClr val="tx1"/>
                </a:solidFill>
              </a:rPr>
              <a:t>6.</a:t>
            </a:r>
            <a:r>
              <a:rPr lang="zh-CN" altLang="en-US" sz="2800" dirty="0" smtClean="0">
                <a:solidFill>
                  <a:schemeClr val="tx1"/>
                </a:solidFill>
              </a:rPr>
              <a:t>数据字典</a:t>
            </a:r>
            <a:endParaRPr lang="zh-CN" altLang="en-US" sz="2800" i="0" dirty="0">
              <a:solidFill>
                <a:schemeClr val="tx1"/>
              </a:solidFill>
            </a:endParaRPr>
          </a:p>
        </p:txBody>
      </p:sp>
    </p:spTree>
    <p:extLst>
      <p:ext uri="{BB962C8B-B14F-4D97-AF65-F5344CB8AC3E}">
        <p14:creationId xmlns:p14="http://schemas.microsoft.com/office/powerpoint/2010/main" val="882674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5. </a:t>
            </a:r>
            <a:r>
              <a:rPr lang="zh-CN" altLang="en-US" sz="3200" dirty="0" smtClean="0"/>
              <a:t>状态转换图</a:t>
            </a:r>
            <a:endParaRPr lang="zh-CN" altLang="en-US" sz="3200" dirty="0"/>
          </a:p>
        </p:txBody>
      </p:sp>
      <p:sp>
        <p:nvSpPr>
          <p:cNvPr id="3" name="内容占位符 2"/>
          <p:cNvSpPr>
            <a:spLocks noGrp="1"/>
          </p:cNvSpPr>
          <p:nvPr>
            <p:ph idx="1"/>
          </p:nvPr>
        </p:nvSpPr>
        <p:spPr>
          <a:xfrm>
            <a:off x="1371601" y="2257168"/>
            <a:ext cx="9996616" cy="4082878"/>
          </a:xfrm>
        </p:spPr>
        <p:txBody>
          <a:bodyPr>
            <a:normAutofit/>
          </a:bodyPr>
          <a:lstStyle/>
          <a:p>
            <a:r>
              <a:rPr lang="zh-CN" altLang="en-US" sz="2600" dirty="0">
                <a:solidFill>
                  <a:schemeClr val="tx1"/>
                </a:solidFill>
              </a:rPr>
              <a:t>状态转换图通过描述系统的状态及引起系统状态转换的事件，来表示系统的行为，</a:t>
            </a:r>
            <a:r>
              <a:rPr lang="zh-CN" altLang="en-US" sz="2600" dirty="0">
                <a:solidFill>
                  <a:srgbClr val="FF0000"/>
                </a:solidFill>
              </a:rPr>
              <a:t>用于行为模型建模</a:t>
            </a:r>
            <a:r>
              <a:rPr lang="zh-CN" altLang="en-US" sz="2600" dirty="0">
                <a:solidFill>
                  <a:schemeClr val="tx1"/>
                </a:solidFill>
              </a:rPr>
              <a:t>。</a:t>
            </a:r>
          </a:p>
          <a:p>
            <a:r>
              <a:rPr lang="zh-CN" altLang="en-US" sz="2600" dirty="0">
                <a:solidFill>
                  <a:schemeClr val="tx1"/>
                </a:solidFill>
              </a:rPr>
              <a:t>此外，状态图还指出了作为特定事件的结果将执行哪些操作（例如处理</a:t>
            </a:r>
            <a:r>
              <a:rPr lang="zh-CN" altLang="en-US" sz="2600" dirty="0" smtClean="0">
                <a:solidFill>
                  <a:schemeClr val="tx1"/>
                </a:solidFill>
              </a:rPr>
              <a:t>数据）。</a:t>
            </a:r>
            <a:endParaRPr lang="zh-CN" altLang="en-US" sz="2600" dirty="0">
              <a:solidFill>
                <a:schemeClr val="tx1"/>
              </a:solidFill>
            </a:endParaRPr>
          </a:p>
          <a:p>
            <a:endParaRPr lang="en-US" altLang="zh-CN" sz="2600" i="0" dirty="0" smtClean="0">
              <a:solidFill>
                <a:schemeClr val="tx1"/>
              </a:solidFill>
            </a:endParaRPr>
          </a:p>
        </p:txBody>
      </p:sp>
      <p:grpSp>
        <p:nvGrpSpPr>
          <p:cNvPr id="17" name="组合 16"/>
          <p:cNvGrpSpPr/>
          <p:nvPr/>
        </p:nvGrpSpPr>
        <p:grpSpPr>
          <a:xfrm>
            <a:off x="2623666" y="4337479"/>
            <a:ext cx="6986588" cy="1285875"/>
            <a:chOff x="2623666" y="4337479"/>
            <a:chExt cx="6986588" cy="1285875"/>
          </a:xfrm>
        </p:grpSpPr>
        <p:sp>
          <p:nvSpPr>
            <p:cNvPr id="4" name="圆角矩形 3"/>
            <p:cNvSpPr/>
            <p:nvPr/>
          </p:nvSpPr>
          <p:spPr>
            <a:xfrm>
              <a:off x="4009554" y="4337479"/>
              <a:ext cx="1423987" cy="128587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spcBef>
                  <a:spcPct val="50000"/>
                </a:spcBef>
                <a:defRPr/>
              </a:pPr>
              <a:r>
                <a:rPr lang="zh-CN" altLang="en-US" b="1">
                  <a:latin typeface="Garamond" panose="02020404030301010803" pitchFamily="18" charset="0"/>
                </a:rPr>
                <a:t>状态</a:t>
              </a:r>
              <a:r>
                <a:rPr lang="en-US" altLang="zh-CN" b="1">
                  <a:latin typeface="Garamond" panose="02020404030301010803" pitchFamily="18" charset="0"/>
                </a:rPr>
                <a:t>1</a:t>
              </a:r>
            </a:p>
            <a:p>
              <a:pPr algn="ctr" eaLnBrk="1" hangingPunct="1">
                <a:spcBef>
                  <a:spcPct val="50000"/>
                </a:spcBef>
                <a:defRPr/>
              </a:pPr>
              <a:r>
                <a:rPr lang="zh-CN" altLang="en-US" b="1">
                  <a:latin typeface="Garamond" panose="02020404030301010803" pitchFamily="18" charset="0"/>
                </a:rPr>
                <a:t>状态变量</a:t>
              </a:r>
              <a:r>
                <a:rPr lang="en-US" altLang="zh-CN" b="1">
                  <a:latin typeface="Garamond" panose="02020404030301010803" pitchFamily="18" charset="0"/>
                </a:rPr>
                <a:t>1</a:t>
              </a:r>
            </a:p>
            <a:p>
              <a:pPr algn="ctr" eaLnBrk="1" hangingPunct="1">
                <a:spcBef>
                  <a:spcPct val="50000"/>
                </a:spcBef>
                <a:defRPr/>
              </a:pPr>
              <a:r>
                <a:rPr lang="zh-CN" altLang="en-US" b="1">
                  <a:latin typeface="Garamond" panose="02020404030301010803" pitchFamily="18" charset="0"/>
                </a:rPr>
                <a:t>活动表</a:t>
              </a:r>
              <a:r>
                <a:rPr lang="en-US" altLang="zh-CN" b="1">
                  <a:latin typeface="Garamond" panose="02020404030301010803" pitchFamily="18" charset="0"/>
                </a:rPr>
                <a:t>1</a:t>
              </a:r>
              <a:endParaRPr lang="en-US" altLang="zh-CN" b="1" dirty="0">
                <a:latin typeface="Garamond" panose="02020404030301010803" pitchFamily="18" charset="0"/>
              </a:endParaRPr>
            </a:p>
          </p:txBody>
        </p:sp>
        <p:sp>
          <p:nvSpPr>
            <p:cNvPr id="5" name="Line 7"/>
            <p:cNvSpPr>
              <a:spLocks noChangeShapeType="1"/>
            </p:cNvSpPr>
            <p:nvPr/>
          </p:nvSpPr>
          <p:spPr bwMode="auto">
            <a:xfrm flipV="1">
              <a:off x="2768129" y="4991529"/>
              <a:ext cx="1152525" cy="1588"/>
            </a:xfrm>
            <a:prstGeom prst="line">
              <a:avLst/>
            </a:prstGeom>
            <a:ln>
              <a:headEnd/>
              <a:tailEnd type="triangle" w="med" len="med"/>
            </a:ln>
          </p:spPr>
          <p:style>
            <a:lnRef idx="1">
              <a:schemeClr val="accent6"/>
            </a:lnRef>
            <a:fillRef idx="0">
              <a:schemeClr val="accent6"/>
            </a:fillRef>
            <a:effectRef idx="0">
              <a:schemeClr val="accent6"/>
            </a:effectRef>
            <a:fontRef idx="minor">
              <a:schemeClr val="tx1"/>
            </a:fontRef>
          </p:style>
          <p:txBody>
            <a:bodyPr wrap="none"/>
            <a:lstStyle/>
            <a:p>
              <a:pPr eaLnBrk="1" hangingPunct="1">
                <a:defRPr/>
              </a:pPr>
              <a:endParaRPr lang="zh-CN" altLang="en-US"/>
            </a:p>
          </p:txBody>
        </p:sp>
        <p:sp>
          <p:nvSpPr>
            <p:cNvPr id="6" name="AutoShape 10"/>
            <p:cNvSpPr>
              <a:spLocks noChangeArrowheads="1"/>
            </p:cNvSpPr>
            <p:nvPr/>
          </p:nvSpPr>
          <p:spPr bwMode="auto">
            <a:xfrm>
              <a:off x="2623666" y="4921679"/>
              <a:ext cx="144463" cy="142875"/>
            </a:xfrm>
            <a:prstGeom prst="flowChartConnector">
              <a:avLst/>
            </a:prstGeom>
            <a:solidFill>
              <a:schemeClr val="tx1"/>
            </a:solidFill>
            <a:ln w="9525" algn="ctr">
              <a:solidFill>
                <a:schemeClr val="tx1"/>
              </a:solidFill>
              <a:prstDash val="dash"/>
              <a:round/>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latin typeface="Arial" panose="020B0604020202020204" pitchFamily="34" charset="0"/>
              </a:endParaRPr>
            </a:p>
          </p:txBody>
        </p:sp>
        <p:grpSp>
          <p:nvGrpSpPr>
            <p:cNvPr id="7" name="Group 13"/>
            <p:cNvGrpSpPr>
              <a:grpSpLocks/>
            </p:cNvGrpSpPr>
            <p:nvPr/>
          </p:nvGrpSpPr>
          <p:grpSpPr bwMode="auto">
            <a:xfrm>
              <a:off x="9322916" y="4848654"/>
              <a:ext cx="287338" cy="287338"/>
              <a:chOff x="4967" y="3067"/>
              <a:chExt cx="181" cy="181"/>
            </a:xfrm>
          </p:grpSpPr>
          <p:sp>
            <p:nvSpPr>
              <p:cNvPr id="8" name="AutoShape 12"/>
              <p:cNvSpPr>
                <a:spLocks noChangeArrowheads="1"/>
              </p:cNvSpPr>
              <p:nvPr/>
            </p:nvSpPr>
            <p:spPr bwMode="auto">
              <a:xfrm>
                <a:off x="4967" y="3067"/>
                <a:ext cx="181" cy="181"/>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latin typeface="Arial" panose="020B0604020202020204" pitchFamily="34" charset="0"/>
                </a:endParaRPr>
              </a:p>
            </p:txBody>
          </p:sp>
          <p:sp>
            <p:nvSpPr>
              <p:cNvPr id="9" name="AutoShape 11"/>
              <p:cNvSpPr>
                <a:spLocks noChangeArrowheads="1"/>
              </p:cNvSpPr>
              <p:nvPr/>
            </p:nvSpPr>
            <p:spPr bwMode="auto">
              <a:xfrm>
                <a:off x="5012" y="3113"/>
                <a:ext cx="91" cy="90"/>
              </a:xfrm>
              <a:prstGeom prst="flowChartConnector">
                <a:avLst/>
              </a:prstGeom>
              <a:solidFill>
                <a:schemeClr val="tx1"/>
              </a:solidFill>
              <a:ln w="9525" algn="ctr">
                <a:solidFill>
                  <a:schemeClr val="tx1"/>
                </a:solidFill>
                <a:round/>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latin typeface="Arial" panose="020B0604020202020204" pitchFamily="34" charset="0"/>
                </a:endParaRPr>
              </a:p>
            </p:txBody>
          </p:sp>
        </p:grpSp>
        <p:sp>
          <p:nvSpPr>
            <p:cNvPr id="10" name="Line 14"/>
            <p:cNvSpPr>
              <a:spLocks noChangeShapeType="1"/>
            </p:cNvSpPr>
            <p:nvPr/>
          </p:nvSpPr>
          <p:spPr bwMode="auto">
            <a:xfrm flipV="1">
              <a:off x="5433541" y="4991529"/>
              <a:ext cx="1439863" cy="1588"/>
            </a:xfrm>
            <a:prstGeom prst="line">
              <a:avLst/>
            </a:prstGeom>
            <a:ln>
              <a:headEnd/>
              <a:tailEnd type="triangle" w="med" len="med"/>
            </a:ln>
          </p:spPr>
          <p:style>
            <a:lnRef idx="1">
              <a:schemeClr val="accent6"/>
            </a:lnRef>
            <a:fillRef idx="0">
              <a:schemeClr val="accent6"/>
            </a:fillRef>
            <a:effectRef idx="0">
              <a:schemeClr val="accent6"/>
            </a:effectRef>
            <a:fontRef idx="minor">
              <a:schemeClr val="tx1"/>
            </a:fontRef>
          </p:style>
          <p:txBody>
            <a:bodyPr wrap="none"/>
            <a:lstStyle/>
            <a:p>
              <a:pPr eaLnBrk="1" hangingPunct="1">
                <a:defRPr/>
              </a:pPr>
              <a:r>
                <a:rPr lang="en-US" altLang="zh-CN" dirty="0"/>
                <a:t> </a:t>
              </a:r>
              <a:endParaRPr lang="zh-CN" altLang="en-US" dirty="0"/>
            </a:p>
          </p:txBody>
        </p:sp>
        <p:sp>
          <p:nvSpPr>
            <p:cNvPr id="11" name="Line 15"/>
            <p:cNvSpPr>
              <a:spLocks noChangeShapeType="1"/>
            </p:cNvSpPr>
            <p:nvPr/>
          </p:nvSpPr>
          <p:spPr bwMode="auto">
            <a:xfrm>
              <a:off x="8313266" y="4993117"/>
              <a:ext cx="936625" cy="0"/>
            </a:xfrm>
            <a:prstGeom prst="line">
              <a:avLst/>
            </a:prstGeom>
            <a:ln>
              <a:headEnd/>
              <a:tailEnd type="triangle" w="med" len="med"/>
            </a:ln>
          </p:spPr>
          <p:style>
            <a:lnRef idx="1">
              <a:schemeClr val="accent6"/>
            </a:lnRef>
            <a:fillRef idx="0">
              <a:schemeClr val="accent6"/>
            </a:fillRef>
            <a:effectRef idx="0">
              <a:schemeClr val="accent6"/>
            </a:effectRef>
            <a:fontRef idx="minor">
              <a:schemeClr val="tx1"/>
            </a:fontRef>
          </p:style>
          <p:txBody>
            <a:bodyPr wrap="none"/>
            <a:lstStyle/>
            <a:p>
              <a:pPr eaLnBrk="1" hangingPunct="1">
                <a:defRPr/>
              </a:pPr>
              <a:endParaRPr lang="zh-CN" altLang="en-US"/>
            </a:p>
          </p:txBody>
        </p:sp>
        <p:sp>
          <p:nvSpPr>
            <p:cNvPr id="12" name="Text Box 16"/>
            <p:cNvSpPr txBox="1">
              <a:spLocks noChangeArrowheads="1"/>
            </p:cNvSpPr>
            <p:nvPr/>
          </p:nvSpPr>
          <p:spPr bwMode="auto">
            <a:xfrm>
              <a:off x="2696691" y="4559729"/>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zh-CN" altLang="en-US">
                  <a:solidFill>
                    <a:schemeClr val="tx1"/>
                  </a:solidFill>
                  <a:latin typeface="Garamond" panose="02020404030301010803" pitchFamily="18" charset="0"/>
                </a:rPr>
                <a:t>初始事件</a:t>
              </a:r>
            </a:p>
          </p:txBody>
        </p:sp>
        <p:sp>
          <p:nvSpPr>
            <p:cNvPr id="13" name="Text Box 17"/>
            <p:cNvSpPr txBox="1">
              <a:spLocks noChangeArrowheads="1"/>
            </p:cNvSpPr>
            <p:nvPr/>
          </p:nvSpPr>
          <p:spPr bwMode="auto">
            <a:xfrm>
              <a:off x="5360516" y="4559729"/>
              <a:ext cx="1512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zh-CN" altLang="en-US">
                  <a:solidFill>
                    <a:schemeClr val="tx1"/>
                  </a:solidFill>
                  <a:latin typeface="Garamond" panose="02020404030301010803" pitchFamily="18" charset="0"/>
                </a:rPr>
                <a:t>事件表达式</a:t>
              </a:r>
              <a:endParaRPr lang="en-US" altLang="zh-CN">
                <a:solidFill>
                  <a:schemeClr val="tx1"/>
                </a:solidFill>
                <a:latin typeface="Garamond" panose="02020404030301010803" pitchFamily="18" charset="0"/>
              </a:endParaRPr>
            </a:p>
          </p:txBody>
        </p:sp>
        <p:sp>
          <p:nvSpPr>
            <p:cNvPr id="14" name="Text Box 18"/>
            <p:cNvSpPr txBox="1">
              <a:spLocks noChangeArrowheads="1"/>
            </p:cNvSpPr>
            <p:nvPr/>
          </p:nvSpPr>
          <p:spPr bwMode="auto">
            <a:xfrm>
              <a:off x="8313266" y="4559729"/>
              <a:ext cx="1150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zh-CN" altLang="en-US">
                  <a:solidFill>
                    <a:schemeClr val="tx1"/>
                  </a:solidFill>
                  <a:latin typeface="Garamond" panose="02020404030301010803" pitchFamily="18" charset="0"/>
                </a:rPr>
                <a:t>结束事件</a:t>
              </a:r>
            </a:p>
          </p:txBody>
        </p:sp>
        <p:sp>
          <p:nvSpPr>
            <p:cNvPr id="15" name="圆角矩形 14"/>
            <p:cNvSpPr/>
            <p:nvPr/>
          </p:nvSpPr>
          <p:spPr>
            <a:xfrm>
              <a:off x="6936904" y="4337479"/>
              <a:ext cx="1285875" cy="128587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a:p>
          </p:txBody>
        </p:sp>
        <p:sp>
          <p:nvSpPr>
            <p:cNvPr id="16" name="Text Box 19"/>
            <p:cNvSpPr txBox="1">
              <a:spLocks noChangeArrowheads="1"/>
            </p:cNvSpPr>
            <p:nvPr/>
          </p:nvSpPr>
          <p:spPr bwMode="auto">
            <a:xfrm>
              <a:off x="6873404" y="4416854"/>
              <a:ext cx="1377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zh-CN" altLang="en-US" b="1">
                  <a:solidFill>
                    <a:schemeClr val="tx1"/>
                  </a:solidFill>
                  <a:latin typeface="Garamond" panose="02020404030301010803" pitchFamily="18" charset="0"/>
                </a:rPr>
                <a:t>状态</a:t>
              </a:r>
              <a:r>
                <a:rPr lang="en-US" altLang="zh-CN" b="1">
                  <a:solidFill>
                    <a:schemeClr val="tx1"/>
                  </a:solidFill>
                  <a:latin typeface="Garamond" panose="02020404030301010803" pitchFamily="18" charset="0"/>
                </a:rPr>
                <a:t>2</a:t>
              </a:r>
            </a:p>
            <a:p>
              <a:pPr algn="ctr" eaLnBrk="1" hangingPunct="1">
                <a:spcBef>
                  <a:spcPct val="50000"/>
                </a:spcBef>
                <a:buClrTx/>
                <a:buFontTx/>
                <a:buNone/>
              </a:pPr>
              <a:r>
                <a:rPr lang="zh-CN" altLang="en-US" b="1">
                  <a:solidFill>
                    <a:schemeClr val="tx1"/>
                  </a:solidFill>
                  <a:latin typeface="Garamond" panose="02020404030301010803" pitchFamily="18" charset="0"/>
                </a:rPr>
                <a:t>状态变量</a:t>
              </a:r>
              <a:r>
                <a:rPr lang="en-US" altLang="zh-CN" b="1">
                  <a:solidFill>
                    <a:schemeClr val="tx1"/>
                  </a:solidFill>
                  <a:latin typeface="Garamond" panose="02020404030301010803" pitchFamily="18" charset="0"/>
                </a:rPr>
                <a:t>2</a:t>
              </a:r>
            </a:p>
            <a:p>
              <a:pPr algn="ctr" eaLnBrk="1" hangingPunct="1">
                <a:spcBef>
                  <a:spcPct val="50000"/>
                </a:spcBef>
                <a:buClrTx/>
                <a:buFontTx/>
                <a:buNone/>
              </a:pPr>
              <a:r>
                <a:rPr lang="zh-CN" altLang="en-US" b="1">
                  <a:solidFill>
                    <a:schemeClr val="tx1"/>
                  </a:solidFill>
                  <a:latin typeface="Garamond" panose="02020404030301010803" pitchFamily="18" charset="0"/>
                </a:rPr>
                <a:t>活动表</a:t>
              </a:r>
              <a:r>
                <a:rPr lang="en-US" altLang="zh-CN" b="1">
                  <a:solidFill>
                    <a:schemeClr val="tx1"/>
                  </a:solidFill>
                  <a:latin typeface="Garamond" panose="02020404030301010803" pitchFamily="18" charset="0"/>
                </a:rPr>
                <a:t>2</a:t>
              </a:r>
            </a:p>
          </p:txBody>
        </p:sp>
      </p:grpSp>
    </p:spTree>
    <p:extLst>
      <p:ext uri="{BB962C8B-B14F-4D97-AF65-F5344CB8AC3E}">
        <p14:creationId xmlns:p14="http://schemas.microsoft.com/office/powerpoint/2010/main" val="55316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smtClean="0"/>
              <a:t>5. </a:t>
            </a:r>
            <a:r>
              <a:rPr lang="zh-CN" altLang="en-US" sz="3200" dirty="0" smtClean="0"/>
              <a:t>状态转换图</a:t>
            </a:r>
            <a:endParaRPr lang="zh-CN" altLang="en-US" sz="3200" dirty="0"/>
          </a:p>
        </p:txBody>
      </p:sp>
      <p:pic>
        <p:nvPicPr>
          <p:cNvPr id="19" name="Picture 5"/>
          <p:cNvPicPr>
            <a:picLocks noChangeAspect="1" noChangeArrowheads="1"/>
          </p:cNvPicPr>
          <p:nvPr/>
        </p:nvPicPr>
        <p:blipFill>
          <a:blip r:embed="rId3"/>
          <a:srcRect/>
          <a:stretch>
            <a:fillRect/>
          </a:stretch>
        </p:blipFill>
        <p:spPr bwMode="auto">
          <a:xfrm>
            <a:off x="1695708" y="1703903"/>
            <a:ext cx="5715000" cy="47259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7853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二、面向数据流的结构化分析方法</a:t>
            </a:r>
            <a:r>
              <a:rPr lang="en-US" altLang="zh-CN" dirty="0" smtClean="0"/>
              <a:t/>
            </a:r>
            <a:br>
              <a:rPr lang="en-US" altLang="zh-CN" dirty="0" smtClean="0"/>
            </a:br>
            <a:r>
              <a:rPr lang="en-US" altLang="zh-CN" dirty="0" smtClean="0"/>
              <a:t>                                             </a:t>
            </a:r>
            <a:r>
              <a:rPr lang="en-US" altLang="zh-CN" sz="3600" dirty="0" smtClean="0"/>
              <a:t>2.2 </a:t>
            </a:r>
            <a:r>
              <a:rPr lang="zh-CN" altLang="en-US" sz="3600" dirty="0" smtClean="0"/>
              <a:t>结构化分析</a:t>
            </a:r>
            <a:endParaRPr lang="zh-CN" altLang="en-US" sz="3600" dirty="0"/>
          </a:p>
        </p:txBody>
      </p:sp>
      <p:sp>
        <p:nvSpPr>
          <p:cNvPr id="3" name="内容占位符 2"/>
          <p:cNvSpPr>
            <a:spLocks noGrp="1"/>
          </p:cNvSpPr>
          <p:nvPr>
            <p:ph idx="1"/>
          </p:nvPr>
        </p:nvSpPr>
        <p:spPr>
          <a:xfrm>
            <a:off x="1371599" y="2051222"/>
            <a:ext cx="10317893" cy="4168346"/>
          </a:xfrm>
        </p:spPr>
        <p:txBody>
          <a:bodyPr>
            <a:normAutofit/>
          </a:bodyPr>
          <a:lstStyle/>
          <a:p>
            <a:r>
              <a:rPr lang="en-US" altLang="zh-CN" sz="2800" dirty="0">
                <a:solidFill>
                  <a:schemeClr val="tx1"/>
                </a:solidFill>
              </a:rPr>
              <a:t>1. </a:t>
            </a:r>
            <a:r>
              <a:rPr lang="zh-CN" altLang="en-US" sz="2800" dirty="0">
                <a:solidFill>
                  <a:schemeClr val="tx1"/>
                </a:solidFill>
              </a:rPr>
              <a:t>概念</a:t>
            </a:r>
          </a:p>
          <a:p>
            <a:r>
              <a:rPr lang="en-US" altLang="zh-CN" sz="2800" dirty="0" smtClean="0">
                <a:solidFill>
                  <a:schemeClr val="tx1"/>
                </a:solidFill>
              </a:rPr>
              <a:t>2. </a:t>
            </a:r>
            <a:r>
              <a:rPr lang="zh-CN" altLang="en-US" sz="2800" dirty="0" smtClean="0">
                <a:solidFill>
                  <a:schemeClr val="tx1"/>
                </a:solidFill>
              </a:rPr>
              <a:t>分析模型</a:t>
            </a:r>
            <a:endParaRPr lang="zh-CN" altLang="en-US" sz="2800" dirty="0">
              <a:solidFill>
                <a:schemeClr val="tx1"/>
              </a:solidFill>
            </a:endParaRPr>
          </a:p>
          <a:p>
            <a:r>
              <a:rPr lang="en-US" altLang="zh-CN" sz="2800" dirty="0" smtClean="0">
                <a:solidFill>
                  <a:schemeClr val="tx1"/>
                </a:solidFill>
              </a:rPr>
              <a:t>3. E-R</a:t>
            </a:r>
            <a:r>
              <a:rPr lang="zh-CN" altLang="en-US" sz="2800" dirty="0">
                <a:solidFill>
                  <a:schemeClr val="tx1"/>
                </a:solidFill>
              </a:rPr>
              <a:t>图</a:t>
            </a:r>
          </a:p>
          <a:p>
            <a:r>
              <a:rPr lang="en-US" altLang="zh-CN" sz="2800" dirty="0" smtClean="0">
                <a:solidFill>
                  <a:schemeClr val="tx1"/>
                </a:solidFill>
              </a:rPr>
              <a:t>4.</a:t>
            </a:r>
            <a:r>
              <a:rPr lang="zh-CN" altLang="en-US" sz="2800" dirty="0" smtClean="0">
                <a:solidFill>
                  <a:schemeClr val="tx1"/>
                </a:solidFill>
              </a:rPr>
              <a:t>数据流图</a:t>
            </a:r>
            <a:endParaRPr lang="zh-CN" altLang="en-US" sz="2800" dirty="0">
              <a:solidFill>
                <a:schemeClr val="tx1"/>
              </a:solidFill>
            </a:endParaRPr>
          </a:p>
          <a:p>
            <a:r>
              <a:rPr lang="en-US" altLang="zh-CN" sz="2800" dirty="0">
                <a:solidFill>
                  <a:schemeClr val="tx1"/>
                </a:solidFill>
              </a:rPr>
              <a:t>5.</a:t>
            </a:r>
            <a:r>
              <a:rPr lang="zh-CN" altLang="en-US" sz="2800" dirty="0">
                <a:solidFill>
                  <a:schemeClr val="tx1"/>
                </a:solidFill>
              </a:rPr>
              <a:t>状态图</a:t>
            </a:r>
          </a:p>
          <a:p>
            <a:r>
              <a:rPr lang="en-US" altLang="zh-CN" sz="2800" dirty="0">
                <a:solidFill>
                  <a:srgbClr val="FF0000"/>
                </a:solidFill>
              </a:rPr>
              <a:t>6.</a:t>
            </a:r>
            <a:r>
              <a:rPr lang="zh-CN" altLang="en-US" sz="2800" dirty="0">
                <a:solidFill>
                  <a:srgbClr val="FF0000"/>
                </a:solidFill>
              </a:rPr>
              <a:t>数据字典</a:t>
            </a:r>
          </a:p>
        </p:txBody>
      </p:sp>
    </p:spTree>
    <p:extLst>
      <p:ext uri="{BB962C8B-B14F-4D97-AF65-F5344CB8AC3E}">
        <p14:creationId xmlns:p14="http://schemas.microsoft.com/office/powerpoint/2010/main" val="27384180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1" y="2171700"/>
            <a:ext cx="9996616" cy="4168346"/>
          </a:xfrm>
        </p:spPr>
        <p:txBody>
          <a:bodyPr>
            <a:normAutofit/>
          </a:bodyPr>
          <a:lstStyle/>
          <a:p>
            <a:r>
              <a:rPr lang="zh-CN" altLang="en-US" sz="2600" dirty="0">
                <a:solidFill>
                  <a:schemeClr val="tx1"/>
                </a:solidFill>
              </a:rPr>
              <a:t>数据字典（</a:t>
            </a:r>
            <a:r>
              <a:rPr lang="en-US" altLang="zh-CN" sz="2600" dirty="0">
                <a:solidFill>
                  <a:schemeClr val="tx1"/>
                </a:solidFill>
              </a:rPr>
              <a:t>Data Dictionary</a:t>
            </a:r>
            <a:r>
              <a:rPr lang="zh-CN" altLang="en-US" sz="2600" dirty="0">
                <a:solidFill>
                  <a:schemeClr val="tx1"/>
                </a:solidFill>
              </a:rPr>
              <a:t>，简称</a:t>
            </a:r>
            <a:r>
              <a:rPr lang="en-US" altLang="zh-CN" sz="2600" dirty="0">
                <a:solidFill>
                  <a:schemeClr val="tx1"/>
                </a:solidFill>
              </a:rPr>
              <a:t>DD</a:t>
            </a:r>
            <a:r>
              <a:rPr lang="zh-CN" altLang="en-US" sz="2600" dirty="0">
                <a:solidFill>
                  <a:schemeClr val="tx1"/>
                </a:solidFill>
              </a:rPr>
              <a:t>）是关于数据的信息集合，是</a:t>
            </a:r>
            <a:r>
              <a:rPr lang="zh-CN" altLang="en-US" sz="2600" dirty="0">
                <a:solidFill>
                  <a:srgbClr val="FF0000"/>
                </a:solidFill>
              </a:rPr>
              <a:t>对数据流图中包含的所有元素的定义的集合</a:t>
            </a:r>
            <a:r>
              <a:rPr lang="zh-CN" altLang="en-US" sz="2600" dirty="0">
                <a:solidFill>
                  <a:schemeClr val="tx1"/>
                </a:solidFill>
              </a:rPr>
              <a:t>。</a:t>
            </a:r>
          </a:p>
          <a:p>
            <a:r>
              <a:rPr lang="zh-CN" altLang="en-US" sz="2600" dirty="0">
                <a:solidFill>
                  <a:schemeClr val="tx1"/>
                </a:solidFill>
              </a:rPr>
              <a:t>用来定义数据流图中的各个成分的具体含义的，它以一种准确的、无二义性的说明方式为系统的分析、设计及维护提供了有关元素的一致的定义和详细的描述。</a:t>
            </a:r>
          </a:p>
          <a:p>
            <a:r>
              <a:rPr lang="zh-CN" altLang="en-US" sz="2600" i="1" u="sng" dirty="0">
                <a:solidFill>
                  <a:schemeClr val="tx1"/>
                </a:solidFill>
                <a:effectLst>
                  <a:outerShdw blurRad="38100" dist="38100" dir="2700000" algn="tl">
                    <a:srgbClr val="000000">
                      <a:alpha val="43137"/>
                    </a:srgbClr>
                  </a:outerShdw>
                </a:effectLst>
              </a:rPr>
              <a:t>数据字典和数据流共同构成了系统的逻辑模型，是结构化分析方法中软件需求说明书的主要组成部分。</a:t>
            </a:r>
            <a:endParaRPr lang="en-US" altLang="zh-CN" sz="2600" i="1" u="sng"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194629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1" y="2171700"/>
            <a:ext cx="9996616" cy="4168346"/>
          </a:xfrm>
        </p:spPr>
        <p:txBody>
          <a:bodyPr>
            <a:normAutofit/>
          </a:bodyPr>
          <a:lstStyle/>
          <a:p>
            <a:r>
              <a:rPr lang="zh-CN" altLang="en-US" sz="2600" dirty="0">
                <a:solidFill>
                  <a:schemeClr val="tx1"/>
                </a:solidFill>
              </a:rPr>
              <a:t>数据字典是为分析人员查找数据流图中有关名字的详细定义而服务的</a:t>
            </a:r>
            <a:r>
              <a:rPr lang="zh-CN" altLang="en-US" sz="2600" dirty="0" smtClean="0">
                <a:solidFill>
                  <a:schemeClr val="tx1"/>
                </a:solidFill>
              </a:rPr>
              <a:t>。主要</a:t>
            </a:r>
            <a:r>
              <a:rPr lang="zh-CN" altLang="en-US" sz="2600" dirty="0">
                <a:solidFill>
                  <a:schemeClr val="tx1"/>
                </a:solidFill>
              </a:rPr>
              <a:t>包括以下四类条目：</a:t>
            </a:r>
          </a:p>
          <a:p>
            <a:pPr lvl="1"/>
            <a:r>
              <a:rPr lang="zh-CN" altLang="en-US" sz="2600" dirty="0">
                <a:solidFill>
                  <a:schemeClr val="tx1"/>
                </a:solidFill>
              </a:rPr>
              <a:t>数据流</a:t>
            </a:r>
          </a:p>
          <a:p>
            <a:pPr lvl="1"/>
            <a:r>
              <a:rPr lang="zh-CN" altLang="en-US" sz="2600" dirty="0">
                <a:solidFill>
                  <a:schemeClr val="tx1"/>
                </a:solidFill>
              </a:rPr>
              <a:t>数据项</a:t>
            </a:r>
          </a:p>
          <a:p>
            <a:pPr lvl="1"/>
            <a:r>
              <a:rPr lang="zh-CN" altLang="en-US" sz="2600" dirty="0">
                <a:solidFill>
                  <a:schemeClr val="tx1"/>
                </a:solidFill>
              </a:rPr>
              <a:t>数据存储</a:t>
            </a:r>
          </a:p>
          <a:p>
            <a:pPr lvl="1"/>
            <a:r>
              <a:rPr lang="zh-CN" altLang="en-US" sz="2600" dirty="0">
                <a:solidFill>
                  <a:schemeClr val="tx1"/>
                </a:solidFill>
              </a:rPr>
              <a:t>基本</a:t>
            </a:r>
            <a:r>
              <a:rPr lang="zh-CN" altLang="en-US" sz="2600" dirty="0" smtClean="0">
                <a:solidFill>
                  <a:schemeClr val="tx1"/>
                </a:solidFill>
              </a:rPr>
              <a:t>数据处理</a:t>
            </a:r>
            <a:endParaRPr lang="en-US" altLang="zh-CN" sz="2600" dirty="0" smtClean="0">
              <a:solidFill>
                <a:schemeClr val="tx1"/>
              </a:solidFill>
            </a:endParaRPr>
          </a:p>
        </p:txBody>
      </p:sp>
    </p:spTree>
    <p:extLst>
      <p:ext uri="{BB962C8B-B14F-4D97-AF65-F5344CB8AC3E}">
        <p14:creationId xmlns:p14="http://schemas.microsoft.com/office/powerpoint/2010/main" val="2423624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0" y="1911177"/>
            <a:ext cx="10235513" cy="4720281"/>
          </a:xfrm>
        </p:spPr>
        <p:txBody>
          <a:bodyPr>
            <a:normAutofit fontScale="85000" lnSpcReduction="20000"/>
          </a:bodyPr>
          <a:lstStyle/>
          <a:p>
            <a:r>
              <a:rPr lang="en-US" altLang="zh-CN" sz="3000" dirty="0" smtClean="0">
                <a:solidFill>
                  <a:schemeClr val="tx1"/>
                </a:solidFill>
              </a:rPr>
              <a:t>1</a:t>
            </a:r>
            <a:r>
              <a:rPr lang="zh-CN" altLang="en-US" sz="3000" dirty="0" smtClean="0">
                <a:solidFill>
                  <a:schemeClr val="tx1"/>
                </a:solidFill>
              </a:rPr>
              <a:t>、数据流条目</a:t>
            </a:r>
            <a:endParaRPr lang="en-US" altLang="zh-CN" sz="3000" dirty="0" smtClean="0">
              <a:solidFill>
                <a:schemeClr val="tx1"/>
              </a:solidFill>
            </a:endParaRPr>
          </a:p>
          <a:p>
            <a:pPr lvl="1">
              <a:lnSpc>
                <a:spcPct val="120000"/>
              </a:lnSpc>
            </a:pPr>
            <a:r>
              <a:rPr lang="zh-CN" altLang="en-US" sz="2600" dirty="0">
                <a:solidFill>
                  <a:schemeClr val="tx1"/>
                </a:solidFill>
              </a:rPr>
              <a:t>主要内容及举例：</a:t>
            </a:r>
          </a:p>
          <a:p>
            <a:pPr marL="530352" lvl="1" indent="0">
              <a:lnSpc>
                <a:spcPct val="120000"/>
              </a:lnSpc>
              <a:buNone/>
            </a:pPr>
            <a:r>
              <a:rPr lang="zh-CN" altLang="en-US" sz="2600" dirty="0" smtClean="0">
                <a:solidFill>
                  <a:schemeClr val="tx1"/>
                </a:solidFill>
              </a:rPr>
              <a:t>     </a:t>
            </a:r>
            <a:r>
              <a:rPr lang="zh-CN" altLang="en-US" sz="2600" dirty="0" smtClean="0">
                <a:solidFill>
                  <a:srgbClr val="FF0000"/>
                </a:solidFill>
              </a:rPr>
              <a:t>数据流</a:t>
            </a:r>
            <a:r>
              <a:rPr lang="zh-CN" altLang="en-US" sz="2600" dirty="0">
                <a:solidFill>
                  <a:srgbClr val="FF0000"/>
                </a:solidFill>
              </a:rPr>
              <a:t>名称</a:t>
            </a:r>
            <a:r>
              <a:rPr lang="zh-CN" altLang="en-US" sz="2600" dirty="0">
                <a:solidFill>
                  <a:schemeClr val="tx1"/>
                </a:solidFill>
              </a:rPr>
              <a:t>：订单。</a:t>
            </a:r>
          </a:p>
          <a:p>
            <a:pPr marL="530352" lvl="1" indent="0">
              <a:lnSpc>
                <a:spcPct val="120000"/>
              </a:lnSpc>
              <a:buNone/>
            </a:pPr>
            <a:r>
              <a:rPr lang="en-US" altLang="zh-CN" sz="2600" dirty="0" smtClean="0">
                <a:solidFill>
                  <a:schemeClr val="tx1"/>
                </a:solidFill>
              </a:rPr>
              <a:t>	</a:t>
            </a:r>
            <a:r>
              <a:rPr lang="zh-CN" altLang="en-US" sz="2600" dirty="0">
                <a:solidFill>
                  <a:srgbClr val="FF0000"/>
                </a:solidFill>
              </a:rPr>
              <a:t>别名</a:t>
            </a:r>
            <a:r>
              <a:rPr lang="zh-CN" altLang="en-US" sz="2600" dirty="0">
                <a:solidFill>
                  <a:schemeClr val="tx1"/>
                </a:solidFill>
              </a:rPr>
              <a:t>：无。</a:t>
            </a:r>
          </a:p>
          <a:p>
            <a:pPr marL="530352" lvl="1" indent="0">
              <a:lnSpc>
                <a:spcPct val="120000"/>
              </a:lnSpc>
              <a:buNone/>
            </a:pPr>
            <a:r>
              <a:rPr lang="en-US" altLang="zh-CN" sz="2600" dirty="0" smtClean="0">
                <a:solidFill>
                  <a:schemeClr val="tx1"/>
                </a:solidFill>
              </a:rPr>
              <a:t>	</a:t>
            </a:r>
            <a:r>
              <a:rPr lang="zh-CN" altLang="en-US" sz="2600" dirty="0">
                <a:solidFill>
                  <a:srgbClr val="FF0000"/>
                </a:solidFill>
              </a:rPr>
              <a:t>简述</a:t>
            </a:r>
            <a:r>
              <a:rPr lang="zh-CN" altLang="en-US" sz="2600" dirty="0">
                <a:solidFill>
                  <a:schemeClr val="tx1"/>
                </a:solidFill>
              </a:rPr>
              <a:t>：旅客订票时填写的项目。</a:t>
            </a:r>
          </a:p>
          <a:p>
            <a:pPr marL="530352" lvl="1" indent="0">
              <a:lnSpc>
                <a:spcPct val="120000"/>
              </a:lnSpc>
              <a:buNone/>
            </a:pPr>
            <a:r>
              <a:rPr lang="en-US" altLang="zh-CN" sz="2600" dirty="0" smtClean="0">
                <a:solidFill>
                  <a:schemeClr val="tx1"/>
                </a:solidFill>
              </a:rPr>
              <a:t>	</a:t>
            </a:r>
            <a:r>
              <a:rPr lang="zh-CN" altLang="en-US" sz="2600" dirty="0">
                <a:solidFill>
                  <a:srgbClr val="FF0000"/>
                </a:solidFill>
              </a:rPr>
              <a:t>来源</a:t>
            </a:r>
            <a:r>
              <a:rPr lang="zh-CN" altLang="en-US" sz="2600" dirty="0">
                <a:solidFill>
                  <a:schemeClr val="tx1"/>
                </a:solidFill>
              </a:rPr>
              <a:t>：旅客。</a:t>
            </a:r>
          </a:p>
          <a:p>
            <a:pPr marL="530352" lvl="1" indent="0">
              <a:lnSpc>
                <a:spcPct val="120000"/>
              </a:lnSpc>
              <a:buNone/>
            </a:pPr>
            <a:r>
              <a:rPr lang="en-US" altLang="zh-CN" sz="2600" dirty="0" smtClean="0">
                <a:solidFill>
                  <a:schemeClr val="tx1"/>
                </a:solidFill>
              </a:rPr>
              <a:t>	</a:t>
            </a:r>
            <a:r>
              <a:rPr lang="zh-CN" altLang="en-US" sz="2600" dirty="0">
                <a:solidFill>
                  <a:srgbClr val="FF0000"/>
                </a:solidFill>
              </a:rPr>
              <a:t>去向</a:t>
            </a:r>
            <a:r>
              <a:rPr lang="zh-CN" altLang="en-US" sz="2600" dirty="0">
                <a:solidFill>
                  <a:schemeClr val="tx1"/>
                </a:solidFill>
              </a:rPr>
              <a:t>：加工</a:t>
            </a:r>
            <a:r>
              <a:rPr lang="en-US" altLang="zh-CN" sz="2600" dirty="0">
                <a:solidFill>
                  <a:schemeClr val="tx1"/>
                </a:solidFill>
              </a:rPr>
              <a:t>1“</a:t>
            </a:r>
            <a:r>
              <a:rPr lang="zh-CN" altLang="en-US" sz="2600" dirty="0">
                <a:solidFill>
                  <a:schemeClr val="tx1"/>
                </a:solidFill>
              </a:rPr>
              <a:t>检验订单”。</a:t>
            </a:r>
          </a:p>
          <a:p>
            <a:pPr marL="530352" lvl="1" indent="0">
              <a:lnSpc>
                <a:spcPct val="120000"/>
              </a:lnSpc>
              <a:buNone/>
            </a:pPr>
            <a:r>
              <a:rPr lang="en-US" altLang="zh-CN" sz="2600" dirty="0" smtClean="0">
                <a:solidFill>
                  <a:schemeClr val="tx1"/>
                </a:solidFill>
              </a:rPr>
              <a:t>	</a:t>
            </a:r>
            <a:r>
              <a:rPr lang="zh-CN" altLang="en-US" sz="2600" dirty="0">
                <a:solidFill>
                  <a:srgbClr val="FF0000"/>
                </a:solidFill>
              </a:rPr>
              <a:t>数据流量</a:t>
            </a:r>
            <a:r>
              <a:rPr lang="zh-CN" altLang="en-US" sz="2600" dirty="0">
                <a:solidFill>
                  <a:schemeClr val="tx1"/>
                </a:solidFill>
              </a:rPr>
              <a:t>：</a:t>
            </a:r>
            <a:r>
              <a:rPr lang="en-US" altLang="zh-CN" sz="2600" dirty="0">
                <a:solidFill>
                  <a:schemeClr val="tx1"/>
                </a:solidFill>
              </a:rPr>
              <a:t>2000</a:t>
            </a:r>
            <a:r>
              <a:rPr lang="zh-CN" altLang="en-US" sz="2600" dirty="0">
                <a:solidFill>
                  <a:schemeClr val="tx1"/>
                </a:solidFill>
              </a:rPr>
              <a:t>份</a:t>
            </a:r>
            <a:r>
              <a:rPr lang="en-US" altLang="zh-CN" sz="2600" dirty="0">
                <a:solidFill>
                  <a:schemeClr val="tx1"/>
                </a:solidFill>
              </a:rPr>
              <a:t>/</a:t>
            </a:r>
            <a:r>
              <a:rPr lang="zh-CN" altLang="en-US" sz="2600" dirty="0">
                <a:solidFill>
                  <a:schemeClr val="tx1"/>
                </a:solidFill>
              </a:rPr>
              <a:t>每周。</a:t>
            </a:r>
          </a:p>
          <a:p>
            <a:pPr marL="530352" lvl="1" indent="0">
              <a:lnSpc>
                <a:spcPct val="120000"/>
              </a:lnSpc>
              <a:buNone/>
            </a:pPr>
            <a:r>
              <a:rPr lang="en-US" altLang="zh-CN" sz="2600" dirty="0" smtClean="0">
                <a:solidFill>
                  <a:schemeClr val="tx1"/>
                </a:solidFill>
              </a:rPr>
              <a:t>	</a:t>
            </a:r>
            <a:r>
              <a:rPr lang="zh-CN" altLang="en-US" sz="2600" dirty="0">
                <a:solidFill>
                  <a:srgbClr val="FF0000"/>
                </a:solidFill>
              </a:rPr>
              <a:t>组成</a:t>
            </a:r>
            <a:r>
              <a:rPr lang="zh-CN" altLang="en-US" sz="2600" dirty="0">
                <a:solidFill>
                  <a:schemeClr val="tx1"/>
                </a:solidFill>
              </a:rPr>
              <a:t>：编号</a:t>
            </a:r>
            <a:r>
              <a:rPr lang="en-US" altLang="zh-CN" sz="2600" dirty="0">
                <a:solidFill>
                  <a:schemeClr val="tx1"/>
                </a:solidFill>
              </a:rPr>
              <a:t>+</a:t>
            </a:r>
            <a:r>
              <a:rPr lang="zh-CN" altLang="en-US" sz="2600" dirty="0">
                <a:solidFill>
                  <a:schemeClr val="tx1"/>
                </a:solidFill>
              </a:rPr>
              <a:t>订票日期</a:t>
            </a:r>
            <a:r>
              <a:rPr lang="en-US" altLang="zh-CN" sz="2600" dirty="0">
                <a:solidFill>
                  <a:schemeClr val="tx1"/>
                </a:solidFill>
              </a:rPr>
              <a:t>+</a:t>
            </a:r>
            <a:r>
              <a:rPr lang="zh-CN" altLang="en-US" sz="2600" dirty="0">
                <a:solidFill>
                  <a:schemeClr val="tx1"/>
                </a:solidFill>
              </a:rPr>
              <a:t>旅客编号</a:t>
            </a:r>
            <a:r>
              <a:rPr lang="en-US" altLang="zh-CN" sz="2600" dirty="0">
                <a:solidFill>
                  <a:schemeClr val="tx1"/>
                </a:solidFill>
              </a:rPr>
              <a:t>+</a:t>
            </a:r>
            <a:r>
              <a:rPr lang="zh-CN" altLang="en-US" sz="2600" dirty="0">
                <a:solidFill>
                  <a:schemeClr val="tx1"/>
                </a:solidFill>
              </a:rPr>
              <a:t>地址</a:t>
            </a:r>
            <a:r>
              <a:rPr lang="en-US" altLang="zh-CN" sz="2600" dirty="0">
                <a:solidFill>
                  <a:schemeClr val="tx1"/>
                </a:solidFill>
              </a:rPr>
              <a:t>+</a:t>
            </a:r>
            <a:r>
              <a:rPr lang="zh-CN" altLang="en-US" sz="2600" dirty="0">
                <a:solidFill>
                  <a:schemeClr val="tx1"/>
                </a:solidFill>
              </a:rPr>
              <a:t>电话</a:t>
            </a:r>
            <a:r>
              <a:rPr lang="en-US" altLang="zh-CN" sz="2600" dirty="0">
                <a:solidFill>
                  <a:schemeClr val="tx1"/>
                </a:solidFill>
              </a:rPr>
              <a:t>+</a:t>
            </a:r>
            <a:r>
              <a:rPr lang="zh-CN" altLang="en-US" sz="2600" dirty="0">
                <a:solidFill>
                  <a:schemeClr val="tx1"/>
                </a:solidFill>
              </a:rPr>
              <a:t>银行账号</a:t>
            </a:r>
            <a:r>
              <a:rPr lang="en-US" altLang="zh-CN" sz="2600" dirty="0">
                <a:solidFill>
                  <a:schemeClr val="tx1"/>
                </a:solidFill>
              </a:rPr>
              <a:t>+</a:t>
            </a:r>
            <a:r>
              <a:rPr lang="zh-CN" altLang="en-US" sz="2600" dirty="0">
                <a:solidFill>
                  <a:schemeClr val="tx1"/>
                </a:solidFill>
              </a:rPr>
              <a:t>预订日期</a:t>
            </a:r>
            <a:r>
              <a:rPr lang="en-US" altLang="zh-CN" sz="2600" dirty="0">
                <a:solidFill>
                  <a:schemeClr val="tx1"/>
                </a:solidFill>
              </a:rPr>
              <a:t>+</a:t>
            </a:r>
            <a:r>
              <a:rPr lang="zh-CN" altLang="en-US" sz="2600" dirty="0">
                <a:solidFill>
                  <a:schemeClr val="tx1"/>
                </a:solidFill>
              </a:rPr>
              <a:t>目的地</a:t>
            </a:r>
            <a:r>
              <a:rPr lang="en-US" altLang="zh-CN" sz="2600" dirty="0">
                <a:solidFill>
                  <a:schemeClr val="tx1"/>
                </a:solidFill>
              </a:rPr>
              <a:t>+</a:t>
            </a:r>
            <a:r>
              <a:rPr lang="zh-CN" altLang="en-US" sz="2600" dirty="0">
                <a:solidFill>
                  <a:schemeClr val="tx1"/>
                </a:solidFill>
              </a:rPr>
              <a:t>数量</a:t>
            </a:r>
            <a:r>
              <a:rPr lang="zh-CN" altLang="en-US" sz="2600" dirty="0" smtClean="0">
                <a:solidFill>
                  <a:schemeClr val="tx1"/>
                </a:solidFill>
              </a:rPr>
              <a:t>。</a:t>
            </a:r>
          </a:p>
          <a:p>
            <a:pPr marL="530352" lvl="1" indent="0">
              <a:lnSpc>
                <a:spcPct val="120000"/>
              </a:lnSpc>
              <a:buNone/>
            </a:pPr>
            <a:r>
              <a:rPr lang="zh-CN" altLang="en-US" sz="2600" dirty="0" smtClean="0">
                <a:solidFill>
                  <a:schemeClr val="tx1"/>
                </a:solidFill>
              </a:rPr>
              <a:t>（其中数据流量指单位时间内（每小时或每天或每周或每月）的传输次数。）</a:t>
            </a:r>
          </a:p>
          <a:p>
            <a:pPr lvl="1"/>
            <a:endParaRPr lang="en-US" altLang="zh-CN" sz="2600" dirty="0" smtClean="0">
              <a:solidFill>
                <a:schemeClr val="tx1"/>
              </a:solidFill>
            </a:endParaRPr>
          </a:p>
        </p:txBody>
      </p:sp>
    </p:spTree>
    <p:extLst>
      <p:ext uri="{BB962C8B-B14F-4D97-AF65-F5344CB8AC3E}">
        <p14:creationId xmlns:p14="http://schemas.microsoft.com/office/powerpoint/2010/main" val="1399184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1.3 </a:t>
            </a:r>
            <a:r>
              <a:rPr lang="zh-CN" altLang="en-US" sz="3600" dirty="0" smtClean="0"/>
              <a:t>需求的具体内容</a:t>
            </a:r>
            <a:endParaRPr lang="zh-CN" altLang="en-US" sz="3600" dirty="0"/>
          </a:p>
        </p:txBody>
      </p:sp>
      <p:sp>
        <p:nvSpPr>
          <p:cNvPr id="3" name="内容占位符 2"/>
          <p:cNvSpPr>
            <a:spLocks noGrp="1"/>
          </p:cNvSpPr>
          <p:nvPr>
            <p:ph idx="1"/>
          </p:nvPr>
        </p:nvSpPr>
        <p:spPr>
          <a:xfrm>
            <a:off x="1371600" y="2286000"/>
            <a:ext cx="9922476" cy="3933568"/>
          </a:xfrm>
        </p:spPr>
        <p:txBody>
          <a:bodyPr>
            <a:normAutofit/>
          </a:bodyPr>
          <a:lstStyle/>
          <a:p>
            <a:r>
              <a:rPr lang="en-US" altLang="zh-CN" sz="2600" dirty="0" smtClean="0">
                <a:solidFill>
                  <a:schemeClr val="tx1"/>
                </a:solidFill>
              </a:rPr>
              <a:t>1</a:t>
            </a:r>
            <a:r>
              <a:rPr lang="zh-CN" altLang="en-US" sz="2600" dirty="0" smtClean="0">
                <a:solidFill>
                  <a:schemeClr val="tx1"/>
                </a:solidFill>
              </a:rPr>
              <a:t>、</a:t>
            </a:r>
            <a:r>
              <a:rPr lang="zh-CN" altLang="en-US" sz="2600" dirty="0" smtClean="0">
                <a:solidFill>
                  <a:srgbClr val="FF0000"/>
                </a:solidFill>
              </a:rPr>
              <a:t>功能</a:t>
            </a:r>
            <a:r>
              <a:rPr lang="zh-CN" altLang="en-US" sz="2600" dirty="0" smtClean="0">
                <a:solidFill>
                  <a:schemeClr val="tx1"/>
                </a:solidFill>
              </a:rPr>
              <a:t>需求</a:t>
            </a:r>
            <a:r>
              <a:rPr lang="zh-CN" altLang="en-US" sz="2600" dirty="0">
                <a:solidFill>
                  <a:schemeClr val="tx1"/>
                </a:solidFill>
              </a:rPr>
              <a:t>：指所开发的软件必须具备什么样的功能。</a:t>
            </a:r>
          </a:p>
          <a:p>
            <a:r>
              <a:rPr lang="en-US" altLang="zh-CN" sz="2600" dirty="0" smtClean="0">
                <a:solidFill>
                  <a:schemeClr val="tx1"/>
                </a:solidFill>
              </a:rPr>
              <a:t>2</a:t>
            </a:r>
            <a:r>
              <a:rPr lang="zh-CN" altLang="en-US" sz="2600" dirty="0" smtClean="0">
                <a:solidFill>
                  <a:schemeClr val="tx1"/>
                </a:solidFill>
              </a:rPr>
              <a:t>、</a:t>
            </a:r>
            <a:r>
              <a:rPr lang="zh-CN" altLang="en-US" sz="2600" dirty="0" smtClean="0">
                <a:solidFill>
                  <a:srgbClr val="FF0000"/>
                </a:solidFill>
              </a:rPr>
              <a:t>性能</a:t>
            </a:r>
            <a:r>
              <a:rPr lang="zh-CN" altLang="en-US" sz="2600" dirty="0" smtClean="0">
                <a:solidFill>
                  <a:schemeClr val="tx1"/>
                </a:solidFill>
              </a:rPr>
              <a:t>需求</a:t>
            </a:r>
            <a:r>
              <a:rPr lang="zh-CN" altLang="en-US" sz="2600" dirty="0">
                <a:solidFill>
                  <a:schemeClr val="tx1"/>
                </a:solidFill>
              </a:rPr>
              <a:t>：要开发软件的技术性能指标，如访问时延、存储容量、运行时间等限制</a:t>
            </a:r>
            <a:r>
              <a:rPr lang="zh-CN" altLang="en-US" sz="2600" dirty="0" smtClean="0">
                <a:solidFill>
                  <a:schemeClr val="tx1"/>
                </a:solidFill>
              </a:rPr>
              <a:t>。</a:t>
            </a:r>
            <a:endParaRPr lang="en-US" altLang="zh-CN" sz="2600" dirty="0" smtClean="0">
              <a:solidFill>
                <a:schemeClr val="tx1"/>
              </a:solidFill>
            </a:endParaRPr>
          </a:p>
          <a:p>
            <a:r>
              <a:rPr lang="en-US" altLang="zh-CN" sz="2600" dirty="0" smtClean="0">
                <a:solidFill>
                  <a:schemeClr val="tx1"/>
                </a:solidFill>
              </a:rPr>
              <a:t>3</a:t>
            </a:r>
            <a:r>
              <a:rPr lang="zh-CN" altLang="en-US" sz="2600" dirty="0" smtClean="0">
                <a:solidFill>
                  <a:schemeClr val="tx1"/>
                </a:solidFill>
              </a:rPr>
              <a:t>、</a:t>
            </a:r>
            <a:r>
              <a:rPr lang="zh-CN" altLang="en-US" sz="2600" dirty="0" smtClean="0">
                <a:solidFill>
                  <a:srgbClr val="FF0000"/>
                </a:solidFill>
              </a:rPr>
              <a:t>环境</a:t>
            </a:r>
            <a:r>
              <a:rPr lang="zh-CN" altLang="en-US" sz="2600" dirty="0">
                <a:solidFill>
                  <a:schemeClr val="tx1"/>
                </a:solidFill>
              </a:rPr>
              <a:t>需求：软件运行时所需要的硬件的机型、外设；软件的操作系统、开发与维护工具和数据库管理系统等</a:t>
            </a:r>
            <a:r>
              <a:rPr lang="zh-CN" altLang="en-US" sz="2600" dirty="0" smtClean="0">
                <a:solidFill>
                  <a:schemeClr val="tx1"/>
                </a:solidFill>
              </a:rPr>
              <a:t>要求。</a:t>
            </a:r>
            <a:endParaRPr lang="en-US" altLang="zh-CN" sz="2600" dirty="0" smtClean="0">
              <a:solidFill>
                <a:schemeClr val="tx1"/>
              </a:solidFill>
            </a:endParaRPr>
          </a:p>
          <a:p>
            <a:r>
              <a:rPr lang="en-US" altLang="zh-CN" sz="2600" dirty="0" smtClean="0">
                <a:solidFill>
                  <a:schemeClr val="tx1"/>
                </a:solidFill>
              </a:rPr>
              <a:t>4</a:t>
            </a:r>
            <a:r>
              <a:rPr lang="zh-CN" altLang="en-US" sz="2600" dirty="0" smtClean="0">
                <a:solidFill>
                  <a:schemeClr val="tx1"/>
                </a:solidFill>
              </a:rPr>
              <a:t>、</a:t>
            </a:r>
            <a:r>
              <a:rPr lang="zh-CN" altLang="en-US" sz="2600" dirty="0" smtClean="0">
                <a:solidFill>
                  <a:srgbClr val="FF0000"/>
                </a:solidFill>
              </a:rPr>
              <a:t>用户</a:t>
            </a:r>
            <a:r>
              <a:rPr lang="zh-CN" altLang="en-US" sz="2600" dirty="0">
                <a:solidFill>
                  <a:srgbClr val="FF0000"/>
                </a:solidFill>
              </a:rPr>
              <a:t>界面</a:t>
            </a:r>
            <a:r>
              <a:rPr lang="zh-CN" altLang="en-US" sz="2600" dirty="0">
                <a:solidFill>
                  <a:schemeClr val="tx1"/>
                </a:solidFill>
              </a:rPr>
              <a:t>需求：用户操纵界面的形式、输入</a:t>
            </a:r>
            <a:r>
              <a:rPr lang="en-US" altLang="zh-CN" sz="2600" dirty="0">
                <a:solidFill>
                  <a:schemeClr val="tx1"/>
                </a:solidFill>
              </a:rPr>
              <a:t>/</a:t>
            </a:r>
            <a:r>
              <a:rPr lang="zh-CN" altLang="en-US" sz="2600" dirty="0">
                <a:solidFill>
                  <a:schemeClr val="tx1"/>
                </a:solidFill>
              </a:rPr>
              <a:t>输出数据格式、数据传递的载体</a:t>
            </a:r>
            <a:r>
              <a:rPr lang="zh-CN" altLang="en-US" sz="2600" dirty="0" smtClean="0">
                <a:solidFill>
                  <a:schemeClr val="tx1"/>
                </a:solidFill>
              </a:rPr>
              <a:t>等。</a:t>
            </a:r>
            <a:endParaRPr lang="en-US" altLang="zh-CN" sz="2600" dirty="0" smtClean="0">
              <a:solidFill>
                <a:schemeClr val="tx1"/>
              </a:solidFill>
            </a:endParaRPr>
          </a:p>
          <a:p>
            <a:r>
              <a:rPr lang="en-US" altLang="zh-CN" sz="2600" dirty="0" smtClean="0">
                <a:solidFill>
                  <a:schemeClr val="tx1"/>
                </a:solidFill>
              </a:rPr>
              <a:t>5</a:t>
            </a:r>
            <a:r>
              <a:rPr lang="zh-CN" altLang="en-US" sz="2600" dirty="0" smtClean="0">
                <a:solidFill>
                  <a:schemeClr val="tx1"/>
                </a:solidFill>
              </a:rPr>
              <a:t>、系统的可靠性</a:t>
            </a:r>
            <a:r>
              <a:rPr lang="zh-CN" altLang="en-US" sz="2600" dirty="0">
                <a:solidFill>
                  <a:schemeClr val="tx1"/>
                </a:solidFill>
              </a:rPr>
              <a:t>、安全性、可移植性和可维护性等方面的</a:t>
            </a:r>
            <a:r>
              <a:rPr lang="zh-CN" altLang="en-US" sz="2600" dirty="0" smtClean="0">
                <a:solidFill>
                  <a:schemeClr val="tx1"/>
                </a:solidFill>
              </a:rPr>
              <a:t>需求。</a:t>
            </a:r>
            <a:endParaRPr lang="zh-CN" altLang="en-US" sz="2600" dirty="0">
              <a:solidFill>
                <a:schemeClr val="tx1"/>
              </a:solidFill>
            </a:endParaRPr>
          </a:p>
        </p:txBody>
      </p:sp>
    </p:spTree>
    <p:extLst>
      <p:ext uri="{BB962C8B-B14F-4D97-AF65-F5344CB8AC3E}">
        <p14:creationId xmlns:p14="http://schemas.microsoft.com/office/powerpoint/2010/main" val="2067846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1" y="1911178"/>
            <a:ext cx="9996616" cy="4428868"/>
          </a:xfrm>
        </p:spPr>
        <p:txBody>
          <a:bodyPr>
            <a:normAutofit/>
          </a:bodyPr>
          <a:lstStyle/>
          <a:p>
            <a:r>
              <a:rPr lang="zh-CN" altLang="en-US" sz="3000" dirty="0" smtClean="0">
                <a:solidFill>
                  <a:schemeClr val="tx1"/>
                </a:solidFill>
              </a:rPr>
              <a:t>数据流</a:t>
            </a:r>
            <a:endParaRPr lang="en-US" altLang="zh-CN" sz="3000" dirty="0" smtClean="0">
              <a:solidFill>
                <a:schemeClr val="tx1"/>
              </a:solidFill>
            </a:endParaRPr>
          </a:p>
          <a:p>
            <a:pPr lvl="1"/>
            <a:r>
              <a:rPr lang="zh-CN" altLang="en-US" sz="2600" dirty="0">
                <a:solidFill>
                  <a:schemeClr val="tx1"/>
                </a:solidFill>
              </a:rPr>
              <a:t>定义数据流或数据存储的组成时</a:t>
            </a:r>
            <a:r>
              <a:rPr lang="zh-CN" altLang="en-US" sz="2600" dirty="0" smtClean="0">
                <a:solidFill>
                  <a:schemeClr val="tx1"/>
                </a:solidFill>
              </a:rPr>
              <a:t>，可用下列符号</a:t>
            </a:r>
            <a:r>
              <a:rPr lang="zh-CN" altLang="en-US" sz="2600" dirty="0">
                <a:solidFill>
                  <a:schemeClr val="tx1"/>
                </a:solidFill>
              </a:rPr>
              <a:t>：</a:t>
            </a:r>
          </a:p>
          <a:p>
            <a:pPr marL="530352" lvl="1" indent="0">
              <a:lnSpc>
                <a:spcPct val="100000"/>
              </a:lnSpc>
              <a:buNone/>
            </a:pPr>
            <a:r>
              <a:rPr lang="en-US" altLang="zh-CN" sz="2600" dirty="0" smtClean="0">
                <a:solidFill>
                  <a:schemeClr val="tx1"/>
                </a:solidFill>
              </a:rPr>
              <a:t>	</a:t>
            </a:r>
            <a:r>
              <a:rPr lang="zh-CN" altLang="en-US" sz="2600" dirty="0" smtClean="0">
                <a:solidFill>
                  <a:schemeClr val="tx1"/>
                </a:solidFill>
              </a:rPr>
              <a:t>（</a:t>
            </a:r>
            <a:r>
              <a:rPr lang="en-US" altLang="zh-CN" sz="2600" dirty="0">
                <a:solidFill>
                  <a:schemeClr val="tx1"/>
                </a:solidFill>
              </a:rPr>
              <a:t>1</a:t>
            </a:r>
            <a:r>
              <a:rPr lang="zh-CN" altLang="en-US" sz="2600" dirty="0" smtClean="0">
                <a:solidFill>
                  <a:schemeClr val="tx1"/>
                </a:solidFill>
              </a:rPr>
              <a:t>） </a:t>
            </a:r>
            <a:r>
              <a:rPr lang="en-US" altLang="zh-CN" sz="2600" dirty="0" smtClean="0">
                <a:solidFill>
                  <a:srgbClr val="FF0000"/>
                </a:solidFill>
              </a:rPr>
              <a:t>=</a:t>
            </a:r>
            <a:r>
              <a:rPr lang="zh-CN" altLang="en-US" sz="2600" dirty="0">
                <a:solidFill>
                  <a:schemeClr val="tx1"/>
                </a:solidFill>
              </a:rPr>
              <a:t>：被定义为。</a:t>
            </a:r>
          </a:p>
          <a:p>
            <a:pPr marL="530352" lvl="1" indent="0">
              <a:lnSpc>
                <a:spcPct val="100000"/>
              </a:lnSpc>
              <a:buNone/>
            </a:pPr>
            <a:r>
              <a:rPr lang="en-US" altLang="zh-CN" sz="2600" dirty="0" smtClean="0">
                <a:solidFill>
                  <a:schemeClr val="tx1"/>
                </a:solidFill>
              </a:rPr>
              <a:t>	</a:t>
            </a:r>
            <a:r>
              <a:rPr lang="zh-CN" altLang="en-US" sz="2600" dirty="0" smtClean="0">
                <a:solidFill>
                  <a:schemeClr val="tx1"/>
                </a:solidFill>
              </a:rPr>
              <a:t>（</a:t>
            </a:r>
            <a:r>
              <a:rPr lang="en-US" altLang="zh-CN" sz="2600" dirty="0">
                <a:solidFill>
                  <a:schemeClr val="tx1"/>
                </a:solidFill>
              </a:rPr>
              <a:t>2</a:t>
            </a:r>
            <a:r>
              <a:rPr lang="zh-CN" altLang="en-US" sz="2600" dirty="0" smtClean="0">
                <a:solidFill>
                  <a:schemeClr val="tx1"/>
                </a:solidFill>
              </a:rPr>
              <a:t>） </a:t>
            </a:r>
            <a:r>
              <a:rPr lang="en-US" altLang="zh-CN" sz="2600" dirty="0" smtClean="0">
                <a:solidFill>
                  <a:srgbClr val="FF0000"/>
                </a:solidFill>
              </a:rPr>
              <a:t>+</a:t>
            </a:r>
            <a:r>
              <a:rPr lang="zh-CN" altLang="en-US" sz="2600" dirty="0">
                <a:solidFill>
                  <a:schemeClr val="tx1"/>
                </a:solidFill>
              </a:rPr>
              <a:t>：与。例如，</a:t>
            </a:r>
            <a:r>
              <a:rPr lang="en-US" altLang="zh-CN" sz="2600" dirty="0">
                <a:solidFill>
                  <a:schemeClr val="tx1"/>
                </a:solidFill>
              </a:rPr>
              <a:t>X=</a:t>
            </a:r>
            <a:r>
              <a:rPr lang="en-US" altLang="zh-CN" sz="2600" dirty="0" err="1">
                <a:solidFill>
                  <a:schemeClr val="tx1"/>
                </a:solidFill>
              </a:rPr>
              <a:t>a+b</a:t>
            </a:r>
            <a:r>
              <a:rPr lang="zh-CN" altLang="en-US" sz="2600" dirty="0">
                <a:solidFill>
                  <a:schemeClr val="tx1"/>
                </a:solidFill>
              </a:rPr>
              <a:t>表示</a:t>
            </a:r>
            <a:r>
              <a:rPr lang="en-US" altLang="zh-CN" sz="2600" dirty="0">
                <a:solidFill>
                  <a:schemeClr val="tx1"/>
                </a:solidFill>
              </a:rPr>
              <a:t>x</a:t>
            </a:r>
            <a:r>
              <a:rPr lang="zh-CN" altLang="en-US" sz="2600" dirty="0">
                <a:solidFill>
                  <a:schemeClr val="tx1"/>
                </a:solidFill>
              </a:rPr>
              <a:t>由</a:t>
            </a:r>
            <a:r>
              <a:rPr lang="en-US" altLang="zh-CN" sz="2600" dirty="0">
                <a:solidFill>
                  <a:schemeClr val="tx1"/>
                </a:solidFill>
              </a:rPr>
              <a:t>a</a:t>
            </a:r>
            <a:r>
              <a:rPr lang="zh-CN" altLang="en-US" sz="2600" dirty="0">
                <a:solidFill>
                  <a:schemeClr val="tx1"/>
                </a:solidFill>
              </a:rPr>
              <a:t>与</a:t>
            </a:r>
            <a:r>
              <a:rPr lang="en-US" altLang="zh-CN" sz="2600" dirty="0">
                <a:solidFill>
                  <a:schemeClr val="tx1"/>
                </a:solidFill>
              </a:rPr>
              <a:t>b</a:t>
            </a:r>
            <a:r>
              <a:rPr lang="zh-CN" altLang="en-US" sz="2600" dirty="0">
                <a:solidFill>
                  <a:schemeClr val="tx1"/>
                </a:solidFill>
              </a:rPr>
              <a:t>组成。</a:t>
            </a:r>
          </a:p>
          <a:p>
            <a:pPr marL="530352" lvl="1" indent="0">
              <a:lnSpc>
                <a:spcPct val="100000"/>
              </a:lnSpc>
              <a:buNone/>
            </a:pPr>
            <a:r>
              <a:rPr lang="en-US" altLang="zh-CN" sz="2600" dirty="0" smtClean="0">
                <a:solidFill>
                  <a:schemeClr val="tx1"/>
                </a:solidFill>
              </a:rPr>
              <a:t>	</a:t>
            </a:r>
            <a:r>
              <a:rPr lang="zh-CN" altLang="en-US" sz="2600" dirty="0" smtClean="0">
                <a:solidFill>
                  <a:schemeClr val="tx1"/>
                </a:solidFill>
              </a:rPr>
              <a:t>（</a:t>
            </a:r>
            <a:r>
              <a:rPr lang="en-US" altLang="zh-CN" sz="2600" dirty="0">
                <a:solidFill>
                  <a:schemeClr val="tx1"/>
                </a:solidFill>
              </a:rPr>
              <a:t>3</a:t>
            </a:r>
            <a:r>
              <a:rPr lang="zh-CN" altLang="en-US" sz="2600" dirty="0" smtClean="0">
                <a:solidFill>
                  <a:schemeClr val="tx1"/>
                </a:solidFill>
              </a:rPr>
              <a:t>） </a:t>
            </a:r>
            <a:r>
              <a:rPr lang="en-US" altLang="zh-CN" sz="2600" dirty="0" smtClean="0">
                <a:solidFill>
                  <a:srgbClr val="FF0000"/>
                </a:solidFill>
              </a:rPr>
              <a:t>[…</a:t>
            </a:r>
            <a:r>
              <a:rPr lang="en-US" altLang="zh-CN" sz="2600" dirty="0">
                <a:solidFill>
                  <a:srgbClr val="FF0000"/>
                </a:solidFill>
              </a:rPr>
              <a:t>│…]</a:t>
            </a:r>
            <a:r>
              <a:rPr lang="zh-CN" altLang="en-US" sz="2600" dirty="0">
                <a:solidFill>
                  <a:schemeClr val="tx1"/>
                </a:solidFill>
              </a:rPr>
              <a:t>：或。例如，</a:t>
            </a:r>
            <a:r>
              <a:rPr lang="en-US" altLang="zh-CN" sz="2600" dirty="0">
                <a:solidFill>
                  <a:schemeClr val="tx1"/>
                </a:solidFill>
              </a:rPr>
              <a:t>X=[</a:t>
            </a:r>
            <a:r>
              <a:rPr lang="en-US" altLang="zh-CN" sz="2600" dirty="0" err="1">
                <a:solidFill>
                  <a:schemeClr val="tx1"/>
                </a:solidFill>
              </a:rPr>
              <a:t>a│b</a:t>
            </a:r>
            <a:r>
              <a:rPr lang="en-US" altLang="zh-CN" sz="2600" dirty="0">
                <a:solidFill>
                  <a:schemeClr val="tx1"/>
                </a:solidFill>
              </a:rPr>
              <a:t>]</a:t>
            </a:r>
            <a:r>
              <a:rPr lang="zh-CN" altLang="en-US" sz="2600" dirty="0">
                <a:solidFill>
                  <a:schemeClr val="tx1"/>
                </a:solidFill>
              </a:rPr>
              <a:t>表示</a:t>
            </a:r>
            <a:r>
              <a:rPr lang="en-US" altLang="zh-CN" sz="2600" dirty="0">
                <a:solidFill>
                  <a:schemeClr val="tx1"/>
                </a:solidFill>
              </a:rPr>
              <a:t>x</a:t>
            </a:r>
            <a:r>
              <a:rPr lang="zh-CN" altLang="en-US" sz="2600" dirty="0">
                <a:solidFill>
                  <a:schemeClr val="tx1"/>
                </a:solidFill>
              </a:rPr>
              <a:t>由</a:t>
            </a:r>
            <a:r>
              <a:rPr lang="en-US" altLang="zh-CN" sz="2600" dirty="0">
                <a:solidFill>
                  <a:schemeClr val="tx1"/>
                </a:solidFill>
              </a:rPr>
              <a:t>a</a:t>
            </a:r>
            <a:r>
              <a:rPr lang="zh-CN" altLang="en-US" sz="2600" dirty="0">
                <a:solidFill>
                  <a:schemeClr val="tx1"/>
                </a:solidFill>
              </a:rPr>
              <a:t>或</a:t>
            </a:r>
            <a:r>
              <a:rPr lang="en-US" altLang="zh-CN" sz="2600" dirty="0">
                <a:solidFill>
                  <a:schemeClr val="tx1"/>
                </a:solidFill>
              </a:rPr>
              <a:t>b</a:t>
            </a:r>
            <a:r>
              <a:rPr lang="zh-CN" altLang="en-US" sz="2600" dirty="0">
                <a:solidFill>
                  <a:schemeClr val="tx1"/>
                </a:solidFill>
              </a:rPr>
              <a:t>组成。</a:t>
            </a:r>
          </a:p>
          <a:p>
            <a:pPr marL="530352" lvl="1" indent="0">
              <a:lnSpc>
                <a:spcPct val="100000"/>
              </a:lnSpc>
              <a:buNone/>
            </a:pPr>
            <a:r>
              <a:rPr lang="en-US" altLang="zh-CN" sz="2600" dirty="0" smtClean="0">
                <a:solidFill>
                  <a:schemeClr val="tx1"/>
                </a:solidFill>
              </a:rPr>
              <a:t>	</a:t>
            </a:r>
            <a:r>
              <a:rPr lang="zh-CN" altLang="en-US" sz="2600" dirty="0" smtClean="0">
                <a:solidFill>
                  <a:schemeClr val="tx1"/>
                </a:solidFill>
              </a:rPr>
              <a:t>（</a:t>
            </a:r>
            <a:r>
              <a:rPr lang="en-US" altLang="zh-CN" sz="2600" dirty="0">
                <a:solidFill>
                  <a:schemeClr val="tx1"/>
                </a:solidFill>
              </a:rPr>
              <a:t>4</a:t>
            </a:r>
            <a:r>
              <a:rPr lang="zh-CN" altLang="en-US" sz="2600" dirty="0" smtClean="0">
                <a:solidFill>
                  <a:schemeClr val="tx1"/>
                </a:solidFill>
              </a:rPr>
              <a:t>） </a:t>
            </a:r>
            <a:r>
              <a:rPr lang="en-US" altLang="zh-CN" sz="2600" dirty="0" smtClean="0">
                <a:solidFill>
                  <a:srgbClr val="FF0000"/>
                </a:solidFill>
              </a:rPr>
              <a:t>{…}</a:t>
            </a:r>
            <a:r>
              <a:rPr lang="zh-CN" altLang="en-US" sz="2600" dirty="0">
                <a:solidFill>
                  <a:schemeClr val="tx1"/>
                </a:solidFill>
              </a:rPr>
              <a:t>：重复。例如，</a:t>
            </a:r>
            <a:r>
              <a:rPr lang="en-US" altLang="zh-CN" sz="2600" dirty="0">
                <a:solidFill>
                  <a:schemeClr val="tx1"/>
                </a:solidFill>
              </a:rPr>
              <a:t>X={a}</a:t>
            </a:r>
            <a:r>
              <a:rPr lang="zh-CN" altLang="en-US" sz="2600" dirty="0">
                <a:solidFill>
                  <a:schemeClr val="tx1"/>
                </a:solidFill>
              </a:rPr>
              <a:t>表示</a:t>
            </a:r>
            <a:r>
              <a:rPr lang="en-US" altLang="zh-CN" sz="2600" dirty="0">
                <a:solidFill>
                  <a:schemeClr val="tx1"/>
                </a:solidFill>
              </a:rPr>
              <a:t>x</a:t>
            </a:r>
            <a:r>
              <a:rPr lang="zh-CN" altLang="en-US" sz="2600" dirty="0">
                <a:solidFill>
                  <a:schemeClr val="tx1"/>
                </a:solidFill>
              </a:rPr>
              <a:t>由</a:t>
            </a:r>
            <a:r>
              <a:rPr lang="en-US" altLang="zh-CN" sz="2600" dirty="0">
                <a:solidFill>
                  <a:schemeClr val="tx1"/>
                </a:solidFill>
              </a:rPr>
              <a:t>0</a:t>
            </a:r>
            <a:r>
              <a:rPr lang="zh-CN" altLang="en-US" sz="2600" dirty="0">
                <a:solidFill>
                  <a:schemeClr val="tx1"/>
                </a:solidFill>
              </a:rPr>
              <a:t>个或多个</a:t>
            </a:r>
            <a:r>
              <a:rPr lang="en-US" altLang="zh-CN" sz="2600" dirty="0">
                <a:solidFill>
                  <a:schemeClr val="tx1"/>
                </a:solidFill>
              </a:rPr>
              <a:t>a</a:t>
            </a:r>
            <a:r>
              <a:rPr lang="zh-CN" altLang="en-US" sz="2600" dirty="0">
                <a:solidFill>
                  <a:schemeClr val="tx1"/>
                </a:solidFill>
              </a:rPr>
              <a:t>组成。</a:t>
            </a:r>
          </a:p>
          <a:p>
            <a:pPr marL="530352" lvl="1" indent="0">
              <a:lnSpc>
                <a:spcPct val="100000"/>
              </a:lnSpc>
              <a:buNone/>
            </a:pPr>
            <a:r>
              <a:rPr lang="en-US" altLang="zh-CN" sz="2600" dirty="0" smtClean="0">
                <a:solidFill>
                  <a:schemeClr val="tx1"/>
                </a:solidFill>
              </a:rPr>
              <a:t>	</a:t>
            </a:r>
            <a:r>
              <a:rPr lang="zh-CN" altLang="en-US" sz="2600" dirty="0" smtClean="0">
                <a:solidFill>
                  <a:schemeClr val="tx1"/>
                </a:solidFill>
              </a:rPr>
              <a:t>（</a:t>
            </a:r>
            <a:r>
              <a:rPr lang="en-US" altLang="zh-CN" sz="2600" dirty="0">
                <a:solidFill>
                  <a:schemeClr val="tx1"/>
                </a:solidFill>
              </a:rPr>
              <a:t>5</a:t>
            </a:r>
            <a:r>
              <a:rPr lang="zh-CN" altLang="en-US" sz="2600" dirty="0" smtClean="0">
                <a:solidFill>
                  <a:schemeClr val="tx1"/>
                </a:solidFill>
              </a:rPr>
              <a:t>） </a:t>
            </a:r>
            <a:r>
              <a:rPr lang="en-US" altLang="zh-CN" sz="2600" dirty="0" smtClean="0">
                <a:solidFill>
                  <a:srgbClr val="FF0000"/>
                </a:solidFill>
              </a:rPr>
              <a:t>m{…}n</a:t>
            </a:r>
            <a:r>
              <a:rPr lang="zh-CN" altLang="en-US" sz="2600" dirty="0" smtClean="0">
                <a:solidFill>
                  <a:srgbClr val="FF0000"/>
                </a:solidFill>
              </a:rPr>
              <a:t>或</a:t>
            </a:r>
            <a:r>
              <a:rPr lang="en-US" altLang="zh-CN" sz="2600" dirty="0" smtClean="0">
                <a:solidFill>
                  <a:srgbClr val="FF0000"/>
                </a:solidFill>
              </a:rPr>
              <a:t>{…}</a:t>
            </a:r>
            <a:r>
              <a:rPr lang="en-US" altLang="zh-CN" sz="2600" baseline="-25000" dirty="0" err="1" smtClean="0">
                <a:solidFill>
                  <a:srgbClr val="FF0000"/>
                </a:solidFill>
              </a:rPr>
              <a:t>m</a:t>
            </a:r>
            <a:r>
              <a:rPr lang="en-US" altLang="zh-CN" sz="2600" baseline="30000" dirty="0" err="1" smtClean="0">
                <a:solidFill>
                  <a:srgbClr val="FF0000"/>
                </a:solidFill>
              </a:rPr>
              <a:t>n</a:t>
            </a:r>
            <a:r>
              <a:rPr lang="zh-CN" altLang="en-US" sz="2600" dirty="0" smtClean="0">
                <a:solidFill>
                  <a:schemeClr val="tx1"/>
                </a:solidFill>
              </a:rPr>
              <a:t>：</a:t>
            </a:r>
            <a:r>
              <a:rPr lang="zh-CN" altLang="en-US" sz="2600" dirty="0">
                <a:solidFill>
                  <a:schemeClr val="tx1"/>
                </a:solidFill>
              </a:rPr>
              <a:t>有限重复。例如：</a:t>
            </a:r>
            <a:r>
              <a:rPr lang="en-US" altLang="zh-CN" sz="2600" dirty="0">
                <a:solidFill>
                  <a:schemeClr val="tx1"/>
                </a:solidFill>
              </a:rPr>
              <a:t>X=2{a}5</a:t>
            </a:r>
            <a:r>
              <a:rPr lang="zh-CN" altLang="en-US" sz="2600" dirty="0">
                <a:solidFill>
                  <a:schemeClr val="tx1"/>
                </a:solidFill>
              </a:rPr>
              <a:t>或</a:t>
            </a:r>
            <a:r>
              <a:rPr lang="en-US" altLang="zh-CN" sz="2600" dirty="0">
                <a:solidFill>
                  <a:schemeClr val="tx1"/>
                </a:solidFill>
              </a:rPr>
              <a:t>X={a}</a:t>
            </a:r>
            <a:r>
              <a:rPr lang="en-US" altLang="zh-CN" sz="2600" baseline="-25000" dirty="0">
                <a:solidFill>
                  <a:schemeClr val="tx1"/>
                </a:solidFill>
              </a:rPr>
              <a:t>2</a:t>
            </a:r>
            <a:r>
              <a:rPr lang="en-US" altLang="zh-CN" sz="2600" baseline="30000" dirty="0">
                <a:solidFill>
                  <a:schemeClr val="tx1"/>
                </a:solidFill>
              </a:rPr>
              <a:t>5</a:t>
            </a:r>
            <a:r>
              <a:rPr lang="zh-CN" altLang="en-US" sz="2600" dirty="0">
                <a:solidFill>
                  <a:schemeClr val="tx1"/>
                </a:solidFill>
              </a:rPr>
              <a:t>表示</a:t>
            </a:r>
            <a:r>
              <a:rPr lang="en-US" altLang="zh-CN" sz="2600" dirty="0">
                <a:solidFill>
                  <a:schemeClr val="tx1"/>
                </a:solidFill>
              </a:rPr>
              <a:t>x</a:t>
            </a:r>
            <a:r>
              <a:rPr lang="zh-CN" altLang="en-US" sz="2600" dirty="0">
                <a:solidFill>
                  <a:schemeClr val="tx1"/>
                </a:solidFill>
              </a:rPr>
              <a:t>中最少出现</a:t>
            </a:r>
            <a:r>
              <a:rPr lang="en-US" altLang="zh-CN" sz="2600" dirty="0">
                <a:solidFill>
                  <a:schemeClr val="tx1"/>
                </a:solidFill>
              </a:rPr>
              <a:t>2</a:t>
            </a:r>
            <a:r>
              <a:rPr lang="zh-CN" altLang="en-US" sz="2600" dirty="0">
                <a:solidFill>
                  <a:schemeClr val="tx1"/>
                </a:solidFill>
              </a:rPr>
              <a:t>次</a:t>
            </a:r>
            <a:r>
              <a:rPr lang="en-US" altLang="zh-CN" sz="2600" dirty="0" smtClean="0">
                <a:solidFill>
                  <a:schemeClr val="tx1"/>
                </a:solidFill>
              </a:rPr>
              <a:t>a</a:t>
            </a:r>
            <a:r>
              <a:rPr lang="zh-CN" altLang="en-US" sz="2600" dirty="0" smtClean="0">
                <a:solidFill>
                  <a:schemeClr val="tx1"/>
                </a:solidFill>
              </a:rPr>
              <a:t>，</a:t>
            </a:r>
            <a:r>
              <a:rPr lang="zh-CN" altLang="en-US" sz="2600" dirty="0">
                <a:solidFill>
                  <a:schemeClr val="tx1"/>
                </a:solidFill>
              </a:rPr>
              <a:t>最多出现</a:t>
            </a:r>
            <a:r>
              <a:rPr lang="en-US" altLang="zh-CN" sz="2600" dirty="0">
                <a:solidFill>
                  <a:schemeClr val="tx1"/>
                </a:solidFill>
              </a:rPr>
              <a:t>5</a:t>
            </a:r>
            <a:r>
              <a:rPr lang="zh-CN" altLang="en-US" sz="2600" dirty="0">
                <a:solidFill>
                  <a:schemeClr val="tx1"/>
                </a:solidFill>
              </a:rPr>
              <a:t>次</a:t>
            </a:r>
            <a:r>
              <a:rPr lang="en-US" altLang="zh-CN" sz="2600" dirty="0">
                <a:solidFill>
                  <a:schemeClr val="tx1"/>
                </a:solidFill>
              </a:rPr>
              <a:t>a</a:t>
            </a:r>
            <a:r>
              <a:rPr lang="zh-CN" altLang="en-US" sz="2600" dirty="0">
                <a:solidFill>
                  <a:schemeClr val="tx1"/>
                </a:solidFill>
              </a:rPr>
              <a:t>。</a:t>
            </a:r>
          </a:p>
          <a:p>
            <a:pPr lvl="1"/>
            <a:endParaRPr lang="en-US" altLang="zh-CN" sz="2600" dirty="0" smtClean="0">
              <a:solidFill>
                <a:schemeClr val="tx1"/>
              </a:solidFill>
            </a:endParaRPr>
          </a:p>
        </p:txBody>
      </p:sp>
    </p:spTree>
    <p:extLst>
      <p:ext uri="{BB962C8B-B14F-4D97-AF65-F5344CB8AC3E}">
        <p14:creationId xmlns:p14="http://schemas.microsoft.com/office/powerpoint/2010/main" val="39281562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1" y="1911178"/>
            <a:ext cx="9996616" cy="4428868"/>
          </a:xfrm>
        </p:spPr>
        <p:txBody>
          <a:bodyPr>
            <a:normAutofit/>
          </a:bodyPr>
          <a:lstStyle/>
          <a:p>
            <a:r>
              <a:rPr lang="zh-CN" altLang="en-US" sz="3000" dirty="0" smtClean="0">
                <a:solidFill>
                  <a:schemeClr val="tx1"/>
                </a:solidFill>
              </a:rPr>
              <a:t>数据流</a:t>
            </a:r>
            <a:endParaRPr lang="en-US" altLang="zh-CN" sz="3000" dirty="0" smtClean="0">
              <a:solidFill>
                <a:schemeClr val="tx1"/>
              </a:solidFill>
            </a:endParaRPr>
          </a:p>
          <a:p>
            <a:pPr lvl="1"/>
            <a:r>
              <a:rPr lang="zh-CN" altLang="en-US" sz="2600" dirty="0">
                <a:solidFill>
                  <a:schemeClr val="tx1"/>
                </a:solidFill>
              </a:rPr>
              <a:t>定义数据流或数据存储的组成时</a:t>
            </a:r>
            <a:r>
              <a:rPr lang="zh-CN" altLang="en-US" sz="2600" dirty="0" smtClean="0">
                <a:solidFill>
                  <a:schemeClr val="tx1"/>
                </a:solidFill>
              </a:rPr>
              <a:t>，可用下列符号</a:t>
            </a:r>
            <a:r>
              <a:rPr lang="zh-CN" altLang="en-US" sz="2600" dirty="0">
                <a:solidFill>
                  <a:schemeClr val="tx1"/>
                </a:solidFill>
              </a:rPr>
              <a:t>：</a:t>
            </a:r>
          </a:p>
          <a:p>
            <a:pPr marL="530352" lvl="1" indent="0">
              <a:lnSpc>
                <a:spcPct val="100000"/>
              </a:lnSpc>
              <a:buNone/>
            </a:pPr>
            <a:r>
              <a:rPr lang="zh-CN" altLang="en-US" sz="2400" dirty="0" smtClean="0">
                <a:solidFill>
                  <a:schemeClr val="tx1"/>
                </a:solidFill>
              </a:rPr>
              <a:t>（</a:t>
            </a:r>
            <a:r>
              <a:rPr lang="en-US" altLang="zh-CN" sz="2400" dirty="0" smtClean="0">
                <a:solidFill>
                  <a:schemeClr val="tx1"/>
                </a:solidFill>
              </a:rPr>
              <a:t>6</a:t>
            </a:r>
            <a:r>
              <a:rPr lang="zh-CN" altLang="en-US" sz="2400" dirty="0">
                <a:solidFill>
                  <a:schemeClr val="tx1"/>
                </a:solidFill>
              </a:rPr>
              <a:t>）</a:t>
            </a:r>
            <a:r>
              <a:rPr lang="zh-CN" altLang="en-US" sz="2400" dirty="0">
                <a:solidFill>
                  <a:srgbClr val="FF0000"/>
                </a:solidFill>
              </a:rPr>
              <a:t>（ ）</a:t>
            </a:r>
            <a:r>
              <a:rPr lang="zh-CN" altLang="en-US" sz="2400" dirty="0">
                <a:solidFill>
                  <a:schemeClr val="tx1"/>
                </a:solidFill>
              </a:rPr>
              <a:t>：可选。例如，</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a</a:t>
            </a:r>
            <a:r>
              <a:rPr lang="zh-CN" altLang="en-US" sz="2400" dirty="0">
                <a:solidFill>
                  <a:schemeClr val="tx1"/>
                </a:solidFill>
              </a:rPr>
              <a:t>）表示</a:t>
            </a:r>
            <a:r>
              <a:rPr lang="en-US" altLang="zh-CN" sz="2400" dirty="0">
                <a:solidFill>
                  <a:schemeClr val="tx1"/>
                </a:solidFill>
              </a:rPr>
              <a:t>a</a:t>
            </a:r>
            <a:r>
              <a:rPr lang="zh-CN" altLang="en-US" sz="2400" dirty="0">
                <a:solidFill>
                  <a:schemeClr val="tx1"/>
                </a:solidFill>
              </a:rPr>
              <a:t>可在</a:t>
            </a:r>
            <a:r>
              <a:rPr lang="en-US" altLang="zh-CN" sz="2400" dirty="0">
                <a:solidFill>
                  <a:schemeClr val="tx1"/>
                </a:solidFill>
              </a:rPr>
              <a:t>x</a:t>
            </a:r>
            <a:r>
              <a:rPr lang="zh-CN" altLang="en-US" sz="2400" dirty="0">
                <a:solidFill>
                  <a:schemeClr val="tx1"/>
                </a:solidFill>
              </a:rPr>
              <a:t>中出现，也可不出现</a:t>
            </a:r>
            <a:r>
              <a:rPr lang="zh-CN" altLang="en-US" sz="2400" dirty="0" smtClean="0">
                <a:solidFill>
                  <a:schemeClr val="tx1"/>
                </a:solidFill>
              </a:rPr>
              <a:t>。</a:t>
            </a:r>
            <a:endParaRPr lang="en-US" altLang="zh-CN" sz="2400" dirty="0" smtClean="0">
              <a:solidFill>
                <a:schemeClr val="tx1"/>
              </a:solidFill>
            </a:endParaRPr>
          </a:p>
          <a:p>
            <a:pPr marL="530352" lvl="1" indent="0">
              <a:lnSpc>
                <a:spcPct val="100000"/>
              </a:lnSpc>
              <a:buNone/>
            </a:pPr>
            <a:r>
              <a:rPr lang="zh-CN" altLang="en-US" sz="2400" dirty="0" smtClean="0">
                <a:solidFill>
                  <a:schemeClr val="tx1"/>
                </a:solidFill>
              </a:rPr>
              <a:t>（</a:t>
            </a:r>
            <a:r>
              <a:rPr lang="en-US" altLang="zh-CN" sz="2400" dirty="0">
                <a:solidFill>
                  <a:schemeClr val="tx1"/>
                </a:solidFill>
              </a:rPr>
              <a:t>7</a:t>
            </a:r>
            <a:r>
              <a:rPr lang="zh-CN" altLang="en-US" sz="2400" dirty="0">
                <a:solidFill>
                  <a:schemeClr val="tx1"/>
                </a:solidFill>
              </a:rPr>
              <a:t>）</a:t>
            </a:r>
            <a:r>
              <a:rPr lang="zh-CN" altLang="en-US" sz="2400" dirty="0">
                <a:solidFill>
                  <a:srgbClr val="FF0000"/>
                </a:solidFill>
              </a:rPr>
              <a:t>“ ”</a:t>
            </a:r>
            <a:r>
              <a:rPr lang="zh-CN" altLang="en-US" sz="2400" dirty="0">
                <a:solidFill>
                  <a:schemeClr val="tx1"/>
                </a:solidFill>
              </a:rPr>
              <a:t>：基本数据元素。例如，</a:t>
            </a:r>
            <a:r>
              <a:rPr lang="en-US" altLang="zh-CN" sz="2400" dirty="0">
                <a:solidFill>
                  <a:schemeClr val="tx1"/>
                </a:solidFill>
              </a:rPr>
              <a:t>x=“a”</a:t>
            </a:r>
            <a:r>
              <a:rPr lang="zh-CN" altLang="en-US" sz="2400" dirty="0">
                <a:solidFill>
                  <a:schemeClr val="tx1"/>
                </a:solidFill>
              </a:rPr>
              <a:t>，表示</a:t>
            </a:r>
            <a:r>
              <a:rPr lang="en-US" altLang="zh-CN" sz="2400" dirty="0">
                <a:solidFill>
                  <a:schemeClr val="tx1"/>
                </a:solidFill>
              </a:rPr>
              <a:t>x</a:t>
            </a:r>
            <a:r>
              <a:rPr lang="zh-CN" altLang="en-US" sz="2400" dirty="0">
                <a:solidFill>
                  <a:schemeClr val="tx1"/>
                </a:solidFill>
              </a:rPr>
              <a:t>是取值为字符</a:t>
            </a:r>
            <a:r>
              <a:rPr lang="en-US" altLang="zh-CN" sz="2400" dirty="0">
                <a:solidFill>
                  <a:schemeClr val="tx1"/>
                </a:solidFill>
              </a:rPr>
              <a:t>a</a:t>
            </a:r>
            <a:r>
              <a:rPr lang="zh-CN" altLang="en-US" sz="2400" dirty="0">
                <a:solidFill>
                  <a:schemeClr val="tx1"/>
                </a:solidFill>
              </a:rPr>
              <a:t>的数据元素</a:t>
            </a:r>
            <a:r>
              <a:rPr lang="zh-CN" altLang="en-US" sz="2400" dirty="0" smtClean="0">
                <a:solidFill>
                  <a:schemeClr val="tx1"/>
                </a:solidFill>
              </a:rPr>
              <a:t>。</a:t>
            </a:r>
            <a:endParaRPr lang="en-US" altLang="zh-CN" sz="2400" dirty="0" smtClean="0">
              <a:solidFill>
                <a:schemeClr val="tx1"/>
              </a:solidFill>
            </a:endParaRPr>
          </a:p>
          <a:p>
            <a:pPr marL="530352" lvl="1" indent="0">
              <a:lnSpc>
                <a:spcPct val="100000"/>
              </a:lnSpc>
              <a:buNone/>
            </a:pPr>
            <a:r>
              <a:rPr lang="zh-CN" altLang="en-US" sz="2400" dirty="0" smtClean="0">
                <a:solidFill>
                  <a:schemeClr val="tx1"/>
                </a:solidFill>
              </a:rPr>
              <a:t>（</a:t>
            </a:r>
            <a:r>
              <a:rPr lang="en-US" altLang="zh-CN" sz="2400" dirty="0">
                <a:solidFill>
                  <a:schemeClr val="tx1"/>
                </a:solidFill>
              </a:rPr>
              <a:t>8</a:t>
            </a:r>
            <a:r>
              <a:rPr lang="zh-CN" altLang="en-US" sz="2400" dirty="0" smtClean="0">
                <a:solidFill>
                  <a:schemeClr val="tx1"/>
                </a:solidFill>
              </a:rPr>
              <a:t>） </a:t>
            </a:r>
            <a:r>
              <a:rPr lang="en-US" altLang="zh-CN" sz="2400" dirty="0" smtClean="0">
                <a:solidFill>
                  <a:srgbClr val="FF0000"/>
                </a:solidFill>
              </a:rPr>
              <a:t>· ·</a:t>
            </a:r>
            <a:r>
              <a:rPr lang="zh-CN" altLang="en-US" sz="2400" dirty="0">
                <a:solidFill>
                  <a:schemeClr val="tx1"/>
                </a:solidFill>
              </a:rPr>
              <a:t>：连接符。例如，</a:t>
            </a:r>
            <a:r>
              <a:rPr lang="en-US" altLang="zh-CN" sz="2400" dirty="0" smtClean="0">
                <a:solidFill>
                  <a:schemeClr val="tx1"/>
                </a:solidFill>
              </a:rPr>
              <a:t>x=1· ·</a:t>
            </a:r>
            <a:r>
              <a:rPr lang="en-US" altLang="zh-CN" sz="2400" dirty="0">
                <a:solidFill>
                  <a:schemeClr val="tx1"/>
                </a:solidFill>
              </a:rPr>
              <a:t>9</a:t>
            </a:r>
            <a:r>
              <a:rPr lang="zh-CN" altLang="en-US" sz="2400" dirty="0">
                <a:solidFill>
                  <a:schemeClr val="tx1"/>
                </a:solidFill>
              </a:rPr>
              <a:t>，表示</a:t>
            </a:r>
            <a:r>
              <a:rPr lang="en-US" altLang="zh-CN" sz="2400" dirty="0">
                <a:solidFill>
                  <a:schemeClr val="tx1"/>
                </a:solidFill>
              </a:rPr>
              <a:t>x</a:t>
            </a:r>
            <a:r>
              <a:rPr lang="zh-CN" altLang="en-US" sz="2400" dirty="0">
                <a:solidFill>
                  <a:schemeClr val="tx1"/>
                </a:solidFill>
              </a:rPr>
              <a:t>可取</a:t>
            </a:r>
            <a:r>
              <a:rPr lang="en-US" altLang="zh-CN" sz="2400" dirty="0">
                <a:solidFill>
                  <a:schemeClr val="tx1"/>
                </a:solidFill>
              </a:rPr>
              <a:t>1</a:t>
            </a:r>
            <a:r>
              <a:rPr lang="zh-CN" altLang="en-US" sz="2400" dirty="0">
                <a:solidFill>
                  <a:schemeClr val="tx1"/>
                </a:solidFill>
              </a:rPr>
              <a:t>到</a:t>
            </a:r>
            <a:r>
              <a:rPr lang="en-US" altLang="zh-CN" sz="2400" dirty="0">
                <a:solidFill>
                  <a:schemeClr val="tx1"/>
                </a:solidFill>
              </a:rPr>
              <a:t>9</a:t>
            </a:r>
            <a:r>
              <a:rPr lang="zh-CN" altLang="en-US" sz="2400" dirty="0">
                <a:solidFill>
                  <a:schemeClr val="tx1"/>
                </a:solidFill>
              </a:rPr>
              <a:t>中任意一个值</a:t>
            </a:r>
            <a:r>
              <a:rPr lang="zh-CN" altLang="en-US" sz="2400" dirty="0" smtClean="0">
                <a:solidFill>
                  <a:schemeClr val="tx1"/>
                </a:solidFill>
              </a:rPr>
              <a:t>。</a:t>
            </a:r>
          </a:p>
          <a:p>
            <a:pPr lvl="1"/>
            <a:endParaRPr lang="en-US" altLang="zh-CN" sz="2600" dirty="0" smtClean="0">
              <a:solidFill>
                <a:schemeClr val="tx1"/>
              </a:solidFill>
            </a:endParaRPr>
          </a:p>
        </p:txBody>
      </p:sp>
      <p:sp>
        <p:nvSpPr>
          <p:cNvPr id="4" name="TextBox 4"/>
          <p:cNvSpPr txBox="1"/>
          <p:nvPr/>
        </p:nvSpPr>
        <p:spPr>
          <a:xfrm>
            <a:off x="2971800" y="4770386"/>
            <a:ext cx="7482016" cy="156966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eaLnBrk="1" hangingPunct="1">
              <a:defRPr/>
            </a:pPr>
            <a:r>
              <a:rPr lang="zh-CN" altLang="en-US" sz="2400" dirty="0">
                <a:solidFill>
                  <a:schemeClr val="bg1"/>
                </a:solidFill>
              </a:rPr>
              <a:t>例如：机票</a:t>
            </a:r>
            <a:r>
              <a:rPr lang="en-US" altLang="zh-CN" sz="2400" dirty="0">
                <a:solidFill>
                  <a:schemeClr val="bg1"/>
                </a:solidFill>
              </a:rPr>
              <a:t>=</a:t>
            </a:r>
            <a:r>
              <a:rPr lang="zh-CN" altLang="en-US" sz="2400" dirty="0">
                <a:solidFill>
                  <a:schemeClr val="bg1"/>
                </a:solidFill>
              </a:rPr>
              <a:t>姓名</a:t>
            </a:r>
            <a:r>
              <a:rPr lang="en-US" altLang="zh-CN" sz="2400" dirty="0">
                <a:solidFill>
                  <a:schemeClr val="bg1"/>
                </a:solidFill>
              </a:rPr>
              <a:t>+</a:t>
            </a:r>
            <a:r>
              <a:rPr lang="zh-CN" altLang="en-US" sz="2400" dirty="0">
                <a:solidFill>
                  <a:schemeClr val="bg1"/>
                </a:solidFill>
              </a:rPr>
              <a:t>日期</a:t>
            </a:r>
            <a:r>
              <a:rPr lang="en-US" altLang="zh-CN" sz="2400" dirty="0">
                <a:solidFill>
                  <a:schemeClr val="bg1"/>
                </a:solidFill>
              </a:rPr>
              <a:t>+</a:t>
            </a:r>
            <a:r>
              <a:rPr lang="zh-CN" altLang="en-US" sz="2400" dirty="0">
                <a:solidFill>
                  <a:schemeClr val="bg1"/>
                </a:solidFill>
              </a:rPr>
              <a:t>航班号</a:t>
            </a:r>
            <a:r>
              <a:rPr lang="en-US" altLang="zh-CN" sz="2400" dirty="0">
                <a:solidFill>
                  <a:schemeClr val="bg1"/>
                </a:solidFill>
              </a:rPr>
              <a:t>+</a:t>
            </a:r>
            <a:r>
              <a:rPr lang="zh-CN" altLang="en-US" sz="2400" dirty="0">
                <a:solidFill>
                  <a:schemeClr val="bg1"/>
                </a:solidFill>
              </a:rPr>
              <a:t>始发地</a:t>
            </a:r>
            <a:r>
              <a:rPr lang="en-US" altLang="zh-CN" sz="2400" dirty="0">
                <a:solidFill>
                  <a:schemeClr val="bg1"/>
                </a:solidFill>
              </a:rPr>
              <a:t>+</a:t>
            </a:r>
            <a:r>
              <a:rPr lang="zh-CN" altLang="en-US" sz="2400" dirty="0">
                <a:solidFill>
                  <a:schemeClr val="bg1"/>
                </a:solidFill>
              </a:rPr>
              <a:t>目的地</a:t>
            </a:r>
            <a:r>
              <a:rPr lang="en-US" altLang="zh-CN" sz="2400" dirty="0">
                <a:solidFill>
                  <a:schemeClr val="bg1"/>
                </a:solidFill>
              </a:rPr>
              <a:t>+</a:t>
            </a:r>
            <a:r>
              <a:rPr lang="zh-CN" altLang="en-US" sz="2400" dirty="0">
                <a:solidFill>
                  <a:schemeClr val="bg1"/>
                </a:solidFill>
              </a:rPr>
              <a:t>费用</a:t>
            </a:r>
          </a:p>
          <a:p>
            <a:pPr eaLnBrk="1" hangingPunct="1">
              <a:defRPr/>
            </a:pPr>
            <a:r>
              <a:rPr lang="zh-CN" altLang="en-US" sz="2400" dirty="0">
                <a:solidFill>
                  <a:schemeClr val="bg1"/>
                </a:solidFill>
              </a:rPr>
              <a:t>姓名</a:t>
            </a:r>
            <a:r>
              <a:rPr lang="en-US" altLang="zh-CN" sz="2400" dirty="0">
                <a:solidFill>
                  <a:schemeClr val="bg1"/>
                </a:solidFill>
              </a:rPr>
              <a:t>={</a:t>
            </a:r>
            <a:r>
              <a:rPr lang="zh-CN" altLang="en-US" sz="2400" dirty="0">
                <a:solidFill>
                  <a:schemeClr val="bg1"/>
                </a:solidFill>
              </a:rPr>
              <a:t>字母</a:t>
            </a:r>
            <a:r>
              <a:rPr lang="en-US" altLang="zh-CN" sz="2400" dirty="0">
                <a:solidFill>
                  <a:schemeClr val="bg1"/>
                </a:solidFill>
              </a:rPr>
              <a:t>} </a:t>
            </a:r>
            <a:r>
              <a:rPr lang="en-US" altLang="zh-CN" sz="2400" baseline="-25000" dirty="0">
                <a:solidFill>
                  <a:schemeClr val="bg1"/>
                </a:solidFill>
              </a:rPr>
              <a:t>2</a:t>
            </a:r>
            <a:r>
              <a:rPr lang="en-US" altLang="zh-CN" sz="2400" baseline="30000" dirty="0">
                <a:solidFill>
                  <a:schemeClr val="bg1"/>
                </a:solidFill>
              </a:rPr>
              <a:t>18</a:t>
            </a:r>
          </a:p>
          <a:p>
            <a:pPr eaLnBrk="1" hangingPunct="1">
              <a:defRPr/>
            </a:pPr>
            <a:r>
              <a:rPr lang="zh-CN" altLang="en-US" sz="2400" dirty="0">
                <a:solidFill>
                  <a:schemeClr val="bg1"/>
                </a:solidFill>
              </a:rPr>
              <a:t>航班号</a:t>
            </a:r>
            <a:r>
              <a:rPr lang="en-US" altLang="zh-CN" sz="2400" dirty="0">
                <a:solidFill>
                  <a:schemeClr val="bg1"/>
                </a:solidFill>
              </a:rPr>
              <a:t>=</a:t>
            </a:r>
            <a:r>
              <a:rPr lang="en-US" altLang="zh-CN" sz="2400" dirty="0">
                <a:solidFill>
                  <a:schemeClr val="bg1"/>
                </a:solidFill>
                <a:latin typeface="Arial" charset="0"/>
              </a:rPr>
              <a:t>“</a:t>
            </a:r>
            <a:r>
              <a:rPr lang="en-US" altLang="zh-CN" sz="2400" dirty="0">
                <a:solidFill>
                  <a:schemeClr val="bg1"/>
                </a:solidFill>
              </a:rPr>
              <a:t>CZ9938</a:t>
            </a:r>
            <a:r>
              <a:rPr lang="en-US" altLang="zh-CN" sz="2400" dirty="0">
                <a:solidFill>
                  <a:schemeClr val="bg1"/>
                </a:solidFill>
                <a:latin typeface="Arial" charset="0"/>
              </a:rPr>
              <a:t>”··“</a:t>
            </a:r>
            <a:r>
              <a:rPr lang="en-US" altLang="zh-CN" sz="2400" dirty="0">
                <a:solidFill>
                  <a:schemeClr val="bg1"/>
                </a:solidFill>
              </a:rPr>
              <a:t>CZ9948</a:t>
            </a:r>
            <a:r>
              <a:rPr lang="en-US" altLang="zh-CN" sz="2400" dirty="0">
                <a:solidFill>
                  <a:schemeClr val="bg1"/>
                </a:solidFill>
                <a:latin typeface="Arial" charset="0"/>
              </a:rPr>
              <a:t>”</a:t>
            </a:r>
            <a:endParaRPr lang="en-US" altLang="zh-CN" sz="2400" dirty="0">
              <a:solidFill>
                <a:schemeClr val="bg1"/>
              </a:solidFill>
            </a:endParaRPr>
          </a:p>
          <a:p>
            <a:pPr eaLnBrk="1" hangingPunct="1">
              <a:defRPr/>
            </a:pPr>
            <a:r>
              <a:rPr lang="zh-CN" altLang="en-US" sz="2400" dirty="0">
                <a:solidFill>
                  <a:schemeClr val="bg1"/>
                </a:solidFill>
              </a:rPr>
              <a:t>目的地</a:t>
            </a:r>
            <a:r>
              <a:rPr lang="en-US" altLang="zh-CN" sz="2400" dirty="0">
                <a:solidFill>
                  <a:schemeClr val="bg1"/>
                </a:solidFill>
              </a:rPr>
              <a:t>=[</a:t>
            </a:r>
            <a:r>
              <a:rPr lang="zh-CN" altLang="en-US" sz="2400" dirty="0">
                <a:solidFill>
                  <a:schemeClr val="bg1"/>
                </a:solidFill>
              </a:rPr>
              <a:t>上海│北京│广州</a:t>
            </a:r>
            <a:r>
              <a:rPr lang="en-US" altLang="zh-CN" sz="2400" dirty="0" smtClean="0">
                <a:solidFill>
                  <a:schemeClr val="bg1"/>
                </a:solidFill>
              </a:rPr>
              <a:t>]</a:t>
            </a:r>
            <a:endParaRPr lang="zh-CN" altLang="en-US" sz="2400" dirty="0">
              <a:solidFill>
                <a:srgbClr val="FFFFFF"/>
              </a:solidFill>
            </a:endParaRPr>
          </a:p>
        </p:txBody>
      </p:sp>
    </p:spTree>
    <p:extLst>
      <p:ext uri="{BB962C8B-B14F-4D97-AF65-F5344CB8AC3E}">
        <p14:creationId xmlns:p14="http://schemas.microsoft.com/office/powerpoint/2010/main" val="150108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1" y="1911178"/>
            <a:ext cx="9996616" cy="4428868"/>
          </a:xfrm>
        </p:spPr>
        <p:txBody>
          <a:bodyPr>
            <a:normAutofit/>
          </a:bodyPr>
          <a:lstStyle/>
          <a:p>
            <a:r>
              <a:rPr lang="en-US" altLang="zh-CN" sz="3000" dirty="0" smtClean="0">
                <a:solidFill>
                  <a:schemeClr val="tx1"/>
                </a:solidFill>
              </a:rPr>
              <a:t>2</a:t>
            </a:r>
            <a:r>
              <a:rPr lang="zh-CN" altLang="en-US" sz="3000" dirty="0" smtClean="0">
                <a:solidFill>
                  <a:schemeClr val="tx1"/>
                </a:solidFill>
              </a:rPr>
              <a:t>、数据项条目</a:t>
            </a:r>
            <a:endParaRPr lang="en-US" altLang="zh-CN" sz="3000" dirty="0" smtClean="0">
              <a:solidFill>
                <a:schemeClr val="tx1"/>
              </a:solidFill>
            </a:endParaRPr>
          </a:p>
          <a:p>
            <a:pPr lvl="1"/>
            <a:r>
              <a:rPr lang="zh-CN" altLang="en-US" sz="2600" i="0" dirty="0">
                <a:solidFill>
                  <a:schemeClr val="tx1"/>
                </a:solidFill>
              </a:rPr>
              <a:t>数据流的组成成员是数据项，数据项条目是不可再分解的数据单位。</a:t>
            </a:r>
            <a:r>
              <a:rPr lang="zh-CN" altLang="en-US" sz="2600" i="0" dirty="0" smtClean="0">
                <a:solidFill>
                  <a:schemeClr val="tx1"/>
                </a:solidFill>
              </a:rPr>
              <a:t>例如：</a:t>
            </a:r>
            <a:endParaRPr lang="en-US" altLang="zh-CN" sz="2600" i="0" dirty="0" smtClean="0">
              <a:solidFill>
                <a:schemeClr val="tx1"/>
              </a:solidFill>
            </a:endParaRPr>
          </a:p>
          <a:p>
            <a:pPr lvl="2"/>
            <a:r>
              <a:rPr lang="zh-CN" altLang="en-US" sz="2200" dirty="0">
                <a:solidFill>
                  <a:srgbClr val="FF0000"/>
                </a:solidFill>
              </a:rPr>
              <a:t>数据项名称</a:t>
            </a:r>
            <a:r>
              <a:rPr lang="zh-CN" altLang="en-US" sz="2200" dirty="0">
                <a:solidFill>
                  <a:schemeClr val="tx1"/>
                </a:solidFill>
              </a:rPr>
              <a:t>：货物编号。</a:t>
            </a:r>
          </a:p>
          <a:p>
            <a:pPr lvl="2"/>
            <a:r>
              <a:rPr lang="zh-CN" altLang="en-US" sz="2200" dirty="0">
                <a:solidFill>
                  <a:srgbClr val="FF0000"/>
                </a:solidFill>
              </a:rPr>
              <a:t>别名</a:t>
            </a:r>
            <a:r>
              <a:rPr lang="zh-CN" altLang="en-US" sz="2200" dirty="0">
                <a:solidFill>
                  <a:schemeClr val="tx1"/>
                </a:solidFill>
              </a:rPr>
              <a:t>：</a:t>
            </a:r>
            <a:r>
              <a:rPr lang="en-US" altLang="zh-CN" sz="2200" dirty="0">
                <a:solidFill>
                  <a:schemeClr val="tx1"/>
                </a:solidFill>
              </a:rPr>
              <a:t>W—No</a:t>
            </a:r>
            <a:r>
              <a:rPr lang="zh-CN" altLang="en-US" sz="2200" dirty="0">
                <a:solidFill>
                  <a:schemeClr val="tx1"/>
                </a:solidFill>
              </a:rPr>
              <a:t>，</a:t>
            </a:r>
            <a:r>
              <a:rPr lang="en-US" altLang="zh-CN" sz="2200" dirty="0">
                <a:solidFill>
                  <a:schemeClr val="tx1"/>
                </a:solidFill>
              </a:rPr>
              <a:t>W—</a:t>
            </a:r>
            <a:r>
              <a:rPr lang="en-US" altLang="zh-CN" sz="2200" dirty="0" err="1">
                <a:solidFill>
                  <a:schemeClr val="tx1"/>
                </a:solidFill>
              </a:rPr>
              <a:t>num</a:t>
            </a:r>
            <a:r>
              <a:rPr lang="zh-CN" altLang="en-US" sz="2200" dirty="0">
                <a:solidFill>
                  <a:schemeClr val="tx1"/>
                </a:solidFill>
              </a:rPr>
              <a:t>，</a:t>
            </a:r>
            <a:r>
              <a:rPr lang="en-US" altLang="zh-CN" sz="2200" dirty="0">
                <a:solidFill>
                  <a:schemeClr val="tx1"/>
                </a:solidFill>
              </a:rPr>
              <a:t>GW—No</a:t>
            </a:r>
            <a:r>
              <a:rPr lang="zh-CN" altLang="en-US" sz="2200" dirty="0">
                <a:solidFill>
                  <a:schemeClr val="tx1"/>
                </a:solidFill>
              </a:rPr>
              <a:t>。</a:t>
            </a:r>
          </a:p>
          <a:p>
            <a:pPr lvl="2"/>
            <a:r>
              <a:rPr lang="zh-CN" altLang="en-US" sz="2200" dirty="0">
                <a:solidFill>
                  <a:srgbClr val="FF0000"/>
                </a:solidFill>
              </a:rPr>
              <a:t>简述</a:t>
            </a:r>
            <a:r>
              <a:rPr lang="zh-CN" altLang="en-US" sz="2200" dirty="0">
                <a:solidFill>
                  <a:schemeClr val="tx1"/>
                </a:solidFill>
              </a:rPr>
              <a:t>：公司内部所有货物的编号。</a:t>
            </a:r>
          </a:p>
          <a:p>
            <a:pPr lvl="2"/>
            <a:r>
              <a:rPr lang="zh-CN" altLang="en-US" sz="2200" dirty="0">
                <a:solidFill>
                  <a:srgbClr val="FF0000"/>
                </a:solidFill>
              </a:rPr>
              <a:t>类型</a:t>
            </a:r>
            <a:r>
              <a:rPr lang="zh-CN" altLang="en-US" sz="2200" dirty="0">
                <a:solidFill>
                  <a:schemeClr val="tx1"/>
                </a:solidFill>
              </a:rPr>
              <a:t>：字符串。</a:t>
            </a:r>
          </a:p>
          <a:p>
            <a:pPr lvl="2"/>
            <a:r>
              <a:rPr lang="zh-CN" altLang="en-US" sz="2200" dirty="0">
                <a:solidFill>
                  <a:srgbClr val="FF0000"/>
                </a:solidFill>
              </a:rPr>
              <a:t>长度</a:t>
            </a:r>
            <a:r>
              <a:rPr lang="zh-CN" altLang="en-US" sz="2200" dirty="0">
                <a:solidFill>
                  <a:schemeClr val="tx1"/>
                </a:solidFill>
              </a:rPr>
              <a:t>：</a:t>
            </a:r>
            <a:r>
              <a:rPr lang="en-US" altLang="zh-CN" sz="2200" dirty="0">
                <a:solidFill>
                  <a:schemeClr val="tx1"/>
                </a:solidFill>
              </a:rPr>
              <a:t>10</a:t>
            </a:r>
            <a:r>
              <a:rPr lang="zh-CN" altLang="en-US" sz="2200" dirty="0">
                <a:solidFill>
                  <a:schemeClr val="tx1"/>
                </a:solidFill>
              </a:rPr>
              <a:t>。</a:t>
            </a:r>
          </a:p>
          <a:p>
            <a:pPr lvl="2"/>
            <a:r>
              <a:rPr lang="zh-CN" altLang="en-US" sz="2200" dirty="0">
                <a:solidFill>
                  <a:srgbClr val="FF0000"/>
                </a:solidFill>
              </a:rPr>
              <a:t>取值范围及含义</a:t>
            </a:r>
            <a:r>
              <a:rPr lang="zh-CN" altLang="en-US" sz="2200" dirty="0">
                <a:solidFill>
                  <a:schemeClr val="tx1"/>
                </a:solidFill>
              </a:rPr>
              <a:t>：第</a:t>
            </a:r>
            <a:r>
              <a:rPr lang="en-US" altLang="zh-CN" sz="2200" dirty="0">
                <a:solidFill>
                  <a:schemeClr val="tx1"/>
                </a:solidFill>
              </a:rPr>
              <a:t>1</a:t>
            </a:r>
            <a:r>
              <a:rPr lang="zh-CN" altLang="en-US" sz="2200" dirty="0">
                <a:solidFill>
                  <a:schemeClr val="tx1"/>
                </a:solidFill>
              </a:rPr>
              <a:t>位：进口</a:t>
            </a:r>
            <a:r>
              <a:rPr lang="en-US" altLang="zh-CN" sz="2200" dirty="0">
                <a:solidFill>
                  <a:schemeClr val="tx1"/>
                </a:solidFill>
              </a:rPr>
              <a:t>/</a:t>
            </a:r>
            <a:r>
              <a:rPr lang="zh-CN" altLang="en-US" sz="2200" dirty="0" smtClean="0">
                <a:solidFill>
                  <a:schemeClr val="tx1"/>
                </a:solidFill>
              </a:rPr>
              <a:t>国产</a:t>
            </a:r>
            <a:r>
              <a:rPr lang="zh-CN" altLang="en-US" sz="2200" dirty="0">
                <a:solidFill>
                  <a:schemeClr val="tx1"/>
                </a:solidFill>
              </a:rPr>
              <a:t>；</a:t>
            </a:r>
            <a:r>
              <a:rPr lang="zh-CN" altLang="en-US" sz="2200" dirty="0" smtClean="0">
                <a:solidFill>
                  <a:schemeClr val="tx1"/>
                </a:solidFill>
              </a:rPr>
              <a:t>第</a:t>
            </a:r>
            <a:r>
              <a:rPr lang="en-US" altLang="zh-CN" sz="2200" dirty="0" smtClean="0">
                <a:solidFill>
                  <a:schemeClr val="tx1"/>
                </a:solidFill>
              </a:rPr>
              <a:t>2</a:t>
            </a:r>
            <a:r>
              <a:rPr lang="en-US" altLang="zh-CN" sz="2200" dirty="0">
                <a:solidFill>
                  <a:schemeClr val="tx1"/>
                </a:solidFill>
              </a:rPr>
              <a:t>~4</a:t>
            </a:r>
            <a:r>
              <a:rPr lang="zh-CN" altLang="en-US" sz="2200" dirty="0">
                <a:solidFill>
                  <a:schemeClr val="tx1"/>
                </a:solidFill>
              </a:rPr>
              <a:t>位：</a:t>
            </a:r>
            <a:r>
              <a:rPr lang="zh-CN" altLang="en-US" sz="2200" dirty="0" smtClean="0">
                <a:solidFill>
                  <a:schemeClr val="tx1"/>
                </a:solidFill>
              </a:rPr>
              <a:t>类别；第</a:t>
            </a:r>
            <a:r>
              <a:rPr lang="en-US" altLang="zh-CN" sz="2200" dirty="0" smtClean="0">
                <a:solidFill>
                  <a:schemeClr val="tx1"/>
                </a:solidFill>
              </a:rPr>
              <a:t>5</a:t>
            </a:r>
            <a:r>
              <a:rPr lang="en-US" altLang="zh-CN" sz="2200" dirty="0">
                <a:solidFill>
                  <a:schemeClr val="tx1"/>
                </a:solidFill>
              </a:rPr>
              <a:t>~7</a:t>
            </a:r>
            <a:r>
              <a:rPr lang="zh-CN" altLang="en-US" sz="2200" dirty="0">
                <a:solidFill>
                  <a:schemeClr val="tx1"/>
                </a:solidFill>
              </a:rPr>
              <a:t>位：</a:t>
            </a:r>
            <a:r>
              <a:rPr lang="zh-CN" altLang="en-US" sz="2200" dirty="0" smtClean="0">
                <a:solidFill>
                  <a:schemeClr val="tx1"/>
                </a:solidFill>
              </a:rPr>
              <a:t>规格；第</a:t>
            </a:r>
            <a:r>
              <a:rPr lang="en-US" altLang="zh-CN" sz="2200" dirty="0" smtClean="0">
                <a:solidFill>
                  <a:schemeClr val="tx1"/>
                </a:solidFill>
              </a:rPr>
              <a:t>8</a:t>
            </a:r>
            <a:r>
              <a:rPr lang="en-US" altLang="zh-CN" sz="2200" dirty="0">
                <a:solidFill>
                  <a:schemeClr val="tx1"/>
                </a:solidFill>
              </a:rPr>
              <a:t>~10</a:t>
            </a:r>
            <a:r>
              <a:rPr lang="zh-CN" altLang="en-US" sz="2200" dirty="0">
                <a:solidFill>
                  <a:schemeClr val="tx1"/>
                </a:solidFill>
              </a:rPr>
              <a:t>位：产品</a:t>
            </a:r>
            <a:r>
              <a:rPr lang="zh-CN" altLang="en-US" sz="2200" dirty="0" smtClean="0">
                <a:solidFill>
                  <a:schemeClr val="tx1"/>
                </a:solidFill>
              </a:rPr>
              <a:t>编号。</a:t>
            </a:r>
            <a:endParaRPr lang="en-US" altLang="zh-CN" sz="2600" dirty="0" smtClean="0">
              <a:solidFill>
                <a:schemeClr val="tx1"/>
              </a:solidFill>
            </a:endParaRPr>
          </a:p>
        </p:txBody>
      </p:sp>
    </p:spTree>
    <p:extLst>
      <p:ext uri="{BB962C8B-B14F-4D97-AF65-F5344CB8AC3E}">
        <p14:creationId xmlns:p14="http://schemas.microsoft.com/office/powerpoint/2010/main" val="1926692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1" y="1911178"/>
            <a:ext cx="9601199" cy="4428868"/>
          </a:xfrm>
        </p:spPr>
        <p:txBody>
          <a:bodyPr>
            <a:normAutofit/>
          </a:bodyPr>
          <a:lstStyle/>
          <a:p>
            <a:r>
              <a:rPr lang="en-US" altLang="zh-CN" sz="3000" dirty="0" smtClean="0">
                <a:solidFill>
                  <a:schemeClr val="tx1"/>
                </a:solidFill>
              </a:rPr>
              <a:t>3</a:t>
            </a:r>
            <a:r>
              <a:rPr lang="zh-CN" altLang="en-US" sz="3000" dirty="0" smtClean="0">
                <a:solidFill>
                  <a:schemeClr val="tx1"/>
                </a:solidFill>
              </a:rPr>
              <a:t>、数据存储条目</a:t>
            </a:r>
            <a:endParaRPr lang="en-US" altLang="zh-CN" sz="3000" dirty="0" smtClean="0">
              <a:solidFill>
                <a:schemeClr val="tx1"/>
              </a:solidFill>
            </a:endParaRPr>
          </a:p>
          <a:p>
            <a:pPr lvl="1"/>
            <a:r>
              <a:rPr lang="zh-CN" altLang="en-US" sz="2600" i="0" dirty="0">
                <a:solidFill>
                  <a:schemeClr val="tx1"/>
                </a:solidFill>
              </a:rPr>
              <a:t>与数据流条目一样。对存储数据的定义用数据存储条目。例如：</a:t>
            </a:r>
            <a:endParaRPr lang="en-US" altLang="zh-CN" sz="2600" i="0" dirty="0" smtClean="0">
              <a:solidFill>
                <a:schemeClr val="tx1"/>
              </a:solidFill>
            </a:endParaRPr>
          </a:p>
          <a:p>
            <a:pPr lvl="2"/>
            <a:r>
              <a:rPr lang="zh-CN" altLang="en-US" sz="2200" dirty="0">
                <a:solidFill>
                  <a:srgbClr val="FF0000"/>
                </a:solidFill>
              </a:rPr>
              <a:t>数据存储名称：</a:t>
            </a:r>
            <a:r>
              <a:rPr lang="zh-CN" altLang="en-US" sz="2200" dirty="0">
                <a:solidFill>
                  <a:schemeClr val="tx1"/>
                </a:solidFill>
              </a:rPr>
              <a:t>顾客记录。</a:t>
            </a:r>
          </a:p>
          <a:p>
            <a:pPr lvl="2"/>
            <a:r>
              <a:rPr lang="zh-CN" altLang="en-US" sz="2200" dirty="0">
                <a:solidFill>
                  <a:srgbClr val="FF0000"/>
                </a:solidFill>
              </a:rPr>
              <a:t>别名：</a:t>
            </a:r>
            <a:r>
              <a:rPr lang="zh-CN" altLang="en-US" sz="2200" dirty="0">
                <a:solidFill>
                  <a:schemeClr val="tx1"/>
                </a:solidFill>
              </a:rPr>
              <a:t>无。</a:t>
            </a:r>
          </a:p>
          <a:p>
            <a:pPr lvl="2"/>
            <a:r>
              <a:rPr lang="zh-CN" altLang="en-US" sz="2200" dirty="0">
                <a:solidFill>
                  <a:srgbClr val="FF0000"/>
                </a:solidFill>
              </a:rPr>
              <a:t>简述：</a:t>
            </a:r>
            <a:r>
              <a:rPr lang="zh-CN" altLang="en-US" sz="2200" dirty="0">
                <a:solidFill>
                  <a:schemeClr val="tx1"/>
                </a:solidFill>
              </a:rPr>
              <a:t>存放顾客的信息。</a:t>
            </a:r>
          </a:p>
          <a:p>
            <a:pPr lvl="2"/>
            <a:r>
              <a:rPr lang="zh-CN" altLang="en-US" sz="2200" dirty="0">
                <a:solidFill>
                  <a:srgbClr val="FF0000"/>
                </a:solidFill>
              </a:rPr>
              <a:t>组成：</a:t>
            </a:r>
            <a:r>
              <a:rPr lang="zh-CN" altLang="en-US" sz="2200" dirty="0">
                <a:solidFill>
                  <a:schemeClr val="tx1"/>
                </a:solidFill>
              </a:rPr>
              <a:t>姓名</a:t>
            </a:r>
            <a:r>
              <a:rPr lang="en-US" altLang="zh-CN" sz="2200" dirty="0">
                <a:solidFill>
                  <a:schemeClr val="tx1"/>
                </a:solidFill>
              </a:rPr>
              <a:t>+</a:t>
            </a:r>
            <a:r>
              <a:rPr lang="zh-CN" altLang="en-US" sz="2200" dirty="0">
                <a:solidFill>
                  <a:schemeClr val="tx1"/>
                </a:solidFill>
              </a:rPr>
              <a:t>编号</a:t>
            </a:r>
            <a:r>
              <a:rPr lang="en-US" altLang="zh-CN" sz="2200" dirty="0">
                <a:solidFill>
                  <a:schemeClr val="tx1"/>
                </a:solidFill>
              </a:rPr>
              <a:t>+</a:t>
            </a:r>
            <a:r>
              <a:rPr lang="zh-CN" altLang="en-US" sz="2200" dirty="0">
                <a:solidFill>
                  <a:schemeClr val="tx1"/>
                </a:solidFill>
              </a:rPr>
              <a:t>航班</a:t>
            </a:r>
            <a:r>
              <a:rPr lang="en-US" altLang="zh-CN" sz="2200" dirty="0">
                <a:solidFill>
                  <a:schemeClr val="tx1"/>
                </a:solidFill>
              </a:rPr>
              <a:t>+</a:t>
            </a:r>
            <a:r>
              <a:rPr lang="zh-CN" altLang="en-US" sz="2200" dirty="0">
                <a:solidFill>
                  <a:schemeClr val="tx1"/>
                </a:solidFill>
              </a:rPr>
              <a:t>目的地</a:t>
            </a:r>
            <a:r>
              <a:rPr lang="en-US" altLang="zh-CN" sz="2200" dirty="0">
                <a:solidFill>
                  <a:schemeClr val="tx1"/>
                </a:solidFill>
              </a:rPr>
              <a:t>+</a:t>
            </a:r>
            <a:r>
              <a:rPr lang="zh-CN" altLang="en-US" sz="2200" dirty="0">
                <a:solidFill>
                  <a:schemeClr val="tx1"/>
                </a:solidFill>
              </a:rPr>
              <a:t>身份证号码。</a:t>
            </a:r>
          </a:p>
          <a:p>
            <a:pPr lvl="2"/>
            <a:r>
              <a:rPr lang="zh-CN" altLang="en-US" sz="2200" dirty="0">
                <a:solidFill>
                  <a:srgbClr val="FF0000"/>
                </a:solidFill>
              </a:rPr>
              <a:t>组织方式：</a:t>
            </a:r>
            <a:r>
              <a:rPr lang="zh-CN" altLang="en-US" sz="2200" dirty="0">
                <a:solidFill>
                  <a:schemeClr val="tx1"/>
                </a:solidFill>
              </a:rPr>
              <a:t>索引文件，以姓名编号为关键字。</a:t>
            </a:r>
          </a:p>
          <a:p>
            <a:pPr lvl="2"/>
            <a:r>
              <a:rPr lang="zh-CN" altLang="en-US" sz="2200" dirty="0">
                <a:solidFill>
                  <a:srgbClr val="FF0000"/>
                </a:solidFill>
              </a:rPr>
              <a:t>查询要求：</a:t>
            </a:r>
            <a:r>
              <a:rPr lang="zh-CN" altLang="en-US" sz="2200" dirty="0">
                <a:solidFill>
                  <a:schemeClr val="tx1"/>
                </a:solidFill>
              </a:rPr>
              <a:t>要求能立即查询。</a:t>
            </a:r>
            <a:endParaRPr lang="en-US" altLang="zh-CN" sz="2200" dirty="0">
              <a:solidFill>
                <a:schemeClr val="tx1"/>
              </a:solidFill>
            </a:endParaRPr>
          </a:p>
        </p:txBody>
      </p:sp>
    </p:spTree>
    <p:extLst>
      <p:ext uri="{BB962C8B-B14F-4D97-AF65-F5344CB8AC3E}">
        <p14:creationId xmlns:p14="http://schemas.microsoft.com/office/powerpoint/2010/main" val="3559143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en-US" altLang="zh-CN" sz="3200" dirty="0"/>
              <a:t>6</a:t>
            </a:r>
            <a:r>
              <a:rPr lang="en-US" altLang="zh-CN" sz="3200" dirty="0" smtClean="0"/>
              <a:t>. </a:t>
            </a:r>
            <a:r>
              <a:rPr lang="zh-CN" altLang="en-US" sz="3200" dirty="0" smtClean="0"/>
              <a:t>数据字典</a:t>
            </a:r>
            <a:endParaRPr lang="zh-CN" altLang="en-US" sz="3200" dirty="0"/>
          </a:p>
        </p:txBody>
      </p:sp>
      <p:sp>
        <p:nvSpPr>
          <p:cNvPr id="3" name="内容占位符 2"/>
          <p:cNvSpPr>
            <a:spLocks noGrp="1"/>
          </p:cNvSpPr>
          <p:nvPr>
            <p:ph idx="1"/>
          </p:nvPr>
        </p:nvSpPr>
        <p:spPr>
          <a:xfrm>
            <a:off x="1371601" y="1911177"/>
            <a:ext cx="9601199" cy="4654379"/>
          </a:xfrm>
        </p:spPr>
        <p:txBody>
          <a:bodyPr>
            <a:normAutofit lnSpcReduction="10000"/>
          </a:bodyPr>
          <a:lstStyle/>
          <a:p>
            <a:r>
              <a:rPr lang="en-US" altLang="zh-CN" sz="3000" dirty="0" smtClean="0">
                <a:solidFill>
                  <a:schemeClr val="tx1"/>
                </a:solidFill>
              </a:rPr>
              <a:t>4</a:t>
            </a:r>
            <a:r>
              <a:rPr lang="zh-CN" altLang="en-US" sz="3000" dirty="0" smtClean="0">
                <a:solidFill>
                  <a:schemeClr val="tx1"/>
                </a:solidFill>
              </a:rPr>
              <a:t>、数据处理条目</a:t>
            </a:r>
            <a:endParaRPr lang="en-US" altLang="zh-CN" sz="3000" dirty="0" smtClean="0">
              <a:solidFill>
                <a:schemeClr val="tx1"/>
              </a:solidFill>
            </a:endParaRPr>
          </a:p>
          <a:p>
            <a:pPr lvl="1"/>
            <a:r>
              <a:rPr lang="zh-CN" altLang="en-US" sz="2200" dirty="0">
                <a:solidFill>
                  <a:srgbClr val="FF0000"/>
                </a:solidFill>
              </a:rPr>
              <a:t>加工名</a:t>
            </a:r>
            <a:r>
              <a:rPr lang="zh-CN" altLang="en-US" sz="2200" dirty="0">
                <a:solidFill>
                  <a:schemeClr val="tx1"/>
                </a:solidFill>
              </a:rPr>
              <a:t>：判定能否提供机票</a:t>
            </a:r>
          </a:p>
          <a:p>
            <a:pPr lvl="1"/>
            <a:r>
              <a:rPr lang="zh-CN" altLang="en-US" sz="2200" dirty="0">
                <a:solidFill>
                  <a:srgbClr val="FF0000"/>
                </a:solidFill>
              </a:rPr>
              <a:t>编号</a:t>
            </a:r>
            <a:r>
              <a:rPr lang="zh-CN" altLang="en-US" sz="2200" dirty="0">
                <a:solidFill>
                  <a:schemeClr val="tx1"/>
                </a:solidFill>
              </a:rPr>
              <a:t>：</a:t>
            </a:r>
            <a:r>
              <a:rPr lang="en-US" altLang="zh-CN" sz="2200" dirty="0">
                <a:solidFill>
                  <a:schemeClr val="tx1"/>
                </a:solidFill>
              </a:rPr>
              <a:t>1.2</a:t>
            </a:r>
          </a:p>
          <a:p>
            <a:pPr lvl="1"/>
            <a:r>
              <a:rPr lang="zh-CN" altLang="en-US" sz="2200" dirty="0">
                <a:solidFill>
                  <a:srgbClr val="FF0000"/>
                </a:solidFill>
              </a:rPr>
              <a:t>激发条件</a:t>
            </a:r>
            <a:r>
              <a:rPr lang="zh-CN" altLang="en-US" sz="2200" dirty="0">
                <a:solidFill>
                  <a:schemeClr val="tx1"/>
                </a:solidFill>
              </a:rPr>
              <a:t>：接收到合格订票单</a:t>
            </a:r>
            <a:r>
              <a:rPr lang="zh-CN" altLang="en-US" sz="2200" dirty="0" smtClean="0">
                <a:solidFill>
                  <a:schemeClr val="tx1"/>
                </a:solidFill>
              </a:rPr>
              <a:t>时</a:t>
            </a:r>
            <a:endParaRPr lang="zh-CN" altLang="en-US" sz="2200" dirty="0">
              <a:solidFill>
                <a:schemeClr val="tx1"/>
              </a:solidFill>
            </a:endParaRPr>
          </a:p>
          <a:p>
            <a:pPr lvl="1"/>
            <a:r>
              <a:rPr lang="zh-CN" altLang="en-US" sz="2200" dirty="0">
                <a:solidFill>
                  <a:srgbClr val="FF0000"/>
                </a:solidFill>
              </a:rPr>
              <a:t>优先级</a:t>
            </a:r>
            <a:r>
              <a:rPr lang="zh-CN" altLang="en-US" sz="2200" dirty="0">
                <a:solidFill>
                  <a:schemeClr val="tx1"/>
                </a:solidFill>
              </a:rPr>
              <a:t>：普通</a:t>
            </a:r>
          </a:p>
          <a:p>
            <a:pPr lvl="1"/>
            <a:r>
              <a:rPr lang="zh-CN" altLang="en-US" sz="2200" dirty="0">
                <a:solidFill>
                  <a:srgbClr val="FF0000"/>
                </a:solidFill>
              </a:rPr>
              <a:t>输入</a:t>
            </a:r>
            <a:r>
              <a:rPr lang="zh-CN" altLang="en-US" sz="2200" dirty="0">
                <a:solidFill>
                  <a:schemeClr val="tx1"/>
                </a:solidFill>
              </a:rPr>
              <a:t>：合格</a:t>
            </a:r>
            <a:r>
              <a:rPr lang="zh-CN" altLang="en-US" sz="2200" dirty="0" smtClean="0">
                <a:solidFill>
                  <a:schemeClr val="tx1"/>
                </a:solidFill>
              </a:rPr>
              <a:t>订单</a:t>
            </a:r>
            <a:endParaRPr lang="zh-CN" altLang="en-US" sz="2200" dirty="0">
              <a:solidFill>
                <a:schemeClr val="tx1"/>
              </a:solidFill>
            </a:endParaRPr>
          </a:p>
          <a:p>
            <a:pPr lvl="1"/>
            <a:r>
              <a:rPr lang="zh-CN" altLang="en-US" sz="2200" dirty="0">
                <a:solidFill>
                  <a:srgbClr val="FF0000"/>
                </a:solidFill>
              </a:rPr>
              <a:t>输出</a:t>
            </a:r>
            <a:r>
              <a:rPr lang="zh-CN" altLang="en-US" sz="2200" dirty="0">
                <a:solidFill>
                  <a:schemeClr val="tx1"/>
                </a:solidFill>
              </a:rPr>
              <a:t>：能提供机票、不能提供</a:t>
            </a:r>
            <a:r>
              <a:rPr lang="zh-CN" altLang="en-US" sz="2200" dirty="0" smtClean="0">
                <a:solidFill>
                  <a:schemeClr val="tx1"/>
                </a:solidFill>
              </a:rPr>
              <a:t>机票</a:t>
            </a:r>
            <a:endParaRPr lang="zh-CN" altLang="en-US" sz="2200" dirty="0">
              <a:solidFill>
                <a:schemeClr val="tx1"/>
              </a:solidFill>
            </a:endParaRPr>
          </a:p>
          <a:p>
            <a:pPr lvl="1"/>
            <a:r>
              <a:rPr lang="zh-CN" altLang="en-US" sz="2200" dirty="0">
                <a:solidFill>
                  <a:srgbClr val="FF0000"/>
                </a:solidFill>
              </a:rPr>
              <a:t>加工逻辑</a:t>
            </a:r>
            <a:r>
              <a:rPr lang="zh-CN" altLang="en-US" sz="2200" dirty="0">
                <a:solidFill>
                  <a:schemeClr val="tx1"/>
                </a:solidFill>
              </a:rPr>
              <a:t>：根据库存记录。</a:t>
            </a:r>
          </a:p>
          <a:p>
            <a:pPr marL="530352" lvl="1" indent="0">
              <a:buNone/>
            </a:pPr>
            <a:r>
              <a:rPr lang="en-US" altLang="zh-CN" sz="2200" dirty="0" smtClean="0">
                <a:solidFill>
                  <a:schemeClr val="tx1"/>
                </a:solidFill>
              </a:rPr>
              <a:t>			IF</a:t>
            </a:r>
            <a:r>
              <a:rPr lang="zh-CN" altLang="en-US" sz="2200" dirty="0">
                <a:solidFill>
                  <a:schemeClr val="tx1"/>
                </a:solidFill>
              </a:rPr>
              <a:t>订单项目的数量＜该项目库存量的临界值</a:t>
            </a:r>
          </a:p>
          <a:p>
            <a:pPr marL="530352" lvl="1" indent="0">
              <a:buNone/>
            </a:pPr>
            <a:r>
              <a:rPr lang="en-US" altLang="zh-CN" sz="2200" dirty="0" smtClean="0">
                <a:solidFill>
                  <a:schemeClr val="tx1"/>
                </a:solidFill>
              </a:rPr>
              <a:t>			    THEN</a:t>
            </a:r>
            <a:r>
              <a:rPr lang="zh-CN" altLang="en-US" sz="2200" dirty="0">
                <a:solidFill>
                  <a:schemeClr val="tx1"/>
                </a:solidFill>
              </a:rPr>
              <a:t>提供机票处理</a:t>
            </a:r>
          </a:p>
          <a:p>
            <a:pPr marL="530352" lvl="1" indent="0">
              <a:buNone/>
            </a:pPr>
            <a:r>
              <a:rPr lang="en-US" altLang="zh-CN" sz="2200" dirty="0" smtClean="0">
                <a:solidFill>
                  <a:schemeClr val="tx1"/>
                </a:solidFill>
              </a:rPr>
              <a:t>			    ELSE</a:t>
            </a:r>
            <a:r>
              <a:rPr lang="zh-CN" altLang="en-US" sz="2200" dirty="0">
                <a:solidFill>
                  <a:schemeClr val="tx1"/>
                </a:solidFill>
              </a:rPr>
              <a:t>此订单缺票，登录，待有票后再处理</a:t>
            </a:r>
          </a:p>
          <a:p>
            <a:pPr marL="530352" lvl="1" indent="0">
              <a:buNone/>
            </a:pPr>
            <a:r>
              <a:rPr lang="en-US" altLang="zh-CN" sz="2200" dirty="0" smtClean="0">
                <a:solidFill>
                  <a:schemeClr val="tx1"/>
                </a:solidFill>
              </a:rPr>
              <a:t>			ENDIF</a:t>
            </a:r>
            <a:endParaRPr lang="en-US" altLang="zh-CN" sz="2200" dirty="0">
              <a:solidFill>
                <a:schemeClr val="tx1"/>
              </a:solidFill>
            </a:endParaRPr>
          </a:p>
        </p:txBody>
      </p:sp>
    </p:spTree>
    <p:extLst>
      <p:ext uri="{BB962C8B-B14F-4D97-AF65-F5344CB8AC3E}">
        <p14:creationId xmlns:p14="http://schemas.microsoft.com/office/powerpoint/2010/main" val="2933293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smtClean="0"/>
              <a:t>结构化分析</a:t>
            </a:r>
            <a:r>
              <a:rPr lang="en-US" altLang="zh-CN" dirty="0" smtClean="0"/>
              <a:t/>
            </a:r>
            <a:br>
              <a:rPr lang="en-US" altLang="zh-CN" dirty="0" smtClean="0"/>
            </a:br>
            <a:r>
              <a:rPr lang="en-US" altLang="zh-CN" dirty="0" smtClean="0"/>
              <a:t>                                                         </a:t>
            </a:r>
            <a:r>
              <a:rPr lang="zh-CN" altLang="en-US" sz="3200" dirty="0" smtClean="0"/>
              <a:t>小结</a:t>
            </a:r>
            <a:endParaRPr lang="zh-CN" altLang="en-US" sz="3200" dirty="0"/>
          </a:p>
        </p:txBody>
      </p:sp>
      <p:sp>
        <p:nvSpPr>
          <p:cNvPr id="3" name="内容占位符 2"/>
          <p:cNvSpPr>
            <a:spLocks noGrp="1"/>
          </p:cNvSpPr>
          <p:nvPr>
            <p:ph idx="1"/>
          </p:nvPr>
        </p:nvSpPr>
        <p:spPr>
          <a:xfrm>
            <a:off x="1371601" y="2290119"/>
            <a:ext cx="9601199" cy="4275437"/>
          </a:xfrm>
        </p:spPr>
        <p:txBody>
          <a:bodyPr>
            <a:noAutofit/>
          </a:bodyPr>
          <a:lstStyle/>
          <a:p>
            <a:r>
              <a:rPr lang="zh-CN" altLang="en-US" sz="2600" dirty="0">
                <a:solidFill>
                  <a:schemeClr val="tx1"/>
                </a:solidFill>
              </a:rPr>
              <a:t>传统的软件工程方法使用结构化分析技术，完成分析用户需求的</a:t>
            </a:r>
            <a:r>
              <a:rPr lang="zh-CN" altLang="en-US" sz="2600" dirty="0" smtClean="0">
                <a:solidFill>
                  <a:schemeClr val="tx1"/>
                </a:solidFill>
              </a:rPr>
              <a:t>工作。</a:t>
            </a:r>
            <a:endParaRPr lang="zh-CN" altLang="en-US" sz="2600" dirty="0">
              <a:solidFill>
                <a:schemeClr val="tx1"/>
              </a:solidFill>
            </a:endParaRPr>
          </a:p>
          <a:p>
            <a:r>
              <a:rPr lang="zh-CN" altLang="en-US" sz="2600" dirty="0" smtClean="0">
                <a:solidFill>
                  <a:schemeClr val="tx1"/>
                </a:solidFill>
              </a:rPr>
              <a:t>结构化分析</a:t>
            </a:r>
            <a:r>
              <a:rPr lang="zh-CN" altLang="en-US" sz="2600" dirty="0">
                <a:solidFill>
                  <a:schemeClr val="tx1"/>
                </a:solidFill>
              </a:rPr>
              <a:t>建模：</a:t>
            </a:r>
          </a:p>
          <a:p>
            <a:pPr lvl="1"/>
            <a:r>
              <a:rPr lang="zh-CN" altLang="en-US" sz="2600" dirty="0">
                <a:solidFill>
                  <a:schemeClr val="tx1"/>
                </a:solidFill>
              </a:rPr>
              <a:t>数据模型（实体－关系图）</a:t>
            </a:r>
          </a:p>
          <a:p>
            <a:pPr lvl="1"/>
            <a:r>
              <a:rPr lang="zh-CN" altLang="en-US" sz="2600" dirty="0">
                <a:solidFill>
                  <a:schemeClr val="tx1"/>
                </a:solidFill>
              </a:rPr>
              <a:t>功能模型（数据流图）</a:t>
            </a:r>
          </a:p>
          <a:p>
            <a:pPr lvl="1"/>
            <a:r>
              <a:rPr lang="zh-CN" altLang="en-US" sz="2600" dirty="0">
                <a:solidFill>
                  <a:schemeClr val="tx1"/>
                </a:solidFill>
              </a:rPr>
              <a:t>行为模型（状态转换图）</a:t>
            </a:r>
          </a:p>
          <a:p>
            <a:pPr lvl="1"/>
            <a:r>
              <a:rPr lang="zh-CN" altLang="en-US" sz="2600" dirty="0">
                <a:solidFill>
                  <a:schemeClr val="tx1"/>
                </a:solidFill>
              </a:rPr>
              <a:t>数据词典（精确定义）</a:t>
            </a:r>
          </a:p>
        </p:txBody>
      </p:sp>
    </p:spTree>
    <p:extLst>
      <p:ext uri="{BB962C8B-B14F-4D97-AF65-F5344CB8AC3E}">
        <p14:creationId xmlns:p14="http://schemas.microsoft.com/office/powerpoint/2010/main" val="8233271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normAutofit/>
          </a:bodyPr>
          <a:lstStyle/>
          <a:p>
            <a:r>
              <a:rPr lang="zh-CN" altLang="en-US" sz="2800" dirty="0"/>
              <a:t>一、需求分析概述</a:t>
            </a:r>
            <a:endParaRPr lang="en-US" altLang="zh-CN" sz="2800" dirty="0"/>
          </a:p>
          <a:p>
            <a:r>
              <a:rPr lang="zh-CN" altLang="en-US" sz="2800" dirty="0" smtClean="0"/>
              <a:t>二、面向数据流的结构化分析方法</a:t>
            </a:r>
            <a:endParaRPr lang="en-US" altLang="zh-CN" sz="2800" dirty="0" smtClean="0"/>
          </a:p>
          <a:p>
            <a:r>
              <a:rPr lang="zh-CN" altLang="en-US" sz="2800" dirty="0">
                <a:solidFill>
                  <a:srgbClr val="FF0000"/>
                </a:solidFill>
              </a:rPr>
              <a:t>三、用例建模</a:t>
            </a:r>
          </a:p>
        </p:txBody>
      </p:sp>
    </p:spTree>
    <p:extLst>
      <p:ext uri="{BB962C8B-B14F-4D97-AF65-F5344CB8AC3E}">
        <p14:creationId xmlns:p14="http://schemas.microsoft.com/office/powerpoint/2010/main" val="7589040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797011"/>
          </a:xfrm>
        </p:spPr>
        <p:txBody>
          <a:bodyPr>
            <a:normAutofit/>
          </a:bodyPr>
          <a:lstStyle/>
          <a:p>
            <a:r>
              <a:rPr lang="zh-CN" altLang="en-US" dirty="0" smtClean="0"/>
              <a:t>系统</a:t>
            </a:r>
            <a:endParaRPr lang="zh-CN" altLang="en-US" sz="3200" dirty="0"/>
          </a:p>
        </p:txBody>
      </p:sp>
      <p:sp>
        <p:nvSpPr>
          <p:cNvPr id="3" name="内容占位符 2"/>
          <p:cNvSpPr>
            <a:spLocks noGrp="1"/>
          </p:cNvSpPr>
          <p:nvPr>
            <p:ph idx="1"/>
          </p:nvPr>
        </p:nvSpPr>
        <p:spPr>
          <a:xfrm>
            <a:off x="1371600" y="1606378"/>
            <a:ext cx="10186086" cy="4827373"/>
          </a:xfrm>
        </p:spPr>
        <p:txBody>
          <a:bodyPr>
            <a:noAutofit/>
          </a:bodyPr>
          <a:lstStyle/>
          <a:p>
            <a:r>
              <a:rPr lang="zh-CN" altLang="en-US" sz="2800" dirty="0"/>
              <a:t>系统的思想源远流长。有这样一段话：“有鸟将来，张罗待之，得鸟者一目也。今为一目之罗，无时得鸟矣。”</a:t>
            </a:r>
            <a:endParaRPr lang="en-US" altLang="zh-CN" sz="2800" dirty="0"/>
          </a:p>
          <a:p>
            <a:r>
              <a:rPr lang="zh-CN" altLang="en-US" sz="2800" dirty="0"/>
              <a:t>“系统”一词来源于古希腊语，是部分构成整体的意思。定义很多，其中一个能描述各种系统共同特征的定义是：</a:t>
            </a:r>
            <a:r>
              <a:rPr lang="zh-CN" altLang="en-US" sz="2800" dirty="0">
                <a:solidFill>
                  <a:srgbClr val="FF0000"/>
                </a:solidFill>
              </a:rPr>
              <a:t>由若干要素以一定结构形式连接构成的具有某种功能的有机整体</a:t>
            </a:r>
            <a:r>
              <a:rPr lang="zh-CN" altLang="en-US" sz="2800" dirty="0"/>
              <a:t>。其中包含了四个概念：系统、要素、结构、功能。</a:t>
            </a:r>
            <a:endParaRPr lang="en-US" altLang="zh-CN" sz="2800" dirty="0"/>
          </a:p>
          <a:p>
            <a:r>
              <a:rPr lang="zh-CN" altLang="en-US" sz="2800" dirty="0"/>
              <a:t>系统论的基本思想方法就是：以所研究和处理的对象作为一个系统，分析系统的结构和功能，研究系统、要素、环境的相互关系和变动的规律性，并优化系统的观点看问题。</a:t>
            </a:r>
          </a:p>
        </p:txBody>
      </p:sp>
    </p:spTree>
    <p:extLst>
      <p:ext uri="{BB962C8B-B14F-4D97-AF65-F5344CB8AC3E}">
        <p14:creationId xmlns:p14="http://schemas.microsoft.com/office/powerpoint/2010/main" val="39903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The END</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229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1.4 </a:t>
            </a:r>
            <a:r>
              <a:rPr lang="zh-CN" altLang="en-US" sz="3600" dirty="0"/>
              <a:t>过程</a:t>
            </a:r>
          </a:p>
        </p:txBody>
      </p:sp>
      <p:sp>
        <p:nvSpPr>
          <p:cNvPr id="3" name="内容占位符 2"/>
          <p:cNvSpPr>
            <a:spLocks noGrp="1"/>
          </p:cNvSpPr>
          <p:nvPr>
            <p:ph idx="1"/>
          </p:nvPr>
        </p:nvSpPr>
        <p:spPr>
          <a:xfrm>
            <a:off x="1371600" y="3097426"/>
            <a:ext cx="9922476" cy="3122141"/>
          </a:xfrm>
        </p:spPr>
        <p:txBody>
          <a:bodyPr>
            <a:normAutofit/>
          </a:bodyPr>
          <a:lstStyle/>
          <a:p>
            <a:r>
              <a:rPr lang="zh-CN" altLang="en-US" sz="2600" dirty="0" smtClean="0">
                <a:solidFill>
                  <a:schemeClr val="tx1"/>
                </a:solidFill>
              </a:rPr>
              <a:t>发现：注意界定软件职责范围；</a:t>
            </a:r>
            <a:endParaRPr lang="en-US" altLang="zh-CN" sz="2600" dirty="0" smtClean="0">
              <a:solidFill>
                <a:schemeClr val="tx1"/>
              </a:solidFill>
            </a:endParaRPr>
          </a:p>
          <a:p>
            <a:r>
              <a:rPr lang="zh-CN" altLang="en-US" sz="2600" dirty="0">
                <a:solidFill>
                  <a:schemeClr val="tx1"/>
                </a:solidFill>
              </a:rPr>
              <a:t>求</a:t>
            </a:r>
            <a:r>
              <a:rPr lang="zh-CN" altLang="en-US" sz="2600" dirty="0" smtClean="0">
                <a:solidFill>
                  <a:schemeClr val="tx1"/>
                </a:solidFill>
              </a:rPr>
              <a:t>精：反复求精、多次细化、逐步达到充分理解；</a:t>
            </a:r>
            <a:endParaRPr lang="en-US" altLang="zh-CN" sz="2600" dirty="0" smtClean="0">
              <a:solidFill>
                <a:schemeClr val="tx1"/>
              </a:solidFill>
            </a:endParaRPr>
          </a:p>
          <a:p>
            <a:r>
              <a:rPr lang="zh-CN" altLang="en-US" sz="2600" dirty="0" smtClean="0">
                <a:solidFill>
                  <a:schemeClr val="tx1"/>
                </a:solidFill>
              </a:rPr>
              <a:t>建模：用规范的建模方法；</a:t>
            </a:r>
            <a:endParaRPr lang="en-US" altLang="zh-CN" sz="2600" dirty="0" smtClean="0">
              <a:solidFill>
                <a:schemeClr val="tx1"/>
              </a:solidFill>
            </a:endParaRPr>
          </a:p>
          <a:p>
            <a:r>
              <a:rPr lang="zh-CN" altLang="en-US" sz="2600" dirty="0" smtClean="0">
                <a:solidFill>
                  <a:schemeClr val="tx1"/>
                </a:solidFill>
              </a:rPr>
              <a:t>规格说明：以建模为基础，开发者和用户共同参与；</a:t>
            </a:r>
            <a:endParaRPr lang="en-US" altLang="zh-CN" sz="2600" dirty="0" smtClean="0">
              <a:solidFill>
                <a:schemeClr val="tx1"/>
              </a:solidFill>
            </a:endParaRPr>
          </a:p>
          <a:p>
            <a:r>
              <a:rPr lang="zh-CN" altLang="en-US" sz="2600" dirty="0" smtClean="0">
                <a:solidFill>
                  <a:schemeClr val="tx1"/>
                </a:solidFill>
              </a:rPr>
              <a:t>复审：减少歧义和遗漏。</a:t>
            </a:r>
            <a:endParaRPr lang="zh-CN" altLang="en-US" sz="2600" dirty="0">
              <a:solidFill>
                <a:schemeClr val="tx1"/>
              </a:solidFill>
            </a:endParaRPr>
          </a:p>
        </p:txBody>
      </p:sp>
      <p:sp>
        <p:nvSpPr>
          <p:cNvPr id="4" name="文本框 3"/>
          <p:cNvSpPr txBox="1"/>
          <p:nvPr/>
        </p:nvSpPr>
        <p:spPr>
          <a:xfrm>
            <a:off x="2306595" y="2171700"/>
            <a:ext cx="902811" cy="523220"/>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zh-CN" altLang="en-US" sz="2800" dirty="0" smtClean="0"/>
              <a:t>发现</a:t>
            </a:r>
            <a:endParaRPr lang="zh-CN" altLang="en-US" sz="2800" dirty="0"/>
          </a:p>
        </p:txBody>
      </p:sp>
      <p:sp>
        <p:nvSpPr>
          <p:cNvPr id="5" name="文本框 4"/>
          <p:cNvSpPr txBox="1"/>
          <p:nvPr/>
        </p:nvSpPr>
        <p:spPr>
          <a:xfrm>
            <a:off x="3909762" y="2171700"/>
            <a:ext cx="902811"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zh-CN" altLang="en-US" sz="2800" dirty="0" smtClean="0"/>
              <a:t>求精</a:t>
            </a:r>
            <a:endParaRPr lang="zh-CN" altLang="en-US" sz="2800" dirty="0"/>
          </a:p>
        </p:txBody>
      </p:sp>
      <p:sp>
        <p:nvSpPr>
          <p:cNvPr id="6" name="文本框 5"/>
          <p:cNvSpPr txBox="1"/>
          <p:nvPr/>
        </p:nvSpPr>
        <p:spPr>
          <a:xfrm>
            <a:off x="5512929" y="2171700"/>
            <a:ext cx="902811" cy="523220"/>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zh-CN" altLang="en-US" sz="2800" dirty="0"/>
              <a:t>建模</a:t>
            </a:r>
          </a:p>
        </p:txBody>
      </p:sp>
      <p:sp>
        <p:nvSpPr>
          <p:cNvPr id="7" name="文本框 6"/>
          <p:cNvSpPr txBox="1"/>
          <p:nvPr/>
        </p:nvSpPr>
        <p:spPr>
          <a:xfrm>
            <a:off x="7116096" y="2171700"/>
            <a:ext cx="1620957"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dirty="0" smtClean="0"/>
              <a:t>规格说明</a:t>
            </a:r>
            <a:endParaRPr lang="zh-CN" altLang="en-US" sz="2800" dirty="0"/>
          </a:p>
        </p:txBody>
      </p:sp>
      <p:sp>
        <p:nvSpPr>
          <p:cNvPr id="8" name="文本框 7"/>
          <p:cNvSpPr txBox="1"/>
          <p:nvPr/>
        </p:nvSpPr>
        <p:spPr>
          <a:xfrm>
            <a:off x="9437409" y="2171700"/>
            <a:ext cx="902811" cy="523220"/>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zh-CN" altLang="en-US" sz="2800" dirty="0"/>
              <a:t>复审</a:t>
            </a:r>
          </a:p>
        </p:txBody>
      </p:sp>
      <p:cxnSp>
        <p:nvCxnSpPr>
          <p:cNvPr id="11" name="直接箭头连接符 10"/>
          <p:cNvCxnSpPr>
            <a:stCxn id="4" idx="3"/>
            <a:endCxn id="5" idx="1"/>
          </p:cNvCxnSpPr>
          <p:nvPr/>
        </p:nvCxnSpPr>
        <p:spPr>
          <a:xfrm>
            <a:off x="3209406" y="2433310"/>
            <a:ext cx="700356" cy="0"/>
          </a:xfrm>
          <a:prstGeom prst="straightConnector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13" name="直接箭头连接符 12"/>
          <p:cNvCxnSpPr>
            <a:stCxn id="5" idx="3"/>
            <a:endCxn id="6" idx="1"/>
          </p:cNvCxnSpPr>
          <p:nvPr/>
        </p:nvCxnSpPr>
        <p:spPr>
          <a:xfrm>
            <a:off x="4812573" y="2433310"/>
            <a:ext cx="700356" cy="0"/>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6" name="直接箭头连接符 15"/>
          <p:cNvCxnSpPr>
            <a:stCxn id="6" idx="3"/>
          </p:cNvCxnSpPr>
          <p:nvPr/>
        </p:nvCxnSpPr>
        <p:spPr>
          <a:xfrm>
            <a:off x="6415740" y="2433310"/>
            <a:ext cx="700356" cy="0"/>
          </a:xfrm>
          <a:prstGeom prst="straightConnector1">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cxnSp>
        <p:nvCxnSpPr>
          <p:cNvPr id="17" name="直接箭头连接符 16"/>
          <p:cNvCxnSpPr>
            <a:stCxn id="7" idx="3"/>
            <a:endCxn id="8" idx="1"/>
          </p:cNvCxnSpPr>
          <p:nvPr/>
        </p:nvCxnSpPr>
        <p:spPr>
          <a:xfrm>
            <a:off x="8737053" y="2433310"/>
            <a:ext cx="700356"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6093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0" end="0"/>
                                            </p:txEl>
                                          </p:spTgt>
                                        </p:tgtEl>
                                        <p:attrNameLst>
                                          <p:attrName>style.visibility</p:attrName>
                                        </p:attrNameLst>
                                      </p:cBhvr>
                                      <p:to>
                                        <p:strVal val="visible"/>
                                      </p:to>
                                    </p:set>
                                    <p:animEffect transition="in" filter="fade">
                                      <p:cBhvr>
                                        <p:cTn id="44" dur="500"/>
                                        <p:tgtEl>
                                          <p:spTgt spid="3">
                                            <p:txEl>
                                              <p:pRg st="0" end="0"/>
                                            </p:txEl>
                                          </p:spTgt>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fade">
                                      <p:cBhvr>
                                        <p:cTn id="52" dur="500"/>
                                        <p:tgtEl>
                                          <p:spTgt spid="3">
                                            <p:txEl>
                                              <p:pRg st="2" end="2"/>
                                            </p:txEl>
                                          </p:spTgt>
                                        </p:tgtEl>
                                      </p:cBhvr>
                                    </p:animEffect>
                                  </p:childTnLst>
                                </p:cTn>
                              </p:par>
                            </p:childTnLst>
                          </p:cTn>
                        </p:par>
                        <p:par>
                          <p:cTn id="53" fill="hold">
                            <p:stCondLst>
                              <p:cond delay="1500"/>
                            </p:stCondLst>
                            <p:childTnLst>
                              <p:par>
                                <p:cTn id="54" presetID="10" presetClass="entr" presetSubtype="0" fill="hold" grpId="0" nodeType="after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fade">
                                      <p:cBhvr>
                                        <p:cTn id="56" dur="500"/>
                                        <p:tgtEl>
                                          <p:spTgt spid="3">
                                            <p:txEl>
                                              <p:pRg st="3" end="3"/>
                                            </p:txEl>
                                          </p:spTgt>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fade">
                                      <p:cBhvr>
                                        <p:cTn id="6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1.5 </a:t>
            </a:r>
            <a:r>
              <a:rPr lang="zh-CN" altLang="en-US" sz="3600" dirty="0" smtClean="0"/>
              <a:t>准则</a:t>
            </a:r>
            <a:endParaRPr lang="zh-CN" altLang="en-US" sz="3600" dirty="0"/>
          </a:p>
        </p:txBody>
      </p:sp>
      <p:sp>
        <p:nvSpPr>
          <p:cNvPr id="3" name="内容占位符 2"/>
          <p:cNvSpPr>
            <a:spLocks noGrp="1"/>
          </p:cNvSpPr>
          <p:nvPr>
            <p:ph idx="1"/>
          </p:nvPr>
        </p:nvSpPr>
        <p:spPr>
          <a:xfrm>
            <a:off x="1371600" y="2286000"/>
            <a:ext cx="7624119" cy="3579341"/>
          </a:xfrm>
        </p:spPr>
        <p:txBody>
          <a:bodyPr>
            <a:normAutofit/>
          </a:bodyPr>
          <a:lstStyle/>
          <a:p>
            <a:r>
              <a:rPr lang="en-US" altLang="zh-CN" sz="2600" dirty="0" smtClean="0">
                <a:solidFill>
                  <a:schemeClr val="tx1"/>
                </a:solidFill>
              </a:rPr>
              <a:t>1</a:t>
            </a:r>
            <a:r>
              <a:rPr lang="zh-CN" altLang="en-US" sz="2600" dirty="0" smtClean="0">
                <a:solidFill>
                  <a:schemeClr val="tx1"/>
                </a:solidFill>
              </a:rPr>
              <a:t>、</a:t>
            </a:r>
            <a:r>
              <a:rPr lang="zh-CN" altLang="en-US" sz="2600" dirty="0">
                <a:solidFill>
                  <a:schemeClr val="tx1"/>
                </a:solidFill>
              </a:rPr>
              <a:t>理解和表示问题的信息</a:t>
            </a:r>
            <a:r>
              <a:rPr lang="zh-CN" altLang="en-US" sz="2600" dirty="0" smtClean="0">
                <a:solidFill>
                  <a:schemeClr val="tx1"/>
                </a:solidFill>
              </a:rPr>
              <a:t>域；</a:t>
            </a:r>
            <a:endParaRPr lang="zh-CN" altLang="en-US" sz="2600" dirty="0">
              <a:solidFill>
                <a:schemeClr val="tx1"/>
              </a:solidFill>
            </a:endParaRPr>
          </a:p>
          <a:p>
            <a:r>
              <a:rPr lang="en-US" altLang="zh-CN" sz="2600" dirty="0" smtClean="0">
                <a:solidFill>
                  <a:schemeClr val="tx1"/>
                </a:solidFill>
              </a:rPr>
              <a:t>2</a:t>
            </a:r>
            <a:r>
              <a:rPr lang="zh-CN" altLang="en-US" sz="2600" dirty="0" smtClean="0">
                <a:solidFill>
                  <a:schemeClr val="tx1"/>
                </a:solidFill>
              </a:rPr>
              <a:t>、</a:t>
            </a:r>
            <a:r>
              <a:rPr lang="zh-CN" altLang="en-US" sz="2600" dirty="0">
                <a:solidFill>
                  <a:schemeClr val="tx1"/>
                </a:solidFill>
              </a:rPr>
              <a:t>定义软件应完成的</a:t>
            </a:r>
            <a:r>
              <a:rPr lang="zh-CN" altLang="en-US" sz="2600" dirty="0" smtClean="0">
                <a:solidFill>
                  <a:schemeClr val="tx1"/>
                </a:solidFill>
              </a:rPr>
              <a:t>功能</a:t>
            </a:r>
            <a:r>
              <a:rPr lang="zh-CN" altLang="en-US" sz="2600" dirty="0">
                <a:solidFill>
                  <a:schemeClr val="tx1"/>
                </a:solidFill>
              </a:rPr>
              <a:t>；</a:t>
            </a:r>
            <a:endParaRPr lang="en-US" altLang="zh-CN" sz="2600" dirty="0" smtClean="0">
              <a:solidFill>
                <a:schemeClr val="tx1"/>
              </a:solidFill>
            </a:endParaRPr>
          </a:p>
          <a:p>
            <a:r>
              <a:rPr lang="en-US" altLang="zh-CN" sz="2600" dirty="0" smtClean="0">
                <a:solidFill>
                  <a:schemeClr val="tx1"/>
                </a:solidFill>
              </a:rPr>
              <a:t>3</a:t>
            </a:r>
            <a:r>
              <a:rPr lang="zh-CN" altLang="en-US" sz="2600" dirty="0" smtClean="0">
                <a:solidFill>
                  <a:schemeClr val="tx1"/>
                </a:solidFill>
              </a:rPr>
              <a:t>、描述软件行为（作为外部事件的结果）；</a:t>
            </a:r>
            <a:endParaRPr lang="en-US" altLang="zh-CN" sz="2600" dirty="0" smtClean="0">
              <a:solidFill>
                <a:schemeClr val="tx1"/>
              </a:solidFill>
            </a:endParaRPr>
          </a:p>
          <a:p>
            <a:r>
              <a:rPr lang="en-US" altLang="zh-CN" sz="2600" i="1" dirty="0" smtClean="0">
                <a:solidFill>
                  <a:schemeClr val="tx1"/>
                </a:solidFill>
                <a:effectLst>
                  <a:outerShdw blurRad="38100" dist="38100" dir="2700000" algn="tl">
                    <a:srgbClr val="000000">
                      <a:alpha val="43137"/>
                    </a:srgbClr>
                  </a:outerShdw>
                </a:effectLst>
              </a:rPr>
              <a:t>4</a:t>
            </a:r>
            <a:r>
              <a:rPr lang="zh-CN" altLang="en-US" sz="2600" i="1" dirty="0" smtClean="0">
                <a:solidFill>
                  <a:schemeClr val="tx1"/>
                </a:solidFill>
                <a:effectLst>
                  <a:outerShdw blurRad="38100" dist="38100" dir="2700000" algn="tl">
                    <a:srgbClr val="000000">
                      <a:alpha val="43137"/>
                    </a:srgbClr>
                  </a:outerShdw>
                </a:effectLst>
              </a:rPr>
              <a:t>、用层次的方式不断展现细节；</a:t>
            </a:r>
            <a:endParaRPr lang="en-US" altLang="zh-CN" sz="2600" i="1" dirty="0" smtClean="0">
              <a:solidFill>
                <a:schemeClr val="tx1"/>
              </a:solidFill>
              <a:effectLst>
                <a:outerShdw blurRad="38100" dist="38100" dir="2700000" algn="tl">
                  <a:srgbClr val="000000">
                    <a:alpha val="43137"/>
                  </a:srgbClr>
                </a:outerShdw>
              </a:effectLst>
            </a:endParaRPr>
          </a:p>
          <a:p>
            <a:r>
              <a:rPr lang="en-US" altLang="zh-CN" sz="2600" i="1" dirty="0" smtClean="0">
                <a:solidFill>
                  <a:schemeClr val="tx1"/>
                </a:solidFill>
                <a:effectLst>
                  <a:outerShdw blurRad="38100" dist="38100" dir="2700000" algn="tl">
                    <a:srgbClr val="000000">
                      <a:alpha val="43137"/>
                    </a:srgbClr>
                  </a:outerShdw>
                </a:effectLst>
              </a:rPr>
              <a:t>5</a:t>
            </a:r>
            <a:r>
              <a:rPr lang="zh-CN" altLang="en-US" sz="2600" i="1" dirty="0" smtClean="0">
                <a:solidFill>
                  <a:schemeClr val="tx1"/>
                </a:solidFill>
                <a:effectLst>
                  <a:outerShdw blurRad="38100" dist="38100" dir="2700000" algn="tl">
                    <a:srgbClr val="000000">
                      <a:alpha val="43137"/>
                    </a:srgbClr>
                  </a:outerShdw>
                </a:effectLst>
              </a:rPr>
              <a:t>、分析过程应该从要素信息移向实现细节。</a:t>
            </a:r>
            <a:endParaRPr lang="zh-CN" altLang="en-US" sz="2600" i="1" dirty="0">
              <a:solidFill>
                <a:schemeClr val="tx1"/>
              </a:solidFill>
              <a:effectLst>
                <a:outerShdw blurRad="38100" dist="38100" dir="2700000" algn="tl">
                  <a:srgbClr val="000000">
                    <a:alpha val="43137"/>
                  </a:srgbClr>
                </a:outerShdw>
              </a:effectLst>
            </a:endParaRPr>
          </a:p>
        </p:txBody>
      </p:sp>
      <p:cxnSp>
        <p:nvCxnSpPr>
          <p:cNvPr id="5" name="直接箭头连接符 4"/>
          <p:cNvCxnSpPr>
            <a:endCxn id="6" idx="1"/>
          </p:cNvCxnSpPr>
          <p:nvPr/>
        </p:nvCxnSpPr>
        <p:spPr>
          <a:xfrm>
            <a:off x="6211330" y="2516833"/>
            <a:ext cx="2496068" cy="0"/>
          </a:xfrm>
          <a:prstGeom prst="straightConnector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6" name="文本框 5"/>
          <p:cNvSpPr txBox="1"/>
          <p:nvPr/>
        </p:nvSpPr>
        <p:spPr>
          <a:xfrm>
            <a:off x="8707398" y="2286000"/>
            <a:ext cx="2786340"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sz="2400" dirty="0" smtClean="0"/>
              <a:t>数据模型</a:t>
            </a:r>
            <a:r>
              <a:rPr lang="en-US" altLang="zh-CN" sz="2400" dirty="0" smtClean="0"/>
              <a:t>/</a:t>
            </a:r>
            <a:r>
              <a:rPr lang="zh-CN" altLang="en-US" sz="2400" dirty="0" smtClean="0"/>
              <a:t>对象模型</a:t>
            </a:r>
            <a:endParaRPr lang="zh-CN" altLang="en-US" sz="2400" dirty="0"/>
          </a:p>
        </p:txBody>
      </p:sp>
      <p:cxnSp>
        <p:nvCxnSpPr>
          <p:cNvPr id="7" name="直接箭头连接符 6"/>
          <p:cNvCxnSpPr>
            <a:endCxn id="8" idx="1"/>
          </p:cNvCxnSpPr>
          <p:nvPr/>
        </p:nvCxnSpPr>
        <p:spPr>
          <a:xfrm>
            <a:off x="6293708" y="3092798"/>
            <a:ext cx="2413690" cy="0"/>
          </a:xfrm>
          <a:prstGeom prst="straightConnector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8" name="文本框 7"/>
          <p:cNvSpPr txBox="1"/>
          <p:nvPr/>
        </p:nvSpPr>
        <p:spPr>
          <a:xfrm>
            <a:off x="8707398" y="2861965"/>
            <a:ext cx="278634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2400" dirty="0" smtClean="0"/>
              <a:t>功能模型</a:t>
            </a:r>
            <a:endParaRPr lang="zh-CN" altLang="en-US" sz="2400" dirty="0"/>
          </a:p>
        </p:txBody>
      </p:sp>
      <p:cxnSp>
        <p:nvCxnSpPr>
          <p:cNvPr id="9" name="直接箭头连接符 8"/>
          <p:cNvCxnSpPr>
            <a:endCxn id="10" idx="1"/>
          </p:cNvCxnSpPr>
          <p:nvPr/>
        </p:nvCxnSpPr>
        <p:spPr>
          <a:xfrm>
            <a:off x="8155459" y="3644049"/>
            <a:ext cx="551939" cy="0"/>
          </a:xfrm>
          <a:prstGeom prst="straightConnector1">
            <a:avLst/>
          </a:prstGeom>
          <a:ln>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10" name="文本框 9"/>
          <p:cNvSpPr txBox="1"/>
          <p:nvPr/>
        </p:nvSpPr>
        <p:spPr>
          <a:xfrm>
            <a:off x="8707398" y="3413216"/>
            <a:ext cx="278634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400" dirty="0" smtClean="0"/>
              <a:t>行为模型</a:t>
            </a:r>
            <a:r>
              <a:rPr lang="en-US" altLang="zh-CN" sz="2400" dirty="0" smtClean="0"/>
              <a:t>/</a:t>
            </a:r>
            <a:r>
              <a:rPr lang="zh-CN" altLang="en-US" sz="2400" dirty="0" smtClean="0"/>
              <a:t>动态模型</a:t>
            </a:r>
            <a:endParaRPr lang="zh-CN" altLang="en-US" sz="2400" dirty="0"/>
          </a:p>
        </p:txBody>
      </p:sp>
    </p:spTree>
    <p:extLst>
      <p:ext uri="{BB962C8B-B14F-4D97-AF65-F5344CB8AC3E}">
        <p14:creationId xmlns:p14="http://schemas.microsoft.com/office/powerpoint/2010/main" val="378364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1.6 </a:t>
            </a:r>
            <a:r>
              <a:rPr lang="zh-CN" altLang="en-US" sz="3600" dirty="0" smtClean="0"/>
              <a:t>特点</a:t>
            </a:r>
            <a:endParaRPr lang="zh-CN" altLang="en-US" sz="3600" dirty="0"/>
          </a:p>
        </p:txBody>
      </p:sp>
      <p:sp>
        <p:nvSpPr>
          <p:cNvPr id="3" name="内容占位符 2"/>
          <p:cNvSpPr>
            <a:spLocks noGrp="1"/>
          </p:cNvSpPr>
          <p:nvPr>
            <p:ph idx="1"/>
          </p:nvPr>
        </p:nvSpPr>
        <p:spPr>
          <a:xfrm>
            <a:off x="1371600" y="2286000"/>
            <a:ext cx="9922476" cy="3933568"/>
          </a:xfrm>
        </p:spPr>
        <p:txBody>
          <a:bodyPr>
            <a:normAutofit/>
          </a:bodyPr>
          <a:lstStyle/>
          <a:p>
            <a:r>
              <a:rPr lang="en-US" altLang="zh-CN" sz="2600" dirty="0" smtClean="0">
                <a:solidFill>
                  <a:schemeClr val="tx1"/>
                </a:solidFill>
              </a:rPr>
              <a:t>1</a:t>
            </a:r>
            <a:r>
              <a:rPr lang="zh-CN" altLang="en-US" sz="2600" dirty="0" smtClean="0">
                <a:solidFill>
                  <a:schemeClr val="tx1"/>
                </a:solidFill>
              </a:rPr>
              <a:t>、</a:t>
            </a:r>
            <a:r>
              <a:rPr lang="zh-CN" altLang="en-US" sz="2600" dirty="0">
                <a:solidFill>
                  <a:schemeClr val="tx1"/>
                </a:solidFill>
              </a:rPr>
              <a:t>用户与开发人员</a:t>
            </a:r>
            <a:r>
              <a:rPr lang="zh-CN" altLang="en-US" sz="2600" dirty="0">
                <a:solidFill>
                  <a:srgbClr val="FF0000"/>
                </a:solidFill>
              </a:rPr>
              <a:t>很难</a:t>
            </a:r>
            <a:r>
              <a:rPr lang="zh-CN" altLang="en-US" sz="2600" dirty="0" smtClean="0">
                <a:solidFill>
                  <a:srgbClr val="FF0000"/>
                </a:solidFill>
              </a:rPr>
              <a:t>交流</a:t>
            </a:r>
            <a:r>
              <a:rPr lang="zh-CN" altLang="en-US" sz="2600" dirty="0" smtClean="0">
                <a:solidFill>
                  <a:schemeClr val="tx1"/>
                </a:solidFill>
              </a:rPr>
              <a:t>（</a:t>
            </a:r>
            <a:r>
              <a:rPr lang="zh-CN" altLang="en-US" sz="2800" dirty="0">
                <a:solidFill>
                  <a:schemeClr val="tx1">
                    <a:lumMod val="75000"/>
                    <a:lumOff val="25000"/>
                  </a:schemeClr>
                </a:solidFill>
              </a:rPr>
              <a:t>缺乏共同语言；不了解对方的</a:t>
            </a:r>
            <a:r>
              <a:rPr lang="zh-CN" altLang="en-US" sz="2800" dirty="0" smtClean="0">
                <a:solidFill>
                  <a:schemeClr val="tx1">
                    <a:lumMod val="75000"/>
                    <a:lumOff val="25000"/>
                  </a:schemeClr>
                </a:solidFill>
              </a:rPr>
              <a:t>工作</a:t>
            </a:r>
            <a:r>
              <a:rPr lang="zh-CN" altLang="en-US" sz="2600" dirty="0" smtClean="0">
                <a:solidFill>
                  <a:schemeClr val="tx1"/>
                </a:solidFill>
              </a:rPr>
              <a:t>）；</a:t>
            </a:r>
            <a:endParaRPr lang="en-US" altLang="zh-CN" sz="2600" dirty="0" smtClean="0">
              <a:solidFill>
                <a:schemeClr val="tx1"/>
              </a:solidFill>
            </a:endParaRPr>
          </a:p>
          <a:p>
            <a:r>
              <a:rPr lang="en-US" altLang="zh-CN" sz="2600" dirty="0" smtClean="0">
                <a:solidFill>
                  <a:schemeClr val="tx1"/>
                </a:solidFill>
              </a:rPr>
              <a:t>2</a:t>
            </a:r>
            <a:r>
              <a:rPr lang="zh-CN" altLang="en-US" sz="2600" dirty="0">
                <a:solidFill>
                  <a:schemeClr val="tx1"/>
                </a:solidFill>
              </a:rPr>
              <a:t>、用户的需求是</a:t>
            </a:r>
            <a:r>
              <a:rPr lang="zh-CN" altLang="en-US" sz="2600" dirty="0">
                <a:solidFill>
                  <a:srgbClr val="FF0000"/>
                </a:solidFill>
              </a:rPr>
              <a:t>动态变化</a:t>
            </a:r>
            <a:r>
              <a:rPr lang="zh-CN" altLang="en-US" sz="2600" dirty="0" smtClean="0">
                <a:solidFill>
                  <a:schemeClr val="tx1"/>
                </a:solidFill>
              </a:rPr>
              <a:t>的；</a:t>
            </a:r>
            <a:endParaRPr lang="zh-CN" altLang="en-US" sz="2600" dirty="0">
              <a:solidFill>
                <a:schemeClr val="tx1"/>
              </a:solidFill>
            </a:endParaRPr>
          </a:p>
          <a:p>
            <a:r>
              <a:rPr lang="en-US" altLang="zh-CN" sz="2600" dirty="0" smtClean="0">
                <a:solidFill>
                  <a:schemeClr val="tx1"/>
                </a:solidFill>
              </a:rPr>
              <a:t>3</a:t>
            </a:r>
            <a:r>
              <a:rPr lang="zh-CN" altLang="en-US" sz="2600" dirty="0">
                <a:solidFill>
                  <a:schemeClr val="tx1"/>
                </a:solidFill>
              </a:rPr>
              <a:t>、系统变更的</a:t>
            </a:r>
            <a:r>
              <a:rPr lang="zh-CN" altLang="en-US" sz="2600" dirty="0">
                <a:solidFill>
                  <a:srgbClr val="FF0000"/>
                </a:solidFill>
              </a:rPr>
              <a:t>代价呈非线性</a:t>
            </a:r>
            <a:r>
              <a:rPr lang="zh-CN" altLang="en-US" sz="2600" dirty="0" smtClean="0">
                <a:solidFill>
                  <a:srgbClr val="FF0000"/>
                </a:solidFill>
              </a:rPr>
              <a:t>增长</a:t>
            </a:r>
            <a:r>
              <a:rPr lang="zh-CN" altLang="en-US" sz="2600" dirty="0" smtClean="0">
                <a:solidFill>
                  <a:schemeClr val="tx1"/>
                </a:solidFill>
              </a:rPr>
              <a:t>。</a:t>
            </a:r>
            <a:endParaRPr lang="en-US" altLang="zh-CN" sz="2600" dirty="0" smtClean="0">
              <a:solidFill>
                <a:schemeClr val="tx1"/>
              </a:solidFill>
            </a:endParaRPr>
          </a:p>
          <a:p>
            <a:endParaRPr lang="zh-CN" altLang="en-US" sz="2600" dirty="0">
              <a:solidFill>
                <a:schemeClr val="tx1"/>
              </a:solidFill>
            </a:endParaRPr>
          </a:p>
        </p:txBody>
      </p:sp>
    </p:spTree>
    <p:extLst>
      <p:ext uri="{BB962C8B-B14F-4D97-AF65-F5344CB8AC3E}">
        <p14:creationId xmlns:p14="http://schemas.microsoft.com/office/powerpoint/2010/main" val="4250046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一、需求分析概述</a:t>
            </a:r>
            <a:r>
              <a:rPr lang="en-US" altLang="zh-CN" dirty="0" smtClean="0"/>
              <a:t/>
            </a:r>
            <a:br>
              <a:rPr lang="en-US" altLang="zh-CN" dirty="0" smtClean="0"/>
            </a:br>
            <a:r>
              <a:rPr lang="en-US" altLang="zh-CN" dirty="0" smtClean="0"/>
              <a:t>                                              </a:t>
            </a:r>
            <a:r>
              <a:rPr lang="en-US" altLang="zh-CN" sz="3600" dirty="0" smtClean="0"/>
              <a:t>1.7 </a:t>
            </a:r>
            <a:r>
              <a:rPr lang="zh-CN" altLang="en-US" sz="3600" dirty="0" smtClean="0"/>
              <a:t>如何与用户沟通</a:t>
            </a:r>
            <a:endParaRPr lang="zh-CN" altLang="en-US" sz="3600" dirty="0"/>
          </a:p>
        </p:txBody>
      </p:sp>
      <p:sp>
        <p:nvSpPr>
          <p:cNvPr id="3" name="内容占位符 2"/>
          <p:cNvSpPr>
            <a:spLocks noGrp="1"/>
          </p:cNvSpPr>
          <p:nvPr>
            <p:ph idx="1"/>
          </p:nvPr>
        </p:nvSpPr>
        <p:spPr>
          <a:xfrm>
            <a:off x="1371600" y="2286000"/>
            <a:ext cx="9922476" cy="3933568"/>
          </a:xfrm>
        </p:spPr>
        <p:txBody>
          <a:bodyPr>
            <a:normAutofit/>
          </a:bodyPr>
          <a:lstStyle/>
          <a:p>
            <a:pPr marL="0" indent="0">
              <a:buNone/>
            </a:pPr>
            <a:r>
              <a:rPr lang="zh-CN" altLang="en-US" sz="2600" dirty="0" smtClean="0">
                <a:solidFill>
                  <a:schemeClr val="tx1"/>
                </a:solidFill>
              </a:rPr>
              <a:t>        软件</a:t>
            </a:r>
            <a:r>
              <a:rPr lang="zh-CN" altLang="en-US" sz="2600" dirty="0">
                <a:solidFill>
                  <a:schemeClr val="tx1"/>
                </a:solidFill>
              </a:rPr>
              <a:t>需求分析总是从两方或多方之间的通信开始，良好的通信技术有助于理解需求。</a:t>
            </a:r>
          </a:p>
          <a:p>
            <a:pPr marL="0" indent="0">
              <a:buNone/>
            </a:pPr>
            <a:r>
              <a:rPr lang="zh-CN" altLang="en-US" sz="2600" dirty="0" smtClean="0">
                <a:solidFill>
                  <a:schemeClr val="tx1"/>
                </a:solidFill>
              </a:rPr>
              <a:t>        常用</a:t>
            </a:r>
            <a:r>
              <a:rPr lang="zh-CN" altLang="en-US" sz="2600" dirty="0">
                <a:solidFill>
                  <a:schemeClr val="tx1"/>
                </a:solidFill>
              </a:rPr>
              <a:t>的用户沟通方式包括：</a:t>
            </a:r>
          </a:p>
          <a:p>
            <a:pPr lvl="1"/>
            <a:r>
              <a:rPr lang="en-US" altLang="zh-CN" sz="2600" dirty="0" smtClean="0">
                <a:solidFill>
                  <a:schemeClr val="tx1"/>
                </a:solidFill>
              </a:rPr>
              <a:t>1</a:t>
            </a:r>
            <a:r>
              <a:rPr lang="zh-CN" altLang="en-US" sz="2600" dirty="0">
                <a:solidFill>
                  <a:schemeClr val="tx1"/>
                </a:solidFill>
              </a:rPr>
              <a:t>、访谈；</a:t>
            </a:r>
          </a:p>
          <a:p>
            <a:pPr lvl="1"/>
            <a:r>
              <a:rPr lang="en-US" altLang="zh-CN" sz="2600" dirty="0" smtClean="0">
                <a:solidFill>
                  <a:schemeClr val="tx1"/>
                </a:solidFill>
              </a:rPr>
              <a:t>2</a:t>
            </a:r>
            <a:r>
              <a:rPr lang="zh-CN" altLang="en-US" sz="2600" dirty="0">
                <a:solidFill>
                  <a:schemeClr val="tx1"/>
                </a:solidFill>
              </a:rPr>
              <a:t>、简易的应用规格说明技术；</a:t>
            </a:r>
          </a:p>
          <a:p>
            <a:pPr lvl="1"/>
            <a:r>
              <a:rPr lang="en-US" altLang="zh-CN" sz="2600" dirty="0" smtClean="0">
                <a:solidFill>
                  <a:schemeClr val="tx1"/>
                </a:solidFill>
              </a:rPr>
              <a:t>3</a:t>
            </a:r>
            <a:r>
              <a:rPr lang="zh-CN" altLang="en-US" sz="2600" dirty="0">
                <a:solidFill>
                  <a:schemeClr val="tx1"/>
                </a:solidFill>
              </a:rPr>
              <a:t>、软件原型。</a:t>
            </a:r>
          </a:p>
          <a:p>
            <a:endParaRPr lang="en-US" altLang="zh-CN" sz="2600" dirty="0" smtClean="0">
              <a:solidFill>
                <a:schemeClr val="tx1"/>
              </a:solidFill>
            </a:endParaRPr>
          </a:p>
          <a:p>
            <a:endParaRPr lang="zh-CN" altLang="en-US" sz="2600" dirty="0">
              <a:solidFill>
                <a:schemeClr val="tx1"/>
              </a:solidFill>
            </a:endParaRPr>
          </a:p>
        </p:txBody>
      </p:sp>
    </p:spTree>
    <p:extLst>
      <p:ext uri="{BB962C8B-B14F-4D97-AF65-F5344CB8AC3E}">
        <p14:creationId xmlns:p14="http://schemas.microsoft.com/office/powerpoint/2010/main" val="2720444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1348</TotalTime>
  <Words>4015</Words>
  <Application>Microsoft Office PowerPoint</Application>
  <PresentationFormat>宽屏</PresentationFormat>
  <Paragraphs>443</Paragraphs>
  <Slides>58</Slides>
  <Notes>47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8" baseType="lpstr">
      <vt:lpstr>等线</vt:lpstr>
      <vt:lpstr>华文楷体</vt:lpstr>
      <vt:lpstr>宋体</vt:lpstr>
      <vt:lpstr>幼圆</vt:lpstr>
      <vt:lpstr>Arial</vt:lpstr>
      <vt:lpstr>Franklin Gothic Book</vt:lpstr>
      <vt:lpstr>Garamond</vt:lpstr>
      <vt:lpstr>Wingdings</vt:lpstr>
      <vt:lpstr>Crop</vt:lpstr>
      <vt:lpstr>Visio</vt:lpstr>
      <vt:lpstr>第三讲 软件需求建模</vt:lpstr>
      <vt:lpstr>主要内容</vt:lpstr>
      <vt:lpstr>一、需求分析概述                                                 1.1 基本概念</vt:lpstr>
      <vt:lpstr>一、需求分析概述                                                       1.2 目标</vt:lpstr>
      <vt:lpstr>一、需求分析概述                                        1.3 需求的具体内容</vt:lpstr>
      <vt:lpstr>一、需求分析概述                                                        1.4 过程</vt:lpstr>
      <vt:lpstr>一、需求分析概述                                                        1.5 准则</vt:lpstr>
      <vt:lpstr>一、需求分析概述                                                        1.6 特点</vt:lpstr>
      <vt:lpstr>一、需求分析概述                                               1.7 如何与用户沟通</vt:lpstr>
      <vt:lpstr>一、需求分析概述                                               1.7 如何与用户沟通</vt:lpstr>
      <vt:lpstr>一、需求分析概述                                               1.7 如何与用户沟通</vt:lpstr>
      <vt:lpstr>一、需求分析概述                                               1.7 如何与用户沟通</vt:lpstr>
      <vt:lpstr>主要内容</vt:lpstr>
      <vt:lpstr>二、面向数据流的结构化分析方法                                              2.1 结构化方法</vt:lpstr>
      <vt:lpstr>二、面向数据流的结构化分析方法                                              2.1 结构化方法</vt:lpstr>
      <vt:lpstr>二、面向数据流的结构化分析方法                                              2.1 结构化方法</vt:lpstr>
      <vt:lpstr>二、面向数据流的结构化分析方法                                              2.1 结构化方法</vt:lpstr>
      <vt:lpstr>二、面向数据流的结构化分析方法                                              2.1 结构化方法</vt:lpstr>
      <vt:lpstr>二、面向数据流的结构化分析方法                                              2.1 结构化方法</vt:lpstr>
      <vt:lpstr>二、面向数据流的结构化分析方法                                              2.1 结构化方法</vt:lpstr>
      <vt:lpstr>二、面向数据流的结构化分析方法                                              2.1 结构化方法</vt:lpstr>
      <vt:lpstr>二、面向数据流的结构化分析方法                                              2.2 结构化分析</vt:lpstr>
      <vt:lpstr>2.2 结构化分析                                                         1. 概念</vt:lpstr>
      <vt:lpstr>2.2 结构化分析                                                         1. 概念</vt:lpstr>
      <vt:lpstr>2.2 结构化分析                                                         1. 概念</vt:lpstr>
      <vt:lpstr>2.2 结构化分析                                                 什么是模型？</vt:lpstr>
      <vt:lpstr>二、面向数据流的结构化分析方法                                              2.2 结构化分析</vt:lpstr>
      <vt:lpstr>2.2 结构化分析                                            2. 结构化分析模型</vt:lpstr>
      <vt:lpstr>二、面向数据流的结构化分析方法                                              2.2 结构化分析</vt:lpstr>
      <vt:lpstr>2.2 结构化分析                                                  3. 实体关系图</vt:lpstr>
      <vt:lpstr>二、面向数据流的结构化分析方法                                              2.2 结构化分析</vt:lpstr>
      <vt:lpstr>2.2 结构化分析                                                    4. 数据流图</vt:lpstr>
      <vt:lpstr>2.2 结构化分析                                                    4. 数据流图</vt:lpstr>
      <vt:lpstr>2.2 结构化分析                                                    4. 数据流图</vt:lpstr>
      <vt:lpstr>2.2 结构化分析                                                    4. 数据流图</vt:lpstr>
      <vt:lpstr>2.2 结构化分析                                                    4. 数据流图</vt:lpstr>
      <vt:lpstr>2.2 结构化分析                                                    4. 数据流图</vt:lpstr>
      <vt:lpstr>2.2 结构化分析                                                    4. 数据流图</vt:lpstr>
      <vt:lpstr>2.2 结构化分析                                                    4. 数据流图</vt:lpstr>
      <vt:lpstr>2.2 结构化分析                                                    4. 数据流图</vt:lpstr>
      <vt:lpstr>2.2 结构化分析                                                    4. 数据流图</vt:lpstr>
      <vt:lpstr>2.2 结构化分析                                                    4. 数据流图</vt:lpstr>
      <vt:lpstr>二、面向数据流的结构化分析方法                                              2.2 结构化分析</vt:lpstr>
      <vt:lpstr>2.2 结构化分析                                                  5. 状态转换图</vt:lpstr>
      <vt:lpstr>2.2 结构化分析                                                  5. 状态转换图</vt:lpstr>
      <vt:lpstr>二、面向数据流的结构化分析方法                                              2.2 结构化分析</vt:lpstr>
      <vt:lpstr>2.2 结构化分析                                                    6. 数据字典</vt:lpstr>
      <vt:lpstr>2.2 结构化分析                                                    6. 数据字典</vt:lpstr>
      <vt:lpstr>2.2 结构化分析                                                    6. 数据字典</vt:lpstr>
      <vt:lpstr>2.2 结构化分析                                                    6. 数据字典</vt:lpstr>
      <vt:lpstr>2.2 结构化分析                                                    6. 数据字典</vt:lpstr>
      <vt:lpstr>2.2 结构化分析                                                    6. 数据字典</vt:lpstr>
      <vt:lpstr>2.2 结构化分析                                                    6. 数据字典</vt:lpstr>
      <vt:lpstr>2.2 结构化分析                                                    6. 数据字典</vt:lpstr>
      <vt:lpstr>2.2 结构化分析                                                          小结</vt:lpstr>
      <vt:lpstr>主要内容</vt:lpstr>
      <vt:lpstr>系统</vt:lpstr>
      <vt:lpstr>The END</vt:lpstr>
    </vt:vector>
  </TitlesOfParts>
  <Company>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 软件需求建模</dc:title>
  <dc:creator>zhangchi</dc:creator>
  <cp:lastModifiedBy>张弛</cp:lastModifiedBy>
  <cp:revision>77</cp:revision>
  <dcterms:created xsi:type="dcterms:W3CDTF">2018-10-07T08:10:25Z</dcterms:created>
  <dcterms:modified xsi:type="dcterms:W3CDTF">2020-09-27T02:31:29Z</dcterms:modified>
</cp:coreProperties>
</file>