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4"/>
  </p:notesMasterIdLst>
  <p:handoutMasterIdLst>
    <p:handoutMasterId r:id="rId95"/>
  </p:handoutMasterIdLst>
  <p:sldIdLst>
    <p:sldId id="633" r:id="rId3"/>
    <p:sldId id="634" r:id="rId4"/>
    <p:sldId id="604" r:id="rId5"/>
    <p:sldId id="605" r:id="rId6"/>
    <p:sldId id="337" r:id="rId7"/>
    <p:sldId id="393" r:id="rId8"/>
    <p:sldId id="342" r:id="rId9"/>
    <p:sldId id="343" r:id="rId10"/>
    <p:sldId id="344" r:id="rId11"/>
    <p:sldId id="347" r:id="rId12"/>
    <p:sldId id="348" r:id="rId13"/>
    <p:sldId id="645" r:id="rId14"/>
    <p:sldId id="643" r:id="rId15"/>
    <p:sldId id="642" r:id="rId16"/>
    <p:sldId id="648" r:id="rId17"/>
    <p:sldId id="649" r:id="rId18"/>
    <p:sldId id="650" r:id="rId19"/>
    <p:sldId id="651" r:id="rId20"/>
    <p:sldId id="652" r:id="rId21"/>
    <p:sldId id="653" r:id="rId22"/>
    <p:sldId id="654" r:id="rId23"/>
    <p:sldId id="655" r:id="rId24"/>
    <p:sldId id="656" r:id="rId25"/>
    <p:sldId id="662" r:id="rId26"/>
    <p:sldId id="657" r:id="rId27"/>
    <p:sldId id="658" r:id="rId28"/>
    <p:sldId id="659" r:id="rId29"/>
    <p:sldId id="660" r:id="rId30"/>
    <p:sldId id="661" r:id="rId31"/>
    <p:sldId id="663" r:id="rId32"/>
    <p:sldId id="664" r:id="rId33"/>
    <p:sldId id="635" r:id="rId34"/>
    <p:sldId id="636" r:id="rId35"/>
    <p:sldId id="637" r:id="rId36"/>
    <p:sldId id="638" r:id="rId37"/>
    <p:sldId id="639" r:id="rId38"/>
    <p:sldId id="640" r:id="rId39"/>
    <p:sldId id="641" r:id="rId40"/>
    <p:sldId id="588" r:id="rId41"/>
    <p:sldId id="589" r:id="rId42"/>
    <p:sldId id="584" r:id="rId43"/>
    <p:sldId id="586" r:id="rId44"/>
    <p:sldId id="666" r:id="rId45"/>
    <p:sldId id="644" r:id="rId46"/>
    <p:sldId id="646" r:id="rId47"/>
    <p:sldId id="590" r:id="rId48"/>
    <p:sldId id="591" r:id="rId49"/>
    <p:sldId id="422" r:id="rId50"/>
    <p:sldId id="593" r:id="rId51"/>
    <p:sldId id="594" r:id="rId52"/>
    <p:sldId id="595" r:id="rId53"/>
    <p:sldId id="596" r:id="rId54"/>
    <p:sldId id="428" r:id="rId55"/>
    <p:sldId id="680" r:id="rId56"/>
    <p:sldId id="429" r:id="rId57"/>
    <p:sldId id="430" r:id="rId58"/>
    <p:sldId id="681" r:id="rId59"/>
    <p:sldId id="597" r:id="rId60"/>
    <p:sldId id="682" r:id="rId61"/>
    <p:sldId id="683" r:id="rId62"/>
    <p:sldId id="441" r:id="rId63"/>
    <p:sldId id="599" r:id="rId64"/>
    <p:sldId id="671" r:id="rId65"/>
    <p:sldId id="672" r:id="rId66"/>
    <p:sldId id="617" r:id="rId67"/>
    <p:sldId id="619" r:id="rId68"/>
    <p:sldId id="620" r:id="rId69"/>
    <p:sldId id="623" r:id="rId70"/>
    <p:sldId id="625" r:id="rId71"/>
    <p:sldId id="626" r:id="rId72"/>
    <p:sldId id="679" r:id="rId73"/>
    <p:sldId id="647" r:id="rId74"/>
    <p:sldId id="667" r:id="rId75"/>
    <p:sldId id="474" r:id="rId76"/>
    <p:sldId id="627" r:id="rId77"/>
    <p:sldId id="668" r:id="rId78"/>
    <p:sldId id="476" r:id="rId79"/>
    <p:sldId id="478" r:id="rId80"/>
    <p:sldId id="479" r:id="rId81"/>
    <p:sldId id="629" r:id="rId82"/>
    <p:sldId id="630" r:id="rId83"/>
    <p:sldId id="631" r:id="rId84"/>
    <p:sldId id="475" r:id="rId85"/>
    <p:sldId id="678" r:id="rId86"/>
    <p:sldId id="673" r:id="rId87"/>
    <p:sldId id="483" r:id="rId88"/>
    <p:sldId id="485" r:id="rId89"/>
    <p:sldId id="489" r:id="rId90"/>
    <p:sldId id="491" r:id="rId91"/>
    <p:sldId id="675" r:id="rId92"/>
    <p:sldId id="669" r:id="rId9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FFFF"/>
    <a:srgbClr val="6600CC"/>
    <a:srgbClr val="FF9900"/>
    <a:srgbClr val="00FF00"/>
    <a:srgbClr val="0000FF"/>
    <a:srgbClr val="FFFF00"/>
    <a:srgbClr val="CC00CC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602"/>
    <p:restoredTop sz="94660"/>
  </p:normalViewPr>
  <p:slideViewPr>
    <p:cSldViewPr showGuides="1">
      <p:cViewPr varScale="1">
        <p:scale>
          <a:sx n="82" d="100"/>
          <a:sy n="82" d="100"/>
        </p:scale>
        <p:origin x="-1570" y="-1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8" Type="http://schemas.openxmlformats.org/officeDocument/2006/relationships/tableStyles" Target="tableStyles.xml"/><Relationship Id="rId97" Type="http://schemas.openxmlformats.org/officeDocument/2006/relationships/viewProps" Target="viewProps.xml"/><Relationship Id="rId96" Type="http://schemas.openxmlformats.org/officeDocument/2006/relationships/presProps" Target="presProps.xml"/><Relationship Id="rId95" Type="http://schemas.openxmlformats.org/officeDocument/2006/relationships/handoutMaster" Target="handoutMasters/handoutMaster1.xml"/><Relationship Id="rId94" Type="http://schemas.openxmlformats.org/officeDocument/2006/relationships/notesMaster" Target="notesMasters/notesMaster1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70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0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0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latin typeface="Times New Roman" panose="02020603050405020304" pitchFamily="18" charset="0"/>
              </a:rPr>
            </a:fld>
            <a:endParaRPr lang="en-US" altLang="zh-CN" sz="1200" b="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60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latin typeface="Times New Roman" panose="02020603050405020304" pitchFamily="18" charset="0"/>
              </a:rPr>
            </a:fld>
            <a:endParaRPr lang="en-US" altLang="zh-CN" sz="1200" b="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/>
          <p:nvPr/>
        </p:nvGrpSpPr>
        <p:grpSpPr>
          <a:xfrm>
            <a:off x="4716463" y="5345113"/>
            <a:ext cx="4427537" cy="1512887"/>
            <a:chOff x="2971" y="3367"/>
            <a:chExt cx="2789" cy="953"/>
          </a:xfrm>
        </p:grpSpPr>
        <p:sp>
          <p:nvSpPr>
            <p:cNvPr id="25" name="Freeform 3"/>
            <p:cNvSpPr/>
            <p:nvPr/>
          </p:nvSpPr>
          <p:spPr bwMode="ltGray">
            <a:xfrm>
              <a:off x="2971" y="3367"/>
              <a:ext cx="2789" cy="953"/>
            </a:xfrm>
            <a:custGeom>
              <a:avLst/>
              <a:gdLst/>
              <a:ahLst/>
              <a:cxnLst>
                <a:cxn ang="0">
                  <a:pos x="2768" y="18"/>
                </a:cxn>
                <a:cxn ang="0">
                  <a:pos x="2678" y="24"/>
                </a:cxn>
                <a:cxn ang="0">
                  <a:pos x="2613" y="102"/>
                </a:cxn>
                <a:cxn ang="0">
                  <a:pos x="2511" y="156"/>
                </a:cxn>
                <a:cxn ang="0">
                  <a:pos x="2505" y="222"/>
                </a:cxn>
                <a:cxn ang="0">
                  <a:pos x="2487" y="246"/>
                </a:cxn>
                <a:cxn ang="0">
                  <a:pos x="2469" y="252"/>
                </a:cxn>
                <a:cxn ang="0">
                  <a:pos x="2397" y="210"/>
                </a:cxn>
                <a:cxn ang="0">
                  <a:pos x="2260" y="192"/>
                </a:cxn>
                <a:cxn ang="0">
                  <a:pos x="2236" y="186"/>
                </a:cxn>
                <a:cxn ang="0">
                  <a:pos x="2218" y="192"/>
                </a:cxn>
                <a:cxn ang="0">
                  <a:pos x="2146" y="228"/>
                </a:cxn>
                <a:cxn ang="0">
                  <a:pos x="2110" y="240"/>
                </a:cxn>
                <a:cxn ang="0">
                  <a:pos x="2086" y="246"/>
                </a:cxn>
                <a:cxn ang="0">
                  <a:pos x="2074" y="258"/>
                </a:cxn>
                <a:cxn ang="0">
                  <a:pos x="2074" y="276"/>
                </a:cxn>
                <a:cxn ang="0">
                  <a:pos x="2051" y="300"/>
                </a:cxn>
                <a:cxn ang="0">
                  <a:pos x="2033" y="312"/>
                </a:cxn>
                <a:cxn ang="0">
                  <a:pos x="2021" y="324"/>
                </a:cxn>
                <a:cxn ang="0">
                  <a:pos x="2009" y="336"/>
                </a:cxn>
                <a:cxn ang="0">
                  <a:pos x="1979" y="342"/>
                </a:cxn>
                <a:cxn ang="0">
                  <a:pos x="1913" y="336"/>
                </a:cxn>
                <a:cxn ang="0">
                  <a:pos x="1877" y="330"/>
                </a:cxn>
                <a:cxn ang="0">
                  <a:pos x="1865" y="342"/>
                </a:cxn>
                <a:cxn ang="0">
                  <a:pos x="1853" y="354"/>
                </a:cxn>
                <a:cxn ang="0">
                  <a:pos x="1823" y="360"/>
                </a:cxn>
                <a:cxn ang="0">
                  <a:pos x="1764" y="342"/>
                </a:cxn>
                <a:cxn ang="0">
                  <a:pos x="1740" y="342"/>
                </a:cxn>
                <a:cxn ang="0">
                  <a:pos x="1716" y="354"/>
                </a:cxn>
                <a:cxn ang="0">
                  <a:pos x="1656" y="425"/>
                </a:cxn>
                <a:cxn ang="0">
                  <a:pos x="1614" y="569"/>
                </a:cxn>
                <a:cxn ang="0">
                  <a:pos x="1614" y="593"/>
                </a:cxn>
                <a:cxn ang="0">
                  <a:pos x="1620" y="641"/>
                </a:cxn>
                <a:cxn ang="0">
                  <a:pos x="1638" y="659"/>
                </a:cxn>
                <a:cxn ang="0">
                  <a:pos x="1632" y="671"/>
                </a:cxn>
                <a:cxn ang="0">
                  <a:pos x="1620" y="683"/>
                </a:cxn>
                <a:cxn ang="0">
                  <a:pos x="1542" y="689"/>
                </a:cxn>
                <a:cxn ang="0">
                  <a:pos x="1465" y="629"/>
                </a:cxn>
                <a:cxn ang="0">
                  <a:pos x="1333" y="587"/>
                </a:cxn>
                <a:cxn ang="0">
                  <a:pos x="1184" y="671"/>
                </a:cxn>
                <a:cxn ang="0">
                  <a:pos x="1016" y="731"/>
                </a:cxn>
                <a:cxn ang="0">
                  <a:pos x="813" y="743"/>
                </a:cxn>
                <a:cxn ang="0">
                  <a:pos x="628" y="701"/>
                </a:cxn>
                <a:cxn ang="0">
                  <a:pos x="568" y="695"/>
                </a:cxn>
                <a:cxn ang="0">
                  <a:pos x="556" y="701"/>
                </a:cxn>
                <a:cxn ang="0">
                  <a:pos x="520" y="731"/>
                </a:cxn>
                <a:cxn ang="0">
                  <a:pos x="436" y="809"/>
                </a:cxn>
                <a:cxn ang="0">
                  <a:pos x="406" y="821"/>
                </a:cxn>
                <a:cxn ang="0">
                  <a:pos x="382" y="821"/>
                </a:cxn>
                <a:cxn ang="0">
                  <a:pos x="335" y="827"/>
                </a:cxn>
                <a:cxn ang="0">
                  <a:pos x="209" y="851"/>
                </a:cxn>
                <a:cxn ang="0">
                  <a:pos x="173" y="857"/>
                </a:cxn>
                <a:cxn ang="0">
                  <a:pos x="125" y="851"/>
                </a:cxn>
                <a:cxn ang="0">
                  <a:pos x="107" y="857"/>
                </a:cxn>
                <a:cxn ang="0">
                  <a:pos x="101" y="875"/>
                </a:cxn>
                <a:cxn ang="0">
                  <a:pos x="83" y="887"/>
                </a:cxn>
                <a:cxn ang="0">
                  <a:pos x="48" y="899"/>
                </a:cxn>
                <a:cxn ang="0">
                  <a:pos x="2780" y="24"/>
                </a:cxn>
              </a:cxnLst>
              <a:rect l="0" t="0" r="r" b="b"/>
              <a:pathLst>
                <a:path w="2780" h="953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6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  <a:lnTo>
                    <a:pt x="2780" y="24"/>
                  </a:lnTo>
                  <a:lnTo>
                    <a:pt x="2780" y="24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Freeform 4"/>
            <p:cNvSpPr/>
            <p:nvPr/>
          </p:nvSpPr>
          <p:spPr bwMode="ltGray">
            <a:xfrm>
              <a:off x="4602" y="4014"/>
              <a:ext cx="12" cy="18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Freeform 5"/>
            <p:cNvSpPr/>
            <p:nvPr/>
          </p:nvSpPr>
          <p:spPr bwMode="ltGray">
            <a:xfrm>
              <a:off x="4596" y="3996"/>
              <a:ext cx="6" cy="18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6" y="1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6" h="18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Freeform 6"/>
            <p:cNvSpPr/>
            <p:nvPr/>
          </p:nvSpPr>
          <p:spPr bwMode="ltGray">
            <a:xfrm>
              <a:off x="5180" y="3577"/>
              <a:ext cx="304" cy="741"/>
            </a:xfrm>
            <a:custGeom>
              <a:avLst/>
              <a:gdLst/>
              <a:ahLst/>
              <a:cxnLst>
                <a:cxn ang="0">
                  <a:pos x="280" y="42"/>
                </a:cxn>
                <a:cxn ang="0">
                  <a:pos x="274" y="42"/>
                </a:cxn>
                <a:cxn ang="0">
                  <a:pos x="268" y="42"/>
                </a:cxn>
                <a:cxn ang="0">
                  <a:pos x="256" y="42"/>
                </a:cxn>
                <a:cxn ang="0">
                  <a:pos x="238" y="48"/>
                </a:cxn>
                <a:cxn ang="0">
                  <a:pos x="214" y="12"/>
                </a:cxn>
                <a:cxn ang="0">
                  <a:pos x="196" y="0"/>
                </a:cxn>
                <a:cxn ang="0">
                  <a:pos x="196" y="0"/>
                </a:cxn>
                <a:cxn ang="0">
                  <a:pos x="164" y="167"/>
                </a:cxn>
                <a:cxn ang="0">
                  <a:pos x="144" y="217"/>
                </a:cxn>
                <a:cxn ang="0">
                  <a:pos x="110" y="281"/>
                </a:cxn>
                <a:cxn ang="0">
                  <a:pos x="96" y="327"/>
                </a:cxn>
                <a:cxn ang="0">
                  <a:pos x="124" y="405"/>
                </a:cxn>
                <a:cxn ang="0">
                  <a:pos x="100" y="463"/>
                </a:cxn>
                <a:cxn ang="0">
                  <a:pos x="68" y="503"/>
                </a:cxn>
                <a:cxn ang="0">
                  <a:pos x="30" y="539"/>
                </a:cxn>
                <a:cxn ang="0">
                  <a:pos x="24" y="613"/>
                </a:cxn>
                <a:cxn ang="0">
                  <a:pos x="0" y="741"/>
                </a:cxn>
                <a:cxn ang="0">
                  <a:pos x="202" y="741"/>
                </a:cxn>
                <a:cxn ang="0">
                  <a:pos x="180" y="639"/>
                </a:cxn>
                <a:cxn ang="0">
                  <a:pos x="192" y="589"/>
                </a:cxn>
                <a:cxn ang="0">
                  <a:pos x="178" y="539"/>
                </a:cxn>
                <a:cxn ang="0">
                  <a:pos x="190" y="499"/>
                </a:cxn>
                <a:cxn ang="0">
                  <a:pos x="184" y="465"/>
                </a:cxn>
                <a:cxn ang="0">
                  <a:pos x="192" y="391"/>
                </a:cxn>
                <a:cxn ang="0">
                  <a:pos x="216" y="313"/>
                </a:cxn>
                <a:cxn ang="0">
                  <a:pos x="238" y="249"/>
                </a:cxn>
                <a:cxn ang="0">
                  <a:pos x="268" y="185"/>
                </a:cxn>
                <a:cxn ang="0">
                  <a:pos x="284" y="159"/>
                </a:cxn>
                <a:cxn ang="0">
                  <a:pos x="304" y="12"/>
                </a:cxn>
                <a:cxn ang="0">
                  <a:pos x="298" y="24"/>
                </a:cxn>
                <a:cxn ang="0">
                  <a:pos x="292" y="30"/>
                </a:cxn>
                <a:cxn ang="0">
                  <a:pos x="292" y="36"/>
                </a:cxn>
                <a:cxn ang="0">
                  <a:pos x="286" y="36"/>
                </a:cxn>
                <a:cxn ang="0">
                  <a:pos x="286" y="42"/>
                </a:cxn>
                <a:cxn ang="0">
                  <a:pos x="280" y="42"/>
                </a:cxn>
                <a:cxn ang="0">
                  <a:pos x="280" y="42"/>
                </a:cxn>
                <a:cxn ang="0">
                  <a:pos x="280" y="42"/>
                </a:cxn>
              </a:cxnLst>
              <a:rect l="0" t="0" r="r" b="b"/>
              <a:pathLst>
                <a:path w="304" h="741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Freeform 7"/>
            <p:cNvSpPr/>
            <p:nvPr/>
          </p:nvSpPr>
          <p:spPr bwMode="ltGray">
            <a:xfrm>
              <a:off x="4918" y="3553"/>
              <a:ext cx="314" cy="767"/>
            </a:xfrm>
            <a:custGeom>
              <a:avLst/>
              <a:gdLst/>
              <a:ahLst/>
              <a:cxnLst>
                <a:cxn ang="0">
                  <a:pos x="284" y="6"/>
                </a:cxn>
                <a:cxn ang="0">
                  <a:pos x="278" y="6"/>
                </a:cxn>
                <a:cxn ang="0">
                  <a:pos x="272" y="12"/>
                </a:cxn>
                <a:cxn ang="0">
                  <a:pos x="254" y="18"/>
                </a:cxn>
                <a:cxn ang="0">
                  <a:pos x="230" y="24"/>
                </a:cxn>
                <a:cxn ang="0">
                  <a:pos x="206" y="42"/>
                </a:cxn>
                <a:cxn ang="0">
                  <a:pos x="188" y="48"/>
                </a:cxn>
                <a:cxn ang="0">
                  <a:pos x="176" y="54"/>
                </a:cxn>
                <a:cxn ang="0">
                  <a:pos x="170" y="54"/>
                </a:cxn>
                <a:cxn ang="0">
                  <a:pos x="150" y="169"/>
                </a:cxn>
                <a:cxn ang="0">
                  <a:pos x="110" y="225"/>
                </a:cxn>
                <a:cxn ang="0">
                  <a:pos x="54" y="383"/>
                </a:cxn>
                <a:cxn ang="0">
                  <a:pos x="82" y="555"/>
                </a:cxn>
                <a:cxn ang="0">
                  <a:pos x="40" y="679"/>
                </a:cxn>
                <a:cxn ang="0">
                  <a:pos x="0" y="767"/>
                </a:cxn>
                <a:cxn ang="0">
                  <a:pos x="108" y="767"/>
                </a:cxn>
                <a:cxn ang="0">
                  <a:pos x="120" y="611"/>
                </a:cxn>
                <a:cxn ang="0">
                  <a:pos x="148" y="499"/>
                </a:cxn>
                <a:cxn ang="0">
                  <a:pos x="160" y="367"/>
                </a:cxn>
                <a:cxn ang="0">
                  <a:pos x="218" y="327"/>
                </a:cxn>
                <a:cxn ang="0">
                  <a:pos x="238" y="221"/>
                </a:cxn>
                <a:cxn ang="0">
                  <a:pos x="296" y="135"/>
                </a:cxn>
                <a:cxn ang="0">
                  <a:pos x="314" y="0"/>
                </a:cxn>
                <a:cxn ang="0">
                  <a:pos x="302" y="0"/>
                </a:cxn>
                <a:cxn ang="0">
                  <a:pos x="296" y="0"/>
                </a:cxn>
                <a:cxn ang="0">
                  <a:pos x="290" y="0"/>
                </a:cxn>
                <a:cxn ang="0">
                  <a:pos x="284" y="6"/>
                </a:cxn>
                <a:cxn ang="0">
                  <a:pos x="284" y="6"/>
                </a:cxn>
                <a:cxn ang="0">
                  <a:pos x="284" y="6"/>
                </a:cxn>
                <a:cxn ang="0">
                  <a:pos x="284" y="6"/>
                </a:cxn>
              </a:cxnLst>
              <a:rect l="0" t="0" r="r" b="b"/>
              <a:pathLst>
                <a:path w="314" h="767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Freeform 8"/>
            <p:cNvSpPr/>
            <p:nvPr/>
          </p:nvSpPr>
          <p:spPr bwMode="ltGray">
            <a:xfrm>
              <a:off x="4700" y="3697"/>
              <a:ext cx="275" cy="623"/>
            </a:xfrm>
            <a:custGeom>
              <a:avLst/>
              <a:gdLst/>
              <a:ahLst/>
              <a:cxnLst>
                <a:cxn ang="0">
                  <a:pos x="257" y="12"/>
                </a:cxn>
                <a:cxn ang="0">
                  <a:pos x="239" y="6"/>
                </a:cxn>
                <a:cxn ang="0">
                  <a:pos x="203" y="6"/>
                </a:cxn>
                <a:cxn ang="0">
                  <a:pos x="203" y="6"/>
                </a:cxn>
                <a:cxn ang="0">
                  <a:pos x="197" y="6"/>
                </a:cxn>
                <a:cxn ang="0">
                  <a:pos x="185" y="0"/>
                </a:cxn>
                <a:cxn ang="0">
                  <a:pos x="173" y="0"/>
                </a:cxn>
                <a:cxn ang="0">
                  <a:pos x="166" y="0"/>
                </a:cxn>
                <a:cxn ang="0">
                  <a:pos x="160" y="0"/>
                </a:cxn>
                <a:cxn ang="0">
                  <a:pos x="144" y="117"/>
                </a:cxn>
                <a:cxn ang="0">
                  <a:pos x="128" y="185"/>
                </a:cxn>
                <a:cxn ang="0">
                  <a:pos x="58" y="299"/>
                </a:cxn>
                <a:cxn ang="0">
                  <a:pos x="54" y="441"/>
                </a:cxn>
                <a:cxn ang="0">
                  <a:pos x="24" y="523"/>
                </a:cxn>
                <a:cxn ang="0">
                  <a:pos x="0" y="623"/>
                </a:cxn>
                <a:cxn ang="0">
                  <a:pos x="78" y="623"/>
                </a:cxn>
                <a:cxn ang="0">
                  <a:pos x="92" y="555"/>
                </a:cxn>
                <a:cxn ang="0">
                  <a:pos x="134" y="447"/>
                </a:cxn>
                <a:cxn ang="0">
                  <a:pos x="158" y="315"/>
                </a:cxn>
                <a:cxn ang="0">
                  <a:pos x="184" y="257"/>
                </a:cxn>
                <a:cxn ang="0">
                  <a:pos x="216" y="211"/>
                </a:cxn>
                <a:cxn ang="0">
                  <a:pos x="222" y="145"/>
                </a:cxn>
                <a:cxn ang="0">
                  <a:pos x="240" y="111"/>
                </a:cxn>
                <a:cxn ang="0">
                  <a:pos x="262" y="79"/>
                </a:cxn>
                <a:cxn ang="0">
                  <a:pos x="275" y="6"/>
                </a:cxn>
                <a:cxn ang="0">
                  <a:pos x="263" y="12"/>
                </a:cxn>
                <a:cxn ang="0">
                  <a:pos x="257" y="12"/>
                </a:cxn>
                <a:cxn ang="0">
                  <a:pos x="257" y="12"/>
                </a:cxn>
                <a:cxn ang="0">
                  <a:pos x="257" y="12"/>
                </a:cxn>
              </a:cxnLst>
              <a:rect l="0" t="0" r="r" b="b"/>
              <a:pathLst>
                <a:path w="275" h="623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Freeform 9"/>
            <p:cNvSpPr/>
            <p:nvPr/>
          </p:nvSpPr>
          <p:spPr bwMode="ltGray">
            <a:xfrm>
              <a:off x="4522" y="3709"/>
              <a:ext cx="213" cy="611"/>
            </a:xfrm>
            <a:custGeom>
              <a:avLst/>
              <a:gdLst/>
              <a:ahLst/>
              <a:cxnLst>
                <a:cxn ang="0">
                  <a:pos x="171" y="12"/>
                </a:cxn>
                <a:cxn ang="0">
                  <a:pos x="159" y="24"/>
                </a:cxn>
                <a:cxn ang="0">
                  <a:pos x="153" y="36"/>
                </a:cxn>
                <a:cxn ang="0">
                  <a:pos x="128" y="60"/>
                </a:cxn>
                <a:cxn ang="0">
                  <a:pos x="110" y="83"/>
                </a:cxn>
                <a:cxn ang="0">
                  <a:pos x="86" y="119"/>
                </a:cxn>
                <a:cxn ang="0">
                  <a:pos x="68" y="167"/>
                </a:cxn>
                <a:cxn ang="0">
                  <a:pos x="68" y="221"/>
                </a:cxn>
                <a:cxn ang="0">
                  <a:pos x="68" y="227"/>
                </a:cxn>
                <a:cxn ang="0">
                  <a:pos x="68" y="233"/>
                </a:cxn>
                <a:cxn ang="0">
                  <a:pos x="68" y="239"/>
                </a:cxn>
                <a:cxn ang="0">
                  <a:pos x="68" y="245"/>
                </a:cxn>
                <a:cxn ang="0">
                  <a:pos x="68" y="251"/>
                </a:cxn>
                <a:cxn ang="0">
                  <a:pos x="68" y="251"/>
                </a:cxn>
                <a:cxn ang="0">
                  <a:pos x="68" y="257"/>
                </a:cxn>
                <a:cxn ang="0">
                  <a:pos x="68" y="269"/>
                </a:cxn>
                <a:cxn ang="0">
                  <a:pos x="74" y="287"/>
                </a:cxn>
                <a:cxn ang="0">
                  <a:pos x="80" y="305"/>
                </a:cxn>
                <a:cxn ang="0">
                  <a:pos x="86" y="311"/>
                </a:cxn>
                <a:cxn ang="0">
                  <a:pos x="86" y="311"/>
                </a:cxn>
                <a:cxn ang="0">
                  <a:pos x="92" y="317"/>
                </a:cxn>
                <a:cxn ang="0">
                  <a:pos x="92" y="323"/>
                </a:cxn>
                <a:cxn ang="0">
                  <a:pos x="92" y="323"/>
                </a:cxn>
                <a:cxn ang="0">
                  <a:pos x="24" y="437"/>
                </a:cxn>
                <a:cxn ang="0">
                  <a:pos x="18" y="471"/>
                </a:cxn>
                <a:cxn ang="0">
                  <a:pos x="0" y="547"/>
                </a:cxn>
                <a:cxn ang="0">
                  <a:pos x="50" y="611"/>
                </a:cxn>
                <a:cxn ang="0">
                  <a:pos x="114" y="611"/>
                </a:cxn>
                <a:cxn ang="0">
                  <a:pos x="104" y="555"/>
                </a:cxn>
                <a:cxn ang="0">
                  <a:pos x="120" y="515"/>
                </a:cxn>
                <a:cxn ang="0">
                  <a:pos x="150" y="449"/>
                </a:cxn>
                <a:cxn ang="0">
                  <a:pos x="166" y="377"/>
                </a:cxn>
                <a:cxn ang="0">
                  <a:pos x="156" y="295"/>
                </a:cxn>
                <a:cxn ang="0">
                  <a:pos x="170" y="203"/>
                </a:cxn>
                <a:cxn ang="0">
                  <a:pos x="212" y="95"/>
                </a:cxn>
                <a:cxn ang="0">
                  <a:pos x="213" y="0"/>
                </a:cxn>
                <a:cxn ang="0">
                  <a:pos x="207" y="0"/>
                </a:cxn>
                <a:cxn ang="0">
                  <a:pos x="201" y="0"/>
                </a:cxn>
                <a:cxn ang="0">
                  <a:pos x="195" y="0"/>
                </a:cxn>
                <a:cxn ang="0">
                  <a:pos x="189" y="0"/>
                </a:cxn>
                <a:cxn ang="0">
                  <a:pos x="183" y="6"/>
                </a:cxn>
                <a:cxn ang="0">
                  <a:pos x="177" y="6"/>
                </a:cxn>
                <a:cxn ang="0">
                  <a:pos x="171" y="12"/>
                </a:cxn>
                <a:cxn ang="0">
                  <a:pos x="171" y="12"/>
                </a:cxn>
                <a:cxn ang="0">
                  <a:pos x="171" y="12"/>
                </a:cxn>
              </a:cxnLst>
              <a:rect l="0" t="0" r="r" b="b"/>
              <a:pathLst>
                <a:path w="213" h="611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Freeform 10"/>
            <p:cNvSpPr/>
            <p:nvPr/>
          </p:nvSpPr>
          <p:spPr bwMode="ltGray">
            <a:xfrm>
              <a:off x="4292" y="3936"/>
              <a:ext cx="167" cy="384"/>
            </a:xfrm>
            <a:custGeom>
              <a:avLst/>
              <a:gdLst/>
              <a:ahLst/>
              <a:cxnLst>
                <a:cxn ang="0">
                  <a:pos x="149" y="60"/>
                </a:cxn>
                <a:cxn ang="0">
                  <a:pos x="119" y="30"/>
                </a:cxn>
                <a:cxn ang="0">
                  <a:pos x="89" y="12"/>
                </a:cxn>
                <a:cxn ang="0">
                  <a:pos x="59" y="0"/>
                </a:cxn>
                <a:cxn ang="0">
                  <a:pos x="54" y="70"/>
                </a:cxn>
                <a:cxn ang="0">
                  <a:pos x="46" y="112"/>
                </a:cxn>
                <a:cxn ang="0">
                  <a:pos x="52" y="168"/>
                </a:cxn>
                <a:cxn ang="0">
                  <a:pos x="24" y="194"/>
                </a:cxn>
                <a:cxn ang="0">
                  <a:pos x="16" y="258"/>
                </a:cxn>
                <a:cxn ang="0">
                  <a:pos x="2" y="300"/>
                </a:cxn>
                <a:cxn ang="0">
                  <a:pos x="0" y="352"/>
                </a:cxn>
                <a:cxn ang="0">
                  <a:pos x="47" y="384"/>
                </a:cxn>
                <a:cxn ang="0">
                  <a:pos x="149" y="384"/>
                </a:cxn>
                <a:cxn ang="0">
                  <a:pos x="134" y="350"/>
                </a:cxn>
                <a:cxn ang="0">
                  <a:pos x="104" y="324"/>
                </a:cxn>
                <a:cxn ang="0">
                  <a:pos x="138" y="274"/>
                </a:cxn>
                <a:cxn ang="0">
                  <a:pos x="122" y="220"/>
                </a:cxn>
                <a:cxn ang="0">
                  <a:pos x="132" y="186"/>
                </a:cxn>
                <a:cxn ang="0">
                  <a:pos x="140" y="154"/>
                </a:cxn>
                <a:cxn ang="0">
                  <a:pos x="167" y="90"/>
                </a:cxn>
                <a:cxn ang="0">
                  <a:pos x="149" y="60"/>
                </a:cxn>
                <a:cxn ang="0">
                  <a:pos x="149" y="60"/>
                </a:cxn>
                <a:cxn ang="0">
                  <a:pos x="149" y="60"/>
                </a:cxn>
              </a:cxnLst>
              <a:rect l="0" t="0" r="r" b="b"/>
              <a:pathLst>
                <a:path w="167" h="384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Freeform 11"/>
            <p:cNvSpPr/>
            <p:nvPr/>
          </p:nvSpPr>
          <p:spPr bwMode="ltGray">
            <a:xfrm>
              <a:off x="4100" y="4020"/>
              <a:ext cx="166" cy="300"/>
            </a:xfrm>
            <a:custGeom>
              <a:avLst/>
              <a:gdLst/>
              <a:ahLst/>
              <a:cxnLst>
                <a:cxn ang="0">
                  <a:pos x="136" y="12"/>
                </a:cxn>
                <a:cxn ang="0">
                  <a:pos x="100" y="0"/>
                </a:cxn>
                <a:cxn ang="0">
                  <a:pos x="78" y="64"/>
                </a:cxn>
                <a:cxn ang="0">
                  <a:pos x="70" y="126"/>
                </a:cxn>
                <a:cxn ang="0">
                  <a:pos x="46" y="184"/>
                </a:cxn>
                <a:cxn ang="0">
                  <a:pos x="58" y="232"/>
                </a:cxn>
                <a:cxn ang="0">
                  <a:pos x="38" y="268"/>
                </a:cxn>
                <a:cxn ang="0">
                  <a:pos x="0" y="300"/>
                </a:cxn>
                <a:cxn ang="0">
                  <a:pos x="160" y="300"/>
                </a:cxn>
                <a:cxn ang="0">
                  <a:pos x="136" y="272"/>
                </a:cxn>
                <a:cxn ang="0">
                  <a:pos x="98" y="234"/>
                </a:cxn>
                <a:cxn ang="0">
                  <a:pos x="130" y="188"/>
                </a:cxn>
                <a:cxn ang="0">
                  <a:pos x="138" y="134"/>
                </a:cxn>
                <a:cxn ang="0">
                  <a:pos x="144" y="94"/>
                </a:cxn>
                <a:cxn ang="0">
                  <a:pos x="164" y="60"/>
                </a:cxn>
                <a:cxn ang="0">
                  <a:pos x="166" y="0"/>
                </a:cxn>
                <a:cxn ang="0">
                  <a:pos x="136" y="12"/>
                </a:cxn>
                <a:cxn ang="0">
                  <a:pos x="136" y="12"/>
                </a:cxn>
                <a:cxn ang="0">
                  <a:pos x="136" y="12"/>
                </a:cxn>
              </a:cxnLst>
              <a:rect l="0" t="0" r="r" b="b"/>
              <a:pathLst>
                <a:path w="166" h="30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12"/>
            <p:cNvSpPr/>
            <p:nvPr/>
          </p:nvSpPr>
          <p:spPr bwMode="ltGray">
            <a:xfrm>
              <a:off x="3910" y="4038"/>
              <a:ext cx="237" cy="282"/>
            </a:xfrm>
            <a:custGeom>
              <a:avLst/>
              <a:gdLst/>
              <a:ahLst/>
              <a:cxnLst>
                <a:cxn ang="0">
                  <a:pos x="201" y="0"/>
                </a:cxn>
                <a:cxn ang="0">
                  <a:pos x="183" y="0"/>
                </a:cxn>
                <a:cxn ang="0">
                  <a:pos x="158" y="50"/>
                </a:cxn>
                <a:cxn ang="0">
                  <a:pos x="148" y="92"/>
                </a:cxn>
                <a:cxn ang="0">
                  <a:pos x="120" y="144"/>
                </a:cxn>
                <a:cxn ang="0">
                  <a:pos x="82" y="182"/>
                </a:cxn>
                <a:cxn ang="0">
                  <a:pos x="60" y="232"/>
                </a:cxn>
                <a:cxn ang="0">
                  <a:pos x="0" y="282"/>
                </a:cxn>
                <a:cxn ang="0">
                  <a:pos x="128" y="282"/>
                </a:cxn>
                <a:cxn ang="0">
                  <a:pos x="154" y="254"/>
                </a:cxn>
                <a:cxn ang="0">
                  <a:pos x="158" y="196"/>
                </a:cxn>
                <a:cxn ang="0">
                  <a:pos x="188" y="148"/>
                </a:cxn>
                <a:cxn ang="0">
                  <a:pos x="196" y="70"/>
                </a:cxn>
                <a:cxn ang="0">
                  <a:pos x="237" y="0"/>
                </a:cxn>
                <a:cxn ang="0">
                  <a:pos x="201" y="0"/>
                </a:cxn>
                <a:cxn ang="0">
                  <a:pos x="201" y="0"/>
                </a:cxn>
                <a:cxn ang="0">
                  <a:pos x="201" y="0"/>
                </a:cxn>
              </a:cxnLst>
              <a:rect l="0" t="0" r="r" b="b"/>
              <a:pathLst>
                <a:path w="237" h="282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13"/>
            <p:cNvSpPr/>
            <p:nvPr/>
          </p:nvSpPr>
          <p:spPr bwMode="ltGray">
            <a:xfrm>
              <a:off x="3674" y="4086"/>
              <a:ext cx="196" cy="234"/>
            </a:xfrm>
            <a:custGeom>
              <a:avLst/>
              <a:gdLst/>
              <a:ahLst/>
              <a:cxnLst>
                <a:cxn ang="0">
                  <a:pos x="167" y="54"/>
                </a:cxn>
                <a:cxn ang="0">
                  <a:pos x="113" y="24"/>
                </a:cxn>
                <a:cxn ang="0">
                  <a:pos x="83" y="0"/>
                </a:cxn>
                <a:cxn ang="0">
                  <a:pos x="80" y="62"/>
                </a:cxn>
                <a:cxn ang="0">
                  <a:pos x="58" y="100"/>
                </a:cxn>
                <a:cxn ang="0">
                  <a:pos x="54" y="160"/>
                </a:cxn>
                <a:cxn ang="0">
                  <a:pos x="36" y="202"/>
                </a:cxn>
                <a:cxn ang="0">
                  <a:pos x="0" y="234"/>
                </a:cxn>
                <a:cxn ang="0">
                  <a:pos x="146" y="234"/>
                </a:cxn>
                <a:cxn ang="0">
                  <a:pos x="170" y="198"/>
                </a:cxn>
                <a:cxn ang="0">
                  <a:pos x="158" y="138"/>
                </a:cxn>
                <a:cxn ang="0">
                  <a:pos x="196" y="100"/>
                </a:cxn>
                <a:cxn ang="0">
                  <a:pos x="191" y="54"/>
                </a:cxn>
                <a:cxn ang="0">
                  <a:pos x="167" y="54"/>
                </a:cxn>
                <a:cxn ang="0">
                  <a:pos x="167" y="54"/>
                </a:cxn>
                <a:cxn ang="0">
                  <a:pos x="167" y="54"/>
                </a:cxn>
              </a:cxnLst>
              <a:rect l="0" t="0" r="r" b="b"/>
              <a:pathLst>
                <a:path w="196" h="234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14"/>
            <p:cNvSpPr/>
            <p:nvPr/>
          </p:nvSpPr>
          <p:spPr bwMode="ltGray">
            <a:xfrm>
              <a:off x="3476" y="4068"/>
              <a:ext cx="190" cy="252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166" y="0"/>
                </a:cxn>
                <a:cxn ang="0">
                  <a:pos x="158" y="38"/>
                </a:cxn>
                <a:cxn ang="0">
                  <a:pos x="138" y="120"/>
                </a:cxn>
                <a:cxn ang="0">
                  <a:pos x="94" y="180"/>
                </a:cxn>
                <a:cxn ang="0">
                  <a:pos x="62" y="234"/>
                </a:cxn>
                <a:cxn ang="0">
                  <a:pos x="0" y="252"/>
                </a:cxn>
                <a:cxn ang="0">
                  <a:pos x="128" y="252"/>
                </a:cxn>
                <a:cxn ang="0">
                  <a:pos x="142" y="188"/>
                </a:cxn>
                <a:cxn ang="0">
                  <a:pos x="186" y="90"/>
                </a:cxn>
                <a:cxn ang="0">
                  <a:pos x="190" y="38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190" y="0"/>
                </a:cxn>
              </a:cxnLst>
              <a:rect l="0" t="0" r="r" b="b"/>
              <a:pathLst>
                <a:path w="190" h="252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15"/>
            <p:cNvSpPr/>
            <p:nvPr/>
          </p:nvSpPr>
          <p:spPr bwMode="ltGray">
            <a:xfrm>
              <a:off x="3170" y="4188"/>
              <a:ext cx="230" cy="132"/>
            </a:xfrm>
            <a:custGeom>
              <a:avLst/>
              <a:gdLst/>
              <a:ahLst/>
              <a:cxnLst>
                <a:cxn ang="0">
                  <a:pos x="197" y="0"/>
                </a:cxn>
                <a:cxn ang="0">
                  <a:pos x="191" y="0"/>
                </a:cxn>
                <a:cxn ang="0">
                  <a:pos x="185" y="0"/>
                </a:cxn>
                <a:cxn ang="0">
                  <a:pos x="173" y="0"/>
                </a:cxn>
                <a:cxn ang="0">
                  <a:pos x="161" y="0"/>
                </a:cxn>
                <a:cxn ang="0">
                  <a:pos x="155" y="0"/>
                </a:cxn>
                <a:cxn ang="0">
                  <a:pos x="138" y="6"/>
                </a:cxn>
                <a:cxn ang="0">
                  <a:pos x="132" y="6"/>
                </a:cxn>
                <a:cxn ang="0">
                  <a:pos x="35" y="18"/>
                </a:cxn>
                <a:cxn ang="0">
                  <a:pos x="11" y="30"/>
                </a:cxn>
                <a:cxn ang="0">
                  <a:pos x="23" y="54"/>
                </a:cxn>
                <a:cxn ang="0">
                  <a:pos x="0" y="100"/>
                </a:cxn>
                <a:cxn ang="0">
                  <a:pos x="0" y="132"/>
                </a:cxn>
                <a:cxn ang="0">
                  <a:pos x="162" y="132"/>
                </a:cxn>
                <a:cxn ang="0">
                  <a:pos x="204" y="88"/>
                </a:cxn>
                <a:cxn ang="0">
                  <a:pos x="230" y="46"/>
                </a:cxn>
                <a:cxn ang="0">
                  <a:pos x="214" y="24"/>
                </a:cxn>
                <a:cxn ang="0">
                  <a:pos x="215" y="0"/>
                </a:cxn>
                <a:cxn ang="0">
                  <a:pos x="209" y="0"/>
                </a:cxn>
                <a:cxn ang="0">
                  <a:pos x="203" y="0"/>
                </a:cxn>
                <a:cxn ang="0">
                  <a:pos x="203" y="0"/>
                </a:cxn>
                <a:cxn ang="0">
                  <a:pos x="197" y="0"/>
                </a:cxn>
                <a:cxn ang="0">
                  <a:pos x="197" y="0"/>
                </a:cxn>
                <a:cxn ang="0">
                  <a:pos x="197" y="0"/>
                </a:cxn>
              </a:cxnLst>
              <a:rect l="0" t="0" r="r" b="b"/>
              <a:pathLst>
                <a:path w="230" h="132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6"/>
            <p:cNvSpPr/>
            <p:nvPr/>
          </p:nvSpPr>
          <p:spPr bwMode="ltGray">
            <a:xfrm>
              <a:off x="3044" y="4218"/>
              <a:ext cx="89" cy="102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66" y="48"/>
                </a:cxn>
                <a:cxn ang="0">
                  <a:pos x="30" y="72"/>
                </a:cxn>
                <a:cxn ang="0">
                  <a:pos x="0" y="102"/>
                </a:cxn>
                <a:cxn ang="0">
                  <a:pos x="66" y="102"/>
                </a:cxn>
                <a:cxn ang="0">
                  <a:pos x="88" y="56"/>
                </a:cxn>
                <a:cxn ang="0">
                  <a:pos x="89" y="6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</a:cxnLst>
              <a:rect l="0" t="0" r="r" b="b"/>
              <a:pathLst>
                <a:path w="89" h="102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7"/>
            <p:cNvSpPr/>
            <p:nvPr/>
          </p:nvSpPr>
          <p:spPr bwMode="ltGray">
            <a:xfrm>
              <a:off x="5482" y="3367"/>
              <a:ext cx="278" cy="953"/>
            </a:xfrm>
            <a:custGeom>
              <a:avLst/>
              <a:gdLst/>
              <a:ahLst/>
              <a:cxnLst>
                <a:cxn ang="0">
                  <a:pos x="278" y="24"/>
                </a:cxn>
                <a:cxn ang="0">
                  <a:pos x="272" y="24"/>
                </a:cxn>
                <a:cxn ang="0">
                  <a:pos x="272" y="18"/>
                </a:cxn>
                <a:cxn ang="0">
                  <a:pos x="266" y="18"/>
                </a:cxn>
                <a:cxn ang="0">
                  <a:pos x="254" y="12"/>
                </a:cxn>
                <a:cxn ang="0">
                  <a:pos x="236" y="6"/>
                </a:cxn>
                <a:cxn ang="0">
                  <a:pos x="212" y="0"/>
                </a:cxn>
                <a:cxn ang="0">
                  <a:pos x="206" y="6"/>
                </a:cxn>
                <a:cxn ang="0">
                  <a:pos x="198" y="129"/>
                </a:cxn>
                <a:cxn ang="0">
                  <a:pos x="184" y="209"/>
                </a:cxn>
                <a:cxn ang="0">
                  <a:pos x="182" y="249"/>
                </a:cxn>
                <a:cxn ang="0">
                  <a:pos x="200" y="339"/>
                </a:cxn>
                <a:cxn ang="0">
                  <a:pos x="186" y="481"/>
                </a:cxn>
                <a:cxn ang="0">
                  <a:pos x="176" y="521"/>
                </a:cxn>
                <a:cxn ang="0">
                  <a:pos x="156" y="601"/>
                </a:cxn>
                <a:cxn ang="0">
                  <a:pos x="172" y="681"/>
                </a:cxn>
                <a:cxn ang="0">
                  <a:pos x="138" y="765"/>
                </a:cxn>
                <a:cxn ang="0">
                  <a:pos x="96" y="847"/>
                </a:cxn>
                <a:cxn ang="0">
                  <a:pos x="50" y="899"/>
                </a:cxn>
                <a:cxn ang="0">
                  <a:pos x="0" y="953"/>
                </a:cxn>
                <a:cxn ang="0">
                  <a:pos x="278" y="953"/>
                </a:cxn>
                <a:cxn ang="0">
                  <a:pos x="278" y="24"/>
                </a:cxn>
                <a:cxn ang="0">
                  <a:pos x="278" y="24"/>
                </a:cxn>
                <a:cxn ang="0">
                  <a:pos x="278" y="24"/>
                </a:cxn>
              </a:cxnLst>
              <a:rect l="0" t="0" r="r" b="b"/>
              <a:pathLst>
                <a:path w="278" h="953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67986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828800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67987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0" name="Rectangle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34" charset="0"/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34" charset="0"/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34" charset="0"/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34" charset="0"/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34" charset="0"/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34" charset="0"/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34" charset="0"/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34" charset="0"/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34" charset="0"/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34" charset="0"/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34" charset="0"/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34" charset="0"/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194" name="Group 2"/>
          <p:cNvGrpSpPr/>
          <p:nvPr/>
        </p:nvGrpSpPr>
        <p:grpSpPr>
          <a:xfrm>
            <a:off x="4716463" y="5345113"/>
            <a:ext cx="4427537" cy="1512887"/>
            <a:chOff x="2971" y="3367"/>
            <a:chExt cx="2789" cy="953"/>
          </a:xfrm>
        </p:grpSpPr>
        <p:sp>
          <p:nvSpPr>
            <p:cNvPr id="466947" name="Freeform 3"/>
            <p:cNvSpPr/>
            <p:nvPr/>
          </p:nvSpPr>
          <p:spPr bwMode="ltGray">
            <a:xfrm>
              <a:off x="2971" y="3367"/>
              <a:ext cx="2789" cy="953"/>
            </a:xfrm>
            <a:custGeom>
              <a:avLst/>
              <a:gdLst/>
              <a:ahLst/>
              <a:cxnLst>
                <a:cxn ang="0">
                  <a:pos x="2768" y="18"/>
                </a:cxn>
                <a:cxn ang="0">
                  <a:pos x="2678" y="24"/>
                </a:cxn>
                <a:cxn ang="0">
                  <a:pos x="2613" y="102"/>
                </a:cxn>
                <a:cxn ang="0">
                  <a:pos x="2511" y="156"/>
                </a:cxn>
                <a:cxn ang="0">
                  <a:pos x="2505" y="222"/>
                </a:cxn>
                <a:cxn ang="0">
                  <a:pos x="2487" y="246"/>
                </a:cxn>
                <a:cxn ang="0">
                  <a:pos x="2469" y="252"/>
                </a:cxn>
                <a:cxn ang="0">
                  <a:pos x="2397" y="210"/>
                </a:cxn>
                <a:cxn ang="0">
                  <a:pos x="2260" y="192"/>
                </a:cxn>
                <a:cxn ang="0">
                  <a:pos x="2236" y="186"/>
                </a:cxn>
                <a:cxn ang="0">
                  <a:pos x="2218" y="192"/>
                </a:cxn>
                <a:cxn ang="0">
                  <a:pos x="2146" y="228"/>
                </a:cxn>
                <a:cxn ang="0">
                  <a:pos x="2110" y="240"/>
                </a:cxn>
                <a:cxn ang="0">
                  <a:pos x="2086" y="246"/>
                </a:cxn>
                <a:cxn ang="0">
                  <a:pos x="2074" y="258"/>
                </a:cxn>
                <a:cxn ang="0">
                  <a:pos x="2074" y="276"/>
                </a:cxn>
                <a:cxn ang="0">
                  <a:pos x="2051" y="300"/>
                </a:cxn>
                <a:cxn ang="0">
                  <a:pos x="2033" y="312"/>
                </a:cxn>
                <a:cxn ang="0">
                  <a:pos x="2021" y="324"/>
                </a:cxn>
                <a:cxn ang="0">
                  <a:pos x="2009" y="336"/>
                </a:cxn>
                <a:cxn ang="0">
                  <a:pos x="1979" y="342"/>
                </a:cxn>
                <a:cxn ang="0">
                  <a:pos x="1913" y="336"/>
                </a:cxn>
                <a:cxn ang="0">
                  <a:pos x="1877" y="330"/>
                </a:cxn>
                <a:cxn ang="0">
                  <a:pos x="1865" y="342"/>
                </a:cxn>
                <a:cxn ang="0">
                  <a:pos x="1853" y="354"/>
                </a:cxn>
                <a:cxn ang="0">
                  <a:pos x="1823" y="360"/>
                </a:cxn>
                <a:cxn ang="0">
                  <a:pos x="1764" y="342"/>
                </a:cxn>
                <a:cxn ang="0">
                  <a:pos x="1740" y="342"/>
                </a:cxn>
                <a:cxn ang="0">
                  <a:pos x="1716" y="354"/>
                </a:cxn>
                <a:cxn ang="0">
                  <a:pos x="1656" y="425"/>
                </a:cxn>
                <a:cxn ang="0">
                  <a:pos x="1614" y="569"/>
                </a:cxn>
                <a:cxn ang="0">
                  <a:pos x="1614" y="593"/>
                </a:cxn>
                <a:cxn ang="0">
                  <a:pos x="1620" y="641"/>
                </a:cxn>
                <a:cxn ang="0">
                  <a:pos x="1638" y="659"/>
                </a:cxn>
                <a:cxn ang="0">
                  <a:pos x="1632" y="671"/>
                </a:cxn>
                <a:cxn ang="0">
                  <a:pos x="1620" y="683"/>
                </a:cxn>
                <a:cxn ang="0">
                  <a:pos x="1542" y="689"/>
                </a:cxn>
                <a:cxn ang="0">
                  <a:pos x="1465" y="629"/>
                </a:cxn>
                <a:cxn ang="0">
                  <a:pos x="1333" y="587"/>
                </a:cxn>
                <a:cxn ang="0">
                  <a:pos x="1184" y="671"/>
                </a:cxn>
                <a:cxn ang="0">
                  <a:pos x="1016" y="731"/>
                </a:cxn>
                <a:cxn ang="0">
                  <a:pos x="813" y="743"/>
                </a:cxn>
                <a:cxn ang="0">
                  <a:pos x="628" y="701"/>
                </a:cxn>
                <a:cxn ang="0">
                  <a:pos x="568" y="695"/>
                </a:cxn>
                <a:cxn ang="0">
                  <a:pos x="556" y="701"/>
                </a:cxn>
                <a:cxn ang="0">
                  <a:pos x="520" y="731"/>
                </a:cxn>
                <a:cxn ang="0">
                  <a:pos x="436" y="809"/>
                </a:cxn>
                <a:cxn ang="0">
                  <a:pos x="406" y="821"/>
                </a:cxn>
                <a:cxn ang="0">
                  <a:pos x="382" y="821"/>
                </a:cxn>
                <a:cxn ang="0">
                  <a:pos x="335" y="827"/>
                </a:cxn>
                <a:cxn ang="0">
                  <a:pos x="209" y="851"/>
                </a:cxn>
                <a:cxn ang="0">
                  <a:pos x="173" y="857"/>
                </a:cxn>
                <a:cxn ang="0">
                  <a:pos x="125" y="851"/>
                </a:cxn>
                <a:cxn ang="0">
                  <a:pos x="107" y="857"/>
                </a:cxn>
                <a:cxn ang="0">
                  <a:pos x="101" y="875"/>
                </a:cxn>
                <a:cxn ang="0">
                  <a:pos x="83" y="887"/>
                </a:cxn>
                <a:cxn ang="0">
                  <a:pos x="48" y="899"/>
                </a:cxn>
                <a:cxn ang="0">
                  <a:pos x="2780" y="24"/>
                </a:cxn>
              </a:cxnLst>
              <a:rect l="0" t="0" r="r" b="b"/>
              <a:pathLst>
                <a:path w="2780" h="953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6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  <a:lnTo>
                    <a:pt x="2780" y="24"/>
                  </a:lnTo>
                  <a:lnTo>
                    <a:pt x="2780" y="24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6948" name="Freeform 4"/>
            <p:cNvSpPr/>
            <p:nvPr/>
          </p:nvSpPr>
          <p:spPr bwMode="ltGray">
            <a:xfrm>
              <a:off x="4602" y="4014"/>
              <a:ext cx="12" cy="18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6949" name="Freeform 5"/>
            <p:cNvSpPr/>
            <p:nvPr/>
          </p:nvSpPr>
          <p:spPr bwMode="ltGray">
            <a:xfrm>
              <a:off x="4596" y="3996"/>
              <a:ext cx="6" cy="18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6" y="1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6" h="18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6950" name="Freeform 6"/>
            <p:cNvSpPr/>
            <p:nvPr/>
          </p:nvSpPr>
          <p:spPr bwMode="ltGray">
            <a:xfrm>
              <a:off x="5180" y="3577"/>
              <a:ext cx="304" cy="741"/>
            </a:xfrm>
            <a:custGeom>
              <a:avLst/>
              <a:gdLst/>
              <a:ahLst/>
              <a:cxnLst>
                <a:cxn ang="0">
                  <a:pos x="280" y="42"/>
                </a:cxn>
                <a:cxn ang="0">
                  <a:pos x="274" y="42"/>
                </a:cxn>
                <a:cxn ang="0">
                  <a:pos x="268" y="42"/>
                </a:cxn>
                <a:cxn ang="0">
                  <a:pos x="256" y="42"/>
                </a:cxn>
                <a:cxn ang="0">
                  <a:pos x="238" y="48"/>
                </a:cxn>
                <a:cxn ang="0">
                  <a:pos x="214" y="12"/>
                </a:cxn>
                <a:cxn ang="0">
                  <a:pos x="196" y="0"/>
                </a:cxn>
                <a:cxn ang="0">
                  <a:pos x="196" y="0"/>
                </a:cxn>
                <a:cxn ang="0">
                  <a:pos x="164" y="167"/>
                </a:cxn>
                <a:cxn ang="0">
                  <a:pos x="144" y="217"/>
                </a:cxn>
                <a:cxn ang="0">
                  <a:pos x="110" y="281"/>
                </a:cxn>
                <a:cxn ang="0">
                  <a:pos x="96" y="327"/>
                </a:cxn>
                <a:cxn ang="0">
                  <a:pos x="124" y="405"/>
                </a:cxn>
                <a:cxn ang="0">
                  <a:pos x="100" y="463"/>
                </a:cxn>
                <a:cxn ang="0">
                  <a:pos x="68" y="503"/>
                </a:cxn>
                <a:cxn ang="0">
                  <a:pos x="30" y="539"/>
                </a:cxn>
                <a:cxn ang="0">
                  <a:pos x="24" y="613"/>
                </a:cxn>
                <a:cxn ang="0">
                  <a:pos x="0" y="741"/>
                </a:cxn>
                <a:cxn ang="0">
                  <a:pos x="202" y="741"/>
                </a:cxn>
                <a:cxn ang="0">
                  <a:pos x="180" y="639"/>
                </a:cxn>
                <a:cxn ang="0">
                  <a:pos x="192" y="589"/>
                </a:cxn>
                <a:cxn ang="0">
                  <a:pos x="178" y="539"/>
                </a:cxn>
                <a:cxn ang="0">
                  <a:pos x="190" y="499"/>
                </a:cxn>
                <a:cxn ang="0">
                  <a:pos x="184" y="465"/>
                </a:cxn>
                <a:cxn ang="0">
                  <a:pos x="192" y="391"/>
                </a:cxn>
                <a:cxn ang="0">
                  <a:pos x="216" y="313"/>
                </a:cxn>
                <a:cxn ang="0">
                  <a:pos x="238" y="249"/>
                </a:cxn>
                <a:cxn ang="0">
                  <a:pos x="268" y="185"/>
                </a:cxn>
                <a:cxn ang="0">
                  <a:pos x="284" y="159"/>
                </a:cxn>
                <a:cxn ang="0">
                  <a:pos x="304" y="12"/>
                </a:cxn>
                <a:cxn ang="0">
                  <a:pos x="298" y="24"/>
                </a:cxn>
                <a:cxn ang="0">
                  <a:pos x="292" y="30"/>
                </a:cxn>
                <a:cxn ang="0">
                  <a:pos x="292" y="36"/>
                </a:cxn>
                <a:cxn ang="0">
                  <a:pos x="286" y="36"/>
                </a:cxn>
                <a:cxn ang="0">
                  <a:pos x="286" y="42"/>
                </a:cxn>
                <a:cxn ang="0">
                  <a:pos x="280" y="42"/>
                </a:cxn>
                <a:cxn ang="0">
                  <a:pos x="280" y="42"/>
                </a:cxn>
                <a:cxn ang="0">
                  <a:pos x="280" y="42"/>
                </a:cxn>
              </a:cxnLst>
              <a:rect l="0" t="0" r="r" b="b"/>
              <a:pathLst>
                <a:path w="304" h="741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6951" name="Freeform 7"/>
            <p:cNvSpPr/>
            <p:nvPr/>
          </p:nvSpPr>
          <p:spPr bwMode="ltGray">
            <a:xfrm>
              <a:off x="4918" y="3553"/>
              <a:ext cx="314" cy="767"/>
            </a:xfrm>
            <a:custGeom>
              <a:avLst/>
              <a:gdLst/>
              <a:ahLst/>
              <a:cxnLst>
                <a:cxn ang="0">
                  <a:pos x="284" y="6"/>
                </a:cxn>
                <a:cxn ang="0">
                  <a:pos x="278" y="6"/>
                </a:cxn>
                <a:cxn ang="0">
                  <a:pos x="272" y="12"/>
                </a:cxn>
                <a:cxn ang="0">
                  <a:pos x="254" y="18"/>
                </a:cxn>
                <a:cxn ang="0">
                  <a:pos x="230" y="24"/>
                </a:cxn>
                <a:cxn ang="0">
                  <a:pos x="206" y="42"/>
                </a:cxn>
                <a:cxn ang="0">
                  <a:pos x="188" y="48"/>
                </a:cxn>
                <a:cxn ang="0">
                  <a:pos x="176" y="54"/>
                </a:cxn>
                <a:cxn ang="0">
                  <a:pos x="170" y="54"/>
                </a:cxn>
                <a:cxn ang="0">
                  <a:pos x="150" y="169"/>
                </a:cxn>
                <a:cxn ang="0">
                  <a:pos x="110" y="225"/>
                </a:cxn>
                <a:cxn ang="0">
                  <a:pos x="54" y="383"/>
                </a:cxn>
                <a:cxn ang="0">
                  <a:pos x="82" y="555"/>
                </a:cxn>
                <a:cxn ang="0">
                  <a:pos x="40" y="679"/>
                </a:cxn>
                <a:cxn ang="0">
                  <a:pos x="0" y="767"/>
                </a:cxn>
                <a:cxn ang="0">
                  <a:pos x="108" y="767"/>
                </a:cxn>
                <a:cxn ang="0">
                  <a:pos x="120" y="611"/>
                </a:cxn>
                <a:cxn ang="0">
                  <a:pos x="148" y="499"/>
                </a:cxn>
                <a:cxn ang="0">
                  <a:pos x="160" y="367"/>
                </a:cxn>
                <a:cxn ang="0">
                  <a:pos x="218" y="327"/>
                </a:cxn>
                <a:cxn ang="0">
                  <a:pos x="238" y="221"/>
                </a:cxn>
                <a:cxn ang="0">
                  <a:pos x="296" y="135"/>
                </a:cxn>
                <a:cxn ang="0">
                  <a:pos x="314" y="0"/>
                </a:cxn>
                <a:cxn ang="0">
                  <a:pos x="302" y="0"/>
                </a:cxn>
                <a:cxn ang="0">
                  <a:pos x="296" y="0"/>
                </a:cxn>
                <a:cxn ang="0">
                  <a:pos x="290" y="0"/>
                </a:cxn>
                <a:cxn ang="0">
                  <a:pos x="284" y="6"/>
                </a:cxn>
                <a:cxn ang="0">
                  <a:pos x="284" y="6"/>
                </a:cxn>
                <a:cxn ang="0">
                  <a:pos x="284" y="6"/>
                </a:cxn>
                <a:cxn ang="0">
                  <a:pos x="284" y="6"/>
                </a:cxn>
              </a:cxnLst>
              <a:rect l="0" t="0" r="r" b="b"/>
              <a:pathLst>
                <a:path w="314" h="767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6952" name="Freeform 8"/>
            <p:cNvSpPr/>
            <p:nvPr/>
          </p:nvSpPr>
          <p:spPr bwMode="ltGray">
            <a:xfrm>
              <a:off x="4700" y="3697"/>
              <a:ext cx="275" cy="623"/>
            </a:xfrm>
            <a:custGeom>
              <a:avLst/>
              <a:gdLst/>
              <a:ahLst/>
              <a:cxnLst>
                <a:cxn ang="0">
                  <a:pos x="257" y="12"/>
                </a:cxn>
                <a:cxn ang="0">
                  <a:pos x="239" y="6"/>
                </a:cxn>
                <a:cxn ang="0">
                  <a:pos x="203" y="6"/>
                </a:cxn>
                <a:cxn ang="0">
                  <a:pos x="203" y="6"/>
                </a:cxn>
                <a:cxn ang="0">
                  <a:pos x="197" y="6"/>
                </a:cxn>
                <a:cxn ang="0">
                  <a:pos x="185" y="0"/>
                </a:cxn>
                <a:cxn ang="0">
                  <a:pos x="173" y="0"/>
                </a:cxn>
                <a:cxn ang="0">
                  <a:pos x="166" y="0"/>
                </a:cxn>
                <a:cxn ang="0">
                  <a:pos x="160" y="0"/>
                </a:cxn>
                <a:cxn ang="0">
                  <a:pos x="144" y="117"/>
                </a:cxn>
                <a:cxn ang="0">
                  <a:pos x="128" y="185"/>
                </a:cxn>
                <a:cxn ang="0">
                  <a:pos x="58" y="299"/>
                </a:cxn>
                <a:cxn ang="0">
                  <a:pos x="54" y="441"/>
                </a:cxn>
                <a:cxn ang="0">
                  <a:pos x="24" y="523"/>
                </a:cxn>
                <a:cxn ang="0">
                  <a:pos x="0" y="623"/>
                </a:cxn>
                <a:cxn ang="0">
                  <a:pos x="78" y="623"/>
                </a:cxn>
                <a:cxn ang="0">
                  <a:pos x="92" y="555"/>
                </a:cxn>
                <a:cxn ang="0">
                  <a:pos x="134" y="447"/>
                </a:cxn>
                <a:cxn ang="0">
                  <a:pos x="158" y="315"/>
                </a:cxn>
                <a:cxn ang="0">
                  <a:pos x="184" y="257"/>
                </a:cxn>
                <a:cxn ang="0">
                  <a:pos x="216" y="211"/>
                </a:cxn>
                <a:cxn ang="0">
                  <a:pos x="222" y="145"/>
                </a:cxn>
                <a:cxn ang="0">
                  <a:pos x="240" y="111"/>
                </a:cxn>
                <a:cxn ang="0">
                  <a:pos x="262" y="79"/>
                </a:cxn>
                <a:cxn ang="0">
                  <a:pos x="275" y="6"/>
                </a:cxn>
                <a:cxn ang="0">
                  <a:pos x="263" y="12"/>
                </a:cxn>
                <a:cxn ang="0">
                  <a:pos x="257" y="12"/>
                </a:cxn>
                <a:cxn ang="0">
                  <a:pos x="257" y="12"/>
                </a:cxn>
                <a:cxn ang="0">
                  <a:pos x="257" y="12"/>
                </a:cxn>
              </a:cxnLst>
              <a:rect l="0" t="0" r="r" b="b"/>
              <a:pathLst>
                <a:path w="275" h="623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6953" name="Freeform 9"/>
            <p:cNvSpPr/>
            <p:nvPr/>
          </p:nvSpPr>
          <p:spPr bwMode="ltGray">
            <a:xfrm>
              <a:off x="4522" y="3709"/>
              <a:ext cx="213" cy="611"/>
            </a:xfrm>
            <a:custGeom>
              <a:avLst/>
              <a:gdLst/>
              <a:ahLst/>
              <a:cxnLst>
                <a:cxn ang="0">
                  <a:pos x="171" y="12"/>
                </a:cxn>
                <a:cxn ang="0">
                  <a:pos x="159" y="24"/>
                </a:cxn>
                <a:cxn ang="0">
                  <a:pos x="153" y="36"/>
                </a:cxn>
                <a:cxn ang="0">
                  <a:pos x="128" y="60"/>
                </a:cxn>
                <a:cxn ang="0">
                  <a:pos x="110" y="83"/>
                </a:cxn>
                <a:cxn ang="0">
                  <a:pos x="86" y="119"/>
                </a:cxn>
                <a:cxn ang="0">
                  <a:pos x="68" y="167"/>
                </a:cxn>
                <a:cxn ang="0">
                  <a:pos x="68" y="221"/>
                </a:cxn>
                <a:cxn ang="0">
                  <a:pos x="68" y="227"/>
                </a:cxn>
                <a:cxn ang="0">
                  <a:pos x="68" y="233"/>
                </a:cxn>
                <a:cxn ang="0">
                  <a:pos x="68" y="239"/>
                </a:cxn>
                <a:cxn ang="0">
                  <a:pos x="68" y="245"/>
                </a:cxn>
                <a:cxn ang="0">
                  <a:pos x="68" y="251"/>
                </a:cxn>
                <a:cxn ang="0">
                  <a:pos x="68" y="251"/>
                </a:cxn>
                <a:cxn ang="0">
                  <a:pos x="68" y="257"/>
                </a:cxn>
                <a:cxn ang="0">
                  <a:pos x="68" y="269"/>
                </a:cxn>
                <a:cxn ang="0">
                  <a:pos x="74" y="287"/>
                </a:cxn>
                <a:cxn ang="0">
                  <a:pos x="80" y="305"/>
                </a:cxn>
                <a:cxn ang="0">
                  <a:pos x="86" y="311"/>
                </a:cxn>
                <a:cxn ang="0">
                  <a:pos x="86" y="311"/>
                </a:cxn>
                <a:cxn ang="0">
                  <a:pos x="92" y="317"/>
                </a:cxn>
                <a:cxn ang="0">
                  <a:pos x="92" y="323"/>
                </a:cxn>
                <a:cxn ang="0">
                  <a:pos x="92" y="323"/>
                </a:cxn>
                <a:cxn ang="0">
                  <a:pos x="24" y="437"/>
                </a:cxn>
                <a:cxn ang="0">
                  <a:pos x="18" y="471"/>
                </a:cxn>
                <a:cxn ang="0">
                  <a:pos x="0" y="547"/>
                </a:cxn>
                <a:cxn ang="0">
                  <a:pos x="50" y="611"/>
                </a:cxn>
                <a:cxn ang="0">
                  <a:pos x="114" y="611"/>
                </a:cxn>
                <a:cxn ang="0">
                  <a:pos x="104" y="555"/>
                </a:cxn>
                <a:cxn ang="0">
                  <a:pos x="120" y="515"/>
                </a:cxn>
                <a:cxn ang="0">
                  <a:pos x="150" y="449"/>
                </a:cxn>
                <a:cxn ang="0">
                  <a:pos x="166" y="377"/>
                </a:cxn>
                <a:cxn ang="0">
                  <a:pos x="156" y="295"/>
                </a:cxn>
                <a:cxn ang="0">
                  <a:pos x="170" y="203"/>
                </a:cxn>
                <a:cxn ang="0">
                  <a:pos x="212" y="95"/>
                </a:cxn>
                <a:cxn ang="0">
                  <a:pos x="213" y="0"/>
                </a:cxn>
                <a:cxn ang="0">
                  <a:pos x="207" y="0"/>
                </a:cxn>
                <a:cxn ang="0">
                  <a:pos x="201" y="0"/>
                </a:cxn>
                <a:cxn ang="0">
                  <a:pos x="195" y="0"/>
                </a:cxn>
                <a:cxn ang="0">
                  <a:pos x="189" y="0"/>
                </a:cxn>
                <a:cxn ang="0">
                  <a:pos x="183" y="6"/>
                </a:cxn>
                <a:cxn ang="0">
                  <a:pos x="177" y="6"/>
                </a:cxn>
                <a:cxn ang="0">
                  <a:pos x="171" y="12"/>
                </a:cxn>
                <a:cxn ang="0">
                  <a:pos x="171" y="12"/>
                </a:cxn>
                <a:cxn ang="0">
                  <a:pos x="171" y="12"/>
                </a:cxn>
              </a:cxnLst>
              <a:rect l="0" t="0" r="r" b="b"/>
              <a:pathLst>
                <a:path w="213" h="611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6954" name="Freeform 10"/>
            <p:cNvSpPr/>
            <p:nvPr/>
          </p:nvSpPr>
          <p:spPr bwMode="ltGray">
            <a:xfrm>
              <a:off x="4292" y="3936"/>
              <a:ext cx="167" cy="384"/>
            </a:xfrm>
            <a:custGeom>
              <a:avLst/>
              <a:gdLst/>
              <a:ahLst/>
              <a:cxnLst>
                <a:cxn ang="0">
                  <a:pos x="149" y="60"/>
                </a:cxn>
                <a:cxn ang="0">
                  <a:pos x="119" y="30"/>
                </a:cxn>
                <a:cxn ang="0">
                  <a:pos x="89" y="12"/>
                </a:cxn>
                <a:cxn ang="0">
                  <a:pos x="59" y="0"/>
                </a:cxn>
                <a:cxn ang="0">
                  <a:pos x="54" y="70"/>
                </a:cxn>
                <a:cxn ang="0">
                  <a:pos x="46" y="112"/>
                </a:cxn>
                <a:cxn ang="0">
                  <a:pos x="52" y="168"/>
                </a:cxn>
                <a:cxn ang="0">
                  <a:pos x="24" y="194"/>
                </a:cxn>
                <a:cxn ang="0">
                  <a:pos x="16" y="258"/>
                </a:cxn>
                <a:cxn ang="0">
                  <a:pos x="2" y="300"/>
                </a:cxn>
                <a:cxn ang="0">
                  <a:pos x="0" y="352"/>
                </a:cxn>
                <a:cxn ang="0">
                  <a:pos x="47" y="384"/>
                </a:cxn>
                <a:cxn ang="0">
                  <a:pos x="149" y="384"/>
                </a:cxn>
                <a:cxn ang="0">
                  <a:pos x="134" y="350"/>
                </a:cxn>
                <a:cxn ang="0">
                  <a:pos x="104" y="324"/>
                </a:cxn>
                <a:cxn ang="0">
                  <a:pos x="138" y="274"/>
                </a:cxn>
                <a:cxn ang="0">
                  <a:pos x="122" y="220"/>
                </a:cxn>
                <a:cxn ang="0">
                  <a:pos x="132" y="186"/>
                </a:cxn>
                <a:cxn ang="0">
                  <a:pos x="140" y="154"/>
                </a:cxn>
                <a:cxn ang="0">
                  <a:pos x="167" y="90"/>
                </a:cxn>
                <a:cxn ang="0">
                  <a:pos x="149" y="60"/>
                </a:cxn>
                <a:cxn ang="0">
                  <a:pos x="149" y="60"/>
                </a:cxn>
                <a:cxn ang="0">
                  <a:pos x="149" y="60"/>
                </a:cxn>
              </a:cxnLst>
              <a:rect l="0" t="0" r="r" b="b"/>
              <a:pathLst>
                <a:path w="167" h="384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6955" name="Freeform 11"/>
            <p:cNvSpPr/>
            <p:nvPr/>
          </p:nvSpPr>
          <p:spPr bwMode="ltGray">
            <a:xfrm>
              <a:off x="4100" y="4020"/>
              <a:ext cx="166" cy="300"/>
            </a:xfrm>
            <a:custGeom>
              <a:avLst/>
              <a:gdLst/>
              <a:ahLst/>
              <a:cxnLst>
                <a:cxn ang="0">
                  <a:pos x="136" y="12"/>
                </a:cxn>
                <a:cxn ang="0">
                  <a:pos x="100" y="0"/>
                </a:cxn>
                <a:cxn ang="0">
                  <a:pos x="78" y="64"/>
                </a:cxn>
                <a:cxn ang="0">
                  <a:pos x="70" y="126"/>
                </a:cxn>
                <a:cxn ang="0">
                  <a:pos x="46" y="184"/>
                </a:cxn>
                <a:cxn ang="0">
                  <a:pos x="58" y="232"/>
                </a:cxn>
                <a:cxn ang="0">
                  <a:pos x="38" y="268"/>
                </a:cxn>
                <a:cxn ang="0">
                  <a:pos x="0" y="300"/>
                </a:cxn>
                <a:cxn ang="0">
                  <a:pos x="160" y="300"/>
                </a:cxn>
                <a:cxn ang="0">
                  <a:pos x="136" y="272"/>
                </a:cxn>
                <a:cxn ang="0">
                  <a:pos x="98" y="234"/>
                </a:cxn>
                <a:cxn ang="0">
                  <a:pos x="130" y="188"/>
                </a:cxn>
                <a:cxn ang="0">
                  <a:pos x="138" y="134"/>
                </a:cxn>
                <a:cxn ang="0">
                  <a:pos x="144" y="94"/>
                </a:cxn>
                <a:cxn ang="0">
                  <a:pos x="164" y="60"/>
                </a:cxn>
                <a:cxn ang="0">
                  <a:pos x="166" y="0"/>
                </a:cxn>
                <a:cxn ang="0">
                  <a:pos x="136" y="12"/>
                </a:cxn>
                <a:cxn ang="0">
                  <a:pos x="136" y="12"/>
                </a:cxn>
                <a:cxn ang="0">
                  <a:pos x="136" y="12"/>
                </a:cxn>
              </a:cxnLst>
              <a:rect l="0" t="0" r="r" b="b"/>
              <a:pathLst>
                <a:path w="166" h="30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6956" name="Freeform 12"/>
            <p:cNvSpPr/>
            <p:nvPr/>
          </p:nvSpPr>
          <p:spPr bwMode="ltGray">
            <a:xfrm>
              <a:off x="3910" y="4038"/>
              <a:ext cx="237" cy="282"/>
            </a:xfrm>
            <a:custGeom>
              <a:avLst/>
              <a:gdLst/>
              <a:ahLst/>
              <a:cxnLst>
                <a:cxn ang="0">
                  <a:pos x="201" y="0"/>
                </a:cxn>
                <a:cxn ang="0">
                  <a:pos x="183" y="0"/>
                </a:cxn>
                <a:cxn ang="0">
                  <a:pos x="158" y="50"/>
                </a:cxn>
                <a:cxn ang="0">
                  <a:pos x="148" y="92"/>
                </a:cxn>
                <a:cxn ang="0">
                  <a:pos x="120" y="144"/>
                </a:cxn>
                <a:cxn ang="0">
                  <a:pos x="82" y="182"/>
                </a:cxn>
                <a:cxn ang="0">
                  <a:pos x="60" y="232"/>
                </a:cxn>
                <a:cxn ang="0">
                  <a:pos x="0" y="282"/>
                </a:cxn>
                <a:cxn ang="0">
                  <a:pos x="128" y="282"/>
                </a:cxn>
                <a:cxn ang="0">
                  <a:pos x="154" y="254"/>
                </a:cxn>
                <a:cxn ang="0">
                  <a:pos x="158" y="196"/>
                </a:cxn>
                <a:cxn ang="0">
                  <a:pos x="188" y="148"/>
                </a:cxn>
                <a:cxn ang="0">
                  <a:pos x="196" y="70"/>
                </a:cxn>
                <a:cxn ang="0">
                  <a:pos x="237" y="0"/>
                </a:cxn>
                <a:cxn ang="0">
                  <a:pos x="201" y="0"/>
                </a:cxn>
                <a:cxn ang="0">
                  <a:pos x="201" y="0"/>
                </a:cxn>
                <a:cxn ang="0">
                  <a:pos x="201" y="0"/>
                </a:cxn>
              </a:cxnLst>
              <a:rect l="0" t="0" r="r" b="b"/>
              <a:pathLst>
                <a:path w="237" h="282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6957" name="Freeform 13"/>
            <p:cNvSpPr/>
            <p:nvPr/>
          </p:nvSpPr>
          <p:spPr bwMode="ltGray">
            <a:xfrm>
              <a:off x="3674" y="4086"/>
              <a:ext cx="196" cy="234"/>
            </a:xfrm>
            <a:custGeom>
              <a:avLst/>
              <a:gdLst/>
              <a:ahLst/>
              <a:cxnLst>
                <a:cxn ang="0">
                  <a:pos x="167" y="54"/>
                </a:cxn>
                <a:cxn ang="0">
                  <a:pos x="113" y="24"/>
                </a:cxn>
                <a:cxn ang="0">
                  <a:pos x="83" y="0"/>
                </a:cxn>
                <a:cxn ang="0">
                  <a:pos x="80" y="62"/>
                </a:cxn>
                <a:cxn ang="0">
                  <a:pos x="58" y="100"/>
                </a:cxn>
                <a:cxn ang="0">
                  <a:pos x="54" y="160"/>
                </a:cxn>
                <a:cxn ang="0">
                  <a:pos x="36" y="202"/>
                </a:cxn>
                <a:cxn ang="0">
                  <a:pos x="0" y="234"/>
                </a:cxn>
                <a:cxn ang="0">
                  <a:pos x="146" y="234"/>
                </a:cxn>
                <a:cxn ang="0">
                  <a:pos x="170" y="198"/>
                </a:cxn>
                <a:cxn ang="0">
                  <a:pos x="158" y="138"/>
                </a:cxn>
                <a:cxn ang="0">
                  <a:pos x="196" y="100"/>
                </a:cxn>
                <a:cxn ang="0">
                  <a:pos x="191" y="54"/>
                </a:cxn>
                <a:cxn ang="0">
                  <a:pos x="167" y="54"/>
                </a:cxn>
                <a:cxn ang="0">
                  <a:pos x="167" y="54"/>
                </a:cxn>
                <a:cxn ang="0">
                  <a:pos x="167" y="54"/>
                </a:cxn>
              </a:cxnLst>
              <a:rect l="0" t="0" r="r" b="b"/>
              <a:pathLst>
                <a:path w="196" h="234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6958" name="Freeform 14"/>
            <p:cNvSpPr/>
            <p:nvPr/>
          </p:nvSpPr>
          <p:spPr bwMode="ltGray">
            <a:xfrm>
              <a:off x="3476" y="4068"/>
              <a:ext cx="190" cy="252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166" y="0"/>
                </a:cxn>
                <a:cxn ang="0">
                  <a:pos x="158" y="38"/>
                </a:cxn>
                <a:cxn ang="0">
                  <a:pos x="138" y="120"/>
                </a:cxn>
                <a:cxn ang="0">
                  <a:pos x="94" y="180"/>
                </a:cxn>
                <a:cxn ang="0">
                  <a:pos x="62" y="234"/>
                </a:cxn>
                <a:cxn ang="0">
                  <a:pos x="0" y="252"/>
                </a:cxn>
                <a:cxn ang="0">
                  <a:pos x="128" y="252"/>
                </a:cxn>
                <a:cxn ang="0">
                  <a:pos x="142" y="188"/>
                </a:cxn>
                <a:cxn ang="0">
                  <a:pos x="186" y="90"/>
                </a:cxn>
                <a:cxn ang="0">
                  <a:pos x="190" y="38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190" y="0"/>
                </a:cxn>
              </a:cxnLst>
              <a:rect l="0" t="0" r="r" b="b"/>
              <a:pathLst>
                <a:path w="190" h="252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6959" name="Freeform 15"/>
            <p:cNvSpPr/>
            <p:nvPr/>
          </p:nvSpPr>
          <p:spPr bwMode="ltGray">
            <a:xfrm>
              <a:off x="3170" y="4188"/>
              <a:ext cx="230" cy="132"/>
            </a:xfrm>
            <a:custGeom>
              <a:avLst/>
              <a:gdLst/>
              <a:ahLst/>
              <a:cxnLst>
                <a:cxn ang="0">
                  <a:pos x="197" y="0"/>
                </a:cxn>
                <a:cxn ang="0">
                  <a:pos x="191" y="0"/>
                </a:cxn>
                <a:cxn ang="0">
                  <a:pos x="185" y="0"/>
                </a:cxn>
                <a:cxn ang="0">
                  <a:pos x="173" y="0"/>
                </a:cxn>
                <a:cxn ang="0">
                  <a:pos x="161" y="0"/>
                </a:cxn>
                <a:cxn ang="0">
                  <a:pos x="155" y="0"/>
                </a:cxn>
                <a:cxn ang="0">
                  <a:pos x="138" y="6"/>
                </a:cxn>
                <a:cxn ang="0">
                  <a:pos x="132" y="6"/>
                </a:cxn>
                <a:cxn ang="0">
                  <a:pos x="35" y="18"/>
                </a:cxn>
                <a:cxn ang="0">
                  <a:pos x="11" y="30"/>
                </a:cxn>
                <a:cxn ang="0">
                  <a:pos x="23" y="54"/>
                </a:cxn>
                <a:cxn ang="0">
                  <a:pos x="0" y="100"/>
                </a:cxn>
                <a:cxn ang="0">
                  <a:pos x="0" y="132"/>
                </a:cxn>
                <a:cxn ang="0">
                  <a:pos x="162" y="132"/>
                </a:cxn>
                <a:cxn ang="0">
                  <a:pos x="204" y="88"/>
                </a:cxn>
                <a:cxn ang="0">
                  <a:pos x="230" y="46"/>
                </a:cxn>
                <a:cxn ang="0">
                  <a:pos x="214" y="24"/>
                </a:cxn>
                <a:cxn ang="0">
                  <a:pos x="215" y="0"/>
                </a:cxn>
                <a:cxn ang="0">
                  <a:pos x="209" y="0"/>
                </a:cxn>
                <a:cxn ang="0">
                  <a:pos x="203" y="0"/>
                </a:cxn>
                <a:cxn ang="0">
                  <a:pos x="203" y="0"/>
                </a:cxn>
                <a:cxn ang="0">
                  <a:pos x="197" y="0"/>
                </a:cxn>
                <a:cxn ang="0">
                  <a:pos x="197" y="0"/>
                </a:cxn>
                <a:cxn ang="0">
                  <a:pos x="197" y="0"/>
                </a:cxn>
              </a:cxnLst>
              <a:rect l="0" t="0" r="r" b="b"/>
              <a:pathLst>
                <a:path w="230" h="132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6960" name="Freeform 16"/>
            <p:cNvSpPr/>
            <p:nvPr/>
          </p:nvSpPr>
          <p:spPr bwMode="ltGray">
            <a:xfrm>
              <a:off x="3044" y="4218"/>
              <a:ext cx="89" cy="102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66" y="48"/>
                </a:cxn>
                <a:cxn ang="0">
                  <a:pos x="30" y="72"/>
                </a:cxn>
                <a:cxn ang="0">
                  <a:pos x="0" y="102"/>
                </a:cxn>
                <a:cxn ang="0">
                  <a:pos x="66" y="102"/>
                </a:cxn>
                <a:cxn ang="0">
                  <a:pos x="88" y="56"/>
                </a:cxn>
                <a:cxn ang="0">
                  <a:pos x="89" y="6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</a:cxnLst>
              <a:rect l="0" t="0" r="r" b="b"/>
              <a:pathLst>
                <a:path w="89" h="102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6961" name="Freeform 17"/>
            <p:cNvSpPr/>
            <p:nvPr/>
          </p:nvSpPr>
          <p:spPr bwMode="ltGray">
            <a:xfrm>
              <a:off x="5482" y="3367"/>
              <a:ext cx="278" cy="953"/>
            </a:xfrm>
            <a:custGeom>
              <a:avLst/>
              <a:gdLst/>
              <a:ahLst/>
              <a:cxnLst>
                <a:cxn ang="0">
                  <a:pos x="278" y="24"/>
                </a:cxn>
                <a:cxn ang="0">
                  <a:pos x="272" y="24"/>
                </a:cxn>
                <a:cxn ang="0">
                  <a:pos x="272" y="18"/>
                </a:cxn>
                <a:cxn ang="0">
                  <a:pos x="266" y="18"/>
                </a:cxn>
                <a:cxn ang="0">
                  <a:pos x="254" y="12"/>
                </a:cxn>
                <a:cxn ang="0">
                  <a:pos x="236" y="6"/>
                </a:cxn>
                <a:cxn ang="0">
                  <a:pos x="212" y="0"/>
                </a:cxn>
                <a:cxn ang="0">
                  <a:pos x="206" y="6"/>
                </a:cxn>
                <a:cxn ang="0">
                  <a:pos x="198" y="129"/>
                </a:cxn>
                <a:cxn ang="0">
                  <a:pos x="184" y="209"/>
                </a:cxn>
                <a:cxn ang="0">
                  <a:pos x="182" y="249"/>
                </a:cxn>
                <a:cxn ang="0">
                  <a:pos x="200" y="339"/>
                </a:cxn>
                <a:cxn ang="0">
                  <a:pos x="186" y="481"/>
                </a:cxn>
                <a:cxn ang="0">
                  <a:pos x="176" y="521"/>
                </a:cxn>
                <a:cxn ang="0">
                  <a:pos x="156" y="601"/>
                </a:cxn>
                <a:cxn ang="0">
                  <a:pos x="172" y="681"/>
                </a:cxn>
                <a:cxn ang="0">
                  <a:pos x="138" y="765"/>
                </a:cxn>
                <a:cxn ang="0">
                  <a:pos x="96" y="847"/>
                </a:cxn>
                <a:cxn ang="0">
                  <a:pos x="50" y="899"/>
                </a:cxn>
                <a:cxn ang="0">
                  <a:pos x="0" y="953"/>
                </a:cxn>
                <a:cxn ang="0">
                  <a:pos x="278" y="953"/>
                </a:cxn>
                <a:cxn ang="0">
                  <a:pos x="278" y="24"/>
                </a:cxn>
                <a:cxn ang="0">
                  <a:pos x="278" y="24"/>
                </a:cxn>
                <a:cxn ang="0">
                  <a:pos x="278" y="24"/>
                </a:cxn>
              </a:cxnLst>
              <a:rect l="0" t="0" r="r" b="b"/>
              <a:pathLst>
                <a:path w="278" h="953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6696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1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6696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34" charset="0"/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6696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66967" name="Rectangle 2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6968" name="Rectangle 24"/>
          <p:cNvSpPr>
            <a:spLocks noChangeArrowheads="1"/>
          </p:cNvSpPr>
          <p:nvPr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6969" name="Rectangle 25"/>
          <p:cNvSpPr>
            <a:spLocks noChangeArrowheads="1"/>
          </p:cNvSpPr>
          <p:nvPr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6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6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6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6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6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6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6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6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6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6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66" grpId="0" autoUpdateAnimBg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69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69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69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69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69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69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69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69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69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69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69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69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69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69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69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7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13.xml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2.bin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8.bin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9.bin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oleObject" Target="../embeddings/oleObject11.bin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540750" cy="11430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第三部分 代数结构</a:t>
            </a:r>
            <a:endParaRPr kumimoji="0" lang="zh-CN" altLang="en-US" sz="4400" b="0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341438"/>
            <a:ext cx="7656513" cy="46799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1.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二元运算及其性质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2.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代数系统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3.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半群与群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4.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环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,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域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,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格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013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charRg st="11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0131">
                                            <p:txEl>
                                              <p:charRg st="11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charRg st="18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0131">
                                            <p:txEl>
                                              <p:charRg st="18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charRg st="25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0131">
                                            <p:txEl>
                                              <p:charRg st="25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164866" name="Rectangle 2"/>
          <p:cNvSpPr>
            <a:spLocks noGrp="1"/>
          </p:cNvSpPr>
          <p:nvPr>
            <p:ph type="title"/>
          </p:nvPr>
        </p:nvSpPr>
        <p:spPr>
          <a:xfrm>
            <a:off x="0" y="277813"/>
            <a:ext cx="8686800" cy="1139825"/>
          </a:xfrm>
        </p:spPr>
        <p:txBody>
          <a:bodyPr vert="horz" wrap="square" lIns="91440" tIns="45720" rIns="91440" bIns="45720" anchor="ctr" anchorCtr="1"/>
          <a:p>
            <a:pPr algn="l" eaLnBrk="1" hangingPunct="1"/>
            <a:br>
              <a:rPr lang="en-US" altLang="zh-CN" sz="3200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4000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代数运算的运算性质举例</a:t>
            </a:r>
            <a:br>
              <a:rPr lang="zh-CN" altLang="en-US" sz="4000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</a:br>
            <a:endParaRPr lang="zh-CN" altLang="en-US" sz="4000" b="1" dirty="0">
              <a:solidFill>
                <a:srgbClr val="1C1C1C"/>
              </a:solidFill>
              <a:effectLst/>
              <a:ea typeface="隶书" panose="02010509060101010101" pitchFamily="49" charset="-122"/>
            </a:endParaRPr>
          </a:p>
        </p:txBody>
      </p:sp>
      <p:sp>
        <p:nvSpPr>
          <p:cNvPr id="164867" name="Rectangle 3"/>
          <p:cNvSpPr>
            <a:spLocks noGrp="1"/>
          </p:cNvSpPr>
          <p:nvPr>
            <p:ph idx="1"/>
          </p:nvPr>
        </p:nvSpPr>
        <p:spPr>
          <a:xfrm>
            <a:off x="0" y="1341438"/>
            <a:ext cx="8964613" cy="5516562"/>
          </a:xfrm>
        </p:spPr>
        <p:txBody>
          <a:bodyPr vert="horz" wrap="square" lIns="91440" tIns="45720" rIns="91440" bIns="45720" anchor="t"/>
          <a:lstStyle/>
          <a:p>
            <a:pPr marL="533400" indent="-533400" eaLnBrk="1" hangingPunct="1">
              <a:lnSpc>
                <a:spcPct val="130000"/>
              </a:lnSpc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是一个集合，定义幂集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ρ(A)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上的关于集合的∩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,∪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运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lnSpc>
                <a:spcPct val="130000"/>
              </a:lnSpc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算，则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lnSpc>
                <a:spcPct val="130000"/>
              </a:lnSpc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对任意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Y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Z∈ρ(A)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，由集合运算的性质我们知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lnSpc>
                <a:spcPct val="130000"/>
              </a:lnSpc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　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(X∩Y)∩Z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X∩(Y∩Z)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(X∪Y)∪Z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X∪(Y∪Z)</a:t>
            </a:r>
            <a:endParaRPr lang="en-US" altLang="zh-CN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lnSpc>
                <a:spcPct val="130000"/>
              </a:lnSpc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由结合律的定义，我们知道∩，∪运算都满足</a:t>
            </a:r>
            <a:r>
              <a:rPr lang="zh-CN" altLang="en-US" sz="2800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结合律</a:t>
            </a:r>
            <a:r>
              <a:rPr lang="zh-CN" altLang="en-US" sz="2800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sz="2800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lnSpc>
                <a:spcPct val="130000"/>
              </a:lnSpc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对任意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Y∈ρ(A)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，有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X∩Y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Y∩X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 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X∪Y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Y∪X</a:t>
            </a:r>
            <a:endParaRPr lang="en-US" altLang="zh-CN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由交换律的定义，我们知道∩，∪运算都满足</a:t>
            </a:r>
            <a:r>
              <a:rPr lang="zh-CN" altLang="en-US" sz="2800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交换律</a:t>
            </a:r>
            <a:r>
              <a:rPr lang="zh-CN" altLang="en-US" sz="2800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sz="2800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charRg st="32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67">
                                            <p:txEl>
                                              <p:charRg st="32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charRg st="6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67">
                                            <p:txEl>
                                              <p:charRg st="60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67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charRg st="28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867">
                                            <p:txEl>
                                              <p:charRg st="28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charRg st="93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4867">
                                            <p:txEl>
                                              <p:charRg st="93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charRg st="118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4867">
                                            <p:txEl>
                                              <p:charRg st="118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charRg st="150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4867">
                                            <p:txEl>
                                              <p:charRg st="150" end="1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179388" y="1628775"/>
            <a:ext cx="8447087" cy="4752975"/>
          </a:xfrm>
        </p:spPr>
        <p:txBody>
          <a:bodyPr vert="horz" wrap="square" lIns="91440" tIns="45720" rIns="91440" bIns="45720" anchor="t"/>
          <a:lstStyle/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3)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对任意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Y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Z∈ρ(A)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，有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X∩(Y∪Z)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(X∩Y)∪(X∩Z)</a:t>
            </a:r>
            <a:endParaRPr lang="en-US" altLang="zh-CN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(Y∪Z)∩X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(Y∩X)∪(Z∩X)</a:t>
            </a:r>
            <a:endParaRPr lang="en-US" altLang="zh-CN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则∩对∪满足分配律，同理∪对∩也满足</a:t>
            </a:r>
            <a:r>
              <a:rPr lang="zh-CN" altLang="en-US" sz="2800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分配律</a:t>
            </a:r>
            <a:r>
              <a:rPr lang="zh-CN" altLang="en-US" sz="2800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sz="2800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4)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对任意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X∈ρ(A)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，有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X∩X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	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X∪X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所以，∩，∪在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ρ(A)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上满足</a:t>
            </a:r>
            <a:r>
              <a:rPr lang="zh-CN" altLang="en-US" sz="2800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幂等律</a:t>
            </a:r>
            <a:r>
              <a:rPr lang="zh-CN" altLang="en-US" sz="2800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sz="2800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5)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对任意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Y∈ρ(A)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，有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X∩(X∪Y)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	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X∪(X∩Y)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X,</a:t>
            </a:r>
            <a:endParaRPr lang="en-US" altLang="zh-CN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所以，∩，∪在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ρ(A)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上满足</a:t>
            </a:r>
            <a:r>
              <a:rPr lang="zh-CN" altLang="en-US" sz="2800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吸收律</a:t>
            </a:r>
            <a:r>
              <a:rPr lang="zh-CN" altLang="en-US" sz="2800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sz="2800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8686800" cy="1139825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  <a:cs typeface="+mj-cs"/>
              </a:rPr>
              <a:t>代数运算的运算性质举例（续）</a:t>
            </a:r>
            <a:br>
              <a:rPr kumimoji="0" lang="zh-CN" alt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灯片编号占位符 4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39825"/>
          </a:xfrm>
        </p:spPr>
        <p:txBody>
          <a:bodyPr vert="horz" wrap="square" lIns="91440" tIns="45720" rIns="91440" bIns="45720" anchor="ctr" anchorCtr="1"/>
          <a:p>
            <a:pPr eaLnBrk="1" hangingPunct="1">
              <a:lnSpc>
                <a:spcPct val="90000"/>
              </a:lnSpc>
            </a:pPr>
            <a:r>
              <a:rPr lang="zh-CN" altLang="en-US" sz="40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小练习</a:t>
            </a:r>
            <a:endParaRPr lang="zh-CN" altLang="en-US" sz="4000" b="1" dirty="0">
              <a:solidFill>
                <a:srgbClr val="FF3300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type="body" sz="half" idx="1"/>
          </p:nvPr>
        </p:nvSpPr>
        <p:spPr>
          <a:xfrm>
            <a:off x="539750" y="908050"/>
            <a:ext cx="8280400" cy="1008063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5000"/>
              </a:lnSpc>
              <a:spcBef>
                <a:spcPct val="1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判断在下表列出的集合和运算是否是二元运算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575520" name="Group 32"/>
          <p:cNvGraphicFramePr>
            <a:graphicFrameLocks noGrp="1"/>
          </p:cNvGraphicFramePr>
          <p:nvPr>
            <p:ph sz="half" idx="1"/>
          </p:nvPr>
        </p:nvGraphicFramePr>
        <p:xfrm>
          <a:off x="468313" y="1844675"/>
          <a:ext cx="8066088" cy="4108450"/>
        </p:xfrm>
        <a:graphic>
          <a:graphicData uri="http://schemas.openxmlformats.org/drawingml/2006/table">
            <a:tbl>
              <a:tblPr/>
              <a:tblGrid>
                <a:gridCol w="2673350"/>
                <a:gridCol w="5392737"/>
              </a:tblGrid>
              <a:tr h="1008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           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Verdana" panose="020B0604030504040204" pitchFamily="34" charset="0"/>
                          <a:ea typeface="隶书" panose="02010509060101010101" pitchFamily="49" charset="-122"/>
                        </a:rPr>
                        <a:t>运算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Verdana" panose="020B0604030504040204" pitchFamily="34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Verdana" panose="020B0604030504040204" pitchFamily="34" charset="0"/>
                          <a:ea typeface="隶书" panose="02010509060101010101" pitchFamily="49" charset="-122"/>
                        </a:rPr>
                        <a:t>集合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Verdana" panose="020B0604030504040204" pitchFamily="34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+  -  .  |x-y|  max  min  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Ｒ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Ｎ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{x|0≤x≤10,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 x∈Z}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{x|-10≤x≤10}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 x∈Z}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sz="4500" b="1" dirty="0">
                <a:solidFill>
                  <a:srgbClr val="1C1C1C"/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总   结</a:t>
            </a:r>
            <a:endParaRPr lang="zh-CN" altLang="en-US" sz="4500" b="1" dirty="0">
              <a:solidFill>
                <a:srgbClr val="1C1C1C"/>
              </a:solidFill>
              <a:effectLst/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41775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09" name="Rectangle 4"/>
          <p:cNvSpPr/>
          <p:nvPr/>
        </p:nvSpPr>
        <p:spPr>
          <a:xfrm>
            <a:off x="684213" y="1341438"/>
            <a:ext cx="8208962" cy="560387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>
            <a:spAutoFit/>
          </a:bodyPr>
          <a:p>
            <a:endParaRPr lang="zh-CN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73445" name="Rectangle 5"/>
          <p:cNvSpPr/>
          <p:nvPr/>
        </p:nvSpPr>
        <p:spPr>
          <a:xfrm>
            <a:off x="250825" y="1268413"/>
            <a:ext cx="8497888" cy="803275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>
            <a:spAutoFit/>
          </a:bodyPr>
          <a:p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511" name="Rectangle 6"/>
          <p:cNvSpPr/>
          <p:nvPr/>
        </p:nvSpPr>
        <p:spPr>
          <a:xfrm>
            <a:off x="468313" y="1844675"/>
            <a:ext cx="8027987" cy="2022475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>
            <a:spAutoFit/>
          </a:bodyPr>
          <a:p>
            <a:pPr marL="457200" indent="-457200">
              <a:buAutoNum type="arabicPeriod"/>
            </a:pPr>
            <a:r>
              <a:rPr lang="zh-CN" altLang="en-US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能够判定某个运算是否为给定集合上的二元或一元运算。</a:t>
            </a:r>
            <a:endParaRPr lang="zh-CN" altLang="en-US" sz="3200" dirty="0">
              <a:solidFill>
                <a:srgbClr val="1C1C1C"/>
              </a:solidFill>
              <a:latin typeface="Verdana" panose="020B0604030504040204" pitchFamily="34" charset="0"/>
              <a:ea typeface="隶书" panose="020105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能指出给定运算所满足的性质（交换律、结合律、幂等律、分配律和吸收律）。</a:t>
            </a:r>
            <a:endParaRPr lang="zh-CN" altLang="en-US" sz="3200" dirty="0">
              <a:solidFill>
                <a:srgbClr val="1C1C1C"/>
              </a:solidFill>
              <a:latin typeface="Verdana" panose="020B060403050404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45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39825"/>
          </a:xfrm>
        </p:spPr>
        <p:txBody>
          <a:bodyPr vert="horz" wrap="square" lIns="91440" tIns="45720" rIns="91440" bIns="45720" anchor="ctr" anchorCtr="1"/>
          <a:p>
            <a:pPr eaLnBrk="1" hangingPunct="1"/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2.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代数系统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713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591550" cy="532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2533" name="Rectangle 4"/>
          <p:cNvSpPr/>
          <p:nvPr/>
        </p:nvSpPr>
        <p:spPr>
          <a:xfrm>
            <a:off x="1042988" y="2565400"/>
            <a:ext cx="6553200" cy="5095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" tIns="36000" rIns="36000" bIns="36000" anchor="ctr">
            <a:spAutoFit/>
          </a:bodyPr>
          <a:p>
            <a:pPr algn="ctr"/>
            <a:r>
              <a:rPr lang="zh-CN" altLang="en-US" sz="2800" dirty="0">
                <a:solidFill>
                  <a:srgbClr val="1C1C1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代数系统的定义</a:t>
            </a:r>
            <a:endParaRPr lang="zh-CN" altLang="en-US" sz="2800" dirty="0">
              <a:solidFill>
                <a:srgbClr val="1C1C1C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  <p:sp>
        <p:nvSpPr>
          <p:cNvPr id="22534" name="Line 5"/>
          <p:cNvSpPr/>
          <p:nvPr/>
        </p:nvSpPr>
        <p:spPr>
          <a:xfrm>
            <a:off x="1692275" y="3068638"/>
            <a:ext cx="0" cy="57626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35" name="Rectangle 6"/>
          <p:cNvSpPr/>
          <p:nvPr/>
        </p:nvSpPr>
        <p:spPr>
          <a:xfrm>
            <a:off x="395288" y="3644900"/>
            <a:ext cx="2162175" cy="9366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" tIns="36000" rIns="36000" bIns="36000" anchor="ctr">
            <a:spAutoFit/>
          </a:bodyPr>
          <a:p>
            <a:pPr algn="ctr"/>
            <a:r>
              <a:rPr lang="zh-CN" altLang="en-US" sz="2800" dirty="0">
                <a:solidFill>
                  <a:srgbClr val="1C1C1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同类型</a:t>
            </a:r>
            <a:endParaRPr lang="zh-CN" altLang="en-US" sz="2800" dirty="0">
              <a:solidFill>
                <a:srgbClr val="1C1C1C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1C1C1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代数系统</a:t>
            </a:r>
            <a:endParaRPr lang="zh-CN" altLang="en-US" sz="2800" dirty="0">
              <a:solidFill>
                <a:srgbClr val="1C1C1C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  <p:sp>
        <p:nvSpPr>
          <p:cNvPr id="22536" name="Line 7"/>
          <p:cNvSpPr/>
          <p:nvPr/>
        </p:nvSpPr>
        <p:spPr>
          <a:xfrm>
            <a:off x="3779838" y="1989138"/>
            <a:ext cx="0" cy="57626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37" name="Rectangle 8"/>
          <p:cNvSpPr/>
          <p:nvPr/>
        </p:nvSpPr>
        <p:spPr>
          <a:xfrm>
            <a:off x="2268538" y="1484313"/>
            <a:ext cx="3241675" cy="5095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" tIns="36000" rIns="36000" bIns="36000" anchor="ctr">
            <a:spAutoFit/>
          </a:bodyPr>
          <a:p>
            <a:pPr algn="ctr"/>
            <a:r>
              <a:rPr lang="zh-CN" altLang="en-US" sz="2800" dirty="0">
                <a:solidFill>
                  <a:srgbClr val="1C1C1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代数系统的特异元</a:t>
            </a:r>
            <a:endParaRPr lang="zh-CN" altLang="en-US" sz="2800" dirty="0">
              <a:solidFill>
                <a:srgbClr val="1C1C1C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  <p:sp>
        <p:nvSpPr>
          <p:cNvPr id="22538" name="Line 9"/>
          <p:cNvSpPr/>
          <p:nvPr/>
        </p:nvSpPr>
        <p:spPr>
          <a:xfrm>
            <a:off x="3563938" y="3068638"/>
            <a:ext cx="0" cy="57626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39" name="Line 10"/>
          <p:cNvSpPr/>
          <p:nvPr/>
        </p:nvSpPr>
        <p:spPr>
          <a:xfrm>
            <a:off x="5364163" y="3068638"/>
            <a:ext cx="0" cy="57626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40" name="Rectangle 11"/>
          <p:cNvSpPr/>
          <p:nvPr/>
        </p:nvSpPr>
        <p:spPr>
          <a:xfrm>
            <a:off x="2627313" y="3644900"/>
            <a:ext cx="1944687" cy="5095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" tIns="36000" rIns="36000" bIns="36000" anchor="ctr">
            <a:spAutoFit/>
          </a:bodyPr>
          <a:p>
            <a:pPr algn="ctr"/>
            <a:r>
              <a:rPr lang="zh-CN" altLang="en-US" sz="2800" dirty="0">
                <a:solidFill>
                  <a:srgbClr val="1C1C1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子代数</a:t>
            </a:r>
            <a:endParaRPr lang="zh-CN" altLang="en-US" sz="2800" dirty="0">
              <a:solidFill>
                <a:srgbClr val="1C1C1C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  <p:sp>
        <p:nvSpPr>
          <p:cNvPr id="22541" name="Rectangle 12"/>
          <p:cNvSpPr/>
          <p:nvPr/>
        </p:nvSpPr>
        <p:spPr>
          <a:xfrm>
            <a:off x="4643438" y="3644900"/>
            <a:ext cx="1800225" cy="5095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" tIns="36000" rIns="36000" bIns="36000" anchor="ctr">
            <a:spAutoFit/>
          </a:bodyPr>
          <a:p>
            <a:pPr algn="ctr"/>
            <a:r>
              <a:rPr lang="zh-CN" altLang="en-US" sz="2800" dirty="0">
                <a:solidFill>
                  <a:srgbClr val="1C1C1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积代数</a:t>
            </a:r>
            <a:endParaRPr lang="zh-CN" altLang="en-US" sz="2800" dirty="0">
              <a:solidFill>
                <a:srgbClr val="1C1C1C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  <p:sp>
        <p:nvSpPr>
          <p:cNvPr id="22542" name="Line 13"/>
          <p:cNvSpPr/>
          <p:nvPr/>
        </p:nvSpPr>
        <p:spPr>
          <a:xfrm>
            <a:off x="7235825" y="3068638"/>
            <a:ext cx="0" cy="57626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43" name="Rectangle 14"/>
          <p:cNvSpPr/>
          <p:nvPr/>
        </p:nvSpPr>
        <p:spPr>
          <a:xfrm>
            <a:off x="6588125" y="3644900"/>
            <a:ext cx="2305050" cy="5095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" tIns="36000" rIns="36000" bIns="36000" anchor="ctr">
            <a:spAutoFit/>
          </a:bodyPr>
          <a:p>
            <a:pPr algn="ctr"/>
            <a:r>
              <a:rPr lang="zh-CN" altLang="en-US" sz="2800" dirty="0">
                <a:solidFill>
                  <a:srgbClr val="1C1C1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代数结构同态</a:t>
            </a:r>
            <a:endParaRPr lang="zh-CN" altLang="en-US" sz="2800" dirty="0">
              <a:solidFill>
                <a:srgbClr val="1C1C1C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1395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代数系统的特异元</a:t>
            </a:r>
            <a:endParaRPr lang="zh-CN" altLang="en-US" b="1" dirty="0">
              <a:solidFill>
                <a:srgbClr val="1C1C1C"/>
              </a:solidFill>
              <a:effectLst/>
              <a:ea typeface="隶书" panose="02010509060101010101" pitchFamily="49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>
          <a:xfrm>
            <a:off x="539750" y="1484313"/>
            <a:ext cx="8231188" cy="42068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40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在代数系统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&lt;A,о&gt;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中，有特殊性质的元素，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叫</a:t>
            </a:r>
            <a:r>
              <a:rPr lang="zh-CN" altLang="en-US" b="1" dirty="0">
                <a:solidFill>
                  <a:srgbClr val="FF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特异元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例如在代数系统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&lt;N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，＋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，其中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是自然数，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＋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是普通加法，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0∈A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，并且对任意的自然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数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x∈A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，有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＋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＋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、单位元素或幺元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>
          <a:xfrm>
            <a:off x="179388" y="1219200"/>
            <a:ext cx="8736012" cy="5378450"/>
          </a:xfrm>
        </p:spPr>
        <p:txBody>
          <a:bodyPr vert="horz" wrap="square" lIns="91440" tIns="45720" rIns="91440" bIns="45720" anchor="t"/>
          <a:lstStyle/>
          <a:p>
            <a:pPr marL="533400" indent="-533400" eaLnBrk="1" hangingPunct="1">
              <a:lnSpc>
                <a:spcPct val="125000"/>
              </a:lnSpc>
              <a:buNone/>
            </a:pPr>
            <a:r>
              <a:rPr lang="zh-CN" altLang="en-US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定义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是集合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上的二元运算，若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lnSpc>
                <a:spcPct val="125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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A(e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，或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A)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，使得对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，都有：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lnSpc>
                <a:spcPct val="125000"/>
              </a:lnSpc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1)e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∧x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，则称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为运算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关于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zh-CN" altLang="en-US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左单位元或左幺元</a:t>
            </a:r>
            <a:r>
              <a:rPr lang="zh-CN" altLang="en-US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lnSpc>
                <a:spcPct val="125000"/>
              </a:lnSpc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2)x∧e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，则称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为运算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关于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zh-CN" altLang="en-US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右单位元或右幺元</a:t>
            </a:r>
            <a:r>
              <a:rPr lang="zh-CN" altLang="en-US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lnSpc>
                <a:spcPct val="125000"/>
              </a:lnSpc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3)x∧e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e∧x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，则称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为运算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关于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zh-CN" altLang="en-US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单位元或幺元</a:t>
            </a:r>
            <a:r>
              <a:rPr lang="zh-CN" altLang="en-US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algn="just" eaLnBrk="1" hangingPunct="1"/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幺元举例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>
          <a:xfrm>
            <a:off x="250825" y="1196975"/>
            <a:ext cx="8893175" cy="5464175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105000"/>
              </a:lnSpc>
              <a:buNone/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1) 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设有代数系统</a:t>
            </a: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&lt;R,+&gt;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，则该代数系统的幺元为</a:t>
            </a:r>
            <a:endParaRPr lang="zh-CN" altLang="en-US" sz="24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 eaLnBrk="1" hangingPunct="1">
              <a:lnSpc>
                <a:spcPct val="105000"/>
              </a:lnSpc>
              <a:buNone/>
            </a:pP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sz="24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 eaLnBrk="1" hangingPunct="1">
              <a:lnSpc>
                <a:spcPct val="105000"/>
              </a:lnSpc>
              <a:buNone/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2) 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设有代数系统</a:t>
            </a: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&lt;R,×&gt;,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则该代数系统的幺元为</a:t>
            </a:r>
            <a:endParaRPr lang="zh-CN" altLang="en-US" sz="24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 eaLnBrk="1" hangingPunct="1">
              <a:lnSpc>
                <a:spcPct val="105000"/>
              </a:lnSpc>
              <a:buNone/>
            </a:pP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sz="24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 eaLnBrk="1" hangingPunct="1">
              <a:lnSpc>
                <a:spcPct val="105000"/>
              </a:lnSpc>
              <a:buNone/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3) 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设有代数系统</a:t>
            </a: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&lt;ρ(A),∩&gt;,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则该代数系统的幺元为</a:t>
            </a:r>
            <a:endParaRPr lang="zh-CN" altLang="en-US" sz="24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 eaLnBrk="1" hangingPunct="1">
              <a:lnSpc>
                <a:spcPct val="105000"/>
              </a:lnSpc>
              <a:buNone/>
            </a:pP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sz="24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 eaLnBrk="1" hangingPunct="1">
              <a:lnSpc>
                <a:spcPct val="105000"/>
              </a:lnSpc>
              <a:buNone/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4) 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设有代数系统</a:t>
            </a: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&lt;ρ(A),∪&gt;,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则该代数系统的幺元为</a:t>
            </a:r>
            <a:endParaRPr lang="zh-CN" altLang="en-US" sz="24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 eaLnBrk="1" hangingPunct="1">
              <a:lnSpc>
                <a:spcPct val="105000"/>
              </a:lnSpc>
              <a:buNone/>
            </a:pP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Φ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sz="24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 eaLnBrk="1" hangingPunct="1">
              <a:lnSpc>
                <a:spcPct val="105000"/>
              </a:lnSpc>
              <a:buNone/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5) 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设有代数系统</a:t>
            </a: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&lt;A,∧&gt;,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则该代数系统的幺元为</a:t>
            </a:r>
            <a:endParaRPr lang="zh-CN" altLang="en-US" sz="24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 eaLnBrk="1" hangingPunct="1">
              <a:lnSpc>
                <a:spcPct val="105000"/>
              </a:lnSpc>
              <a:buNone/>
            </a:pP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T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sz="24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 eaLnBrk="1" hangingPunct="1">
              <a:lnSpc>
                <a:spcPct val="105000"/>
              </a:lnSpc>
              <a:buNone/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6) 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设有代数系统</a:t>
            </a: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&lt;A,∨&gt;,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则该代数系统的幺元为</a:t>
            </a:r>
            <a:endParaRPr lang="zh-CN" altLang="en-US" sz="24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 eaLnBrk="1" hangingPunct="1">
              <a:lnSpc>
                <a:spcPct val="105000"/>
              </a:lnSpc>
              <a:buNone/>
            </a:pP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F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sz="24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2962"/>
          </a:xfrm>
        </p:spPr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么元性质</a:t>
            </a:r>
            <a:endParaRPr lang="zh-CN" altLang="en-US" sz="40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xfrm>
            <a:off x="323850" y="1412875"/>
            <a:ext cx="8820150" cy="3817938"/>
          </a:xfrm>
        </p:spPr>
        <p:txBody>
          <a:bodyPr vert="horz" wrap="square" lIns="91440" tIns="45720" rIns="91440" bIns="45720" anchor="t"/>
          <a:lstStyle/>
          <a:p>
            <a:pPr marL="533400" indent="-533400" eaLnBrk="1" hangingPunct="1">
              <a:buNone/>
            </a:pPr>
            <a:r>
              <a:rPr lang="zh-CN" altLang="en-US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定理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设∧</a:t>
            </a:r>
            <a:r>
              <a:rPr lang="zh-CN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集合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上的二元运算。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1)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若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&lt;A,∧&gt;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存在幺元，则该幺元唯一；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2)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若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&lt;A,∧&gt;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存在幺元，则该幺元一定是左、右幺元；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3)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若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&lt;A,∧&gt;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存在左、右幺元，则一定相等，且是幺元。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algn="just" eaLnBrk="1" hangingPunct="1"/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么元性质证明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idx="1"/>
          </p:nvPr>
        </p:nvSpPr>
        <p:spPr>
          <a:xfrm>
            <a:off x="0" y="1166813"/>
            <a:ext cx="9144000" cy="5691187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1).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（反证法）设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&lt;A,∧&gt;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存在两个以上的幺元，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不妨假设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&lt;A,∧&gt;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的两个幺元，则对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x∧e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∧x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，此时，取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有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			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①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则对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，有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x∧e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∧x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，此时，取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，有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			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②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由①、②可知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，即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&lt;A,∧&gt;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的幺元是唯一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的。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r>
              <a:rPr lang="en-US" altLang="zh-CN" sz="4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1. </a:t>
            </a:r>
            <a:r>
              <a:rPr lang="zh-CN" altLang="en-US" sz="4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二元运算及其性质</a:t>
            </a:r>
            <a:br>
              <a:rPr lang="zh-CN" altLang="en-US" sz="4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</a:br>
            <a:endParaRPr lang="zh-CN" altLang="en-US" sz="40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591550" cy="532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1269" name="Rectangle 4"/>
          <p:cNvSpPr/>
          <p:nvPr/>
        </p:nvSpPr>
        <p:spPr>
          <a:xfrm>
            <a:off x="2700338" y="1773238"/>
            <a:ext cx="3095625" cy="5095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" tIns="36000" rIns="36000" bIns="36000" anchor="ctr">
            <a:spAutoFit/>
          </a:bodyPr>
          <a:p>
            <a:pPr algn="ctr"/>
            <a:r>
              <a:rPr lang="zh-CN" altLang="en-US" sz="2800" dirty="0">
                <a:solidFill>
                  <a:srgbClr val="1C1C1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二元运算的定义</a:t>
            </a:r>
            <a:endParaRPr lang="zh-CN" altLang="en-US" sz="2800" dirty="0">
              <a:solidFill>
                <a:srgbClr val="1C1C1C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  <p:sp>
        <p:nvSpPr>
          <p:cNvPr id="11270" name="Line 5"/>
          <p:cNvSpPr/>
          <p:nvPr/>
        </p:nvSpPr>
        <p:spPr>
          <a:xfrm>
            <a:off x="4140200" y="2276475"/>
            <a:ext cx="0" cy="5762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1" name="Rectangle 6"/>
          <p:cNvSpPr/>
          <p:nvPr/>
        </p:nvSpPr>
        <p:spPr>
          <a:xfrm>
            <a:off x="2843213" y="2852738"/>
            <a:ext cx="3024187" cy="5095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" tIns="36000" rIns="36000" bIns="36000" anchor="ctr">
            <a:spAutoFit/>
          </a:bodyPr>
          <a:p>
            <a:pPr algn="ctr"/>
            <a:r>
              <a:rPr lang="zh-CN" altLang="en-US" sz="2800" dirty="0">
                <a:solidFill>
                  <a:srgbClr val="1C1C1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二元运算的表示</a:t>
            </a:r>
            <a:endParaRPr lang="zh-CN" altLang="en-US" sz="2800" dirty="0">
              <a:solidFill>
                <a:srgbClr val="1C1C1C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  <p:sp>
        <p:nvSpPr>
          <p:cNvPr id="11272" name="Line 8"/>
          <p:cNvSpPr/>
          <p:nvPr/>
        </p:nvSpPr>
        <p:spPr>
          <a:xfrm>
            <a:off x="4140200" y="3357563"/>
            <a:ext cx="0" cy="50323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3" name="Rectangle 11"/>
          <p:cNvSpPr/>
          <p:nvPr/>
        </p:nvSpPr>
        <p:spPr>
          <a:xfrm>
            <a:off x="2771775" y="3903663"/>
            <a:ext cx="2879725" cy="5095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" tIns="36000" rIns="36000" bIns="36000" anchor="ctr">
            <a:spAutoFit/>
          </a:bodyPr>
          <a:p>
            <a:pPr algn="ctr"/>
            <a:r>
              <a:rPr lang="zh-CN" altLang="en-US" sz="2800" dirty="0">
                <a:solidFill>
                  <a:srgbClr val="1C1C1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二元运算的性质</a:t>
            </a:r>
            <a:endParaRPr lang="zh-CN" altLang="en-US" sz="2800" dirty="0">
              <a:solidFill>
                <a:srgbClr val="1C1C1C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03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328738"/>
          </a:xfrm>
        </p:spPr>
        <p:txBody>
          <a:bodyPr vert="horz" wrap="square" lIns="91440" tIns="45720" rIns="91440" bIns="45720" anchor="ctr" anchorCtr="1"/>
          <a:p>
            <a:pPr algn="just" eaLnBrk="1" hangingPunct="1"/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么元性质证明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续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idx="1"/>
          </p:nvPr>
        </p:nvSpPr>
        <p:spPr>
          <a:xfrm>
            <a:off x="250825" y="1125538"/>
            <a:ext cx="8664575" cy="5103812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05000"/>
              </a:lnSpc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2).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&lt;A,∧&gt;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的幺元，则由幺元的定义知：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使得对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，都有：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x∧e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e∧x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即有：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x∧e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与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e∧x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，所以：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既是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&lt;A,∧&gt;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的左幺元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又是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&lt;A,∧&gt;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的右幺元。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buNone/>
            </a:pPr>
            <a:endParaRPr lang="en-US" altLang="zh-CN" sz="2800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328738"/>
          </a:xfrm>
        </p:spPr>
        <p:txBody>
          <a:bodyPr vert="horz" wrap="square" lIns="91440" tIns="45720" rIns="91440" bIns="45720" anchor="ctr" anchorCtr="1"/>
          <a:p>
            <a:pPr algn="just" eaLnBrk="1" hangingPunct="1"/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么元性质证明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续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>
          <a:xfrm>
            <a:off x="250825" y="1125538"/>
            <a:ext cx="8664575" cy="5103812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05000"/>
              </a:lnSpc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3).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若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&lt;A,∧&gt;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的左、右幺元，则对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A,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有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∧x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，此时，取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，有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			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①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则对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A,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有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x∧e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，此时，取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			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②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由①、②可知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，即左、右幺元相等；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为此有：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x∧e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x∧e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∧x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所以：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xfrm>
            <a:off x="539750" y="0"/>
            <a:ext cx="8229600" cy="1139825"/>
          </a:xfrm>
        </p:spPr>
        <p:txBody>
          <a:bodyPr vert="horz" wrap="square" lIns="91440" tIns="45720" rIns="91440" bIns="45720" anchor="ctr" anchorCtr="1"/>
          <a:p>
            <a:pPr eaLnBrk="1" hangingPunct="1"/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零元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0724" name="Rectangle 3"/>
          <p:cNvSpPr>
            <a:spLocks noGrp="1"/>
          </p:cNvSpPr>
          <p:nvPr>
            <p:ph idx="1"/>
          </p:nvPr>
        </p:nvSpPr>
        <p:spPr>
          <a:xfrm>
            <a:off x="0" y="981075"/>
            <a:ext cx="8915400" cy="5357813"/>
          </a:xfrm>
        </p:spPr>
        <p:txBody>
          <a:bodyPr vert="horz" wrap="square" lIns="91440" tIns="45720" rIns="91440" bIns="45720" anchor="t"/>
          <a:lstStyle/>
          <a:p>
            <a:pPr marL="533400" indent="-533400" eaLnBrk="1" hangingPunct="1">
              <a:buNone/>
            </a:pPr>
            <a:r>
              <a:rPr lang="zh-CN" altLang="en-US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定义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是定义在集合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上的二元运算，若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buNone/>
            </a:pPr>
            <a:r>
              <a:rPr lang="zh-CN" altLang="en-US" b="1" u="sng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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o</a:t>
            </a:r>
            <a:r>
              <a:rPr lang="en-US" altLang="zh-CN" b="1" u="sng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u="sng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使得</a:t>
            </a:r>
            <a:r>
              <a:rPr lang="zh-CN" altLang="en-US" b="1" u="sng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对</a:t>
            </a:r>
            <a:r>
              <a:rPr lang="zh-CN" altLang="en-US" b="1" u="sng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b="1" u="sng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u="sng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u="sng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都有：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1) a∧o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o∧a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o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，则称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o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为运算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关于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zh-CN" altLang="en-US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零元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2) a∧o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o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，则称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o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为运算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关于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zh-CN" altLang="en-US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右零元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，又记为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o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3) o∧a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o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，则称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o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为运算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关于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zh-CN" altLang="en-US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左零元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，又记为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o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buNone/>
            </a:pPr>
            <a:r>
              <a:rPr lang="zh-CN" altLang="en-US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注</a:t>
            </a:r>
            <a:r>
              <a:rPr lang="zh-CN" altLang="en-US" sz="4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也可以记零元、右零元、左零元分别为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o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o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o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zh-CN" altLang="en-US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b="1" baseline="-25000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零元举</a:t>
            </a:r>
            <a:r>
              <a:rPr kumimoji="0" lang="zh-CN" alt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例</a:t>
            </a:r>
            <a:endParaRPr kumimoji="0" lang="zh-CN" altLang="en-US" sz="4400" b="0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idx="1"/>
          </p:nvPr>
        </p:nvSpPr>
        <p:spPr>
          <a:xfrm>
            <a:off x="395288" y="1166813"/>
            <a:ext cx="8520112" cy="52197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1) 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有代数系统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&lt;R,×&gt;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，则该代数系统的零元为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 eaLnBrk="1" hangingPunct="1"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o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 eaLnBrk="1" hangingPunct="1"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2) 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有代数系统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&lt;ρ(A)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，∩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，则该代数系统的零元为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 eaLnBrk="1" hangingPunct="1"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o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Φ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 eaLnBrk="1" hangingPunct="1"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3) 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有代数系统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&lt;ρ(A)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，∪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，则该代数系统的零元为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 eaLnBrk="1" hangingPunct="1"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o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 eaLnBrk="1" hangingPunct="1"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4) 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设有代数系统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，∧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，则该代数系统的零元为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 eaLnBrk="1" hangingPunct="1"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o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F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 eaLnBrk="1" hangingPunct="1"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5) 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设有代数系统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，∨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，则该代数系统的零元为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 eaLnBrk="1" hangingPunct="1"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o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T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零元性质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>
          <a:xfrm>
            <a:off x="468313" y="1190625"/>
            <a:ext cx="8294687" cy="5478463"/>
          </a:xfrm>
        </p:spPr>
        <p:txBody>
          <a:bodyPr vert="horz" wrap="square" lIns="91440" tIns="45720" rIns="91440" bIns="45720" anchor="t"/>
          <a:lstStyle/>
          <a:p>
            <a:pPr marL="533400" indent="-533400" eaLnBrk="1" hangingPunct="1">
              <a:buNone/>
            </a:pPr>
            <a:r>
              <a:rPr lang="zh-CN" altLang="en-US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定理</a:t>
            </a:r>
            <a:r>
              <a:rPr lang="zh-CN" altLang="en-US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　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是集合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上的二元运算。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1)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若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&lt;A,∧&gt;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存在零元，则该</a:t>
            </a:r>
            <a:r>
              <a:rPr lang="zh-CN" altLang="en-US" b="1" dirty="0">
                <a:solidFill>
                  <a:srgbClr val="FF0066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零元唯一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2)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若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&lt;A,∧&gt;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存在零元，则该</a:t>
            </a:r>
            <a:r>
              <a:rPr lang="zh-CN" altLang="en-US" b="1" dirty="0">
                <a:solidFill>
                  <a:srgbClr val="FF0066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零元一定是左、右零元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3)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若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&lt;A,∧&gt;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存在左、右零元，则该</a:t>
            </a:r>
            <a:r>
              <a:rPr lang="zh-CN" altLang="en-US" b="1" dirty="0">
                <a:solidFill>
                  <a:srgbClr val="FF0066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左、右零元一定相等，且是零元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buNone/>
            </a:pPr>
            <a:endParaRPr lang="zh-CN" altLang="en-US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endParaRPr lang="en-US" altLang="zh-CN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3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逆元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>
          <a:xfrm>
            <a:off x="395288" y="1166813"/>
            <a:ext cx="8520112" cy="4854575"/>
          </a:xfrm>
        </p:spPr>
        <p:txBody>
          <a:bodyPr vert="horz" wrap="square" lIns="91440" tIns="45720" rIns="91440" bIns="45720" anchor="t"/>
          <a:lstStyle/>
          <a:p>
            <a:pPr marL="457200" indent="-457200" eaLnBrk="1" hangingPunct="1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定义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是集合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上的二元运算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,e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&lt;A,∧&gt;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eaLnBrk="1" hangingPunct="1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的幺元，若对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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，使得：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eaLnBrk="1" hangingPunct="1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1) a∧b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b∧a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，则称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为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关于运算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 </a:t>
            </a:r>
            <a:r>
              <a:rPr lang="zh-CN" altLang="en-US" b="1" dirty="0">
                <a:solidFill>
                  <a:srgbClr val="FF0066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逆元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eaLnBrk="1" hangingPunct="1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2) a∧b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，则称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为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关于运算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b="1" dirty="0">
                <a:solidFill>
                  <a:srgbClr val="FF0066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右逆元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eaLnBrk="1" hangingPunct="1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3) b∧a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，则称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为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关于运算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b="1" dirty="0">
                <a:solidFill>
                  <a:srgbClr val="FF0066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左逆元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algn="just" eaLnBrk="1" hangingPunct="1"/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逆元举例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4820" name="Rectangle 3"/>
          <p:cNvSpPr>
            <a:spLocks noGrp="1"/>
          </p:cNvSpPr>
          <p:nvPr>
            <p:ph idx="1"/>
          </p:nvPr>
        </p:nvSpPr>
        <p:spPr>
          <a:xfrm>
            <a:off x="250825" y="1484313"/>
            <a:ext cx="8664575" cy="4706937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1) 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设有代数系统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&lt;R,+&gt;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是该代数系统的幺元。对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，都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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，使得：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a+a</a:t>
            </a:r>
            <a:r>
              <a:rPr lang="en-US" altLang="zh-CN" sz="2800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a+(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sz="2800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+a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a)+a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所以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“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的逆元；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2) 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设有代数系统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&lt;R,×&gt;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是该代数系统的幺元。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对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且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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，都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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1/a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使得：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a×a</a:t>
            </a:r>
            <a:r>
              <a:rPr lang="en-US" altLang="zh-CN" sz="2800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a×(1/a)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sz="2800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×a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(1/a)×a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所以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1/a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“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的逆元，而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无乘法逆元。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逆元性质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5844" name="Rectangle 3"/>
          <p:cNvSpPr>
            <a:spLocks noGrp="1"/>
          </p:cNvSpPr>
          <p:nvPr>
            <p:ph idx="1"/>
          </p:nvPr>
        </p:nvSpPr>
        <p:spPr>
          <a:xfrm>
            <a:off x="323850" y="1166813"/>
            <a:ext cx="8515350" cy="4706937"/>
          </a:xfrm>
        </p:spPr>
        <p:txBody>
          <a:bodyPr vert="horz" wrap="square" lIns="91440" tIns="45720" rIns="91440" bIns="45720" anchor="t"/>
          <a:lstStyle/>
          <a:p>
            <a:pPr marL="533400" indent="-533400" eaLnBrk="1" hangingPunct="1">
              <a:buNone/>
            </a:pPr>
            <a:r>
              <a:rPr lang="zh-CN" altLang="en-US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定理</a:t>
            </a:r>
            <a:endParaRPr lang="zh-CN" altLang="en-US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是集合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上的二元运算，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&lt;A,∧&gt;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是一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个代数系统，若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b="1" u="sng" dirty="0">
                <a:solidFill>
                  <a:srgbClr val="FF0066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满足结合律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且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&lt;A,∧&gt;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的幺元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b="1" u="sng" dirty="0">
                <a:solidFill>
                  <a:srgbClr val="FF0066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即幺元存在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，则对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1)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若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存在逆元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则该逆元</a:t>
            </a:r>
            <a:r>
              <a:rPr lang="zh-CN" altLang="en-US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唯一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2)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若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存在逆元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则该逆元一定是</a:t>
            </a:r>
            <a:r>
              <a:rPr lang="zh-CN" altLang="en-US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该元素的左、右逆元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3)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若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存在左、右逆元，则</a:t>
            </a:r>
            <a:r>
              <a:rPr lang="zh-CN" altLang="en-US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该左、右逆元一定相等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en-US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且是该元的逆元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sz="20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39825"/>
          </a:xfrm>
        </p:spPr>
        <p:txBody>
          <a:bodyPr vert="horz" wrap="square" lIns="91440" tIns="45720" rIns="91440" bIns="45720" anchor="ctr" anchorCtr="1"/>
          <a:p>
            <a:pPr algn="just" eaLnBrk="1" hangingPunct="1"/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逆元性质证明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idx="1"/>
          </p:nvPr>
        </p:nvSpPr>
        <p:spPr>
          <a:xfrm>
            <a:off x="250825" y="908050"/>
            <a:ext cx="8664575" cy="594995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5000"/>
              </a:lnSpc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1)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（反证法）设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有逆元存在，且不惟一，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15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不妨设为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则有：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a∧a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15000"/>
              </a:lnSpc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a∧a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；由于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是可结合的，所以：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∧e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∧(a∧a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15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∧a)∧a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e∧a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15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即：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之逆元是惟一的。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15000"/>
              </a:lnSpc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2)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的逆元，则由逆元的定义知：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15000"/>
              </a:lnSpc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a∧a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，即有：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a∧a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与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15000"/>
              </a:lnSpc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，所以：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既是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的左逆元，又是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的右逆元。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algn="just" eaLnBrk="1" hangingPunct="1"/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逆元性质证明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续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idx="1"/>
          </p:nvPr>
        </p:nvSpPr>
        <p:spPr>
          <a:xfrm>
            <a:off x="323850" y="1196975"/>
            <a:ext cx="8412163" cy="51847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3)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有左、右逆元存在，不妨设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，则有：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a∧a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，由于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是可结合的，所以：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		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∧e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∧(a∧a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		  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∧a)∧a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e∧a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即：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a∧a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a∧a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所以：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4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二元运算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2003" name="Rectangle 3"/>
          <p:cNvSpPr>
            <a:spLocks noGrp="1"/>
          </p:cNvSpPr>
          <p:nvPr>
            <p:ph type="body" sz="half" idx="1"/>
          </p:nvPr>
        </p:nvSpPr>
        <p:spPr>
          <a:xfrm>
            <a:off x="395288" y="1484313"/>
            <a:ext cx="8569325" cy="5113337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定义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是任意集合，一个从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en-US" altLang="zh-CN" sz="2800" b="1" dirty="0">
                <a:solidFill>
                  <a:srgbClr val="1C1C1C"/>
                </a:solidFill>
                <a:effectLst/>
              </a:rPr>
              <a:t>×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到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的函数，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称为集合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上的一个</a:t>
            </a:r>
            <a:r>
              <a:rPr lang="zh-CN" altLang="en-US" b="1" dirty="0">
                <a:solidFill>
                  <a:srgbClr val="FF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二元运算</a:t>
            </a:r>
            <a:r>
              <a:rPr lang="zh-CN" altLang="en-US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zh-CN" altLang="en-US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验证一个运算是否为集合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上的二元运算，首先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要保证参加运算的可以是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中任意两个元素，而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运算的结果也是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中的一个元素，</a:t>
            </a:r>
            <a:r>
              <a:rPr lang="zh-CN" altLang="en-US" b="1" dirty="0">
                <a:solidFill>
                  <a:srgbClr val="FF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即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b="1" dirty="0">
                <a:solidFill>
                  <a:srgbClr val="FF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对该运算</a:t>
            </a:r>
            <a:endParaRPr lang="zh-CN" altLang="en-US" b="1" dirty="0">
              <a:solidFill>
                <a:srgbClr val="FF0000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封闭</a:t>
            </a:r>
            <a:r>
              <a:rPr lang="zh-CN" altLang="en-US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charRg st="24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2003">
                                            <p:txEl>
                                              <p:charRg st="24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charRg st="4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2003">
                                            <p:txEl>
                                              <p:charRg st="40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charRg st="62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03">
                                            <p:txEl>
                                              <p:charRg st="62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charRg st="84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003">
                                            <p:txEl>
                                              <p:charRg st="84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charRg st="106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03">
                                            <p:txEl>
                                              <p:charRg st="106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xfrm>
            <a:off x="179388" y="0"/>
            <a:ext cx="8763000" cy="898525"/>
          </a:xfrm>
        </p:spPr>
        <p:txBody>
          <a:bodyPr vert="horz" wrap="square" lIns="91440" tIns="45720" rIns="91440" bIns="45720" anchor="ctr" anchorCtr="1"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代数运算的运算性质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8916" name="Rectangle 3"/>
          <p:cNvSpPr>
            <a:spLocks noGrp="1"/>
          </p:cNvSpPr>
          <p:nvPr>
            <p:ph idx="1"/>
          </p:nvPr>
        </p:nvSpPr>
        <p:spPr>
          <a:xfrm>
            <a:off x="250825" y="692150"/>
            <a:ext cx="8675688" cy="5961063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sz="4400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６</a:t>
            </a:r>
            <a:r>
              <a:rPr lang="en-US" altLang="zh-CN" sz="4400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. </a:t>
            </a:r>
            <a:r>
              <a:rPr lang="zh-CN" altLang="en-US" sz="4400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消去律</a:t>
            </a:r>
            <a:endParaRPr lang="zh-CN" altLang="en-US" sz="4400" b="1" dirty="0">
              <a:solidFill>
                <a:srgbClr val="CC00C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None/>
            </a:pP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如果*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是定义在集合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上的二元运算，对任意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None/>
            </a:pP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x,y,zA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None/>
            </a:pP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(x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零元∧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x*y=x*z)(y=z)</a:t>
            </a:r>
            <a:endParaRPr lang="en-US" altLang="zh-CN" sz="36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None/>
            </a:pP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且</a:t>
            </a:r>
            <a:endParaRPr lang="zh-CN" altLang="en-US" sz="36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None/>
            </a:pP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(x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零元∧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y*x=z*x))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(y=z)</a:t>
            </a:r>
            <a:endParaRPr lang="en-US" altLang="zh-CN" sz="36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None/>
            </a:pP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称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上二元运算*满足</a:t>
            </a:r>
            <a:r>
              <a:rPr lang="zh-CN" altLang="en-US" sz="36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消去律</a:t>
            </a:r>
            <a:endParaRPr lang="zh-CN" altLang="en-US" sz="3600" b="1" dirty="0">
              <a:solidFill>
                <a:srgbClr val="FF3300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0" y="404813"/>
            <a:ext cx="8763000" cy="898525"/>
          </a:xfrm>
        </p:spPr>
        <p:txBody>
          <a:bodyPr vert="horz" wrap="square" lIns="91440" tIns="45720" rIns="91440" bIns="45720" anchor="ctr" anchorCtr="1"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消去律举例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1030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41425"/>
            <a:ext cx="9144000" cy="5616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例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实数集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上的加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,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乘法运算都满足消去律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,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理由是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: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 R,+,0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中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0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为幺元且无零元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对任意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x,y,zR,x+y=x+zy=z;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 R,,1,0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中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1,0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分别为幺元和零元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,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对任意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x,y,zR,xy=xzy=z.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例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2 (S)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上二元运算∩不满足消去律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,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因对任意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A(S),B,C(S),A∩B=A∩CB=C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一般不成立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. 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隶书" panose="02010509060101010101" pitchFamily="49" charset="-122"/>
              <a:ea typeface="Gulim" pitchFamily="34" charset="-127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代数系统</a:t>
            </a:r>
            <a:endParaRPr lang="zh-CN" altLang="en-US" b="1" dirty="0">
              <a:solidFill>
                <a:srgbClr val="1C1C1C"/>
              </a:solidFill>
              <a:effectLst/>
              <a:ea typeface="隶书" panose="02010509060101010101" pitchFamily="49" charset="-122"/>
            </a:endParaRP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>
          <a:xfrm>
            <a:off x="0" y="1557338"/>
            <a:ext cx="8893175" cy="46624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定义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一个非空集合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，连同若干个定义在该集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合上的运算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f</a:t>
            </a:r>
            <a:r>
              <a:rPr kumimoji="0" lang="en-US" altLang="zh-CN" sz="3200" b="1" i="0" u="none" strike="noStrike" kern="0" cap="none" spc="0" normalizeH="0" baseline="-25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,f</a:t>
            </a:r>
            <a:r>
              <a:rPr kumimoji="0" lang="en-US" altLang="zh-CN" sz="3200" b="1" i="0" u="none" strike="noStrike" kern="0" cap="none" spc="0" normalizeH="0" baseline="-25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2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,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/>
                <a:ea typeface="隶书" panose="02010509060101010101" pitchFamily="49" charset="-122"/>
                <a:cs typeface="+mn-cs"/>
              </a:rPr>
              <a:t>…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,f</a:t>
            </a:r>
            <a:r>
              <a:rPr kumimoji="0" lang="en-US" altLang="zh-CN" sz="3200" b="1" i="0" u="none" strike="noStrike" kern="0" cap="none" spc="0" normalizeH="0" baseline="-25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k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所组成的系统，就称为一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个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代数系统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，记作：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&lt;A,f</a:t>
            </a:r>
            <a:r>
              <a:rPr kumimoji="0" lang="en-US" altLang="zh-CN" sz="3200" b="1" i="0" u="none" strike="noStrike" kern="0" cap="none" spc="0" normalizeH="0" baseline="-25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,f</a:t>
            </a:r>
            <a:r>
              <a:rPr kumimoji="0" lang="en-US" altLang="zh-CN" sz="3200" b="1" i="0" u="none" strike="noStrike" kern="0" cap="none" spc="0" normalizeH="0" baseline="-25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2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,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/>
                <a:ea typeface="隶书" panose="02010509060101010101" pitchFamily="49" charset="-122"/>
                <a:cs typeface="+mn-cs"/>
              </a:rPr>
              <a:t>…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,f</a:t>
            </a:r>
            <a:r>
              <a:rPr kumimoji="0" lang="en-US" altLang="zh-CN" sz="3200" b="1" i="0" u="none" strike="noStrike" kern="0" cap="none" spc="0" normalizeH="0" baseline="-25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k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&gt;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422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charRg st="23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4227">
                                            <p:txEl>
                                              <p:charRg st="23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charRg st="5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4227">
                                            <p:txEl>
                                              <p:charRg st="50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xfrm>
            <a:off x="539750" y="0"/>
            <a:ext cx="8229600" cy="1139825"/>
          </a:xfrm>
        </p:spPr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b="1" dirty="0">
                <a:solidFill>
                  <a:srgbClr val="1C1C1C"/>
                </a:solidFill>
                <a:effectLst/>
                <a:latin typeface="宋体" panose="02010600030101010101" pitchFamily="2" charset="-122"/>
                <a:ea typeface="隶书" panose="02010509060101010101" pitchFamily="49" charset="-122"/>
              </a:rPr>
              <a:t>同类型的</a:t>
            </a:r>
            <a:r>
              <a:rPr lang="zh-CN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代数系统</a:t>
            </a:r>
            <a:endParaRPr lang="zh-CN" altLang="en-US" b="1" dirty="0">
              <a:solidFill>
                <a:srgbClr val="1C1C1C"/>
              </a:solidFill>
              <a:effectLst/>
              <a:ea typeface="隶书" panose="02010509060101010101" pitchFamily="49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idx="1"/>
          </p:nvPr>
        </p:nvSpPr>
        <p:spPr>
          <a:xfrm>
            <a:off x="179388" y="1052513"/>
            <a:ext cx="8569325" cy="5357812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定义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若有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&lt;A,о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,о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……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,о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与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&lt;B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，∧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……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是两个代数系统，若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о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i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与∧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i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都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m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i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元运算，则称此两个代数系统是</a:t>
            </a:r>
            <a:r>
              <a:rPr lang="zh-CN" altLang="en-US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同类型的</a:t>
            </a:r>
            <a:endParaRPr lang="zh-CN" altLang="en-US" b="1" dirty="0">
              <a:solidFill>
                <a:srgbClr val="FF3399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代数系统</a:t>
            </a:r>
            <a:r>
              <a:rPr lang="zh-CN" altLang="en-US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800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例 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代数系统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&lt;Z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+&gt;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&lt;Z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×&gt;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&lt;R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+&gt;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、 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&lt;R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×&gt;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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(A)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，∩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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(A)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，∪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都是同类型的代数系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统。代数系统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&lt;Z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×&gt;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&lt;R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×&gt;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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(A)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∩，∪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都是同类型的代数系统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子代数</a:t>
            </a:r>
            <a:endParaRPr lang="zh-CN" altLang="en-US" b="1" dirty="0">
              <a:solidFill>
                <a:srgbClr val="1C1C1C"/>
              </a:solidFill>
              <a:effectLst/>
              <a:ea typeface="隶书" panose="02010509060101010101" pitchFamily="49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idx="1"/>
          </p:nvPr>
        </p:nvSpPr>
        <p:spPr>
          <a:xfrm>
            <a:off x="0" y="1484313"/>
            <a:ext cx="8736013" cy="4349750"/>
          </a:xfrm>
        </p:spPr>
        <p:txBody>
          <a:bodyPr vert="horz" wrap="square" lIns="91440" tIns="45720" rIns="91440" bIns="45720" anchor="t"/>
          <a:lstStyle/>
          <a:p>
            <a:pPr marL="457200" indent="-457200" eaLnBrk="1" hangingPunct="1">
              <a:buNone/>
            </a:pPr>
            <a:r>
              <a:rPr lang="zh-CN" altLang="en-US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定义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&lt;A,о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,о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…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,о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是一个代数系统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eaLnBrk="1" hangingPunct="1"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1) B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的非空子集；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eaLnBrk="1" hangingPunct="1"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2)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若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о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,о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…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,о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关于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是封闭的；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eaLnBrk="1" hangingPunct="1"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3) A, B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含有相同的代数常数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某些代数系统中对于给定的二元运算存在幺元或零元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则称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&lt;B,о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,о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…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,о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о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,о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…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,о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zh-CN" altLang="en-US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子代数</a:t>
            </a:r>
            <a:r>
              <a:rPr lang="zh-CN" altLang="en-US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平凡子代数与真子代数</a:t>
            </a:r>
            <a:endParaRPr lang="zh-CN" altLang="en-US" b="1" dirty="0">
              <a:solidFill>
                <a:srgbClr val="1C1C1C"/>
              </a:solidFill>
              <a:effectLst/>
              <a:ea typeface="隶书" panose="02010509060101010101" pitchFamily="49" charset="-122"/>
            </a:endParaRPr>
          </a:p>
        </p:txBody>
      </p:sp>
      <p:sp>
        <p:nvSpPr>
          <p:cNvPr id="44036" name="Rectangle 3"/>
          <p:cNvSpPr>
            <a:spLocks noGrp="1"/>
          </p:cNvSpPr>
          <p:nvPr>
            <p:ph idx="1"/>
          </p:nvPr>
        </p:nvSpPr>
        <p:spPr>
          <a:xfrm>
            <a:off x="0" y="1484313"/>
            <a:ext cx="9144000" cy="5113337"/>
          </a:xfrm>
        </p:spPr>
        <p:txBody>
          <a:bodyPr vert="horz" wrap="square" lIns="91440" tIns="45720" rIns="91440" bIns="45720" anchor="t"/>
          <a:lstStyle/>
          <a:p>
            <a:pPr marL="457200" indent="-457200" eaLnBrk="1" hangingPunct="1">
              <a:lnSpc>
                <a:spcPct val="130000"/>
              </a:lnSpc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对于代数系统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V=&lt;A,f</a:t>
            </a:r>
            <a:r>
              <a:rPr lang="en-US" altLang="zh-CN" sz="28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,f</a:t>
            </a:r>
            <a:r>
              <a:rPr lang="en-US" altLang="zh-CN" sz="28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…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,f</a:t>
            </a:r>
            <a:r>
              <a:rPr lang="en-US" altLang="zh-CN" sz="28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其子代数一定存在。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eaLnBrk="1" hangingPunct="1">
              <a:lnSpc>
                <a:spcPct val="130000"/>
              </a:lnSpc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最大的子代数是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V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本身；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eaLnBrk="1" hangingPunct="1">
              <a:lnSpc>
                <a:spcPct val="130000"/>
              </a:lnSpc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如果令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V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中所有的代数常数构成的集合是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，且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对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V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中所有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eaLnBrk="1" hangingPunct="1">
              <a:lnSpc>
                <a:spcPct val="130000"/>
              </a:lnSpc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的运算都是封闭的，那么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就构成了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V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的最小的子代数；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eaLnBrk="1" hangingPunct="1">
              <a:lnSpc>
                <a:spcPct val="130000"/>
              </a:lnSpc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这种最大和最小的子代数称为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V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zh-CN" altLang="en-US" sz="2800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平凡的子代数</a:t>
            </a:r>
            <a:r>
              <a:rPr lang="zh-CN" altLang="en-US" sz="2800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sz="2800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eaLnBrk="1" hangingPunct="1">
              <a:lnSpc>
                <a:spcPct val="130000"/>
              </a:lnSpc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如果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V</a:t>
            </a:r>
            <a:r>
              <a:rPr lang="en-US" altLang="zh-CN" sz="2800" b="1" baseline="30000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’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=&lt;B,f</a:t>
            </a:r>
            <a:r>
              <a:rPr lang="en-US" altLang="zh-CN" sz="28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,f</a:t>
            </a:r>
            <a:r>
              <a:rPr lang="en-US" altLang="zh-CN" sz="28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…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,f</a:t>
            </a:r>
            <a:r>
              <a:rPr lang="en-US" altLang="zh-CN" sz="28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满足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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，则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V</a:t>
            </a:r>
            <a:r>
              <a:rPr lang="en-US" altLang="zh-CN" sz="2800" b="1" baseline="30000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’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V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zh-CN" altLang="en-US" sz="2800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真子代数</a:t>
            </a:r>
            <a:r>
              <a:rPr lang="zh-CN" altLang="en-US" sz="2800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sz="2800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algn="just" eaLnBrk="1" hangingPunct="1"/>
            <a:r>
              <a:rPr lang="zh-CN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子代数举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idx="1"/>
          </p:nvPr>
        </p:nvSpPr>
        <p:spPr>
          <a:xfrm>
            <a:off x="0" y="1773238"/>
            <a:ext cx="8820150" cy="2951162"/>
          </a:xfrm>
        </p:spPr>
        <p:txBody>
          <a:bodyPr vert="horz" wrap="square" lIns="91440" tIns="45720" rIns="91440" bIns="45720" anchor="t"/>
          <a:lstStyle/>
          <a:p>
            <a:pPr marL="457200" indent="-457200" eaLnBrk="1" hangingPunct="1">
              <a:lnSpc>
                <a:spcPct val="130000"/>
              </a:lnSpc>
              <a:buNone/>
            </a:pPr>
            <a:r>
              <a:rPr lang="en-US" altLang="zh-CN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代数系统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&lt;Z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+&gt;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&lt;N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+&gt;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&lt;R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+&gt;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的子代数，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eaLnBrk="1" hangingPunct="1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也是真子代数；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eaLnBrk="1" hangingPunct="1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代数系统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&lt;Z,×&gt;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&lt;N,×&gt;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&lt;R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×&gt;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的子代数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eaLnBrk="1" hangingPunct="1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也是真子代数。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algn="just" eaLnBrk="1" hangingPunct="1"/>
            <a:r>
              <a:rPr lang="zh-CN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子代数举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6084" name="Rectangle 3"/>
          <p:cNvSpPr>
            <a:spLocks noGrp="1"/>
          </p:cNvSpPr>
          <p:nvPr>
            <p:ph idx="1"/>
          </p:nvPr>
        </p:nvSpPr>
        <p:spPr>
          <a:xfrm>
            <a:off x="395288" y="1773238"/>
            <a:ext cx="8424862" cy="4751387"/>
          </a:xfrm>
        </p:spPr>
        <p:txBody>
          <a:bodyPr vert="horz" wrap="square" lIns="91440" tIns="45720" rIns="91440" bIns="45720" anchor="t"/>
          <a:lstStyle/>
          <a:p>
            <a:pPr marL="457200" indent="-457200" eaLnBrk="1" hangingPunct="1">
              <a:lnSpc>
                <a:spcPct val="130000"/>
              </a:lnSpc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V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&lt;Z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，０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，令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nZ={nz|z∈Z},n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为自然数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eaLnBrk="1" hangingPunct="1">
              <a:lnSpc>
                <a:spcPct val="130000"/>
              </a:lnSpc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那么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nZ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为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V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的子代数。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eaLnBrk="1" hangingPunct="1">
              <a:lnSpc>
                <a:spcPct val="130000"/>
              </a:lnSpc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证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任取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nZ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两个元素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nz</a:t>
            </a:r>
            <a:r>
              <a:rPr lang="en-US" altLang="zh-CN" sz="28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,nz</a:t>
            </a:r>
            <a:r>
              <a:rPr lang="en-US" altLang="zh-CN" sz="28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,z</a:t>
            </a:r>
            <a:r>
              <a:rPr lang="en-US" altLang="zh-CN" sz="28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,z</a:t>
            </a:r>
            <a:r>
              <a:rPr lang="en-US" altLang="zh-CN" sz="28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∈Z,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则有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eaLnBrk="1" hangingPunct="1">
              <a:lnSpc>
                <a:spcPct val="130000"/>
              </a:lnSpc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nz</a:t>
            </a:r>
            <a:r>
              <a:rPr lang="en-US" altLang="zh-CN" sz="28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+nz</a:t>
            </a:r>
            <a:r>
              <a:rPr lang="en-US" altLang="zh-CN" sz="28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=n(z</a:t>
            </a:r>
            <a:r>
              <a:rPr lang="en-US" altLang="zh-CN" sz="28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+z</a:t>
            </a:r>
            <a:r>
              <a:rPr lang="en-US" altLang="zh-CN" sz="28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)∈nZ</a:t>
            </a:r>
            <a:endParaRPr lang="en-US" altLang="zh-CN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eaLnBrk="1" hangingPunct="1">
              <a:lnSpc>
                <a:spcPct val="130000"/>
              </a:lnSpc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nZ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对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运算封闭的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并且０为幺元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endParaRPr lang="en-US" altLang="zh-CN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eaLnBrk="1" hangingPunct="1">
              <a:lnSpc>
                <a:spcPct val="130000"/>
              </a:lnSpc>
              <a:buNone/>
            </a:pPr>
            <a:endParaRPr lang="en-US" altLang="zh-CN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eaLnBrk="1" hangingPunct="1">
              <a:lnSpc>
                <a:spcPct val="130000"/>
              </a:lnSpc>
              <a:buNone/>
            </a:pPr>
            <a:endParaRPr lang="en-US" altLang="zh-CN" sz="2800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 vert="horz" wrap="square" lIns="91440" tIns="45720" rIns="91440" bIns="45720" anchor="ctr" anchorCtr="1"/>
          <a:p>
            <a:pPr eaLnBrk="1" hangingPunct="1">
              <a:lnSpc>
                <a:spcPct val="90000"/>
              </a:lnSpc>
            </a:pPr>
            <a:r>
              <a:rPr lang="zh-CN" altLang="en-US" sz="40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积代数</a:t>
            </a:r>
            <a:r>
              <a:rPr lang="en-US" altLang="zh-CN" sz="4000" b="1" dirty="0">
                <a:solidFill>
                  <a:srgbClr val="1C1C1C"/>
                </a:solidFill>
                <a:effectLst/>
                <a:ea typeface="隶书" panose="02010509060101010101" pitchFamily="49" charset="-122"/>
                <a:sym typeface="Symbol" panose="05050102010706020507" pitchFamily="18" charset="2"/>
              </a:rPr>
              <a:t>—</a:t>
            </a:r>
            <a:r>
              <a:rPr lang="zh-CN" altLang="en-US" sz="4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由已知二代数构造新代数的另一种途径</a:t>
            </a:r>
            <a:endParaRPr lang="zh-CN" altLang="en-US" sz="40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54864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ct val="25000"/>
              </a:spcBef>
              <a:buNone/>
            </a:pPr>
            <a:r>
              <a:rPr lang="zh-CN" altLang="en-US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定义</a:t>
            </a:r>
            <a:r>
              <a:rPr lang="zh-CN" altLang="en-US" b="1" dirty="0"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设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A=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S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,*,,k,A=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S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,*,,k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25000"/>
              </a:spcBef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为有</a:t>
            </a:r>
            <a:r>
              <a:rPr lang="zh-CN" altLang="en-US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相同构成成分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的已知代数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(*,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分别为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25000"/>
              </a:spcBef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(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一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元运算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).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在叉积</a:t>
            </a:r>
            <a:r>
              <a:rPr lang="zh-CN" altLang="en-US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AA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上定义对应的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25000"/>
              </a:spcBef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(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一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元运算如下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: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 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a,c</a:t>
            </a:r>
            <a:r>
              <a:rPr lang="en-US" altLang="zh-CN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*</a:t>
            </a:r>
            <a:r>
              <a:rPr lang="en-US" altLang="zh-CN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b,d</a:t>
            </a:r>
            <a:r>
              <a:rPr lang="en-US" altLang="zh-CN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a*b,c*d;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 </a:t>
            </a:r>
            <a:r>
              <a:rPr lang="en-US" altLang="zh-CN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a,c</a:t>
            </a:r>
            <a:r>
              <a:rPr lang="en-US" altLang="zh-CN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a,c</a:t>
            </a:r>
            <a:r>
              <a:rPr lang="en-US" altLang="zh-CN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则</a:t>
            </a:r>
            <a:r>
              <a:rPr lang="zh-CN" altLang="en-US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AA</a:t>
            </a:r>
            <a:r>
              <a:rPr lang="en-US" altLang="zh-CN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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S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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S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,*,,k,k</a:t>
            </a:r>
            <a:r>
              <a:rPr lang="en-US" altLang="zh-CN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是由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A,A</a:t>
            </a:r>
            <a:r>
              <a:rPr lang="en-US" altLang="zh-CN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诱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导出的一个新代数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称为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A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A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的</a:t>
            </a:r>
            <a:r>
              <a:rPr lang="zh-CN" altLang="en-US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积代数</a:t>
            </a:r>
            <a:endParaRPr lang="zh-CN" altLang="en-US" b="1" dirty="0"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例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: I,</a:t>
            </a:r>
            <a:r>
              <a:rPr lang="en-US" altLang="zh-CN" sz="12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,1</a:t>
            </a:r>
            <a:r>
              <a:rPr lang="en-US" altLang="zh-CN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I</a:t>
            </a:r>
            <a:r>
              <a:rPr lang="en-US" altLang="zh-CN" b="1" baseline="-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+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,</a:t>
            </a:r>
            <a:r>
              <a:rPr lang="en-US" altLang="zh-CN" sz="12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,1</a:t>
            </a:r>
            <a:r>
              <a:rPr lang="en-US" altLang="zh-CN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II</a:t>
            </a:r>
            <a:r>
              <a:rPr lang="en-US" altLang="zh-CN" b="1" baseline="-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+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,* ,1,1,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其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中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,a,c</a:t>
            </a:r>
            <a:r>
              <a:rPr lang="en-US" altLang="zh-CN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*</a:t>
            </a:r>
            <a:r>
              <a:rPr lang="en-US" altLang="zh-CN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b,d</a:t>
            </a:r>
            <a:r>
              <a:rPr lang="en-US" altLang="zh-CN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ab,cd.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 vert="horz" wrap="square" lIns="91440" tIns="45720" rIns="91440" bIns="45720" anchor="ctr" anchorCtr="1"/>
          <a:p>
            <a:pPr eaLnBrk="1" hangingPunct="1">
              <a:lnSpc>
                <a:spcPct val="90000"/>
              </a:lnSpc>
            </a:pPr>
            <a:r>
              <a:rPr lang="zh-CN" altLang="en-US" sz="4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积代数举例</a:t>
            </a:r>
            <a:endParaRPr lang="zh-CN" altLang="en-US" sz="40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915400" cy="5791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N</a:t>
            </a:r>
            <a:r>
              <a:rPr kumimoji="0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+mn-ea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,+</a:t>
            </a:r>
            <a:r>
              <a:rPr kumimoji="0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+mn-ea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,0</a:t>
            </a:r>
            <a:r>
              <a:rPr kumimoji="0" lang="en-US" altLang="zh-CN" sz="10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0" lang="en-US" altLang="zh-CN" sz="10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N</a:t>
            </a:r>
            <a:r>
              <a:rPr kumimoji="0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+mn-ea"/>
                <a:cs typeface="+mn-cs"/>
                <a:sym typeface="Symbol" panose="05050102010706020507" pitchFamily="18" charset="2"/>
              </a:rPr>
              <a:t>3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,+</a:t>
            </a:r>
            <a:r>
              <a:rPr kumimoji="0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+mn-ea"/>
                <a:cs typeface="+mn-cs"/>
                <a:sym typeface="Symbol" panose="05050102010706020507" pitchFamily="18" charset="2"/>
              </a:rPr>
              <a:t>3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,0</a:t>
            </a:r>
            <a:r>
              <a:rPr kumimoji="0" lang="en-US" altLang="zh-CN" sz="10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=</a:t>
            </a:r>
            <a:r>
              <a:rPr kumimoji="0" lang="en-US" altLang="zh-CN" sz="10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N</a:t>
            </a:r>
            <a:r>
              <a:rPr kumimoji="0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+mn-ea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N</a:t>
            </a:r>
            <a:r>
              <a:rPr kumimoji="0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+mn-ea"/>
                <a:cs typeface="+mn-cs"/>
                <a:sym typeface="Symbol" panose="05050102010706020507" pitchFamily="18" charset="2"/>
              </a:rPr>
              <a:t>3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,*,0,0,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记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+mn-ea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N</a:t>
            </a:r>
            <a:r>
              <a:rPr kumimoji="0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+mn-ea"/>
                <a:cs typeface="+mn-cs"/>
                <a:sym typeface="Symbol" panose="05050102010706020507" pitchFamily="18" charset="2"/>
              </a:rPr>
              <a:t>3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={00,11,02,10,01,12},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此积代数的运算表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如下表所示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: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PS" pitchFamily="18" charset="2"/>
            </a:endParaRPr>
          </a:p>
        </p:txBody>
      </p:sp>
      <p:graphicFrame>
        <p:nvGraphicFramePr>
          <p:cNvPr id="48133" name="表格 48132"/>
          <p:cNvGraphicFramePr/>
          <p:nvPr/>
        </p:nvGraphicFramePr>
        <p:xfrm>
          <a:off x="2051050" y="2924175"/>
          <a:ext cx="4535488" cy="3189288"/>
        </p:xfrm>
        <a:graphic>
          <a:graphicData uri="http://schemas.openxmlformats.org/drawingml/2006/table">
            <a:tbl>
              <a:tblPr/>
              <a:tblGrid>
                <a:gridCol w="584200"/>
                <a:gridCol w="3951288"/>
              </a:tblGrid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1C1C1C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sym typeface="Symbol" panose="05050102010706020507" pitchFamily="18" charset="2"/>
                        </a:rPr>
                        <a:t>*</a:t>
                      </a:r>
                      <a:endParaRPr lang="en-US" altLang="zh-CN" sz="2800" dirty="0">
                        <a:solidFill>
                          <a:srgbClr val="1C1C1C"/>
                        </a:solidFill>
                        <a:latin typeface="隶书" panose="02010509060101010101" pitchFamily="49" charset="-122"/>
                        <a:ea typeface="隶书" panose="020105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   00   11   02   10   01   12</a:t>
                      </a:r>
                      <a:endParaRPr lang="en-US" altLang="zh-CN" sz="20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17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00</a:t>
                      </a:r>
                      <a:endParaRPr lang="en-US" altLang="zh-CN" sz="20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11</a:t>
                      </a:r>
                      <a:endParaRPr lang="en-US" altLang="zh-CN" sz="20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02</a:t>
                      </a:r>
                      <a:endParaRPr lang="en-US" altLang="zh-CN" sz="20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10</a:t>
                      </a:r>
                      <a:endParaRPr lang="en-US" altLang="zh-CN" sz="20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01</a:t>
                      </a:r>
                      <a:endParaRPr lang="en-US" altLang="zh-CN" sz="20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12</a:t>
                      </a:r>
                      <a:endParaRPr lang="en-US" altLang="zh-CN" sz="20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   00   11   02   10   01   12</a:t>
                      </a:r>
                      <a:endParaRPr lang="en-US" altLang="zh-CN" sz="20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   11   02   10   01   12   00</a:t>
                      </a:r>
                      <a:endParaRPr lang="en-US" altLang="zh-CN" sz="20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   02   10   01   12   00   11</a:t>
                      </a:r>
                      <a:endParaRPr lang="en-US" altLang="zh-CN" sz="20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   10   01   12   00   11   02 </a:t>
                      </a:r>
                      <a:endParaRPr lang="en-US" altLang="zh-CN" sz="20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   01   12   00   11   02   10</a:t>
                      </a:r>
                      <a:endParaRPr lang="en-US" altLang="zh-CN" sz="20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   12   00   11   02   10   01</a:t>
                      </a:r>
                      <a:endParaRPr lang="en-US" altLang="zh-CN" sz="20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4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102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二元运算举例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3028" name="Rectangle 4"/>
          <p:cNvSpPr/>
          <p:nvPr/>
        </p:nvSpPr>
        <p:spPr>
          <a:xfrm>
            <a:off x="323850" y="1268413"/>
            <a:ext cx="8496300" cy="47958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marL="533400" indent="-5334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 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整数集合上的加法、减法、乘法是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Z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上的二元运</a:t>
            </a:r>
            <a:endParaRPr lang="zh-CN" altLang="en-US" sz="2800" dirty="0">
              <a:solidFill>
                <a:srgbClr val="1C1C1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算，但是除法不是二元运算。</a:t>
            </a:r>
            <a:endParaRPr lang="zh-CN" altLang="en-US" sz="2800" dirty="0">
              <a:solidFill>
                <a:srgbClr val="1C1C1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 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非零实数集上的乘法和除法都是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en-US" altLang="zh-CN" sz="2800" baseline="30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上的二元运</a:t>
            </a:r>
            <a:endParaRPr lang="zh-CN" altLang="en-US" sz="2800" dirty="0">
              <a:solidFill>
                <a:srgbClr val="1C1C1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算，而加法和减法不是。</a:t>
            </a:r>
            <a:endParaRPr lang="zh-CN" altLang="en-US" sz="2800" dirty="0">
              <a:solidFill>
                <a:srgbClr val="1C1C1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 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</a:t>
            </a:r>
            <a:r>
              <a:rPr lang="en-US" altLang="zh-CN" sz="2800" baseline="-25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(R)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表示所有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阶实矩阵的集合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(n≥2)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endParaRPr lang="zh-CN" altLang="en-US" sz="2800" dirty="0">
              <a:solidFill>
                <a:srgbClr val="1C1C1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则矩阵加法和乘法</a:t>
            </a:r>
            <a:endParaRPr lang="zh-CN" altLang="en-US" sz="2800" dirty="0">
              <a:solidFill>
                <a:srgbClr val="1C1C1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都是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</a:t>
            </a:r>
            <a:r>
              <a:rPr lang="en-US" altLang="zh-CN" sz="2800" baseline="-25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(R)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上的二元运算。</a:t>
            </a:r>
            <a:endParaRPr lang="zh-CN" altLang="en-US" sz="2800" dirty="0">
              <a:solidFill>
                <a:srgbClr val="1C1C1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513029" name="Object 5"/>
          <p:cNvGraphicFramePr/>
          <p:nvPr>
            <p:ph sz="half" idx="2"/>
          </p:nvPr>
        </p:nvGraphicFramePr>
        <p:xfrm>
          <a:off x="4572000" y="4868863"/>
          <a:ext cx="3384550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879600" imgH="939800" progId="Equation.DSMT4">
                  <p:embed/>
                </p:oleObj>
              </mc:Choice>
              <mc:Fallback>
                <p:oleObj name="" r:id="rId1" imgW="1879600" imgH="939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0" y="4868863"/>
                        <a:ext cx="3384550" cy="16938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028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charRg st="25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028">
                                            <p:txEl>
                                              <p:charRg st="25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charRg st="39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3028">
                                            <p:txEl>
                                              <p:charRg st="39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charRg st="64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3028">
                                            <p:txEl>
                                              <p:charRg st="64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charRg st="76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3028">
                                            <p:txEl>
                                              <p:charRg st="76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charRg st="10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3028">
                                            <p:txEl>
                                              <p:charRg st="104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charRg st="113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3028">
                                            <p:txEl>
                                              <p:charRg st="113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 vert="horz" wrap="square" lIns="91440" tIns="45720" rIns="91440" bIns="45720" anchor="ctr" anchorCtr="1"/>
          <a:p>
            <a:pPr eaLnBrk="1" hangingPunct="1">
              <a:lnSpc>
                <a:spcPct val="90000"/>
              </a:lnSpc>
            </a:pPr>
            <a:r>
              <a:rPr lang="zh-CN" altLang="en-US" sz="40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二代数结构</a:t>
            </a:r>
            <a:r>
              <a:rPr lang="en-US" altLang="zh-CN" sz="40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A,A</a:t>
            </a:r>
            <a:r>
              <a:rPr lang="en-US" altLang="zh-CN" sz="40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</a:t>
            </a:r>
            <a:r>
              <a:rPr lang="zh-CN" altLang="en-US" sz="40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同态的概念</a:t>
            </a:r>
            <a:endParaRPr lang="zh-CN" altLang="en-US" sz="4000" b="1" dirty="0">
              <a:solidFill>
                <a:srgbClr val="FF3300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839200" cy="5562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定义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: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令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A,A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为具有相同构成成分的代数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.A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到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A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的函数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h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称为同态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,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如果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h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保持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所有的运</a:t>
            </a:r>
            <a:endParaRPr kumimoji="0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算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例如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: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若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A=S,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Batang" pitchFamily="18" charset="-127"/>
                <a:cs typeface="+mn-cs"/>
                <a:sym typeface="Symbol" panose="05050102010706020507" pitchFamily="18" charset="2"/>
              </a:rPr>
              <a:t>*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,,A=S,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Batang" pitchFamily="18" charset="-127"/>
                <a:cs typeface="+mn-cs"/>
                <a:sym typeface="Symbol" panose="05050102010706020507" pitchFamily="18" charset="2"/>
              </a:rPr>
              <a:t>*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,,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其中*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,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Batang" pitchFamily="18" charset="-127"/>
                <a:cs typeface="+mn-cs"/>
                <a:sym typeface="Symbol" panose="05050102010706020507" pitchFamily="18" charset="2"/>
              </a:rPr>
              <a:t>*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,, 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分别为二元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,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一元运算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;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函数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h:AA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称为从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到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A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的同态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,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如果</a:t>
            </a:r>
            <a:endParaRPr kumimoji="0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Gulim" pitchFamily="34" charset="-127"/>
                <a:cs typeface="+mn-cs"/>
                <a:sym typeface="Symbol" panose="05050102010706020507" pitchFamily="18" charset="2"/>
              </a:rPr>
              <a:t>① 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Gulim" pitchFamily="34" charset="-127"/>
                <a:cs typeface="+mn-cs"/>
                <a:sym typeface="Symbol" panose="05050102010706020507" pitchFamily="18" charset="2"/>
              </a:rPr>
              <a:t>h(a*b)=h(a)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Batang" pitchFamily="18" charset="-127"/>
                <a:cs typeface="+mn-cs"/>
                <a:sym typeface="Symbol" panose="05050102010706020507" pitchFamily="18" charset="2"/>
              </a:rPr>
              <a:t>*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Gulim" pitchFamily="34" charset="-127"/>
                <a:cs typeface="+mn-cs"/>
                <a:sym typeface="Symbol" panose="05050102010706020507" pitchFamily="18" charset="2"/>
              </a:rPr>
              <a:t>h(b),a,b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Gulim" pitchFamily="34" charset="-127"/>
                <a:cs typeface="+mn-cs"/>
                <a:sym typeface="Symbol" panose="05050102010706020507" pitchFamily="18" charset="2"/>
              </a:rPr>
              <a:t>S;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Gulim" pitchFamily="34" charset="-127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Gulim" pitchFamily="34" charset="-127"/>
                <a:cs typeface="+mn-cs"/>
                <a:sym typeface="Symbol" panose="05050102010706020507" pitchFamily="18" charset="2"/>
              </a:rPr>
              <a:t>② h(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a)=(h(a)),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Gulim" pitchFamily="34" charset="-127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Gulim" pitchFamily="34" charset="-127"/>
                <a:cs typeface="+mn-cs"/>
                <a:sym typeface="Symbol" panose="05050102010706020507" pitchFamily="18" charset="2"/>
              </a:rPr>
              <a:t>S.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记为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AA,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并称代数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A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为代数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的同态象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 vert="horz" wrap="square" lIns="91440" tIns="45720" rIns="91440" bIns="45720" anchor="ctr" anchorCtr="1"/>
          <a:p>
            <a:pPr eaLnBrk="1" hangingPunct="1">
              <a:lnSpc>
                <a:spcPct val="90000"/>
              </a:lnSpc>
            </a:pPr>
            <a:r>
              <a:rPr lang="zh-CN" altLang="en-US" sz="40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单一同态</a:t>
            </a:r>
            <a:r>
              <a:rPr lang="en-US" altLang="zh-CN" sz="40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40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满同态</a:t>
            </a:r>
            <a:r>
              <a:rPr lang="en-US" altLang="zh-CN" sz="40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40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同构的概念</a:t>
            </a:r>
            <a:endParaRPr lang="zh-CN" altLang="en-US" sz="4000" b="1" dirty="0">
              <a:solidFill>
                <a:srgbClr val="FF3300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0180" name="Rectangle 3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562600"/>
          </a:xfrm>
        </p:spPr>
        <p:txBody>
          <a:bodyPr vert="horz" wrap="square" lIns="91440" tIns="45720" rIns="91440" bIns="45720" anchor="t"/>
          <a:lstStyle/>
          <a:p>
            <a:pPr algn="ctr" eaLnBrk="1" hangingPunct="1">
              <a:lnSpc>
                <a:spcPct val="95000"/>
              </a:lnSpc>
              <a:spcBef>
                <a:spcPct val="10000"/>
              </a:spcBef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若</a:t>
            </a:r>
            <a:r>
              <a:rPr lang="zh-CN" altLang="en-US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h:AA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是从代数</a:t>
            </a:r>
            <a:r>
              <a:rPr lang="zh-CN" altLang="en-US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到代数</a:t>
            </a:r>
            <a:r>
              <a:rPr lang="zh-CN" altLang="en-US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A</a:t>
            </a:r>
            <a:r>
              <a:rPr lang="en-US" altLang="zh-CN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的同态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①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如果</a:t>
            </a:r>
            <a:r>
              <a:rPr lang="zh-CN" altLang="en-US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h</a:t>
            </a:r>
            <a:r>
              <a:rPr lang="en-US" altLang="zh-CN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是单射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则称</a:t>
            </a:r>
            <a:r>
              <a:rPr lang="zh-CN" altLang="en-US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h</a:t>
            </a:r>
            <a:r>
              <a:rPr lang="en-US" altLang="zh-CN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是</a:t>
            </a:r>
            <a:r>
              <a:rPr lang="zh-CN" altLang="en-US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单一同态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称</a:t>
            </a:r>
            <a:r>
              <a:rPr lang="zh-CN" altLang="en-US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A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为</a:t>
            </a:r>
            <a:r>
              <a:rPr lang="zh-CN" altLang="en-US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的单一同态象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; 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②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如果</a:t>
            </a:r>
            <a:r>
              <a:rPr lang="zh-CN" altLang="en-US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h</a:t>
            </a:r>
            <a:r>
              <a:rPr lang="en-US" altLang="zh-CN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是满射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则称</a:t>
            </a:r>
            <a:r>
              <a:rPr lang="zh-CN" altLang="en-US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h</a:t>
            </a:r>
            <a:r>
              <a:rPr lang="en-US" altLang="zh-CN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是</a:t>
            </a:r>
            <a:r>
              <a:rPr lang="zh-CN" altLang="en-US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满同态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;</a:t>
            </a:r>
            <a:r>
              <a:rPr lang="en-US" altLang="zh-CN" sz="1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称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A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为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的满同态象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;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③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如果</a:t>
            </a:r>
            <a:r>
              <a:rPr lang="zh-CN" altLang="en-US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h</a:t>
            </a:r>
            <a:r>
              <a:rPr lang="en-US" altLang="zh-CN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是双射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则称</a:t>
            </a:r>
            <a:r>
              <a:rPr lang="zh-CN" altLang="en-US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h</a:t>
            </a:r>
            <a:r>
              <a:rPr lang="en-US" altLang="zh-CN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是</a:t>
            </a:r>
            <a:r>
              <a:rPr lang="zh-CN" altLang="en-US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同构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称</a:t>
            </a:r>
            <a:r>
              <a:rPr lang="zh-CN" altLang="en-US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A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为</a:t>
            </a:r>
            <a:r>
              <a:rPr lang="zh-CN" altLang="en-US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的同构象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并记为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1000" b="1" dirty="0"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</a:t>
            </a:r>
            <a:r>
              <a:rPr lang="en-US" altLang="zh-CN" sz="10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A.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注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: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若</a:t>
            </a:r>
            <a:r>
              <a:rPr lang="zh-CN" altLang="en-US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f:S,*,kS,*,k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为</a:t>
            </a:r>
            <a:r>
              <a:rPr lang="zh-CN" altLang="en-US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满同态</a:t>
            </a:r>
            <a:r>
              <a:rPr lang="zh-CN" altLang="en-US" sz="1000" b="1" dirty="0"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kS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为</a:t>
            </a:r>
            <a:r>
              <a:rPr lang="zh-CN" altLang="en-US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*</a:t>
            </a:r>
            <a:r>
              <a:rPr lang="zh-CN" altLang="en-US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的幺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(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零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逆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元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则</a:t>
            </a:r>
            <a:r>
              <a:rPr lang="zh-CN" altLang="en-US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f(k)=</a:t>
            </a:r>
            <a:r>
              <a:rPr lang="en-US" altLang="zh-CN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kS,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并为</a:t>
            </a:r>
            <a:r>
              <a:rPr lang="zh-CN" altLang="en-US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S</a:t>
            </a:r>
            <a:r>
              <a:rPr lang="en-US" altLang="zh-CN" sz="1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的幺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(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零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逆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元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457200"/>
          </a:xfrm>
        </p:spPr>
        <p:txBody>
          <a:bodyPr vert="horz" wrap="square" lIns="91440" tIns="45720" rIns="91440" bIns="45720" anchor="ctr" anchorCtr="1"/>
          <a:p>
            <a:pPr eaLnBrk="1" hangingPunct="1">
              <a:lnSpc>
                <a:spcPct val="90000"/>
              </a:lnSpc>
            </a:pPr>
            <a:r>
              <a:rPr lang="zh-CN" altLang="en-US" sz="40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代数同态举例</a:t>
            </a:r>
            <a:endParaRPr lang="zh-CN" altLang="en-US" sz="4000" b="1" dirty="0">
              <a:solidFill>
                <a:srgbClr val="FF3300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204" name="Rectangle 3"/>
          <p:cNvSpPr>
            <a:spLocks noGrp="1"/>
          </p:cNvSpPr>
          <p:nvPr>
            <p:ph idx="1"/>
          </p:nvPr>
        </p:nvSpPr>
        <p:spPr>
          <a:xfrm>
            <a:off x="304800" y="762000"/>
            <a:ext cx="8839200" cy="58674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ct val="15000"/>
              </a:spcBef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例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1</a:t>
            </a:r>
            <a:r>
              <a:rPr lang="en-US" altLang="zh-CN" b="1" dirty="0"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{T,F},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</a:t>
            </a:r>
            <a:r>
              <a:rPr lang="en-US" altLang="zh-CN" b="1" dirty="0"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PS" pitchFamily="18" charset="2"/>
              </a:rPr>
              <a:t></a:t>
            </a:r>
            <a:r>
              <a:rPr lang="en-US" altLang="zh-CN" b="1" dirty="0"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{0,1},+,*(+,*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布尔加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乘运算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,f(T)=0,f(F)=1).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51205" name="表格 51204"/>
          <p:cNvGraphicFramePr/>
          <p:nvPr/>
        </p:nvGraphicFramePr>
        <p:xfrm>
          <a:off x="539750" y="2492375"/>
          <a:ext cx="1547813" cy="1616075"/>
        </p:xfrm>
        <a:graphic>
          <a:graphicData uri="http://schemas.openxmlformats.org/drawingml/2006/table">
            <a:tbl>
              <a:tblPr/>
              <a:tblGrid>
                <a:gridCol w="430213"/>
                <a:gridCol w="558800"/>
                <a:gridCol w="558800"/>
              </a:tblGrid>
              <a:tr h="5794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200" dirty="0">
                          <a:solidFill>
                            <a:srgbClr val="1C1C1C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sym typeface="Symbol" panose="05050102010706020507" pitchFamily="18" charset="2"/>
                        </a:rPr>
                        <a:t></a:t>
                      </a:r>
                      <a:endParaRPr lang="en-US" altLang="zh-CN" sz="3200" dirty="0">
                        <a:solidFill>
                          <a:srgbClr val="1C1C1C"/>
                        </a:solidFill>
                        <a:latin typeface="隶书" panose="02010509060101010101" pitchFamily="49" charset="-122"/>
                        <a:ea typeface="隶书" panose="020105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T</a:t>
                      </a:r>
                      <a:endParaRPr lang="en-US" altLang="zh-CN" sz="28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F</a:t>
                      </a:r>
                      <a:endParaRPr lang="en-US" altLang="zh-CN" sz="28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T</a:t>
                      </a:r>
                      <a:endParaRPr lang="en-US" altLang="zh-CN" sz="28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T</a:t>
                      </a:r>
                      <a:endParaRPr lang="en-US" altLang="zh-CN" sz="28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F</a:t>
                      </a:r>
                      <a:endParaRPr lang="en-US" altLang="zh-CN" sz="28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F</a:t>
                      </a:r>
                      <a:endParaRPr lang="en-US" altLang="zh-CN" sz="28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F</a:t>
                      </a:r>
                      <a:endParaRPr lang="en-US" altLang="zh-CN" sz="28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F</a:t>
                      </a:r>
                      <a:endParaRPr lang="en-US" altLang="zh-CN" sz="28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223" name="表格 51222"/>
          <p:cNvGraphicFramePr/>
          <p:nvPr/>
        </p:nvGraphicFramePr>
        <p:xfrm>
          <a:off x="6804025" y="2492375"/>
          <a:ext cx="1447800" cy="1616075"/>
        </p:xfrm>
        <a:graphic>
          <a:graphicData uri="http://schemas.openxmlformats.org/drawingml/2006/table">
            <a:tbl>
              <a:tblPr/>
              <a:tblGrid>
                <a:gridCol w="482600"/>
                <a:gridCol w="482600"/>
                <a:gridCol w="482600"/>
              </a:tblGrid>
              <a:tr h="5794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200" dirty="0">
                          <a:solidFill>
                            <a:srgbClr val="1C1C1C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sym typeface="Symbol" panose="05050102010706020507" pitchFamily="18" charset="2"/>
                        </a:rPr>
                        <a:t>*</a:t>
                      </a:r>
                      <a:endParaRPr lang="en-US" altLang="zh-CN" sz="3200" dirty="0">
                        <a:solidFill>
                          <a:srgbClr val="1C1C1C"/>
                        </a:solidFill>
                        <a:latin typeface="隶书" panose="02010509060101010101" pitchFamily="49" charset="-122"/>
                        <a:ea typeface="隶书" panose="020105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0</a:t>
                      </a:r>
                      <a:endParaRPr lang="en-US" altLang="zh-CN" sz="28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1</a:t>
                      </a:r>
                      <a:endParaRPr lang="en-US" altLang="zh-CN" sz="28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0</a:t>
                      </a:r>
                      <a:endParaRPr lang="en-US" altLang="zh-CN" sz="28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0</a:t>
                      </a:r>
                      <a:endParaRPr lang="en-US" altLang="zh-CN" sz="28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0</a:t>
                      </a:r>
                      <a:endParaRPr lang="en-US" altLang="zh-CN" sz="28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1</a:t>
                      </a:r>
                      <a:endParaRPr lang="en-US" altLang="zh-CN" sz="28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0</a:t>
                      </a:r>
                      <a:endParaRPr lang="en-US" altLang="zh-CN" sz="28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1</a:t>
                      </a:r>
                      <a:endParaRPr lang="en-US" altLang="zh-CN" sz="28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241" name="表格 51240"/>
          <p:cNvGraphicFramePr/>
          <p:nvPr/>
        </p:nvGraphicFramePr>
        <p:xfrm>
          <a:off x="2555875" y="2492375"/>
          <a:ext cx="1447800" cy="1616075"/>
        </p:xfrm>
        <a:graphic>
          <a:graphicData uri="http://schemas.openxmlformats.org/drawingml/2006/table">
            <a:tbl>
              <a:tblPr/>
              <a:tblGrid>
                <a:gridCol w="482600"/>
                <a:gridCol w="549275"/>
                <a:gridCol w="415925"/>
              </a:tblGrid>
              <a:tr h="5794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200" dirty="0">
                          <a:solidFill>
                            <a:srgbClr val="1C1C1C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sym typeface="Symbol" panose="05050102010706020507" pitchFamily="18" charset="2"/>
                        </a:rPr>
                        <a:t></a:t>
                      </a:r>
                      <a:endParaRPr lang="en-US" altLang="zh-CN" sz="3200" dirty="0">
                        <a:solidFill>
                          <a:srgbClr val="1C1C1C"/>
                        </a:solidFill>
                        <a:latin typeface="隶书" panose="02010509060101010101" pitchFamily="49" charset="-122"/>
                        <a:ea typeface="隶书" panose="020105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T</a:t>
                      </a:r>
                      <a:endParaRPr lang="en-US" altLang="zh-CN" sz="28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F</a:t>
                      </a:r>
                      <a:endParaRPr lang="en-US" altLang="zh-CN" sz="28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T</a:t>
                      </a:r>
                      <a:endParaRPr lang="en-US" altLang="zh-CN" sz="28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T</a:t>
                      </a:r>
                      <a:endParaRPr lang="en-US" altLang="zh-CN" sz="28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T</a:t>
                      </a:r>
                      <a:endParaRPr lang="en-US" altLang="zh-CN" sz="28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F</a:t>
                      </a:r>
                      <a:endParaRPr lang="en-US" altLang="zh-CN" sz="28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T</a:t>
                      </a:r>
                      <a:endParaRPr lang="en-US" altLang="zh-CN" sz="28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F</a:t>
                      </a:r>
                      <a:endParaRPr lang="en-US" altLang="zh-CN" sz="28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259" name="表格 51258"/>
          <p:cNvGraphicFramePr/>
          <p:nvPr/>
        </p:nvGraphicFramePr>
        <p:xfrm>
          <a:off x="4716463" y="2492375"/>
          <a:ext cx="1401763" cy="1616075"/>
        </p:xfrm>
        <a:graphic>
          <a:graphicData uri="http://schemas.openxmlformats.org/drawingml/2006/table">
            <a:tbl>
              <a:tblPr/>
              <a:tblGrid>
                <a:gridCol w="436563"/>
                <a:gridCol w="482600"/>
                <a:gridCol w="482600"/>
              </a:tblGrid>
              <a:tr h="5794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200" dirty="0">
                          <a:solidFill>
                            <a:srgbClr val="1C1C1C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sym typeface="Symbol" panose="05050102010706020507" pitchFamily="18" charset="2"/>
                        </a:rPr>
                        <a:t>+</a:t>
                      </a:r>
                      <a:endParaRPr lang="en-US" altLang="zh-CN" sz="3200" dirty="0">
                        <a:solidFill>
                          <a:srgbClr val="1C1C1C"/>
                        </a:solidFill>
                        <a:latin typeface="隶书" panose="02010509060101010101" pitchFamily="49" charset="-122"/>
                        <a:ea typeface="隶书" panose="020105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0</a:t>
                      </a:r>
                      <a:endParaRPr lang="en-US" altLang="zh-CN" sz="28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1</a:t>
                      </a:r>
                      <a:endParaRPr lang="en-US" altLang="zh-CN" sz="28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0</a:t>
                      </a:r>
                      <a:endParaRPr lang="en-US" altLang="zh-CN" sz="28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0</a:t>
                      </a:r>
                      <a:endParaRPr lang="en-US" altLang="zh-CN" sz="28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1</a:t>
                      </a:r>
                      <a:endParaRPr lang="en-US" altLang="zh-CN" sz="28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1</a:t>
                      </a:r>
                      <a:endParaRPr lang="en-US" altLang="zh-CN" sz="28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1</a:t>
                      </a:r>
                      <a:endParaRPr lang="en-US" altLang="zh-CN" sz="28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dirty="0">
                          <a:solidFill>
                            <a:srgbClr val="1C1C1C"/>
                          </a:solidFill>
                          <a:latin typeface="Verdana" panose="020B0604030504040204" pitchFamily="34" charset="0"/>
                        </a:rPr>
                        <a:t>1</a:t>
                      </a:r>
                      <a:endParaRPr lang="en-US" altLang="zh-CN" sz="2800" dirty="0">
                        <a:solidFill>
                          <a:srgbClr val="1C1C1C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1C1C1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2227" name="Rectangle 2"/>
          <p:cNvSpPr/>
          <p:nvPr/>
        </p:nvSpPr>
        <p:spPr>
          <a:xfrm>
            <a:off x="0" y="2928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52228" name="Rectangle 3"/>
          <p:cNvSpPr/>
          <p:nvPr/>
        </p:nvSpPr>
        <p:spPr>
          <a:xfrm>
            <a:off x="0" y="2928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52229" name="Rectangle 4"/>
          <p:cNvSpPr>
            <a:spLocks noGrp="1"/>
          </p:cNvSpPr>
          <p:nvPr>
            <p:ph type="title"/>
          </p:nvPr>
        </p:nvSpPr>
        <p:spPr>
          <a:xfrm>
            <a:off x="539750" y="0"/>
            <a:ext cx="8229600" cy="1139825"/>
          </a:xfrm>
        </p:spPr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sz="5700" b="1" dirty="0">
                <a:solidFill>
                  <a:srgbClr val="CC00CC"/>
                </a:solidFill>
                <a:effectLst/>
                <a:ea typeface="隶书" panose="02010509060101010101" pitchFamily="49" charset="-122"/>
              </a:rPr>
              <a:t>小练习</a:t>
            </a:r>
            <a:endParaRPr lang="zh-CN" altLang="en-US" sz="5700" b="1" dirty="0">
              <a:solidFill>
                <a:srgbClr val="CC00CC"/>
              </a:solidFill>
              <a:effectLst/>
              <a:ea typeface="隶书" panose="02010509060101010101" pitchFamily="49" charset="-122"/>
            </a:endParaRPr>
          </a:p>
        </p:txBody>
      </p:sp>
      <p:sp>
        <p:nvSpPr>
          <p:cNvPr id="52230" name="Rectangle 7"/>
          <p:cNvSpPr/>
          <p:nvPr/>
        </p:nvSpPr>
        <p:spPr>
          <a:xfrm>
            <a:off x="250825" y="1125538"/>
            <a:ext cx="8640763" cy="11874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indent="262255"/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(1) 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说明下面给定运算是否满足交换</a:t>
            </a: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结合</a:t>
            </a: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幂等</a:t>
            </a: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消去律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262255" eaLnBrk="0" hangingPunct="0"/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(2) 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求每个运算的单位元</a:t>
            </a: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零元</a:t>
            </a: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幂等元</a:t>
            </a: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所有可逆元素的逆元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262255" eaLnBrk="0" hangingPunct="0"/>
            <a:endParaRPr lang="en-US" altLang="zh-CN" sz="2400" b="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12360" name="Rectangle 8"/>
          <p:cNvSpPr/>
          <p:nvPr/>
        </p:nvSpPr>
        <p:spPr>
          <a:xfrm>
            <a:off x="395288" y="3573463"/>
            <a:ext cx="7804150" cy="26511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br>
              <a:rPr lang="en-US" altLang="zh-CN" sz="2400" b="0" dirty="0">
                <a:latin typeface="Times New Roman" panose="02020603050405020304" pitchFamily="18" charset="0"/>
              </a:rPr>
            </a:br>
            <a:endParaRPr lang="en-US" altLang="zh-CN" sz="2400" b="0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zh-CN" altLang="en-US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交换</a:t>
            </a:r>
            <a:r>
              <a:rPr lang="en-US" altLang="zh-CN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结合</a:t>
            </a:r>
            <a:r>
              <a:rPr lang="en-US" altLang="zh-CN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消去  结合</a:t>
            </a:r>
            <a:r>
              <a:rPr lang="en-US" altLang="zh-CN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幂等      交换</a:t>
            </a:r>
            <a:r>
              <a:rPr lang="en-US" altLang="zh-CN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结合</a:t>
            </a:r>
            <a:r>
              <a:rPr lang="en-US" altLang="zh-CN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消去   交换</a:t>
            </a:r>
            <a:r>
              <a:rPr lang="en-US" altLang="zh-CN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结合  </a:t>
            </a:r>
            <a:endParaRPr lang="zh-CN" altLang="en-US" sz="2000" dirty="0">
              <a:solidFill>
                <a:srgbClr val="1C1C1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0" hangingPunct="0"/>
            <a:r>
              <a:rPr lang="zh-CN" altLang="en-US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幺元</a:t>
            </a:r>
            <a:r>
              <a:rPr lang="en-US" altLang="zh-CN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e=a                        </a:t>
            </a:r>
            <a:r>
              <a:rPr lang="zh-CN" altLang="en-US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幺元</a:t>
            </a:r>
            <a:r>
              <a:rPr lang="en-US" altLang="zh-CN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e=a</a:t>
            </a:r>
            <a:r>
              <a:rPr lang="zh-CN" altLang="en-US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        幺元</a:t>
            </a:r>
            <a:r>
              <a:rPr lang="en-US" altLang="zh-CN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e=a</a:t>
            </a:r>
            <a:endParaRPr lang="en-US" altLang="zh-CN" sz="2000" dirty="0">
              <a:solidFill>
                <a:srgbClr val="1C1C1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          </a:t>
            </a:r>
            <a:r>
              <a:rPr lang="zh-CN" altLang="en-US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零元</a:t>
            </a:r>
            <a:r>
              <a:rPr lang="zh-CN" altLang="en-US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</a:t>
            </a:r>
            <a:r>
              <a:rPr lang="en-US" altLang="zh-CN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=c</a:t>
            </a:r>
            <a:r>
              <a:rPr lang="zh-CN" altLang="en-US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，         </a:t>
            </a:r>
            <a:endParaRPr lang="zh-CN" altLang="en-US" sz="2000" dirty="0">
              <a:solidFill>
                <a:srgbClr val="1C1C1C"/>
              </a:solidFill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0" hangingPunct="0"/>
            <a:r>
              <a:rPr lang="zh-CN" altLang="en-US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幂等元：</a:t>
            </a:r>
            <a:r>
              <a:rPr lang="en-US" altLang="zh-CN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      </a:t>
            </a:r>
            <a:r>
              <a:rPr lang="zh-CN" altLang="en-US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幂等元：</a:t>
            </a:r>
            <a:r>
              <a:rPr lang="en-US" altLang="zh-CN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a,b,c   </a:t>
            </a:r>
            <a:r>
              <a:rPr lang="zh-CN" altLang="en-US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幂等元：</a:t>
            </a:r>
            <a:r>
              <a:rPr lang="en-US" altLang="zh-CN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a,c      </a:t>
            </a:r>
            <a:r>
              <a:rPr lang="zh-CN" altLang="en-US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幂等元：</a:t>
            </a:r>
            <a:r>
              <a:rPr lang="en-US" altLang="zh-CN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a,b </a:t>
            </a:r>
            <a:endParaRPr lang="en-US" altLang="zh-CN" sz="2000" dirty="0">
              <a:solidFill>
                <a:srgbClr val="1C1C1C"/>
              </a:solidFill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0" hangingPunct="0"/>
            <a:r>
              <a:rPr lang="zh-CN" altLang="en-US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逆元：</a:t>
            </a:r>
            <a:r>
              <a:rPr lang="en-US" altLang="zh-CN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000" baseline="30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=a                     </a:t>
            </a:r>
            <a:r>
              <a:rPr lang="zh-CN" altLang="en-US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逆元：</a:t>
            </a:r>
            <a:r>
              <a:rPr lang="en-US" altLang="zh-CN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000" baseline="30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=a      </a:t>
            </a:r>
            <a:r>
              <a:rPr lang="zh-CN" altLang="en-US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逆元</a:t>
            </a:r>
            <a:r>
              <a:rPr lang="en-US" altLang="zh-CN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; a</a:t>
            </a:r>
            <a:r>
              <a:rPr lang="en-US" altLang="zh-CN" sz="2000" baseline="30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=a</a:t>
            </a:r>
            <a:endParaRPr lang="en-US" altLang="zh-CN" sz="2000" dirty="0">
              <a:solidFill>
                <a:srgbClr val="1C1C1C"/>
              </a:solidFill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000" baseline="30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=c,c</a:t>
            </a:r>
            <a:r>
              <a:rPr lang="en-US" altLang="zh-CN" sz="2000" baseline="30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=b                           b</a:t>
            </a:r>
            <a:r>
              <a:rPr lang="en-US" altLang="zh-CN" sz="2000" baseline="30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20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=b</a:t>
            </a:r>
            <a:r>
              <a:rPr lang="en-US" altLang="zh-CN" sz="2000" dirty="0">
                <a:solidFill>
                  <a:srgbClr val="1C1C1C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lang="en-US" altLang="zh-CN" sz="2000" dirty="0">
              <a:solidFill>
                <a:srgbClr val="1C1C1C"/>
              </a:solidFill>
              <a:latin typeface="宋体" panose="02010600030101010101" pitchFamily="2" charset="-122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5223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2565400"/>
            <a:ext cx="7704138" cy="1473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0">
                                            <p:txEl>
                                              <p:charRg st="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2360">
                                            <p:txEl>
                                              <p:charRg st="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0">
                                            <p:txEl>
                                              <p:charRg st="42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2360">
                                            <p:txEl>
                                              <p:charRg st="42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0">
                                            <p:txEl>
                                              <p:charRg st="91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12360">
                                            <p:txEl>
                                              <p:charRg st="91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0">
                                            <p:txEl>
                                              <p:charRg st="138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12360">
                                            <p:txEl>
                                              <p:charRg st="138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0">
                                            <p:txEl>
                                              <p:charRg st="183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12360">
                                            <p:txEl>
                                              <p:charRg st="183" end="2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0">
                                            <p:txEl>
                                              <p:charRg st="236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2360">
                                            <p:txEl>
                                              <p:charRg st="236" end="2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sz="4500" b="1" dirty="0">
                <a:solidFill>
                  <a:srgbClr val="1C1C1C"/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总结</a:t>
            </a:r>
            <a:endParaRPr lang="zh-CN" altLang="en-US" sz="4500" b="1" dirty="0">
              <a:solidFill>
                <a:srgbClr val="1C1C1C"/>
              </a:solidFill>
              <a:effectLst/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41775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253" name="Rectangle 4"/>
          <p:cNvSpPr/>
          <p:nvPr/>
        </p:nvSpPr>
        <p:spPr>
          <a:xfrm>
            <a:off x="684213" y="1341438"/>
            <a:ext cx="8208962" cy="560387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>
            <a:spAutoFit/>
          </a:bodyPr>
          <a:p>
            <a:endParaRPr lang="zh-CN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74469" name="Rectangle 5"/>
          <p:cNvSpPr/>
          <p:nvPr/>
        </p:nvSpPr>
        <p:spPr>
          <a:xfrm>
            <a:off x="250825" y="1268413"/>
            <a:ext cx="8497888" cy="803275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>
            <a:spAutoFit/>
          </a:bodyPr>
          <a:p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3255" name="Rectangle 6"/>
          <p:cNvSpPr/>
          <p:nvPr/>
        </p:nvSpPr>
        <p:spPr>
          <a:xfrm>
            <a:off x="468313" y="1844675"/>
            <a:ext cx="8027987" cy="2997200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>
            <a:spAutoFit/>
          </a:bodyPr>
          <a:p>
            <a:pPr marL="457200" indent="-457200">
              <a:buAutoNum type="arabicPeriod"/>
            </a:pPr>
            <a:r>
              <a:rPr lang="zh-CN" altLang="en-US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判断给定集合和运算能否构成代数系统</a:t>
            </a:r>
            <a:endParaRPr lang="zh-CN" altLang="en-US" sz="3200" dirty="0">
              <a:solidFill>
                <a:srgbClr val="1C1C1C"/>
              </a:solidFill>
              <a:latin typeface="Verdana" panose="020B0604030504040204" pitchFamily="34" charset="0"/>
              <a:ea typeface="隶书" panose="020105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能求出给定运算的单位元、零元和所有可逆元素的逆元</a:t>
            </a:r>
            <a:endParaRPr lang="zh-CN" altLang="en-US" sz="3200" dirty="0">
              <a:solidFill>
                <a:srgbClr val="1C1C1C"/>
              </a:solidFill>
              <a:latin typeface="Verdana" panose="020B0604030504040204" pitchFamily="34" charset="0"/>
              <a:ea typeface="隶书" panose="020105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了解同类型代数系统、子代数、积代数、代数同构的概念</a:t>
            </a:r>
            <a:endParaRPr lang="zh-CN" altLang="en-US" sz="3200" dirty="0">
              <a:solidFill>
                <a:srgbClr val="1C1C1C"/>
              </a:solidFill>
              <a:latin typeface="Verdana" panose="020B0604030504040204" pitchFamily="34" charset="0"/>
              <a:ea typeface="隶书" panose="02010509060101010101" pitchFamily="49" charset="-122"/>
            </a:endParaRPr>
          </a:p>
          <a:p>
            <a:pPr marL="457200" indent="-457200">
              <a:buAutoNum type="arabicPeriod"/>
            </a:pPr>
            <a:endParaRPr lang="en-US" altLang="zh-CN" sz="3200" dirty="0">
              <a:solidFill>
                <a:srgbClr val="1C1C1C"/>
              </a:solidFill>
              <a:latin typeface="Verdana" panose="020B060403050404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4469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r>
              <a:rPr lang="en-US" altLang="zh-CN" sz="4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3.</a:t>
            </a:r>
            <a:r>
              <a:rPr lang="zh-CN" altLang="en-US" sz="4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半群与群</a:t>
            </a:r>
            <a:br>
              <a:rPr lang="zh-CN" altLang="en-US" sz="4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</a:br>
            <a:endParaRPr lang="zh-CN" altLang="en-US" sz="40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591550" cy="532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4277" name="Rectangle 4"/>
          <p:cNvSpPr/>
          <p:nvPr/>
        </p:nvSpPr>
        <p:spPr>
          <a:xfrm>
            <a:off x="2700338" y="1773238"/>
            <a:ext cx="3095625" cy="5095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" tIns="36000" rIns="36000" bIns="36000" anchor="ctr">
            <a:spAutoFit/>
          </a:bodyPr>
          <a:p>
            <a:pPr algn="ctr"/>
            <a:r>
              <a:rPr lang="zh-CN" altLang="en-US" sz="2800" dirty="0">
                <a:solidFill>
                  <a:srgbClr val="1C1C1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半群</a:t>
            </a:r>
            <a:r>
              <a:rPr lang="en-US" altLang="zh-CN" sz="2800" dirty="0">
                <a:solidFill>
                  <a:srgbClr val="1C1C1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,</a:t>
            </a:r>
            <a:r>
              <a:rPr lang="zh-CN" altLang="en-US" sz="2800" dirty="0">
                <a:solidFill>
                  <a:srgbClr val="1C1C1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子半群</a:t>
            </a:r>
            <a:endParaRPr lang="zh-CN" altLang="en-US" sz="2800" dirty="0">
              <a:solidFill>
                <a:srgbClr val="1C1C1C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  <p:sp>
        <p:nvSpPr>
          <p:cNvPr id="54278" name="Line 5"/>
          <p:cNvSpPr/>
          <p:nvPr/>
        </p:nvSpPr>
        <p:spPr>
          <a:xfrm>
            <a:off x="4140200" y="2276475"/>
            <a:ext cx="0" cy="5762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279" name="Rectangle 6"/>
          <p:cNvSpPr/>
          <p:nvPr/>
        </p:nvSpPr>
        <p:spPr>
          <a:xfrm>
            <a:off x="2627313" y="2852738"/>
            <a:ext cx="3024187" cy="5095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" tIns="36000" rIns="36000" bIns="36000" anchor="ctr">
            <a:spAutoFit/>
          </a:bodyPr>
          <a:p>
            <a:pPr algn="ctr"/>
            <a:r>
              <a:rPr lang="zh-CN" altLang="en-US" sz="28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群</a:t>
            </a:r>
            <a:r>
              <a:rPr lang="en-US" altLang="zh-CN" sz="28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,</a:t>
            </a:r>
            <a:r>
              <a:rPr lang="zh-CN" altLang="en-US" sz="28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子群</a:t>
            </a:r>
            <a:endParaRPr lang="zh-CN" altLang="en-US" sz="2800" dirty="0">
              <a:solidFill>
                <a:srgbClr val="1C1C1C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6515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xfrm>
            <a:off x="0" y="333375"/>
            <a:ext cx="9144000" cy="1125538"/>
          </a:xfrm>
        </p:spPr>
        <p:txBody>
          <a:bodyPr vert="horz" wrap="square" lIns="91440" tIns="45720" rIns="91440" bIns="45720" anchor="ctr" anchorCtr="1"/>
          <a:p>
            <a:pPr eaLnBrk="1" hangingPunct="1">
              <a:lnSpc>
                <a:spcPct val="90000"/>
              </a:lnSpc>
            </a:pPr>
            <a:r>
              <a:rPr lang="zh-CN" altLang="en-US" sz="48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半群和独异点</a:t>
            </a:r>
            <a:endParaRPr lang="zh-CN" altLang="en-US" sz="4800" b="1" dirty="0">
              <a:solidFill>
                <a:srgbClr val="FF3300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55300" name="Rectangle 3"/>
          <p:cNvSpPr>
            <a:spLocks noGrp="1"/>
          </p:cNvSpPr>
          <p:nvPr>
            <p:ph idx="1"/>
          </p:nvPr>
        </p:nvSpPr>
        <p:spPr>
          <a:xfrm>
            <a:off x="0" y="1641475"/>
            <a:ext cx="8915400" cy="5216525"/>
          </a:xfrm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ct val="5000"/>
              </a:spcBef>
            </a:pP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由集合及其上一个可结合的二元运算组成的代数系统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S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,*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称为</a:t>
            </a:r>
            <a:r>
              <a:rPr lang="zh-CN" altLang="en-US" sz="36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半群</a:t>
            </a:r>
            <a:r>
              <a:rPr lang="en-US" altLang="zh-CN" sz="3600" b="1" dirty="0"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;</a:t>
            </a:r>
            <a:endParaRPr lang="en-US" altLang="zh-CN" sz="3600" b="1" dirty="0"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5000"/>
              </a:spcBef>
            </a:pP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含幺元</a:t>
            </a:r>
            <a:r>
              <a:rPr lang="en-US" altLang="zh-CN" sz="36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e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的半群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S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,*,e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称为</a:t>
            </a:r>
            <a:r>
              <a:rPr lang="zh-CN" altLang="en-US" sz="36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独异点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或含幺半群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.</a:t>
            </a:r>
            <a:endParaRPr lang="en-US" altLang="zh-CN" sz="36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5000"/>
              </a:spcBef>
            </a:pP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其运算可交换的半群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(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独异点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称为</a:t>
            </a:r>
            <a:r>
              <a:rPr lang="zh-CN" altLang="en-US" sz="36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可交换的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半群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(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独异点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),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否则称为</a:t>
            </a:r>
            <a:r>
              <a:rPr lang="zh-CN" altLang="en-US" sz="36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非交换的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半群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(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独异点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).</a:t>
            </a:r>
            <a:endParaRPr lang="en-US" altLang="zh-CN" sz="36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>
          <a:xfrm>
            <a:off x="-180975" y="260350"/>
            <a:ext cx="9144000" cy="685800"/>
          </a:xfrm>
        </p:spPr>
        <p:txBody>
          <a:bodyPr vert="horz" wrap="square" lIns="91440" tIns="45720" rIns="91440" bIns="45720" anchor="ctr" anchorCtr="1"/>
          <a:p>
            <a:pPr eaLnBrk="1" hangingPunct="1">
              <a:lnSpc>
                <a:spcPct val="90000"/>
              </a:lnSpc>
            </a:pPr>
            <a:r>
              <a:rPr lang="zh-CN" altLang="en-US" sz="40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半群和独异点举例</a:t>
            </a:r>
            <a:endParaRPr lang="zh-CN" altLang="en-US" sz="4000" b="1" dirty="0">
              <a:solidFill>
                <a:srgbClr val="FF3300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915400" cy="5486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Gulim" pitchFamily="34" charset="-127"/>
                <a:cs typeface="+mn-cs"/>
                <a:sym typeface="Symbol" panose="05050102010706020507" pitchFamily="18" charset="2"/>
              </a:rPr>
              <a:t>①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Gulim" pitchFamily="34" charset="-127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R,</a:t>
            </a:r>
            <a:r>
              <a:rPr kumimoji="0" lang="en-US" altLang="zh-CN" sz="10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</a:t>
            </a:r>
            <a:r>
              <a:rPr kumimoji="0" lang="en-US" altLang="zh-CN" sz="10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,</a:t>
            </a:r>
            <a:r>
              <a:rPr kumimoji="0" lang="en-US" altLang="zh-CN" sz="10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1,N,</a:t>
            </a:r>
            <a:r>
              <a:rPr kumimoji="0" lang="en-US" altLang="zh-CN" sz="10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</a:t>
            </a:r>
            <a:r>
              <a:rPr kumimoji="0" lang="en-US" altLang="zh-CN" sz="10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,</a:t>
            </a:r>
            <a:r>
              <a:rPr kumimoji="0" lang="en-US" altLang="zh-CN" sz="10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1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都是可交换独异点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; 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 {2k|kZ},</a:t>
            </a:r>
            <a:r>
              <a:rPr kumimoji="0" lang="en-US" altLang="zh-CN" sz="10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</a:t>
            </a:r>
            <a:r>
              <a:rPr kumimoji="0" lang="en-US" altLang="zh-CN" sz="10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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是可交换半群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,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非独异点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Gulim" pitchFamily="34" charset="-127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Gulim" pitchFamily="34" charset="-127"/>
                <a:cs typeface="+mn-cs"/>
                <a:sym typeface="Symbol" panose="05050102010706020507" pitchFamily="18" charset="2"/>
              </a:rPr>
              <a:t>②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Gulim" pitchFamily="34" charset="-127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R</a:t>
            </a:r>
            <a:r>
              <a:rPr kumimoji="0" lang="en-US" altLang="zh-CN" sz="2800" b="1" i="0" u="none" strike="noStrike" kern="0" cap="none" spc="0" normalizeH="0" baseline="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+mn-ea"/>
                <a:cs typeface="+mn-cs"/>
                <a:sym typeface="Symbol" panose="05050102010706020507" pitchFamily="18" charset="2"/>
              </a:rPr>
              <a:t>nn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,,E(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其中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, R</a:t>
            </a:r>
            <a:r>
              <a:rPr kumimoji="0" lang="en-US" altLang="zh-CN" sz="2800" b="1" i="0" u="none" strike="noStrike" kern="0" cap="none" spc="0" normalizeH="0" baseline="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+mn-ea"/>
                <a:cs typeface="+mn-cs"/>
                <a:sym typeface="Symbol" panose="05050102010706020507" pitchFamily="18" charset="2"/>
              </a:rPr>
              <a:t>nn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为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阶实方阵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,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为矩阵乘法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,E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为  单位矩阵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)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是非交换的独异点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. 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Gulim" pitchFamily="34" charset="-127"/>
                <a:cs typeface="+mn-cs"/>
                <a:sym typeface="Symbol" panose="05050102010706020507" pitchFamily="18" charset="2"/>
              </a:rPr>
              <a:t>③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Gulim" pitchFamily="34" charset="-127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R,max</a:t>
            </a:r>
            <a:r>
              <a:rPr kumimoji="0" lang="en-US" altLang="zh-CN" sz="10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,R,min</a:t>
            </a:r>
            <a:r>
              <a:rPr kumimoji="0" lang="en-US" altLang="zh-CN" sz="10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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都是半群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;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  N,max</a:t>
            </a:r>
            <a:r>
              <a:rPr kumimoji="0" lang="en-US" altLang="zh-CN" sz="10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,0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是独异点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我们知道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,max,min</a:t>
            </a:r>
            <a:r>
              <a:rPr kumimoji="0" lang="en-US" altLang="zh-CN" sz="9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是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上的结合运算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).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sz="48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子半群</a:t>
            </a:r>
            <a:endParaRPr lang="zh-CN" altLang="en-US" sz="4800" b="1" dirty="0">
              <a:solidFill>
                <a:srgbClr val="FF3300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7348" name="Rectangle 3"/>
          <p:cNvSpPr>
            <a:spLocks noGrp="1"/>
          </p:cNvSpPr>
          <p:nvPr>
            <p:ph idx="1"/>
          </p:nvPr>
        </p:nvSpPr>
        <p:spPr>
          <a:xfrm>
            <a:off x="0" y="1166813"/>
            <a:ext cx="8915400" cy="5357812"/>
          </a:xfrm>
        </p:spPr>
        <p:txBody>
          <a:bodyPr vert="horz" wrap="square" lIns="91440" tIns="45720" rIns="91440" bIns="45720" anchor="t"/>
          <a:lstStyle/>
          <a:p>
            <a:pPr marL="533400" indent="-533400" eaLnBrk="1" hangingPunct="1">
              <a:buNone/>
            </a:pPr>
            <a:r>
              <a:rPr lang="zh-CN" altLang="en-US" sz="3600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定义</a:t>
            </a:r>
            <a:endParaRPr lang="zh-CN" altLang="en-US" sz="3600" b="1" dirty="0">
              <a:solidFill>
                <a:srgbClr val="CC00C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buNone/>
            </a:pP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&lt;S,∧&gt;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是一个半群，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，且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对运算∧</a:t>
            </a:r>
            <a:endParaRPr lang="zh-CN" altLang="en-US" sz="36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buNone/>
            </a:pP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是封闭的，则称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&lt;B,∧&gt;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也是一个半群，通常</a:t>
            </a:r>
            <a:endParaRPr lang="zh-CN" altLang="en-US" sz="36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buNone/>
            </a:pP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称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&lt;B,∧&gt;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&lt;S,∧&gt;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zh-CN" altLang="en-US" sz="3600" b="1" dirty="0">
                <a:solidFill>
                  <a:srgbClr val="FF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子半群</a:t>
            </a:r>
            <a:r>
              <a:rPr lang="zh-CN" altLang="en-US" sz="3600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sz="3600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buNone/>
            </a:pPr>
            <a:r>
              <a:rPr lang="zh-CN" altLang="en-US" sz="3600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endParaRPr lang="zh-CN" altLang="en-US" sz="3600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buNone/>
            </a:pP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半群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&lt;{0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1}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×&gt;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&lt;Z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×&gt;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&lt;R</a:t>
            </a:r>
            <a:r>
              <a:rPr lang="en-US" altLang="zh-CN" sz="3600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×&gt;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都</a:t>
            </a:r>
            <a:endParaRPr lang="zh-CN" altLang="en-US" sz="36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buNone/>
            </a:pP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&lt;R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×&gt;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的子半群。</a:t>
            </a:r>
            <a:endParaRPr lang="zh-CN" altLang="en-US" sz="36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>
          <a:xfrm>
            <a:off x="0" y="333375"/>
            <a:ext cx="9144000" cy="685800"/>
          </a:xfrm>
        </p:spPr>
        <p:txBody>
          <a:bodyPr vert="horz" wrap="square" lIns="91440" tIns="45720" rIns="91440" bIns="45720" anchor="ctr" anchorCtr="1"/>
          <a:p>
            <a:pPr eaLnBrk="1" hangingPunct="1">
              <a:lnSpc>
                <a:spcPct val="90000"/>
              </a:lnSpc>
            </a:pPr>
            <a:r>
              <a:rPr lang="zh-CN" altLang="en-US" sz="40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子独异点</a:t>
            </a:r>
            <a:endParaRPr lang="zh-CN" altLang="en-US" sz="4000" b="1" dirty="0">
              <a:solidFill>
                <a:schemeClr val="tx1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58372" name="Rectangle 3"/>
          <p:cNvSpPr>
            <a:spLocks noGrp="1"/>
          </p:cNvSpPr>
          <p:nvPr>
            <p:ph idx="1"/>
          </p:nvPr>
        </p:nvSpPr>
        <p:spPr>
          <a:xfrm>
            <a:off x="228600" y="1412875"/>
            <a:ext cx="8915400" cy="521652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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S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,*,e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为独异点</a:t>
            </a:r>
            <a:endParaRPr lang="zh-CN" altLang="en-US" sz="36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5000"/>
              </a:lnSpc>
              <a:spcBef>
                <a:spcPct val="15000"/>
              </a:spcBef>
              <a:buNone/>
            </a:pP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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S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,*,e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为子独异点的充要条件是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:</a:t>
            </a:r>
            <a:endParaRPr lang="en-US" altLang="zh-CN" sz="36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5000"/>
              </a:lnSpc>
              <a:spcBef>
                <a:spcPct val="15000"/>
              </a:spcBef>
              <a:buNone/>
            </a:pP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e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S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</a:t>
            </a:r>
            <a:r>
              <a:rPr lang="en-US" altLang="zh-CN" sz="36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S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S</a:t>
            </a:r>
            <a:r>
              <a:rPr lang="en-US" altLang="zh-CN" sz="36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S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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对*封闭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.</a:t>
            </a:r>
            <a:endParaRPr lang="en-US" altLang="zh-CN" sz="36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4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13315" name="Rectangle 6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39825"/>
          </a:xfrm>
        </p:spPr>
        <p:txBody>
          <a:bodyPr vert="horz" wrap="square" lIns="91440" tIns="45720" rIns="91440" bIns="45720" anchor="ctr" anchorCtr="1"/>
          <a:p>
            <a:pPr eaLnBrk="1" hangingPunct="1"/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元运算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66813"/>
            <a:ext cx="8569325" cy="54308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定义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设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是任意集合，一个从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</a:t>
            </a:r>
            <a:r>
              <a:rPr kumimoji="0" lang="en-US" altLang="zh-CN" sz="3200" b="1" i="0" u="none" strike="noStrike" kern="0" cap="none" spc="0" normalizeH="0" baseline="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到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的映射，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称为集合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上的一个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元运算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。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若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f(&lt;a</a:t>
            </a:r>
            <a:r>
              <a:rPr kumimoji="0" lang="en-US" altLang="zh-CN" sz="3200" b="1" i="0" u="none" strike="noStrike" kern="0" cap="none" spc="0" normalizeH="0" baseline="-25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,a</a:t>
            </a:r>
            <a:r>
              <a:rPr kumimoji="0" lang="en-US" altLang="zh-CN" sz="3200" b="1" i="0" u="none" strike="noStrike" kern="0" cap="none" spc="0" normalizeH="0" baseline="-25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2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,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/>
                <a:ea typeface="隶书" panose="02010509060101010101" pitchFamily="49" charset="-122"/>
                <a:cs typeface="+mn-cs"/>
              </a:rPr>
              <a:t>…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,a</a:t>
            </a:r>
            <a:r>
              <a:rPr kumimoji="0" lang="en-US" altLang="zh-CN" sz="3200" b="1" i="0" u="none" strike="noStrike" kern="0" cap="none" spc="0" normalizeH="0" baseline="-25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&gt;)=b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则可记为：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⊙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(a)=b                 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一元运算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⊙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(a</a:t>
            </a:r>
            <a:r>
              <a:rPr kumimoji="0" lang="en-US" altLang="zh-CN" sz="3200" b="1" i="0" u="none" strike="noStrike" kern="0" cap="none" spc="0" normalizeH="0" baseline="-25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,a</a:t>
            </a:r>
            <a:r>
              <a:rPr kumimoji="0" lang="en-US" altLang="zh-CN" sz="3200" b="1" i="0" u="none" strike="noStrike" kern="0" cap="none" spc="0" normalizeH="0" baseline="-25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2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)=b              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二元运算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⊙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(a</a:t>
            </a:r>
            <a:r>
              <a:rPr kumimoji="0" lang="en-US" altLang="zh-CN" sz="3200" b="1" i="0" u="none" strike="noStrike" kern="0" cap="none" spc="0" normalizeH="0" baseline="-25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,a</a:t>
            </a:r>
            <a:r>
              <a:rPr kumimoji="0" lang="en-US" altLang="zh-CN" sz="3200" b="1" i="0" u="none" strike="noStrike" kern="0" cap="none" spc="0" normalizeH="0" baseline="-25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2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,a</a:t>
            </a:r>
            <a:r>
              <a:rPr kumimoji="0" lang="en-US" altLang="zh-CN" sz="3200" b="1" i="0" u="none" strike="noStrike" kern="0" cap="none" spc="0" normalizeH="0" baseline="-25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3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)=b           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三元运算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23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4627">
                                            <p:txEl>
                                              <p:charRg st="23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38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4627">
                                            <p:txEl>
                                              <p:charRg st="38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62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4627">
                                            <p:txEl>
                                              <p:charRg st="62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92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4627">
                                            <p:txEl>
                                              <p:charRg st="92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155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627">
                                            <p:txEl>
                                              <p:charRg st="155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>
          <a:xfrm>
            <a:off x="0" y="404813"/>
            <a:ext cx="9144000" cy="685800"/>
          </a:xfrm>
        </p:spPr>
        <p:txBody>
          <a:bodyPr vert="horz" wrap="square" lIns="91440" tIns="45720" rIns="91440" bIns="45720" anchor="ctr" anchorCtr="1"/>
          <a:p>
            <a:pPr eaLnBrk="1" hangingPunct="1">
              <a:lnSpc>
                <a:spcPct val="90000"/>
              </a:lnSpc>
            </a:pPr>
            <a:r>
              <a:rPr lang="zh-CN" altLang="en-US" sz="40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子半群和子独异点举例</a:t>
            </a:r>
            <a:endParaRPr lang="zh-CN" altLang="en-US" sz="4000" b="1" dirty="0">
              <a:solidFill>
                <a:schemeClr val="tx1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196975"/>
            <a:ext cx="8915400" cy="54324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Q,+,0, N,+,0, {2k|kZ},+,0,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都是交换独异点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R,+,0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的子独异点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.(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因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Q,N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及偶数集关于数的加法封闭并且数的加法结合律在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上成立蕴涵在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的任意子域上成立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)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对独异点 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N,max,0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而言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,{4,5},max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是它的子半群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,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而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不是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子独异点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其幺元为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40).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60419" name="Rectangle 2"/>
          <p:cNvSpPr>
            <a:spLocks noGrp="1"/>
          </p:cNvSpPr>
          <p:nvPr>
            <p:ph type="title"/>
          </p:nvPr>
        </p:nvSpPr>
        <p:spPr>
          <a:xfrm>
            <a:off x="0" y="404813"/>
            <a:ext cx="9144000" cy="685800"/>
          </a:xfrm>
        </p:spPr>
        <p:txBody>
          <a:bodyPr vert="horz" wrap="square" lIns="91440" tIns="45720" rIns="91440" bIns="45720" anchor="ctr" anchorCtr="1"/>
          <a:p>
            <a:pPr eaLnBrk="1" hangingPunct="1">
              <a:lnSpc>
                <a:spcPct val="90000"/>
              </a:lnSpc>
            </a:pPr>
            <a:r>
              <a:rPr lang="zh-CN" altLang="en-US" sz="4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半群</a:t>
            </a:r>
            <a:r>
              <a:rPr lang="en-US" altLang="zh-CN" sz="4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(</a:t>
            </a:r>
            <a:r>
              <a:rPr lang="zh-CN" altLang="en-US" sz="4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独异点</a:t>
            </a:r>
            <a:r>
              <a:rPr lang="en-US" altLang="zh-CN" sz="4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40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同态</a:t>
            </a:r>
            <a:r>
              <a:rPr lang="en-US" altLang="zh-CN" sz="4000" b="1" dirty="0">
                <a:solidFill>
                  <a:srgbClr val="1C1C1C"/>
                </a:solidFill>
                <a:effectLst/>
                <a:ea typeface="隶书" panose="02010509060101010101" pitchFamily="49" charset="-122"/>
                <a:sym typeface="Symbol" panose="05050102010706020507" pitchFamily="18" charset="2"/>
              </a:rPr>
              <a:t>—</a:t>
            </a:r>
            <a:r>
              <a:rPr lang="zh-CN" altLang="en-US" sz="4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代数同态特例</a:t>
            </a:r>
            <a:endParaRPr lang="zh-CN" altLang="en-US" sz="40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60420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54864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05000"/>
              </a:lnSpc>
            </a:pPr>
            <a:r>
              <a:rPr lang="zh-CN" altLang="en-US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定义</a:t>
            </a:r>
            <a:r>
              <a:rPr lang="zh-CN" altLang="en-US" b="1" dirty="0"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从半群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S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,*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到半群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S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,*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的映射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h:S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S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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称为</a:t>
            </a:r>
            <a:r>
              <a:rPr lang="zh-CN" altLang="en-US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半群同态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如果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:h(a*b)=h(a)*h(b),a,bS;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从独异点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S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,*,e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到独异点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S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,*,e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的映射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h:S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S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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称为</a:t>
            </a:r>
            <a:r>
              <a:rPr lang="zh-CN" altLang="en-US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独异点同态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如果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h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是半群同态和</a:t>
            </a:r>
            <a:r>
              <a:rPr lang="en-US" altLang="zh-CN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h(e)=e</a:t>
            </a:r>
            <a:r>
              <a:rPr lang="en-US" altLang="zh-CN" b="1" dirty="0"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.</a:t>
            </a:r>
            <a:endParaRPr lang="en-US" altLang="zh-CN" b="1" dirty="0"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半群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(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独异点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同态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h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称为半群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(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独异点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满</a:t>
            </a:r>
            <a:r>
              <a:rPr lang="en-US" altLang="zh-CN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(</a:t>
            </a:r>
            <a:r>
              <a:rPr lang="zh-CN" altLang="en-US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单一</a:t>
            </a:r>
            <a:r>
              <a:rPr lang="en-US" altLang="zh-CN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同态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如果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h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是</a:t>
            </a:r>
            <a:r>
              <a:rPr lang="zh-CN" altLang="en-US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满</a:t>
            </a:r>
            <a:r>
              <a:rPr lang="en-US" altLang="zh-CN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(</a:t>
            </a:r>
            <a:r>
              <a:rPr lang="zh-CN" altLang="en-US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单</a:t>
            </a:r>
            <a:r>
              <a:rPr lang="en-US" altLang="zh-CN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射函数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;h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称为</a:t>
            </a:r>
            <a:r>
              <a:rPr lang="zh-CN" altLang="en-US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半群</a:t>
            </a:r>
            <a:r>
              <a:rPr lang="en-US" altLang="zh-CN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(</a:t>
            </a:r>
            <a:r>
              <a:rPr lang="zh-CN" altLang="en-US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独异点</a:t>
            </a:r>
            <a:r>
              <a:rPr lang="en-US" altLang="zh-CN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同构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如果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h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是</a:t>
            </a:r>
            <a:r>
              <a:rPr lang="zh-CN" altLang="en-US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双射函数</a:t>
            </a:r>
            <a:r>
              <a:rPr lang="en-US" altLang="zh-CN" b="1" dirty="0"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.</a:t>
            </a:r>
            <a:endParaRPr lang="en-US" altLang="zh-CN" b="1" dirty="0"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61443" name="Rectangle 2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685800"/>
          </a:xfrm>
        </p:spPr>
        <p:txBody>
          <a:bodyPr vert="horz" wrap="square" lIns="91440" tIns="45720" rIns="91440" bIns="45720" anchor="ctr" anchorCtr="1"/>
          <a:p>
            <a:pPr eaLnBrk="1" hangingPunct="1">
              <a:lnSpc>
                <a:spcPct val="90000"/>
              </a:lnSpc>
            </a:pPr>
            <a:r>
              <a:rPr lang="zh-CN" altLang="en-US" sz="4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半群</a:t>
            </a:r>
            <a:r>
              <a:rPr lang="en-US" altLang="zh-CN" sz="4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(</a:t>
            </a:r>
            <a:r>
              <a:rPr lang="zh-CN" altLang="en-US" sz="4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独异点</a:t>
            </a:r>
            <a:r>
              <a:rPr lang="en-US" altLang="zh-CN" sz="4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40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同态举例</a:t>
            </a:r>
            <a:endParaRPr lang="zh-CN" altLang="en-US" sz="4000" b="1" dirty="0">
              <a:solidFill>
                <a:srgbClr val="FF3300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61444" name="Rectangle 3"/>
          <p:cNvSpPr>
            <a:spLocks noGrp="1"/>
          </p:cNvSpPr>
          <p:nvPr>
            <p:ph idx="1"/>
          </p:nvPr>
        </p:nvSpPr>
        <p:spPr>
          <a:xfrm>
            <a:off x="228600" y="908050"/>
            <a:ext cx="8915400" cy="54864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05000"/>
              </a:lnSpc>
              <a:buNone/>
            </a:pPr>
            <a:r>
              <a:rPr lang="en-US" altLang="zh-CN" sz="28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①</a:t>
            </a:r>
            <a:r>
              <a:rPr lang="en-US" altLang="zh-CN" sz="2800" b="1" dirty="0"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令 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h:Z,+,0{0,1},+</a:t>
            </a:r>
            <a:r>
              <a:rPr lang="en-US" altLang="zh-CN" sz="2800" b="1" baseline="-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,0,</a:t>
            </a:r>
            <a:endParaRPr lang="en-US" altLang="zh-CN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 +</a:t>
            </a:r>
            <a:r>
              <a:rPr lang="en-US" altLang="zh-CN" sz="2800" b="1" baseline="-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是模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加法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: 0+</a:t>
            </a:r>
            <a:r>
              <a:rPr lang="en-US" altLang="zh-CN" sz="2800" b="1" baseline="-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0=1+</a:t>
            </a:r>
            <a:r>
              <a:rPr lang="en-US" altLang="zh-CN" sz="2800" b="1" baseline="-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1=0, 0+</a:t>
            </a:r>
            <a:r>
              <a:rPr lang="en-US" altLang="zh-CN" sz="2800" b="1" baseline="-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1=1+</a:t>
            </a:r>
            <a:r>
              <a:rPr lang="en-US" altLang="zh-CN" sz="2800" b="1" baseline="-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0=1.</a:t>
            </a:r>
            <a:endParaRPr lang="en-US" altLang="zh-CN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 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定义：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h(2n)=0, h(2n+1)=1;</a:t>
            </a:r>
            <a:endParaRPr lang="en-US" altLang="zh-CN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 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则不难验证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: ab(a,bZh(a+b)=h(a)+</a:t>
            </a:r>
            <a:r>
              <a:rPr lang="en-US" altLang="zh-CN" sz="2800" b="1" baseline="-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h(b),</a:t>
            </a:r>
            <a:endParaRPr lang="en-US" altLang="zh-CN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 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故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h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为半群满同态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但</a:t>
            </a:r>
            <a:r>
              <a:rPr lang="zh-CN" altLang="en-US" sz="28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非同构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(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因为非单射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).</a:t>
            </a:r>
            <a:endParaRPr lang="en-US" altLang="zh-CN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endParaRPr lang="en-US" altLang="zh-CN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sz="28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②</a:t>
            </a:r>
            <a:r>
              <a:rPr lang="en-US" altLang="zh-CN" sz="2800" b="1" dirty="0"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h:R,+,0R</a:t>
            </a:r>
            <a:r>
              <a:rPr lang="en-US" altLang="zh-CN" sz="2800" b="1" baseline="-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+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,,1,</a:t>
            </a:r>
            <a:endParaRPr lang="en-US" altLang="zh-CN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 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定义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:h(x)=e</a:t>
            </a:r>
            <a:r>
              <a:rPr lang="en-US" altLang="zh-CN" sz="2800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</a:t>
            </a:r>
            <a:endParaRPr lang="en-US" altLang="zh-CN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 ab(a,bR </a:t>
            </a:r>
            <a:endParaRPr lang="en-US" altLang="zh-CN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 h(a+b)=e</a:t>
            </a:r>
            <a:r>
              <a:rPr lang="en-US" altLang="zh-CN" sz="2800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a+b 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=e</a:t>
            </a:r>
            <a:r>
              <a:rPr lang="en-US" altLang="zh-CN" sz="2800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e</a:t>
            </a:r>
            <a:r>
              <a:rPr lang="en-US" altLang="zh-CN" sz="2800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=h(a)h(b),h(0)=1)</a:t>
            </a:r>
            <a:endParaRPr lang="en-US" altLang="zh-CN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 h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为独异点</a:t>
            </a:r>
            <a:r>
              <a:rPr lang="zh-CN" altLang="en-US" sz="28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同构</a:t>
            </a:r>
            <a:r>
              <a:rPr lang="en-US" altLang="zh-CN" sz="2800" b="1" dirty="0"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.</a:t>
            </a:r>
            <a:endParaRPr lang="en-US" altLang="zh-CN" sz="2800" b="1" dirty="0"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　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  <a:cs typeface="+mj-cs"/>
              </a:rPr>
              <a:t>群的定义</a:t>
            </a:r>
            <a:endParaRPr kumimoji="0" lang="zh-CN" altLang="en-US" sz="44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j-lt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250883" name="Rectangle 3"/>
          <p:cNvSpPr>
            <a:spLocks noGrp="1"/>
          </p:cNvSpPr>
          <p:nvPr>
            <p:ph idx="1"/>
          </p:nvPr>
        </p:nvSpPr>
        <p:spPr>
          <a:xfrm>
            <a:off x="0" y="1412875"/>
            <a:ext cx="8891588" cy="511175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定义</a:t>
            </a:r>
            <a:r>
              <a:rPr lang="zh-CN" altLang="en-US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&lt;G,∧&gt;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，其中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G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是一个非空集合，∧是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G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上的一个运算，若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1)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运算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在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G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上</a:t>
            </a:r>
            <a:r>
              <a:rPr lang="zh-CN" altLang="en-US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是封闭的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2)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运算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在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G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上</a:t>
            </a:r>
            <a:r>
              <a:rPr lang="zh-CN" altLang="en-US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满足结合律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3)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在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G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上关于运算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幺元存在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4)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对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G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，有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en-US" altLang="zh-CN" b="1" baseline="30000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¹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存在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，且满足：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       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x∧x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¹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=x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¹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∧x=e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此时，称该代数系统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&lt;G,∧&gt;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为一个</a:t>
            </a:r>
            <a:r>
              <a:rPr lang="zh-CN" altLang="en-US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群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charRg st="34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charRg st="51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charRg st="69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charRg st="89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charRg st="112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charRg st="136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algn="just" eaLnBrk="1" hangingPunct="1"/>
            <a:r>
              <a:rPr lang="zh-CN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群举例</a:t>
            </a:r>
            <a:endParaRPr lang="zh-CN" altLang="en-US" b="1" dirty="0">
              <a:solidFill>
                <a:srgbClr val="1C1C1C"/>
              </a:solidFill>
              <a:effectLst/>
              <a:ea typeface="隶书" panose="02010509060101010101" pitchFamily="49" charset="-122"/>
            </a:endParaRPr>
          </a:p>
        </p:txBody>
      </p:sp>
      <p:sp>
        <p:nvSpPr>
          <p:cNvPr id="252931" name="Rectangle 3"/>
          <p:cNvSpPr>
            <a:spLocks noGrp="1"/>
          </p:cNvSpPr>
          <p:nvPr>
            <p:ph idx="1"/>
          </p:nvPr>
        </p:nvSpPr>
        <p:spPr>
          <a:xfrm>
            <a:off x="0" y="1312863"/>
            <a:ext cx="8748713" cy="5545137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115000"/>
              </a:lnSpc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1)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代数系统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&lt;Z,+&gt;,&lt;Q,+&gt;,&lt;R,+&gt;,&lt;C,+&gt;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 eaLnBrk="1" hangingPunct="1">
              <a:lnSpc>
                <a:spcPct val="115000"/>
              </a:lnSpc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关于</a:t>
            </a:r>
            <a:r>
              <a:rPr lang="zh-CN" altLang="en-US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数的加法运算</a:t>
            </a:r>
            <a:r>
              <a:rPr lang="zh-CN" altLang="en-US" b="1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均可作成群，其中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幺元均为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对任意元素</a:t>
            </a:r>
            <a:r>
              <a:rPr lang="zh-CN" altLang="en-US" b="1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其逆元为</a:t>
            </a:r>
            <a:r>
              <a:rPr lang="zh-CN" altLang="en-US" b="1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-a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endParaRPr lang="en-US" altLang="zh-CN" b="1" dirty="0">
              <a:solidFill>
                <a:srgbClr val="0000FF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 eaLnBrk="1" hangingPunct="1">
              <a:lnSpc>
                <a:spcPct val="115000"/>
              </a:lnSpc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2)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代数系统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&lt;Z,×&gt;,&lt;Q,×&gt;,&lt;R,×&gt;,&lt;C,×&gt;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 eaLnBrk="1" hangingPunct="1">
              <a:lnSpc>
                <a:spcPct val="115000"/>
              </a:lnSpc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关于</a:t>
            </a:r>
            <a:r>
              <a:rPr lang="zh-CN" altLang="en-US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数的乘法运算</a:t>
            </a:r>
            <a:r>
              <a:rPr lang="zh-CN" altLang="en-US" b="1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×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均不能作成群，因为，它们虽有幺元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存在，但有元素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无逆元；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charRg st="3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charRg st="81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charRg st="112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64515" name="Rectangle 2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39825"/>
          </a:xfrm>
        </p:spPr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群的类型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>
          <a:xfrm>
            <a:off x="0" y="1125538"/>
            <a:ext cx="8915400" cy="50403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定义　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如果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&lt;G,∧&gt;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为一个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群，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FF3399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1)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若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|G|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是有限的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,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则称此群为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有限群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,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称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|G|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为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群的阶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；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2)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若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|G|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是无限的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,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则称此群为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无限群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；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两种特殊群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: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1)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若群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G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中，只含有一个元素，即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G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＝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{e}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， 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|G|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＝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，则称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G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为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平凡群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；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2)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运算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/>
                <a:ea typeface="隶书" panose="02010509060101010101" pitchFamily="49" charset="-122"/>
                <a:cs typeface="+mn-cs"/>
              </a:rPr>
              <a:t>“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∧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/>
                <a:ea typeface="隶书" panose="02010509060101010101" pitchFamily="49" charset="-122"/>
                <a:cs typeface="+mn-cs"/>
              </a:rPr>
              <a:t>”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又满足交换律，则称此群为交换群或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Abel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群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。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charRg st="16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charRg st="48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charRg st="70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charRg st="80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charRg st="119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charRg st="150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algn="just" eaLnBrk="1" hangingPunct="1"/>
            <a:r>
              <a:rPr lang="zh-CN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交换群举例</a:t>
            </a:r>
            <a:endParaRPr lang="zh-CN" altLang="en-US" b="1" dirty="0">
              <a:solidFill>
                <a:srgbClr val="1C1C1C"/>
              </a:solidFill>
              <a:effectLst/>
              <a:ea typeface="隶书" panose="02010509060101010101" pitchFamily="49" charset="-122"/>
            </a:endParaRPr>
          </a:p>
        </p:txBody>
      </p:sp>
      <p:sp>
        <p:nvSpPr>
          <p:cNvPr id="252931" name="Rectangle 3"/>
          <p:cNvSpPr>
            <a:spLocks noGrp="1"/>
          </p:cNvSpPr>
          <p:nvPr>
            <p:ph idx="1"/>
          </p:nvPr>
        </p:nvSpPr>
        <p:spPr>
          <a:xfrm>
            <a:off x="0" y="1312863"/>
            <a:ext cx="8748713" cy="5545137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115000"/>
              </a:lnSpc>
              <a:buNone/>
            </a:pP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65541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1357313"/>
            <a:ext cx="8643938" cy="1587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665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algn="just" eaLnBrk="1" hangingPunct="1"/>
            <a:r>
              <a:rPr lang="zh-CN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交换群举例</a:t>
            </a:r>
            <a:endParaRPr lang="zh-CN" altLang="en-US" b="1" dirty="0">
              <a:solidFill>
                <a:srgbClr val="1C1C1C"/>
              </a:solidFill>
              <a:effectLst/>
              <a:ea typeface="隶书" panose="02010509060101010101" pitchFamily="49" charset="-122"/>
            </a:endParaRPr>
          </a:p>
        </p:txBody>
      </p:sp>
      <p:sp>
        <p:nvSpPr>
          <p:cNvPr id="252931" name="Rectangle 3"/>
          <p:cNvSpPr>
            <a:spLocks noGrp="1"/>
          </p:cNvSpPr>
          <p:nvPr>
            <p:ph idx="1"/>
          </p:nvPr>
        </p:nvSpPr>
        <p:spPr>
          <a:xfrm>
            <a:off x="0" y="1312863"/>
            <a:ext cx="8748713" cy="5545137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115000"/>
              </a:lnSpc>
              <a:buNone/>
            </a:pP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6656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57313"/>
            <a:ext cx="8786813" cy="53165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>
          <a:xfrm>
            <a:off x="0" y="333375"/>
            <a:ext cx="9144000" cy="685800"/>
          </a:xfrm>
        </p:spPr>
        <p:txBody>
          <a:bodyPr vert="horz" wrap="square" lIns="91440" tIns="45720" rIns="91440" bIns="45720" anchor="ctr" anchorCtr="1"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  <a:sym typeface="Symbol" panose="05050102010706020507" pitchFamily="18" charset="2"/>
              </a:rPr>
              <a:t>群的性质</a:t>
            </a:r>
            <a:endParaRPr lang="zh-CN" altLang="en-US" b="1" dirty="0">
              <a:solidFill>
                <a:srgbClr val="1C1C1C"/>
              </a:solidFill>
              <a:effectLst/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67588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54864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5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①</a:t>
            </a:r>
            <a:r>
              <a:rPr lang="en-US" altLang="zh-CN" sz="2800" b="1" dirty="0"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群具有独异点的一切性质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例如</a:t>
            </a:r>
            <a:r>
              <a:rPr lang="zh-CN" altLang="en-US" sz="28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幺元唯一</a:t>
            </a:r>
            <a:r>
              <a:rPr lang="en-US" altLang="zh-CN" sz="2800" b="1" dirty="0"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.</a:t>
            </a:r>
            <a:endParaRPr lang="en-US" altLang="zh-CN" sz="2800" b="1" dirty="0"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②</a:t>
            </a:r>
            <a:r>
              <a:rPr lang="en-US" altLang="zh-CN" sz="2800" b="1" dirty="0"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在群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G,*,e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中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对任何已知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a,bG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,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方程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a*x=b, 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或  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x*a=b 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恒</a:t>
            </a:r>
            <a:r>
              <a:rPr lang="zh-CN" altLang="en-US" sz="28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有唯一解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.</a:t>
            </a:r>
            <a:endParaRPr lang="en-US" altLang="zh-CN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证 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a*x=b</a:t>
            </a:r>
            <a:r>
              <a:rPr lang="en-US" altLang="zh-CN" sz="900" b="1" dirty="0"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9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*a*x=a</a:t>
            </a:r>
            <a:r>
              <a:rPr lang="en-US" altLang="zh-CN" sz="2800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*b</a:t>
            </a:r>
            <a:r>
              <a:rPr lang="en-US" altLang="zh-CN" sz="9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9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e*x=a</a:t>
            </a:r>
            <a:r>
              <a:rPr lang="en-US" altLang="zh-CN" sz="2800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*b</a:t>
            </a:r>
            <a:r>
              <a:rPr lang="en-US" altLang="zh-CN" sz="9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9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x=a</a:t>
            </a:r>
            <a:r>
              <a:rPr lang="en-US" altLang="zh-CN" sz="2800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*b</a:t>
            </a:r>
            <a:endParaRPr lang="en-US" altLang="zh-CN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③</a:t>
            </a:r>
            <a:r>
              <a:rPr lang="en-US" altLang="zh-CN" sz="2800" b="1" dirty="0"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群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G,*,e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满足</a:t>
            </a:r>
            <a:r>
              <a:rPr lang="zh-CN" altLang="en-US" sz="28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消去律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:</a:t>
            </a:r>
            <a:endParaRPr lang="en-US" altLang="zh-CN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algn="ctr">
              <a:lnSpc>
                <a:spcPct val="95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a*b=a*c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且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b*a=c*a</a:t>
            </a:r>
            <a:r>
              <a:rPr lang="en-US" altLang="zh-CN" sz="900" b="1" dirty="0"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9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b=c.</a:t>
            </a:r>
            <a:endParaRPr lang="en-US" altLang="zh-CN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证 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a*b=a*c</a:t>
            </a:r>
            <a:r>
              <a:rPr lang="en-US" altLang="zh-CN" sz="28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*a*b=a</a:t>
            </a:r>
            <a:r>
              <a:rPr lang="en-US" altLang="zh-CN" sz="2800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*a*c</a:t>
            </a:r>
            <a:r>
              <a:rPr lang="en-US" altLang="zh-CN" sz="28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b=c.</a:t>
            </a:r>
            <a:endParaRPr lang="en-US" altLang="zh-CN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④</a:t>
            </a:r>
            <a:r>
              <a:rPr lang="en-US" altLang="zh-CN" sz="2800" b="1" dirty="0"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群中</a:t>
            </a:r>
            <a:r>
              <a:rPr lang="zh-CN" altLang="en-US" sz="28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恰有一个等幂元</a:t>
            </a:r>
            <a:r>
              <a:rPr lang="zh-CN" altLang="en-US" sz="9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—</a:t>
            </a:r>
            <a:r>
              <a:rPr lang="en-US" altLang="zh-CN" sz="9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e.</a:t>
            </a:r>
            <a:endParaRPr lang="en-US" altLang="zh-CN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证 若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x*x=x,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则 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x=e*x=x</a:t>
            </a:r>
            <a:r>
              <a:rPr lang="en-US" altLang="zh-CN" sz="2800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*</a:t>
            </a:r>
            <a:r>
              <a:rPr lang="en-US" altLang="zh-CN" sz="2800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x*x=x</a:t>
            </a:r>
            <a:r>
              <a:rPr lang="en-US" altLang="zh-CN" sz="2800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*x=e</a:t>
            </a:r>
            <a:r>
              <a:rPr lang="en-US" altLang="zh-CN" sz="2800" b="1" dirty="0"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.</a:t>
            </a:r>
            <a:endParaRPr lang="en-US" altLang="zh-CN" sz="2800" b="1" dirty="0"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⑤</a:t>
            </a:r>
            <a:r>
              <a:rPr lang="en-US" altLang="zh-CN" sz="2800" b="1" dirty="0"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在群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G,*,e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中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对任何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a,bG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有</a:t>
            </a:r>
            <a:r>
              <a:rPr lang="en-US" altLang="zh-CN" sz="28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(a*b)</a:t>
            </a:r>
            <a:r>
              <a:rPr lang="en-US" altLang="zh-CN" sz="2800" b="1" baseline="30000" dirty="0">
                <a:solidFill>
                  <a:srgbClr val="FF3300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28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=b</a:t>
            </a:r>
            <a:r>
              <a:rPr lang="en-US" altLang="zh-CN" sz="2800" b="1" baseline="30000" dirty="0">
                <a:solidFill>
                  <a:srgbClr val="FF3300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2800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*a</a:t>
            </a:r>
            <a:r>
              <a:rPr lang="en-US" altLang="zh-CN" sz="2800" b="1" baseline="30000" dirty="0">
                <a:solidFill>
                  <a:srgbClr val="FF3300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2800" b="1" dirty="0"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.</a:t>
            </a:r>
            <a:endParaRPr lang="en-US" altLang="zh-CN" sz="2800" b="1" dirty="0"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证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:(a*b)*(</a:t>
            </a:r>
            <a:r>
              <a:rPr lang="en-US" altLang="zh-CN" sz="2800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800" b="1" baseline="30000" dirty="0">
                <a:solidFill>
                  <a:srgbClr val="CC00C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2800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*a</a:t>
            </a:r>
            <a:r>
              <a:rPr lang="en-US" altLang="zh-CN" sz="2800" b="1" baseline="30000" dirty="0">
                <a:solidFill>
                  <a:srgbClr val="CC00C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)=e=(</a:t>
            </a:r>
            <a:r>
              <a:rPr lang="en-US" altLang="zh-CN" sz="2800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800" b="1" baseline="30000" dirty="0">
                <a:solidFill>
                  <a:srgbClr val="CC00C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2800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*a</a:t>
            </a:r>
            <a:r>
              <a:rPr lang="en-US" altLang="zh-CN" sz="2800" b="1" baseline="30000" dirty="0">
                <a:solidFill>
                  <a:srgbClr val="CC00C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)*(a*b).</a:t>
            </a:r>
            <a:endParaRPr lang="en-US" altLang="zh-CN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10000"/>
              </a:spcBef>
              <a:buNone/>
            </a:pPr>
            <a:endParaRPr lang="en-US" altLang="zh-CN" sz="2800" b="1" dirty="0"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686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algn="just" eaLnBrk="1" hangingPunct="1"/>
            <a:r>
              <a:rPr lang="zh-CN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群性质举例</a:t>
            </a:r>
            <a:endParaRPr lang="zh-CN" altLang="en-US" b="1" dirty="0">
              <a:solidFill>
                <a:srgbClr val="1C1C1C"/>
              </a:solidFill>
              <a:effectLst/>
              <a:ea typeface="隶书" panose="02010509060101010101" pitchFamily="49" charset="-122"/>
            </a:endParaRPr>
          </a:p>
        </p:txBody>
      </p:sp>
      <p:sp>
        <p:nvSpPr>
          <p:cNvPr id="252931" name="Rectangle 3"/>
          <p:cNvSpPr>
            <a:spLocks noGrp="1"/>
          </p:cNvSpPr>
          <p:nvPr>
            <p:ph idx="1"/>
          </p:nvPr>
        </p:nvSpPr>
        <p:spPr>
          <a:xfrm>
            <a:off x="0" y="1312863"/>
            <a:ext cx="8748713" cy="5545137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115000"/>
              </a:lnSpc>
              <a:buNone/>
            </a:pP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6861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85875"/>
            <a:ext cx="8643938" cy="200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二元运算的表示</a:t>
            </a:r>
            <a:endParaRPr lang="zh-CN" altLang="en-US" b="1" dirty="0">
              <a:solidFill>
                <a:srgbClr val="1C1C1C"/>
              </a:solidFill>
              <a:effectLst/>
              <a:ea typeface="隶书" panose="02010509060101010101" pitchFamily="49" charset="-122"/>
            </a:endParaRPr>
          </a:p>
        </p:txBody>
      </p:sp>
      <p:sp>
        <p:nvSpPr>
          <p:cNvPr id="214020" name="Rectangle 4"/>
          <p:cNvSpPr/>
          <p:nvPr/>
        </p:nvSpPr>
        <p:spPr>
          <a:xfrm>
            <a:off x="323850" y="1700213"/>
            <a:ext cx="8640763" cy="29162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算符</a:t>
            </a:r>
            <a:r>
              <a:rPr lang="en-US" altLang="zh-CN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:</a:t>
            </a:r>
            <a:endParaRPr lang="en-US" altLang="zh-CN" sz="3200" dirty="0">
              <a:solidFill>
                <a:srgbClr val="1C1C1C"/>
              </a:solidFill>
              <a:latin typeface="Verdana" panose="020B0604030504040204" pitchFamily="34" charset="0"/>
              <a:ea typeface="隶书" panose="02010509060101010101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通常用大写的英文字母表示集合，用符号</a:t>
            </a:r>
            <a:r>
              <a:rPr lang="zh-CN" altLang="en-US" sz="3200" dirty="0">
                <a:solidFill>
                  <a:srgbClr val="1C1C1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en-US" altLang="zh-CN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en-US" altLang="zh-CN" sz="3200" dirty="0">
                <a:solidFill>
                  <a:srgbClr val="1C1C1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endParaRPr lang="zh-CN" altLang="en-US" sz="3200" dirty="0">
              <a:solidFill>
                <a:srgbClr val="1C1C1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3200" dirty="0">
                <a:solidFill>
                  <a:srgbClr val="1C1C1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en-US" altLang="zh-CN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en-US" altLang="zh-CN" sz="3200" dirty="0">
                <a:solidFill>
                  <a:srgbClr val="1C1C1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3200" dirty="0">
                <a:solidFill>
                  <a:srgbClr val="1C1C1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∧</a:t>
            </a:r>
            <a:r>
              <a:rPr lang="zh-CN" altLang="en-US" sz="3200" dirty="0">
                <a:solidFill>
                  <a:srgbClr val="1C1C1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3200" dirty="0">
                <a:solidFill>
                  <a:srgbClr val="1C1C1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en-US" altLang="zh-CN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en-US" altLang="zh-CN" sz="3200" dirty="0">
                <a:solidFill>
                  <a:srgbClr val="1C1C1C"/>
                </a:solidFill>
                <a:latin typeface="Lucida Sans Unicode" panose="020B0602030504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3200" dirty="0">
                <a:solidFill>
                  <a:srgbClr val="1C1C1C"/>
                </a:solidFill>
                <a:latin typeface="Lucida Sans Unicode" panose="020B0602030504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∩</a:t>
            </a:r>
            <a:r>
              <a:rPr lang="zh-CN" altLang="en-US" sz="3200" dirty="0">
                <a:solidFill>
                  <a:srgbClr val="1C1C1C"/>
                </a:solidFill>
                <a:latin typeface="Lucida Sans Unicode" panose="020B0602030504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3200" dirty="0">
                <a:solidFill>
                  <a:srgbClr val="1C1C1C"/>
                </a:solidFill>
                <a:latin typeface="Lucida Sans Unicode" panose="020B0602030504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∪</a:t>
            </a:r>
            <a:r>
              <a:rPr lang="zh-CN" altLang="en-US" sz="3200" dirty="0">
                <a:solidFill>
                  <a:srgbClr val="1C1C1C"/>
                </a:solidFill>
                <a:latin typeface="Lucida Sans Unicode" panose="020B0602030504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3200" dirty="0">
                <a:solidFill>
                  <a:srgbClr val="1C1C1C"/>
                </a:solidFill>
                <a:latin typeface="Lucida Sans Unicode" panose="020B0602030504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△</a:t>
            </a:r>
            <a:r>
              <a:rPr lang="zh-CN" altLang="en-US" sz="3200" dirty="0">
                <a:solidFill>
                  <a:srgbClr val="1C1C1C"/>
                </a:solidFill>
                <a:latin typeface="Lucida Sans Unicode" panose="020B0602030504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3200" dirty="0">
                <a:solidFill>
                  <a:srgbClr val="1C1C1C"/>
                </a:solidFill>
                <a:latin typeface="Lucida Sans Unicode" panose="020B0602030504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□</a:t>
            </a:r>
            <a:r>
              <a:rPr lang="zh-CN" altLang="en-US" sz="3200" dirty="0">
                <a:solidFill>
                  <a:srgbClr val="1C1C1C"/>
                </a:solidFill>
                <a:latin typeface="Lucida Sans Unicode" panose="020B0602030504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endParaRPr lang="zh-CN" altLang="en-US" sz="3200" dirty="0">
              <a:solidFill>
                <a:srgbClr val="1C1C1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3200" dirty="0">
                <a:solidFill>
                  <a:srgbClr val="1C1C1C"/>
                </a:solidFill>
                <a:latin typeface="Lucida Sans Unicode" panose="020B0602030504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┐</a:t>
            </a:r>
            <a:r>
              <a:rPr lang="zh-CN" altLang="en-US" sz="3200" dirty="0">
                <a:solidFill>
                  <a:srgbClr val="1C1C1C"/>
                </a:solidFill>
                <a:latin typeface="Lucida Sans Unicode" panose="020B0602030504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3200" dirty="0">
                <a:solidFill>
                  <a:srgbClr val="1C1C1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★</a:t>
            </a:r>
            <a:r>
              <a:rPr lang="zh-CN" altLang="en-US" sz="3200" dirty="0">
                <a:solidFill>
                  <a:srgbClr val="1C1C1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3200" dirty="0">
                <a:solidFill>
                  <a:srgbClr val="1C1C1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☆</a:t>
            </a:r>
            <a:r>
              <a:rPr lang="zh-CN" altLang="en-US" sz="3200" dirty="0">
                <a:solidFill>
                  <a:srgbClr val="1C1C1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3200" dirty="0">
                <a:solidFill>
                  <a:srgbClr val="1C1C1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en-US" altLang="zh-CN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о</a:t>
            </a:r>
            <a:r>
              <a:rPr lang="en-US" altLang="zh-CN" sz="3200" dirty="0">
                <a:solidFill>
                  <a:srgbClr val="1C1C1C"/>
                </a:solidFill>
                <a:latin typeface="Lucida Sans Unicode" panose="020B0602030504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3200" dirty="0">
                <a:solidFill>
                  <a:srgbClr val="1C1C1C"/>
                </a:solidFill>
                <a:latin typeface="Lucida Sans Unicode" panose="020B0602030504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⊕</a:t>
            </a:r>
            <a:r>
              <a:rPr lang="zh-CN" altLang="en-US" sz="3200" dirty="0">
                <a:solidFill>
                  <a:srgbClr val="1C1C1C"/>
                </a:solidFill>
                <a:latin typeface="Lucida Sans Unicode" panose="020B0602030504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3200" dirty="0">
                <a:solidFill>
                  <a:srgbClr val="1C1C1C"/>
                </a:solidFill>
                <a:latin typeface="Lucida Sans Unicode" panose="020B0602030504020204" pitchFamily="34" charset="0"/>
                <a:ea typeface="隶书" panose="02010509060101010101" pitchFamily="49" charset="-122"/>
              </a:rPr>
              <a:t>“</a:t>
            </a:r>
            <a:r>
              <a:rPr lang="en-US" altLang="zh-CN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en-US" altLang="zh-CN" sz="3200" dirty="0">
                <a:solidFill>
                  <a:srgbClr val="1C1C1C"/>
                </a:solidFill>
                <a:latin typeface="Lucida Sans Unicode" panose="020B0602030504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3200" dirty="0">
                <a:solidFill>
                  <a:srgbClr val="1C1C1C"/>
                </a:solidFill>
                <a:latin typeface="Lucida Sans Unicode" panose="020B0602030504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</a:t>
            </a:r>
            <a:r>
              <a:rPr lang="zh-CN" altLang="en-US" sz="3200" dirty="0">
                <a:solidFill>
                  <a:srgbClr val="1C1C1C"/>
                </a:solidFill>
                <a:latin typeface="Lucida Sans Unicode" panose="020B0602030504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3200" dirty="0">
                <a:solidFill>
                  <a:srgbClr val="1C1C1C"/>
                </a:solidFill>
                <a:latin typeface="Lucida Sans Unicode" panose="020B0602030504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</a:t>
            </a:r>
            <a:r>
              <a:rPr lang="zh-CN" altLang="en-US" sz="3200" dirty="0">
                <a:solidFill>
                  <a:srgbClr val="1C1C1C"/>
                </a:solidFill>
                <a:latin typeface="Lucida Sans Unicode" panose="020B0602030504020204" pitchFamily="34" charset="0"/>
                <a:ea typeface="隶书" panose="02010509060101010101" pitchFamily="49" charset="-122"/>
              </a:rPr>
              <a:t>”</a:t>
            </a:r>
            <a:endParaRPr lang="zh-CN" altLang="en-US" sz="3200" dirty="0">
              <a:solidFill>
                <a:srgbClr val="1C1C1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等抽象的符号来表示一个抽象的运算。</a:t>
            </a:r>
            <a:endParaRPr lang="zh-CN" altLang="en-US" sz="3200" dirty="0">
              <a:solidFill>
                <a:srgbClr val="1C1C1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2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charRg st="4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020">
                                            <p:txEl>
                                              <p:charRg st="4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charRg st="27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4020">
                                            <p:txEl>
                                              <p:charRg st="27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charRg st="5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4020">
                                            <p:txEl>
                                              <p:charRg st="56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charRg st="88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4020">
                                            <p:txEl>
                                              <p:charRg st="88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696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algn="just" eaLnBrk="1" hangingPunct="1"/>
            <a:r>
              <a:rPr lang="zh-CN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群性质举例</a:t>
            </a:r>
            <a:endParaRPr lang="zh-CN" altLang="en-US" b="1" dirty="0">
              <a:solidFill>
                <a:srgbClr val="1C1C1C"/>
              </a:solidFill>
              <a:effectLst/>
              <a:ea typeface="隶书" panose="02010509060101010101" pitchFamily="49" charset="-122"/>
            </a:endParaRPr>
          </a:p>
        </p:txBody>
      </p:sp>
      <p:sp>
        <p:nvSpPr>
          <p:cNvPr id="252931" name="Rectangle 3"/>
          <p:cNvSpPr>
            <a:spLocks noGrp="1"/>
          </p:cNvSpPr>
          <p:nvPr>
            <p:ph idx="1"/>
          </p:nvPr>
        </p:nvSpPr>
        <p:spPr>
          <a:xfrm>
            <a:off x="0" y="1312863"/>
            <a:ext cx="8748713" cy="5545137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115000"/>
              </a:lnSpc>
              <a:buNone/>
            </a:pP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6963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95400"/>
            <a:ext cx="8715375" cy="4810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70659" name="Rectangle 2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39825"/>
          </a:xfrm>
        </p:spPr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元素的阶</a:t>
            </a:r>
            <a:endParaRPr lang="zh-CN" altLang="en-US" b="1" dirty="0">
              <a:solidFill>
                <a:srgbClr val="1C1C1C"/>
              </a:solidFill>
              <a:effectLst/>
              <a:ea typeface="隶书" panose="02010509060101010101" pitchFamily="49" charset="-122"/>
            </a:endParaRPr>
          </a:p>
        </p:txBody>
      </p:sp>
      <p:sp>
        <p:nvSpPr>
          <p:cNvPr id="70660" name="Rectangle 3"/>
          <p:cNvSpPr>
            <a:spLocks noGrp="1"/>
          </p:cNvSpPr>
          <p:nvPr>
            <p:ph idx="1"/>
          </p:nvPr>
        </p:nvSpPr>
        <p:spPr>
          <a:xfrm>
            <a:off x="0" y="1196975"/>
            <a:ext cx="8915400" cy="4926013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en-US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定义</a:t>
            </a:r>
            <a:endParaRPr lang="zh-CN" altLang="en-US" b="1" dirty="0">
              <a:solidFill>
                <a:srgbClr val="FF3399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设&lt;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G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∧&gt;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是一个群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对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G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若有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=e(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其中：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Z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且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是使得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=e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成立的最小正整数)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则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称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为元素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的阶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记作</a:t>
            </a:r>
            <a:r>
              <a:rPr lang="en-US" altLang="zh-CN" b="1" dirty="0">
                <a:solidFill>
                  <a:srgbClr val="FF99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|a|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例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1 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群</a:t>
            </a:r>
            <a:r>
              <a:rPr lang="zh-CN" altLang="en-US" sz="2800" b="1" dirty="0">
                <a:solidFill>
                  <a:srgbClr val="FF99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</a:t>
            </a:r>
            <a:r>
              <a:rPr lang="en-US" altLang="zh-CN" sz="2800" b="1" dirty="0">
                <a:solidFill>
                  <a:srgbClr val="FF99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Z,+,0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中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除幺元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0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的阶是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外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其它所有元都有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无限阶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Gulim" pitchFamily="34" charset="-127"/>
              <a:sym typeface="Symbol" panose="05050102010706020507" pitchFamily="18" charset="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例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在群</a:t>
            </a:r>
            <a:r>
              <a:rPr lang="zh-CN" altLang="en-US" sz="2800" b="1" dirty="0">
                <a:solidFill>
                  <a:srgbClr val="FF99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</a:t>
            </a:r>
            <a:r>
              <a:rPr lang="en-US" altLang="zh-CN" sz="2800" b="1" dirty="0">
                <a:solidFill>
                  <a:srgbClr val="FF99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800" b="1" baseline="-30000" dirty="0">
                <a:solidFill>
                  <a:srgbClr val="FF9900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6</a:t>
            </a:r>
            <a:r>
              <a:rPr lang="en-US" altLang="zh-CN" sz="2800" b="1" dirty="0">
                <a:solidFill>
                  <a:srgbClr val="FF99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,+</a:t>
            </a:r>
            <a:r>
              <a:rPr lang="en-US" altLang="zh-CN" sz="2800" b="1" baseline="-30000" dirty="0">
                <a:solidFill>
                  <a:srgbClr val="FF9900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6</a:t>
            </a:r>
            <a:r>
              <a:rPr lang="en-US" altLang="zh-CN" sz="2800" b="1" dirty="0">
                <a:solidFill>
                  <a:srgbClr val="FF99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,0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中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,0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的阶是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1,1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的阶是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6,2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的阶是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3,3</a:t>
            </a:r>
            <a:endParaRPr lang="en-US" altLang="zh-CN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的阶是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2,4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的阶是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3,5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的阶是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6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71683" name="Rectangle 2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685800"/>
          </a:xfrm>
        </p:spPr>
        <p:txBody>
          <a:bodyPr vert="horz" wrap="square" lIns="91440" tIns="45720" rIns="91440" bIns="45720" anchor="ctr" anchorCtr="1"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  <a:sym typeface="Symbol" panose="05050102010706020507" pitchFamily="18" charset="2"/>
              </a:rPr>
              <a:t>群元素阶的性质</a:t>
            </a:r>
            <a:endParaRPr lang="zh-CN" altLang="en-US" b="1" dirty="0">
              <a:solidFill>
                <a:srgbClr val="1C1C1C"/>
              </a:solidFill>
              <a:effectLst/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71684" name="Rectangle 3"/>
          <p:cNvSpPr>
            <a:spLocks noGrp="1"/>
          </p:cNvSpPr>
          <p:nvPr>
            <p:ph idx="1"/>
          </p:nvPr>
        </p:nvSpPr>
        <p:spPr>
          <a:xfrm>
            <a:off x="0" y="1196975"/>
            <a:ext cx="8915400" cy="5867400"/>
          </a:xfrm>
        </p:spPr>
        <p:txBody>
          <a:bodyPr vert="horz" wrap="square" lIns="91440" tIns="45720" rIns="91440" bIns="45720" anchor="t"/>
          <a:lstStyle/>
          <a:p>
            <a:pPr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1)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任何群</a:t>
            </a:r>
            <a:r>
              <a:rPr lang="zh-CN" altLang="en-US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恰有一个</a:t>
            </a:r>
            <a:r>
              <a:rPr lang="en-US" altLang="zh-CN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阶元</a:t>
            </a:r>
            <a:r>
              <a:rPr lang="en-US" altLang="zh-CN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:e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.(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按定义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阶元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x=</a:t>
            </a:r>
            <a:r>
              <a:rPr lang="en-US" altLang="zh-CN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)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25000"/>
              </a:spcBef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2)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群中</a:t>
            </a:r>
            <a:r>
              <a:rPr lang="zh-CN" altLang="en-US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任一元与其逆元阶相同</a:t>
            </a:r>
            <a:r>
              <a:rPr lang="en-US" altLang="zh-CN" b="1" dirty="0"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.</a:t>
            </a:r>
            <a:endParaRPr lang="en-US" altLang="zh-CN" b="1" dirty="0"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证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:a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=e</a:t>
            </a:r>
            <a:r>
              <a:rPr lang="en-US" altLang="zh-CN" b="1" dirty="0"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-n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=(a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n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=(a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-1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=e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=e.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Gulim" pitchFamily="34" charset="-127"/>
                <a:sym typeface="Symbol" panose="05050102010706020507" pitchFamily="18" charset="2"/>
              </a:rPr>
              <a:t>3)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设群元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的阶为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n,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则</a:t>
            </a:r>
            <a:r>
              <a:rPr lang="zh-CN" altLang="en-US" sz="1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=e</a:t>
            </a:r>
            <a:r>
              <a:rPr lang="en-US" altLang="zh-CN" b="1" dirty="0"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n|k.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33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证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: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充分性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mn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=(a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m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=e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m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=e. 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必要性 令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=e,k=mn+d,0d&lt;n.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若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d=0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得证所求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否则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,d&gt;0,e=a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=a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mn+d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=a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mn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*a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d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=e*a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d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=a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sym typeface="Symbol" panose="05050102010706020507" pitchFamily="18" charset="2"/>
              </a:rPr>
              <a:t>d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与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的阶为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相矛盾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.  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727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r>
              <a:rPr lang="en-US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循环群</a:t>
            </a:r>
            <a:endParaRPr lang="zh-CN" altLang="en-US" b="1" dirty="0">
              <a:solidFill>
                <a:srgbClr val="1C1C1C"/>
              </a:solidFill>
              <a:effectLst/>
              <a:ea typeface="隶书" panose="02010509060101010101" pitchFamily="49" charset="-122"/>
            </a:endParaRPr>
          </a:p>
        </p:txBody>
      </p:sp>
      <p:sp>
        <p:nvSpPr>
          <p:cNvPr id="72708" name="Rectangle 3"/>
          <p:cNvSpPr>
            <a:spLocks noGrp="1"/>
          </p:cNvSpPr>
          <p:nvPr>
            <p:ph idx="1"/>
          </p:nvPr>
        </p:nvSpPr>
        <p:spPr>
          <a:xfrm>
            <a:off x="0" y="2060575"/>
            <a:ext cx="8893175" cy="3097213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40000"/>
              </a:lnSpc>
            </a:pPr>
            <a:r>
              <a:rPr lang="en-US" altLang="en-US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定义</a:t>
            </a:r>
            <a:r>
              <a:rPr lang="zh-CN" altLang="en-US" b="1" dirty="0">
                <a:solidFill>
                  <a:srgbClr val="FF0066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　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设&lt;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G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，∧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是一个群，若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G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中存在元素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使得对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G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都有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n∈Z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则称&lt;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G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，∧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是由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所生成的</a:t>
            </a:r>
            <a:r>
              <a:rPr lang="en-US" altLang="en-US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循环群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称为</a:t>
            </a:r>
            <a:r>
              <a:rPr lang="en-US" altLang="en-US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生成元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algn="just" eaLnBrk="1" hangingPunct="1"/>
            <a:r>
              <a:rPr lang="zh-CN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循环群举例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3732" name="Rectangle 3"/>
          <p:cNvSpPr>
            <a:spLocks noGrp="1"/>
          </p:cNvSpPr>
          <p:nvPr>
            <p:ph idx="1"/>
          </p:nvPr>
        </p:nvSpPr>
        <p:spPr>
          <a:xfrm>
            <a:off x="0" y="1268413"/>
            <a:ext cx="8915400" cy="5386387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5000"/>
              </a:lnSpc>
              <a:buNone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证明群&lt;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en-US" altLang="zh-CN" b="1" baseline="-25000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en-US" altLang="en-US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，+</a:t>
            </a:r>
            <a:r>
              <a:rPr lang="en-US" altLang="en-US" b="1" baseline="-25000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en-US" altLang="en-US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&gt;是一个循环群。</a:t>
            </a:r>
            <a:endParaRPr lang="en-US" altLang="en-US" b="1" dirty="0">
              <a:solidFill>
                <a:srgbClr val="0000FF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15000"/>
              </a:lnSpc>
              <a:buNone/>
            </a:pPr>
            <a:r>
              <a:rPr lang="zh-CN" altLang="en-US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en-US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证明</a:t>
            </a:r>
            <a:r>
              <a:rPr lang="zh-CN" altLang="en-US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　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由于有元素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存在，使得对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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有：</a:t>
            </a:r>
            <a:endParaRPr lang="en-US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 eaLnBrk="1" hangingPunct="1">
              <a:lnSpc>
                <a:spcPct val="115000"/>
              </a:lnSpc>
              <a:buNone/>
            </a:pP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0＝1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º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，1＝1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¹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，2＝1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²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，3＝1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³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en-US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 eaLnBrk="1" hangingPunct="1">
              <a:lnSpc>
                <a:spcPct val="115000"/>
              </a:lnSpc>
              <a:buNone/>
            </a:pP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0＝3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º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，1＝3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³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，2＝3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²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，3＝3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¹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en-US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15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所以，元素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“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”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“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”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都是该群的生成元，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15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即群&lt;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en-US" altLang="en-US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&gt;是一个循环群；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15000"/>
              </a:lnSpc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M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{1,3}</a:t>
            </a:r>
            <a:r>
              <a:rPr lang="en-US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是该群的生成集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en-US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747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子群</a:t>
            </a:r>
            <a:endParaRPr lang="zh-CN" altLang="en-US" b="1" dirty="0">
              <a:solidFill>
                <a:srgbClr val="1C1C1C"/>
              </a:solidFill>
              <a:effectLst/>
              <a:ea typeface="隶书" panose="02010509060101010101" pitchFamily="49" charset="-122"/>
            </a:endParaRPr>
          </a:p>
        </p:txBody>
      </p:sp>
      <p:sp>
        <p:nvSpPr>
          <p:cNvPr id="527363" name="Rectangle 3"/>
          <p:cNvSpPr>
            <a:spLocks noGrp="1"/>
          </p:cNvSpPr>
          <p:nvPr>
            <p:ph idx="1"/>
          </p:nvPr>
        </p:nvSpPr>
        <p:spPr>
          <a:xfrm>
            <a:off x="0" y="1166813"/>
            <a:ext cx="8915400" cy="5430837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40000"/>
              </a:lnSpc>
            </a:pPr>
            <a:r>
              <a:rPr lang="zh-CN" altLang="en-US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定义</a:t>
            </a:r>
            <a:r>
              <a:rPr lang="zh-CN" altLang="en-US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　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&lt;G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，∧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是一个群，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G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的非空子集，若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&lt;S,∧&gt;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也作成群，则称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&lt;S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，∧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&lt;G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，∧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zh-CN" altLang="en-US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一个子群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，记作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S≤G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一般来说，对任意的群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&lt;G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，∧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，都有两个子群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&lt;{e}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，∧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&lt;G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，∧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，我们称此两个子群为该群的</a:t>
            </a:r>
            <a:r>
              <a:rPr lang="zh-CN" altLang="en-US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平凡子群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，而若有子群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&lt;H,∧&gt;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，且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H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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{e}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H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G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，则称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&lt;H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，∧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为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&lt;G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，∧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zh-CN" altLang="en-US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真子群</a:t>
            </a:r>
            <a:r>
              <a:rPr lang="zh-CN" altLang="en-US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charRg st="60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75779" name="Rectangle 2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39825"/>
          </a:xfrm>
        </p:spPr>
        <p:txBody>
          <a:bodyPr vert="horz" wrap="square" lIns="91440" tIns="45720" rIns="91440" bIns="45720" anchor="ctr" anchorCtr="1"/>
          <a:p>
            <a:pPr algn="just" eaLnBrk="1" hangingPunct="1"/>
            <a:r>
              <a:rPr lang="zh-CN" altLang="en-US" sz="4800" b="1" dirty="0">
                <a:solidFill>
                  <a:srgbClr val="1C1C1C"/>
                </a:solidFill>
                <a:effectLst/>
                <a:ea typeface="隶书" panose="02010509060101010101" pitchFamily="49" charset="-122"/>
                <a:sym typeface="Symbol" panose="05050102010706020507" pitchFamily="18" charset="2"/>
              </a:rPr>
              <a:t>子群举</a:t>
            </a:r>
            <a:r>
              <a:rPr lang="zh-CN" altLang="en-US" sz="4800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例</a:t>
            </a:r>
            <a:endParaRPr lang="zh-CN" altLang="en-US" sz="4800" b="1" dirty="0">
              <a:solidFill>
                <a:srgbClr val="1C1C1C"/>
              </a:solidFill>
              <a:effectLst/>
              <a:ea typeface="隶书" panose="02010509060101010101" pitchFamily="49" charset="-122"/>
            </a:endParaRPr>
          </a:p>
        </p:txBody>
      </p:sp>
      <p:sp>
        <p:nvSpPr>
          <p:cNvPr id="529411" name="Rectangle 3"/>
          <p:cNvSpPr>
            <a:spLocks noGrp="1"/>
          </p:cNvSpPr>
          <p:nvPr>
            <p:ph idx="1"/>
          </p:nvPr>
        </p:nvSpPr>
        <p:spPr>
          <a:xfrm>
            <a:off x="0" y="1166813"/>
            <a:ext cx="8915400" cy="5430837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求群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&lt;N</a:t>
            </a:r>
            <a:r>
              <a:rPr lang="en-US" altLang="zh-CN" b="1" baseline="-25000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en-US" altLang="zh-CN" b="1" baseline="-25000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的所有的子群。</a:t>
            </a:r>
            <a:endParaRPr lang="zh-CN" altLang="en-US" b="1" dirty="0">
              <a:solidFill>
                <a:srgbClr val="0000FF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解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：集合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en-US" altLang="zh-CN" b="1" baseline="-25000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{0,1,2,3}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的所有的非空子集：</a:t>
            </a:r>
            <a:b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{0}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{1}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{2}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{3}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{0,1}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{0,2}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{0,3}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{1,2}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{1,3}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{2,3}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{0,1,2}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{0,1,3}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{0,2,3}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{1,2,3}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{0,1,2,3}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 此时仅有三个子集：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{0},{0,2},{0,1,2,3}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	关于运算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满足：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1)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封闭性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：运算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en-US" altLang="zh-CN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关于集合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{0}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{0,2}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{0,1,2,3}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是封闭的；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2)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结合律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：显然；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charRg st="17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charRg st="138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charRg st="170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charRg st="183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charRg st="227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39825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  <a:cs typeface="+mj-cs"/>
                <a:sym typeface="Symbol" panose="05050102010706020507" pitchFamily="18" charset="2"/>
              </a:rPr>
              <a:t>子群举</a:t>
            </a:r>
            <a:r>
              <a:rPr kumimoji="0" lang="zh-CN" altLang="en-US" sz="4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  <a:cs typeface="+mj-cs"/>
              </a:rPr>
              <a:t>例</a:t>
            </a:r>
            <a:endParaRPr kumimoji="0" lang="zh-CN" altLang="en-US" sz="44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30435" name="Rectangle 3"/>
          <p:cNvSpPr>
            <a:spLocks noGrp="1"/>
          </p:cNvSpPr>
          <p:nvPr>
            <p:ph idx="1"/>
          </p:nvPr>
        </p:nvSpPr>
        <p:spPr>
          <a:xfrm>
            <a:off x="0" y="908050"/>
            <a:ext cx="9467850" cy="63373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05000"/>
              </a:lnSpc>
              <a:buNone/>
            </a:pPr>
            <a:r>
              <a:rPr lang="en-US" altLang="zh-CN" sz="2800" b="1" dirty="0">
                <a:solidFill>
                  <a:srgbClr val="00FF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3)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2800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逆元存在</a:t>
            </a:r>
            <a:r>
              <a:rPr lang="zh-CN" altLang="en-US" sz="2800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endParaRPr lang="zh-CN" altLang="en-US" sz="2800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zh-CN" altLang="en-US" sz="2800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对集合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{0}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，有：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en-US" altLang="zh-CN" sz="2800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 对集合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{0,2}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，有：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en-US" altLang="zh-CN" sz="2800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en-US" altLang="zh-CN" sz="2800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 对集合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{0,1,2,3}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 有：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en-US" altLang="zh-CN" sz="2800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sz="2800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en-US" altLang="zh-CN" sz="2800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en-US" altLang="zh-CN" sz="2800" b="1" baseline="30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4)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2800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幺元存在</a:t>
            </a:r>
            <a:r>
              <a:rPr lang="zh-CN" altLang="en-US" sz="2800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对集合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{0}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{0,2}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{0,1,2,3}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，都有幺元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存在；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 由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3)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4)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知：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&lt;{0}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en-US" altLang="zh-CN" sz="28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&gt;,&lt;{0,2}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en-US" altLang="zh-CN" sz="28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&gt;,&lt;{0,1,2,3}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en-US" altLang="zh-CN" sz="28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，是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&lt;N</a:t>
            </a:r>
            <a:r>
              <a:rPr lang="en-US" altLang="zh-CN" sz="28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,+</a:t>
            </a:r>
            <a:r>
              <a:rPr lang="en-US" altLang="zh-CN" sz="28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的子群，此时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子群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&lt;{0},+</a:t>
            </a:r>
            <a:r>
              <a:rPr lang="en-US" altLang="zh-CN" sz="28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&gt;,&lt;{0,1,2,3},+</a:t>
            </a:r>
            <a:r>
              <a:rPr lang="en-US" altLang="zh-CN" sz="28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称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为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&lt;N</a:t>
            </a:r>
            <a:r>
              <a:rPr lang="en-US" altLang="zh-CN" sz="28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,+</a:t>
            </a:r>
            <a:r>
              <a:rPr lang="en-US" altLang="zh-CN" sz="28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zh-CN" altLang="en-US" sz="2800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平凡子群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&lt;{0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2}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en-US" altLang="zh-CN" sz="28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&lt;N</a:t>
            </a:r>
            <a:r>
              <a:rPr lang="en-US" altLang="zh-CN" sz="28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,+</a:t>
            </a:r>
            <a:r>
              <a:rPr lang="en-US" altLang="zh-CN" sz="28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zh-CN" altLang="en-US" sz="2800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真子群</a:t>
            </a:r>
            <a:r>
              <a:rPr lang="zh-CN" altLang="en-US" sz="2800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sz="2800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charRg st="11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charRg st="28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charRg st="54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charRg st="7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charRg st="99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charRg st="143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charRg st="160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charRg st="197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charRg st="238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5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205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元置换</a:t>
            </a:r>
            <a:r>
              <a:rPr lang="zh-CN" altLang="en-US" b="1" dirty="0">
                <a:effectLst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endParaRPr lang="zh-CN" altLang="en-US" b="1" baseline="-25000" dirty="0">
              <a:effectLst/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31150" cy="48529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定义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　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设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S={1,2,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…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,n},S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上的任何双射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f:S→S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构成了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上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个元素的置换，称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f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为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元置换．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　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元置换可表示为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　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也可用不交的轮换之积来表示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　设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元置换为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　那么　的映射关系为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　其他元素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都有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</p:txBody>
      </p:sp>
      <p:graphicFrame>
        <p:nvGraphicFramePr>
          <p:cNvPr id="2050" name="Object 7"/>
          <p:cNvGraphicFramePr/>
          <p:nvPr>
            <p:ph sz="quarter" idx="3"/>
          </p:nvPr>
        </p:nvGraphicFramePr>
        <p:xfrm>
          <a:off x="3851275" y="2636838"/>
          <a:ext cx="38163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879600" imgH="457200" progId="Equation.3">
                  <p:embed/>
                </p:oleObj>
              </mc:Choice>
              <mc:Fallback>
                <p:oleObj name="" r:id="rId1" imgW="1879600" imgH="457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51275" y="2636838"/>
                        <a:ext cx="3816350" cy="9286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0"/>
          <p:cNvGraphicFramePr/>
          <p:nvPr>
            <p:ph sz="quarter" idx="2"/>
          </p:nvPr>
        </p:nvGraphicFramePr>
        <p:xfrm>
          <a:off x="2987675" y="4292600"/>
          <a:ext cx="31686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638300" imgH="228600" progId="Equation.DSMT4">
                  <p:embed/>
                </p:oleObj>
              </mc:Choice>
              <mc:Fallback>
                <p:oleObj name="" r:id="rId3" imgW="1638300" imgH="2286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7675" y="4292600"/>
                        <a:ext cx="3168650" cy="4429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2"/>
          <p:cNvGraphicFramePr/>
          <p:nvPr/>
        </p:nvGraphicFramePr>
        <p:xfrm>
          <a:off x="1692275" y="4868863"/>
          <a:ext cx="261938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127000" imgH="139700" progId="Equation.DSMT4">
                  <p:embed/>
                </p:oleObj>
              </mc:Choice>
              <mc:Fallback>
                <p:oleObj name="" r:id="rId5" imgW="127000" imgH="1397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2275" y="4868863"/>
                        <a:ext cx="261938" cy="287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13"/>
          <p:cNvGraphicFramePr/>
          <p:nvPr/>
        </p:nvGraphicFramePr>
        <p:xfrm>
          <a:off x="4211638" y="4868863"/>
          <a:ext cx="45370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2425700" imgH="228600" progId="Equation.DSMT4">
                  <p:embed/>
                </p:oleObj>
              </mc:Choice>
              <mc:Fallback>
                <p:oleObj name="" r:id="rId7" imgW="2425700" imgH="2286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11638" y="4868863"/>
                        <a:ext cx="4537075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15"/>
          <p:cNvGraphicFramePr/>
          <p:nvPr/>
        </p:nvGraphicFramePr>
        <p:xfrm>
          <a:off x="3276600" y="5445125"/>
          <a:ext cx="93662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9" imgW="419100" imgH="139700" progId="Equation.DSMT4">
                  <p:embed/>
                </p:oleObj>
              </mc:Choice>
              <mc:Fallback>
                <p:oleObj name="" r:id="rId9" imgW="419100" imgH="1397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76600" y="5445125"/>
                        <a:ext cx="936625" cy="312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元置换举例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1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31150" cy="48529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 S={1,2,3,4,5,6},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令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f:S→S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，且有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f(1)=6,f(2)=5,f(3)=3,f(4)=4,f(5)=2,f(6)=1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则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f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将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1,2,3,4,5,6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分别置换成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6,5,3,4,2,1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，则置换记为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表示为轮换的形式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(16)(25)(3)(4)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</p:txBody>
      </p:sp>
      <p:graphicFrame>
        <p:nvGraphicFramePr>
          <p:cNvPr id="3074" name="Object 4"/>
          <p:cNvGraphicFramePr/>
          <p:nvPr>
            <p:ph sz="quarter" idx="2"/>
          </p:nvPr>
        </p:nvGraphicFramePr>
        <p:xfrm>
          <a:off x="1042988" y="3573463"/>
          <a:ext cx="302418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612900" imgH="457200" progId="Equation.DSMT4">
                  <p:embed/>
                </p:oleObj>
              </mc:Choice>
              <mc:Fallback>
                <p:oleObj name="" r:id="rId1" imgW="1612900" imgH="457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2988" y="3573463"/>
                        <a:ext cx="3024187" cy="8572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539750" y="0"/>
            <a:ext cx="8229600" cy="1139825"/>
          </a:xfrm>
        </p:spPr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二元运算的运算性质</a:t>
            </a:r>
            <a:endParaRPr lang="zh-CN" altLang="en-US" b="1" dirty="0">
              <a:solidFill>
                <a:srgbClr val="1C1C1C"/>
              </a:solidFill>
              <a:effectLst/>
              <a:ea typeface="隶书" panose="02010509060101010101" pitchFamily="49" charset="-122"/>
            </a:endParaRPr>
          </a:p>
        </p:txBody>
      </p:sp>
      <p:sp>
        <p:nvSpPr>
          <p:cNvPr id="159747" name="Rectangle 3"/>
          <p:cNvSpPr>
            <a:spLocks noGrp="1"/>
          </p:cNvSpPr>
          <p:nvPr>
            <p:ph idx="1"/>
          </p:nvPr>
        </p:nvSpPr>
        <p:spPr>
          <a:xfrm>
            <a:off x="395288" y="1196975"/>
            <a:ext cx="8231187" cy="53625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3600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3600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．结合律</a:t>
            </a:r>
            <a:endParaRPr lang="zh-CN" altLang="en-US" sz="3600" b="1" dirty="0">
              <a:solidFill>
                <a:srgbClr val="CC00C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设∧是一个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上的二元代数运算，如果对任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意的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a,b,c∈A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，都有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(a∧b)∧c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a∧(b∧c)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则称在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上是</a:t>
            </a:r>
            <a:r>
              <a:rPr lang="zh-CN" altLang="en-US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可结合的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，或称满足</a:t>
            </a:r>
            <a:r>
              <a:rPr lang="zh-CN" altLang="en-US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结合律</a:t>
            </a:r>
            <a:r>
              <a:rPr lang="zh-CN" altLang="en-US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en-US" altLang="zh-CN" sz="3600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600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．交换律</a:t>
            </a:r>
            <a:endParaRPr lang="zh-CN" altLang="en-US" sz="3600" b="1" dirty="0">
              <a:solidFill>
                <a:srgbClr val="CC00C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设∧是集合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上的二元运算，如果对任意的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a,b∈A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，都有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a∧b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b∧a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则称在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上是</a:t>
            </a:r>
            <a:r>
              <a:rPr lang="zh-CN" altLang="en-US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可交换</a:t>
            </a:r>
            <a:endParaRPr lang="zh-CN" altLang="en-US" b="1" dirty="0">
              <a:solidFill>
                <a:srgbClr val="FF3399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的，或称满足</a:t>
            </a:r>
            <a:r>
              <a:rPr lang="zh-CN" altLang="en-US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交换律。</a:t>
            </a:r>
            <a:endParaRPr lang="zh-CN" altLang="en-US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charRg st="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9747">
                                            <p:txEl>
                                              <p:charRg st="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charRg st="26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9747">
                                            <p:txEl>
                                              <p:charRg st="26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charRg st="5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9747">
                                            <p:txEl>
                                              <p:charRg st="54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charRg st="74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9747">
                                            <p:txEl>
                                              <p:charRg st="74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charRg st="8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9747">
                                            <p:txEl>
                                              <p:charRg st="80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charRg st="10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47">
                                            <p:txEl>
                                              <p:charRg st="100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charRg st="125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9747">
                                            <p:txEl>
                                              <p:charRg st="125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元置换举例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2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31150" cy="48529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　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S={1,2,3,4,5,6},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令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f:S→S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，且有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f(1)=4,f(2)=5,f(3)=2,f(4)=3,f(5)=1,f(6)=6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则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f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将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1,2,3,4,5,6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分别置换成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4,5,2,3,1,6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，则置换记为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  表示为轮换的形式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(14325)(6)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</p:txBody>
      </p:sp>
      <p:graphicFrame>
        <p:nvGraphicFramePr>
          <p:cNvPr id="4098" name="Object 4"/>
          <p:cNvGraphicFramePr/>
          <p:nvPr>
            <p:ph sz="quarter" idx="2"/>
          </p:nvPr>
        </p:nvGraphicFramePr>
        <p:xfrm>
          <a:off x="971550" y="3500438"/>
          <a:ext cx="30241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612900" imgH="457200" progId="Equation.DSMT4">
                  <p:embed/>
                </p:oleObj>
              </mc:Choice>
              <mc:Fallback>
                <p:oleObj name="" r:id="rId1" imgW="1612900" imgH="4572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3500438"/>
                        <a:ext cx="3024188" cy="8572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778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sz="4500" b="1" dirty="0">
                <a:solidFill>
                  <a:srgbClr val="1C1C1C"/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小练习</a:t>
            </a:r>
            <a:endParaRPr lang="zh-CN" altLang="en-US" sz="4500" b="1" dirty="0">
              <a:solidFill>
                <a:srgbClr val="1C1C1C"/>
              </a:solidFill>
              <a:effectLst/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41775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7829" name="Rectangle 4"/>
          <p:cNvSpPr/>
          <p:nvPr/>
        </p:nvSpPr>
        <p:spPr>
          <a:xfrm>
            <a:off x="684213" y="1341438"/>
            <a:ext cx="8208962" cy="560387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>
            <a:spAutoFit/>
          </a:bodyPr>
          <a:p>
            <a:endParaRPr lang="zh-CN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28741" name="Rectangle 5"/>
          <p:cNvSpPr/>
          <p:nvPr/>
        </p:nvSpPr>
        <p:spPr>
          <a:xfrm>
            <a:off x="395288" y="1341438"/>
            <a:ext cx="8316912" cy="3757612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>
            <a:spAutoFit/>
          </a:bodyPr>
          <a:p>
            <a:pPr marL="457200" indent="-457200"/>
            <a:r>
              <a:rPr lang="zh-CN" altLang="en-US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设</a:t>
            </a:r>
            <a:r>
              <a:rPr lang="en-US" altLang="zh-CN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Z</a:t>
            </a:r>
            <a:r>
              <a:rPr lang="zh-CN" altLang="en-US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为整数集合，在</a:t>
            </a:r>
            <a:r>
              <a:rPr lang="en-US" altLang="zh-CN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Z</a:t>
            </a:r>
            <a:r>
              <a:rPr lang="zh-CN" altLang="en-US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上定义运算如下：</a:t>
            </a:r>
            <a:endParaRPr lang="zh-CN" altLang="en-US" sz="3200" dirty="0">
              <a:solidFill>
                <a:srgbClr val="1C1C1C"/>
              </a:solidFill>
              <a:latin typeface="Verdana" panose="020B0604030504040204" pitchFamily="34" charset="0"/>
              <a:ea typeface="隶书" panose="02010509060101010101" pitchFamily="49" charset="-122"/>
            </a:endParaRPr>
          </a:p>
          <a:p>
            <a:pPr marL="457200" indent="-457200"/>
            <a:r>
              <a:rPr lang="zh-CN" altLang="en-US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对任意的</a:t>
            </a:r>
            <a:r>
              <a:rPr lang="en-US" altLang="zh-CN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x</a:t>
            </a:r>
            <a:r>
              <a:rPr lang="zh-CN" altLang="en-US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，</a:t>
            </a:r>
            <a:r>
              <a:rPr lang="en-US" altLang="zh-CN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y∈Z</a:t>
            </a:r>
            <a:r>
              <a:rPr lang="zh-CN" altLang="en-US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，</a:t>
            </a:r>
            <a:r>
              <a:rPr lang="en-US" altLang="zh-CN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x</a:t>
            </a:r>
            <a:r>
              <a:rPr lang="zh-CN" altLang="en-US" sz="2400" dirty="0">
                <a:solidFill>
                  <a:srgbClr val="1C1C1C"/>
                </a:solidFill>
                <a:latin typeface="Verdana" panose="020B0604030504040204" pitchFamily="34" charset="0"/>
              </a:rPr>
              <a:t>！</a:t>
            </a:r>
            <a:r>
              <a:rPr lang="en-US" altLang="zh-CN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y=x+y-2</a:t>
            </a:r>
            <a:endParaRPr lang="en-US" altLang="zh-CN" sz="3200" dirty="0">
              <a:solidFill>
                <a:srgbClr val="1C1C1C"/>
              </a:solidFill>
              <a:latin typeface="Verdana" panose="020B0604030504040204" pitchFamily="34" charset="0"/>
              <a:ea typeface="隶书" panose="02010509060101010101" pitchFamily="49" charset="-122"/>
            </a:endParaRPr>
          </a:p>
          <a:p>
            <a:pPr marL="457200" indent="-457200"/>
            <a:r>
              <a:rPr lang="zh-CN" altLang="en-US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问</a:t>
            </a:r>
            <a:r>
              <a:rPr lang="en-US" altLang="zh-CN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Z</a:t>
            </a:r>
            <a:r>
              <a:rPr lang="zh-CN" altLang="en-US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关于</a:t>
            </a:r>
            <a:r>
              <a:rPr lang="zh-CN" altLang="en-US" sz="2400" dirty="0">
                <a:solidFill>
                  <a:srgbClr val="1C1C1C"/>
                </a:solidFill>
                <a:latin typeface="Verdana" panose="020B0604030504040204" pitchFamily="34" charset="0"/>
              </a:rPr>
              <a:t>！</a:t>
            </a:r>
            <a:r>
              <a:rPr lang="zh-CN" altLang="en-US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运算能否构成群？为什么？</a:t>
            </a:r>
            <a:r>
              <a:rPr lang="zh-CN" altLang="en-US" dirty="0">
                <a:latin typeface="Verdana" panose="020B0604030504040204" pitchFamily="34" charset="0"/>
              </a:rPr>
              <a:t> </a:t>
            </a:r>
            <a:r>
              <a:rPr lang="zh-CN" altLang="en-US" dirty="0">
                <a:solidFill>
                  <a:srgbClr val="1C1C1C"/>
                </a:solidFill>
                <a:latin typeface="Verdana" panose="020B0604030504040204" pitchFamily="34" charset="0"/>
              </a:rPr>
              <a:t> </a:t>
            </a:r>
            <a:endParaRPr lang="zh-CN" altLang="en-US" dirty="0">
              <a:solidFill>
                <a:srgbClr val="1C1C1C"/>
              </a:solidFill>
              <a:latin typeface="Verdana" panose="020B0604030504040204" pitchFamily="34" charset="0"/>
            </a:endParaRPr>
          </a:p>
          <a:p>
            <a:pPr marL="457200" indent="-457200"/>
            <a:r>
              <a:rPr lang="zh-CN" altLang="en-US" dirty="0">
                <a:solidFill>
                  <a:srgbClr val="1C1C1C"/>
                </a:solidFill>
                <a:latin typeface="Verdana" panose="020B0604030504040204" pitchFamily="34" charset="0"/>
              </a:rPr>
              <a:t>           </a:t>
            </a:r>
            <a:endParaRPr lang="zh-CN" altLang="en-US" dirty="0">
              <a:solidFill>
                <a:srgbClr val="1C1C1C"/>
              </a:solidFill>
              <a:latin typeface="Verdana" panose="020B0604030504040204" pitchFamily="34" charset="0"/>
            </a:endParaRPr>
          </a:p>
          <a:p>
            <a:pPr marL="457200" indent="-457200"/>
            <a:r>
              <a:rPr lang="zh-CN" altLang="en-US" sz="24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证明：</a:t>
            </a:r>
            <a:r>
              <a:rPr lang="zh-CN" altLang="en-US" dirty="0">
                <a:solidFill>
                  <a:srgbClr val="1C1C1C"/>
                </a:solidFill>
                <a:latin typeface="Verdana" panose="020B0604030504040204" pitchFamily="34" charset="0"/>
              </a:rPr>
              <a:t>        </a:t>
            </a:r>
            <a:endParaRPr lang="zh-CN" altLang="en-US" dirty="0">
              <a:solidFill>
                <a:srgbClr val="1C1C1C"/>
              </a:solidFill>
              <a:latin typeface="Verdana" panose="020B0604030504040204" pitchFamily="34" charset="0"/>
            </a:endParaRPr>
          </a:p>
          <a:p>
            <a:pPr marL="457200" indent="-457200"/>
            <a:r>
              <a:rPr lang="zh-CN" altLang="en-US" sz="24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易见该运算封闭</a:t>
            </a:r>
            <a:r>
              <a:rPr lang="en-US" altLang="zh-CN" sz="24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4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任取整数</a:t>
            </a:r>
            <a:r>
              <a:rPr lang="en-US" altLang="zh-CN" sz="24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sz="24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4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y</a:t>
            </a:r>
            <a:r>
              <a:rPr lang="zh-CN" altLang="en-US" sz="24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4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z</a:t>
            </a:r>
            <a:r>
              <a:rPr lang="zh-CN" altLang="en-US" sz="24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br>
              <a:rPr lang="zh-CN" altLang="en-US" sz="24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24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(x </a:t>
            </a:r>
            <a:r>
              <a:rPr lang="zh-CN" altLang="en-US" sz="24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！</a:t>
            </a:r>
            <a:r>
              <a:rPr lang="en-US" altLang="zh-CN" sz="24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y) </a:t>
            </a:r>
            <a:r>
              <a:rPr lang="zh-CN" altLang="en-US" sz="24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！</a:t>
            </a:r>
            <a:r>
              <a:rPr lang="en-US" altLang="zh-CN" sz="24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z=(x+y-2) </a:t>
            </a:r>
            <a:r>
              <a:rPr lang="zh-CN" altLang="en-US" sz="24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！</a:t>
            </a:r>
            <a:r>
              <a:rPr lang="zh-CN" altLang="en-US" dirty="0">
                <a:latin typeface="Verdan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z = x+y-2+z-2 = x+y+z-4</a:t>
            </a:r>
            <a:br>
              <a:rPr lang="en-US" altLang="zh-CN" sz="24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24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x </a:t>
            </a:r>
            <a:r>
              <a:rPr lang="zh-CN" altLang="en-US" sz="24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！</a:t>
            </a:r>
            <a:r>
              <a:rPr lang="en-US" altLang="zh-CN" sz="24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(y </a:t>
            </a:r>
            <a:r>
              <a:rPr lang="zh-CN" altLang="en-US" sz="24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！ </a:t>
            </a:r>
            <a:r>
              <a:rPr lang="en-US" altLang="zh-CN" sz="24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z)=x+(y+z-2)-2 = x+y+z-4 = x+y+z-4</a:t>
            </a:r>
            <a:endParaRPr lang="en-US" altLang="zh-CN" sz="2400" dirty="0">
              <a:solidFill>
                <a:srgbClr val="1C1C1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/>
            <a:r>
              <a:rPr lang="zh-CN" altLang="en-US" sz="24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结合律成立。单位元为</a:t>
            </a:r>
            <a:r>
              <a:rPr lang="en-US" altLang="zh-CN" sz="24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 </a:t>
            </a:r>
            <a:r>
              <a:rPr lang="en-US" altLang="zh-CN" sz="24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sz="24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的逆元为</a:t>
            </a:r>
            <a:r>
              <a:rPr lang="en-US" altLang="zh-CN" sz="24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4-x</a:t>
            </a:r>
            <a:r>
              <a:rPr lang="zh-CN" altLang="en-US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。</a:t>
            </a:r>
            <a:endParaRPr lang="zh-CN" altLang="en-US" sz="3200" dirty="0">
              <a:solidFill>
                <a:srgbClr val="1C1C1C"/>
              </a:solidFill>
              <a:latin typeface="Verdana" panose="020B060403050404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1">
                                            <p:txEl>
                                              <p:charRg st="71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8741">
                                            <p:txEl>
                                              <p:charRg st="71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8741">
                                            <p:txEl>
                                              <p:charRg st="71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1">
                                            <p:txEl>
                                              <p:charRg st="83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8741">
                                            <p:txEl>
                                              <p:charRg st="83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8741">
                                            <p:txEl>
                                              <p:charRg st="83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1">
                                            <p:txEl>
                                              <p:charRg st="189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8741">
                                            <p:txEl>
                                              <p:charRg st="189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8741">
                                            <p:txEl>
                                              <p:charRg st="189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788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sz="4500" b="1" dirty="0">
                <a:solidFill>
                  <a:srgbClr val="1C1C1C"/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总结</a:t>
            </a:r>
            <a:endParaRPr lang="zh-CN" altLang="en-US" sz="4500" b="1" dirty="0">
              <a:solidFill>
                <a:srgbClr val="1C1C1C"/>
              </a:solidFill>
              <a:effectLst/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41775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8853" name="Rectangle 4"/>
          <p:cNvSpPr/>
          <p:nvPr/>
        </p:nvSpPr>
        <p:spPr>
          <a:xfrm>
            <a:off x="684213" y="1341438"/>
            <a:ext cx="8208962" cy="560387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>
            <a:spAutoFit/>
          </a:bodyPr>
          <a:p>
            <a:endParaRPr lang="zh-CN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77541" name="Rectangle 5"/>
          <p:cNvSpPr/>
          <p:nvPr/>
        </p:nvSpPr>
        <p:spPr>
          <a:xfrm>
            <a:off x="250825" y="1268413"/>
            <a:ext cx="8497888" cy="803275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>
            <a:spAutoFit/>
          </a:bodyPr>
          <a:p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8855" name="Rectangle 6"/>
          <p:cNvSpPr/>
          <p:nvPr/>
        </p:nvSpPr>
        <p:spPr>
          <a:xfrm>
            <a:off x="468313" y="1844675"/>
            <a:ext cx="8027987" cy="1535113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>
            <a:spAutoFit/>
          </a:bodyPr>
          <a:p>
            <a:pPr marL="457200" indent="-457200">
              <a:buAutoNum type="arabicPeriod"/>
            </a:pPr>
            <a:r>
              <a:rPr lang="zh-CN" altLang="en-US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半群的定义</a:t>
            </a:r>
            <a:r>
              <a:rPr lang="en-US" altLang="zh-CN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,</a:t>
            </a:r>
            <a:r>
              <a:rPr lang="zh-CN" altLang="en-US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子半群的定义</a:t>
            </a:r>
            <a:endParaRPr lang="zh-CN" altLang="en-US" sz="3200" dirty="0">
              <a:solidFill>
                <a:srgbClr val="1C1C1C"/>
              </a:solidFill>
              <a:latin typeface="Verdana" panose="020B0604030504040204" pitchFamily="34" charset="0"/>
              <a:ea typeface="隶书" panose="020105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群的定义</a:t>
            </a:r>
            <a:r>
              <a:rPr lang="en-US" altLang="zh-CN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,</a:t>
            </a:r>
            <a:r>
              <a:rPr lang="zh-CN" altLang="en-US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子群的定义</a:t>
            </a:r>
            <a:endParaRPr lang="zh-CN" altLang="en-US" sz="3200" dirty="0">
              <a:solidFill>
                <a:srgbClr val="1C1C1C"/>
              </a:solidFill>
              <a:latin typeface="Verdana" panose="020B0604030504040204" pitchFamily="34" charset="0"/>
              <a:ea typeface="隶书" panose="020105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循环群的定义</a:t>
            </a:r>
            <a:endParaRPr lang="zh-CN" altLang="en-US" sz="3200" dirty="0">
              <a:solidFill>
                <a:srgbClr val="1C1C1C"/>
              </a:solidFill>
              <a:latin typeface="Verdana" panose="020B060403050404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1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7541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798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r>
              <a:rPr lang="en-US" altLang="zh-CN" sz="4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4.</a:t>
            </a:r>
            <a:r>
              <a:rPr lang="zh-CN" altLang="en-US" sz="4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环</a:t>
            </a:r>
            <a:r>
              <a:rPr lang="en-US" altLang="zh-CN" sz="4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4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域</a:t>
            </a:r>
            <a:r>
              <a:rPr lang="en-US" altLang="zh-CN" sz="4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40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格</a:t>
            </a:r>
            <a:endParaRPr lang="zh-CN" altLang="en-US" sz="40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133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591550" cy="532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79877" name="Rectangle 4"/>
          <p:cNvSpPr/>
          <p:nvPr/>
        </p:nvSpPr>
        <p:spPr>
          <a:xfrm>
            <a:off x="1547813" y="1773238"/>
            <a:ext cx="6769100" cy="5095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" tIns="36000" rIns="36000" bIns="36000" anchor="ctr">
            <a:spAutoFit/>
          </a:bodyPr>
          <a:p>
            <a:pPr algn="ctr"/>
            <a:r>
              <a:rPr lang="zh-CN" altLang="en-US" sz="2800" dirty="0">
                <a:solidFill>
                  <a:srgbClr val="1C1C1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环</a:t>
            </a:r>
            <a:endParaRPr lang="zh-CN" altLang="en-US" sz="2800" dirty="0">
              <a:solidFill>
                <a:srgbClr val="1C1C1C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  <p:sp>
        <p:nvSpPr>
          <p:cNvPr id="79878" name="Line 5"/>
          <p:cNvSpPr/>
          <p:nvPr/>
        </p:nvSpPr>
        <p:spPr>
          <a:xfrm>
            <a:off x="1908175" y="2276475"/>
            <a:ext cx="0" cy="5762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879" name="Rectangle 6"/>
          <p:cNvSpPr/>
          <p:nvPr/>
        </p:nvSpPr>
        <p:spPr>
          <a:xfrm>
            <a:off x="539750" y="2852738"/>
            <a:ext cx="1800225" cy="5095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" tIns="36000" rIns="36000" bIns="36000" anchor="ctr">
            <a:spAutoFit/>
          </a:bodyPr>
          <a:p>
            <a:pPr algn="ctr"/>
            <a:r>
              <a:rPr lang="zh-CN" altLang="en-US" sz="2800" dirty="0">
                <a:solidFill>
                  <a:srgbClr val="1C1C1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可交换环</a:t>
            </a:r>
            <a:endParaRPr lang="zh-CN" altLang="en-US" sz="2800" dirty="0">
              <a:solidFill>
                <a:srgbClr val="1C1C1C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  <p:sp>
        <p:nvSpPr>
          <p:cNvPr id="79880" name="Line 7"/>
          <p:cNvSpPr/>
          <p:nvPr/>
        </p:nvSpPr>
        <p:spPr>
          <a:xfrm>
            <a:off x="3276600" y="2276475"/>
            <a:ext cx="0" cy="5762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881" name="Line 8"/>
          <p:cNvSpPr/>
          <p:nvPr/>
        </p:nvSpPr>
        <p:spPr>
          <a:xfrm>
            <a:off x="4787900" y="2276475"/>
            <a:ext cx="0" cy="5762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882" name="Rectangle 9"/>
          <p:cNvSpPr/>
          <p:nvPr/>
        </p:nvSpPr>
        <p:spPr>
          <a:xfrm>
            <a:off x="2555875" y="2852738"/>
            <a:ext cx="1655763" cy="5095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" tIns="36000" rIns="36000" bIns="36000" anchor="ctr">
            <a:spAutoFit/>
          </a:bodyPr>
          <a:p>
            <a:pPr algn="ctr"/>
            <a:r>
              <a:rPr lang="zh-CN" altLang="en-US" sz="2800" dirty="0">
                <a:solidFill>
                  <a:srgbClr val="1C1C1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含幺环</a:t>
            </a:r>
            <a:endParaRPr lang="zh-CN" altLang="en-US" sz="2800" dirty="0">
              <a:solidFill>
                <a:srgbClr val="1C1C1C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  <p:sp>
        <p:nvSpPr>
          <p:cNvPr id="79883" name="Rectangle 10"/>
          <p:cNvSpPr/>
          <p:nvPr/>
        </p:nvSpPr>
        <p:spPr>
          <a:xfrm>
            <a:off x="4284663" y="2852738"/>
            <a:ext cx="2447925" cy="5095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" tIns="36000" rIns="36000" bIns="36000" anchor="ctr">
            <a:spAutoFit/>
          </a:bodyPr>
          <a:p>
            <a:pPr algn="ctr"/>
            <a:r>
              <a:rPr lang="zh-CN" altLang="en-US" sz="2800" dirty="0">
                <a:solidFill>
                  <a:srgbClr val="1C1C1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无</a:t>
            </a:r>
            <a:r>
              <a:rPr lang="en-US" altLang="zh-CN" sz="2800" dirty="0">
                <a:solidFill>
                  <a:srgbClr val="1C1C1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(</a:t>
            </a:r>
            <a:r>
              <a:rPr lang="zh-CN" altLang="en-US" sz="2800" dirty="0">
                <a:solidFill>
                  <a:srgbClr val="1C1C1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零因子</a:t>
            </a:r>
            <a:r>
              <a:rPr lang="en-US" altLang="zh-CN" sz="2800" dirty="0">
                <a:solidFill>
                  <a:srgbClr val="1C1C1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)</a:t>
            </a:r>
            <a:r>
              <a:rPr lang="zh-CN" altLang="en-US" sz="2800" dirty="0">
                <a:solidFill>
                  <a:srgbClr val="1C1C1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环</a:t>
            </a:r>
            <a:endParaRPr lang="zh-CN" altLang="en-US" sz="2800" dirty="0">
              <a:solidFill>
                <a:srgbClr val="1C1C1C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  <p:sp>
        <p:nvSpPr>
          <p:cNvPr id="79884" name="Line 11"/>
          <p:cNvSpPr/>
          <p:nvPr/>
        </p:nvSpPr>
        <p:spPr>
          <a:xfrm>
            <a:off x="7812088" y="2276475"/>
            <a:ext cx="0" cy="5762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885" name="Rectangle 12"/>
          <p:cNvSpPr/>
          <p:nvPr/>
        </p:nvSpPr>
        <p:spPr>
          <a:xfrm>
            <a:off x="7019925" y="2852738"/>
            <a:ext cx="1584325" cy="5095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" tIns="36000" rIns="36000" bIns="36000" anchor="ctr">
            <a:spAutoFit/>
          </a:bodyPr>
          <a:p>
            <a:pPr algn="ctr"/>
            <a:r>
              <a:rPr lang="zh-CN" altLang="en-US" sz="2800" dirty="0">
                <a:solidFill>
                  <a:srgbClr val="1C1C1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整</a:t>
            </a:r>
            <a:r>
              <a:rPr lang="en-US" altLang="zh-CN" sz="2800" dirty="0">
                <a:solidFill>
                  <a:srgbClr val="1C1C1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(</a:t>
            </a:r>
            <a:r>
              <a:rPr lang="zh-CN" altLang="en-US" sz="2800" dirty="0">
                <a:solidFill>
                  <a:srgbClr val="1C1C1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除</a:t>
            </a:r>
            <a:r>
              <a:rPr lang="en-US" altLang="zh-CN" sz="2800" dirty="0">
                <a:solidFill>
                  <a:srgbClr val="1C1C1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)</a:t>
            </a:r>
            <a:r>
              <a:rPr lang="zh-CN" altLang="en-US" sz="2800" dirty="0">
                <a:solidFill>
                  <a:srgbClr val="1C1C1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环</a:t>
            </a:r>
            <a:endParaRPr lang="zh-CN" altLang="en-US" sz="2800" dirty="0">
              <a:solidFill>
                <a:srgbClr val="1C1C1C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  <p:sp>
        <p:nvSpPr>
          <p:cNvPr id="79886" name="Line 13"/>
          <p:cNvSpPr/>
          <p:nvPr/>
        </p:nvSpPr>
        <p:spPr>
          <a:xfrm>
            <a:off x="7812088" y="3357563"/>
            <a:ext cx="0" cy="57626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887" name="Rectangle 14"/>
          <p:cNvSpPr/>
          <p:nvPr/>
        </p:nvSpPr>
        <p:spPr>
          <a:xfrm>
            <a:off x="7092950" y="3933825"/>
            <a:ext cx="1584325" cy="5095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" tIns="36000" rIns="36000" bIns="36000" anchor="ctr">
            <a:spAutoFit/>
          </a:bodyPr>
          <a:p>
            <a:pPr algn="ctr"/>
            <a:r>
              <a:rPr lang="zh-CN" altLang="en-US" sz="2800" dirty="0">
                <a:solidFill>
                  <a:srgbClr val="1C1C1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域</a:t>
            </a:r>
            <a:endParaRPr lang="zh-CN" altLang="en-US" sz="2800" dirty="0">
              <a:solidFill>
                <a:srgbClr val="1C1C1C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3379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808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sz="4800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环</a:t>
            </a:r>
            <a:endParaRPr lang="zh-CN" altLang="en-US" sz="4800" b="1" dirty="0">
              <a:solidFill>
                <a:srgbClr val="1C1C1C"/>
              </a:solidFill>
              <a:effectLst/>
              <a:ea typeface="隶书" panose="02010509060101010101" pitchFamily="49" charset="-122"/>
            </a:endParaRPr>
          </a:p>
        </p:txBody>
      </p:sp>
      <p:sp>
        <p:nvSpPr>
          <p:cNvPr id="80900" name="Rectangle 3"/>
          <p:cNvSpPr>
            <a:spLocks noGrp="1"/>
          </p:cNvSpPr>
          <p:nvPr>
            <p:ph idx="1"/>
          </p:nvPr>
        </p:nvSpPr>
        <p:spPr>
          <a:xfrm>
            <a:off x="0" y="1196975"/>
            <a:ext cx="8964613" cy="532765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定义</a:t>
            </a:r>
            <a:r>
              <a:rPr lang="zh-CN" altLang="en-US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&lt;A,+,.&gt;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是一个代数系统，如果满足：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）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&lt;A,+&gt;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是阿贝尔群；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）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&lt;A,.&gt;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是半群；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） 运算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对于运算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是可分配的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则称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&lt;A,+,.&gt;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是环。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endParaRPr lang="zh-CN" altLang="en-US" b="1" dirty="0">
              <a:solidFill>
                <a:schemeClr val="bg1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例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&lt;Z,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＋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,.&gt;, &lt;Q,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＋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,.&gt;, &lt;M</a:t>
            </a:r>
            <a:r>
              <a:rPr lang="en-US" altLang="zh-CN" b="1" i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(R),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＋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,.&gt;,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都是环，其中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M</a:t>
            </a:r>
            <a:r>
              <a:rPr lang="en-US" altLang="zh-CN" b="1" i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(R)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为实数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阶矩阵集合，＋，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是矩阵加法和乘法。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819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sz="4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交换环</a:t>
            </a:r>
            <a:endParaRPr lang="zh-CN" altLang="en-US" sz="4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1924" name="Rectangle 3"/>
          <p:cNvSpPr>
            <a:spLocks noGrp="1"/>
          </p:cNvSpPr>
          <p:nvPr>
            <p:ph idx="1"/>
          </p:nvPr>
        </p:nvSpPr>
        <p:spPr>
          <a:xfrm>
            <a:off x="0" y="1196975"/>
            <a:ext cx="8964613" cy="5327650"/>
          </a:xfrm>
        </p:spPr>
        <p:txBody>
          <a:bodyPr vert="horz" wrap="square" lIns="91440" tIns="45720" rIns="91440" bIns="45720" anchor="t"/>
          <a:lstStyle/>
          <a:p>
            <a:pPr eaLnBrk="1" hangingPunct="1"/>
            <a:endParaRPr lang="en-US" altLang="zh-CN" sz="3600" b="1" dirty="0">
              <a:solidFill>
                <a:srgbClr val="FF0000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定义</a:t>
            </a:r>
            <a:r>
              <a:rPr lang="zh-CN" altLang="en-US" sz="3600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&lt;A,+,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·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是环，如果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&lt;A,+,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·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是可交换的，则称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&lt;A,+,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·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是可交换环。</a:t>
            </a:r>
            <a:endParaRPr lang="zh-CN" altLang="en-US" sz="36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829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sz="4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含幺环</a:t>
            </a:r>
            <a:endParaRPr lang="zh-CN" altLang="en-US" sz="4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2948" name="Rectangle 3"/>
          <p:cNvSpPr>
            <a:spLocks noGrp="1"/>
          </p:cNvSpPr>
          <p:nvPr>
            <p:ph idx="1"/>
          </p:nvPr>
        </p:nvSpPr>
        <p:spPr>
          <a:xfrm>
            <a:off x="0" y="1196975"/>
            <a:ext cx="8964613" cy="532765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endParaRPr lang="en-US" altLang="zh-CN" sz="36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定义 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&lt;A,+,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·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是环，如果对于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·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有幺元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则称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&lt;A,+,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·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是含幺环。</a:t>
            </a:r>
            <a:endParaRPr lang="zh-CN" altLang="en-US" sz="36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endParaRPr lang="zh-CN" altLang="en-US" sz="36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的幺元记做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·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的幺元记做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。可以证明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的幺元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恰好是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·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的零元。</a:t>
            </a:r>
            <a:endParaRPr lang="zh-CN" altLang="en-US" sz="36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83971" name="Rectangle 2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39825"/>
          </a:xfrm>
        </p:spPr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零因子和无零因子环</a:t>
            </a:r>
            <a:endParaRPr lang="zh-CN" altLang="en-US" b="1" dirty="0">
              <a:solidFill>
                <a:srgbClr val="1C1C1C"/>
              </a:solidFill>
              <a:effectLst/>
              <a:ea typeface="隶书" panose="02010509060101010101" pitchFamily="49" charset="-122"/>
            </a:endParaRPr>
          </a:p>
        </p:txBody>
      </p:sp>
      <p:sp>
        <p:nvSpPr>
          <p:cNvPr id="83972" name="Rectangle 3"/>
          <p:cNvSpPr>
            <a:spLocks noGrp="1"/>
          </p:cNvSpPr>
          <p:nvPr>
            <p:ph idx="1"/>
          </p:nvPr>
        </p:nvSpPr>
        <p:spPr>
          <a:xfrm>
            <a:off x="0" y="1166813"/>
            <a:ext cx="8840788" cy="5430837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定义</a:t>
            </a:r>
            <a:r>
              <a:rPr lang="zh-CN" altLang="en-US" sz="3600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&lt;R,+,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·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是环，对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a,b∈R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a≠0, b≠0,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但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·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b=0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，则称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中的一个左零因子，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中的一个右零因子；若一个元素既是左零因子，又是右零因子，则称它是一个零因子。</a:t>
            </a:r>
            <a:endParaRPr lang="zh-CN" altLang="en-US" sz="36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定义</a:t>
            </a:r>
            <a:r>
              <a:rPr lang="zh-CN" altLang="en-US" sz="3600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是一个环，对于任意的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a,b∈R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，若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·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b=0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，则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a=0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或者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b=0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，就称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是一个无零因子环。</a:t>
            </a:r>
            <a:endParaRPr lang="zh-CN" altLang="en-US" sz="36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849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整环</a:t>
            </a:r>
            <a:endParaRPr lang="zh-CN" altLang="en-US" b="1" dirty="0">
              <a:solidFill>
                <a:srgbClr val="1C1C1C"/>
              </a:solidFill>
              <a:effectLst/>
              <a:ea typeface="隶书" panose="02010509060101010101" pitchFamily="49" charset="-122"/>
            </a:endParaRPr>
          </a:p>
        </p:txBody>
      </p:sp>
      <p:sp>
        <p:nvSpPr>
          <p:cNvPr id="84996" name="Rectangle 3"/>
          <p:cNvSpPr>
            <a:spLocks noGrp="1"/>
          </p:cNvSpPr>
          <p:nvPr>
            <p:ph idx="1"/>
          </p:nvPr>
        </p:nvSpPr>
        <p:spPr>
          <a:xfrm>
            <a:off x="0" y="1166813"/>
            <a:ext cx="8840788" cy="5357812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定义 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&lt;A,+,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·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是一个环，若满足：</a:t>
            </a:r>
            <a:endParaRPr lang="zh-CN" altLang="en-US" sz="36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）交换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endParaRPr lang="en-US" altLang="zh-CN" sz="36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）含幺，</a:t>
            </a:r>
            <a:endParaRPr lang="zh-CN" altLang="en-US" sz="36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）无零因子，</a:t>
            </a:r>
            <a:endParaRPr lang="zh-CN" altLang="en-US" sz="36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则称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&lt;A,+,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·</a:t>
            </a:r>
            <a:r>
              <a:rPr lang="en-US" altLang="zh-CN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sz="36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是整环。</a:t>
            </a:r>
            <a:endParaRPr lang="zh-CN" altLang="en-US" sz="36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endParaRPr lang="en-US" altLang="zh-CN" sz="3600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860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除环</a:t>
            </a:r>
            <a:endParaRPr lang="zh-CN" altLang="en-US" b="1" dirty="0">
              <a:solidFill>
                <a:srgbClr val="1C1C1C"/>
              </a:solidFill>
              <a:effectLst/>
              <a:ea typeface="隶书" panose="02010509060101010101" pitchFamily="49" charset="-122"/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>
          <a:xfrm>
            <a:off x="0" y="1166813"/>
            <a:ext cx="8840788" cy="53578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定义 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设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&lt;R,+,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/>
                <a:ea typeface="隶书" panose="02010509060101010101" pitchFamily="49" charset="-122"/>
                <a:cs typeface="+mn-cs"/>
              </a:rPr>
              <a:t>·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&gt;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是一个环，且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|R|</a:t>
            </a:r>
            <a:r>
              <a:rPr kumimoji="0" lang="en-US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≥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2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，</a:t>
            </a:r>
            <a:endParaRPr kumimoji="0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（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）含幺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元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,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(2) 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无零因子；</a:t>
            </a:r>
            <a:endParaRPr kumimoji="0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（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3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）每个非零元有逆元。</a:t>
            </a:r>
            <a:endParaRPr kumimoji="0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则称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&lt;R,+,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/>
                <a:ea typeface="隶书" panose="02010509060101010101" pitchFamily="49" charset="-122"/>
                <a:cs typeface="+mn-cs"/>
              </a:rPr>
              <a:t>·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&gt;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是除环。</a:t>
            </a:r>
            <a:endParaRPr kumimoji="0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如果一个除环又是整环，称之为域。</a:t>
            </a:r>
            <a:endParaRPr kumimoji="0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/>
            </a:pP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代数运算的运算性质</a:t>
            </a:r>
            <a:endParaRPr lang="zh-CN" altLang="en-US" b="1" dirty="0">
              <a:solidFill>
                <a:srgbClr val="1C1C1C"/>
              </a:solidFill>
              <a:effectLst/>
              <a:ea typeface="隶书" panose="02010509060101010101" pitchFamily="49" charset="-122"/>
            </a:endParaRPr>
          </a:p>
        </p:txBody>
      </p:sp>
      <p:sp>
        <p:nvSpPr>
          <p:cNvPr id="160771" name="Rectangle 3"/>
          <p:cNvSpPr>
            <a:spLocks noGrp="1"/>
          </p:cNvSpPr>
          <p:nvPr>
            <p:ph idx="1"/>
          </p:nvPr>
        </p:nvSpPr>
        <p:spPr>
          <a:xfrm>
            <a:off x="250825" y="1219200"/>
            <a:ext cx="8893175" cy="5648325"/>
          </a:xfrm>
        </p:spPr>
        <p:txBody>
          <a:bodyPr vert="horz" wrap="square" lIns="91440" tIns="45720" rIns="91440" bIns="45720" anchor="t"/>
          <a:lstStyle/>
          <a:p>
            <a:pPr marL="533400" indent="-533400" eaLnBrk="1" hangingPunct="1">
              <a:lnSpc>
                <a:spcPct val="130000"/>
              </a:lnSpc>
              <a:buNone/>
            </a:pPr>
            <a:r>
              <a:rPr lang="en-US" altLang="zh-CN" sz="3600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3.</a:t>
            </a:r>
            <a:r>
              <a:rPr lang="zh-CN" altLang="en-US" sz="3600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分配律</a:t>
            </a:r>
            <a:endParaRPr lang="zh-CN" altLang="en-US" sz="3600" b="1" dirty="0">
              <a:solidFill>
                <a:srgbClr val="CC00C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lnSpc>
                <a:spcPct val="130000"/>
              </a:lnSpc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“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о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是集合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上的两个二元运算，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a,b,c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lnSpc>
                <a:spcPct val="130000"/>
              </a:lnSpc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若</a:t>
            </a:r>
            <a:r>
              <a:rPr lang="en-US" altLang="zh-CN" sz="2800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aо(b∧c)</a:t>
            </a:r>
            <a:r>
              <a:rPr lang="zh-CN" altLang="en-US" sz="2800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(aоb)∧(aоc)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，则称运算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о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对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在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上满足</a:t>
            </a:r>
            <a:r>
              <a:rPr lang="zh-CN" altLang="en-US" sz="2800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左分配律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第一分律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lnSpc>
                <a:spcPct val="130000"/>
              </a:lnSpc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若</a:t>
            </a:r>
            <a:r>
              <a:rPr lang="en-US" altLang="zh-CN" sz="2800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(b∧c)оa</a:t>
            </a:r>
            <a:r>
              <a:rPr lang="zh-CN" altLang="en-US" sz="2800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(bоa)∧(cоa)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，则称运算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о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对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在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上满足</a:t>
            </a:r>
            <a:r>
              <a:rPr lang="zh-CN" altLang="en-US" sz="2800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右分配律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第二分配律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 eaLnBrk="1" hangingPunct="1">
              <a:lnSpc>
                <a:spcPct val="130000"/>
              </a:lnSpc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3)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如果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о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对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既满足左分配律又满足右分配律，则称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о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对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在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上满足</a:t>
            </a:r>
            <a:r>
              <a:rPr lang="zh-CN" altLang="en-US" sz="2800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分配律。</a:t>
            </a:r>
            <a:endParaRPr lang="zh-CN" altLang="en-US" sz="2800" b="1" dirty="0">
              <a:solidFill>
                <a:srgbClr val="FF3399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charRg st="6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0771">
                                            <p:txEl>
                                              <p:charRg st="6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charRg st="37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0771">
                                            <p:txEl>
                                              <p:charRg st="37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charRg st="89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0771">
                                            <p:txEl>
                                              <p:charRg st="89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charRg st="142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0771">
                                            <p:txEl>
                                              <p:charRg st="142" end="1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870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整环与域判断举例</a:t>
            </a:r>
            <a:endParaRPr lang="zh-CN" altLang="en-US" b="1" dirty="0">
              <a:solidFill>
                <a:srgbClr val="1C1C1C"/>
              </a:solidFill>
              <a:effectLst/>
              <a:ea typeface="隶书" panose="02010509060101010101" pitchFamily="49" charset="-122"/>
            </a:endParaRPr>
          </a:p>
        </p:txBody>
      </p:sp>
      <p:sp>
        <p:nvSpPr>
          <p:cNvPr id="87044" name="Rectangle 3"/>
          <p:cNvSpPr>
            <a:spLocks noGrp="1"/>
          </p:cNvSpPr>
          <p:nvPr>
            <p:ph idx="1"/>
          </p:nvPr>
        </p:nvSpPr>
        <p:spPr>
          <a:xfrm>
            <a:off x="0" y="1166813"/>
            <a:ext cx="8840788" cy="5357812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为下列集合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,+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为普通加法和乘法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(1)S={x|x=2n 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n∈Z}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判断是不是环？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中元素对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满足封闭性，结合性，存在幺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元１，存在逆元，可以交换（阿贝尔群）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中元素对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满足封闭性，结合性（半群）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对＋满足分配律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判断是不是整环？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中元素对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满足交换律，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的幺元是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 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sz="2800" b="1" dirty="0">
                <a:solidFill>
                  <a:srgbClr val="1C1C1C"/>
                </a:solidFill>
                <a:effectLst/>
              </a:rPr>
              <a:t>∈ 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7045" name="Line 4"/>
          <p:cNvSpPr/>
          <p:nvPr/>
        </p:nvSpPr>
        <p:spPr>
          <a:xfrm>
            <a:off x="7956550" y="5949950"/>
            <a:ext cx="21590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4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880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整环与域判断举例２</a:t>
            </a:r>
            <a:endParaRPr lang="zh-CN" altLang="en-US" b="1" dirty="0">
              <a:solidFill>
                <a:srgbClr val="1C1C1C"/>
              </a:solidFill>
              <a:effectLst/>
              <a:ea typeface="隶书" panose="02010509060101010101" pitchFamily="49" charset="-122"/>
            </a:endParaRPr>
          </a:p>
        </p:txBody>
      </p:sp>
      <p:sp>
        <p:nvSpPr>
          <p:cNvPr id="88068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859713" cy="4530725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(2)S={x|x=2n+1∧n∈Z}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判断是不是环？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中元素对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不满足封闭性（不是群则不是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环）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en-US" altLang="zh-CN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125" name="Rectangle 2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762000"/>
          </a:xfrm>
        </p:spPr>
        <p:txBody>
          <a:bodyPr vert="horz" wrap="square" lIns="91440" tIns="45720" rIns="91440" bIns="45720" anchor="t">
            <a:spAutoFit/>
          </a:bodyPr>
          <a:p>
            <a:pPr eaLnBrk="1" hangingPunct="1"/>
            <a:r>
              <a:rPr lang="zh-CN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整环与域判断举例３</a:t>
            </a:r>
            <a:endParaRPr lang="zh-CN" altLang="en-US" b="1" dirty="0">
              <a:solidFill>
                <a:srgbClr val="1C1C1C"/>
              </a:solidFill>
              <a:effectLst/>
              <a:ea typeface="隶书" panose="02010509060101010101" pitchFamily="49" charset="-122"/>
            </a:endParaRPr>
          </a:p>
        </p:txBody>
      </p:sp>
      <p:sp>
        <p:nvSpPr>
          <p:cNvPr id="5126" name="Rectangle 3"/>
          <p:cNvSpPr>
            <a:spLocks noGrp="1"/>
          </p:cNvSpPr>
          <p:nvPr>
            <p:ph type="body" sz="half" idx="1"/>
          </p:nvPr>
        </p:nvSpPr>
        <p:spPr>
          <a:xfrm>
            <a:off x="539750" y="1052513"/>
            <a:ext cx="7931150" cy="5429250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(3)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判断是不是环？</a:t>
            </a:r>
            <a:endParaRPr lang="zh-CN" altLang="en-US" sz="24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中元素对</a:t>
            </a: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满足封闭性，结合性，存在幺元</a:t>
            </a: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endParaRPr lang="zh-CN" altLang="en-US" sz="24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存在逆元，可以交换（阿贝尔群）</a:t>
            </a:r>
            <a:endParaRPr lang="zh-CN" altLang="en-US" sz="24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中元素对</a:t>
            </a: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满足封闭性，结合性（半群）</a:t>
            </a:r>
            <a:endParaRPr lang="zh-CN" altLang="en-US" sz="24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对＋满足分配律</a:t>
            </a:r>
            <a:endParaRPr lang="zh-CN" altLang="en-US" sz="24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判断是不是整环？</a:t>
            </a:r>
            <a:endParaRPr lang="zh-CN" altLang="en-US" sz="24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中元素对</a:t>
            </a: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满足交换律，</a:t>
            </a: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的幺元是</a:t>
            </a: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sz="2400" b="1" dirty="0">
                <a:solidFill>
                  <a:srgbClr val="1C1C1C"/>
                </a:solidFill>
                <a:effectLst/>
              </a:rPr>
              <a:t>∈ </a:t>
            </a: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，无</a:t>
            </a:r>
            <a:endParaRPr lang="zh-CN" altLang="en-US" sz="24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零因子</a:t>
            </a: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可交换的独异点，且无零因子</a:t>
            </a:r>
            <a:r>
              <a:rPr lang="en-US" altLang="zh-CN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en-US" altLang="zh-CN" sz="24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判断是不是域？</a:t>
            </a:r>
            <a:endParaRPr lang="zh-CN" altLang="en-US" sz="24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含有两个元素，含幺元，无零因子，每个非零元有逆元</a:t>
            </a:r>
            <a:endParaRPr lang="zh-CN" altLang="en-US" sz="24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400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en-US" altLang="zh-CN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5122" name="Object 5"/>
          <p:cNvGraphicFramePr/>
          <p:nvPr>
            <p:ph sz="quarter" idx="2"/>
          </p:nvPr>
        </p:nvGraphicFramePr>
        <p:xfrm>
          <a:off x="1331913" y="1196975"/>
          <a:ext cx="31686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790065" imgH="241300" progId="Equation.DSMT4">
                  <p:embed/>
                </p:oleObj>
              </mc:Choice>
              <mc:Fallback>
                <p:oleObj name="" r:id="rId1" imgW="1790065" imgH="2413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913" y="1196975"/>
                        <a:ext cx="3168650" cy="4270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/>
          <p:cNvGraphicFramePr/>
          <p:nvPr>
            <p:ph sz="quarter" idx="3"/>
          </p:nvPr>
        </p:nvGraphicFramePr>
        <p:xfrm>
          <a:off x="611188" y="6092825"/>
          <a:ext cx="439261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3086100" imgH="457200" progId="Equation.DSMT4">
                  <p:embed/>
                </p:oleObj>
              </mc:Choice>
              <mc:Fallback>
                <p:oleObj name="" r:id="rId3" imgW="3086100" imgH="4572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188" y="6092825"/>
                        <a:ext cx="4392612" cy="6508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890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环的性质</a:t>
            </a:r>
            <a:endParaRPr lang="zh-CN" altLang="en-US" b="1" dirty="0">
              <a:solidFill>
                <a:srgbClr val="1C1C1C"/>
              </a:solidFill>
              <a:effectLst/>
              <a:ea typeface="隶书" panose="02010509060101010101" pitchFamily="49" charset="-122"/>
            </a:endParaRPr>
          </a:p>
        </p:txBody>
      </p:sp>
      <p:sp>
        <p:nvSpPr>
          <p:cNvPr id="89092" name="Rectangle 3"/>
          <p:cNvSpPr>
            <a:spLocks noGrp="1"/>
          </p:cNvSpPr>
          <p:nvPr>
            <p:ph idx="1"/>
          </p:nvPr>
        </p:nvSpPr>
        <p:spPr>
          <a:xfrm>
            <a:off x="0" y="1166813"/>
            <a:ext cx="8840788" cy="5357812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定理 设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&lt;A,+,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·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是一个环，则对任意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a,b, c∈A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有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·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·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·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(-b)=(-a)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·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b=-(a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·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b)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(-a)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·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(-b)=a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·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·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(b-c)=a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·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b-a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·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(b-c)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·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a=b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·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a-c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·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a.</a:t>
            </a:r>
            <a:endParaRPr lang="el-GR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901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sz="4500" b="1" dirty="0">
                <a:solidFill>
                  <a:srgbClr val="1C1C1C"/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小练习</a:t>
            </a:r>
            <a:endParaRPr lang="zh-CN" altLang="en-US" sz="4500" b="1" dirty="0">
              <a:solidFill>
                <a:srgbClr val="1C1C1C"/>
              </a:solidFill>
              <a:effectLst/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41775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0117" name="Rectangle 4"/>
          <p:cNvSpPr/>
          <p:nvPr/>
        </p:nvSpPr>
        <p:spPr>
          <a:xfrm>
            <a:off x="684213" y="1341438"/>
            <a:ext cx="8208962" cy="560387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>
            <a:spAutoFit/>
          </a:bodyPr>
          <a:p>
            <a:endParaRPr lang="zh-CN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27717" name="Rectangle 5"/>
          <p:cNvSpPr/>
          <p:nvPr/>
        </p:nvSpPr>
        <p:spPr>
          <a:xfrm>
            <a:off x="250825" y="1268413"/>
            <a:ext cx="8497888" cy="803275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>
            <a:spAutoFit/>
          </a:bodyPr>
          <a:p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0119" name="Rectangle 6"/>
          <p:cNvSpPr/>
          <p:nvPr/>
        </p:nvSpPr>
        <p:spPr>
          <a:xfrm>
            <a:off x="611188" y="1557338"/>
            <a:ext cx="7991475" cy="3484562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>
            <a:spAutoFit/>
          </a:bodyPr>
          <a:p>
            <a:pPr marL="457200" indent="-457200"/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en-US" altLang="zh-CN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R=Z×Z,</a:t>
            </a: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定义</a:t>
            </a:r>
            <a:r>
              <a:rPr lang="en-US" altLang="zh-CN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上的加法＋和乘法</a:t>
            </a:r>
            <a:r>
              <a:rPr lang="en-US" altLang="zh-CN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运算如</a:t>
            </a:r>
            <a:endParaRPr lang="zh-CN" altLang="en-US" sz="3200" dirty="0">
              <a:solidFill>
                <a:srgbClr val="1C1C1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/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下</a:t>
            </a:r>
            <a:r>
              <a:rPr lang="en-US" altLang="zh-CN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endParaRPr lang="en-US" altLang="zh-CN" sz="3200" dirty="0">
              <a:solidFill>
                <a:srgbClr val="1C1C1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/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对于任意</a:t>
            </a:r>
            <a:r>
              <a:rPr lang="en-US" altLang="zh-CN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(x1, y1)∈R, (x2, y2)∈R,</a:t>
            </a:r>
            <a:endParaRPr lang="en-US" altLang="zh-CN" sz="3200" dirty="0">
              <a:solidFill>
                <a:srgbClr val="1C1C1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/>
            <a:r>
              <a:rPr lang="en-US" altLang="zh-CN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(x1, y1)+(x2, y2)=(x1+x2, y1+y2)</a:t>
            </a:r>
            <a:endParaRPr lang="en-US" altLang="zh-CN" sz="3200" dirty="0">
              <a:solidFill>
                <a:srgbClr val="1C1C1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/>
            <a:r>
              <a:rPr lang="en-US" altLang="zh-CN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(x1, y1).(x2, y2)=(x1.x2, y1.y2)</a:t>
            </a:r>
            <a:endParaRPr lang="en-US" altLang="zh-CN" sz="3200" dirty="0">
              <a:solidFill>
                <a:srgbClr val="1C1C1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/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证明</a:t>
            </a:r>
            <a:r>
              <a:rPr lang="en-US" altLang="zh-CN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(R,+,.)</a:t>
            </a: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是环</a:t>
            </a:r>
            <a:r>
              <a:rPr lang="en-US" altLang="zh-CN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并求出该环的所有零因子</a:t>
            </a:r>
            <a:endParaRPr lang="zh-CN" altLang="en-US" sz="3200" dirty="0">
              <a:solidFill>
                <a:srgbClr val="1C1C1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/>
            <a:endParaRPr lang="en-US" altLang="zh-CN" sz="3200" dirty="0">
              <a:solidFill>
                <a:srgbClr val="1C1C1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7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7717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91139" name="Rectangle 2"/>
          <p:cNvSpPr>
            <a:spLocks noGrp="1"/>
          </p:cNvSpPr>
          <p:nvPr>
            <p:ph type="title"/>
          </p:nvPr>
        </p:nvSpPr>
        <p:spPr>
          <a:xfrm>
            <a:off x="539750" y="0"/>
            <a:ext cx="8213725" cy="1087438"/>
          </a:xfrm>
        </p:spPr>
        <p:txBody>
          <a:bodyPr vert="horz" wrap="square" lIns="91440" tIns="45720" rIns="91440" bIns="45720" anchor="ctr" anchorCtr="1"/>
          <a:p>
            <a:pPr eaLnBrk="1" hangingPunct="1"/>
            <a:r>
              <a:rPr lang="en-US" altLang="zh-CN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最小</a:t>
            </a:r>
            <a:r>
              <a:rPr lang="zh-CN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上界与</a:t>
            </a:r>
            <a:r>
              <a:rPr lang="en-US" altLang="zh-CN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最</a:t>
            </a:r>
            <a:r>
              <a:rPr lang="zh-CN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大下界</a:t>
            </a:r>
            <a:endParaRPr lang="zh-CN" altLang="en-US" b="1" dirty="0">
              <a:solidFill>
                <a:srgbClr val="1C1C1C"/>
              </a:solidFill>
              <a:effectLst/>
              <a:ea typeface="隶书" panose="02010509060101010101" pitchFamily="49" charset="-122"/>
            </a:endParaRPr>
          </a:p>
        </p:txBody>
      </p:sp>
      <p:sp>
        <p:nvSpPr>
          <p:cNvPr id="619523" name="Rectangle 3"/>
          <p:cNvSpPr>
            <a:spLocks noGrp="1"/>
          </p:cNvSpPr>
          <p:nvPr>
            <p:ph idx="1"/>
          </p:nvPr>
        </p:nvSpPr>
        <p:spPr>
          <a:xfrm>
            <a:off x="468313" y="908050"/>
            <a:ext cx="8375650" cy="442913"/>
          </a:xfrm>
        </p:spPr>
        <p:txBody>
          <a:bodyPr vert="horz" wrap="square" lIns="91440" tIns="45720" rIns="91440" bIns="45720" anchor="t"/>
          <a:lstStyle/>
          <a:p>
            <a:pPr marL="533400" indent="-533400" eaLnBrk="1" hangingPunct="1">
              <a:lnSpc>
                <a:spcPct val="115000"/>
              </a:lnSpc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定义设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&lt;A,≤&gt;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是偏序集，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的任何一个子集。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19524" name="Rectangle 4"/>
          <p:cNvSpPr/>
          <p:nvPr/>
        </p:nvSpPr>
        <p:spPr>
          <a:xfrm>
            <a:off x="539750" y="1557338"/>
            <a:ext cx="7772400" cy="499745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marL="533400" indent="-533400">
              <a:lnSpc>
                <a:spcPct val="115000"/>
              </a:lnSpc>
              <a:buClr>
                <a:srgbClr val="00FF00"/>
              </a:buClr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1) 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若存在元素</a:t>
            </a:r>
            <a:r>
              <a:rPr lang="en-US" altLang="zh-CN" sz="2800" u="sng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a∈A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使得对任意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x∈B,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都有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x≤a,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则称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为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的上界</a:t>
            </a:r>
            <a:r>
              <a:rPr lang="zh-CN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zh-CN" sz="2800" dirty="0">
              <a:solidFill>
                <a:srgbClr val="1C1C1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>
              <a:lnSpc>
                <a:spcPct val="115000"/>
              </a:lnSpc>
              <a:buClr>
                <a:srgbClr val="00FF00"/>
              </a:buClr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2)</a:t>
            </a:r>
            <a:r>
              <a:rPr lang="en-US" altLang="zh-CN" dirty="0">
                <a:solidFill>
                  <a:srgbClr val="1C1C1C"/>
                </a:solidFill>
                <a:latin typeface="Verdana" panose="020B0604030504040204" pitchFamily="34" charset="0"/>
              </a:rPr>
              <a:t>   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若存在元素</a:t>
            </a:r>
            <a:r>
              <a:rPr lang="en-US" altLang="zh-CN" sz="2800" u="sng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a∈A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使得对任意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x∈B,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都有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a≤x,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则称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为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的下界</a:t>
            </a:r>
            <a:r>
              <a:rPr lang="zh-CN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zh-CN" sz="2800" dirty="0">
              <a:solidFill>
                <a:srgbClr val="1C1C1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>
              <a:lnSpc>
                <a:spcPct val="115000"/>
              </a:lnSpc>
              <a:buClr>
                <a:srgbClr val="00FF00"/>
              </a:buClr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3) 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若元素</a:t>
            </a:r>
            <a:r>
              <a:rPr lang="en-US" altLang="zh-CN" sz="2800" u="sng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sz="2800" u="sng" dirty="0">
                <a:solidFill>
                  <a:srgbClr val="1C1C1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’</a:t>
            </a:r>
            <a:r>
              <a:rPr lang="zh-CN" altLang="zh-CN" sz="2800" u="sng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∈</a:t>
            </a:r>
            <a:r>
              <a:rPr lang="en-US" altLang="zh-CN" sz="2800" u="sng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的上界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元素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a∈A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的任何一个上界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若均有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’</a:t>
            </a:r>
            <a:r>
              <a:rPr lang="en-US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≤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a,</a:t>
            </a:r>
            <a:r>
              <a:rPr lang="en-US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则称</a:t>
            </a:r>
            <a:r>
              <a:rPr lang="en-US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en-US" sz="2800" dirty="0">
                <a:solidFill>
                  <a:srgbClr val="1C1C1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’</a:t>
            </a:r>
            <a:r>
              <a:rPr lang="en-US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为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en-US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最小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上界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或</a:t>
            </a:r>
            <a:r>
              <a:rPr lang="en-US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上确界,记</a:t>
            </a:r>
            <a:r>
              <a:rPr lang="en-US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en-US" sz="2800" dirty="0">
                <a:solidFill>
                  <a:srgbClr val="1C1C1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’</a:t>
            </a:r>
            <a:r>
              <a:rPr lang="en-US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upB。</a:t>
            </a:r>
            <a:endParaRPr lang="en-US" altLang="zh-CN" sz="2800" dirty="0">
              <a:solidFill>
                <a:srgbClr val="1C1C1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>
              <a:lnSpc>
                <a:spcPct val="115000"/>
              </a:lnSpc>
              <a:buClr>
                <a:srgbClr val="00FF00"/>
              </a:buClr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4) </a:t>
            </a:r>
            <a:r>
              <a:rPr lang="en-US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若元素</a:t>
            </a:r>
            <a:r>
              <a:rPr lang="en-US" altLang="zh-CN" sz="2800" u="sng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sz="2800" u="sng" dirty="0">
                <a:solidFill>
                  <a:srgbClr val="1C1C1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’</a:t>
            </a:r>
            <a:r>
              <a:rPr lang="en-US" altLang="zh-CN" sz="2800" u="sng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∈A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的下界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元素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a∈A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的任何一个下界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若均有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a≤a</a:t>
            </a:r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’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则称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’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为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大下界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或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下确界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’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InfB</a:t>
            </a:r>
            <a:r>
              <a:rPr lang="zh-CN" altLang="en-US" sz="28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sz="2800" dirty="0">
              <a:solidFill>
                <a:srgbClr val="1C1C1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952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952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9524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9524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>
                                            <p:txEl>
                                              <p:charRg st="37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9524">
                                            <p:txEl>
                                              <p:charRg st="37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9524">
                                            <p:txEl>
                                              <p:charRg st="37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>
                                            <p:txEl>
                                              <p:charRg st="76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9524">
                                            <p:txEl>
                                              <p:charRg st="76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9524">
                                            <p:txEl>
                                              <p:charRg st="76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>
                                            <p:txEl>
                                              <p:charRg st="141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9524">
                                            <p:txEl>
                                              <p:charRg st="141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9524">
                                            <p:txEl>
                                              <p:charRg st="141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3" grpId="0" advAuto="1000" build="p"/>
      <p:bldP spid="619524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92163" name="Rectangle 2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39825"/>
          </a:xfrm>
        </p:spPr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格的定义</a:t>
            </a:r>
            <a:endParaRPr lang="zh-CN" altLang="en-US" b="1" dirty="0">
              <a:solidFill>
                <a:srgbClr val="1C1C1C"/>
              </a:solidFill>
              <a:effectLst/>
              <a:ea typeface="隶书" panose="02010509060101010101" pitchFamily="49" charset="-122"/>
            </a:endParaRPr>
          </a:p>
        </p:txBody>
      </p:sp>
      <p:sp>
        <p:nvSpPr>
          <p:cNvPr id="92164" name="Rectangle 3"/>
          <p:cNvSpPr>
            <a:spLocks noGrp="1"/>
          </p:cNvSpPr>
          <p:nvPr>
            <p:ph idx="1"/>
          </p:nvPr>
        </p:nvSpPr>
        <p:spPr>
          <a:xfrm>
            <a:off x="0" y="1166813"/>
            <a:ext cx="9144000" cy="5430837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3400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定义</a:t>
            </a:r>
            <a:r>
              <a:rPr lang="zh-CN" altLang="en-US" sz="3400" b="1" dirty="0">
                <a:solidFill>
                  <a:srgbClr val="FF0066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　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是一个偏序集，如果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中任意两个元素都有最小上界和最大下界，则称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是一个</a:t>
            </a:r>
            <a:r>
              <a:rPr lang="zh-CN" altLang="en-US" sz="3400" b="1" dirty="0">
                <a:solidFill>
                  <a:srgbClr val="FF0066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格。</a:t>
            </a:r>
            <a:endParaRPr lang="zh-CN" altLang="en-US" sz="3400" b="1" dirty="0">
              <a:solidFill>
                <a:srgbClr val="FF0066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sz="3400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是一个格，如果在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上定义两个二元运算∨和∧，使得对任意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a,b∈A,a∨b</a:t>
            </a:r>
            <a:endParaRPr lang="en-US" altLang="zh-CN" sz="34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等于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的最小上界，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a∧b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等于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的最大下界。称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，∨，∧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为由格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&lt;A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所诱导的代数系统。</a:t>
            </a:r>
            <a:endParaRPr lang="zh-CN" altLang="en-US" sz="34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93187" name="Rectangle 2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139825"/>
          </a:xfrm>
        </p:spPr>
        <p:txBody>
          <a:bodyPr vert="horz" wrap="square" lIns="91440" tIns="45720" rIns="91440" bIns="45720" anchor="ctr" anchorCtr="1"/>
          <a:p>
            <a:pPr algn="just" eaLnBrk="1" hangingPunct="1"/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格举例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3188" name="Rectangle 3"/>
          <p:cNvSpPr>
            <a:spLocks noGrp="1"/>
          </p:cNvSpPr>
          <p:nvPr>
            <p:ph idx="1"/>
          </p:nvPr>
        </p:nvSpPr>
        <p:spPr>
          <a:xfrm>
            <a:off x="0" y="1196975"/>
            <a:ext cx="8915400" cy="5189538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35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35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考虑偏序集</a:t>
            </a:r>
            <a:r>
              <a:rPr lang="en-US" altLang="zh-CN" sz="35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&lt;P(S)</a:t>
            </a:r>
            <a:r>
              <a:rPr lang="zh-CN" altLang="en-US" sz="35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，其中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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是一个包含关系，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是任意一个集合，问此偏序集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&lt;P(S)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是否是一个格？</a:t>
            </a:r>
            <a:endParaRPr lang="zh-CN" altLang="en-US" sz="34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解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: 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对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en-US" altLang="zh-CN" sz="34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en-US" altLang="zh-CN" sz="34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P(S)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，有：</a:t>
            </a:r>
            <a:endParaRPr lang="zh-CN" altLang="en-US" sz="34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		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en-US" altLang="zh-CN" sz="34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∧S</a:t>
            </a:r>
            <a:r>
              <a:rPr lang="en-US" altLang="zh-CN" sz="34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GLB{S</a:t>
            </a:r>
            <a:r>
              <a:rPr lang="en-US" altLang="zh-CN" sz="34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en-US" altLang="zh-CN" sz="34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}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en-US" altLang="zh-CN" sz="34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∩S</a:t>
            </a:r>
            <a:r>
              <a:rPr lang="en-US" altLang="zh-CN" sz="34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P(S)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endParaRPr lang="zh-CN" altLang="en-US" sz="34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		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en-US" altLang="zh-CN" sz="34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∨S</a:t>
            </a:r>
            <a:r>
              <a:rPr lang="en-US" altLang="zh-CN" sz="34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LUB{S</a:t>
            </a:r>
            <a:r>
              <a:rPr lang="en-US" altLang="zh-CN" sz="34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en-US" altLang="zh-CN" sz="34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}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en-US" altLang="zh-CN" sz="34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∪S</a:t>
            </a:r>
            <a:r>
              <a:rPr lang="en-US" altLang="zh-CN" sz="3400" b="1" baseline="-25000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P(S)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endParaRPr lang="zh-CN" altLang="en-US" sz="34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None/>
            </a:pP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	所以，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&lt;P(S)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sz="34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是一个格。</a:t>
            </a:r>
            <a:endParaRPr lang="zh-CN" altLang="en-US" sz="34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4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algn="just" eaLnBrk="1" hangingPunct="1"/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格举例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149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557338"/>
            <a:ext cx="8686800" cy="4573587"/>
          </a:xfrm>
        </p:spPr>
        <p:txBody>
          <a:bodyPr vert="horz" wrap="square" lIns="91440" tIns="45720" rIns="91440" bIns="45720" anchor="t"/>
          <a:p>
            <a:pPr marL="457200" indent="-457200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AutoNum type="arabicParenR"/>
            </a:pPr>
            <a:r>
              <a:rPr lang="zh-CN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如图所示的四个偏序集都是格；</a:t>
            </a:r>
            <a:endParaRPr lang="zh-CN" altLang="en-US" b="1" dirty="0">
              <a:solidFill>
                <a:srgbClr val="1C1C1C"/>
              </a:solidFill>
              <a:effectLst/>
              <a:ea typeface="隶书" panose="02010509060101010101" pitchFamily="49" charset="-122"/>
            </a:endParaRPr>
          </a:p>
        </p:txBody>
      </p:sp>
      <p:graphicFrame>
        <p:nvGraphicFramePr>
          <p:cNvPr id="6146" name="Object 4"/>
          <p:cNvGraphicFramePr/>
          <p:nvPr>
            <p:ph sz="half" idx="2"/>
          </p:nvPr>
        </p:nvGraphicFramePr>
        <p:xfrm>
          <a:off x="611188" y="2565400"/>
          <a:ext cx="7512050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905500" imgH="2352675" progId="Paint.Picture">
                  <p:embed/>
                </p:oleObj>
              </mc:Choice>
              <mc:Fallback>
                <p:oleObj name="" r:id="rId1" imgW="5905500" imgH="235267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2565400"/>
                        <a:ext cx="7512050" cy="29940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4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717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algn="just" eaLnBrk="1" hangingPunct="1"/>
            <a:r>
              <a:rPr lang="zh-CN" altLang="en-US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格举例</a:t>
            </a:r>
            <a:r>
              <a:rPr lang="en-US" altLang="zh-CN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endParaRPr lang="en-US" altLang="zh-CN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7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524750" cy="4530725"/>
          </a:xfrm>
        </p:spPr>
        <p:txBody>
          <a:bodyPr vert="horz" wrap="square" lIns="91440" tIns="45720" rIns="91440" bIns="45720" anchor="t"/>
          <a:p>
            <a:pPr marL="457200" indent="-457200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AutoNum type="arabicParenR" startAt="2"/>
            </a:pPr>
            <a:r>
              <a:rPr lang="zh-CN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如图所示的五个偏序集都不是格。</a:t>
            </a:r>
            <a:endParaRPr lang="zh-CN" altLang="en-US" b="1" dirty="0">
              <a:solidFill>
                <a:srgbClr val="1C1C1C"/>
              </a:solidFill>
              <a:effectLst/>
              <a:ea typeface="隶书" panose="02010509060101010101" pitchFamily="49" charset="-122"/>
            </a:endParaRPr>
          </a:p>
        </p:txBody>
      </p:sp>
      <p:graphicFrame>
        <p:nvGraphicFramePr>
          <p:cNvPr id="7170" name="Object 4"/>
          <p:cNvGraphicFramePr/>
          <p:nvPr>
            <p:ph sz="half" idx="2"/>
          </p:nvPr>
        </p:nvGraphicFramePr>
        <p:xfrm>
          <a:off x="468313" y="2636838"/>
          <a:ext cx="7785100" cy="355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6772275" imgH="2838450" progId="Paint.Picture">
                  <p:embed/>
                </p:oleObj>
              </mc:Choice>
              <mc:Fallback>
                <p:oleObj name="" r:id="rId1" imgW="6772275" imgH="283845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2636838"/>
                        <a:ext cx="7785100" cy="35575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323850" y="0"/>
            <a:ext cx="8229600" cy="1139825"/>
          </a:xfrm>
        </p:spPr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b="1" dirty="0">
                <a:solidFill>
                  <a:srgbClr val="1C1C1C"/>
                </a:solidFill>
                <a:effectLst/>
                <a:ea typeface="隶书" panose="02010509060101010101" pitchFamily="49" charset="-122"/>
              </a:rPr>
              <a:t>代数运算的运算性质</a:t>
            </a:r>
            <a:endParaRPr lang="zh-CN" altLang="en-US" b="1" dirty="0">
              <a:solidFill>
                <a:srgbClr val="1C1C1C"/>
              </a:solidFill>
              <a:effectLst/>
              <a:ea typeface="隶书" panose="02010509060101010101" pitchFamily="49" charset="-122"/>
            </a:endParaRPr>
          </a:p>
        </p:txBody>
      </p:sp>
      <p:sp>
        <p:nvSpPr>
          <p:cNvPr id="161795" name="Rectangle 3"/>
          <p:cNvSpPr>
            <a:spLocks noGrp="1"/>
          </p:cNvSpPr>
          <p:nvPr>
            <p:ph idx="1"/>
          </p:nvPr>
        </p:nvSpPr>
        <p:spPr>
          <a:xfrm>
            <a:off x="179388" y="1268413"/>
            <a:ext cx="8736012" cy="6481762"/>
          </a:xfrm>
        </p:spPr>
        <p:txBody>
          <a:bodyPr vert="horz" wrap="square" lIns="91440" tIns="45720" rIns="91440" bIns="45720" anchor="t"/>
          <a:lstStyle/>
          <a:p>
            <a:pPr marL="457200" indent="-457200" eaLnBrk="1" hangingPunct="1">
              <a:buNone/>
            </a:pPr>
            <a:r>
              <a:rPr lang="en-US" altLang="zh-CN" sz="2800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800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．幂等律</a:t>
            </a:r>
            <a:endParaRPr lang="zh-CN" altLang="en-US" sz="2800" b="1" dirty="0">
              <a:solidFill>
                <a:srgbClr val="CC00C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eaLnBrk="1" hangingPunct="1"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ru-RU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о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是定义在集合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上的二元运算，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eaLnBrk="1" hangingPunct="1"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若元素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a∈A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，满足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ru-RU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о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，则称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中关于的一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eaLnBrk="1" hangingPunct="1"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个</a:t>
            </a:r>
            <a:r>
              <a:rPr lang="zh-CN" altLang="en-US" sz="2800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等幂元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，简称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为</a:t>
            </a:r>
            <a:r>
              <a:rPr lang="zh-CN" altLang="en-US" sz="2800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等幂元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eaLnBrk="1" hangingPunct="1"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2)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若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中的每一个元素都是幂等元，则称在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中是幂等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eaLnBrk="1" hangingPunct="1"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的，或称</a:t>
            </a:r>
            <a:r>
              <a:rPr lang="zh-CN" altLang="en-US" sz="2800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满足幂等律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eaLnBrk="1" hangingPunct="1">
              <a:buNone/>
            </a:pPr>
            <a:r>
              <a:rPr lang="en-US" altLang="zh-CN" sz="2800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5.</a:t>
            </a:r>
            <a:r>
              <a:rPr lang="zh-CN" altLang="en-US" sz="2800" b="1" dirty="0">
                <a:solidFill>
                  <a:srgbClr val="CC00C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吸收律</a:t>
            </a:r>
            <a:endParaRPr lang="zh-CN" altLang="en-US" sz="2800" b="1" dirty="0">
              <a:solidFill>
                <a:srgbClr val="CC00C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eaLnBrk="1" hangingPunct="1">
              <a:buNone/>
            </a:pP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о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和∧是集合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上的两个二元运算，若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aо(a∧b)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endParaRPr lang="zh-CN" altLang="en-US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eaLnBrk="1" hangingPunct="1">
              <a:buNone/>
            </a:pP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或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a∧(aоb)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，则称运算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∧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与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о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Lucida Sans Unicode" panose="020B0602030504020204" pitchFamily="34" charset="0"/>
                <a:ea typeface="隶书" panose="020105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在</a:t>
            </a:r>
            <a:r>
              <a:rPr lang="en-US" altLang="zh-CN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上满足</a:t>
            </a:r>
            <a:endParaRPr lang="en-US" altLang="zh-CN" sz="28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eaLnBrk="1" hangingPunct="1">
              <a:buNone/>
            </a:pPr>
            <a:r>
              <a:rPr lang="zh-CN" altLang="en-US" sz="2800" b="1" dirty="0">
                <a:solidFill>
                  <a:srgbClr val="FF3399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吸收律</a:t>
            </a:r>
            <a:r>
              <a:rPr lang="zh-CN" altLang="en-US" sz="2800" b="1" dirty="0">
                <a:solidFill>
                  <a:srgbClr val="1C1C1C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sz="2000" b="1" dirty="0">
              <a:solidFill>
                <a:srgbClr val="1C1C1C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6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1795">
                                            <p:txEl>
                                              <p:charRg st="6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23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1795">
                                            <p:txEl>
                                              <p:charRg st="23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51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1795">
                                            <p:txEl>
                                              <p:charRg st="51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65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1795">
                                            <p:txEl>
                                              <p:charRg st="65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91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795">
                                            <p:txEl>
                                              <p:charRg st="91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102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1795">
                                            <p:txEl>
                                              <p:charRg st="102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108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1795">
                                            <p:txEl>
                                              <p:charRg st="108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135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1795">
                                            <p:txEl>
                                              <p:charRg st="135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164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1795">
                                            <p:txEl>
                                              <p:charRg st="164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942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sz="4500" b="1" dirty="0">
                <a:solidFill>
                  <a:srgbClr val="1C1C1C"/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小练习</a:t>
            </a:r>
            <a:endParaRPr lang="zh-CN" altLang="en-US" sz="4500" b="1" dirty="0">
              <a:solidFill>
                <a:srgbClr val="1C1C1C"/>
              </a:solidFill>
              <a:effectLst/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41775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4213" name="Rectangle 4"/>
          <p:cNvSpPr/>
          <p:nvPr/>
        </p:nvSpPr>
        <p:spPr>
          <a:xfrm>
            <a:off x="684213" y="1341438"/>
            <a:ext cx="8208962" cy="560387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>
            <a:spAutoFit/>
          </a:bodyPr>
          <a:p>
            <a:endParaRPr lang="zh-CN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23621" name="Rectangle 5"/>
          <p:cNvSpPr/>
          <p:nvPr/>
        </p:nvSpPr>
        <p:spPr>
          <a:xfrm>
            <a:off x="250825" y="1268413"/>
            <a:ext cx="8497888" cy="803275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>
            <a:spAutoFit/>
          </a:bodyPr>
          <a:p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4215" name="Rectangle 6"/>
          <p:cNvSpPr/>
          <p:nvPr/>
        </p:nvSpPr>
        <p:spPr>
          <a:xfrm>
            <a:off x="611188" y="1557338"/>
            <a:ext cx="7991475" cy="3025775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>
            <a:spAutoFit/>
          </a:bodyPr>
          <a:p>
            <a:pPr marL="457200" indent="-457200"/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下列各集合对于整除关系</a:t>
            </a:r>
            <a:r>
              <a:rPr lang="en-US" altLang="zh-CN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sh</a:t>
            </a: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是否构成偏序集</a:t>
            </a:r>
            <a:r>
              <a:rPr lang="en-US" altLang="zh-CN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endParaRPr lang="en-US" altLang="zh-CN" sz="3200" dirty="0">
              <a:solidFill>
                <a:srgbClr val="1C1C1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/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如果是偏序集判断该偏序集是否是格。</a:t>
            </a:r>
            <a:endParaRPr lang="zh-CN" altLang="en-US" sz="3200" dirty="0">
              <a:solidFill>
                <a:srgbClr val="1C1C1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>
              <a:buAutoNum type="arabicParenBoth"/>
            </a:pPr>
            <a:r>
              <a:rPr lang="en-US" altLang="zh-CN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L={1,2,3,4,5}</a:t>
            </a:r>
            <a:r>
              <a:rPr lang="zh-CN" altLang="en-US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br>
              <a:rPr lang="en-US" altLang="zh-CN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endParaRPr lang="en-US" altLang="zh-CN" sz="3200" dirty="0">
              <a:solidFill>
                <a:srgbClr val="1C1C1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>
              <a:buAutoNum type="arabicParenBoth"/>
            </a:pPr>
            <a:r>
              <a:rPr lang="en-US" altLang="zh-CN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L={1,2,3,4,6,9,12,18,36}</a:t>
            </a:r>
            <a:br>
              <a:rPr lang="en-US" altLang="zh-CN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dirty="0">
                <a:latin typeface="Verdana" panose="020B0604030504040204" pitchFamily="34" charset="0"/>
              </a:rPr>
              <a:t> </a:t>
            </a:r>
            <a:r>
              <a:rPr lang="en-US" altLang="zh-CN" sz="3200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en-US" altLang="zh-CN" sz="3200" dirty="0">
              <a:solidFill>
                <a:srgbClr val="1C1C1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1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3621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200" b="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952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r>
              <a:rPr lang="zh-CN" altLang="en-US" sz="4500" b="1" dirty="0">
                <a:solidFill>
                  <a:srgbClr val="1C1C1C"/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总结</a:t>
            </a:r>
            <a:endParaRPr lang="zh-CN" altLang="en-US" sz="4500" b="1" dirty="0">
              <a:solidFill>
                <a:srgbClr val="1C1C1C"/>
              </a:solidFill>
              <a:effectLst/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41775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5237" name="Rectangle 4"/>
          <p:cNvSpPr/>
          <p:nvPr/>
        </p:nvSpPr>
        <p:spPr>
          <a:xfrm>
            <a:off x="684213" y="1341438"/>
            <a:ext cx="8208962" cy="560387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>
            <a:spAutoFit/>
          </a:bodyPr>
          <a:p>
            <a:endParaRPr lang="zh-CN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15429" name="Rectangle 5"/>
          <p:cNvSpPr/>
          <p:nvPr/>
        </p:nvSpPr>
        <p:spPr>
          <a:xfrm>
            <a:off x="250825" y="1268413"/>
            <a:ext cx="8497888" cy="803275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>
            <a:spAutoFit/>
          </a:bodyPr>
          <a:p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5239" name="Rectangle 6"/>
          <p:cNvSpPr/>
          <p:nvPr/>
        </p:nvSpPr>
        <p:spPr>
          <a:xfrm>
            <a:off x="468313" y="1844675"/>
            <a:ext cx="8027987" cy="2509838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>
            <a:spAutoFit/>
          </a:bodyPr>
          <a:p>
            <a:pPr marL="457200" indent="-457200">
              <a:buAutoNum type="arabicPeriod"/>
            </a:pPr>
            <a:r>
              <a:rPr lang="zh-CN" altLang="en-US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环的定义</a:t>
            </a:r>
            <a:endParaRPr lang="zh-CN" altLang="en-US" sz="3200" dirty="0">
              <a:solidFill>
                <a:srgbClr val="1C1C1C"/>
              </a:solidFill>
              <a:latin typeface="Verdana" panose="020B0604030504040204" pitchFamily="34" charset="0"/>
              <a:ea typeface="隶书" panose="020105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可交换环</a:t>
            </a:r>
            <a:r>
              <a:rPr lang="en-US" altLang="zh-CN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,</a:t>
            </a:r>
            <a:r>
              <a:rPr lang="zh-CN" altLang="en-US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含幺环</a:t>
            </a:r>
            <a:r>
              <a:rPr lang="en-US" altLang="zh-CN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,</a:t>
            </a:r>
            <a:r>
              <a:rPr lang="zh-CN" altLang="en-US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无</a:t>
            </a:r>
            <a:r>
              <a:rPr lang="en-US" altLang="zh-CN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(</a:t>
            </a:r>
            <a:r>
              <a:rPr lang="zh-CN" altLang="en-US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零因子</a:t>
            </a:r>
            <a:r>
              <a:rPr lang="en-US" altLang="zh-CN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)</a:t>
            </a:r>
            <a:r>
              <a:rPr lang="zh-CN" altLang="en-US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环</a:t>
            </a:r>
            <a:r>
              <a:rPr lang="en-US" altLang="zh-CN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,</a:t>
            </a:r>
            <a:r>
              <a:rPr lang="zh-CN" altLang="en-US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整环</a:t>
            </a:r>
            <a:r>
              <a:rPr lang="en-US" altLang="zh-CN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,</a:t>
            </a:r>
            <a:r>
              <a:rPr lang="zh-CN" altLang="en-US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除环的定义</a:t>
            </a:r>
            <a:endParaRPr lang="zh-CN" altLang="en-US" sz="3200" dirty="0">
              <a:solidFill>
                <a:srgbClr val="1C1C1C"/>
              </a:solidFill>
              <a:latin typeface="Verdana" panose="020B0604030504040204" pitchFamily="34" charset="0"/>
              <a:ea typeface="隶书" panose="020105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域的定义</a:t>
            </a:r>
            <a:endParaRPr lang="zh-CN" altLang="en-US" sz="3200" dirty="0">
              <a:solidFill>
                <a:srgbClr val="1C1C1C"/>
              </a:solidFill>
              <a:latin typeface="Verdana" panose="020B0604030504040204" pitchFamily="34" charset="0"/>
              <a:ea typeface="隶书" panose="020105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sz="3200" dirty="0">
                <a:solidFill>
                  <a:srgbClr val="1C1C1C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格的定义</a:t>
            </a:r>
            <a:endParaRPr lang="zh-CN" altLang="en-US" sz="3200" dirty="0">
              <a:solidFill>
                <a:srgbClr val="1C1C1C"/>
              </a:solidFill>
              <a:latin typeface="Verdana" panose="020B060403050404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9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429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iff">
  <a:themeElements>
    <a:clrScheme name="Cliff 5">
      <a:dk1>
        <a:srgbClr val="009999"/>
      </a:dk1>
      <a:lt1>
        <a:srgbClr val="EAEAEA"/>
      </a:lt1>
      <a:dk2>
        <a:srgbClr val="006666"/>
      </a:dk2>
      <a:lt2>
        <a:srgbClr val="FFFFCC"/>
      </a:lt2>
      <a:accent1>
        <a:srgbClr val="339966"/>
      </a:accent1>
      <a:accent2>
        <a:srgbClr val="5E855B"/>
      </a:accent2>
      <a:accent3>
        <a:srgbClr val="AAB8B8"/>
      </a:accent3>
      <a:accent4>
        <a:srgbClr val="C8C8C8"/>
      </a:accent4>
      <a:accent5>
        <a:srgbClr val="ADCAB8"/>
      </a:accent5>
      <a:accent6>
        <a:srgbClr val="547852"/>
      </a:accent6>
      <a:hlink>
        <a:srgbClr val="EEC85E"/>
      </a:hlink>
      <a:folHlink>
        <a:srgbClr val="AA8456"/>
      </a:folHlink>
    </a:clrScheme>
    <a:fontScheme name="Cliff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liff 1">
        <a:dk1>
          <a:srgbClr val="5B5B49"/>
        </a:dk1>
        <a:lt1>
          <a:srgbClr val="DDDDDD"/>
        </a:lt1>
        <a:dk2>
          <a:srgbClr val="2B2A00"/>
        </a:dk2>
        <a:lt2>
          <a:srgbClr val="E0DFBE"/>
        </a:lt2>
        <a:accent1>
          <a:srgbClr val="878543"/>
        </a:accent1>
        <a:accent2>
          <a:srgbClr val="716E00"/>
        </a:accent2>
        <a:accent3>
          <a:srgbClr val="ACACAA"/>
        </a:accent3>
        <a:accent4>
          <a:srgbClr val="BDBDBD"/>
        </a:accent4>
        <a:accent5>
          <a:srgbClr val="C3C2B0"/>
        </a:accent5>
        <a:accent6>
          <a:srgbClr val="666300"/>
        </a:accent6>
        <a:hlink>
          <a:srgbClr val="CC9900"/>
        </a:hlink>
        <a:folHlink>
          <a:srgbClr val="99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2">
        <a:dk1>
          <a:srgbClr val="746354"/>
        </a:dk1>
        <a:lt1>
          <a:srgbClr val="FFFFFF"/>
        </a:lt1>
        <a:dk2>
          <a:srgbClr val="523E26"/>
        </a:dk2>
        <a:lt2>
          <a:srgbClr val="E1DFAF"/>
        </a:lt2>
        <a:accent1>
          <a:srgbClr val="CC9900"/>
        </a:accent1>
        <a:accent2>
          <a:srgbClr val="669900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5C8A00"/>
        </a:accent6>
        <a:hlink>
          <a:srgbClr val="CCCC00"/>
        </a:hlink>
        <a:folHlink>
          <a:srgbClr val="AC793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3">
        <a:dk1>
          <a:srgbClr val="667B5B"/>
        </a:dk1>
        <a:lt1>
          <a:srgbClr val="E6E6DA"/>
        </a:lt1>
        <a:dk2>
          <a:srgbClr val="295200"/>
        </a:dk2>
        <a:lt2>
          <a:srgbClr val="F3F2D9"/>
        </a:lt2>
        <a:accent1>
          <a:srgbClr val="808000"/>
        </a:accent1>
        <a:accent2>
          <a:srgbClr val="838D75"/>
        </a:accent2>
        <a:accent3>
          <a:srgbClr val="ACB3AA"/>
        </a:accent3>
        <a:accent4>
          <a:srgbClr val="C4C4BA"/>
        </a:accent4>
        <a:accent5>
          <a:srgbClr val="C0C0AA"/>
        </a:accent5>
        <a:accent6>
          <a:srgbClr val="767F69"/>
        </a:accent6>
        <a:hlink>
          <a:srgbClr val="33CC33"/>
        </a:hlink>
        <a:folHlink>
          <a:srgbClr val="33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4">
        <a:dk1>
          <a:srgbClr val="86615A"/>
        </a:dk1>
        <a:lt1>
          <a:srgbClr val="FFFFFF"/>
        </a:lt1>
        <a:dk2>
          <a:srgbClr val="633427"/>
        </a:dk2>
        <a:lt2>
          <a:srgbClr val="E9DDCD"/>
        </a:lt2>
        <a:accent1>
          <a:srgbClr val="A34545"/>
        </a:accent1>
        <a:accent2>
          <a:srgbClr val="C86400"/>
        </a:accent2>
        <a:accent3>
          <a:srgbClr val="B7AEAC"/>
        </a:accent3>
        <a:accent4>
          <a:srgbClr val="DADADA"/>
        </a:accent4>
        <a:accent5>
          <a:srgbClr val="CEB0B0"/>
        </a:accent5>
        <a:accent6>
          <a:srgbClr val="B55A00"/>
        </a:accent6>
        <a:hlink>
          <a:srgbClr val="ECAE00"/>
        </a:hlink>
        <a:folHlink>
          <a:srgbClr val="BAA8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5">
        <a:dk1>
          <a:srgbClr val="009999"/>
        </a:dk1>
        <a:lt1>
          <a:srgbClr val="EAEAEA"/>
        </a:lt1>
        <a:dk2>
          <a:srgbClr val="006666"/>
        </a:dk2>
        <a:lt2>
          <a:srgbClr val="FFFFCC"/>
        </a:lt2>
        <a:accent1>
          <a:srgbClr val="339966"/>
        </a:accent1>
        <a:accent2>
          <a:srgbClr val="5E855B"/>
        </a:accent2>
        <a:accent3>
          <a:srgbClr val="AAB8B8"/>
        </a:accent3>
        <a:accent4>
          <a:srgbClr val="C8C8C8"/>
        </a:accent4>
        <a:accent5>
          <a:srgbClr val="ADCAB8"/>
        </a:accent5>
        <a:accent6>
          <a:srgbClr val="547852"/>
        </a:accent6>
        <a:hlink>
          <a:srgbClr val="EEC85E"/>
        </a:hlink>
        <a:folHlink>
          <a:srgbClr val="AA84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6">
        <a:dk1>
          <a:srgbClr val="B8A47C"/>
        </a:dk1>
        <a:lt1>
          <a:srgbClr val="FFFFFF"/>
        </a:lt1>
        <a:dk2>
          <a:srgbClr val="A68A58"/>
        </a:dk2>
        <a:lt2>
          <a:srgbClr val="DAD79C"/>
        </a:lt2>
        <a:accent1>
          <a:srgbClr val="816B35"/>
        </a:accent1>
        <a:accent2>
          <a:srgbClr val="FFCC00"/>
        </a:accent2>
        <a:accent3>
          <a:srgbClr val="D0C4B4"/>
        </a:accent3>
        <a:accent4>
          <a:srgbClr val="DADADA"/>
        </a:accent4>
        <a:accent5>
          <a:srgbClr val="C1BAAE"/>
        </a:accent5>
        <a:accent6>
          <a:srgbClr val="E7B900"/>
        </a:accent6>
        <a:hlink>
          <a:srgbClr val="0066CC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7">
        <a:dk1>
          <a:srgbClr val="336699"/>
        </a:dk1>
        <a:lt1>
          <a:srgbClr val="F8F8F8"/>
        </a:lt1>
        <a:dk2>
          <a:srgbClr val="003366"/>
        </a:dk2>
        <a:lt2>
          <a:srgbClr val="D1DDD4"/>
        </a:lt2>
        <a:accent1>
          <a:srgbClr val="3399FF"/>
        </a:accent1>
        <a:accent2>
          <a:srgbClr val="006699"/>
        </a:accent2>
        <a:accent3>
          <a:srgbClr val="AAADB8"/>
        </a:accent3>
        <a:accent4>
          <a:srgbClr val="D4D4D4"/>
        </a:accent4>
        <a:accent5>
          <a:srgbClr val="ADCAFF"/>
        </a:accent5>
        <a:accent6>
          <a:srgbClr val="005C8A"/>
        </a:accent6>
        <a:hlink>
          <a:srgbClr val="86C0CE"/>
        </a:hlink>
        <a:folHlink>
          <a:srgbClr val="0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Cliff</Template>
  <TotalTime>0</TotalTime>
  <Words>12278</Words>
  <Application>WPS 演示</Application>
  <PresentationFormat/>
  <Paragraphs>1109</Paragraphs>
  <Slides>91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91</vt:i4>
      </vt:variant>
    </vt:vector>
  </HeadingPairs>
  <TitlesOfParts>
    <vt:vector size="123" baseType="lpstr">
      <vt:lpstr>Arial</vt:lpstr>
      <vt:lpstr>宋体</vt:lpstr>
      <vt:lpstr>Wingdings</vt:lpstr>
      <vt:lpstr>Verdana</vt:lpstr>
      <vt:lpstr>Times New Roman</vt:lpstr>
      <vt:lpstr>隶书</vt:lpstr>
      <vt:lpstr>Tahoma</vt:lpstr>
      <vt:lpstr>Arial</vt:lpstr>
      <vt:lpstr>Lucida Sans Unicode</vt:lpstr>
      <vt:lpstr>Symbol</vt:lpstr>
      <vt:lpstr>微软雅黑</vt:lpstr>
      <vt:lpstr>Arial Unicode MS</vt:lpstr>
      <vt:lpstr>华文彩云</vt:lpstr>
      <vt:lpstr>Gulim</vt:lpstr>
      <vt:lpstr>Malgun Gothic</vt:lpstr>
      <vt:lpstr>SymbolPS</vt:lpstr>
      <vt:lpstr>Batang</vt:lpstr>
      <vt:lpstr>Constantia</vt:lpstr>
      <vt:lpstr>Segoe Print</vt:lpstr>
      <vt:lpstr>Cliff</vt:lpstr>
      <vt:lpstr>Equation.DSMT4</vt:lpstr>
      <vt:lpstr>Equation.DSMT4</vt:lpstr>
      <vt:lpstr>Paint.Picture</vt:lpstr>
      <vt:lpstr>Paint.Picture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第三部分 代数结构</vt:lpstr>
      <vt:lpstr>1. 二元运算及其性质 </vt:lpstr>
      <vt:lpstr>二元运算</vt:lpstr>
      <vt:lpstr>二元运算举例</vt:lpstr>
      <vt:lpstr>n元运算</vt:lpstr>
      <vt:lpstr>二元运算的表示</vt:lpstr>
      <vt:lpstr>二元运算的运算性质</vt:lpstr>
      <vt:lpstr>代数运算的运算性质</vt:lpstr>
      <vt:lpstr>代数运算的运算性质</vt:lpstr>
      <vt:lpstr> 代数运算的运算性质举例 </vt:lpstr>
      <vt:lpstr> 代数运算的运算性质举例（续） </vt:lpstr>
      <vt:lpstr>小练习</vt:lpstr>
      <vt:lpstr>总   结</vt:lpstr>
      <vt:lpstr>2. 代数系统</vt:lpstr>
      <vt:lpstr>代数系统的特异元</vt:lpstr>
      <vt:lpstr>1、单位元素或幺元</vt:lpstr>
      <vt:lpstr>幺元举例</vt:lpstr>
      <vt:lpstr>么元性质</vt:lpstr>
      <vt:lpstr>么元性质证明</vt:lpstr>
      <vt:lpstr>么元性质证明(续)</vt:lpstr>
      <vt:lpstr>么元性质证明(续)</vt:lpstr>
      <vt:lpstr>2 零元</vt:lpstr>
      <vt:lpstr>零元举例</vt:lpstr>
      <vt:lpstr>零元性质</vt:lpstr>
      <vt:lpstr>3 逆元</vt:lpstr>
      <vt:lpstr>逆元举例</vt:lpstr>
      <vt:lpstr>逆元性质</vt:lpstr>
      <vt:lpstr>逆元性质证明</vt:lpstr>
      <vt:lpstr>逆元性质证明(续)</vt:lpstr>
      <vt:lpstr>代数运算的运算性质</vt:lpstr>
      <vt:lpstr>消去律举例</vt:lpstr>
      <vt:lpstr>代数系统</vt:lpstr>
      <vt:lpstr>同类型的代数系统</vt:lpstr>
      <vt:lpstr>子代数</vt:lpstr>
      <vt:lpstr>平凡子代数与真子代数</vt:lpstr>
      <vt:lpstr>子代数举例1</vt:lpstr>
      <vt:lpstr>子代数举例2</vt:lpstr>
      <vt:lpstr>积代数—由已知二代数构造新代数的另一种途径</vt:lpstr>
      <vt:lpstr>积代数举例</vt:lpstr>
      <vt:lpstr>二代数结构A,A同态的概念</vt:lpstr>
      <vt:lpstr>单一同态,满同态,同构的概念</vt:lpstr>
      <vt:lpstr>代数同态举例</vt:lpstr>
      <vt:lpstr>小练习</vt:lpstr>
      <vt:lpstr>总结</vt:lpstr>
      <vt:lpstr>3.半群与群 </vt:lpstr>
      <vt:lpstr>半群和独异点</vt:lpstr>
      <vt:lpstr>半群和独异点举例</vt:lpstr>
      <vt:lpstr>子半群</vt:lpstr>
      <vt:lpstr>子独异点</vt:lpstr>
      <vt:lpstr>子半群和子独异点举例</vt:lpstr>
      <vt:lpstr>半群(独异点)同态—代数同态特例</vt:lpstr>
      <vt:lpstr>半群(独异点)同态举例</vt:lpstr>
      <vt:lpstr>　群的定义</vt:lpstr>
      <vt:lpstr>群举例</vt:lpstr>
      <vt:lpstr>群的类型</vt:lpstr>
      <vt:lpstr>交换群举例</vt:lpstr>
      <vt:lpstr>交换群举例</vt:lpstr>
      <vt:lpstr>群的性质</vt:lpstr>
      <vt:lpstr>群性质举例</vt:lpstr>
      <vt:lpstr>群性质举例</vt:lpstr>
      <vt:lpstr>元素的阶</vt:lpstr>
      <vt:lpstr>群元素阶的性质</vt:lpstr>
      <vt:lpstr>循环群</vt:lpstr>
      <vt:lpstr>循环群举例</vt:lpstr>
      <vt:lpstr>子群</vt:lpstr>
      <vt:lpstr>子群举例</vt:lpstr>
      <vt:lpstr>子群举例</vt:lpstr>
      <vt:lpstr>n元置换 </vt:lpstr>
      <vt:lpstr>n元置换举例1</vt:lpstr>
      <vt:lpstr>n元置换举例2</vt:lpstr>
      <vt:lpstr>小练习</vt:lpstr>
      <vt:lpstr>总结</vt:lpstr>
      <vt:lpstr>4.环,域,格</vt:lpstr>
      <vt:lpstr>环</vt:lpstr>
      <vt:lpstr>交换环</vt:lpstr>
      <vt:lpstr>含幺环</vt:lpstr>
      <vt:lpstr>零因子和无零因子环</vt:lpstr>
      <vt:lpstr>整环</vt:lpstr>
      <vt:lpstr>除环</vt:lpstr>
      <vt:lpstr>整环与域判断举例</vt:lpstr>
      <vt:lpstr>整环与域判断举例２</vt:lpstr>
      <vt:lpstr>整环与域判断举例３</vt:lpstr>
      <vt:lpstr>环的性质</vt:lpstr>
      <vt:lpstr>小练习</vt:lpstr>
      <vt:lpstr>最小上界与最大下界</vt:lpstr>
      <vt:lpstr>格的定义</vt:lpstr>
      <vt:lpstr>格举例1</vt:lpstr>
      <vt:lpstr>格举例2</vt:lpstr>
      <vt:lpstr>格举例2</vt:lpstr>
      <vt:lpstr>小练习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离散数学教研组</dc:creator>
  <cp:lastModifiedBy>微言、精义</cp:lastModifiedBy>
  <cp:revision>220</cp:revision>
  <dcterms:created xsi:type="dcterms:W3CDTF">2002-08-01T13:37:00Z</dcterms:created>
  <dcterms:modified xsi:type="dcterms:W3CDTF">2019-12-12T11:40:45Z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