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9" r:id="rId3"/>
    <p:sldId id="304" r:id="rId4"/>
    <p:sldId id="292" r:id="rId5"/>
    <p:sldId id="293" r:id="rId6"/>
    <p:sldId id="294" r:id="rId7"/>
    <p:sldId id="315" r:id="rId8"/>
    <p:sldId id="295" r:id="rId9"/>
    <p:sldId id="296" r:id="rId10"/>
    <p:sldId id="297" r:id="rId11"/>
    <p:sldId id="298" r:id="rId12"/>
    <p:sldId id="317" r:id="rId13"/>
    <p:sldId id="318" r:id="rId14"/>
    <p:sldId id="300" r:id="rId15"/>
    <p:sldId id="302" r:id="rId16"/>
    <p:sldId id="301" r:id="rId17"/>
    <p:sldId id="275" r:id="rId18"/>
    <p:sldId id="307" r:id="rId19"/>
    <p:sldId id="276" r:id="rId20"/>
    <p:sldId id="290" r:id="rId21"/>
    <p:sldId id="314" r:id="rId22"/>
    <p:sldId id="291" r:id="rId23"/>
    <p:sldId id="305" r:id="rId24"/>
    <p:sldId id="306" r:id="rId25"/>
    <p:sldId id="309" r:id="rId26"/>
    <p:sldId id="308" r:id="rId27"/>
    <p:sldId id="310" r:id="rId28"/>
    <p:sldId id="311" r:id="rId29"/>
    <p:sldId id="312" r:id="rId30"/>
    <p:sldId id="313" r:id="rId31"/>
    <p:sldId id="28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3" autoAdjust="0"/>
    <p:restoredTop sz="87050" autoAdjust="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EE820-6641-48A1-A6F2-B3FE8C515AEB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CFECF-F7CF-47FE-95BD-D7E6D1C28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CFECF-F7CF-47FE-95BD-D7E6D1C28F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8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CFECF-F7CF-47FE-95BD-D7E6D1C28F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8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如果我们想点击弹出来的是一个对话框，我们可以在该链接内添加 </a:t>
            </a:r>
            <a:r>
              <a:rPr lang="en-US" altLang="zh-CN" dirty="0" smtClean="0"/>
              <a:t>data-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=“dialog”</a:t>
            </a:r>
            <a:r>
              <a:rPr lang="zh-CN" altLang="en-US" dirty="0" smtClean="0"/>
              <a:t>属性，实现将页面以对话框的形式弹出。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CFECF-F7CF-47FE-95BD-D7E6D1C28F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2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$(document).ready()(function{})</a:t>
            </a:r>
            <a:r>
              <a:rPr lang="zh-CN" altLang="en-US" dirty="0" smtClean="0"/>
              <a:t>函数在页面加载完以后执行，可缩写为</a:t>
            </a:r>
            <a:r>
              <a:rPr lang="en-US" altLang="zh-CN" dirty="0" smtClean="0"/>
              <a:t>$(function{})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CFECF-F7CF-47FE-95BD-D7E6D1C28F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6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7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6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1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7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4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2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0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3DCF85-CCC1-4CBC-911E-0845A5DA1CF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1F7EC3-AD13-4ACB-B5A3-605E0CE9026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7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0891" y="758952"/>
            <a:ext cx="11077303" cy="3423304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jQuery Mobile</a:t>
            </a:r>
            <a:r>
              <a:rPr lang="zh-CN" altLang="en-US" sz="6000" dirty="0" smtClean="0"/>
              <a:t>的页面和对话框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901783"/>
            <a:ext cx="10058400" cy="1237759"/>
          </a:xfrm>
        </p:spPr>
        <p:txBody>
          <a:bodyPr>
            <a:normAutofit lnSpcReduction="10000"/>
          </a:bodyPr>
          <a:lstStyle/>
          <a:p>
            <a:pPr algn="ctr"/>
            <a:r>
              <a:rPr lang="zh-CN" altLang="en-US" sz="3600" dirty="0" smtClean="0"/>
              <a:t>杨丽芳</a:t>
            </a:r>
            <a:endParaRPr lang="en-US" altLang="zh-CN" sz="3600" dirty="0" smtClean="0"/>
          </a:p>
          <a:p>
            <a:pPr algn="ctr"/>
            <a:r>
              <a:rPr lang="en-US" altLang="zh-CN" sz="3600" dirty="0" smtClean="0"/>
              <a:t>2018</a:t>
            </a:r>
            <a:r>
              <a:rPr lang="zh-CN" altLang="en-US" sz="3600" dirty="0" smtClean="0"/>
              <a:t>年</a:t>
            </a:r>
            <a:r>
              <a:rPr lang="en-US" altLang="zh-CN" sz="3600" dirty="0" smtClean="0"/>
              <a:t>9</a:t>
            </a:r>
            <a:r>
              <a:rPr lang="zh-CN" altLang="en-US" sz="3600" dirty="0" smtClean="0"/>
              <a:t>月</a:t>
            </a:r>
            <a:r>
              <a:rPr lang="en-US" altLang="zh-CN" sz="3600" smtClean="0"/>
              <a:t>21</a:t>
            </a:r>
            <a:r>
              <a:rPr lang="zh-CN" altLang="en-US" sz="3600" smtClean="0"/>
              <a:t>日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817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8" y="983624"/>
            <a:ext cx="10810895" cy="46186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7474" y="5615189"/>
            <a:ext cx="4280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2-14.html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实现页面缓存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638731" y="1146221"/>
            <a:ext cx="3604526" cy="566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36394" y="81882"/>
            <a:ext cx="66068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在</a:t>
            </a:r>
            <a:r>
              <a:rPr lang="en-US" altLang="zh-CN" sz="3200" dirty="0" smtClean="0">
                <a:solidFill>
                  <a:srgbClr val="FF0000"/>
                </a:solidFill>
              </a:rPr>
              <a:t>2-5.html</a:t>
            </a:r>
            <a:r>
              <a:rPr lang="zh-CN" altLang="en-US" sz="3200" dirty="0" smtClean="0">
                <a:solidFill>
                  <a:srgbClr val="FF0000"/>
                </a:solidFill>
              </a:rPr>
              <a:t>的基础上添加</a:t>
            </a:r>
            <a:r>
              <a:rPr lang="en-US" altLang="zh-CN" sz="3200" dirty="0" smtClean="0">
                <a:solidFill>
                  <a:srgbClr val="FF0000"/>
                </a:solidFill>
              </a:rPr>
              <a:t>data-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dom</a:t>
            </a:r>
            <a:r>
              <a:rPr lang="en-US" altLang="zh-CN" sz="3200" dirty="0" smtClean="0">
                <a:solidFill>
                  <a:srgbClr val="FF0000"/>
                </a:solidFill>
              </a:rPr>
              <a:t>-cache=“true”</a:t>
            </a:r>
            <a:r>
              <a:rPr lang="zh-CN" altLang="en-US" sz="3200" dirty="0" smtClean="0">
                <a:solidFill>
                  <a:srgbClr val="FF0000"/>
                </a:solidFill>
              </a:rPr>
              <a:t>属性，实现页面</a:t>
            </a:r>
            <a:r>
              <a:rPr lang="zh-CN" altLang="en-US" sz="3200" dirty="0">
                <a:solidFill>
                  <a:srgbClr val="FF0000"/>
                </a:solidFill>
              </a:rPr>
              <a:t>缓存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76530"/>
            <a:ext cx="10058400" cy="36925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 smtClean="0"/>
              <a:t>使用页面缓存功能会使</a:t>
            </a:r>
            <a:r>
              <a:rPr lang="en-US" altLang="zh-CN" sz="3600" dirty="0" smtClean="0"/>
              <a:t>DOM</a:t>
            </a:r>
            <a:r>
              <a:rPr lang="zh-CN" altLang="en-US" sz="3600" dirty="0" smtClean="0"/>
              <a:t>内容变大，可能导致打开浏览器的速度变慢，因此选择使用开启缓存功能，就需要管理好缓存的内容，并及时清理</a:t>
            </a:r>
            <a:r>
              <a:rPr lang="zh-CN" altLang="en-US" sz="4000" dirty="0" smtClean="0"/>
              <a:t>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59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二、页面的脚本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16" y="2257858"/>
            <a:ext cx="10566492" cy="40233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/>
              <a:t>         脚本是</a:t>
            </a:r>
            <a:r>
              <a:rPr lang="zh-CN" altLang="en-US" sz="4000" dirty="0"/>
              <a:t>使用一种特定的描述性语言，依据一定的格式编写的可执行文件，又称作宏或批处理文件。</a:t>
            </a:r>
            <a:r>
              <a:rPr lang="zh-CN" altLang="en-US" sz="4000" dirty="0">
                <a:solidFill>
                  <a:srgbClr val="FF0000"/>
                </a:solidFill>
              </a:rPr>
              <a:t>脚本通常可以由应用程序临时调用并执行</a:t>
            </a:r>
            <a:r>
              <a:rPr lang="zh-CN" altLang="en-US" sz="4000" dirty="0" smtClean="0">
                <a:solidFill>
                  <a:srgbClr val="FF0000"/>
                </a:solidFill>
              </a:rPr>
              <a:t>。（</a:t>
            </a:r>
            <a:r>
              <a:rPr lang="en-US" altLang="zh-CN" sz="4000" dirty="0" smtClean="0">
                <a:solidFill>
                  <a:srgbClr val="FF0000"/>
                </a:solidFill>
              </a:rPr>
              <a:t>jQuery Mobile</a:t>
            </a:r>
            <a:r>
              <a:rPr lang="zh-CN" altLang="en-US" sz="4000" dirty="0" smtClean="0">
                <a:solidFill>
                  <a:srgbClr val="FF0000"/>
                </a:solidFill>
              </a:rPr>
              <a:t>使用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javascript</a:t>
            </a:r>
            <a:r>
              <a:rPr lang="zh-CN" altLang="en-US" sz="4000" dirty="0" smtClean="0">
                <a:solidFill>
                  <a:srgbClr val="FF0000"/>
                </a:solidFill>
              </a:rPr>
              <a:t>脚本）</a:t>
            </a:r>
            <a:endParaRPr lang="zh-CN" altLang="en-US" sz="4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4000" dirty="0"/>
              <a:t>    </a:t>
            </a:r>
            <a:r>
              <a:rPr lang="zh-CN" altLang="en-US" sz="4000" dirty="0" smtClean="0"/>
              <a:t>    各</a:t>
            </a:r>
            <a:r>
              <a:rPr lang="zh-CN" altLang="en-US" sz="4000" dirty="0"/>
              <a:t>类脚本目前被广泛地应用于网页设计中，因为</a:t>
            </a:r>
            <a:r>
              <a:rPr lang="zh-CN" altLang="en-US" sz="4000" dirty="0">
                <a:solidFill>
                  <a:srgbClr val="FF0000"/>
                </a:solidFill>
              </a:rPr>
              <a:t>脚本不仅可以减小网页的规模和提高网页浏览速度，而且可以丰富网页的表现</a:t>
            </a:r>
            <a:r>
              <a:rPr lang="zh-CN" altLang="en-US" sz="4000" dirty="0"/>
              <a:t>，</a:t>
            </a:r>
            <a:r>
              <a:rPr lang="zh-CN" altLang="en-US" sz="4000" dirty="0">
                <a:solidFill>
                  <a:srgbClr val="FF0000"/>
                </a:solidFill>
              </a:rPr>
              <a:t>如动画、声音等</a:t>
            </a:r>
            <a:r>
              <a:rPr lang="zh-CN" altLang="en-US" sz="4000" dirty="0"/>
              <a:t>。举个最常见的例子，当我们点击网页上的</a:t>
            </a:r>
            <a:r>
              <a:rPr lang="en-US" altLang="zh-CN" sz="4000" dirty="0"/>
              <a:t>E</a:t>
            </a:r>
            <a:r>
              <a:rPr lang="zh-CN" altLang="en-US" sz="4000" dirty="0"/>
              <a:t>－</a:t>
            </a:r>
            <a:r>
              <a:rPr lang="en-US" altLang="zh-CN" sz="4000" dirty="0"/>
              <a:t>mail</a:t>
            </a:r>
            <a:r>
              <a:rPr lang="zh-CN" altLang="en-US" sz="4000" dirty="0"/>
              <a:t>地址时能自动调用</a:t>
            </a:r>
            <a:r>
              <a:rPr lang="en-US" altLang="zh-CN" sz="4000" dirty="0" err="1"/>
              <a:t>OutlookExpress</a:t>
            </a:r>
            <a:r>
              <a:rPr lang="zh-CN" altLang="en-US" sz="4000" dirty="0"/>
              <a:t>或</a:t>
            </a:r>
            <a:r>
              <a:rPr lang="en-US" altLang="zh-CN" sz="4000" dirty="0" err="1"/>
              <a:t>Foxmail</a:t>
            </a:r>
            <a:r>
              <a:rPr lang="zh-CN" altLang="en-US" sz="4000" dirty="0"/>
              <a:t>这类邮件软件，就是通过脚本功能来实现的。</a:t>
            </a:r>
          </a:p>
          <a:p>
            <a:pPr>
              <a:lnSpc>
                <a:spcPct val="120000"/>
              </a:lnSpc>
            </a:pPr>
            <a:endParaRPr lang="en-US" altLang="zh-CN" sz="4000" dirty="0" smtClean="0"/>
          </a:p>
          <a:p>
            <a:pPr>
              <a:lnSpc>
                <a:spcPct val="12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17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二、页面的脚本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234" y="2125123"/>
            <a:ext cx="10566492" cy="44674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/>
              <a:t>页面初始化时，触发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pagebeforecreate</a:t>
            </a:r>
            <a:r>
              <a:rPr lang="zh-CN" altLang="en-US" sz="4000" dirty="0" smtClean="0">
                <a:solidFill>
                  <a:srgbClr val="FF0000"/>
                </a:solidFill>
              </a:rPr>
              <a:t>事件</a:t>
            </a:r>
            <a:r>
              <a:rPr lang="zh-CN" altLang="en-US" sz="4000" dirty="0" smtClean="0"/>
              <a:t>和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pagecreate</a:t>
            </a:r>
            <a:r>
              <a:rPr lang="zh-CN" altLang="en-US" sz="4000" dirty="0" smtClean="0">
                <a:solidFill>
                  <a:srgbClr val="FF0000"/>
                </a:solidFill>
              </a:rPr>
              <a:t>事件</a:t>
            </a:r>
            <a:r>
              <a:rPr lang="zh-CN" altLang="en-US" sz="4000" dirty="0" smtClean="0">
                <a:solidFill>
                  <a:schemeClr val="tx1"/>
                </a:solidFill>
              </a:rPr>
              <a:t>。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40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4000" dirty="0" err="1" smtClean="0">
                <a:solidFill>
                  <a:srgbClr val="FF0000"/>
                </a:solidFill>
              </a:rPr>
              <a:t>pagebeforecreate</a:t>
            </a:r>
            <a:r>
              <a:rPr lang="zh-CN" altLang="en-US" sz="4000" dirty="0">
                <a:solidFill>
                  <a:srgbClr val="FF0000"/>
                </a:solidFill>
              </a:rPr>
              <a:t>事件</a:t>
            </a:r>
            <a:r>
              <a:rPr lang="zh-CN" altLang="en-US" sz="4000" dirty="0"/>
              <a:t>在页面被加载和</a:t>
            </a:r>
            <a:r>
              <a:rPr lang="en-US" altLang="zh-CN" sz="4000" dirty="0"/>
              <a:t>jQuery Mobile</a:t>
            </a:r>
            <a:r>
              <a:rPr lang="zh-CN" altLang="en-US" sz="4000" dirty="0"/>
              <a:t>组件开始初始化前触发，可在该事件中添加一些页面加载的提示</a:t>
            </a:r>
            <a:r>
              <a:rPr lang="zh-CN" altLang="en-US" sz="4000" dirty="0" smtClean="0"/>
              <a:t>效果。</a:t>
            </a:r>
            <a:endParaRPr lang="en-US" altLang="zh-CN" sz="4000" dirty="0" smtClean="0"/>
          </a:p>
          <a:p>
            <a:pPr>
              <a:lnSpc>
                <a:spcPct val="120000"/>
              </a:lnSpc>
            </a:pPr>
            <a:endParaRPr lang="en-US" altLang="zh-CN" sz="40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4000" dirty="0" err="1" smtClean="0">
                <a:solidFill>
                  <a:srgbClr val="FF0000"/>
                </a:solidFill>
              </a:rPr>
              <a:t>pagecreate</a:t>
            </a:r>
            <a:r>
              <a:rPr lang="zh-CN" altLang="en-US" sz="4000" dirty="0" smtClean="0">
                <a:solidFill>
                  <a:srgbClr val="FF0000"/>
                </a:solidFill>
              </a:rPr>
              <a:t>事件</a:t>
            </a:r>
            <a:r>
              <a:rPr lang="zh-CN" altLang="en-US" sz="4000" dirty="0" smtClean="0"/>
              <a:t>在</a:t>
            </a:r>
            <a:r>
              <a:rPr lang="zh-CN" altLang="en-US" sz="4000" dirty="0"/>
              <a:t>页面创建成功</a:t>
            </a:r>
            <a:r>
              <a:rPr lang="zh-CN" altLang="en-US" sz="4000" dirty="0" smtClean="0"/>
              <a:t>之后触发</a:t>
            </a:r>
            <a:r>
              <a:rPr lang="zh-CN" altLang="en-US" sz="4000" dirty="0"/>
              <a:t>的事件</a:t>
            </a:r>
            <a:r>
              <a:rPr lang="en-US" altLang="zh-CN" sz="4000" dirty="0"/>
              <a:t>, </a:t>
            </a:r>
            <a:r>
              <a:rPr lang="zh-CN" altLang="en-US" sz="4000" dirty="0"/>
              <a:t>但在 </a:t>
            </a:r>
            <a:r>
              <a:rPr lang="en-US" altLang="zh-CN" sz="4000" dirty="0"/>
              <a:t>jQuery Mobile </a:t>
            </a:r>
            <a:r>
              <a:rPr lang="zh-CN" altLang="en-US" sz="4000" dirty="0"/>
              <a:t>完成页面增强之前。</a:t>
            </a:r>
            <a:r>
              <a:rPr lang="zh-CN" altLang="en-US" sz="4000" dirty="0" smtClean="0"/>
              <a:t>可以</a:t>
            </a:r>
            <a:r>
              <a:rPr lang="zh-CN" altLang="en-US" sz="4000" dirty="0"/>
              <a:t>在该事件中做一些页面组件初始化的动作。</a:t>
            </a:r>
            <a:endParaRPr lang="en-US" altLang="zh-CN" sz="4000" dirty="0"/>
          </a:p>
          <a:p>
            <a:pPr>
              <a:lnSpc>
                <a:spcPct val="120000"/>
              </a:lnSpc>
            </a:pPr>
            <a:endParaRPr lang="zh-CN" altLang="en-US" sz="4000" dirty="0"/>
          </a:p>
          <a:p>
            <a:pPr>
              <a:lnSpc>
                <a:spcPct val="120000"/>
              </a:lnSpc>
            </a:pPr>
            <a:endParaRPr lang="en-US" altLang="zh-CN" sz="4000" dirty="0" smtClean="0"/>
          </a:p>
          <a:p>
            <a:pPr>
              <a:lnSpc>
                <a:spcPct val="12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92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0468"/>
            <a:ext cx="10058400" cy="3898626"/>
          </a:xfrm>
        </p:spPr>
        <p:txBody>
          <a:bodyPr/>
          <a:lstStyle/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2-1.html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head</a:t>
            </a:r>
            <a:r>
              <a:rPr lang="zh-CN" altLang="en-US" sz="3200" dirty="0" smtClean="0"/>
              <a:t>标签内添加代码：</a:t>
            </a:r>
            <a:endParaRPr lang="en-US" altLang="zh-CN" sz="3200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94" y="2646407"/>
            <a:ext cx="10128848" cy="33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0" y="51377"/>
            <a:ext cx="7240511" cy="6305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83540" y="6356866"/>
            <a:ext cx="6927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2-15.html</a:t>
            </a:r>
            <a:r>
              <a:rPr lang="zh-CN" altLang="en-US" sz="2400" dirty="0" smtClean="0">
                <a:solidFill>
                  <a:schemeClr val="bg1"/>
                </a:solidFill>
              </a:rPr>
              <a:t>：在</a:t>
            </a:r>
            <a:r>
              <a:rPr lang="en-US" altLang="zh-CN" sz="2400" dirty="0" smtClean="0">
                <a:solidFill>
                  <a:schemeClr val="bg1"/>
                </a:solidFill>
              </a:rPr>
              <a:t>2-1.html</a:t>
            </a:r>
            <a:r>
              <a:rPr lang="zh-CN" altLang="en-US" sz="2400" dirty="0" smtClean="0">
                <a:solidFill>
                  <a:schemeClr val="bg1"/>
                </a:solidFill>
              </a:rPr>
              <a:t>的基础上实现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pagecreate</a:t>
            </a:r>
            <a:r>
              <a:rPr lang="zh-CN" altLang="en-US" sz="2400" dirty="0" smtClean="0">
                <a:solidFill>
                  <a:schemeClr val="bg1"/>
                </a:solidFill>
              </a:rPr>
              <a:t>事件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4" y="116530"/>
            <a:ext cx="3461710" cy="5502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05" y="139773"/>
            <a:ext cx="3430562" cy="5502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268" y="139773"/>
            <a:ext cx="3428324" cy="54793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28447" y="5729640"/>
            <a:ext cx="386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2-15.html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实现效果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3941385" y="2607741"/>
            <a:ext cx="463639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859267" y="2643446"/>
            <a:ext cx="463639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845734"/>
            <a:ext cx="10488930" cy="4023360"/>
          </a:xfrm>
        </p:spPr>
        <p:txBody>
          <a:bodyPr/>
          <a:lstStyle/>
          <a:p>
            <a:endParaRPr lang="en-US" altLang="zh-CN" sz="4400" dirty="0" smtClean="0"/>
          </a:p>
          <a:p>
            <a:r>
              <a:rPr lang="zh-CN" altLang="en-US" sz="4400" dirty="0" smtClean="0"/>
              <a:t>以对话框的形式打开新的页面：</a:t>
            </a:r>
            <a:endParaRPr lang="en-US" altLang="zh-CN" sz="4400" dirty="0" smtClean="0"/>
          </a:p>
          <a:p>
            <a:r>
              <a:rPr lang="zh-CN" altLang="en-US" sz="4400" dirty="0" smtClean="0"/>
              <a:t>在链接</a:t>
            </a:r>
            <a:r>
              <a:rPr lang="en-US" altLang="zh-CN" sz="4400" dirty="0"/>
              <a:t>a</a:t>
            </a:r>
            <a:r>
              <a:rPr lang="zh-CN" altLang="en-US" sz="4400" dirty="0"/>
              <a:t>标签里添加</a:t>
            </a:r>
            <a:r>
              <a:rPr lang="en-US" altLang="zh-CN" sz="4400" dirty="0" smtClean="0">
                <a:solidFill>
                  <a:srgbClr val="FF0000"/>
                </a:solidFill>
              </a:rPr>
              <a:t>data-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rel</a:t>
            </a:r>
            <a:r>
              <a:rPr lang="en-US" altLang="zh-CN" sz="4400" dirty="0" smtClean="0">
                <a:solidFill>
                  <a:srgbClr val="FF0000"/>
                </a:solidFill>
              </a:rPr>
              <a:t>=“dialog”</a:t>
            </a:r>
            <a:r>
              <a:rPr lang="zh-CN" altLang="en-US" sz="4400" dirty="0" smtClean="0">
                <a:solidFill>
                  <a:srgbClr val="FF0000"/>
                </a:solidFill>
              </a:rPr>
              <a:t> 属性</a:t>
            </a:r>
            <a:endParaRPr lang="zh-CN" altLang="en-US" sz="4400" dirty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76" y="4294678"/>
            <a:ext cx="10588877" cy="16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22" y="628488"/>
            <a:ext cx="10498550" cy="46409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83285" y="5611523"/>
            <a:ext cx="7471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2-16.html</a:t>
            </a:r>
            <a:r>
              <a:rPr lang="zh-CN" altLang="en-US" sz="3200" dirty="0" smtClean="0"/>
              <a:t>：以对话框形式打开新的页面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7022629" y="1617012"/>
            <a:ext cx="43458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在</a:t>
            </a:r>
            <a:r>
              <a:rPr lang="en-US" altLang="zh-CN" sz="3200" dirty="0">
                <a:solidFill>
                  <a:srgbClr val="FF0000"/>
                </a:solidFill>
              </a:rPr>
              <a:t>2-8.html</a:t>
            </a:r>
            <a:r>
              <a:rPr lang="zh-CN" altLang="en-US" sz="3200" dirty="0">
                <a:solidFill>
                  <a:srgbClr val="FF0000"/>
                </a:solidFill>
              </a:rPr>
              <a:t>的基础上添加</a:t>
            </a:r>
            <a:r>
              <a:rPr lang="en-US" altLang="zh-CN" sz="3200" dirty="0">
                <a:solidFill>
                  <a:srgbClr val="FF0000"/>
                </a:solidFill>
              </a:rPr>
              <a:t>data-</a:t>
            </a:r>
            <a:r>
              <a:rPr lang="en-US" altLang="zh-CN" sz="3200" dirty="0" err="1">
                <a:solidFill>
                  <a:srgbClr val="FF0000"/>
                </a:solidFill>
              </a:rPr>
              <a:t>rel</a:t>
            </a:r>
            <a:r>
              <a:rPr lang="en-US" altLang="zh-CN" sz="3200" dirty="0">
                <a:solidFill>
                  <a:srgbClr val="FF0000"/>
                </a:solidFill>
              </a:rPr>
              <a:t>=“dialog”</a:t>
            </a:r>
            <a:r>
              <a:rPr lang="zh-CN" altLang="en-US" sz="3200" dirty="0">
                <a:solidFill>
                  <a:srgbClr val="FF0000"/>
                </a:solidFill>
              </a:rPr>
              <a:t> 属性</a:t>
            </a:r>
          </a:p>
        </p:txBody>
      </p:sp>
      <p:sp>
        <p:nvSpPr>
          <p:cNvPr id="7" name="矩形 6"/>
          <p:cNvSpPr/>
          <p:nvPr/>
        </p:nvSpPr>
        <p:spPr>
          <a:xfrm>
            <a:off x="5591023" y="2849005"/>
            <a:ext cx="5118305" cy="566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90" y="132468"/>
            <a:ext cx="3598351" cy="550088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9" y="132468"/>
            <a:ext cx="3800170" cy="55008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5011" y="5800524"/>
            <a:ext cx="11440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2-16.html</a:t>
            </a:r>
            <a:r>
              <a:rPr lang="zh-CN" altLang="en-US" sz="2400" dirty="0" smtClean="0"/>
              <a:t>：在</a:t>
            </a:r>
            <a:r>
              <a:rPr lang="en-US" altLang="zh-CN" sz="2400" dirty="0" smtClean="0"/>
              <a:t>2-8.html</a:t>
            </a:r>
            <a:r>
              <a:rPr lang="zh-CN" altLang="en-US" sz="2400" dirty="0" smtClean="0"/>
              <a:t>的基础上添加</a:t>
            </a:r>
            <a:r>
              <a:rPr lang="en-US" altLang="zh-CN" sz="2400" dirty="0">
                <a:solidFill>
                  <a:srgbClr val="FF0000"/>
                </a:solidFill>
              </a:rPr>
              <a:t>data-</a:t>
            </a:r>
            <a:r>
              <a:rPr lang="en-US" altLang="zh-CN" sz="2400" dirty="0" err="1">
                <a:solidFill>
                  <a:srgbClr val="FF0000"/>
                </a:solidFill>
              </a:rPr>
              <a:t>rel</a:t>
            </a:r>
            <a:r>
              <a:rPr lang="en-US" altLang="zh-CN" sz="2400" dirty="0">
                <a:solidFill>
                  <a:srgbClr val="FF0000"/>
                </a:solidFill>
              </a:rPr>
              <a:t>=“dialog”</a:t>
            </a:r>
            <a:r>
              <a:rPr lang="zh-CN" altLang="en-US" sz="2400" dirty="0">
                <a:solidFill>
                  <a:srgbClr val="FF0000"/>
                </a:solidFill>
              </a:rPr>
              <a:t> 属性</a:t>
            </a:r>
            <a:r>
              <a:rPr lang="zh-CN" altLang="en-US" sz="2400" dirty="0" smtClean="0"/>
              <a:t>以对话框形式打开新的页面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867330" y="940377"/>
            <a:ext cx="3844213" cy="34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4646645" y="2596758"/>
            <a:ext cx="2220685" cy="629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节课内容安排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376089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、熟悉</a:t>
            </a:r>
            <a:r>
              <a:rPr lang="en-US" altLang="zh-CN" sz="3600" dirty="0" smtClean="0"/>
              <a:t>jQuery Mobile</a:t>
            </a:r>
            <a:r>
              <a:rPr lang="zh-CN" altLang="en-US" sz="3600" dirty="0" smtClean="0"/>
              <a:t>的基本页面框架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、熟悉</a:t>
            </a:r>
            <a:r>
              <a:rPr lang="en-US" altLang="zh-CN" sz="3600" dirty="0" smtClean="0"/>
              <a:t>jQuery Mobile</a:t>
            </a:r>
            <a:r>
              <a:rPr lang="zh-CN" altLang="en-US" sz="3600" dirty="0" smtClean="0"/>
              <a:t>的页面跳转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9310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中关闭对话框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32720" cy="402336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4000" dirty="0" smtClean="0"/>
              <a:t>通过</a:t>
            </a:r>
            <a:r>
              <a:rPr lang="zh-CN" altLang="en-US" sz="4000" dirty="0"/>
              <a:t>链接</a:t>
            </a:r>
            <a:r>
              <a:rPr lang="en-US" altLang="zh-CN" sz="4000" dirty="0"/>
              <a:t>a</a:t>
            </a:r>
            <a:r>
              <a:rPr lang="zh-CN" altLang="en-US" sz="4000" dirty="0" smtClean="0"/>
              <a:t>标签实现在对话框中增加一个关闭按钮</a:t>
            </a:r>
            <a:endParaRPr lang="en-US" altLang="zh-CN" sz="4000" dirty="0" smtClean="0"/>
          </a:p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rgbClr val="FF0000"/>
                </a:solidFill>
              </a:rPr>
              <a:t>&lt;a </a:t>
            </a:r>
            <a:r>
              <a:rPr lang="en-US" altLang="zh-CN" sz="4000" dirty="0" err="1">
                <a:solidFill>
                  <a:srgbClr val="FF0000"/>
                </a:solidFill>
              </a:rPr>
              <a:t>href</a:t>
            </a:r>
            <a:r>
              <a:rPr lang="en-US" altLang="zh-CN" sz="4000" dirty="0">
                <a:solidFill>
                  <a:srgbClr val="FF0000"/>
                </a:solidFill>
              </a:rPr>
              <a:t>="#" data-role="button" </a:t>
            </a:r>
          </a:p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rgbClr val="FF0000"/>
                </a:solidFill>
              </a:rPr>
              <a:t>		</a:t>
            </a:r>
            <a:r>
              <a:rPr lang="en-US" altLang="zh-CN" sz="4000" dirty="0" smtClean="0">
                <a:solidFill>
                  <a:srgbClr val="FF0000"/>
                </a:solidFill>
              </a:rPr>
              <a:t>data-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rel</a:t>
            </a:r>
            <a:r>
              <a:rPr lang="en-US" altLang="zh-CN" sz="4000" dirty="0">
                <a:solidFill>
                  <a:srgbClr val="FF0000"/>
                </a:solidFill>
              </a:rPr>
              <a:t>="back" data-theme="c"&gt;</a:t>
            </a:r>
            <a:r>
              <a:rPr lang="zh-CN" altLang="en-US" sz="4000" dirty="0">
                <a:solidFill>
                  <a:srgbClr val="FF0000"/>
                </a:solidFill>
              </a:rPr>
              <a:t>关闭</a:t>
            </a:r>
            <a:r>
              <a:rPr lang="en-US" altLang="zh-CN" sz="4000" dirty="0">
                <a:solidFill>
                  <a:srgbClr val="FF0000"/>
                </a:solidFill>
              </a:rPr>
              <a:t>&lt;/a&gt;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9" y="604684"/>
            <a:ext cx="10257215" cy="51286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50600" y="5733292"/>
            <a:ext cx="5181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2-17.html</a:t>
            </a:r>
            <a:r>
              <a:rPr lang="zh-CN" altLang="en-US" sz="2400" dirty="0" smtClean="0"/>
              <a:t>：在对话框中增加关闭按钮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022629" y="1554549"/>
            <a:ext cx="46069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在</a:t>
            </a:r>
            <a:r>
              <a:rPr lang="en-US" altLang="zh-CN" sz="3200" dirty="0" smtClean="0">
                <a:solidFill>
                  <a:srgbClr val="FF0000"/>
                </a:solidFill>
              </a:rPr>
              <a:t>2-16.html</a:t>
            </a:r>
            <a:r>
              <a:rPr lang="zh-CN" altLang="en-US" sz="3200" dirty="0">
                <a:solidFill>
                  <a:srgbClr val="FF0000"/>
                </a:solidFill>
              </a:rPr>
              <a:t>的基础</a:t>
            </a:r>
            <a:r>
              <a:rPr lang="zh-CN" altLang="en-US" sz="3200" dirty="0" smtClean="0">
                <a:solidFill>
                  <a:srgbClr val="FF0000"/>
                </a:solidFill>
              </a:rPr>
              <a:t>上在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pagetwo</a:t>
            </a:r>
            <a:r>
              <a:rPr lang="zh-CN" altLang="en-US" sz="3200" dirty="0" smtClean="0">
                <a:solidFill>
                  <a:srgbClr val="FF0000"/>
                </a:solidFill>
              </a:rPr>
              <a:t>中增加关闭按钮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9303" y="3168988"/>
            <a:ext cx="7962891" cy="754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83" y="304801"/>
            <a:ext cx="3522416" cy="5410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73453" y="5715000"/>
            <a:ext cx="6857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2-17.html</a:t>
            </a:r>
            <a:r>
              <a:rPr lang="zh-CN" altLang="en-US" sz="3200" dirty="0" smtClean="0"/>
              <a:t>：在对话框中增加关闭按钮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360441" y="2590800"/>
            <a:ext cx="3162301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02799" y="1853396"/>
            <a:ext cx="21564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通过该关闭按钮可以关闭当前页面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78" y="304800"/>
            <a:ext cx="360693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lert()</a:t>
            </a:r>
            <a:r>
              <a:rPr lang="zh-CN" altLang="en-US" dirty="0" smtClean="0"/>
              <a:t>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50772"/>
            <a:ext cx="10058400" cy="371832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alert</a:t>
            </a:r>
            <a:r>
              <a:rPr lang="en-US" altLang="zh-CN" sz="3200" dirty="0"/>
              <a:t>()</a:t>
            </a:r>
            <a:r>
              <a:rPr lang="zh-CN" altLang="en-US" sz="3200" dirty="0" smtClean="0"/>
              <a:t>对话框在实际的开发中非常重要。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alert()</a:t>
            </a:r>
            <a:r>
              <a:rPr lang="zh-CN" altLang="en-US" sz="3200" dirty="0" smtClean="0"/>
              <a:t>对话框在弹出后，页面仍然保持在当前页面没有发生跳转，这在应用中需要进行确认操作时非常实用。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/>
              <a:t>e</a:t>
            </a:r>
            <a:r>
              <a:rPr lang="en-US" altLang="zh-CN" sz="3200" dirty="0" err="1" smtClean="0"/>
              <a:t>g</a:t>
            </a:r>
            <a:r>
              <a:rPr lang="zh-CN" altLang="en-US" sz="3200" dirty="0" smtClean="0"/>
              <a:t>：打开手机</a:t>
            </a:r>
            <a:r>
              <a:rPr lang="en-US" altLang="zh-CN" sz="3200" dirty="0" err="1" smtClean="0"/>
              <a:t>qq</a:t>
            </a:r>
            <a:r>
              <a:rPr lang="zh-CN" altLang="en-US" sz="3200" dirty="0" smtClean="0"/>
              <a:t>，当我们退出时会弹出一个对话框确认是不是真的要退出，该对话框弹出时页面仍然保持在当前页面未跳转。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18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18" y="103029"/>
            <a:ext cx="7569290" cy="60659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60574" y="5907370"/>
            <a:ext cx="659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2-18.html</a:t>
            </a:r>
            <a:r>
              <a:rPr lang="zh-CN" altLang="en-US" sz="2800" dirty="0" smtClean="0"/>
              <a:t>：用</a:t>
            </a:r>
            <a:r>
              <a:rPr lang="en-US" altLang="zh-CN" sz="2800" dirty="0" smtClean="0"/>
              <a:t>alert</a:t>
            </a:r>
            <a:r>
              <a:rPr lang="zh-CN" altLang="en-US" sz="2800" dirty="0" smtClean="0"/>
              <a:t>对话框仿手机遭遇入侵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638507" y="2861126"/>
            <a:ext cx="7196401" cy="1878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64265" y="5190186"/>
            <a:ext cx="4826687" cy="283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81581" y="2861126"/>
            <a:ext cx="30086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通过该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代码可以让当前页面每间隔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弹出一个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alert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对话框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676262" y="4890846"/>
            <a:ext cx="34922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设置页面背景为黑色，更像手机被入侵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09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14" y="360609"/>
            <a:ext cx="4198513" cy="53318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73453" y="5715000"/>
            <a:ext cx="6471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2-18.html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alert</a:t>
            </a:r>
            <a:r>
              <a:rPr lang="zh-CN" altLang="en-US" sz="3200" dirty="0" smtClean="0"/>
              <a:t>对话框仿黑客攻击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281688" y="2915892"/>
            <a:ext cx="3162301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50165" y="2334038"/>
            <a:ext cx="26938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点击“确认”按钮，该对话框一直反复弹出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66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252" y="1699260"/>
            <a:ext cx="2466975" cy="42475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四、应用实战：整人游戏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55" y="1737360"/>
            <a:ext cx="2457450" cy="42015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623" y="1708786"/>
            <a:ext cx="2457450" cy="42283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700" y="1699260"/>
            <a:ext cx="2447925" cy="418367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2382989" y="2773868"/>
            <a:ext cx="953634" cy="4684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339197" y="3550559"/>
            <a:ext cx="1054296" cy="4695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625183" y="3915267"/>
            <a:ext cx="1282812" cy="3393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410690" y="590156"/>
            <a:ext cx="3913862" cy="3029458"/>
            <a:chOff x="5439886" y="755899"/>
            <a:chExt cx="3913862" cy="3029458"/>
          </a:xfrm>
        </p:grpSpPr>
        <p:sp>
          <p:nvSpPr>
            <p:cNvPr id="18" name="任意多边形 17"/>
            <p:cNvSpPr/>
            <p:nvPr/>
          </p:nvSpPr>
          <p:spPr>
            <a:xfrm>
              <a:off x="5439886" y="755899"/>
              <a:ext cx="3792572" cy="3029458"/>
            </a:xfrm>
            <a:custGeom>
              <a:avLst/>
              <a:gdLst>
                <a:gd name="connsiteX0" fmla="*/ 0 w 3999153"/>
                <a:gd name="connsiteY0" fmla="*/ 2950763 h 2950763"/>
                <a:gd name="connsiteX1" fmla="*/ 953036 w 3999153"/>
                <a:gd name="connsiteY1" fmla="*/ 53017 h 2950763"/>
                <a:gd name="connsiteX2" fmla="*/ 3747752 w 3999153"/>
                <a:gd name="connsiteY2" fmla="*/ 1083327 h 2950763"/>
                <a:gd name="connsiteX3" fmla="*/ 3889419 w 3999153"/>
                <a:gd name="connsiteY3" fmla="*/ 1186358 h 29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9153" h="2950763">
                  <a:moveTo>
                    <a:pt x="0" y="2950763"/>
                  </a:moveTo>
                  <a:cubicBezTo>
                    <a:pt x="164205" y="1657509"/>
                    <a:pt x="328411" y="364256"/>
                    <a:pt x="953036" y="53017"/>
                  </a:cubicBezTo>
                  <a:cubicBezTo>
                    <a:pt x="1577661" y="-258222"/>
                    <a:pt x="3258355" y="894437"/>
                    <a:pt x="3747752" y="1083327"/>
                  </a:cubicBezTo>
                  <a:cubicBezTo>
                    <a:pt x="4237149" y="1272217"/>
                    <a:pt x="3855075" y="1126257"/>
                    <a:pt x="3889419" y="118635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9126922" y="1940821"/>
              <a:ext cx="226826" cy="4871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箭头连接符 23"/>
          <p:cNvCxnSpPr/>
          <p:nvPr/>
        </p:nvCxnSpPr>
        <p:spPr>
          <a:xfrm flipV="1">
            <a:off x="8341749" y="3150018"/>
            <a:ext cx="1054296" cy="4695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97280" y="594684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index.html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17322" y="5937162"/>
            <a:ext cx="149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question.html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39377" y="5937162"/>
            <a:ext cx="1402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confirm.html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90248" y="5937162"/>
            <a:ext cx="121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result.html</a:t>
            </a:r>
          </a:p>
        </p:txBody>
      </p:sp>
    </p:spTree>
    <p:extLst>
      <p:ext uri="{BB962C8B-B14F-4D97-AF65-F5344CB8AC3E}">
        <p14:creationId xmlns:p14="http://schemas.microsoft.com/office/powerpoint/2010/main" val="11695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34" y="309496"/>
            <a:ext cx="7248525" cy="5543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52604" y="5853046"/>
            <a:ext cx="2456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index.html</a:t>
            </a:r>
            <a:r>
              <a:rPr lang="zh-CN" altLang="en-US" sz="2800" dirty="0" smtClean="0"/>
              <a:t>代码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75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43" y="381411"/>
            <a:ext cx="7708542" cy="56301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89300" y="5749959"/>
            <a:ext cx="2942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question.html代码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58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51" y="111683"/>
            <a:ext cx="7846856" cy="5816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11331" y="5799204"/>
            <a:ext cx="2797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confirm.html代码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12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本节课内容安排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zh-CN" altLang="en-US" sz="3600" dirty="0"/>
              <a:t>页面预加载和页面缓存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zh-CN" altLang="en-US" sz="3600" dirty="0"/>
              <a:t>页面的脚本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、对话框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3600" dirty="0" smtClean="0"/>
              <a:t>4</a:t>
            </a:r>
            <a:r>
              <a:rPr lang="zh-CN" altLang="en-US" sz="3600" dirty="0" smtClean="0"/>
              <a:t>、应用实战：整人游戏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471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75" y="129258"/>
            <a:ext cx="8398404" cy="57950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07756" y="5724372"/>
            <a:ext cx="2499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result.</a:t>
            </a:r>
            <a:r>
              <a:rPr lang="zh-CN" altLang="en-US" sz="2800" dirty="0" smtClean="0"/>
              <a:t>html代码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681904" y="4688740"/>
            <a:ext cx="7328975" cy="340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294" y="2967335"/>
            <a:ext cx="54854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i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zh-CN" altLang="en-US" sz="9600" b="1" i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2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一、页面预加载与页面缓存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、移动终端设备的系统配置低于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，因此需注意页面在移动终端的加载速度，速度过慢会影响用户体验。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、加快页面移动终端访问的速度：预加载和页面缓存。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、预加载：</a:t>
            </a:r>
            <a:r>
              <a:rPr lang="en-US" altLang="zh-CN" sz="2400" dirty="0" smtClean="0"/>
              <a:t>jQuery Mobile</a:t>
            </a:r>
            <a:r>
              <a:rPr lang="zh-CN" altLang="en-US" sz="2400" dirty="0" smtClean="0"/>
              <a:t>将在加载完当前页面后自动在后台进行预加载设置的目标页面。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、页面缓存：将访问过的页面容器缓存到当前的页面文档中，下次访问时可以从缓存中直接读取，无需再重新加载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01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、页面预加载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sz="4800" dirty="0" smtClean="0"/>
              <a:t>页面预加载的方法：</a:t>
            </a:r>
            <a:endParaRPr lang="en-US" altLang="zh-CN" sz="4800" dirty="0" smtClean="0"/>
          </a:p>
          <a:p>
            <a:r>
              <a:rPr lang="zh-CN" altLang="en-US" sz="4800" dirty="0" smtClean="0">
                <a:solidFill>
                  <a:schemeClr val="tx1"/>
                </a:solidFill>
              </a:rPr>
              <a:t>              在添加锚</a:t>
            </a:r>
            <a:r>
              <a:rPr lang="en-US" altLang="zh-CN" sz="4800" dirty="0" smtClean="0">
                <a:solidFill>
                  <a:schemeClr val="tx1"/>
                </a:solidFill>
              </a:rPr>
              <a:t>a</a:t>
            </a:r>
            <a:r>
              <a:rPr lang="zh-CN" altLang="en-US" sz="4800" dirty="0" smtClean="0">
                <a:solidFill>
                  <a:schemeClr val="tx1"/>
                </a:solidFill>
              </a:rPr>
              <a:t>元素时，添加属性</a:t>
            </a:r>
            <a:endParaRPr lang="en-US" altLang="zh-CN" sz="4800" dirty="0" smtClean="0">
              <a:solidFill>
                <a:schemeClr val="tx1"/>
              </a:solidFill>
            </a:endParaRPr>
          </a:p>
          <a:p>
            <a:r>
              <a:rPr lang="en-US" altLang="zh-CN" sz="4800" dirty="0" smtClean="0">
                <a:solidFill>
                  <a:srgbClr val="FF0000"/>
                </a:solidFill>
              </a:rPr>
              <a:t>              data-</a:t>
            </a:r>
            <a:r>
              <a:rPr lang="en-US" altLang="zh-CN" sz="4800" dirty="0" err="1" smtClean="0">
                <a:solidFill>
                  <a:srgbClr val="FF0000"/>
                </a:solidFill>
              </a:rPr>
              <a:t>prefetch</a:t>
            </a:r>
            <a:r>
              <a:rPr lang="en-US" altLang="zh-CN" sz="4800" dirty="0" smtClean="0">
                <a:solidFill>
                  <a:srgbClr val="FF0000"/>
                </a:solidFill>
              </a:rPr>
              <a:t>=“true”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336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20311" y="6308410"/>
            <a:ext cx="5134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火狐浏览器中以开发者身份查看源码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41" y="206265"/>
            <a:ext cx="7157502" cy="36239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27905" y="1910160"/>
            <a:ext cx="5689571" cy="536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55050" y="884178"/>
            <a:ext cx="30169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在</a:t>
            </a:r>
            <a:r>
              <a:rPr lang="en-US" altLang="zh-CN" sz="3200" dirty="0" smtClean="0">
                <a:solidFill>
                  <a:srgbClr val="FF0000"/>
                </a:solidFill>
              </a:rPr>
              <a:t>2-7.html</a:t>
            </a:r>
            <a:r>
              <a:rPr lang="zh-CN" altLang="en-US" sz="3200" dirty="0" smtClean="0">
                <a:solidFill>
                  <a:srgbClr val="FF0000"/>
                </a:solidFill>
              </a:rPr>
              <a:t>的基础上添加</a:t>
            </a:r>
            <a:r>
              <a:rPr lang="en-US" altLang="zh-CN" sz="3200" dirty="0" smtClean="0">
                <a:solidFill>
                  <a:srgbClr val="FF0000"/>
                </a:solidFill>
              </a:rPr>
              <a:t>data-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prefetch</a:t>
            </a:r>
            <a:r>
              <a:rPr lang="en-US" altLang="zh-CN" sz="3200" dirty="0" smtClean="0">
                <a:solidFill>
                  <a:srgbClr val="FF0000"/>
                </a:solidFill>
              </a:rPr>
              <a:t>=“true”</a:t>
            </a:r>
            <a:r>
              <a:rPr lang="zh-CN" altLang="en-US" sz="3200" dirty="0" smtClean="0">
                <a:solidFill>
                  <a:srgbClr val="FF0000"/>
                </a:solidFill>
              </a:rPr>
              <a:t>属性，实现页面预加载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91" y="3971043"/>
            <a:ext cx="11405962" cy="23431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354326" y="5001531"/>
            <a:ext cx="44533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2-5.html</a:t>
            </a:r>
            <a:r>
              <a:rPr lang="zh-CN" altLang="en-US" sz="2400" dirty="0" smtClean="0">
                <a:solidFill>
                  <a:srgbClr val="FF0000"/>
                </a:solidFill>
              </a:rPr>
              <a:t>已通过预加载的方式注入</a:t>
            </a:r>
            <a:r>
              <a:rPr lang="en-US" altLang="zh-CN" sz="2400" dirty="0" smtClean="0">
                <a:solidFill>
                  <a:srgbClr val="FF0000"/>
                </a:solidFill>
              </a:rPr>
              <a:t>2-7.html</a:t>
            </a:r>
            <a:r>
              <a:rPr lang="zh-CN" altLang="en-US" sz="2400" dirty="0" smtClean="0">
                <a:solidFill>
                  <a:srgbClr val="FF0000"/>
                </a:solidFill>
              </a:rPr>
              <a:t>当前文档中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891" y="5805675"/>
            <a:ext cx="11451300" cy="356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91" y="3867314"/>
            <a:ext cx="11666130" cy="1203794"/>
          </a:xfrm>
          <a:prstGeom prst="rect">
            <a:avLst/>
          </a:prstGeom>
        </p:spPr>
      </p:pic>
      <p:sp>
        <p:nvSpPr>
          <p:cNvPr id="13" name="流程图: 合并 12"/>
          <p:cNvSpPr/>
          <p:nvPr/>
        </p:nvSpPr>
        <p:spPr>
          <a:xfrm rot="10800000">
            <a:off x="4041913" y="5133363"/>
            <a:ext cx="1166191" cy="5918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2690" y="4967027"/>
            <a:ext cx="4453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放大显示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083" y="3338121"/>
            <a:ext cx="4646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2-13.html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实现页面</a:t>
            </a:r>
            <a:r>
              <a:rPr lang="zh-CN" altLang="en-US" sz="2800" dirty="0"/>
              <a:t>预加载</a:t>
            </a:r>
          </a:p>
        </p:txBody>
      </p:sp>
    </p:spTree>
    <p:extLst>
      <p:ext uri="{BB962C8B-B14F-4D97-AF65-F5344CB8AC3E}">
        <p14:creationId xmlns:p14="http://schemas.microsoft.com/office/powerpoint/2010/main" val="66703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7" y="3895247"/>
            <a:ext cx="9630573" cy="1469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71" y="324795"/>
            <a:ext cx="11274041" cy="26885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73062" y="2991619"/>
            <a:ext cx="8601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谷</a:t>
            </a:r>
            <a:r>
              <a:rPr lang="zh-CN" altLang="en-US" sz="2400" b="1" dirty="0" smtClean="0"/>
              <a:t>歌、</a:t>
            </a:r>
            <a:r>
              <a:rPr lang="en-US" altLang="zh-CN" sz="2400" b="1" dirty="0" smtClean="0"/>
              <a:t>360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QQ</a:t>
            </a:r>
            <a:r>
              <a:rPr lang="zh-CN" altLang="en-US" sz="2400" b="1" dirty="0" smtClean="0"/>
              <a:t>、搜狗浏览器中以开发者身份查看源码，并不出现预加载项页面，但是会出现如下图所示错误提示。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778473" y="5364512"/>
            <a:ext cx="10190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原因：</a:t>
            </a:r>
            <a:r>
              <a:rPr lang="zh-CN" altLang="en-US" sz="2800" b="1" dirty="0">
                <a:solidFill>
                  <a:srgbClr val="0070C0"/>
                </a:solidFill>
              </a:rPr>
              <a:t>浏览器内核为了安全机制，不允许这样方式访问其他页面，将</a:t>
            </a:r>
            <a:r>
              <a:rPr lang="en-US" altLang="zh-CN" sz="2800" b="1" dirty="0">
                <a:solidFill>
                  <a:srgbClr val="0070C0"/>
                </a:solidFill>
              </a:rPr>
              <a:t>html</a:t>
            </a:r>
            <a:r>
              <a:rPr lang="zh-CN" altLang="en-US" sz="2800" b="1" dirty="0">
                <a:solidFill>
                  <a:srgbClr val="0070C0"/>
                </a:solidFill>
              </a:rPr>
              <a:t>页面部署到服务器再访问，就不会出现这种情况了</a:t>
            </a:r>
          </a:p>
        </p:txBody>
      </p:sp>
    </p:spTree>
    <p:extLst>
      <p:ext uri="{BB962C8B-B14F-4D97-AF65-F5344CB8AC3E}">
        <p14:creationId xmlns:p14="http://schemas.microsoft.com/office/powerpoint/2010/main" val="40840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2982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 smtClean="0"/>
              <a:t>页面预加载允许同时加载多个页面。</a:t>
            </a:r>
            <a:endParaRPr lang="en-US" altLang="zh-CN" sz="3600" dirty="0" smtClean="0"/>
          </a:p>
          <a:p>
            <a:pPr>
              <a:lnSpc>
                <a:spcPct val="130000"/>
              </a:lnSpc>
            </a:pPr>
            <a:endParaRPr lang="en-US" altLang="zh-CN" sz="3600" dirty="0" smtClean="0"/>
          </a:p>
          <a:p>
            <a:pPr>
              <a:lnSpc>
                <a:spcPct val="130000"/>
              </a:lnSpc>
            </a:pPr>
            <a:r>
              <a:rPr lang="zh-CN" altLang="en-US" sz="3600" dirty="0" smtClean="0"/>
              <a:t>缺点：进行预加载的过程中需加大页面</a:t>
            </a:r>
            <a:r>
              <a:rPr lang="en-US" altLang="zh-CN" sz="3600" dirty="0" smtClean="0"/>
              <a:t>http</a:t>
            </a:r>
            <a:r>
              <a:rPr lang="zh-CN" altLang="en-US" sz="3600" dirty="0" smtClean="0"/>
              <a:t>的访问请求，这可能会延缓</a:t>
            </a:r>
            <a:r>
              <a:rPr lang="zh-CN" altLang="en-US" sz="3600" dirty="0"/>
              <a:t>当前</a:t>
            </a:r>
            <a:r>
              <a:rPr lang="zh-CN" altLang="en-US" sz="3600" dirty="0" smtClean="0"/>
              <a:t>页面访问的速度，因此该功能需要选择性地使用。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73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、页面缓存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dirty="0"/>
              <a:t>添加</a:t>
            </a:r>
            <a:r>
              <a:rPr lang="zh-CN" altLang="en-US" sz="4800" dirty="0" smtClean="0"/>
              <a:t>页面缓存：</a:t>
            </a:r>
            <a:endParaRPr lang="en-US" altLang="zh-CN" sz="4800" dirty="0"/>
          </a:p>
          <a:p>
            <a:r>
              <a:rPr lang="zh-CN" altLang="en-US" sz="4800" dirty="0">
                <a:solidFill>
                  <a:schemeClr val="tx1"/>
                </a:solidFill>
              </a:rPr>
              <a:t>              </a:t>
            </a:r>
            <a:r>
              <a:rPr lang="zh-CN" altLang="en-US" sz="4800" dirty="0" smtClean="0">
                <a:solidFill>
                  <a:schemeClr val="tx1"/>
                </a:solidFill>
              </a:rPr>
              <a:t>在</a:t>
            </a:r>
            <a:r>
              <a:rPr lang="en-US" altLang="zh-CN" sz="4800" dirty="0" smtClean="0">
                <a:solidFill>
                  <a:schemeClr val="tx1"/>
                </a:solidFill>
              </a:rPr>
              <a:t>page</a:t>
            </a:r>
            <a:r>
              <a:rPr lang="zh-CN" altLang="en-US" sz="4800" dirty="0" smtClean="0">
                <a:solidFill>
                  <a:schemeClr val="tx1"/>
                </a:solidFill>
              </a:rPr>
              <a:t>容器中添加</a:t>
            </a:r>
            <a:r>
              <a:rPr lang="zh-CN" altLang="en-US" sz="4800" dirty="0">
                <a:solidFill>
                  <a:schemeClr val="tx1"/>
                </a:solidFill>
              </a:rPr>
              <a:t>属性</a:t>
            </a:r>
            <a:endParaRPr lang="en-US" altLang="zh-CN" sz="4800" dirty="0">
              <a:solidFill>
                <a:schemeClr val="tx1"/>
              </a:solidFill>
            </a:endParaRPr>
          </a:p>
          <a:p>
            <a:r>
              <a:rPr lang="en-US" altLang="zh-CN" sz="4800" dirty="0">
                <a:solidFill>
                  <a:srgbClr val="FF0000"/>
                </a:solidFill>
              </a:rPr>
              <a:t>              </a:t>
            </a:r>
            <a:r>
              <a:rPr lang="en-US" altLang="zh-CN" sz="4800" dirty="0" smtClean="0">
                <a:solidFill>
                  <a:srgbClr val="FF0000"/>
                </a:solidFill>
              </a:rPr>
              <a:t>data-</a:t>
            </a:r>
            <a:r>
              <a:rPr lang="en-US" altLang="zh-CN" sz="4800" dirty="0" err="1" smtClean="0">
                <a:solidFill>
                  <a:srgbClr val="FF0000"/>
                </a:solidFill>
              </a:rPr>
              <a:t>dom</a:t>
            </a:r>
            <a:r>
              <a:rPr lang="en-US" altLang="zh-CN" sz="4800" dirty="0" smtClean="0">
                <a:solidFill>
                  <a:srgbClr val="FF0000"/>
                </a:solidFill>
              </a:rPr>
              <a:t>-cache=“</a:t>
            </a:r>
            <a:r>
              <a:rPr lang="en-US" altLang="zh-CN" sz="4800" dirty="0">
                <a:solidFill>
                  <a:srgbClr val="FF0000"/>
                </a:solidFill>
              </a:rPr>
              <a:t>true”</a:t>
            </a:r>
            <a:endParaRPr lang="zh-CN" altLang="en-US" sz="4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5596</TotalTime>
  <Words>1016</Words>
  <Application>Microsoft Office PowerPoint</Application>
  <PresentationFormat>宽屏</PresentationFormat>
  <Paragraphs>95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宋体</vt:lpstr>
      <vt:lpstr>Calibri</vt:lpstr>
      <vt:lpstr>Calibri Light</vt:lpstr>
      <vt:lpstr>回顾</vt:lpstr>
      <vt:lpstr>jQuery Mobile的页面和对话框</vt:lpstr>
      <vt:lpstr>上节课内容安排</vt:lpstr>
      <vt:lpstr>本节课内容安排</vt:lpstr>
      <vt:lpstr>一、页面预加载与页面缓存</vt:lpstr>
      <vt:lpstr>1、页面预加载</vt:lpstr>
      <vt:lpstr>PowerPoint 演示文稿</vt:lpstr>
      <vt:lpstr>PowerPoint 演示文稿</vt:lpstr>
      <vt:lpstr>PowerPoint 演示文稿</vt:lpstr>
      <vt:lpstr>2、页面缓存</vt:lpstr>
      <vt:lpstr>PowerPoint 演示文稿</vt:lpstr>
      <vt:lpstr>PowerPoint 演示文稿</vt:lpstr>
      <vt:lpstr>二、页面的脚本</vt:lpstr>
      <vt:lpstr>二、页面的脚本</vt:lpstr>
      <vt:lpstr>PowerPoint 演示文稿</vt:lpstr>
      <vt:lpstr>PowerPoint 演示文稿</vt:lpstr>
      <vt:lpstr>PowerPoint 演示文稿</vt:lpstr>
      <vt:lpstr>三、对话框</vt:lpstr>
      <vt:lpstr>PowerPoint 演示文稿</vt:lpstr>
      <vt:lpstr>PowerPoint 演示文稿</vt:lpstr>
      <vt:lpstr>jQuery Mobile中关闭对话框</vt:lpstr>
      <vt:lpstr>PowerPoint 演示文稿</vt:lpstr>
      <vt:lpstr>PowerPoint 演示文稿</vt:lpstr>
      <vt:lpstr>alert()对话框</vt:lpstr>
      <vt:lpstr>PowerPoint 演示文稿</vt:lpstr>
      <vt:lpstr>PowerPoint 演示文稿</vt:lpstr>
      <vt:lpstr>四、应用实战：整人游戏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ylf</dc:creator>
  <cp:lastModifiedBy>ylf</cp:lastModifiedBy>
  <cp:revision>334</cp:revision>
  <dcterms:created xsi:type="dcterms:W3CDTF">2015-07-10T07:00:08Z</dcterms:created>
  <dcterms:modified xsi:type="dcterms:W3CDTF">2018-09-21T04:40:50Z</dcterms:modified>
</cp:coreProperties>
</file>