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6" r:id="rId2"/>
  </p:sldMasterIdLst>
  <p:notesMasterIdLst>
    <p:notesMasterId r:id="rId22"/>
  </p:notesMasterIdLst>
  <p:sldIdLst>
    <p:sldId id="306" r:id="rId3"/>
    <p:sldId id="312" r:id="rId4"/>
    <p:sldId id="305" r:id="rId5"/>
    <p:sldId id="307" r:id="rId6"/>
    <p:sldId id="308" r:id="rId7"/>
    <p:sldId id="319" r:id="rId8"/>
    <p:sldId id="320" r:id="rId9"/>
    <p:sldId id="321" r:id="rId10"/>
    <p:sldId id="322" r:id="rId11"/>
    <p:sldId id="323" r:id="rId12"/>
    <p:sldId id="309" r:id="rId13"/>
    <p:sldId id="310" r:id="rId14"/>
    <p:sldId id="311" r:id="rId15"/>
    <p:sldId id="313" r:id="rId16"/>
    <p:sldId id="314" r:id="rId17"/>
    <p:sldId id="315" r:id="rId18"/>
    <p:sldId id="316" r:id="rId19"/>
    <p:sldId id="317" r:id="rId20"/>
    <p:sldId id="31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2" autoAdjust="0"/>
  </p:normalViewPr>
  <p:slideViewPr>
    <p:cSldViewPr snapToGrid="0">
      <p:cViewPr varScale="1">
        <p:scale>
          <a:sx n="40" d="100"/>
          <a:sy n="40" d="100"/>
        </p:scale>
        <p:origin x="9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B3BE8-297C-4ACD-A11A-E7FC8DC08AE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7FF39-5B66-4EFC-94DA-96B0BF176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8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中提供了许多非常有用的工具与组件，如多列的网格布局、折叠形式的面板控制等，这些组件可以帮助开发者快速实现正文区域内容的格式化。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padding 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pædɪŋ</a:t>
            </a:r>
            <a:r>
              <a:rPr lang="en-US" altLang="zh-CN" dirty="0" smtClean="0"/>
              <a:t>]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pædɪŋ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margin 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mɑ:dʒɪn</a:t>
            </a:r>
            <a:r>
              <a:rPr lang="en-US" altLang="zh-CN" dirty="0" smtClean="0"/>
              <a:t>]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mɑ:rdʒən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1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88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collapsible 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kəˈlæpsəbl</a:t>
            </a:r>
            <a:r>
              <a:rPr lang="en-US" altLang="zh-CN" dirty="0" smtClean="0"/>
              <a:t>]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kəˈlæpsəbl</a:t>
            </a:r>
            <a:r>
              <a:rPr lang="en-US" altLang="zh-CN" dirty="0" smtClean="0"/>
              <a:t>:]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9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8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5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6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6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53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3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13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6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87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9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93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80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80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915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55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746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26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6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5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2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5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6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8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2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53C1-66C1-4BAB-8F3C-6794041E7AC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4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9321" y="1313597"/>
            <a:ext cx="9448120" cy="2262781"/>
          </a:xfrm>
        </p:spPr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的内容格式化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22613" y="4454610"/>
            <a:ext cx="6677617" cy="1126283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杨丽芳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2018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12</a:t>
            </a:r>
            <a:r>
              <a:rPr lang="zh-CN" altLang="en-US" sz="3200" dirty="0" smtClean="0"/>
              <a:t>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98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14" y="220027"/>
            <a:ext cx="5023485" cy="58049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48289" y="6025008"/>
            <a:ext cx="6659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3-13.html</a:t>
            </a:r>
            <a:r>
              <a:rPr lang="zh-CN" altLang="en-US" sz="3600" b="1" dirty="0" smtClean="0"/>
              <a:t>图书标签页运行效果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8187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可折叠的区块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320" y="1524000"/>
            <a:ext cx="10591800" cy="37776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/>
              <a:t>实现区块的折叠所需执行的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个步骤：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zh-CN" altLang="en-US" sz="3000" dirty="0" smtClean="0"/>
              <a:t>步骤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：创建一个</a:t>
            </a:r>
            <a:r>
              <a:rPr lang="en-US" altLang="zh-CN" sz="3000" dirty="0" smtClean="0"/>
              <a:t>&lt;div&gt;</a:t>
            </a:r>
            <a:r>
              <a:rPr lang="zh-CN" altLang="en-US" sz="3000" dirty="0" smtClean="0"/>
              <a:t>容器，设置</a:t>
            </a:r>
            <a:r>
              <a:rPr lang="en-US" altLang="zh-CN" sz="3000" dirty="0" smtClean="0">
                <a:solidFill>
                  <a:srgbClr val="FF0000"/>
                </a:solidFill>
              </a:rPr>
              <a:t>data-role=“collapsible”</a:t>
            </a:r>
            <a:r>
              <a:rPr lang="zh-CN" altLang="en-US" sz="3000" dirty="0" smtClean="0"/>
              <a:t>，将该容器设置为可折叠的区块。</a:t>
            </a:r>
            <a:endParaRPr lang="en-US" altLang="zh-CN" sz="3000" dirty="0" smtClean="0"/>
          </a:p>
          <a:p>
            <a:pPr lvl="1">
              <a:lnSpc>
                <a:spcPct val="120000"/>
              </a:lnSpc>
            </a:pPr>
            <a:r>
              <a:rPr lang="zh-CN" altLang="en-US" sz="3000" dirty="0" smtClean="0"/>
              <a:t>步骤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：在容器中添加一个</a:t>
            </a:r>
            <a:r>
              <a:rPr lang="en-US" altLang="zh-CN" sz="3000" dirty="0" smtClean="0"/>
              <a:t>&lt;h3&gt;</a:t>
            </a:r>
            <a:r>
              <a:rPr lang="zh-CN" altLang="en-US" sz="3000" dirty="0" smtClean="0"/>
              <a:t>标题文字标记（可在</a:t>
            </a:r>
            <a:r>
              <a:rPr lang="en-US" altLang="zh-CN" sz="3000" dirty="0" smtClean="0"/>
              <a:t>h1~h6</a:t>
            </a:r>
            <a:r>
              <a:rPr lang="zh-CN" altLang="en-US" sz="3000" dirty="0" smtClean="0"/>
              <a:t>中选择），该标记以按钮的形式展示，按钮的左侧有一个“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”或“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”的标记，表示该标题可以点开或隐藏。</a:t>
            </a:r>
            <a:endParaRPr lang="en-US" altLang="zh-CN" sz="3000" dirty="0" smtClean="0"/>
          </a:p>
          <a:p>
            <a:pPr lvl="1">
              <a:lnSpc>
                <a:spcPct val="120000"/>
              </a:lnSpc>
            </a:pPr>
            <a:r>
              <a:rPr lang="zh-CN" altLang="en-US" sz="3000" dirty="0" smtClean="0"/>
              <a:t>步骤</a:t>
            </a:r>
            <a:r>
              <a:rPr lang="en-US" altLang="zh-CN" sz="3000" dirty="0" smtClean="0"/>
              <a:t>3</a:t>
            </a:r>
            <a:r>
              <a:rPr lang="zh-CN" altLang="en-US" sz="3000" dirty="0" smtClean="0"/>
              <a:t>：在标题的下面放置需要折叠显示的文字内容，通常使用</a:t>
            </a:r>
            <a:r>
              <a:rPr lang="en-US" altLang="zh-CN" sz="3000" dirty="0" smtClean="0"/>
              <a:t>&lt;p&gt;</a:t>
            </a:r>
            <a:r>
              <a:rPr lang="zh-CN" altLang="en-US" sz="3000" dirty="0" smtClean="0"/>
              <a:t>段落元素。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678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44" y="2135564"/>
            <a:ext cx="9167283" cy="309372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730035" y="2819400"/>
            <a:ext cx="6383656" cy="37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68085" y="5688448"/>
            <a:ext cx="9273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3-14.html</a:t>
            </a:r>
            <a:r>
              <a:rPr lang="zh-CN" altLang="en-US" sz="2800" b="1" dirty="0" smtClean="0"/>
              <a:t>在音乐页面内容部分添加可折叠的区块的</a:t>
            </a:r>
            <a:r>
              <a:rPr lang="zh-CN" altLang="en-US" sz="2800" b="1" dirty="0"/>
              <a:t>代码</a:t>
            </a:r>
          </a:p>
        </p:txBody>
      </p:sp>
      <p:sp>
        <p:nvSpPr>
          <p:cNvPr id="8" name="矩形 7"/>
          <p:cNvSpPr/>
          <p:nvPr/>
        </p:nvSpPr>
        <p:spPr>
          <a:xfrm>
            <a:off x="3044227" y="447440"/>
            <a:ext cx="8583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在这个</a:t>
            </a:r>
            <a:r>
              <a:rPr lang="en-US" altLang="zh-CN" sz="3200" dirty="0" smtClean="0">
                <a:solidFill>
                  <a:srgbClr val="FF0000"/>
                </a:solidFill>
              </a:rPr>
              <a:t>div</a:t>
            </a:r>
            <a:r>
              <a:rPr lang="zh-CN" altLang="en-US" sz="3200" dirty="0" smtClean="0">
                <a:solidFill>
                  <a:srgbClr val="FF0000"/>
                </a:solidFill>
              </a:rPr>
              <a:t>容器里面可以设置</a:t>
            </a:r>
            <a:r>
              <a:rPr lang="en-US" altLang="zh-CN" sz="3200" dirty="0" smtClean="0">
                <a:solidFill>
                  <a:srgbClr val="FF0000"/>
                </a:solidFill>
              </a:rPr>
              <a:t>”data-collapsed”</a:t>
            </a:r>
            <a:r>
              <a:rPr lang="zh-CN" altLang="en-US" sz="3200" dirty="0" smtClean="0">
                <a:solidFill>
                  <a:srgbClr val="FF0000"/>
                </a:solidFill>
              </a:rPr>
              <a:t>属性值来调整容器默认的折叠状态。默认值为</a:t>
            </a:r>
            <a:r>
              <a:rPr lang="en-US" altLang="zh-CN" sz="3200" dirty="0" smtClean="0">
                <a:solidFill>
                  <a:srgbClr val="FF0000"/>
                </a:solidFill>
              </a:rPr>
              <a:t>”true”</a:t>
            </a:r>
            <a:r>
              <a:rPr lang="zh-CN" altLang="en-US" sz="3200" dirty="0" smtClean="0">
                <a:solidFill>
                  <a:srgbClr val="FF0000"/>
                </a:solidFill>
              </a:rPr>
              <a:t>，表示隐藏。若为</a:t>
            </a:r>
            <a:r>
              <a:rPr lang="en-US" altLang="zh-CN" sz="3200" dirty="0" smtClean="0">
                <a:solidFill>
                  <a:srgbClr val="FF0000"/>
                </a:solidFill>
              </a:rPr>
              <a:t>”false”</a:t>
            </a:r>
            <a:r>
              <a:rPr lang="zh-CN" altLang="en-US" sz="3200" dirty="0" smtClean="0">
                <a:solidFill>
                  <a:srgbClr val="FF0000"/>
                </a:solidFill>
              </a:rPr>
              <a:t>则表示展开。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8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070" y="6916"/>
            <a:ext cx="4840505" cy="57164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7" y="204088"/>
            <a:ext cx="4956813" cy="497301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15754" y="2562298"/>
            <a:ext cx="4823461" cy="6056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518557" y="2865119"/>
            <a:ext cx="2417548" cy="15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451734" y="2042158"/>
            <a:ext cx="4823461" cy="16459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223009" y="2902003"/>
            <a:ext cx="2457449" cy="19080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33049" y="5918328"/>
            <a:ext cx="6412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3-14.html</a:t>
            </a:r>
            <a:r>
              <a:rPr lang="zh-CN" altLang="en-US" sz="3600" b="1" dirty="0" smtClean="0"/>
              <a:t>音乐标签页运行效果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8694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可嵌套的折叠区块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905000"/>
            <a:ext cx="10270172" cy="37776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/>
              <a:t>jQuery Mobile</a:t>
            </a:r>
            <a:r>
              <a:rPr lang="zh-CN" altLang="en-US" sz="3600" dirty="0" smtClean="0"/>
              <a:t>允许对折叠的区块进行嵌套显示，即在一个折叠区块的内容中再添加一个折叠区块，依次类推。</a:t>
            </a:r>
            <a:endParaRPr lang="en-US" altLang="zh-CN" sz="3600" dirty="0" smtClean="0"/>
          </a:p>
          <a:p>
            <a:pPr>
              <a:lnSpc>
                <a:spcPct val="120000"/>
              </a:lnSpc>
            </a:pPr>
            <a:endParaRPr lang="en-US" altLang="zh-CN" sz="3600" dirty="0" smtClean="0"/>
          </a:p>
          <a:p>
            <a:pPr>
              <a:lnSpc>
                <a:spcPct val="120000"/>
              </a:lnSpc>
            </a:pPr>
            <a:r>
              <a:rPr lang="zh-CN" altLang="en-US" sz="3600" dirty="0" smtClean="0"/>
              <a:t>理论上可无限次折叠嵌套，但实际建议这种嵌套最多不超过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层，否则，用户体验和页面性能都会比较差。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98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" y="638175"/>
            <a:ext cx="10598705" cy="50863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00445" y="5749282"/>
            <a:ext cx="9719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3-14.html</a:t>
            </a:r>
            <a:r>
              <a:rPr lang="zh-CN" altLang="en-US" sz="2800" b="1" dirty="0" smtClean="0"/>
              <a:t>在音乐页面内容部分添加可嵌套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折叠区块的</a:t>
            </a:r>
            <a:r>
              <a:rPr lang="zh-CN" altLang="en-US" sz="2800" b="1" dirty="0"/>
              <a:t>代码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88707" y="1036320"/>
            <a:ext cx="6383656" cy="37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968085" y="1965960"/>
            <a:ext cx="6383656" cy="37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827315" y="2903396"/>
            <a:ext cx="6383656" cy="37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149010" y="1673572"/>
            <a:ext cx="1741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层嵌套。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2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80" y="148589"/>
            <a:ext cx="4672013" cy="60660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50926" y="6214593"/>
            <a:ext cx="5030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3-14.html</a:t>
            </a:r>
            <a:r>
              <a:rPr lang="zh-CN" altLang="en-US" sz="2800" b="1" dirty="0" smtClean="0"/>
              <a:t>音乐标签页运行效果</a:t>
            </a:r>
            <a:endParaRPr lang="en-US" altLang="zh-CN" sz="2800" b="1" dirty="0" smtClean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498558" y="792481"/>
            <a:ext cx="1547948" cy="483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71570" y="48155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第一层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544568" y="1356787"/>
            <a:ext cx="1806532" cy="3751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322358" y="1076952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第二层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701784" y="2028818"/>
            <a:ext cx="1806532" cy="3751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547100" y="176720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第三层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折叠组标记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76400"/>
            <a:ext cx="10515600" cy="37776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/>
              <a:t>折叠区块除了可以嵌套外，也可以形成折叠组。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实现方法：在一个设置</a:t>
            </a:r>
            <a:r>
              <a:rPr lang="en-US" altLang="zh-CN" sz="3200" dirty="0" smtClean="0">
                <a:solidFill>
                  <a:srgbClr val="FF0000"/>
                </a:solidFill>
              </a:rPr>
              <a:t>data-role=“collapsible-set”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div</a:t>
            </a:r>
            <a:r>
              <a:rPr lang="zh-CN" altLang="en-US" sz="3200" dirty="0" smtClean="0"/>
              <a:t>容器中添加多个折叠区块，形成折叠组区块。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折叠组区块同属于一个容器，在视觉上形成一个“手风琴”的效果。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在</a:t>
            </a:r>
            <a:r>
              <a:rPr lang="zh-CN" altLang="en-US" sz="3200" dirty="0"/>
              <a:t>同</a:t>
            </a:r>
            <a:r>
              <a:rPr lang="zh-CN" altLang="en-US" sz="3200" dirty="0" smtClean="0"/>
              <a:t>一时间，折叠组中只有一个折叠区块是打开的，当打开别的折叠区块时，其他“组员”会自动关闭。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43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4" y="176466"/>
            <a:ext cx="6231255" cy="61583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79565" y="6182380"/>
            <a:ext cx="8637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3-15.html</a:t>
            </a:r>
            <a:r>
              <a:rPr lang="zh-CN" altLang="en-US" sz="2800" b="1" dirty="0" smtClean="0"/>
              <a:t>在影视页面内容部分添加折叠组标记的代码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60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3" y="423096"/>
            <a:ext cx="3363849" cy="3737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803" y="476250"/>
            <a:ext cx="3812858" cy="63384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782" y="476250"/>
            <a:ext cx="3782378" cy="63363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0468" y="5025873"/>
            <a:ext cx="31082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3-15.html</a:t>
            </a:r>
            <a:r>
              <a:rPr lang="zh-CN" altLang="en-US" sz="2800" b="1" dirty="0" smtClean="0"/>
              <a:t>影视标签页运行效果</a:t>
            </a:r>
            <a:endParaRPr lang="en-US" altLang="zh-CN" sz="2800" b="1" dirty="0" smtClean="0"/>
          </a:p>
        </p:txBody>
      </p:sp>
      <p:sp>
        <p:nvSpPr>
          <p:cNvPr id="8" name="椭圆 7"/>
          <p:cNvSpPr/>
          <p:nvPr/>
        </p:nvSpPr>
        <p:spPr>
          <a:xfrm>
            <a:off x="584832" y="2179320"/>
            <a:ext cx="3255647" cy="441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609607" y="2400300"/>
            <a:ext cx="794753" cy="22098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150803" y="4131233"/>
            <a:ext cx="3255647" cy="441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122051" y="3265767"/>
            <a:ext cx="1183749" cy="106739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35" y="397113"/>
            <a:ext cx="3961046" cy="46778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" y="419204"/>
            <a:ext cx="3504248" cy="403002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20041" y="2346112"/>
            <a:ext cx="3489960" cy="15392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827802" y="3579703"/>
            <a:ext cx="161019" cy="117348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3167" y="4753184"/>
            <a:ext cx="3480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内容的网格布局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84650" y="2040464"/>
            <a:ext cx="4099559" cy="15392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863607" y="3429669"/>
            <a:ext cx="1774241" cy="222437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827802" y="5499363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可折叠的区块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219" y="397113"/>
            <a:ext cx="3782378" cy="6336395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7962038" y="2040464"/>
            <a:ext cx="4099559" cy="30954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827880" y="4144560"/>
            <a:ext cx="2179870" cy="150948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19623" y="5653319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折叠区块组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3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0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 </a:t>
            </a:r>
            <a:r>
              <a:rPr lang="zh-CN" altLang="en-US" b="1" dirty="0" smtClean="0"/>
              <a:t>网格布局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539240"/>
            <a:ext cx="10209212" cy="4876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 Mobile</a:t>
            </a: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</a:t>
            </a:r>
            <a:r>
              <a:rPr lang="en-US" altLang="zh-CN" sz="4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CN" altLang="en-US" sz="4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样式“</a:t>
            </a:r>
            <a:r>
              <a:rPr lang="en-US" altLang="zh-CN" sz="4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4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-grid</a:t>
            </a:r>
            <a:r>
              <a:rPr lang="zh-CN" altLang="en-US" sz="4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可以实现内容的网格布局。</a:t>
            </a:r>
            <a:endParaRPr lang="en-US" altLang="zh-CN" sz="4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-grid</a:t>
            </a: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”样式提供四种预设的配置布局：</a:t>
            </a:r>
            <a:endParaRPr lang="en-US" altLang="zh-CN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sz="4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-grid-a</a:t>
            </a: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：两列的网格布局形式</a:t>
            </a:r>
            <a:endParaRPr lang="en-US" altLang="zh-CN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sz="4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-grid-b</a:t>
            </a: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的网格布局形式</a:t>
            </a:r>
          </a:p>
          <a:p>
            <a:pPr lvl="1">
              <a:lnSpc>
                <a:spcPct val="140000"/>
              </a:lnSpc>
            </a:pPr>
            <a:r>
              <a:rPr lang="en-US" altLang="zh-CN" sz="4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-grid-c</a:t>
            </a: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：四列</a:t>
            </a:r>
            <a:r>
              <a:rPr lang="zh-CN" alt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的网格布局形式</a:t>
            </a:r>
          </a:p>
          <a:p>
            <a:pPr lvl="1">
              <a:lnSpc>
                <a:spcPct val="140000"/>
              </a:lnSpc>
            </a:pPr>
            <a:r>
              <a:rPr lang="en-US" altLang="zh-CN" sz="4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-grid-d</a:t>
            </a: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：五列</a:t>
            </a:r>
            <a:r>
              <a:rPr lang="zh-CN" alt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的网格布局</a:t>
            </a: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endParaRPr lang="en-US" altLang="zh-CN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使用网格布局时，整个宽度为</a:t>
            </a:r>
            <a:r>
              <a:rPr lang="en-US" altLang="zh-CN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，无任何“</a:t>
            </a:r>
            <a:r>
              <a:rPr lang="en-US" altLang="zh-CN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”和“</a:t>
            </a:r>
            <a:r>
              <a:rPr lang="en-US" altLang="zh-CN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zh-CN" alt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”及背景色，因此不会影响到其他元素放入网格中的位置。</a:t>
            </a:r>
            <a:endParaRPr lang="zh-CN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1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554480"/>
            <a:ext cx="9178366" cy="4398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4.1 </a:t>
            </a:r>
            <a:r>
              <a:rPr lang="zh-CN" altLang="en-US" b="1" dirty="0"/>
              <a:t>网格布局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19289" y="5953154"/>
            <a:ext cx="9273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3-11.html</a:t>
            </a:r>
            <a:r>
              <a:rPr lang="zh-CN" altLang="en-US" sz="2800" b="1" dirty="0" smtClean="0"/>
              <a:t>在图书页面内容部分添加网格布局部分</a:t>
            </a:r>
            <a:r>
              <a:rPr lang="zh-CN" altLang="en-US" sz="2800" b="1" dirty="0"/>
              <a:t>的代码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9132" y="2074337"/>
            <a:ext cx="36134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025640" y="1270337"/>
            <a:ext cx="5166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</a:rPr>
              <a:t>通过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div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构建一个容器，例如两列，将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class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属性设置为“</a:t>
            </a:r>
            <a:r>
              <a:rPr lang="en-US" altLang="zh-CN" sz="2400" b="1" dirty="0" err="1" smtClean="0">
                <a:solidFill>
                  <a:srgbClr val="00B050"/>
                </a:solidFill>
              </a:rPr>
              <a:t>ui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-grid-a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”，三列则设置为“</a:t>
            </a:r>
            <a:r>
              <a:rPr lang="en-US" altLang="zh-CN" sz="2400" b="1" dirty="0" err="1" smtClean="0">
                <a:solidFill>
                  <a:srgbClr val="00B050"/>
                </a:solidFill>
              </a:rPr>
              <a:t>ui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-grid-b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”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846391" y="2598301"/>
            <a:ext cx="36134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08006" y="3110442"/>
            <a:ext cx="9299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C000"/>
                </a:solidFill>
              </a:rPr>
              <a:t>在已构建的容器中添加子容器，并给各子容器分别添加“</a:t>
            </a:r>
            <a:r>
              <a:rPr lang="en-US" altLang="zh-CN" sz="2400" b="1" dirty="0" err="1" smtClean="0">
                <a:solidFill>
                  <a:srgbClr val="FFC000"/>
                </a:solidFill>
              </a:rPr>
              <a:t>ui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-block-a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”、</a:t>
            </a:r>
            <a:r>
              <a:rPr lang="zh-CN" altLang="en-US" sz="2400" b="1" dirty="0">
                <a:solidFill>
                  <a:srgbClr val="FFC000"/>
                </a:solidFill>
              </a:rPr>
              <a:t> “</a:t>
            </a:r>
            <a:r>
              <a:rPr lang="en-US" altLang="zh-CN" sz="2400" b="1" dirty="0" err="1" smtClean="0">
                <a:solidFill>
                  <a:srgbClr val="FFC000"/>
                </a:solidFill>
              </a:rPr>
              <a:t>ui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-block-b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” 样式属性，三列则再添加</a:t>
            </a:r>
            <a:r>
              <a:rPr lang="zh-CN" altLang="en-US" sz="2400" b="1" dirty="0">
                <a:solidFill>
                  <a:srgbClr val="FFC000"/>
                </a:solidFill>
              </a:rPr>
              <a:t>“</a:t>
            </a:r>
            <a:r>
              <a:rPr lang="en-US" altLang="zh-CN" sz="2400" b="1" dirty="0" err="1" smtClean="0">
                <a:solidFill>
                  <a:srgbClr val="FFC000"/>
                </a:solidFill>
              </a:rPr>
              <a:t>ui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-block-</a:t>
            </a:r>
            <a:r>
              <a:rPr lang="en-US" altLang="zh-CN" sz="2400" b="1" dirty="0">
                <a:solidFill>
                  <a:srgbClr val="FFC000"/>
                </a:solidFill>
              </a:rPr>
              <a:t>c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”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90356" y="4259461"/>
            <a:ext cx="36134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379507" y="4847422"/>
            <a:ext cx="8583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在子容器中放置需要显示的内容：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div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容器通过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class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属性添加了两个样式，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ui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-bar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控制各子容器的间距，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ui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-bar-b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设置子容器的主题样式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2592925" y="4779489"/>
            <a:ext cx="7160013" cy="17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592925" y="3141421"/>
            <a:ext cx="7160013" cy="386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389572"/>
            <a:ext cx="5256848" cy="53938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33049" y="5918328"/>
            <a:ext cx="6659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3-11.html</a:t>
            </a:r>
            <a:r>
              <a:rPr lang="zh-CN" altLang="en-US" sz="3600" b="1" dirty="0" smtClean="0"/>
              <a:t>图书标签页运行效果</a:t>
            </a:r>
            <a:endParaRPr lang="en-US" altLang="zh-CN" sz="3600" b="1" dirty="0" smtClean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345680" y="2400598"/>
            <a:ext cx="1055699" cy="9146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343900" y="1870357"/>
            <a:ext cx="3874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二列（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ui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-bar-b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）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254899" y="3029533"/>
            <a:ext cx="1146480" cy="77949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401379" y="2664025"/>
            <a:ext cx="38651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三列（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ui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-bar-c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）</a:t>
            </a:r>
            <a:endParaRPr lang="zh-CN" altLang="en-US" sz="3600" dirty="0">
              <a:solidFill>
                <a:srgbClr val="FF0000"/>
              </a:solidFill>
            </a:endParaRPr>
          </a:p>
          <a:p>
            <a:endParaRPr lang="zh-CN" altLang="en-US" sz="3600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254899" y="3864354"/>
            <a:ext cx="1089001" cy="36105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396570" y="3428526"/>
            <a:ext cx="38747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四列（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ui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-bar-d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）</a:t>
            </a:r>
            <a:endParaRPr lang="zh-CN" altLang="en-US" sz="3600" dirty="0">
              <a:solidFill>
                <a:srgbClr val="FF0000"/>
              </a:solidFill>
            </a:endParaRPr>
          </a:p>
          <a:p>
            <a:endParaRPr lang="zh-CN" altLang="en-US" sz="36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254899" y="4493289"/>
            <a:ext cx="1133381" cy="18134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343900" y="4225409"/>
            <a:ext cx="38651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五列（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ui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-bar-e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）</a:t>
            </a:r>
            <a:endParaRPr lang="zh-CN" altLang="en-US" sz="3600" dirty="0">
              <a:solidFill>
                <a:srgbClr val="FF0000"/>
              </a:solidFill>
            </a:endParaRPr>
          </a:p>
          <a:p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281" y="425990"/>
            <a:ext cx="10561318" cy="1280890"/>
          </a:xfrm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网格布局应用实例：利用两列布局产生图书列表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88" y="1264555"/>
            <a:ext cx="7082472" cy="3609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2" y="3069542"/>
            <a:ext cx="6967537" cy="36290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3060" y="5042118"/>
            <a:ext cx="4629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3-12.html</a:t>
            </a:r>
            <a:r>
              <a:rPr lang="zh-CN" altLang="en-US" sz="2400" b="1" dirty="0" smtClean="0"/>
              <a:t>：在</a:t>
            </a:r>
            <a:r>
              <a:rPr lang="en-US" altLang="zh-CN" sz="2400" b="1" dirty="0" smtClean="0"/>
              <a:t>3-11</a:t>
            </a:r>
            <a:r>
              <a:rPr lang="zh-CN" altLang="en-US" sz="2400" b="1" dirty="0" smtClean="0"/>
              <a:t>的基础上只保留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列布局，并对应修改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为图书图片和作者、出版社信息</a:t>
            </a:r>
            <a:endParaRPr lang="zh-CN" altLang="en-US" sz="2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1524001" y="2057126"/>
            <a:ext cx="5775959" cy="556296"/>
            <a:chOff x="1673817" y="1627322"/>
            <a:chExt cx="2014780" cy="34096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73817" y="1627322"/>
              <a:ext cx="0" cy="340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1673817" y="1627322"/>
              <a:ext cx="2014780" cy="340963"/>
              <a:chOff x="1673817" y="1627322"/>
              <a:chExt cx="2014780" cy="340963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689315" y="1952786"/>
                <a:ext cx="1983783" cy="1549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673817" y="1627322"/>
                <a:ext cx="20147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673098" y="1627322"/>
                <a:ext cx="0" cy="3254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/>
          <p:cNvGrpSpPr/>
          <p:nvPr/>
        </p:nvGrpSpPr>
        <p:grpSpPr>
          <a:xfrm>
            <a:off x="6400801" y="3840206"/>
            <a:ext cx="5775959" cy="556296"/>
            <a:chOff x="1673817" y="1627322"/>
            <a:chExt cx="2014780" cy="34096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673817" y="1627322"/>
              <a:ext cx="0" cy="340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673817" y="1627322"/>
              <a:ext cx="2014780" cy="340963"/>
              <a:chOff x="1673817" y="1627322"/>
              <a:chExt cx="2014780" cy="340963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689315" y="1952786"/>
                <a:ext cx="1983783" cy="1549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673817" y="1627322"/>
                <a:ext cx="20147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3673098" y="1627322"/>
                <a:ext cx="0" cy="3254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1524001" y="3596366"/>
            <a:ext cx="2819399" cy="556296"/>
            <a:chOff x="1673817" y="1627322"/>
            <a:chExt cx="2014780" cy="340963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673817" y="1627322"/>
              <a:ext cx="0" cy="340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1673817" y="1627322"/>
              <a:ext cx="2014780" cy="340963"/>
              <a:chOff x="1673817" y="1627322"/>
              <a:chExt cx="2014780" cy="340963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1689315" y="1952786"/>
                <a:ext cx="1983783" cy="1549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673817" y="1627322"/>
                <a:ext cx="20147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3673098" y="1627322"/>
                <a:ext cx="0" cy="3254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合 24"/>
          <p:cNvGrpSpPr/>
          <p:nvPr/>
        </p:nvGrpSpPr>
        <p:grpSpPr>
          <a:xfrm>
            <a:off x="6431281" y="5394686"/>
            <a:ext cx="2819399" cy="556296"/>
            <a:chOff x="1673817" y="1627322"/>
            <a:chExt cx="2014780" cy="340963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673817" y="1627322"/>
              <a:ext cx="0" cy="340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1673817" y="1627322"/>
              <a:ext cx="2014780" cy="340963"/>
              <a:chOff x="1673817" y="1627322"/>
              <a:chExt cx="2014780" cy="340963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1689315" y="1952786"/>
                <a:ext cx="1983783" cy="1549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673817" y="1627322"/>
                <a:ext cx="20147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3673098" y="1627322"/>
                <a:ext cx="0" cy="3254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92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47" y="271741"/>
            <a:ext cx="4999673" cy="57532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48289" y="6025008"/>
            <a:ext cx="6659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3-12.html</a:t>
            </a:r>
            <a:r>
              <a:rPr lang="zh-CN" altLang="en-US" sz="3600" b="1" dirty="0" smtClean="0"/>
              <a:t>图书标签页运行效果</a:t>
            </a:r>
            <a:endParaRPr lang="en-US" altLang="zh-CN" sz="3600" b="1" dirty="0" smtClean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391400" y="1120438"/>
            <a:ext cx="1055699" cy="91465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89620" y="590197"/>
            <a:ext cx="32295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各分栏仅仅使用自己的高度自适应其中的内容，并不考虑相邻元素的高度匹配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131" y="1387366"/>
            <a:ext cx="10101481" cy="452385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为解决</a:t>
            </a:r>
            <a:r>
              <a:rPr lang="en-US" altLang="zh-CN" sz="3200" dirty="0" smtClean="0"/>
              <a:t>3-12.html</a:t>
            </a:r>
            <a:r>
              <a:rPr lang="zh-CN" altLang="en-US" sz="3200" dirty="0" smtClean="0"/>
              <a:t>中的问题：在</a:t>
            </a:r>
            <a:r>
              <a:rPr lang="en-US" altLang="zh-CN" sz="3200" dirty="0" smtClean="0"/>
              <a:t>head</a:t>
            </a:r>
            <a:r>
              <a:rPr lang="zh-CN" altLang="en-US" sz="3200" dirty="0" smtClean="0"/>
              <a:t>里面加入对应的</a:t>
            </a:r>
            <a:r>
              <a:rPr lang="en-US" altLang="zh-CN" sz="3200" dirty="0" smtClean="0"/>
              <a:t>CSS</a:t>
            </a:r>
            <a:r>
              <a:rPr lang="zh-CN" altLang="en-US" sz="3200" dirty="0" smtClean="0"/>
              <a:t>代码，重写</a:t>
            </a:r>
            <a:r>
              <a:rPr lang="en-US" altLang="zh-CN" sz="3200" dirty="0" err="1" smtClean="0"/>
              <a:t>ui</a:t>
            </a:r>
            <a:r>
              <a:rPr lang="en-US" altLang="zh-CN" sz="3200" dirty="0" smtClean="0"/>
              <a:t>-bar-b</a:t>
            </a:r>
            <a:r>
              <a:rPr lang="zh-CN" altLang="en-US" sz="3200" dirty="0" smtClean="0"/>
              <a:t>样式的宽度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10" y="2942731"/>
            <a:ext cx="4588975" cy="2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61" y="188693"/>
            <a:ext cx="8628501" cy="589206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468881" y="4221206"/>
            <a:ext cx="3139439" cy="1676674"/>
            <a:chOff x="1673817" y="1627322"/>
            <a:chExt cx="2014780" cy="34096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673817" y="1627322"/>
              <a:ext cx="0" cy="340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1673817" y="1627322"/>
              <a:ext cx="2014780" cy="340963"/>
              <a:chOff x="1673817" y="1627322"/>
              <a:chExt cx="2014780" cy="340963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1689315" y="1952786"/>
                <a:ext cx="1983783" cy="1549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673817" y="1627322"/>
                <a:ext cx="20147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3673098" y="1627322"/>
                <a:ext cx="0" cy="3254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矩形 10"/>
          <p:cNvSpPr/>
          <p:nvPr/>
        </p:nvSpPr>
        <p:spPr>
          <a:xfrm>
            <a:off x="3363555" y="6226599"/>
            <a:ext cx="5801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3-13.html</a:t>
            </a:r>
            <a:r>
              <a:rPr lang="zh-CN" altLang="en-US" sz="2400" b="1" dirty="0" smtClean="0"/>
              <a:t>：在</a:t>
            </a:r>
            <a:r>
              <a:rPr lang="en-US" altLang="zh-CN" sz="2400" b="1" dirty="0" smtClean="0"/>
              <a:t>3-12</a:t>
            </a:r>
            <a:r>
              <a:rPr lang="zh-CN" altLang="en-US" sz="2400" b="1" dirty="0" smtClean="0"/>
              <a:t>的基础上添加</a:t>
            </a:r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代码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16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2867</TotalTime>
  <Words>832</Words>
  <Application>Microsoft Office PowerPoint</Application>
  <PresentationFormat>宽屏</PresentationFormat>
  <Paragraphs>65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宋体</vt:lpstr>
      <vt:lpstr>幼圆</vt:lpstr>
      <vt:lpstr>Arial</vt:lpstr>
      <vt:lpstr>Calibri</vt:lpstr>
      <vt:lpstr>Calibri Light</vt:lpstr>
      <vt:lpstr>Century Gothic</vt:lpstr>
      <vt:lpstr>Times New Roman</vt:lpstr>
      <vt:lpstr>Wingdings 2</vt:lpstr>
      <vt:lpstr>Wingdings 3</vt:lpstr>
      <vt:lpstr>HDOfficeLightV0</vt:lpstr>
      <vt:lpstr>丝状</vt:lpstr>
      <vt:lpstr>jQuery Mobile的内容格式化</vt:lpstr>
      <vt:lpstr>PowerPoint 演示文稿</vt:lpstr>
      <vt:lpstr>4.1 网格布局</vt:lpstr>
      <vt:lpstr>4.1 网格布局</vt:lpstr>
      <vt:lpstr>PowerPoint 演示文稿</vt:lpstr>
      <vt:lpstr>4.2 网格布局应用实例：利用两列布局产生图书列表</vt:lpstr>
      <vt:lpstr>PowerPoint 演示文稿</vt:lpstr>
      <vt:lpstr>PowerPoint 演示文稿</vt:lpstr>
      <vt:lpstr>PowerPoint 演示文稿</vt:lpstr>
      <vt:lpstr>PowerPoint 演示文稿</vt:lpstr>
      <vt:lpstr>4.2 可折叠的区块</vt:lpstr>
      <vt:lpstr>PowerPoint 演示文稿</vt:lpstr>
      <vt:lpstr>PowerPoint 演示文稿</vt:lpstr>
      <vt:lpstr>4.3 可嵌套的折叠区块</vt:lpstr>
      <vt:lpstr>PowerPoint 演示文稿</vt:lpstr>
      <vt:lpstr>PowerPoint 演示文稿</vt:lpstr>
      <vt:lpstr>4.4 折叠组标记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工具栏与格式化内容</dc:title>
  <dc:creator>ylf</dc:creator>
  <cp:lastModifiedBy>ylf</cp:lastModifiedBy>
  <cp:revision>158</cp:revision>
  <dcterms:created xsi:type="dcterms:W3CDTF">2015-10-15T03:03:49Z</dcterms:created>
  <dcterms:modified xsi:type="dcterms:W3CDTF">2018-10-11T08:29:49Z</dcterms:modified>
</cp:coreProperties>
</file>