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89" r:id="rId3"/>
    <p:sldId id="258" r:id="rId4"/>
    <p:sldId id="259" r:id="rId5"/>
    <p:sldId id="387" r:id="rId6"/>
    <p:sldId id="261" r:id="rId7"/>
    <p:sldId id="262" r:id="rId8"/>
    <p:sldId id="263" r:id="rId9"/>
    <p:sldId id="264" r:id="rId10"/>
    <p:sldId id="265" r:id="rId11"/>
    <p:sldId id="390" r:id="rId12"/>
    <p:sldId id="270" r:id="rId13"/>
    <p:sldId id="271" r:id="rId14"/>
    <p:sldId id="272" r:id="rId15"/>
    <p:sldId id="266" r:id="rId16"/>
    <p:sldId id="267" r:id="rId17"/>
    <p:sldId id="268" r:id="rId18"/>
    <p:sldId id="269" r:id="rId19"/>
    <p:sldId id="273" r:id="rId20"/>
    <p:sldId id="274" r:id="rId21"/>
    <p:sldId id="275" r:id="rId22"/>
    <p:sldId id="276" r:id="rId23"/>
    <p:sldId id="277" r:id="rId24"/>
    <p:sldId id="391" r:id="rId25"/>
    <p:sldId id="278" r:id="rId26"/>
    <p:sldId id="279" r:id="rId27"/>
    <p:sldId id="281" r:id="rId28"/>
    <p:sldId id="388" r:id="rId29"/>
    <p:sldId id="282" r:id="rId30"/>
    <p:sldId id="288" r:id="rId31"/>
    <p:sldId id="289" r:id="rId32"/>
    <p:sldId id="290" r:id="rId33"/>
    <p:sldId id="293" r:id="rId34"/>
    <p:sldId id="294" r:id="rId35"/>
    <p:sldId id="295" r:id="rId36"/>
    <p:sldId id="296" r:id="rId37"/>
    <p:sldId id="299" r:id="rId38"/>
    <p:sldId id="303" r:id="rId39"/>
    <p:sldId id="304" r:id="rId40"/>
    <p:sldId id="305" r:id="rId41"/>
    <p:sldId id="308" r:id="rId42"/>
    <p:sldId id="309" r:id="rId43"/>
    <p:sldId id="392" r:id="rId44"/>
    <p:sldId id="310" r:id="rId45"/>
    <p:sldId id="311" r:id="rId46"/>
    <p:sldId id="312" r:id="rId47"/>
    <p:sldId id="313" r:id="rId48"/>
    <p:sldId id="317" r:id="rId49"/>
    <p:sldId id="319" r:id="rId50"/>
    <p:sldId id="323" r:id="rId51"/>
    <p:sldId id="325" r:id="rId52"/>
    <p:sldId id="326" r:id="rId53"/>
    <p:sldId id="327" r:id="rId54"/>
    <p:sldId id="330" r:id="rId55"/>
    <p:sldId id="331" r:id="rId56"/>
    <p:sldId id="333" r:id="rId57"/>
    <p:sldId id="335" r:id="rId58"/>
    <p:sldId id="336" r:id="rId59"/>
    <p:sldId id="338" r:id="rId60"/>
    <p:sldId id="339" r:id="rId61"/>
    <p:sldId id="340" r:id="rId62"/>
    <p:sldId id="341" r:id="rId63"/>
    <p:sldId id="342" r:id="rId64"/>
    <p:sldId id="343" r:id="rId65"/>
    <p:sldId id="346" r:id="rId66"/>
    <p:sldId id="348" r:id="rId67"/>
    <p:sldId id="347" r:id="rId68"/>
    <p:sldId id="349" r:id="rId69"/>
    <p:sldId id="350" r:id="rId70"/>
    <p:sldId id="351" r:id="rId71"/>
    <p:sldId id="352" r:id="rId72"/>
    <p:sldId id="353" r:id="rId73"/>
    <p:sldId id="354" r:id="rId74"/>
    <p:sldId id="356" r:id="rId75"/>
    <p:sldId id="357" r:id="rId76"/>
    <p:sldId id="358" r:id="rId77"/>
    <p:sldId id="359" r:id="rId78"/>
    <p:sldId id="393" r:id="rId79"/>
    <p:sldId id="361" r:id="rId80"/>
    <p:sldId id="362" r:id="rId81"/>
    <p:sldId id="363" r:id="rId82"/>
    <p:sldId id="364" r:id="rId83"/>
    <p:sldId id="365" r:id="rId84"/>
    <p:sldId id="366" r:id="rId85"/>
    <p:sldId id="367" r:id="rId86"/>
    <p:sldId id="368" r:id="rId87"/>
    <p:sldId id="369" r:id="rId88"/>
    <p:sldId id="370" r:id="rId89"/>
    <p:sldId id="371" r:id="rId90"/>
    <p:sldId id="372" r:id="rId91"/>
    <p:sldId id="374" r:id="rId92"/>
    <p:sldId id="375" r:id="rId93"/>
    <p:sldId id="376" r:id="rId9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4110BAA-0A04-4A91-9B2B-D13839DE0369}" type="datetimeFigureOut">
              <a:rPr lang="zh-CN" altLang="en-US" smtClean="0"/>
              <a:t>2019/5/13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210A06-95CC-4866-80C0-24D42A752FA0}" type="slidenum">
              <a:rPr lang="zh-CN" altLang="en-US" smtClean="0"/>
              <a:t>‹#›</a:t>
            </a:fld>
            <a:endParaRPr lang="zh-CN" altLang="en-US"/>
          </a:p>
        </p:txBody>
      </p:sp>
    </p:spTree>
    <p:extLst>
      <p:ext uri="{BB962C8B-B14F-4D97-AF65-F5344CB8AC3E}">
        <p14:creationId xmlns:p14="http://schemas.microsoft.com/office/powerpoint/2010/main" val="3979964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4110BAA-0A04-4A91-9B2B-D13839DE0369}" type="datetimeFigureOut">
              <a:rPr lang="zh-CN" altLang="en-US" smtClean="0"/>
              <a:t>2019/5/13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210A06-95CC-4866-80C0-24D42A752FA0}" type="slidenum">
              <a:rPr lang="zh-CN" altLang="en-US" smtClean="0"/>
              <a:t>‹#›</a:t>
            </a:fld>
            <a:endParaRPr lang="zh-CN" altLang="en-US"/>
          </a:p>
        </p:txBody>
      </p:sp>
    </p:spTree>
    <p:extLst>
      <p:ext uri="{BB962C8B-B14F-4D97-AF65-F5344CB8AC3E}">
        <p14:creationId xmlns:p14="http://schemas.microsoft.com/office/powerpoint/2010/main" val="4045316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4110BAA-0A04-4A91-9B2B-D13839DE0369}" type="datetimeFigureOut">
              <a:rPr lang="zh-CN" altLang="en-US" smtClean="0"/>
              <a:t>2019/5/13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210A06-95CC-4866-80C0-24D42A752FA0}" type="slidenum">
              <a:rPr lang="zh-CN" altLang="en-US" smtClean="0"/>
              <a:t>‹#›</a:t>
            </a:fld>
            <a:endParaRPr lang="zh-CN" altLang="en-US"/>
          </a:p>
        </p:txBody>
      </p:sp>
    </p:spTree>
    <p:extLst>
      <p:ext uri="{BB962C8B-B14F-4D97-AF65-F5344CB8AC3E}">
        <p14:creationId xmlns:p14="http://schemas.microsoft.com/office/powerpoint/2010/main" val="215587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4110BAA-0A04-4A91-9B2B-D13839DE0369}" type="datetimeFigureOut">
              <a:rPr lang="zh-CN" altLang="en-US" smtClean="0"/>
              <a:t>2019/5/13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210A06-95CC-4866-80C0-24D42A752FA0}" type="slidenum">
              <a:rPr lang="zh-CN" altLang="en-US" smtClean="0"/>
              <a:t>‹#›</a:t>
            </a:fld>
            <a:endParaRPr lang="zh-CN" altLang="en-US"/>
          </a:p>
        </p:txBody>
      </p:sp>
    </p:spTree>
    <p:extLst>
      <p:ext uri="{BB962C8B-B14F-4D97-AF65-F5344CB8AC3E}">
        <p14:creationId xmlns:p14="http://schemas.microsoft.com/office/powerpoint/2010/main" val="263785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4110BAA-0A04-4A91-9B2B-D13839DE0369}" type="datetimeFigureOut">
              <a:rPr lang="zh-CN" altLang="en-US" smtClean="0"/>
              <a:t>2019/5/13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210A06-95CC-4866-80C0-24D42A752FA0}" type="slidenum">
              <a:rPr lang="zh-CN" altLang="en-US" smtClean="0"/>
              <a:t>‹#›</a:t>
            </a:fld>
            <a:endParaRPr lang="zh-CN" altLang="en-US"/>
          </a:p>
        </p:txBody>
      </p:sp>
    </p:spTree>
    <p:extLst>
      <p:ext uri="{BB962C8B-B14F-4D97-AF65-F5344CB8AC3E}">
        <p14:creationId xmlns:p14="http://schemas.microsoft.com/office/powerpoint/2010/main" val="1336527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4110BAA-0A04-4A91-9B2B-D13839DE0369}" type="datetimeFigureOut">
              <a:rPr lang="zh-CN" altLang="en-US" smtClean="0"/>
              <a:t>2019/5/13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210A06-95CC-4866-80C0-24D42A752FA0}" type="slidenum">
              <a:rPr lang="zh-CN" altLang="en-US" smtClean="0"/>
              <a:t>‹#›</a:t>
            </a:fld>
            <a:endParaRPr lang="zh-CN" altLang="en-US"/>
          </a:p>
        </p:txBody>
      </p:sp>
    </p:spTree>
    <p:extLst>
      <p:ext uri="{BB962C8B-B14F-4D97-AF65-F5344CB8AC3E}">
        <p14:creationId xmlns:p14="http://schemas.microsoft.com/office/powerpoint/2010/main" val="3744718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4110BAA-0A04-4A91-9B2B-D13839DE0369}" type="datetimeFigureOut">
              <a:rPr lang="zh-CN" altLang="en-US" smtClean="0"/>
              <a:t>2019/5/13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0210A06-95CC-4866-80C0-24D42A752FA0}" type="slidenum">
              <a:rPr lang="zh-CN" altLang="en-US" smtClean="0"/>
              <a:t>‹#›</a:t>
            </a:fld>
            <a:endParaRPr lang="zh-CN" altLang="en-US"/>
          </a:p>
        </p:txBody>
      </p:sp>
    </p:spTree>
    <p:extLst>
      <p:ext uri="{BB962C8B-B14F-4D97-AF65-F5344CB8AC3E}">
        <p14:creationId xmlns:p14="http://schemas.microsoft.com/office/powerpoint/2010/main" val="14107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4110BAA-0A04-4A91-9B2B-D13839DE0369}" type="datetimeFigureOut">
              <a:rPr lang="zh-CN" altLang="en-US" smtClean="0"/>
              <a:t>2019/5/13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0210A06-95CC-4866-80C0-24D42A752FA0}" type="slidenum">
              <a:rPr lang="zh-CN" altLang="en-US" smtClean="0"/>
              <a:t>‹#›</a:t>
            </a:fld>
            <a:endParaRPr lang="zh-CN" altLang="en-US"/>
          </a:p>
        </p:txBody>
      </p:sp>
    </p:spTree>
    <p:extLst>
      <p:ext uri="{BB962C8B-B14F-4D97-AF65-F5344CB8AC3E}">
        <p14:creationId xmlns:p14="http://schemas.microsoft.com/office/powerpoint/2010/main" val="218939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10BAA-0A04-4A91-9B2B-D13839DE0369}" type="datetimeFigureOut">
              <a:rPr lang="zh-CN" altLang="en-US" smtClean="0"/>
              <a:t>2019/5/13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0210A06-95CC-4866-80C0-24D42A752FA0}" type="slidenum">
              <a:rPr lang="zh-CN" altLang="en-US" smtClean="0"/>
              <a:t>‹#›</a:t>
            </a:fld>
            <a:endParaRPr lang="zh-CN" altLang="en-US"/>
          </a:p>
        </p:txBody>
      </p:sp>
    </p:spTree>
    <p:extLst>
      <p:ext uri="{BB962C8B-B14F-4D97-AF65-F5344CB8AC3E}">
        <p14:creationId xmlns:p14="http://schemas.microsoft.com/office/powerpoint/2010/main" val="4106562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4110BAA-0A04-4A91-9B2B-D13839DE0369}" type="datetimeFigureOut">
              <a:rPr lang="zh-CN" altLang="en-US" smtClean="0"/>
              <a:t>2019/5/13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210A06-95CC-4866-80C0-24D42A752FA0}" type="slidenum">
              <a:rPr lang="zh-CN" altLang="en-US" smtClean="0"/>
              <a:t>‹#›</a:t>
            </a:fld>
            <a:endParaRPr lang="zh-CN" altLang="en-US"/>
          </a:p>
        </p:txBody>
      </p:sp>
    </p:spTree>
    <p:extLst>
      <p:ext uri="{BB962C8B-B14F-4D97-AF65-F5344CB8AC3E}">
        <p14:creationId xmlns:p14="http://schemas.microsoft.com/office/powerpoint/2010/main" val="312295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4110BAA-0A04-4A91-9B2B-D13839DE0369}" type="datetimeFigureOut">
              <a:rPr lang="zh-CN" altLang="en-US" smtClean="0"/>
              <a:t>2019/5/13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210A06-95CC-4866-80C0-24D42A752FA0}" type="slidenum">
              <a:rPr lang="zh-CN" altLang="en-US" smtClean="0"/>
              <a:t>‹#›</a:t>
            </a:fld>
            <a:endParaRPr lang="zh-CN" altLang="en-US"/>
          </a:p>
        </p:txBody>
      </p:sp>
    </p:spTree>
    <p:extLst>
      <p:ext uri="{BB962C8B-B14F-4D97-AF65-F5344CB8AC3E}">
        <p14:creationId xmlns:p14="http://schemas.microsoft.com/office/powerpoint/2010/main" val="317679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10BAA-0A04-4A91-9B2B-D13839DE0369}" type="datetimeFigureOut">
              <a:rPr lang="zh-CN" altLang="en-US" smtClean="0"/>
              <a:t>2019/5/13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10A06-95CC-4866-80C0-24D42A752FA0}" type="slidenum">
              <a:rPr lang="zh-CN" altLang="en-US" smtClean="0"/>
              <a:t>‹#›</a:t>
            </a:fld>
            <a:endParaRPr lang="zh-CN" altLang="en-US"/>
          </a:p>
        </p:txBody>
      </p:sp>
    </p:spTree>
    <p:extLst>
      <p:ext uri="{BB962C8B-B14F-4D97-AF65-F5344CB8AC3E}">
        <p14:creationId xmlns:p14="http://schemas.microsoft.com/office/powerpoint/2010/main" val="2685705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5.png"/><Relationship Id="rId5" Type="http://schemas.openxmlformats.org/officeDocument/2006/relationships/oleObject" Target="../embeddings/oleObject5.bin"/><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11.png"/></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171" y="781235"/>
            <a:ext cx="8158579" cy="2033585"/>
          </a:xfrm>
        </p:spPr>
        <p:txBody>
          <a:bodyPr>
            <a:normAutofit/>
          </a:bodyPr>
          <a:lstStyle/>
          <a:p>
            <a:r>
              <a:rPr lang="zh-CN" altLang="en-US" dirty="0">
                <a:latin typeface="黑体" panose="02010609060101010101" pitchFamily="49" charset="-122"/>
                <a:ea typeface="黑体" panose="02010609060101010101" pitchFamily="49" charset="-122"/>
              </a:rPr>
              <a:t>第七讲 </a:t>
            </a:r>
            <a:r>
              <a:rPr lang="en-US" altLang="zh-CN" dirty="0">
                <a:latin typeface="黑体" panose="02010609060101010101" pitchFamily="49" charset="-122"/>
                <a:ea typeface="黑体" panose="02010609060101010101" pitchFamily="49" charset="-122"/>
              </a:rPr>
              <a:t>JAVA</a:t>
            </a:r>
            <a:r>
              <a:rPr lang="zh-CN" altLang="en-US" dirty="0">
                <a:latin typeface="黑体" panose="02010609060101010101" pitchFamily="49" charset="-122"/>
                <a:ea typeface="黑体" panose="02010609060101010101" pitchFamily="49" charset="-122"/>
              </a:rPr>
              <a:t>语言基础</a:t>
            </a:r>
          </a:p>
        </p:txBody>
      </p:sp>
      <p:sp>
        <p:nvSpPr>
          <p:cNvPr id="3" name="副标题 2"/>
          <p:cNvSpPr>
            <a:spLocks noGrp="1"/>
          </p:cNvSpPr>
          <p:nvPr>
            <p:ph type="subTitle" idx="1"/>
          </p:nvPr>
        </p:nvSpPr>
        <p:spPr>
          <a:xfrm>
            <a:off x="2000250" y="3372348"/>
            <a:ext cx="5143500" cy="481286"/>
          </a:xfrm>
        </p:spPr>
        <p:txBody>
          <a:bodyPr vert="horz" wrap="square" lIns="68580" tIns="34290" rIns="68580" bIns="34290" rtlCol="0">
            <a:spAutoFit/>
          </a:bodyPr>
          <a:lstStyle/>
          <a:p>
            <a:pPr defTabSz="342900">
              <a:lnSpc>
                <a:spcPct val="13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主讲 </a:t>
            </a:r>
            <a:r>
              <a:rPr lang="zh-CN" altLang="en-US">
                <a:latin typeface="宋体" panose="02010600030101010101" pitchFamily="2" charset="-122"/>
                <a:ea typeface="宋体" panose="02010600030101010101" pitchFamily="2" charset="-122"/>
                <a:cs typeface="Times New Roman" panose="02020603050405020304" pitchFamily="18" charset="0"/>
              </a:rPr>
              <a:t>程南昌</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70231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2"/>
          <p:cNvSpPr>
            <a:spLocks noChangeArrowheads="1"/>
          </p:cNvSpPr>
          <p:nvPr/>
        </p:nvSpPr>
        <p:spPr bwMode="auto">
          <a:xfrm>
            <a:off x="468313" y="1236663"/>
            <a:ext cx="8458200" cy="356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nSpc>
                <a:spcPct val="200000"/>
              </a:lnSpc>
              <a:spcBef>
                <a:spcPts val="800"/>
              </a:spcBef>
              <a:buSzPct val="100000"/>
              <a:buFont typeface="Times New Roman" panose="02020603050405020304" pitchFamily="18" charset="0"/>
              <a:buNone/>
            </a:pPr>
            <a:r>
              <a:rPr lang="en-US" altLang="zh-CN" sz="2400" b="1" dirty="0">
                <a:latin typeface="Times New Roman" panose="02020603050405020304" pitchFamily="18" charset="0"/>
                <a:sym typeface="Times New Roman" panose="02020603050405020304" pitchFamily="18" charset="0"/>
              </a:rPr>
              <a:t>4. </a:t>
            </a:r>
            <a:r>
              <a:rPr lang="zh-CN" altLang="en-US" sz="2400" b="1" dirty="0">
                <a:latin typeface="Times New Roman" panose="02020603050405020304" pitchFamily="18" charset="0"/>
                <a:sym typeface="Times New Roman" panose="02020603050405020304" pitchFamily="18" charset="0"/>
              </a:rPr>
              <a:t>逻辑类</a:t>
            </a:r>
          </a:p>
          <a:p>
            <a:pPr>
              <a:lnSpc>
                <a:spcPct val="200000"/>
              </a:lnSpc>
              <a:spcBef>
                <a:spcPts val="800"/>
              </a:spcBef>
              <a:buSzPct val="100000"/>
              <a:buFont typeface="Times New Roman" panose="02020603050405020304" pitchFamily="18" charset="0"/>
              <a:buNone/>
            </a:pPr>
            <a:r>
              <a:rPr lang="en-US" altLang="zh-CN" sz="2400" dirty="0" err="1">
                <a:latin typeface="Times New Roman" panose="02020603050405020304" pitchFamily="18" charset="0"/>
                <a:sym typeface="Times New Roman" panose="02020603050405020304" pitchFamily="18" charset="0"/>
              </a:rPr>
              <a:t>boolean</a:t>
            </a:r>
            <a:r>
              <a:rPr lang="zh-CN" altLang="en-US" sz="2400" dirty="0">
                <a:latin typeface="Times New Roman" panose="02020603050405020304" pitchFamily="18" charset="0"/>
                <a:sym typeface="Times New Roman" panose="02020603050405020304" pitchFamily="18" charset="0"/>
              </a:rPr>
              <a:t>数据类型有两种值：</a:t>
            </a:r>
            <a:r>
              <a:rPr lang="en-US" altLang="zh-CN" sz="2400" dirty="0">
                <a:latin typeface="Times New Roman" panose="02020603050405020304" pitchFamily="18" charset="0"/>
                <a:sym typeface="Times New Roman" panose="02020603050405020304" pitchFamily="18" charset="0"/>
              </a:rPr>
              <a:t>true</a:t>
            </a:r>
            <a:r>
              <a:rPr lang="zh-CN" altLang="en-US" sz="2400" dirty="0">
                <a:latin typeface="Times New Roman" panose="02020603050405020304" pitchFamily="18" charset="0"/>
                <a:sym typeface="Times New Roman" panose="02020603050405020304" pitchFamily="18" charset="0"/>
              </a:rPr>
              <a:t>和</a:t>
            </a:r>
            <a:r>
              <a:rPr lang="en-US" altLang="zh-CN" sz="2400" dirty="0">
                <a:latin typeface="Times New Roman" panose="02020603050405020304" pitchFamily="18" charset="0"/>
                <a:sym typeface="Times New Roman" panose="02020603050405020304" pitchFamily="18" charset="0"/>
              </a:rPr>
              <a:t>false</a:t>
            </a:r>
            <a:r>
              <a:rPr lang="zh-CN" altLang="en-US" sz="2400" dirty="0">
                <a:latin typeface="Times New Roman" panose="02020603050405020304" pitchFamily="18" charset="0"/>
                <a:sym typeface="Times New Roman" panose="02020603050405020304" pitchFamily="18" charset="0"/>
              </a:rPr>
              <a:t>。</a:t>
            </a:r>
          </a:p>
          <a:p>
            <a:pPr>
              <a:lnSpc>
                <a:spcPct val="200000"/>
              </a:lnSpc>
              <a:spcBef>
                <a:spcPts val="8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例如：</a:t>
            </a:r>
            <a:r>
              <a:rPr lang="en-US" altLang="zh-CN" sz="2400" dirty="0" err="1">
                <a:latin typeface="Times New Roman" panose="02020603050405020304" pitchFamily="18" charset="0"/>
                <a:sym typeface="Times New Roman" panose="02020603050405020304" pitchFamily="18" charset="0"/>
              </a:rPr>
              <a:t>boolean</a:t>
            </a:r>
            <a:r>
              <a:rPr lang="en-US" altLang="zh-CN" sz="2400" dirty="0">
                <a:latin typeface="Times New Roman" panose="02020603050405020304" pitchFamily="18" charset="0"/>
                <a:sym typeface="Times New Roman" panose="02020603050405020304" pitchFamily="18" charset="0"/>
              </a:rPr>
              <a:t> flag = true;</a:t>
            </a:r>
            <a:endParaRPr lang="zh-CN" altLang="en-US" sz="2400" dirty="0">
              <a:latin typeface="Times New Roman" panose="02020603050405020304" pitchFamily="18" charset="0"/>
              <a:sym typeface="Times New Roman" panose="02020603050405020304" pitchFamily="18" charset="0"/>
            </a:endParaRPr>
          </a:p>
          <a:p>
            <a:pPr>
              <a:lnSpc>
                <a:spcPct val="200000"/>
              </a:lnSpc>
              <a:spcBef>
                <a:spcPts val="8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上述语句声明变量</a:t>
            </a:r>
            <a:r>
              <a:rPr lang="en-US" altLang="zh-CN" sz="2400" dirty="0">
                <a:latin typeface="Times New Roman" panose="02020603050405020304" pitchFamily="18" charset="0"/>
                <a:sym typeface="Times New Roman" panose="02020603050405020304" pitchFamily="18" charset="0"/>
              </a:rPr>
              <a:t>flag</a:t>
            </a:r>
            <a:r>
              <a:rPr lang="zh-CN" altLang="en-US" sz="2400" dirty="0">
                <a:latin typeface="Times New Roman" panose="02020603050405020304" pitchFamily="18" charset="0"/>
                <a:sym typeface="Times New Roman" panose="02020603050405020304" pitchFamily="18" charset="0"/>
              </a:rPr>
              <a:t>为</a:t>
            </a:r>
            <a:r>
              <a:rPr lang="en-US" altLang="zh-CN" sz="2400" dirty="0" err="1">
                <a:latin typeface="Times New Roman" panose="02020603050405020304" pitchFamily="18" charset="0"/>
                <a:sym typeface="Times New Roman" panose="02020603050405020304" pitchFamily="18" charset="0"/>
              </a:rPr>
              <a:t>boolean</a:t>
            </a:r>
            <a:r>
              <a:rPr lang="en-US" altLang="zh-CN" sz="2400" dirty="0">
                <a:latin typeface="Times New Roman" panose="02020603050405020304" pitchFamily="18" charset="0"/>
                <a:sym typeface="Times New Roman" panose="02020603050405020304" pitchFamily="18" charset="0"/>
              </a:rPr>
              <a:t> </a:t>
            </a:r>
            <a:r>
              <a:rPr lang="zh-CN" altLang="en-US" sz="2400" dirty="0">
                <a:latin typeface="Times New Roman" panose="02020603050405020304" pitchFamily="18" charset="0"/>
                <a:sym typeface="Times New Roman" panose="02020603050405020304" pitchFamily="18" charset="0"/>
              </a:rPr>
              <a:t>类型，它被赋予的值为</a:t>
            </a:r>
            <a:r>
              <a:rPr lang="en-US" altLang="zh-CN" sz="2400" dirty="0">
                <a:latin typeface="Times New Roman" panose="02020603050405020304" pitchFamily="18" charset="0"/>
                <a:sym typeface="Times New Roman" panose="02020603050405020304" pitchFamily="18" charset="0"/>
              </a:rPr>
              <a:t>true</a:t>
            </a:r>
            <a:r>
              <a:rPr lang="zh-CN" altLang="en-US" sz="2400" dirty="0">
                <a:latin typeface="Times New Roman" panose="02020603050405020304" pitchFamily="18" charset="0"/>
                <a:sym typeface="Times New Roman" panose="02020603050405020304" pitchFamily="18" charset="0"/>
              </a:rPr>
              <a:t>。</a:t>
            </a:r>
            <a:endParaRPr lang="zh-CN" altLang="en-US" dirty="0"/>
          </a:p>
        </p:txBody>
      </p:sp>
    </p:spTree>
    <p:extLst>
      <p:ext uri="{BB962C8B-B14F-4D97-AF65-F5344CB8AC3E}">
        <p14:creationId xmlns:p14="http://schemas.microsoft.com/office/powerpoint/2010/main" val="2073970115"/>
      </p:ext>
    </p:extLst>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1312550" y="1429541"/>
            <a:ext cx="4352959"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400" b="1">
                <a:solidFill>
                  <a:schemeClr val="tx1"/>
                </a:solidFill>
                <a:latin typeface="Times New Roman" pitchFamily="18" charset="0"/>
                <a:ea typeface="黑体"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sz="2800" dirty="0">
                <a:solidFill>
                  <a:srgbClr val="FF0000"/>
                </a:solidFill>
              </a:rPr>
              <a:t> </a:t>
            </a:r>
            <a:r>
              <a:rPr lang="en-US" altLang="zh-CN" sz="2800" dirty="0">
                <a:solidFill>
                  <a:srgbClr val="FF0000"/>
                </a:solidFill>
              </a:rPr>
              <a:t>JAVA</a:t>
            </a:r>
            <a:r>
              <a:rPr lang="zh-CN" altLang="en-US" sz="2800" dirty="0">
                <a:solidFill>
                  <a:srgbClr val="FF0000"/>
                </a:solidFill>
              </a:rPr>
              <a:t>的数据类型</a:t>
            </a:r>
          </a:p>
        </p:txBody>
      </p:sp>
      <p:sp>
        <p:nvSpPr>
          <p:cNvPr id="8" name="标题 1"/>
          <p:cNvSpPr>
            <a:spLocks noGrp="1"/>
          </p:cNvSpPr>
          <p:nvPr>
            <p:ph type="title"/>
          </p:nvPr>
        </p:nvSpPr>
        <p:spPr>
          <a:xfrm>
            <a:off x="1386099" y="313656"/>
            <a:ext cx="4917047" cy="782974"/>
          </a:xfrm>
        </p:spPr>
        <p:txBody>
          <a:bodyPr>
            <a:normAutofit/>
          </a:bodyPr>
          <a:lstStyle/>
          <a:p>
            <a:r>
              <a:rPr lang="zh-CN" altLang="en-US" sz="3600" b="1" dirty="0">
                <a:latin typeface="黑体" pitchFamily="2" charset="-122"/>
                <a:ea typeface="黑体" pitchFamily="2" charset="-122"/>
              </a:rPr>
              <a:t>报告内容大纲</a:t>
            </a:r>
          </a:p>
        </p:txBody>
      </p:sp>
      <p:sp>
        <p:nvSpPr>
          <p:cNvPr id="10" name="Text Box 11"/>
          <p:cNvSpPr txBox="1">
            <a:spLocks noChangeArrowheads="1"/>
          </p:cNvSpPr>
          <p:nvPr/>
        </p:nvSpPr>
        <p:spPr bwMode="auto">
          <a:xfrm>
            <a:off x="1312550" y="2221591"/>
            <a:ext cx="4990596"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400" b="1">
                <a:latin typeface="Times New Roman" pitchFamily="18" charset="0"/>
                <a:ea typeface="黑体" pitchFamily="2" charset="-122"/>
              </a:defRPr>
            </a:lvl1pPr>
          </a:lstStyle>
          <a:p>
            <a:r>
              <a:rPr lang="zh-CN" altLang="en-US" sz="2800" dirty="0"/>
              <a:t> 变量、常量的定义及使用</a:t>
            </a:r>
          </a:p>
        </p:txBody>
      </p:sp>
      <p:sp>
        <p:nvSpPr>
          <p:cNvPr id="12" name="Text Box 11"/>
          <p:cNvSpPr txBox="1">
            <a:spLocks noChangeArrowheads="1"/>
          </p:cNvSpPr>
          <p:nvPr/>
        </p:nvSpPr>
        <p:spPr bwMode="auto">
          <a:xfrm>
            <a:off x="1312550" y="3013641"/>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latin typeface="Times New Roman" pitchFamily="18" charset="0"/>
                <a:ea typeface="黑体" pitchFamily="2" charset="-122"/>
              </a:defRPr>
            </a:lvl1pPr>
          </a:lstStyle>
          <a:p>
            <a:r>
              <a:rPr lang="zh-CN" altLang="en-US" dirty="0"/>
              <a:t> </a:t>
            </a:r>
            <a:r>
              <a:rPr lang="en-US" altLang="zh-CN" dirty="0"/>
              <a:t>JAVA</a:t>
            </a:r>
            <a:r>
              <a:rPr lang="zh-CN" altLang="en-US" dirty="0"/>
              <a:t>常用运算符</a:t>
            </a:r>
          </a:p>
        </p:txBody>
      </p:sp>
      <p:sp>
        <p:nvSpPr>
          <p:cNvPr id="18" name="Text Box 11"/>
          <p:cNvSpPr txBox="1">
            <a:spLocks noChangeArrowheads="1"/>
          </p:cNvSpPr>
          <p:nvPr/>
        </p:nvSpPr>
        <p:spPr bwMode="auto">
          <a:xfrm>
            <a:off x="1312550" y="3805691"/>
            <a:ext cx="5220772"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流程控制</a:t>
            </a:r>
          </a:p>
        </p:txBody>
      </p:sp>
      <p:sp>
        <p:nvSpPr>
          <p:cNvPr id="19" name="Text Box 11"/>
          <p:cNvSpPr txBox="1">
            <a:spLocks noChangeArrowheads="1"/>
          </p:cNvSpPr>
          <p:nvPr/>
        </p:nvSpPr>
        <p:spPr bwMode="auto">
          <a:xfrm>
            <a:off x="1312550" y="4597741"/>
            <a:ext cx="4267561"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数组</a:t>
            </a:r>
          </a:p>
        </p:txBody>
      </p:sp>
    </p:spTree>
    <p:extLst>
      <p:ext uri="{BB962C8B-B14F-4D97-AF65-F5344CB8AC3E}">
        <p14:creationId xmlns:p14="http://schemas.microsoft.com/office/powerpoint/2010/main" val="418864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4"/>
                                        </p:tgtEl>
                                        <p:attrNameLst>
                                          <p:attrName>style.color</p:attrName>
                                        </p:attrNameLst>
                                      </p:cBhvr>
                                      <p:to>
                                        <a:schemeClr val="tx1"/>
                                      </p:to>
                                    </p:animClr>
                                  </p:childTnLst>
                                </p:cTn>
                              </p:par>
                              <p:par>
                                <p:cTn id="7" presetID="3" presetClass="emph" presetSubtype="2" fill="hold" grpId="0" nodeType="withEffect">
                                  <p:stCondLst>
                                    <p:cond delay="0"/>
                                  </p:stCondLst>
                                  <p:childTnLst>
                                    <p:animClr clrSpc="rgb" dir="cw">
                                      <p:cBhvr override="childStyle">
                                        <p:cTn id="8" dur="1000" fill="hold"/>
                                        <p:tgtEl>
                                          <p:spTgt spid="10"/>
                                        </p:tgtEl>
                                        <p:attrNameLst>
                                          <p:attrName>style.color</p:attrName>
                                        </p:attrNameLst>
                                      </p:cBhvr>
                                      <p:to>
                                        <a:srgbClr val="F92A2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2"/>
          <p:cNvSpPr>
            <a:spLocks noChangeArrowheads="1"/>
          </p:cNvSpPr>
          <p:nvPr/>
        </p:nvSpPr>
        <p:spPr bwMode="auto">
          <a:xfrm>
            <a:off x="134583" y="1125538"/>
            <a:ext cx="8686800" cy="3710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gn="just">
              <a:lnSpc>
                <a:spcPct val="150000"/>
              </a:lnSpc>
              <a:spcBef>
                <a:spcPts val="800"/>
              </a:spcBef>
              <a:buSzPct val="100000"/>
              <a:buFont typeface="Times New Roman" panose="02020603050405020304" pitchFamily="18" charset="0"/>
              <a:buNone/>
            </a:pPr>
            <a:r>
              <a:rPr lang="zh-CN" altLang="en-US" sz="3200" dirty="0">
                <a:latin typeface="Times New Roman" panose="02020603050405020304" pitchFamily="18" charset="0"/>
                <a:sym typeface="Times New Roman" panose="02020603050405020304" pitchFamily="18" charset="0"/>
              </a:rPr>
              <a:t>常量是指整个运行过程中不再发生变化的量，例如数学中的</a:t>
            </a:r>
            <a:r>
              <a:rPr lang="en-US" altLang="zh-CN" sz="3200" dirty="0">
                <a:latin typeface="Times New Roman" panose="02020603050405020304" pitchFamily="18" charset="0"/>
                <a:sym typeface="Times New Roman" panose="02020603050405020304" pitchFamily="18" charset="0"/>
              </a:rPr>
              <a:t>π= 3.1415</a:t>
            </a:r>
            <a:r>
              <a:rPr lang="en-US" altLang="zh-CN" sz="3200" dirty="0">
                <a:sym typeface="Times New Roman" panose="02020603050405020304" pitchFamily="18" charset="0"/>
              </a:rPr>
              <a:t>……</a:t>
            </a:r>
            <a:r>
              <a:rPr lang="zh-CN" altLang="en-US" sz="3200" dirty="0">
                <a:latin typeface="Times New Roman" panose="02020603050405020304" pitchFamily="18" charset="0"/>
                <a:sym typeface="Times New Roman" panose="02020603050405020304" pitchFamily="18" charset="0"/>
              </a:rPr>
              <a:t>，在程序中需要设置成常量。而变量是指程序的运行过程中发生变化的量，通常用来存储中间结果，或者输出临时值。</a:t>
            </a:r>
            <a:endParaRPr lang="zh-CN" altLang="en-US" sz="3200" dirty="0"/>
          </a:p>
        </p:txBody>
      </p:sp>
    </p:spTree>
    <p:extLst>
      <p:ext uri="{BB962C8B-B14F-4D97-AF65-F5344CB8AC3E}">
        <p14:creationId xmlns:p14="http://schemas.microsoft.com/office/powerpoint/2010/main" val="419226989"/>
      </p:ext>
    </p:extLst>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838200" y="228600"/>
            <a:ext cx="7772400" cy="838200"/>
          </a:xfrm>
          <a:ln/>
          <a:extLst>
            <a:ext uri="{91240B29-F687-4F45-9708-019B960494DF}">
              <a14:hiddenLine xmlns:a14="http://schemas.microsoft.com/office/drawing/2010/main" w="9525">
                <a:solidFill>
                  <a:srgbClr val="000000"/>
                </a:solidFill>
                <a:miter lim="800000"/>
                <a:headEnd/>
                <a:tailEnd/>
              </a14:hiddenLine>
            </a:ext>
          </a:extLst>
        </p:spPr>
        <p:txBody>
          <a:bodyPr anchor="t"/>
          <a:lstStyle/>
          <a:p>
            <a:pPr marL="0" indent="0" eaLnBrk="1" hangingPunct="1"/>
            <a:r>
              <a:rPr lang="zh-CN" altLang="en-US">
                <a:solidFill>
                  <a:schemeClr val="bg1"/>
                </a:solidFill>
              </a:rPr>
              <a:t>常量的定义 </a:t>
            </a:r>
            <a:endParaRPr lang="zh-CN" altLang="en-US"/>
          </a:p>
        </p:txBody>
      </p:sp>
      <p:sp>
        <p:nvSpPr>
          <p:cNvPr id="20483" name="Rectangle 3"/>
          <p:cNvSpPr>
            <a:spLocks noGrp="1" noChangeArrowheads="1"/>
          </p:cNvSpPr>
          <p:nvPr>
            <p:ph type="body" idx="1"/>
          </p:nvPr>
        </p:nvSpPr>
        <p:spPr>
          <a:xfrm>
            <a:off x="685800" y="718352"/>
            <a:ext cx="7696200" cy="5086350"/>
          </a:xfrm>
          <a:ln/>
          <a:extLs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marL="342900" indent="-342900" algn="l">
              <a:lnSpc>
                <a:spcPct val="90000"/>
              </a:lnSpc>
            </a:pPr>
            <a:r>
              <a:rPr lang="zh-CN" altLang="en-US" sz="2800" dirty="0"/>
              <a:t>定义常量的方法有两种：</a:t>
            </a:r>
          </a:p>
          <a:p>
            <a:pPr marL="342900" indent="-342900" algn="l">
              <a:lnSpc>
                <a:spcPct val="90000"/>
              </a:lnSpc>
            </a:pPr>
            <a:r>
              <a:rPr lang="zh-CN" altLang="en-US" sz="2800" dirty="0"/>
              <a:t>    （</a:t>
            </a:r>
            <a:r>
              <a:rPr lang="en-US" altLang="zh-CN" sz="2800" dirty="0"/>
              <a:t>1</a:t>
            </a:r>
            <a:r>
              <a:rPr lang="zh-CN" altLang="en-US" sz="2800" dirty="0"/>
              <a:t>）在定义变量的类型前面加</a:t>
            </a:r>
            <a:r>
              <a:rPr lang="en-US" altLang="zh-CN" sz="2800" dirty="0">
                <a:solidFill>
                  <a:srgbClr val="FF0000"/>
                </a:solidFill>
              </a:rPr>
              <a:t>final</a:t>
            </a:r>
            <a:r>
              <a:rPr lang="zh-CN" altLang="en-US" sz="2800" dirty="0"/>
              <a:t>关键字，并同时进行初始化，如下所示：</a:t>
            </a:r>
          </a:p>
          <a:p>
            <a:pPr marL="342900" indent="-342900" algn="l">
              <a:lnSpc>
                <a:spcPct val="90000"/>
              </a:lnSpc>
            </a:pPr>
            <a:r>
              <a:rPr lang="en-US" altLang="zh-CN" sz="2800" dirty="0"/>
              <a:t>final </a:t>
            </a:r>
            <a:r>
              <a:rPr lang="en-US" altLang="zh-CN" sz="2800" dirty="0" err="1"/>
              <a:t>int</a:t>
            </a:r>
            <a:r>
              <a:rPr lang="en-US" altLang="zh-CN" sz="2800" dirty="0"/>
              <a:t> </a:t>
            </a:r>
            <a:r>
              <a:rPr lang="en-US" altLang="zh-CN" sz="2800" dirty="0" err="1"/>
              <a:t>aFinalVar</a:t>
            </a:r>
            <a:r>
              <a:rPr lang="en-US" altLang="zh-CN" sz="2800" dirty="0"/>
              <a:t>=0;</a:t>
            </a:r>
            <a:endParaRPr lang="zh-CN" altLang="en-US" sz="2800" dirty="0"/>
          </a:p>
          <a:p>
            <a:pPr marL="342900" indent="-342900" algn="l">
              <a:lnSpc>
                <a:spcPct val="90000"/>
              </a:lnSpc>
            </a:pPr>
            <a:r>
              <a:rPr lang="en-US" altLang="zh-CN" sz="2800" dirty="0"/>
              <a:t>final double PI=3.14159;</a:t>
            </a:r>
            <a:endParaRPr lang="zh-CN" altLang="en-US" sz="2800" dirty="0"/>
          </a:p>
          <a:p>
            <a:pPr marL="342900" indent="-342900" algn="l">
              <a:lnSpc>
                <a:spcPct val="90000"/>
              </a:lnSpc>
            </a:pPr>
            <a:r>
              <a:rPr lang="en-US" altLang="zh-CN" sz="2800" dirty="0"/>
              <a:t>    </a:t>
            </a:r>
            <a:r>
              <a:rPr lang="zh-CN" altLang="en-US" sz="2800" dirty="0"/>
              <a:t>（</a:t>
            </a:r>
            <a:r>
              <a:rPr lang="en-US" altLang="zh-CN" sz="2800" dirty="0"/>
              <a:t>2</a:t>
            </a:r>
            <a:r>
              <a:rPr lang="zh-CN" altLang="en-US" sz="2800" dirty="0"/>
              <a:t>）在定义变量的类型前面加</a:t>
            </a:r>
            <a:r>
              <a:rPr lang="en-US" altLang="zh-CN" sz="2800" dirty="0">
                <a:solidFill>
                  <a:srgbClr val="FF0000"/>
                </a:solidFill>
              </a:rPr>
              <a:t>final</a:t>
            </a:r>
            <a:r>
              <a:rPr lang="zh-CN" altLang="en-US" sz="2800" dirty="0"/>
              <a:t>关键字，不进行初始化。通过另外的语句进行赋值。如下所示：</a:t>
            </a:r>
          </a:p>
          <a:p>
            <a:pPr marL="342900" indent="-342900" algn="l">
              <a:lnSpc>
                <a:spcPct val="90000"/>
              </a:lnSpc>
            </a:pPr>
            <a:r>
              <a:rPr lang="en-US" altLang="zh-CN" sz="2800" dirty="0"/>
              <a:t>final </a:t>
            </a:r>
            <a:r>
              <a:rPr lang="en-US" altLang="zh-CN" sz="2800" dirty="0" err="1"/>
              <a:t>int</a:t>
            </a:r>
            <a:r>
              <a:rPr lang="en-US" altLang="zh-CN" sz="2800" dirty="0"/>
              <a:t> </a:t>
            </a:r>
            <a:r>
              <a:rPr lang="en-US" altLang="zh-CN" sz="2800" dirty="0" err="1"/>
              <a:t>aFinalVar</a:t>
            </a:r>
            <a:r>
              <a:rPr lang="en-US" altLang="zh-CN" sz="2800" dirty="0"/>
              <a:t>;</a:t>
            </a:r>
            <a:endParaRPr lang="zh-CN" altLang="en-US" sz="2800" dirty="0"/>
          </a:p>
          <a:p>
            <a:pPr marL="342900" indent="-342900" algn="l">
              <a:lnSpc>
                <a:spcPct val="90000"/>
              </a:lnSpc>
            </a:pPr>
            <a:r>
              <a:rPr lang="en-US" altLang="zh-CN" sz="2800" dirty="0"/>
              <a:t>…</a:t>
            </a:r>
            <a:endParaRPr lang="zh-CN" altLang="en-US" sz="2800" dirty="0"/>
          </a:p>
          <a:p>
            <a:pPr marL="342900" indent="-342900" algn="l">
              <a:lnSpc>
                <a:spcPct val="90000"/>
              </a:lnSpc>
            </a:pPr>
            <a:r>
              <a:rPr lang="en-US" altLang="zh-CN" sz="2800" dirty="0" err="1"/>
              <a:t>aFinalVar</a:t>
            </a:r>
            <a:r>
              <a:rPr lang="en-US" altLang="zh-CN" sz="2800" dirty="0"/>
              <a:t>=0;</a:t>
            </a:r>
            <a:endParaRPr lang="zh-CN" altLang="en-US" sz="3200" dirty="0"/>
          </a:p>
        </p:txBody>
      </p:sp>
    </p:spTree>
    <p:extLst>
      <p:ext uri="{BB962C8B-B14F-4D97-AF65-F5344CB8AC3E}">
        <p14:creationId xmlns:p14="http://schemas.microsoft.com/office/powerpoint/2010/main" val="599773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219414" y="315666"/>
            <a:ext cx="9144000" cy="6858000"/>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lnSpc>
                <a:spcPct val="80000"/>
              </a:lnSpc>
            </a:pPr>
            <a:r>
              <a:rPr lang="zh-CN" altLang="en-US" dirty="0">
                <a:latin typeface="Times New Roman" panose="02020603050405020304" pitchFamily="18" charset="0"/>
                <a:cs typeface="Times New Roman" panose="02020603050405020304" pitchFamily="18" charset="0"/>
              </a:rPr>
              <a:t>　</a:t>
            </a:r>
          </a:p>
          <a:p>
            <a:pPr marL="342900" indent="-342900" algn="l">
              <a:lnSpc>
                <a:spcPct val="80000"/>
              </a:lnSpc>
            </a:pPr>
            <a:r>
              <a:rPr lang="en-US" altLang="zh-CN" dirty="0">
                <a:latin typeface="Times New Roman" panose="02020603050405020304" pitchFamily="18" charset="0"/>
                <a:cs typeface="Times New Roman" panose="02020603050405020304" pitchFamily="18" charset="0"/>
              </a:rPr>
              <a:t>public class Assign {</a:t>
            </a:r>
            <a:br>
              <a:rPr lang="zh-CN" altLang="en-US" dirty="0">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public static void main (String [ ]  </a:t>
            </a:r>
            <a:r>
              <a:rPr lang="en-US" altLang="zh-CN" dirty="0" err="1">
                <a:latin typeface="Times New Roman" panose="02020603050405020304" pitchFamily="18" charset="0"/>
                <a:cs typeface="Times New Roman" panose="02020603050405020304" pitchFamily="18" charset="0"/>
              </a:rPr>
              <a:t>args</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a:p>
            <a:pPr marL="342900" indent="-342900" algn="l">
              <a:lnSpc>
                <a:spcPct val="80000"/>
              </a:lnSpc>
            </a:pPr>
            <a:r>
              <a:rPr lang="en-US" altLang="zh-CN" dirty="0">
                <a:latin typeface="Times New Roman" panose="02020603050405020304" pitchFamily="18" charset="0"/>
                <a:cs typeface="Times New Roman" panose="02020603050405020304" pitchFamily="18" charset="0"/>
              </a:rPr>
              <a:t>		   {</a:t>
            </a:r>
            <a:br>
              <a:rPr lang="zh-CN" altLang="en-US" dirty="0">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x; </a:t>
            </a:r>
            <a:br>
              <a:rPr lang="zh-CN" altLang="en-US"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y; </a:t>
            </a:r>
            <a:r>
              <a:rPr lang="en-US" altLang="zh-CN" dirty="0">
                <a:solidFill>
                  <a:srgbClr val="00CC66"/>
                </a:solidFill>
                <a:latin typeface="Times New Roman" panose="02020603050405020304" pitchFamily="18" charset="0"/>
                <a:cs typeface="Times New Roman" panose="02020603050405020304" pitchFamily="18" charset="0"/>
              </a:rPr>
              <a:t>//</a:t>
            </a:r>
            <a:r>
              <a:rPr lang="zh-CN" altLang="en-US" dirty="0">
                <a:solidFill>
                  <a:srgbClr val="00CC66"/>
                </a:solidFill>
                <a:latin typeface="Times New Roman" panose="02020603050405020304" pitchFamily="18" charset="0"/>
                <a:cs typeface="Times New Roman" panose="02020603050405020304" pitchFamily="18" charset="0"/>
              </a:rPr>
              <a:t>定义</a:t>
            </a:r>
            <a:r>
              <a:rPr lang="en-US" altLang="zh-CN" dirty="0" err="1">
                <a:solidFill>
                  <a:srgbClr val="00CC66"/>
                </a:solidFill>
                <a:latin typeface="Times New Roman" panose="02020603050405020304" pitchFamily="18" charset="0"/>
                <a:cs typeface="Times New Roman" panose="02020603050405020304" pitchFamily="18" charset="0"/>
              </a:rPr>
              <a:t>x,y</a:t>
            </a:r>
            <a:r>
              <a:rPr lang="zh-CN" altLang="en-US" dirty="0">
                <a:solidFill>
                  <a:srgbClr val="00CC66"/>
                </a:solidFill>
                <a:latin typeface="Times New Roman" panose="02020603050405020304" pitchFamily="18" charset="0"/>
                <a:cs typeface="Times New Roman" panose="02020603050405020304" pitchFamily="18" charset="0"/>
              </a:rPr>
              <a:t>两个整型变量</a:t>
            </a:r>
            <a:endParaRPr lang="zh-CN" altLang="en-US" dirty="0">
              <a:latin typeface="Times New Roman" panose="02020603050405020304" pitchFamily="18" charset="0"/>
              <a:cs typeface="Times New Roman" panose="02020603050405020304" pitchFamily="18" charset="0"/>
            </a:endParaRPr>
          </a:p>
          <a:p>
            <a:pPr marL="342900" indent="-342900" algn="l">
              <a:lnSpc>
                <a:spcPct val="8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float z = 1.234f ; </a:t>
            </a:r>
            <a:r>
              <a:rPr lang="en-US" altLang="zh-CN" dirty="0">
                <a:solidFill>
                  <a:srgbClr val="00CC66"/>
                </a:solidFill>
                <a:latin typeface="Times New Roman" panose="02020603050405020304" pitchFamily="18" charset="0"/>
                <a:cs typeface="Times New Roman" panose="02020603050405020304" pitchFamily="18" charset="0"/>
              </a:rPr>
              <a:t>//</a:t>
            </a:r>
            <a:r>
              <a:rPr lang="zh-CN" altLang="en-US" dirty="0">
                <a:solidFill>
                  <a:srgbClr val="00CC66"/>
                </a:solidFill>
                <a:latin typeface="Times New Roman" panose="02020603050405020304" pitchFamily="18" charset="0"/>
                <a:cs typeface="Times New Roman" panose="02020603050405020304" pitchFamily="18" charset="0"/>
              </a:rPr>
              <a:t>指定变量</a:t>
            </a:r>
            <a:r>
              <a:rPr lang="en-US" altLang="zh-CN" dirty="0">
                <a:solidFill>
                  <a:srgbClr val="00CC66"/>
                </a:solidFill>
                <a:latin typeface="Times New Roman" panose="02020603050405020304" pitchFamily="18" charset="0"/>
                <a:cs typeface="Times New Roman" panose="02020603050405020304" pitchFamily="18" charset="0"/>
              </a:rPr>
              <a:t>z</a:t>
            </a:r>
            <a:r>
              <a:rPr lang="zh-CN" altLang="en-US" dirty="0">
                <a:solidFill>
                  <a:srgbClr val="00CC66"/>
                </a:solidFill>
                <a:latin typeface="Times New Roman" panose="02020603050405020304" pitchFamily="18" charset="0"/>
                <a:cs typeface="Times New Roman" panose="02020603050405020304" pitchFamily="18" charset="0"/>
              </a:rPr>
              <a:t>为</a:t>
            </a:r>
            <a:r>
              <a:rPr lang="en-US" altLang="zh-CN" dirty="0">
                <a:solidFill>
                  <a:srgbClr val="00CC66"/>
                </a:solidFill>
                <a:latin typeface="Times New Roman" panose="02020603050405020304" pitchFamily="18" charset="0"/>
                <a:cs typeface="Times New Roman" panose="02020603050405020304" pitchFamily="18" charset="0"/>
              </a:rPr>
              <a:t>float</a:t>
            </a:r>
            <a:r>
              <a:rPr lang="zh-CN" altLang="en-US" dirty="0">
                <a:solidFill>
                  <a:srgbClr val="00CC66"/>
                </a:solidFill>
                <a:latin typeface="Times New Roman" panose="02020603050405020304" pitchFamily="18" charset="0"/>
                <a:cs typeface="Times New Roman" panose="02020603050405020304" pitchFamily="18" charset="0"/>
              </a:rPr>
              <a:t>型，且赋初值为</a:t>
            </a:r>
            <a:r>
              <a:rPr lang="en-US" altLang="zh-CN" dirty="0">
                <a:solidFill>
                  <a:srgbClr val="00CC66"/>
                </a:solidFill>
                <a:latin typeface="Times New Roman" panose="02020603050405020304" pitchFamily="18" charset="0"/>
                <a:cs typeface="Times New Roman" panose="02020603050405020304" pitchFamily="18" charset="0"/>
              </a:rPr>
              <a:t>1.234</a:t>
            </a:r>
            <a:br>
              <a:rPr lang="zh-CN" altLang="en-US" dirty="0">
                <a:solidFill>
                  <a:srgbClr val="00CC66"/>
                </a:solidFill>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double w = 1.234 ; </a:t>
            </a:r>
            <a:br>
              <a:rPr lang="zh-CN" altLang="en-US" dirty="0">
                <a:solidFill>
                  <a:srgbClr val="00CC66"/>
                </a:solidFill>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boolean</a:t>
            </a:r>
            <a:r>
              <a:rPr lang="en-US" altLang="zh-CN" dirty="0">
                <a:latin typeface="Times New Roman" panose="02020603050405020304" pitchFamily="18" charset="0"/>
                <a:cs typeface="Times New Roman" panose="02020603050405020304" pitchFamily="18" charset="0"/>
              </a:rPr>
              <a:t> flag = true ; </a:t>
            </a:r>
            <a:br>
              <a:rPr lang="zh-CN" altLang="en-US" dirty="0">
                <a:solidFill>
                  <a:srgbClr val="00CC66"/>
                </a:solidFill>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char c ; </a:t>
            </a:r>
            <a:r>
              <a:rPr lang="en-US" altLang="zh-CN" dirty="0">
                <a:solidFill>
                  <a:srgbClr val="00CC66"/>
                </a:solidFill>
                <a:latin typeface="Times New Roman" panose="02020603050405020304" pitchFamily="18" charset="0"/>
                <a:cs typeface="Times New Roman" panose="02020603050405020304" pitchFamily="18" charset="0"/>
              </a:rPr>
              <a:t>//</a:t>
            </a:r>
            <a:r>
              <a:rPr lang="zh-CN" altLang="en-US" dirty="0">
                <a:solidFill>
                  <a:srgbClr val="00CC66"/>
                </a:solidFill>
                <a:latin typeface="Times New Roman" panose="02020603050405020304" pitchFamily="18" charset="0"/>
                <a:cs typeface="Times New Roman" panose="02020603050405020304" pitchFamily="18" charset="0"/>
              </a:rPr>
              <a:t>定义字符型变量</a:t>
            </a:r>
            <a:r>
              <a:rPr lang="en-US" altLang="zh-CN" dirty="0">
                <a:solidFill>
                  <a:srgbClr val="00CC66"/>
                </a:solidFill>
                <a:latin typeface="Times New Roman" panose="02020603050405020304" pitchFamily="18" charset="0"/>
                <a:cs typeface="Times New Roman" panose="02020603050405020304" pitchFamily="18" charset="0"/>
              </a:rPr>
              <a:t>c</a:t>
            </a:r>
            <a:br>
              <a:rPr lang="zh-CN" altLang="en-US" dirty="0">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String </a:t>
            </a:r>
            <a:r>
              <a:rPr lang="en-US" altLang="zh-CN" dirty="0" err="1">
                <a:latin typeface="Times New Roman" panose="02020603050405020304" pitchFamily="18" charset="0"/>
                <a:cs typeface="Times New Roman" panose="02020603050405020304" pitchFamily="18" charset="0"/>
              </a:rPr>
              <a:t>str</a:t>
            </a:r>
            <a:r>
              <a:rPr lang="en-US" altLang="zh-CN" dirty="0">
                <a:latin typeface="Times New Roman" panose="02020603050405020304" pitchFamily="18" charset="0"/>
                <a:cs typeface="Times New Roman" panose="02020603050405020304" pitchFamily="18" charset="0"/>
              </a:rPr>
              <a:t> ; </a:t>
            </a:r>
            <a:r>
              <a:rPr lang="en-US" altLang="zh-CN" dirty="0">
                <a:solidFill>
                  <a:srgbClr val="00CC66"/>
                </a:solidFill>
                <a:latin typeface="Times New Roman" panose="02020603050405020304" pitchFamily="18" charset="0"/>
                <a:cs typeface="Times New Roman" panose="02020603050405020304" pitchFamily="18" charset="0"/>
              </a:rPr>
              <a:t>//</a:t>
            </a:r>
            <a:r>
              <a:rPr lang="zh-CN" altLang="en-US" dirty="0">
                <a:solidFill>
                  <a:srgbClr val="00CC66"/>
                </a:solidFill>
                <a:latin typeface="Times New Roman" panose="02020603050405020304" pitchFamily="18" charset="0"/>
                <a:cs typeface="Times New Roman" panose="02020603050405020304" pitchFamily="18" charset="0"/>
              </a:rPr>
              <a:t>定义字符串变量</a:t>
            </a:r>
            <a:r>
              <a:rPr lang="en-US" altLang="zh-CN" dirty="0" err="1">
                <a:solidFill>
                  <a:srgbClr val="00CC66"/>
                </a:solidFill>
                <a:latin typeface="Times New Roman" panose="02020603050405020304" pitchFamily="18" charset="0"/>
                <a:cs typeface="Times New Roman" panose="02020603050405020304" pitchFamily="18" charset="0"/>
              </a:rPr>
              <a:t>str</a:t>
            </a:r>
            <a:br>
              <a:rPr lang="zh-CN" altLang="en-US" dirty="0">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String str1 = " Hi "</a:t>
            </a:r>
            <a:br>
              <a:rPr lang="zh-CN" altLang="en-US" dirty="0">
                <a:solidFill>
                  <a:srgbClr val="00CC66"/>
                </a:solidFill>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 = ' A ' ; </a:t>
            </a:r>
            <a:r>
              <a:rPr lang="en-US" altLang="zh-CN" dirty="0">
                <a:solidFill>
                  <a:srgbClr val="00CC66"/>
                </a:solidFill>
                <a:latin typeface="Times New Roman" panose="02020603050405020304" pitchFamily="18" charset="0"/>
                <a:cs typeface="Times New Roman" panose="02020603050405020304" pitchFamily="18" charset="0"/>
              </a:rPr>
              <a:t>//</a:t>
            </a:r>
            <a:r>
              <a:rPr lang="zh-CN" altLang="en-US" dirty="0">
                <a:solidFill>
                  <a:srgbClr val="00CC66"/>
                </a:solidFill>
                <a:latin typeface="Times New Roman" panose="02020603050405020304" pitchFamily="18" charset="0"/>
                <a:cs typeface="Times New Roman" panose="02020603050405020304" pitchFamily="18" charset="0"/>
              </a:rPr>
              <a:t>给字符型变量</a:t>
            </a:r>
            <a:r>
              <a:rPr lang="en-US" altLang="zh-CN" dirty="0">
                <a:solidFill>
                  <a:srgbClr val="00CC66"/>
                </a:solidFill>
                <a:latin typeface="Times New Roman" panose="02020603050405020304" pitchFamily="18" charset="0"/>
                <a:cs typeface="Times New Roman" panose="02020603050405020304" pitchFamily="18" charset="0"/>
              </a:rPr>
              <a:t>c</a:t>
            </a:r>
            <a:r>
              <a:rPr lang="zh-CN" altLang="en-US" dirty="0">
                <a:solidFill>
                  <a:srgbClr val="00CC66"/>
                </a:solidFill>
                <a:latin typeface="Times New Roman" panose="02020603050405020304" pitchFamily="18" charset="0"/>
                <a:cs typeface="Times New Roman" panose="02020603050405020304" pitchFamily="18" charset="0"/>
              </a:rPr>
              <a:t>赋值</a:t>
            </a:r>
            <a:r>
              <a:rPr lang="en-US" altLang="zh-CN" dirty="0">
                <a:solidFill>
                  <a:srgbClr val="00CC66"/>
                </a:solidFill>
                <a:latin typeface="Times New Roman" panose="02020603050405020304" pitchFamily="18" charset="0"/>
                <a:cs typeface="Times New Roman" panose="02020603050405020304" pitchFamily="18" charset="0"/>
              </a:rPr>
              <a:t>'A'</a:t>
            </a:r>
            <a:br>
              <a:rPr lang="zh-CN" altLang="en-US" dirty="0">
                <a:solidFill>
                  <a:srgbClr val="00CC66"/>
                </a:solidFill>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str</a:t>
            </a:r>
            <a:r>
              <a:rPr lang="en-US" altLang="zh-CN" dirty="0">
                <a:latin typeface="Times New Roman" panose="02020603050405020304" pitchFamily="18" charset="0"/>
                <a:cs typeface="Times New Roman" panose="02020603050405020304" pitchFamily="18" charset="0"/>
              </a:rPr>
              <a:t> = " bye " ; </a:t>
            </a:r>
            <a:r>
              <a:rPr lang="en-US" altLang="zh-CN" dirty="0">
                <a:solidFill>
                  <a:srgbClr val="00CC66"/>
                </a:solidFill>
                <a:latin typeface="Times New Roman" panose="02020603050405020304" pitchFamily="18" charset="0"/>
                <a:cs typeface="Times New Roman" panose="02020603050405020304" pitchFamily="18" charset="0"/>
              </a:rPr>
              <a:t>//</a:t>
            </a:r>
            <a:r>
              <a:rPr lang="zh-CN" altLang="en-US" dirty="0">
                <a:solidFill>
                  <a:srgbClr val="00CC66"/>
                </a:solidFill>
                <a:latin typeface="Times New Roman" panose="02020603050405020304" pitchFamily="18" charset="0"/>
                <a:cs typeface="Times New Roman" panose="02020603050405020304" pitchFamily="18" charset="0"/>
              </a:rPr>
              <a:t>给字符串变量</a:t>
            </a:r>
            <a:r>
              <a:rPr lang="en-US" altLang="zh-CN" dirty="0" err="1">
                <a:solidFill>
                  <a:srgbClr val="00CC66"/>
                </a:solidFill>
                <a:latin typeface="Times New Roman" panose="02020603050405020304" pitchFamily="18" charset="0"/>
                <a:cs typeface="Times New Roman" panose="02020603050405020304" pitchFamily="18" charset="0"/>
              </a:rPr>
              <a:t>str</a:t>
            </a:r>
            <a:r>
              <a:rPr lang="zh-CN" altLang="en-US" dirty="0">
                <a:solidFill>
                  <a:srgbClr val="00CC66"/>
                </a:solidFill>
                <a:latin typeface="Times New Roman" panose="02020603050405020304" pitchFamily="18" charset="0"/>
                <a:cs typeface="Times New Roman" panose="02020603050405020304" pitchFamily="18" charset="0"/>
              </a:rPr>
              <a:t>赋值</a:t>
            </a:r>
            <a:r>
              <a:rPr lang="en-US" altLang="zh-CN" dirty="0">
                <a:solidFill>
                  <a:srgbClr val="00CC66"/>
                </a:solidFill>
                <a:latin typeface="Times New Roman" panose="02020603050405020304" pitchFamily="18" charset="0"/>
                <a:cs typeface="Times New Roman" panose="02020603050405020304" pitchFamily="18" charset="0"/>
              </a:rPr>
              <a:t>"bye"</a:t>
            </a:r>
            <a:br>
              <a:rPr lang="zh-CN" altLang="en-US" dirty="0">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x = 12 ; </a:t>
            </a:r>
            <a:r>
              <a:rPr lang="en-US" altLang="zh-CN" dirty="0">
                <a:solidFill>
                  <a:srgbClr val="00CC66"/>
                </a:solidFill>
                <a:latin typeface="Times New Roman" panose="02020603050405020304" pitchFamily="18" charset="0"/>
                <a:cs typeface="Times New Roman" panose="02020603050405020304" pitchFamily="18" charset="0"/>
              </a:rPr>
              <a:t>//</a:t>
            </a:r>
            <a:r>
              <a:rPr lang="zh-CN" altLang="en-US" dirty="0">
                <a:solidFill>
                  <a:srgbClr val="00CC66"/>
                </a:solidFill>
                <a:latin typeface="Times New Roman" panose="02020603050405020304" pitchFamily="18" charset="0"/>
                <a:cs typeface="Times New Roman" panose="02020603050405020304" pitchFamily="18" charset="0"/>
              </a:rPr>
              <a:t>给整型变量</a:t>
            </a:r>
            <a:r>
              <a:rPr lang="en-US" altLang="zh-CN" dirty="0">
                <a:solidFill>
                  <a:srgbClr val="00CC66"/>
                </a:solidFill>
                <a:latin typeface="Times New Roman" panose="02020603050405020304" pitchFamily="18" charset="0"/>
                <a:cs typeface="Times New Roman" panose="02020603050405020304" pitchFamily="18" charset="0"/>
              </a:rPr>
              <a:t>x</a:t>
            </a:r>
            <a:r>
              <a:rPr lang="zh-CN" altLang="en-US" dirty="0">
                <a:solidFill>
                  <a:srgbClr val="00CC66"/>
                </a:solidFill>
                <a:latin typeface="Times New Roman" panose="02020603050405020304" pitchFamily="18" charset="0"/>
                <a:cs typeface="Times New Roman" panose="02020603050405020304" pitchFamily="18" charset="0"/>
              </a:rPr>
              <a:t>赋值为</a:t>
            </a:r>
            <a:r>
              <a:rPr lang="en-US" altLang="zh-CN" dirty="0">
                <a:solidFill>
                  <a:srgbClr val="00CC66"/>
                </a:solidFill>
                <a:latin typeface="Times New Roman" panose="02020603050405020304" pitchFamily="18" charset="0"/>
                <a:cs typeface="Times New Roman" panose="02020603050405020304" pitchFamily="18" charset="0"/>
              </a:rPr>
              <a:t>12</a:t>
            </a:r>
            <a:br>
              <a:rPr lang="zh-CN" altLang="en-US" dirty="0">
                <a:solidFill>
                  <a:srgbClr val="00CC66"/>
                </a:solidFill>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y = x; </a:t>
            </a:r>
            <a:r>
              <a:rPr lang="en-US" altLang="zh-CN" dirty="0">
                <a:solidFill>
                  <a:srgbClr val="00CC66"/>
                </a:solidFill>
                <a:latin typeface="Times New Roman" panose="02020603050405020304" pitchFamily="18" charset="0"/>
                <a:cs typeface="Times New Roman" panose="02020603050405020304" pitchFamily="18" charset="0"/>
              </a:rPr>
              <a:t>//</a:t>
            </a:r>
            <a:r>
              <a:rPr lang="zh-CN" altLang="en-US" dirty="0">
                <a:solidFill>
                  <a:srgbClr val="00CC66"/>
                </a:solidFill>
                <a:latin typeface="Times New Roman" panose="02020603050405020304" pitchFamily="18" charset="0"/>
                <a:cs typeface="Times New Roman" panose="02020603050405020304" pitchFamily="18" charset="0"/>
              </a:rPr>
              <a:t>给整型变量</a:t>
            </a:r>
            <a:r>
              <a:rPr lang="en-US" altLang="zh-CN" dirty="0">
                <a:solidFill>
                  <a:srgbClr val="00CC66"/>
                </a:solidFill>
                <a:latin typeface="Times New Roman" panose="02020603050405020304" pitchFamily="18" charset="0"/>
                <a:cs typeface="Times New Roman" panose="02020603050405020304" pitchFamily="18" charset="0"/>
              </a:rPr>
              <a:t>y</a:t>
            </a:r>
            <a:r>
              <a:rPr lang="zh-CN" altLang="en-US" dirty="0">
                <a:solidFill>
                  <a:srgbClr val="00CC66"/>
                </a:solidFill>
                <a:latin typeface="Times New Roman" panose="02020603050405020304" pitchFamily="18" charset="0"/>
                <a:cs typeface="Times New Roman" panose="02020603050405020304" pitchFamily="18" charset="0"/>
              </a:rPr>
              <a:t>赋值为</a:t>
            </a:r>
            <a:r>
              <a:rPr lang="en-US" altLang="zh-CN" dirty="0">
                <a:solidFill>
                  <a:srgbClr val="00CC66"/>
                </a:solidFill>
                <a:latin typeface="Times New Roman" panose="02020603050405020304" pitchFamily="18" charset="0"/>
                <a:cs typeface="Times New Roman" panose="02020603050405020304" pitchFamily="18" charset="0"/>
              </a:rPr>
              <a:t>12</a:t>
            </a:r>
            <a:br>
              <a:rPr lang="zh-CN" altLang="en-US" dirty="0">
                <a:solidFill>
                  <a:srgbClr val="00CC66"/>
                </a:solidFill>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br>
              <a:rPr lang="zh-CN" altLang="en-US" dirty="0">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endParaRPr lang="en-US" altLang="zh-CN" sz="2800" dirty="0">
              <a:latin typeface="Times New Roman" panose="02020603050405020304" pitchFamily="18" charset="0"/>
              <a:cs typeface="Times New Roman" panose="02020603050405020304" pitchFamily="18" charset="0"/>
            </a:endParaRPr>
          </a:p>
          <a:p>
            <a:pPr marL="342900" indent="-342900" algn="l">
              <a:lnSpc>
                <a:spcPct val="80000"/>
              </a:lnSpc>
            </a:pPr>
            <a:endParaRPr lang="zh-CN" altLang="en-US" sz="2000" dirty="0">
              <a:solidFill>
                <a:srgbClr val="00CC66"/>
              </a:solidFill>
              <a:latin typeface="Times New Roman" panose="02020603050405020304" pitchFamily="18" charset="0"/>
              <a:cs typeface="Times New Roman" panose="02020603050405020304" pitchFamily="18" charset="0"/>
            </a:endParaRPr>
          </a:p>
        </p:txBody>
      </p:sp>
      <p:sp>
        <p:nvSpPr>
          <p:cNvPr id="21507" name="Rectangle 2"/>
          <p:cNvSpPr>
            <a:spLocks noGrp="1" noChangeArrowheads="1"/>
          </p:cNvSpPr>
          <p:nvPr>
            <p:ph type="title" idx="4294967295"/>
          </p:nvPr>
        </p:nvSpPr>
        <p:spPr>
          <a:xfrm>
            <a:off x="838200" y="228600"/>
            <a:ext cx="7772400" cy="838200"/>
          </a:xfrm>
          <a:ln/>
          <a:extLst>
            <a:ext uri="{91240B29-F687-4F45-9708-019B960494DF}">
              <a14:hiddenLine xmlns:a14="http://schemas.microsoft.com/office/drawing/2010/main" w="9525">
                <a:solidFill>
                  <a:srgbClr val="000000"/>
                </a:solidFill>
                <a:miter lim="800000"/>
                <a:headEnd/>
                <a:tailEnd/>
              </a14:hiddenLine>
            </a:ext>
          </a:extLst>
        </p:spPr>
        <p:txBody>
          <a:bodyPr anchor="t"/>
          <a:lstStyle/>
          <a:p>
            <a:pPr marL="0" indent="0" eaLnBrk="1" hangingPunct="1"/>
            <a:r>
              <a:rPr lang="zh-CN" altLang="en-US" dirty="0">
                <a:solidFill>
                  <a:schemeClr val="bg1"/>
                </a:solidFill>
              </a:rPr>
              <a:t>变量的定义 </a:t>
            </a:r>
            <a:endParaRPr lang="zh-CN" altLang="en-US" dirty="0"/>
          </a:p>
        </p:txBody>
      </p:sp>
    </p:spTree>
    <p:extLst>
      <p:ext uri="{BB962C8B-B14F-4D97-AF65-F5344CB8AC3E}">
        <p14:creationId xmlns:p14="http://schemas.microsoft.com/office/powerpoint/2010/main" val="2190813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ChangeArrowheads="1"/>
          </p:cNvSpPr>
          <p:nvPr/>
        </p:nvSpPr>
        <p:spPr bwMode="auto">
          <a:xfrm>
            <a:off x="1466850" y="765175"/>
            <a:ext cx="7108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lstStyle>
            <a:lvl1pPr marL="609600" indent="-609600">
              <a:defRPr>
                <a:solidFill>
                  <a:schemeClr val="tx1"/>
                </a:solidFill>
                <a:latin typeface="Arial" panose="020B0604020202020204" pitchFamily="34" charset="0"/>
                <a:ea typeface="宋体" panose="02010600030101010101" pitchFamily="2" charset="-122"/>
              </a:defRPr>
            </a:lvl1pPr>
            <a:lvl2pPr marL="990600" indent="-5334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752600" indent="-381000">
              <a:defRPr>
                <a:solidFill>
                  <a:schemeClr val="tx1"/>
                </a:solidFill>
                <a:latin typeface="Arial" panose="020B0604020202020204" pitchFamily="34" charset="0"/>
                <a:ea typeface="宋体" panose="02010600030101010101" pitchFamily="2" charset="-122"/>
              </a:defRPr>
            </a:lvl4pPr>
            <a:lvl5pPr marL="2209800" indent="-381000">
              <a:defRPr>
                <a:solidFill>
                  <a:schemeClr val="tx1"/>
                </a:solidFill>
                <a:latin typeface="Arial" panose="020B0604020202020204" pitchFamily="34" charset="0"/>
                <a:ea typeface="宋体" panose="02010600030101010101" pitchFamily="2" charset="-122"/>
              </a:defRPr>
            </a:lvl5pPr>
            <a:lvl6pPr marL="2667000" indent="-381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3124200" indent="-381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581400" indent="-381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4038600" indent="-3810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spcBef>
                <a:spcPct val="20000"/>
              </a:spcBef>
            </a:pPr>
            <a:r>
              <a:rPr lang="zh-CN" altLang="en-US" sz="2800" b="1">
                <a:solidFill>
                  <a:srgbClr val="1C07BB"/>
                </a:solidFill>
                <a:latin typeface="华文新魏" panose="02010800040101010101" pitchFamily="2" charset="-122"/>
                <a:ea typeface="华文新魏" panose="02010800040101010101" pitchFamily="2" charset="-122"/>
                <a:sym typeface="华文新魏" panose="02010800040101010101" pitchFamily="2" charset="-122"/>
              </a:rPr>
              <a:t>下面代码的输出结果是什么？</a:t>
            </a:r>
          </a:p>
          <a:p>
            <a:pPr algn="just">
              <a:spcBef>
                <a:spcPct val="20000"/>
              </a:spcBef>
            </a:pPr>
            <a:endParaRPr lang="zh-CN" altLang="en-US" sz="2800" b="1">
              <a:solidFill>
                <a:srgbClr val="996600"/>
              </a:solidFill>
              <a:latin typeface="华文新魏" panose="02010800040101010101" pitchFamily="2" charset="-122"/>
              <a:ea typeface="华文新魏" panose="02010800040101010101" pitchFamily="2" charset="-122"/>
              <a:sym typeface="华文新魏" panose="02010800040101010101" pitchFamily="2" charset="-122"/>
            </a:endParaRPr>
          </a:p>
        </p:txBody>
      </p:sp>
      <p:sp>
        <p:nvSpPr>
          <p:cNvPr id="15363" name="Text Box 6"/>
          <p:cNvSpPr>
            <a:spLocks noChangeArrowheads="1"/>
          </p:cNvSpPr>
          <p:nvPr/>
        </p:nvSpPr>
        <p:spPr bwMode="auto">
          <a:xfrm>
            <a:off x="1455738" y="1814513"/>
            <a:ext cx="6400800" cy="35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gn="just">
              <a:spcBef>
                <a:spcPct val="20000"/>
              </a:spcBef>
              <a:buClr>
                <a:srgbClr val="996600"/>
              </a:buClr>
              <a:buSzPct val="60000"/>
              <a:buFont typeface="Wingdings" panose="05000000000000000000" pitchFamily="2" charset="2"/>
              <a:buNone/>
            </a:pPr>
            <a:r>
              <a:rPr lang="en-US" altLang="zh-CN" sz="2800" dirty="0">
                <a:solidFill>
                  <a:srgbClr val="9900FF"/>
                </a:solidFill>
                <a:latin typeface="Tahoma" panose="020B0604030504040204" pitchFamily="34" charset="0"/>
                <a:sym typeface="Tahoma" panose="020B0604030504040204" pitchFamily="34" charset="0"/>
              </a:rPr>
              <a:t>Public static void main(String[] </a:t>
            </a:r>
            <a:r>
              <a:rPr lang="en-US" altLang="zh-CN" sz="2800" dirty="0" err="1">
                <a:solidFill>
                  <a:srgbClr val="9900FF"/>
                </a:solidFill>
                <a:latin typeface="Tahoma" panose="020B0604030504040204" pitchFamily="34" charset="0"/>
                <a:sym typeface="Tahoma" panose="020B0604030504040204" pitchFamily="34" charset="0"/>
              </a:rPr>
              <a:t>args</a:t>
            </a:r>
            <a:r>
              <a:rPr lang="en-US" altLang="zh-CN" sz="2800" dirty="0">
                <a:solidFill>
                  <a:srgbClr val="9900FF"/>
                </a:solidFill>
                <a:latin typeface="Tahoma" panose="020B0604030504040204" pitchFamily="34" charset="0"/>
                <a:sym typeface="Tahoma" panose="020B0604030504040204" pitchFamily="34" charset="0"/>
              </a:rPr>
              <a:t>)</a:t>
            </a:r>
            <a:endParaRPr lang="zh-CN" altLang="en-US" sz="2800" dirty="0">
              <a:solidFill>
                <a:srgbClr val="9900FF"/>
              </a:solidFill>
              <a:latin typeface="Tahoma" panose="020B0604030504040204" pitchFamily="34" charset="0"/>
              <a:sym typeface="Tahoma" panose="020B0604030504040204" pitchFamily="34" charset="0"/>
            </a:endParaRPr>
          </a:p>
          <a:p>
            <a:pPr algn="just">
              <a:spcBef>
                <a:spcPct val="20000"/>
              </a:spcBef>
              <a:buClr>
                <a:srgbClr val="996600"/>
              </a:buClr>
              <a:buSzPct val="60000"/>
              <a:buFont typeface="Wingdings" panose="05000000000000000000" pitchFamily="2" charset="2"/>
              <a:buNone/>
            </a:pPr>
            <a:r>
              <a:rPr lang="en-US" altLang="zh-CN" sz="2800" dirty="0">
                <a:solidFill>
                  <a:srgbClr val="9900FF"/>
                </a:solidFill>
                <a:latin typeface="Tahoma" panose="020B0604030504040204" pitchFamily="34" charset="0"/>
                <a:sym typeface="Tahoma" panose="020B0604030504040204" pitchFamily="34" charset="0"/>
              </a:rPr>
              <a:t>{</a:t>
            </a:r>
            <a:r>
              <a:rPr lang="en-US" altLang="zh-CN" sz="2800" dirty="0">
                <a:solidFill>
                  <a:srgbClr val="9900FF"/>
                </a:solidFill>
                <a:sym typeface="Tahoma" panose="020B0604030504040204" pitchFamily="34" charset="0"/>
              </a:rPr>
              <a:t>…</a:t>
            </a:r>
            <a:endParaRPr lang="zh-CN" altLang="en-US" sz="2800" dirty="0">
              <a:solidFill>
                <a:srgbClr val="9900FF"/>
              </a:solidFill>
              <a:latin typeface="Tahoma" panose="020B0604030504040204" pitchFamily="34" charset="0"/>
              <a:sym typeface="Tahoma" panose="020B0604030504040204" pitchFamily="34" charset="0"/>
            </a:endParaRPr>
          </a:p>
          <a:p>
            <a:pPr algn="just">
              <a:spcBef>
                <a:spcPct val="20000"/>
              </a:spcBef>
              <a:buClr>
                <a:srgbClr val="996600"/>
              </a:buClr>
              <a:buSzPct val="60000"/>
              <a:buFont typeface="Wingdings" panose="05000000000000000000" pitchFamily="2" charset="2"/>
              <a:buNone/>
            </a:pPr>
            <a:r>
              <a:rPr lang="en-US" altLang="zh-CN" sz="2800" dirty="0" err="1">
                <a:solidFill>
                  <a:srgbClr val="9900FF"/>
                </a:solidFill>
                <a:latin typeface="Tahoma" panose="020B0604030504040204" pitchFamily="34" charset="0"/>
                <a:sym typeface="Tahoma" panose="020B0604030504040204" pitchFamily="34" charset="0"/>
              </a:rPr>
              <a:t>int</a:t>
            </a:r>
            <a:r>
              <a:rPr lang="en-US" altLang="zh-CN" sz="2800" dirty="0">
                <a:solidFill>
                  <a:srgbClr val="9900FF"/>
                </a:solidFill>
                <a:latin typeface="Tahoma" panose="020B0604030504040204" pitchFamily="34" charset="0"/>
                <a:sym typeface="Tahoma" panose="020B0604030504040204" pitchFamily="34" charset="0"/>
              </a:rPr>
              <a:t> </a:t>
            </a:r>
            <a:r>
              <a:rPr lang="en-US" altLang="zh-CN" sz="2800" dirty="0" err="1">
                <a:solidFill>
                  <a:srgbClr val="9900FF"/>
                </a:solidFill>
                <a:latin typeface="Tahoma" panose="020B0604030504040204" pitchFamily="34" charset="0"/>
                <a:sym typeface="Tahoma" panose="020B0604030504040204" pitchFamily="34" charset="0"/>
              </a:rPr>
              <a:t>i</a:t>
            </a:r>
            <a:r>
              <a:rPr lang="en-US" altLang="zh-CN" sz="2800" dirty="0">
                <a:solidFill>
                  <a:srgbClr val="9900FF"/>
                </a:solidFill>
                <a:latin typeface="Tahoma" panose="020B0604030504040204" pitchFamily="34" charset="0"/>
                <a:sym typeface="Tahoma" panose="020B0604030504040204" pitchFamily="34" charset="0"/>
              </a:rPr>
              <a:t>=10;</a:t>
            </a:r>
            <a:endParaRPr lang="zh-CN" altLang="en-US" sz="2800" dirty="0">
              <a:solidFill>
                <a:srgbClr val="9900FF"/>
              </a:solidFill>
              <a:latin typeface="Tahoma" panose="020B0604030504040204" pitchFamily="34" charset="0"/>
              <a:sym typeface="Tahoma" panose="020B0604030504040204" pitchFamily="34" charset="0"/>
            </a:endParaRPr>
          </a:p>
          <a:p>
            <a:pPr algn="just">
              <a:spcBef>
                <a:spcPct val="20000"/>
              </a:spcBef>
              <a:buClr>
                <a:srgbClr val="996600"/>
              </a:buClr>
              <a:buSzPct val="60000"/>
              <a:buFont typeface="Wingdings" panose="05000000000000000000" pitchFamily="2" charset="2"/>
              <a:buNone/>
            </a:pPr>
            <a:r>
              <a:rPr lang="en-US" altLang="zh-CN" sz="2800" dirty="0" err="1">
                <a:solidFill>
                  <a:srgbClr val="9900FF"/>
                </a:solidFill>
                <a:latin typeface="Tahoma" panose="020B0604030504040204" pitchFamily="34" charset="0"/>
                <a:sym typeface="Tahoma" panose="020B0604030504040204" pitchFamily="34" charset="0"/>
              </a:rPr>
              <a:t>System.out.println</a:t>
            </a:r>
            <a:r>
              <a:rPr lang="en-US" altLang="zh-CN" sz="2800" dirty="0">
                <a:solidFill>
                  <a:srgbClr val="9900FF"/>
                </a:solidFill>
                <a:latin typeface="Tahoma" panose="020B0604030504040204" pitchFamily="34" charset="0"/>
                <a:sym typeface="Tahoma" panose="020B0604030504040204" pitchFamily="34" charset="0"/>
              </a:rPr>
              <a:t>(</a:t>
            </a:r>
            <a:r>
              <a:rPr lang="en-US" altLang="zh-CN" sz="2800" dirty="0" err="1">
                <a:solidFill>
                  <a:srgbClr val="9900FF"/>
                </a:solidFill>
                <a:latin typeface="Tahoma" panose="020B0604030504040204" pitchFamily="34" charset="0"/>
                <a:sym typeface="Tahoma" panose="020B0604030504040204" pitchFamily="34" charset="0"/>
              </a:rPr>
              <a:t>i</a:t>
            </a:r>
            <a:r>
              <a:rPr lang="en-US" altLang="zh-CN" sz="2800" dirty="0">
                <a:solidFill>
                  <a:srgbClr val="9900FF"/>
                </a:solidFill>
                <a:latin typeface="Tahoma" panose="020B0604030504040204" pitchFamily="34" charset="0"/>
                <a:sym typeface="Tahoma" panose="020B0604030504040204" pitchFamily="34" charset="0"/>
              </a:rPr>
              <a:t>);</a:t>
            </a:r>
            <a:endParaRPr lang="zh-CN" altLang="en-US" sz="2800" dirty="0">
              <a:solidFill>
                <a:srgbClr val="9900FF"/>
              </a:solidFill>
              <a:latin typeface="Tahoma" panose="020B0604030504040204" pitchFamily="34" charset="0"/>
              <a:sym typeface="Tahoma" panose="020B0604030504040204" pitchFamily="34" charset="0"/>
            </a:endParaRPr>
          </a:p>
          <a:p>
            <a:pPr algn="just">
              <a:spcBef>
                <a:spcPct val="20000"/>
              </a:spcBef>
              <a:buClr>
                <a:srgbClr val="996600"/>
              </a:buClr>
              <a:buSzPct val="60000"/>
              <a:buFont typeface="Wingdings" panose="05000000000000000000" pitchFamily="2" charset="2"/>
              <a:buNone/>
            </a:pPr>
            <a:r>
              <a:rPr lang="en-US" altLang="zh-CN" sz="2800" dirty="0" err="1">
                <a:solidFill>
                  <a:srgbClr val="9900FF"/>
                </a:solidFill>
                <a:latin typeface="Tahoma" panose="020B0604030504040204" pitchFamily="34" charset="0"/>
                <a:sym typeface="Tahoma" panose="020B0604030504040204" pitchFamily="34" charset="0"/>
              </a:rPr>
              <a:t>i</a:t>
            </a:r>
            <a:r>
              <a:rPr lang="en-US" altLang="zh-CN" sz="2800" dirty="0">
                <a:solidFill>
                  <a:srgbClr val="9900FF"/>
                </a:solidFill>
                <a:latin typeface="Tahoma" panose="020B0604030504040204" pitchFamily="34" charset="0"/>
                <a:sym typeface="Tahoma" panose="020B0604030504040204" pitchFamily="34" charset="0"/>
              </a:rPr>
              <a:t>=15;</a:t>
            </a:r>
            <a:endParaRPr lang="zh-CN" altLang="en-US" sz="2800" dirty="0">
              <a:solidFill>
                <a:srgbClr val="9900FF"/>
              </a:solidFill>
              <a:latin typeface="Tahoma" panose="020B0604030504040204" pitchFamily="34" charset="0"/>
              <a:sym typeface="Tahoma" panose="020B0604030504040204" pitchFamily="34" charset="0"/>
            </a:endParaRPr>
          </a:p>
          <a:p>
            <a:pPr algn="just">
              <a:spcBef>
                <a:spcPct val="20000"/>
              </a:spcBef>
              <a:buClr>
                <a:srgbClr val="996600"/>
              </a:buClr>
              <a:buSzPct val="60000"/>
              <a:buFont typeface="Wingdings" panose="05000000000000000000" pitchFamily="2" charset="2"/>
              <a:buNone/>
            </a:pPr>
            <a:r>
              <a:rPr lang="en-US" altLang="zh-CN" sz="2800" dirty="0" err="1">
                <a:solidFill>
                  <a:srgbClr val="9900FF"/>
                </a:solidFill>
                <a:latin typeface="Tahoma" panose="020B0604030504040204" pitchFamily="34" charset="0"/>
                <a:sym typeface="Tahoma" panose="020B0604030504040204" pitchFamily="34" charset="0"/>
              </a:rPr>
              <a:t>System.out.println</a:t>
            </a:r>
            <a:r>
              <a:rPr lang="en-US" altLang="zh-CN" sz="2800" dirty="0">
                <a:solidFill>
                  <a:srgbClr val="9900FF"/>
                </a:solidFill>
                <a:latin typeface="Tahoma" panose="020B0604030504040204" pitchFamily="34" charset="0"/>
                <a:sym typeface="Tahoma" panose="020B0604030504040204" pitchFamily="34" charset="0"/>
              </a:rPr>
              <a:t>(</a:t>
            </a:r>
            <a:r>
              <a:rPr lang="en-US" altLang="zh-CN" sz="2800" dirty="0" err="1">
                <a:solidFill>
                  <a:srgbClr val="9900FF"/>
                </a:solidFill>
                <a:latin typeface="Tahoma" panose="020B0604030504040204" pitchFamily="34" charset="0"/>
                <a:sym typeface="Tahoma" panose="020B0604030504040204" pitchFamily="34" charset="0"/>
              </a:rPr>
              <a:t>i</a:t>
            </a:r>
            <a:r>
              <a:rPr lang="en-US" altLang="zh-CN" sz="2800" dirty="0">
                <a:solidFill>
                  <a:srgbClr val="9900FF"/>
                </a:solidFill>
                <a:latin typeface="Tahoma" panose="020B0604030504040204" pitchFamily="34" charset="0"/>
                <a:sym typeface="Tahoma" panose="020B0604030504040204" pitchFamily="34" charset="0"/>
              </a:rPr>
              <a:t>);</a:t>
            </a:r>
            <a:endParaRPr lang="zh-CN" altLang="en-US" sz="2800" dirty="0">
              <a:solidFill>
                <a:srgbClr val="9900FF"/>
              </a:solidFill>
              <a:latin typeface="Tahoma" panose="020B0604030504040204" pitchFamily="34" charset="0"/>
              <a:sym typeface="Tahoma" panose="020B0604030504040204" pitchFamily="34" charset="0"/>
            </a:endParaRPr>
          </a:p>
          <a:p>
            <a:pPr algn="just">
              <a:spcBef>
                <a:spcPct val="20000"/>
              </a:spcBef>
              <a:buClr>
                <a:srgbClr val="996600"/>
              </a:buClr>
              <a:buSzPct val="60000"/>
              <a:buFont typeface="Wingdings" panose="05000000000000000000" pitchFamily="2" charset="2"/>
              <a:buNone/>
            </a:pPr>
            <a:r>
              <a:rPr lang="en-US" altLang="zh-CN" sz="2800" dirty="0">
                <a:solidFill>
                  <a:srgbClr val="9900FF"/>
                </a:solidFill>
                <a:latin typeface="Tahoma" panose="020B0604030504040204" pitchFamily="34" charset="0"/>
                <a:sym typeface="Tahoma" panose="020B0604030504040204" pitchFamily="34" charset="0"/>
              </a:rPr>
              <a:t>}</a:t>
            </a:r>
            <a:endParaRPr lang="en-US" altLang="zh-CN" sz="2400" dirty="0">
              <a:solidFill>
                <a:srgbClr val="9900FF"/>
              </a:solidFill>
              <a:latin typeface="Tahoma" panose="020B0604030504040204" pitchFamily="34" charset="0"/>
              <a:sym typeface="Tahoma" panose="020B0604030504040204" pitchFamily="34" charset="0"/>
            </a:endParaRPr>
          </a:p>
        </p:txBody>
      </p:sp>
      <p:sp>
        <p:nvSpPr>
          <p:cNvPr id="15364" name="Text Box 7"/>
          <p:cNvSpPr>
            <a:spLocks noChangeArrowheads="1"/>
          </p:cNvSpPr>
          <p:nvPr/>
        </p:nvSpPr>
        <p:spPr bwMode="auto">
          <a:xfrm>
            <a:off x="6424613" y="4262438"/>
            <a:ext cx="2971800" cy="154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gn="just">
              <a:spcBef>
                <a:spcPct val="20000"/>
              </a:spcBef>
              <a:buClr>
                <a:srgbClr val="996600"/>
              </a:buClr>
              <a:buSzPct val="60000"/>
              <a:buFont typeface="Wingdings" panose="05000000000000000000" pitchFamily="2" charset="2"/>
              <a:buNone/>
            </a:pPr>
            <a:r>
              <a:rPr lang="zh-CN" altLang="en-US" sz="2800">
                <a:solidFill>
                  <a:srgbClr val="CC3300"/>
                </a:solidFill>
                <a:latin typeface="Tahoma" panose="020B0604030504040204" pitchFamily="34" charset="0"/>
                <a:sym typeface="Tahoma" panose="020B0604030504040204" pitchFamily="34" charset="0"/>
              </a:rPr>
              <a:t>输出结果：</a:t>
            </a:r>
          </a:p>
          <a:p>
            <a:pPr algn="just">
              <a:spcBef>
                <a:spcPct val="20000"/>
              </a:spcBef>
              <a:buClr>
                <a:srgbClr val="996600"/>
              </a:buClr>
              <a:buSzPct val="60000"/>
              <a:buFont typeface="Wingdings" panose="05000000000000000000" pitchFamily="2" charset="2"/>
              <a:buNone/>
            </a:pPr>
            <a:r>
              <a:rPr lang="en-US" altLang="zh-CN" sz="2800">
                <a:solidFill>
                  <a:srgbClr val="CC3300"/>
                </a:solidFill>
                <a:latin typeface="Tahoma" panose="020B0604030504040204" pitchFamily="34" charset="0"/>
                <a:sym typeface="Tahoma" panose="020B0604030504040204" pitchFamily="34" charset="0"/>
              </a:rPr>
              <a:t>10</a:t>
            </a:r>
            <a:endParaRPr lang="zh-CN" altLang="en-US" sz="2800">
              <a:solidFill>
                <a:srgbClr val="CC3300"/>
              </a:solidFill>
              <a:latin typeface="Tahoma" panose="020B0604030504040204" pitchFamily="34" charset="0"/>
              <a:sym typeface="Tahoma" panose="020B0604030504040204" pitchFamily="34" charset="0"/>
            </a:endParaRPr>
          </a:p>
          <a:p>
            <a:pPr algn="just">
              <a:spcBef>
                <a:spcPct val="20000"/>
              </a:spcBef>
              <a:buClr>
                <a:srgbClr val="996600"/>
              </a:buClr>
              <a:buSzPct val="60000"/>
              <a:buFont typeface="Wingdings" panose="05000000000000000000" pitchFamily="2" charset="2"/>
              <a:buNone/>
            </a:pPr>
            <a:r>
              <a:rPr lang="en-US" altLang="zh-CN" sz="2800">
                <a:solidFill>
                  <a:srgbClr val="CC3300"/>
                </a:solidFill>
                <a:latin typeface="Tahoma" panose="020B0604030504040204" pitchFamily="34" charset="0"/>
                <a:sym typeface="Tahoma" panose="020B0604030504040204" pitchFamily="34" charset="0"/>
              </a:rPr>
              <a:t>15</a:t>
            </a:r>
            <a:endParaRPr lang="en-US" altLang="zh-CN" sz="2400">
              <a:solidFill>
                <a:srgbClr val="CC3300"/>
              </a:solidFill>
              <a:latin typeface="Tahoma" panose="020B0604030504040204" pitchFamily="34" charset="0"/>
              <a:sym typeface="Tahoma" panose="020B0604030504040204" pitchFamily="34" charset="0"/>
            </a:endParaRPr>
          </a:p>
        </p:txBody>
      </p:sp>
    </p:spTree>
    <p:extLst>
      <p:ext uri="{BB962C8B-B14F-4D97-AF65-F5344CB8AC3E}">
        <p14:creationId xmlns:p14="http://schemas.microsoft.com/office/powerpoint/2010/main" val="977767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p:cTn id="7" dur="500" fill="hold"/>
                                        <p:tgtEl>
                                          <p:spTgt spid="15362">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153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5363"/>
                                        </p:tgtEl>
                                        <p:attrNameLst>
                                          <p:attrName>style.visibility</p:attrName>
                                        </p:attrNameLst>
                                      </p:cBhvr>
                                      <p:to>
                                        <p:strVal val="visible"/>
                                      </p:to>
                                    </p:set>
                                    <p:animEffect>
                                      <p:cBhvr>
                                        <p:cTn id="13" dur="500"/>
                                        <p:tgtEl>
                                          <p:spTgt spid="1536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364"/>
                                        </p:tgtEl>
                                        <p:attrNameLst>
                                          <p:attrName>style.visibility</p:attrName>
                                        </p:attrNameLst>
                                      </p:cBhvr>
                                      <p:to>
                                        <p:strVal val="visible"/>
                                      </p:to>
                                    </p:set>
                                    <p:animEffect>
                                      <p:cBhvr>
                                        <p:cTn id="18"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bldLvl="0" autoUpdateAnimBg="0"/>
      <p:bldP spid="15363" grpId="0" bldLvl="0" autoUpdateAnimBg="0"/>
      <p:bldP spid="15364"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1263650" y="1387475"/>
            <a:ext cx="84216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3200">
                <a:solidFill>
                  <a:srgbClr val="0000FF"/>
                </a:solidFill>
              </a:rPr>
              <a:t>Public static void main(String[] args)</a:t>
            </a:r>
            <a:endParaRPr lang="zh-CN" altLang="en-US" sz="3200">
              <a:solidFill>
                <a:srgbClr val="0000FF"/>
              </a:solidFill>
            </a:endParaRPr>
          </a:p>
          <a:p>
            <a:pPr>
              <a:spcBef>
                <a:spcPct val="20000"/>
              </a:spcBef>
            </a:pPr>
            <a:r>
              <a:rPr lang="en-US" altLang="zh-CN" sz="3200">
                <a:solidFill>
                  <a:srgbClr val="0000FF"/>
                </a:solidFill>
              </a:rPr>
              <a:t>{…</a:t>
            </a:r>
            <a:endParaRPr lang="en-US" altLang="zh-CN" sz="3200" b="1">
              <a:solidFill>
                <a:srgbClr val="0000FF"/>
              </a:solidFill>
              <a:latin typeface="华文新魏" panose="02010800040101010101" pitchFamily="2" charset="-122"/>
              <a:ea typeface="华文新魏" panose="02010800040101010101" pitchFamily="2" charset="-122"/>
              <a:sym typeface="华文新魏" panose="02010800040101010101" pitchFamily="2" charset="-122"/>
            </a:endParaRPr>
          </a:p>
          <a:p>
            <a:pPr algn="just">
              <a:spcBef>
                <a:spcPct val="20000"/>
              </a:spcBef>
            </a:pPr>
            <a:r>
              <a:rPr lang="en-US" altLang="zh-CN" sz="3200" b="1">
                <a:solidFill>
                  <a:srgbClr val="0000FF"/>
                </a:solidFill>
                <a:latin typeface="华文新魏" panose="02010800040101010101" pitchFamily="2" charset="-122"/>
                <a:ea typeface="华文新魏" panose="02010800040101010101" pitchFamily="2" charset="-122"/>
                <a:sym typeface="华文新魏" panose="02010800040101010101" pitchFamily="2" charset="-122"/>
              </a:rPr>
              <a:t>int i;</a:t>
            </a:r>
            <a:endParaRPr lang="zh-CN" altLang="en-US" sz="3200" b="1">
              <a:solidFill>
                <a:srgbClr val="0000FF"/>
              </a:solidFill>
              <a:latin typeface="华文新魏" panose="02010800040101010101" pitchFamily="2" charset="-122"/>
              <a:ea typeface="华文新魏" panose="02010800040101010101" pitchFamily="2" charset="-122"/>
              <a:sym typeface="华文新魏" panose="02010800040101010101" pitchFamily="2" charset="-122"/>
            </a:endParaRPr>
          </a:p>
          <a:p>
            <a:pPr algn="just">
              <a:spcBef>
                <a:spcPct val="20000"/>
              </a:spcBef>
            </a:pPr>
            <a:r>
              <a:rPr lang="en-US" altLang="zh-CN" sz="3200" b="1">
                <a:solidFill>
                  <a:srgbClr val="0000FF"/>
                </a:solidFill>
                <a:latin typeface="华文新魏" panose="02010800040101010101" pitchFamily="2" charset="-122"/>
                <a:ea typeface="华文新魏" panose="02010800040101010101" pitchFamily="2" charset="-122"/>
                <a:sym typeface="华文新魏" panose="02010800040101010101" pitchFamily="2" charset="-122"/>
              </a:rPr>
              <a:t>System.out.println(i);</a:t>
            </a:r>
            <a:endParaRPr lang="zh-CN" altLang="en-US" sz="3200" b="1">
              <a:solidFill>
                <a:srgbClr val="0000FF"/>
              </a:solidFill>
              <a:latin typeface="华文新魏" panose="02010800040101010101" pitchFamily="2" charset="-122"/>
              <a:ea typeface="华文新魏" panose="02010800040101010101" pitchFamily="2" charset="-122"/>
              <a:sym typeface="华文新魏" panose="02010800040101010101" pitchFamily="2" charset="-122"/>
            </a:endParaRPr>
          </a:p>
          <a:p>
            <a:pPr algn="just">
              <a:spcBef>
                <a:spcPct val="20000"/>
              </a:spcBef>
            </a:pPr>
            <a:r>
              <a:rPr lang="en-US" altLang="zh-CN" sz="3200" b="1">
                <a:solidFill>
                  <a:srgbClr val="0000FF"/>
                </a:solidFill>
                <a:latin typeface="华文新魏" panose="02010800040101010101" pitchFamily="2" charset="-122"/>
                <a:ea typeface="华文新魏" panose="02010800040101010101" pitchFamily="2" charset="-122"/>
                <a:sym typeface="华文新魏" panose="02010800040101010101" pitchFamily="2" charset="-122"/>
              </a:rPr>
              <a:t>int i=15;</a:t>
            </a:r>
            <a:endParaRPr lang="zh-CN" altLang="en-US" sz="3200" b="1">
              <a:solidFill>
                <a:srgbClr val="0000FF"/>
              </a:solidFill>
              <a:latin typeface="华文新魏" panose="02010800040101010101" pitchFamily="2" charset="-122"/>
              <a:ea typeface="华文新魏" panose="02010800040101010101" pitchFamily="2" charset="-122"/>
              <a:sym typeface="华文新魏" panose="02010800040101010101" pitchFamily="2" charset="-122"/>
            </a:endParaRPr>
          </a:p>
          <a:p>
            <a:pPr algn="just">
              <a:spcBef>
                <a:spcPct val="20000"/>
              </a:spcBef>
            </a:pPr>
            <a:r>
              <a:rPr lang="en-US" altLang="zh-CN" sz="3200" b="1">
                <a:solidFill>
                  <a:srgbClr val="0000FF"/>
                </a:solidFill>
                <a:latin typeface="华文新魏" panose="02010800040101010101" pitchFamily="2" charset="-122"/>
                <a:ea typeface="华文新魏" panose="02010800040101010101" pitchFamily="2" charset="-122"/>
                <a:sym typeface="华文新魏" panose="02010800040101010101" pitchFamily="2" charset="-122"/>
              </a:rPr>
              <a:t>System.out.println(i);</a:t>
            </a:r>
            <a:endParaRPr lang="zh-CN" altLang="en-US" sz="3200" b="1">
              <a:solidFill>
                <a:srgbClr val="0000FF"/>
              </a:solidFill>
              <a:latin typeface="华文新魏" panose="02010800040101010101" pitchFamily="2" charset="-122"/>
              <a:ea typeface="华文新魏" panose="02010800040101010101" pitchFamily="2" charset="-122"/>
              <a:sym typeface="华文新魏" panose="02010800040101010101" pitchFamily="2" charset="-122"/>
            </a:endParaRPr>
          </a:p>
          <a:p>
            <a:pPr algn="just">
              <a:spcBef>
                <a:spcPct val="20000"/>
              </a:spcBef>
            </a:pPr>
            <a:r>
              <a:rPr lang="en-US" altLang="zh-CN" sz="3200" b="1">
                <a:solidFill>
                  <a:srgbClr val="0000FF"/>
                </a:solidFill>
                <a:latin typeface="华文新魏" panose="02010800040101010101" pitchFamily="2" charset="-122"/>
                <a:ea typeface="华文新魏" panose="02010800040101010101" pitchFamily="2" charset="-122"/>
                <a:sym typeface="华文新魏" panose="02010800040101010101" pitchFamily="2" charset="-122"/>
              </a:rPr>
              <a:t>}</a:t>
            </a:r>
            <a:endParaRPr lang="zh-CN" altLang="en-US"/>
          </a:p>
        </p:txBody>
      </p:sp>
      <p:sp>
        <p:nvSpPr>
          <p:cNvPr id="16387" name="Text Box 6"/>
          <p:cNvSpPr>
            <a:spLocks noChangeArrowheads="1"/>
          </p:cNvSpPr>
          <p:nvPr/>
        </p:nvSpPr>
        <p:spPr bwMode="auto">
          <a:xfrm>
            <a:off x="2286000" y="5821363"/>
            <a:ext cx="655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gn="just">
              <a:spcBef>
                <a:spcPct val="20000"/>
              </a:spcBef>
              <a:buClr>
                <a:srgbClr val="996600"/>
              </a:buClr>
              <a:buSzPct val="60000"/>
              <a:buFont typeface="Wingdings" panose="05000000000000000000" pitchFamily="2" charset="2"/>
              <a:buNone/>
            </a:pPr>
            <a:r>
              <a:rPr lang="zh-CN" altLang="en-US" sz="2800">
                <a:solidFill>
                  <a:srgbClr val="CC3300"/>
                </a:solidFill>
                <a:latin typeface="华文新魏" panose="02010800040101010101" pitchFamily="2" charset="-122"/>
                <a:ea typeface="华文新魏" panose="02010800040101010101" pitchFamily="2" charset="-122"/>
                <a:sym typeface="华文新魏" panose="02010800040101010101" pitchFamily="2" charset="-122"/>
              </a:rPr>
              <a:t>错误</a:t>
            </a:r>
            <a:r>
              <a:rPr lang="en-US" altLang="zh-CN" sz="2800">
                <a:solidFill>
                  <a:srgbClr val="CC3300"/>
                </a:solidFill>
                <a:latin typeface="华文新魏" panose="02010800040101010101" pitchFamily="2" charset="-122"/>
                <a:ea typeface="华文新魏" panose="02010800040101010101" pitchFamily="2" charset="-122"/>
                <a:sym typeface="华文新魏" panose="02010800040101010101" pitchFamily="2" charset="-122"/>
              </a:rPr>
              <a:t>2</a:t>
            </a:r>
            <a:r>
              <a:rPr lang="zh-CN" altLang="en-US" sz="2800">
                <a:solidFill>
                  <a:srgbClr val="CC3300"/>
                </a:solidFill>
                <a:latin typeface="华文新魏" panose="02010800040101010101" pitchFamily="2" charset="-122"/>
                <a:ea typeface="华文新魏" panose="02010800040101010101" pitchFamily="2" charset="-122"/>
                <a:sym typeface="华文新魏" panose="02010800040101010101" pitchFamily="2" charset="-122"/>
              </a:rPr>
              <a:t>：第二次定义变量</a:t>
            </a:r>
            <a:r>
              <a:rPr lang="en-US" altLang="zh-CN" sz="2800">
                <a:solidFill>
                  <a:srgbClr val="CC3300"/>
                </a:solidFill>
                <a:latin typeface="华文新魏" panose="02010800040101010101" pitchFamily="2" charset="-122"/>
                <a:ea typeface="华文新魏" panose="02010800040101010101" pitchFamily="2" charset="-122"/>
                <a:sym typeface="华文新魏" panose="02010800040101010101" pitchFamily="2" charset="-122"/>
              </a:rPr>
              <a:t>i</a:t>
            </a:r>
            <a:r>
              <a:rPr lang="zh-CN" altLang="en-US" sz="2800">
                <a:solidFill>
                  <a:srgbClr val="CC3300"/>
                </a:solidFill>
                <a:latin typeface="华文新魏" panose="02010800040101010101" pitchFamily="2" charset="-122"/>
                <a:ea typeface="华文新魏" panose="02010800040101010101" pitchFamily="2" charset="-122"/>
                <a:sym typeface="华文新魏" panose="02010800040101010101" pitchFamily="2" charset="-122"/>
              </a:rPr>
              <a:t>。</a:t>
            </a:r>
            <a:endParaRPr lang="zh-CN" altLang="en-US"/>
          </a:p>
        </p:txBody>
      </p:sp>
      <p:sp>
        <p:nvSpPr>
          <p:cNvPr id="16388" name="Text Box 7"/>
          <p:cNvSpPr>
            <a:spLocks noChangeArrowheads="1"/>
          </p:cNvSpPr>
          <p:nvPr/>
        </p:nvSpPr>
        <p:spPr bwMode="auto">
          <a:xfrm>
            <a:off x="2286000" y="5216525"/>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gn="just">
              <a:spcBef>
                <a:spcPct val="20000"/>
              </a:spcBef>
              <a:buClr>
                <a:srgbClr val="996600"/>
              </a:buClr>
              <a:buSzPct val="60000"/>
              <a:buFont typeface="Wingdings" panose="05000000000000000000" pitchFamily="2" charset="2"/>
              <a:buNone/>
            </a:pPr>
            <a:r>
              <a:rPr lang="zh-CN" altLang="en-US" sz="2800">
                <a:solidFill>
                  <a:srgbClr val="CC3300"/>
                </a:solidFill>
                <a:latin typeface="华文新魏" panose="02010800040101010101" pitchFamily="2" charset="-122"/>
                <a:ea typeface="华文新魏" panose="02010800040101010101" pitchFamily="2" charset="-122"/>
                <a:sym typeface="华文新魏" panose="02010800040101010101" pitchFamily="2" charset="-122"/>
              </a:rPr>
              <a:t>错误</a:t>
            </a:r>
            <a:r>
              <a:rPr lang="en-US" altLang="zh-CN" sz="2800">
                <a:solidFill>
                  <a:srgbClr val="CC3300"/>
                </a:solidFill>
                <a:latin typeface="华文新魏" panose="02010800040101010101" pitchFamily="2" charset="-122"/>
                <a:ea typeface="华文新魏" panose="02010800040101010101" pitchFamily="2" charset="-122"/>
                <a:sym typeface="华文新魏" panose="02010800040101010101" pitchFamily="2" charset="-122"/>
              </a:rPr>
              <a:t>1</a:t>
            </a:r>
            <a:r>
              <a:rPr lang="zh-CN" altLang="en-US" sz="2800">
                <a:solidFill>
                  <a:srgbClr val="CC3300"/>
                </a:solidFill>
                <a:latin typeface="华文新魏" panose="02010800040101010101" pitchFamily="2" charset="-122"/>
                <a:ea typeface="华文新魏" panose="02010800040101010101" pitchFamily="2" charset="-122"/>
                <a:sym typeface="华文新魏" panose="02010800040101010101" pitchFamily="2" charset="-122"/>
              </a:rPr>
              <a:t>：在给变量</a:t>
            </a:r>
            <a:r>
              <a:rPr lang="en-US" altLang="zh-CN" sz="2800">
                <a:solidFill>
                  <a:srgbClr val="CC3300"/>
                </a:solidFill>
                <a:latin typeface="华文新魏" panose="02010800040101010101" pitchFamily="2" charset="-122"/>
                <a:ea typeface="华文新魏" panose="02010800040101010101" pitchFamily="2" charset="-122"/>
                <a:sym typeface="华文新魏" panose="02010800040101010101" pitchFamily="2" charset="-122"/>
              </a:rPr>
              <a:t>i</a:t>
            </a:r>
            <a:r>
              <a:rPr lang="zh-CN" altLang="en-US" sz="2800">
                <a:solidFill>
                  <a:srgbClr val="CC3300"/>
                </a:solidFill>
                <a:latin typeface="华文新魏" panose="02010800040101010101" pitchFamily="2" charset="-122"/>
                <a:ea typeface="华文新魏" panose="02010800040101010101" pitchFamily="2" charset="-122"/>
                <a:sym typeface="华文新魏" panose="02010800040101010101" pitchFamily="2" charset="-122"/>
              </a:rPr>
              <a:t>赋值前使用它。</a:t>
            </a:r>
            <a:endParaRPr lang="zh-CN" altLang="en-US" sz="2400">
              <a:solidFill>
                <a:srgbClr val="CC3300"/>
              </a:solidFill>
              <a:latin typeface="华文新魏" panose="02010800040101010101" pitchFamily="2" charset="-122"/>
              <a:ea typeface="华文新魏" panose="02010800040101010101" pitchFamily="2" charset="-122"/>
              <a:sym typeface="华文新魏" panose="02010800040101010101" pitchFamily="2" charset="-122"/>
            </a:endParaRPr>
          </a:p>
        </p:txBody>
      </p:sp>
      <p:sp>
        <p:nvSpPr>
          <p:cNvPr id="16389" name="Text Box 8"/>
          <p:cNvSpPr>
            <a:spLocks noChangeArrowheads="1"/>
          </p:cNvSpPr>
          <p:nvPr/>
        </p:nvSpPr>
        <p:spPr bwMode="auto">
          <a:xfrm>
            <a:off x="1263650" y="549275"/>
            <a:ext cx="67833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spcBef>
                <a:spcPct val="50000"/>
              </a:spcBef>
            </a:pPr>
            <a:r>
              <a:rPr lang="zh-CN" altLang="en-US" sz="3200">
                <a:solidFill>
                  <a:srgbClr val="1C07BB"/>
                </a:solidFill>
                <a:latin typeface="Tahoma" panose="020B0604030504040204" pitchFamily="34" charset="0"/>
                <a:ea typeface="华文新魏" panose="02010800040101010101" pitchFamily="2" charset="-122"/>
                <a:sym typeface="Tahoma" panose="020B0604030504040204" pitchFamily="34" charset="0"/>
              </a:rPr>
              <a:t>下面代码中的两个错误是什么？</a:t>
            </a:r>
            <a:endParaRPr lang="zh-CN" altLang="en-US"/>
          </a:p>
        </p:txBody>
      </p:sp>
    </p:spTree>
    <p:extLst>
      <p:ext uri="{BB962C8B-B14F-4D97-AF65-F5344CB8AC3E}">
        <p14:creationId xmlns:p14="http://schemas.microsoft.com/office/powerpoint/2010/main" val="2637095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 calcmode="lin" valueType="num">
                                      <p:cBhvr>
                                        <p:cTn id="7" dur="500" fill="hold"/>
                                        <p:tgtEl>
                                          <p:spTgt spid="16389"/>
                                        </p:tgtEl>
                                        <p:attrNameLst>
                                          <p:attrName>ppt_x</p:attrName>
                                        </p:attrNameLst>
                                      </p:cBhvr>
                                      <p:tavLst>
                                        <p:tav tm="0">
                                          <p:val>
                                            <p:strVal val="1+#ppt_w/2"/>
                                          </p:val>
                                        </p:tav>
                                        <p:tav tm="100000">
                                          <p:val>
                                            <p:strVal val="#ppt_x"/>
                                          </p:val>
                                        </p:tav>
                                      </p:tavLst>
                                    </p:anim>
                                    <p:anim calcmode="lin" valueType="num">
                                      <p:cBhvr>
                                        <p:cTn id="8" dur="500" fill="hold"/>
                                        <p:tgtEl>
                                          <p:spTgt spid="163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6386">
                                            <p:txEl>
                                              <p:pRg st="0" end="0"/>
                                            </p:txEl>
                                          </p:spTgt>
                                        </p:tgtEl>
                                        <p:attrNameLst>
                                          <p:attrName>style.visibility</p:attrName>
                                        </p:attrNameLst>
                                      </p:cBhvr>
                                      <p:to>
                                        <p:strVal val="visible"/>
                                      </p:to>
                                    </p:set>
                                    <p:animEffect>
                                      <p:cBhvr>
                                        <p:cTn id="13" dur="500"/>
                                        <p:tgtEl>
                                          <p:spTgt spid="16386">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6386">
                                            <p:txEl>
                                              <p:pRg st="1" end="1"/>
                                            </p:txEl>
                                          </p:spTgt>
                                        </p:tgtEl>
                                        <p:attrNameLst>
                                          <p:attrName>style.visibility</p:attrName>
                                        </p:attrNameLst>
                                      </p:cBhvr>
                                      <p:to>
                                        <p:strVal val="visible"/>
                                      </p:to>
                                    </p:set>
                                    <p:animEffect>
                                      <p:cBhvr>
                                        <p:cTn id="18" dur="500"/>
                                        <p:tgtEl>
                                          <p:spTgt spid="16386">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6386">
                                            <p:txEl>
                                              <p:pRg st="2" end="2"/>
                                            </p:txEl>
                                          </p:spTgt>
                                        </p:tgtEl>
                                        <p:attrNameLst>
                                          <p:attrName>style.visibility</p:attrName>
                                        </p:attrNameLst>
                                      </p:cBhvr>
                                      <p:to>
                                        <p:strVal val="visible"/>
                                      </p:to>
                                    </p:set>
                                    <p:animEffect>
                                      <p:cBhvr>
                                        <p:cTn id="23" dur="500"/>
                                        <p:tgtEl>
                                          <p:spTgt spid="16386">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6386">
                                            <p:txEl>
                                              <p:pRg st="3" end="3"/>
                                            </p:txEl>
                                          </p:spTgt>
                                        </p:tgtEl>
                                        <p:attrNameLst>
                                          <p:attrName>style.visibility</p:attrName>
                                        </p:attrNameLst>
                                      </p:cBhvr>
                                      <p:to>
                                        <p:strVal val="visible"/>
                                      </p:to>
                                    </p:set>
                                    <p:animEffect>
                                      <p:cBhvr>
                                        <p:cTn id="28" dur="500"/>
                                        <p:tgtEl>
                                          <p:spTgt spid="16386">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6386">
                                            <p:txEl>
                                              <p:pRg st="4" end="4"/>
                                            </p:txEl>
                                          </p:spTgt>
                                        </p:tgtEl>
                                        <p:attrNameLst>
                                          <p:attrName>style.visibility</p:attrName>
                                        </p:attrNameLst>
                                      </p:cBhvr>
                                      <p:to>
                                        <p:strVal val="visible"/>
                                      </p:to>
                                    </p:set>
                                    <p:animEffect>
                                      <p:cBhvr>
                                        <p:cTn id="33" dur="500"/>
                                        <p:tgtEl>
                                          <p:spTgt spid="16386">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6386">
                                            <p:txEl>
                                              <p:pRg st="5" end="5"/>
                                            </p:txEl>
                                          </p:spTgt>
                                        </p:tgtEl>
                                        <p:attrNameLst>
                                          <p:attrName>style.visibility</p:attrName>
                                        </p:attrNameLst>
                                      </p:cBhvr>
                                      <p:to>
                                        <p:strVal val="visible"/>
                                      </p:to>
                                    </p:set>
                                    <p:animEffect>
                                      <p:cBhvr>
                                        <p:cTn id="38" dur="500"/>
                                        <p:tgtEl>
                                          <p:spTgt spid="16386">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6386">
                                            <p:txEl>
                                              <p:pRg st="6" end="6"/>
                                            </p:txEl>
                                          </p:spTgt>
                                        </p:tgtEl>
                                        <p:attrNameLst>
                                          <p:attrName>style.visibility</p:attrName>
                                        </p:attrNameLst>
                                      </p:cBhvr>
                                      <p:to>
                                        <p:strVal val="visible"/>
                                      </p:to>
                                    </p:set>
                                    <p:animEffect>
                                      <p:cBhvr>
                                        <p:cTn id="43" dur="500"/>
                                        <p:tgtEl>
                                          <p:spTgt spid="16386">
                                            <p:txEl>
                                              <p:pRg st="6" end="6"/>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6388"/>
                                        </p:tgtEl>
                                        <p:attrNameLst>
                                          <p:attrName>style.visibility</p:attrName>
                                        </p:attrNameLst>
                                      </p:cBhvr>
                                      <p:to>
                                        <p:strVal val="visible"/>
                                      </p:to>
                                    </p:set>
                                    <p:animEffect>
                                      <p:cBhvr>
                                        <p:cTn id="48" dur="500"/>
                                        <p:tgtEl>
                                          <p:spTgt spid="1638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6387"/>
                                        </p:tgtEl>
                                        <p:attrNameLst>
                                          <p:attrName>style.visibility</p:attrName>
                                        </p:attrNameLst>
                                      </p:cBhvr>
                                      <p:to>
                                        <p:strVal val="visible"/>
                                      </p:to>
                                    </p:set>
                                    <p:animEffect>
                                      <p:cBhvr>
                                        <p:cTn id="53"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bldLvl="0" autoUpdateAnimBg="0"/>
      <p:bldP spid="16387" grpId="0" bldLvl="0" autoUpdateAnimBg="0"/>
      <p:bldP spid="16388" grpId="0" bldLvl="0" autoUpdateAnimBg="0"/>
      <p:bldP spid="16389"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6"/>
          <p:cNvSpPr>
            <a:spLocks noChangeArrowheads="1"/>
          </p:cNvSpPr>
          <p:nvPr/>
        </p:nvSpPr>
        <p:spPr bwMode="auto">
          <a:xfrm>
            <a:off x="798991" y="526743"/>
            <a:ext cx="552050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square">
            <a:spAutoFit/>
          </a:bodyPr>
          <a:lstStyle/>
          <a:p>
            <a:pPr>
              <a:spcBef>
                <a:spcPct val="50000"/>
              </a:spcBef>
            </a:pPr>
            <a:r>
              <a:rPr lang="zh-CN" altLang="en-US" sz="4400" dirty="0">
                <a:latin typeface="黑体" panose="02010609060101010101" pitchFamily="49" charset="-122"/>
                <a:ea typeface="黑体" panose="02010609060101010101" pitchFamily="49" charset="-122"/>
                <a:sym typeface="Tahoma" panose="020B0604030504040204" pitchFamily="34" charset="0"/>
              </a:rPr>
              <a:t>下面的代码中有错吗？</a:t>
            </a:r>
            <a:endParaRPr lang="zh-CN" altLang="en-US" sz="4400" dirty="0">
              <a:latin typeface="黑体" panose="02010609060101010101" pitchFamily="49" charset="-122"/>
              <a:ea typeface="黑体" panose="02010609060101010101" pitchFamily="49" charset="-122"/>
            </a:endParaRPr>
          </a:p>
        </p:txBody>
      </p:sp>
      <p:sp>
        <p:nvSpPr>
          <p:cNvPr id="17411" name="Text Box 7"/>
          <p:cNvSpPr>
            <a:spLocks noChangeArrowheads="1"/>
          </p:cNvSpPr>
          <p:nvPr/>
        </p:nvSpPr>
        <p:spPr bwMode="auto">
          <a:xfrm>
            <a:off x="1394611" y="1572827"/>
            <a:ext cx="5410200" cy="3834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r>
              <a:rPr lang="en-US" altLang="zh-CN" sz="3200" dirty="0">
                <a:solidFill>
                  <a:srgbClr val="0000FF"/>
                </a:solidFill>
                <a:sym typeface="Arial" panose="020B0604020202020204" pitchFamily="34" charset="0"/>
              </a:rPr>
              <a:t>Public static void main(String[] </a:t>
            </a:r>
            <a:r>
              <a:rPr lang="en-US" altLang="zh-CN" sz="3200" dirty="0" err="1">
                <a:solidFill>
                  <a:srgbClr val="0000FF"/>
                </a:solidFill>
                <a:sym typeface="Arial" panose="020B0604020202020204" pitchFamily="34" charset="0"/>
              </a:rPr>
              <a:t>args</a:t>
            </a:r>
            <a:r>
              <a:rPr lang="en-US" altLang="zh-CN" sz="3200" dirty="0">
                <a:solidFill>
                  <a:srgbClr val="0000FF"/>
                </a:solidFill>
                <a:sym typeface="Arial" panose="020B0604020202020204" pitchFamily="34" charset="0"/>
              </a:rPr>
              <a:t>)</a:t>
            </a:r>
            <a:endParaRPr lang="zh-CN" altLang="en-US" sz="3200" dirty="0">
              <a:solidFill>
                <a:srgbClr val="0000FF"/>
              </a:solidFill>
              <a:sym typeface="Arial" panose="020B0604020202020204" pitchFamily="34" charset="0"/>
            </a:endParaRPr>
          </a:p>
          <a:p>
            <a:r>
              <a:rPr lang="en-US" altLang="zh-CN" sz="3200" dirty="0">
                <a:solidFill>
                  <a:srgbClr val="0000FF"/>
                </a:solidFill>
                <a:sym typeface="Arial" panose="020B0604020202020204" pitchFamily="34" charset="0"/>
              </a:rPr>
              <a:t>{</a:t>
            </a:r>
          </a:p>
          <a:p>
            <a:r>
              <a:rPr lang="en-US" altLang="zh-CN" sz="3200" dirty="0">
                <a:solidFill>
                  <a:srgbClr val="0000FF"/>
                </a:solidFill>
                <a:latin typeface="Tahoma" panose="020B0604030504040204" pitchFamily="34" charset="0"/>
                <a:sym typeface="Tahoma" panose="020B0604030504040204" pitchFamily="34" charset="0"/>
              </a:rPr>
              <a:t>double x=15.0;</a:t>
            </a:r>
            <a:endParaRPr lang="zh-CN" altLang="en-US" sz="3200" dirty="0">
              <a:solidFill>
                <a:srgbClr val="0000FF"/>
              </a:solidFill>
              <a:latin typeface="Tahoma" panose="020B0604030504040204" pitchFamily="34" charset="0"/>
              <a:sym typeface="Tahoma" panose="020B0604030504040204" pitchFamily="34" charset="0"/>
            </a:endParaRPr>
          </a:p>
          <a:p>
            <a:pPr algn="just">
              <a:spcBef>
                <a:spcPct val="20000"/>
              </a:spcBef>
              <a:buClr>
                <a:srgbClr val="996600"/>
              </a:buClr>
              <a:buSzPct val="60000"/>
              <a:buFont typeface="Wingdings" panose="05000000000000000000" pitchFamily="2" charset="2"/>
              <a:buNone/>
            </a:pPr>
            <a:r>
              <a:rPr lang="en-US" altLang="zh-CN" sz="3200" dirty="0">
                <a:solidFill>
                  <a:srgbClr val="0000FF"/>
                </a:solidFill>
                <a:latin typeface="Tahoma" panose="020B0604030504040204" pitchFamily="34" charset="0"/>
                <a:sym typeface="Tahoma" panose="020B0604030504040204" pitchFamily="34" charset="0"/>
              </a:rPr>
              <a:t>x = x * 10;</a:t>
            </a:r>
            <a:endParaRPr lang="zh-CN" altLang="en-US" sz="3200" dirty="0">
              <a:solidFill>
                <a:srgbClr val="0000FF"/>
              </a:solidFill>
              <a:latin typeface="Tahoma" panose="020B0604030504040204" pitchFamily="34" charset="0"/>
              <a:sym typeface="Tahoma" panose="020B0604030504040204" pitchFamily="34" charset="0"/>
            </a:endParaRPr>
          </a:p>
          <a:p>
            <a:pPr algn="just">
              <a:spcBef>
                <a:spcPct val="20000"/>
              </a:spcBef>
              <a:buClr>
                <a:srgbClr val="996600"/>
              </a:buClr>
              <a:buSzPct val="60000"/>
              <a:buFont typeface="Wingdings" panose="05000000000000000000" pitchFamily="2" charset="2"/>
              <a:buNone/>
            </a:pPr>
            <a:r>
              <a:rPr lang="en-US" altLang="zh-CN" sz="3200" dirty="0" err="1">
                <a:solidFill>
                  <a:srgbClr val="0000FF"/>
                </a:solidFill>
                <a:latin typeface="Tahoma" panose="020B0604030504040204" pitchFamily="34" charset="0"/>
                <a:sym typeface="Tahoma" panose="020B0604030504040204" pitchFamily="34" charset="0"/>
              </a:rPr>
              <a:t>System.out.println</a:t>
            </a:r>
            <a:r>
              <a:rPr lang="en-US" altLang="zh-CN" sz="3200" dirty="0">
                <a:solidFill>
                  <a:srgbClr val="0000FF"/>
                </a:solidFill>
                <a:latin typeface="Tahoma" panose="020B0604030504040204" pitchFamily="34" charset="0"/>
                <a:sym typeface="Tahoma" panose="020B0604030504040204" pitchFamily="34" charset="0"/>
              </a:rPr>
              <a:t>(x);</a:t>
            </a:r>
          </a:p>
          <a:p>
            <a:pPr algn="just">
              <a:spcBef>
                <a:spcPct val="20000"/>
              </a:spcBef>
              <a:buClr>
                <a:srgbClr val="996600"/>
              </a:buClr>
              <a:buSzPct val="60000"/>
              <a:buFont typeface="Wingdings" panose="05000000000000000000" pitchFamily="2" charset="2"/>
              <a:buNone/>
            </a:pPr>
            <a:r>
              <a:rPr lang="en-US" altLang="zh-CN" sz="3200" dirty="0">
                <a:solidFill>
                  <a:srgbClr val="0000FF"/>
                </a:solidFill>
                <a:latin typeface="Tahoma" panose="020B0604030504040204" pitchFamily="34" charset="0"/>
                <a:sym typeface="Tahoma" panose="020B0604030504040204" pitchFamily="34" charset="0"/>
              </a:rPr>
              <a:t> }</a:t>
            </a:r>
            <a:endParaRPr lang="zh-CN" altLang="en-US" sz="3200" dirty="0"/>
          </a:p>
        </p:txBody>
      </p:sp>
    </p:spTree>
    <p:extLst>
      <p:ext uri="{BB962C8B-B14F-4D97-AF65-F5344CB8AC3E}">
        <p14:creationId xmlns:p14="http://schemas.microsoft.com/office/powerpoint/2010/main" val="3573040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500" fill="hold"/>
                                        <p:tgtEl>
                                          <p:spTgt spid="17410"/>
                                        </p:tgtEl>
                                        <p:attrNameLst>
                                          <p:attrName>ppt_x</p:attrName>
                                        </p:attrNameLst>
                                      </p:cBhvr>
                                      <p:tavLst>
                                        <p:tav tm="0">
                                          <p:val>
                                            <p:strVal val="1+#ppt_w/2"/>
                                          </p:val>
                                        </p:tav>
                                        <p:tav tm="100000">
                                          <p:val>
                                            <p:strVal val="#ppt_x"/>
                                          </p:val>
                                        </p:tav>
                                      </p:tavLst>
                                    </p:anim>
                                    <p:anim calcmode="lin" valueType="num">
                                      <p:cBhvr>
                                        <p:cTn id="8" dur="500" fill="hold"/>
                                        <p:tgtEl>
                                          <p:spTgt spid="174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7411"/>
                                        </p:tgtEl>
                                        <p:attrNameLst>
                                          <p:attrName>style.visibility</p:attrName>
                                        </p:attrNameLst>
                                      </p:cBhvr>
                                      <p:to>
                                        <p:strVal val="visible"/>
                                      </p:to>
                                    </p:set>
                                    <p:animEffect>
                                      <p:cBhvr>
                                        <p:cTn id="13"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utoUpdateAnimBg="0"/>
      <p:bldP spid="17411"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5"/>
          <p:cNvSpPr>
            <a:spLocks noChangeArrowheads="1"/>
          </p:cNvSpPr>
          <p:nvPr/>
        </p:nvSpPr>
        <p:spPr bwMode="auto">
          <a:xfrm>
            <a:off x="1162050" y="620713"/>
            <a:ext cx="73152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gn="just">
              <a:lnSpc>
                <a:spcPct val="90000"/>
              </a:lnSpc>
              <a:spcBef>
                <a:spcPct val="20000"/>
              </a:spcBef>
              <a:buClr>
                <a:srgbClr val="996600"/>
              </a:buClr>
              <a:buSzPct val="60000"/>
              <a:buFont typeface="Wingdings" panose="05000000000000000000" pitchFamily="2" charset="2"/>
              <a:buNone/>
            </a:pPr>
            <a:r>
              <a:rPr lang="zh-CN" altLang="en-US" sz="2800">
                <a:solidFill>
                  <a:srgbClr val="1C07BB"/>
                </a:solidFill>
                <a:latin typeface="Tahoma" panose="020B0604030504040204" pitchFamily="34" charset="0"/>
                <a:sym typeface="Tahoma" panose="020B0604030504040204" pitchFamily="34" charset="0"/>
              </a:rPr>
              <a:t>假设有两个</a:t>
            </a:r>
            <a:r>
              <a:rPr lang="en-US" altLang="zh-CN" sz="2800">
                <a:solidFill>
                  <a:srgbClr val="1C07BB"/>
                </a:solidFill>
                <a:latin typeface="Tahoma" panose="020B0604030504040204" pitchFamily="34" charset="0"/>
                <a:sym typeface="Tahoma" panose="020B0604030504040204" pitchFamily="34" charset="0"/>
              </a:rPr>
              <a:t>int</a:t>
            </a:r>
            <a:r>
              <a:rPr lang="zh-CN" altLang="en-US" sz="2800">
                <a:solidFill>
                  <a:srgbClr val="1C07BB"/>
                </a:solidFill>
                <a:latin typeface="Tahoma" panose="020B0604030504040204" pitchFamily="34" charset="0"/>
                <a:sym typeface="Tahoma" panose="020B0604030504040204" pitchFamily="34" charset="0"/>
              </a:rPr>
              <a:t>型变量</a:t>
            </a:r>
            <a:r>
              <a:rPr lang="en-US" altLang="zh-CN" sz="2800">
                <a:solidFill>
                  <a:srgbClr val="1C07BB"/>
                </a:solidFill>
                <a:latin typeface="Tahoma" panose="020B0604030504040204" pitchFamily="34" charset="0"/>
                <a:sym typeface="Tahoma" panose="020B0604030504040204" pitchFamily="34" charset="0"/>
              </a:rPr>
              <a:t>one</a:t>
            </a:r>
            <a:r>
              <a:rPr lang="zh-CN" altLang="en-US" sz="2800">
                <a:solidFill>
                  <a:srgbClr val="1C07BB"/>
                </a:solidFill>
                <a:latin typeface="Tahoma" panose="020B0604030504040204" pitchFamily="34" charset="0"/>
                <a:sym typeface="Tahoma" panose="020B0604030504040204" pitchFamily="34" charset="0"/>
              </a:rPr>
              <a:t>和</a:t>
            </a:r>
            <a:r>
              <a:rPr lang="en-US" altLang="zh-CN" sz="2800">
                <a:solidFill>
                  <a:srgbClr val="1C07BB"/>
                </a:solidFill>
                <a:latin typeface="Tahoma" panose="020B0604030504040204" pitchFamily="34" charset="0"/>
                <a:sym typeface="Tahoma" panose="020B0604030504040204" pitchFamily="34" charset="0"/>
              </a:rPr>
              <a:t>two</a:t>
            </a:r>
            <a:r>
              <a:rPr lang="zh-CN" altLang="en-US" sz="2800">
                <a:solidFill>
                  <a:srgbClr val="1C07BB"/>
                </a:solidFill>
                <a:latin typeface="Tahoma" panose="020B0604030504040204" pitchFamily="34" charset="0"/>
                <a:sym typeface="Tahoma" panose="020B0604030504040204" pitchFamily="34" charset="0"/>
              </a:rPr>
              <a:t>，编写代码交换它们的值并输出。</a:t>
            </a:r>
            <a:endParaRPr lang="zh-CN" altLang="en-US"/>
          </a:p>
        </p:txBody>
      </p:sp>
      <p:sp>
        <p:nvSpPr>
          <p:cNvPr id="18435" name="Text Box 6"/>
          <p:cNvSpPr>
            <a:spLocks noChangeArrowheads="1"/>
          </p:cNvSpPr>
          <p:nvPr/>
        </p:nvSpPr>
        <p:spPr bwMode="auto">
          <a:xfrm>
            <a:off x="1314450" y="1611313"/>
            <a:ext cx="8153400"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gn="just">
              <a:lnSpc>
                <a:spcPct val="90000"/>
              </a:lnSpc>
              <a:spcBef>
                <a:spcPct val="20000"/>
              </a:spcBef>
              <a:buClr>
                <a:srgbClr val="996600"/>
              </a:buClr>
              <a:buSzPct val="60000"/>
              <a:buFont typeface="Wingdings" panose="05000000000000000000" pitchFamily="2" charset="2"/>
              <a:buNone/>
            </a:pPr>
            <a:r>
              <a:rPr lang="en-US" altLang="zh-CN" sz="3200">
                <a:solidFill>
                  <a:srgbClr val="0000FF"/>
                </a:solidFill>
                <a:latin typeface="Tahoma" panose="020B0604030504040204" pitchFamily="34" charset="0"/>
                <a:sym typeface="Tahoma" panose="020B0604030504040204" pitchFamily="34" charset="0"/>
              </a:rPr>
              <a:t>int one= 10;</a:t>
            </a:r>
            <a:endParaRPr lang="zh-CN" altLang="en-US" sz="3200">
              <a:solidFill>
                <a:srgbClr val="0000FF"/>
              </a:solidFill>
              <a:latin typeface="Tahoma" panose="020B0604030504040204" pitchFamily="34" charset="0"/>
              <a:sym typeface="Tahoma" panose="020B0604030504040204" pitchFamily="34" charset="0"/>
            </a:endParaRPr>
          </a:p>
          <a:p>
            <a:pPr algn="just">
              <a:lnSpc>
                <a:spcPct val="90000"/>
              </a:lnSpc>
              <a:spcBef>
                <a:spcPct val="20000"/>
              </a:spcBef>
              <a:buClr>
                <a:srgbClr val="996600"/>
              </a:buClr>
              <a:buSzPct val="60000"/>
              <a:buFont typeface="Wingdings" panose="05000000000000000000" pitchFamily="2" charset="2"/>
              <a:buNone/>
            </a:pPr>
            <a:r>
              <a:rPr lang="en-US" altLang="zh-CN" sz="3200">
                <a:solidFill>
                  <a:srgbClr val="0000FF"/>
                </a:solidFill>
                <a:latin typeface="Tahoma" panose="020B0604030504040204" pitchFamily="34" charset="0"/>
                <a:sym typeface="Tahoma" panose="020B0604030504040204" pitchFamily="34" charset="0"/>
              </a:rPr>
              <a:t>int two = 20;</a:t>
            </a:r>
            <a:endParaRPr lang="zh-CN" altLang="en-US"/>
          </a:p>
        </p:txBody>
      </p:sp>
      <p:sp>
        <p:nvSpPr>
          <p:cNvPr id="18436" name="Text Box 7"/>
          <p:cNvSpPr>
            <a:spLocks noChangeArrowheads="1"/>
          </p:cNvSpPr>
          <p:nvPr/>
        </p:nvSpPr>
        <p:spPr bwMode="auto">
          <a:xfrm>
            <a:off x="1314450" y="2678113"/>
            <a:ext cx="7010400"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gn="just">
              <a:lnSpc>
                <a:spcPct val="90000"/>
              </a:lnSpc>
              <a:spcBef>
                <a:spcPct val="20000"/>
              </a:spcBef>
              <a:buClr>
                <a:srgbClr val="996600"/>
              </a:buClr>
              <a:buSzPct val="60000"/>
              <a:buFont typeface="Wingdings" panose="05000000000000000000" pitchFamily="2" charset="2"/>
              <a:buNone/>
            </a:pPr>
            <a:r>
              <a:rPr lang="en-US" altLang="zh-CN" sz="3200">
                <a:solidFill>
                  <a:srgbClr val="996600"/>
                </a:solidFill>
                <a:latin typeface="Tahoma" panose="020B0604030504040204" pitchFamily="34" charset="0"/>
                <a:sym typeface="Tahoma" panose="020B0604030504040204" pitchFamily="34" charset="0"/>
              </a:rPr>
              <a:t>System.out.println(one);</a:t>
            </a:r>
            <a:endParaRPr lang="zh-CN" altLang="en-US" sz="3200">
              <a:solidFill>
                <a:srgbClr val="996600"/>
              </a:solidFill>
              <a:latin typeface="Tahoma" panose="020B0604030504040204" pitchFamily="34" charset="0"/>
              <a:sym typeface="Tahoma" panose="020B0604030504040204" pitchFamily="34" charset="0"/>
            </a:endParaRPr>
          </a:p>
          <a:p>
            <a:pPr algn="just">
              <a:lnSpc>
                <a:spcPct val="90000"/>
              </a:lnSpc>
              <a:spcBef>
                <a:spcPct val="20000"/>
              </a:spcBef>
              <a:buClr>
                <a:srgbClr val="996600"/>
              </a:buClr>
              <a:buSzPct val="60000"/>
              <a:buFont typeface="Wingdings" panose="05000000000000000000" pitchFamily="2" charset="2"/>
              <a:buNone/>
            </a:pPr>
            <a:r>
              <a:rPr lang="en-US" altLang="zh-CN" sz="3200">
                <a:solidFill>
                  <a:srgbClr val="996600"/>
                </a:solidFill>
                <a:latin typeface="Tahoma" panose="020B0604030504040204" pitchFamily="34" charset="0"/>
                <a:sym typeface="Tahoma" panose="020B0604030504040204" pitchFamily="34" charset="0"/>
              </a:rPr>
              <a:t>System.out.println(two);</a:t>
            </a:r>
            <a:endParaRPr lang="en-US" altLang="zh-CN" sz="2400">
              <a:solidFill>
                <a:srgbClr val="000000"/>
              </a:solidFill>
              <a:latin typeface="Tahoma" panose="020B0604030504040204" pitchFamily="34" charset="0"/>
              <a:sym typeface="Tahoma" panose="020B0604030504040204" pitchFamily="34" charset="0"/>
            </a:endParaRPr>
          </a:p>
        </p:txBody>
      </p:sp>
      <p:sp>
        <p:nvSpPr>
          <p:cNvPr id="18437" name="Text Box 8"/>
          <p:cNvSpPr>
            <a:spLocks noChangeArrowheads="1"/>
          </p:cNvSpPr>
          <p:nvPr/>
        </p:nvSpPr>
        <p:spPr bwMode="auto">
          <a:xfrm>
            <a:off x="1314450" y="3744913"/>
            <a:ext cx="7239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gn="just">
              <a:lnSpc>
                <a:spcPct val="90000"/>
              </a:lnSpc>
              <a:spcBef>
                <a:spcPct val="20000"/>
              </a:spcBef>
              <a:buClr>
                <a:srgbClr val="996600"/>
              </a:buClr>
              <a:buSzPct val="60000"/>
              <a:buFont typeface="Wingdings" panose="05000000000000000000" pitchFamily="2" charset="2"/>
              <a:buNone/>
            </a:pPr>
            <a:r>
              <a:rPr lang="en-US" altLang="zh-CN" sz="3200">
                <a:solidFill>
                  <a:srgbClr val="0000FF"/>
                </a:solidFill>
                <a:latin typeface="Tahoma" panose="020B0604030504040204" pitchFamily="34" charset="0"/>
                <a:sym typeface="Tahoma" panose="020B0604030504040204" pitchFamily="34" charset="0"/>
              </a:rPr>
              <a:t>int temp=two;</a:t>
            </a:r>
            <a:endParaRPr lang="zh-CN" altLang="en-US" sz="3200">
              <a:solidFill>
                <a:srgbClr val="0000FF"/>
              </a:solidFill>
              <a:latin typeface="Tahoma" panose="020B0604030504040204" pitchFamily="34" charset="0"/>
              <a:sym typeface="Tahoma" panose="020B0604030504040204" pitchFamily="34" charset="0"/>
            </a:endParaRPr>
          </a:p>
          <a:p>
            <a:pPr algn="just">
              <a:lnSpc>
                <a:spcPct val="90000"/>
              </a:lnSpc>
              <a:spcBef>
                <a:spcPct val="20000"/>
              </a:spcBef>
              <a:buClr>
                <a:srgbClr val="996600"/>
              </a:buClr>
              <a:buSzPct val="60000"/>
              <a:buFont typeface="Wingdings" panose="05000000000000000000" pitchFamily="2" charset="2"/>
              <a:buNone/>
            </a:pPr>
            <a:r>
              <a:rPr lang="en-US" altLang="zh-CN" sz="3200">
                <a:solidFill>
                  <a:srgbClr val="0000FF"/>
                </a:solidFill>
                <a:latin typeface="Tahoma" panose="020B0604030504040204" pitchFamily="34" charset="0"/>
                <a:sym typeface="Tahoma" panose="020B0604030504040204" pitchFamily="34" charset="0"/>
              </a:rPr>
              <a:t>two= one;</a:t>
            </a:r>
            <a:endParaRPr lang="zh-CN" altLang="en-US" sz="3200">
              <a:solidFill>
                <a:srgbClr val="0000FF"/>
              </a:solidFill>
              <a:latin typeface="Tahoma" panose="020B0604030504040204" pitchFamily="34" charset="0"/>
              <a:sym typeface="Tahoma" panose="020B0604030504040204" pitchFamily="34" charset="0"/>
            </a:endParaRPr>
          </a:p>
          <a:p>
            <a:pPr algn="just">
              <a:lnSpc>
                <a:spcPct val="90000"/>
              </a:lnSpc>
              <a:spcBef>
                <a:spcPct val="20000"/>
              </a:spcBef>
              <a:buClr>
                <a:srgbClr val="996600"/>
              </a:buClr>
              <a:buSzPct val="60000"/>
              <a:buFont typeface="Wingdings" panose="05000000000000000000" pitchFamily="2" charset="2"/>
              <a:buNone/>
            </a:pPr>
            <a:r>
              <a:rPr lang="en-US" altLang="zh-CN" sz="3200">
                <a:solidFill>
                  <a:srgbClr val="0000FF"/>
                </a:solidFill>
                <a:latin typeface="Tahoma" panose="020B0604030504040204" pitchFamily="34" charset="0"/>
                <a:sym typeface="Tahoma" panose="020B0604030504040204" pitchFamily="34" charset="0"/>
              </a:rPr>
              <a:t>One=temp;</a:t>
            </a:r>
            <a:endParaRPr lang="zh-CN" altLang="en-US"/>
          </a:p>
        </p:txBody>
      </p:sp>
      <p:sp>
        <p:nvSpPr>
          <p:cNvPr id="18438" name="Text Box 9"/>
          <p:cNvSpPr>
            <a:spLocks noChangeArrowheads="1"/>
          </p:cNvSpPr>
          <p:nvPr/>
        </p:nvSpPr>
        <p:spPr bwMode="auto">
          <a:xfrm>
            <a:off x="1314450" y="5192713"/>
            <a:ext cx="7391400"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gn="just">
              <a:lnSpc>
                <a:spcPct val="90000"/>
              </a:lnSpc>
              <a:spcBef>
                <a:spcPct val="20000"/>
              </a:spcBef>
              <a:buClr>
                <a:srgbClr val="996600"/>
              </a:buClr>
              <a:buSzPct val="60000"/>
              <a:buFont typeface="Wingdings" panose="05000000000000000000" pitchFamily="2" charset="2"/>
              <a:buNone/>
            </a:pPr>
            <a:r>
              <a:rPr lang="en-US" altLang="zh-CN" sz="3200">
                <a:solidFill>
                  <a:srgbClr val="996600"/>
                </a:solidFill>
                <a:latin typeface="Tahoma" panose="020B0604030504040204" pitchFamily="34" charset="0"/>
                <a:sym typeface="Tahoma" panose="020B0604030504040204" pitchFamily="34" charset="0"/>
              </a:rPr>
              <a:t>System.out.println(one);</a:t>
            </a:r>
            <a:endParaRPr lang="zh-CN" altLang="en-US" sz="3200">
              <a:solidFill>
                <a:srgbClr val="996600"/>
              </a:solidFill>
              <a:latin typeface="Tahoma" panose="020B0604030504040204" pitchFamily="34" charset="0"/>
              <a:sym typeface="Tahoma" panose="020B0604030504040204" pitchFamily="34" charset="0"/>
            </a:endParaRPr>
          </a:p>
          <a:p>
            <a:pPr algn="just">
              <a:lnSpc>
                <a:spcPct val="90000"/>
              </a:lnSpc>
              <a:spcBef>
                <a:spcPct val="20000"/>
              </a:spcBef>
              <a:buClr>
                <a:srgbClr val="996600"/>
              </a:buClr>
              <a:buSzPct val="60000"/>
              <a:buFont typeface="Wingdings" panose="05000000000000000000" pitchFamily="2" charset="2"/>
              <a:buNone/>
            </a:pPr>
            <a:r>
              <a:rPr lang="en-US" altLang="zh-CN" sz="3200">
                <a:solidFill>
                  <a:srgbClr val="996600"/>
                </a:solidFill>
                <a:latin typeface="Tahoma" panose="020B0604030504040204" pitchFamily="34" charset="0"/>
                <a:sym typeface="Tahoma" panose="020B0604030504040204" pitchFamily="34" charset="0"/>
              </a:rPr>
              <a:t>System.out.println(two);</a:t>
            </a:r>
            <a:endParaRPr lang="en-US" altLang="zh-CN" sz="2400">
              <a:solidFill>
                <a:srgbClr val="000000"/>
              </a:solidFill>
              <a:latin typeface="Tahoma" panose="020B0604030504040204" pitchFamily="34" charset="0"/>
              <a:sym typeface="Tahoma" panose="020B0604030504040204" pitchFamily="34" charset="0"/>
            </a:endParaRPr>
          </a:p>
        </p:txBody>
      </p:sp>
    </p:spTree>
    <p:extLst>
      <p:ext uri="{BB962C8B-B14F-4D97-AF65-F5344CB8AC3E}">
        <p14:creationId xmlns:p14="http://schemas.microsoft.com/office/powerpoint/2010/main" val="2486724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p:cBhvr>
                                        <p:cTn id="7" dur="500"/>
                                        <p:tgtEl>
                                          <p:spTgt spid="18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435"/>
                                        </p:tgtEl>
                                        <p:attrNameLst>
                                          <p:attrName>style.visibility</p:attrName>
                                        </p:attrNameLst>
                                      </p:cBhvr>
                                      <p:to>
                                        <p:strVal val="visible"/>
                                      </p:to>
                                    </p:set>
                                    <p:animEffect>
                                      <p:cBhvr>
                                        <p:cTn id="12" dur="500"/>
                                        <p:tgtEl>
                                          <p:spTgt spid="184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436"/>
                                        </p:tgtEl>
                                        <p:attrNameLst>
                                          <p:attrName>style.visibility</p:attrName>
                                        </p:attrNameLst>
                                      </p:cBhvr>
                                      <p:to>
                                        <p:strVal val="visible"/>
                                      </p:to>
                                    </p:set>
                                    <p:animEffect>
                                      <p:cBhvr>
                                        <p:cTn id="17" dur="500"/>
                                        <p:tgtEl>
                                          <p:spTgt spid="184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437"/>
                                        </p:tgtEl>
                                        <p:attrNameLst>
                                          <p:attrName>style.visibility</p:attrName>
                                        </p:attrNameLst>
                                      </p:cBhvr>
                                      <p:to>
                                        <p:strVal val="visible"/>
                                      </p:to>
                                    </p:set>
                                    <p:animEffect>
                                      <p:cBhvr>
                                        <p:cTn id="22" dur="500"/>
                                        <p:tgtEl>
                                          <p:spTgt spid="184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438"/>
                                        </p:tgtEl>
                                        <p:attrNameLst>
                                          <p:attrName>style.visibility</p:attrName>
                                        </p:attrNameLst>
                                      </p:cBhvr>
                                      <p:to>
                                        <p:strVal val="visible"/>
                                      </p:to>
                                    </p:set>
                                    <p:animEffect>
                                      <p:cBhvr>
                                        <p:cTn id="27" dur="5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0" autoUpdateAnimBg="0"/>
      <p:bldP spid="18435" grpId="0" bldLvl="0" autoUpdateAnimBg="0"/>
      <p:bldP spid="18436" grpId="0" bldLvl="0" autoUpdateAnimBg="0"/>
      <p:bldP spid="18437" grpId="0" bldLvl="0" autoUpdateAnimBg="0"/>
      <p:bldP spid="18438"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468313" y="115888"/>
            <a:ext cx="7772400" cy="1143000"/>
          </a:xfrm>
          <a:ln/>
          <a:extLst>
            <a:ext uri="{91240B29-F687-4F45-9708-019B960494DF}">
              <a14:hiddenLine xmlns:a14="http://schemas.microsoft.com/office/drawing/2010/main" w="9525">
                <a:solidFill>
                  <a:srgbClr val="000000"/>
                </a:solidFill>
                <a:miter lim="800000"/>
                <a:headEnd/>
                <a:tailEnd/>
              </a14:hiddenLine>
            </a:ext>
          </a:extLst>
        </p:spPr>
        <p:txBody>
          <a:bodyPr anchor="t"/>
          <a:lstStyle/>
          <a:p>
            <a:pPr marL="0" indent="0" eaLnBrk="1" hangingPunct="1"/>
            <a:r>
              <a:rPr lang="zh-CN" altLang="en-US">
                <a:solidFill>
                  <a:schemeClr val="bg1"/>
                </a:solidFill>
              </a:rPr>
              <a:t>变量的作用域 </a:t>
            </a:r>
            <a:endParaRPr lang="zh-CN" altLang="en-US"/>
          </a:p>
        </p:txBody>
      </p:sp>
      <p:sp>
        <p:nvSpPr>
          <p:cNvPr id="22531" name="Rectangle 3"/>
          <p:cNvSpPr>
            <a:spLocks noGrp="1" noChangeArrowheads="1"/>
          </p:cNvSpPr>
          <p:nvPr>
            <p:ph type="body" idx="1"/>
          </p:nvPr>
        </p:nvSpPr>
        <p:spPr>
          <a:xfrm>
            <a:off x="659167" y="1057922"/>
            <a:ext cx="7772400" cy="2892641"/>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lnSpc>
                <a:spcPct val="150000"/>
              </a:lnSpc>
              <a:buFont typeface="Times New Roman" panose="02020603050405020304" pitchFamily="18" charset="0"/>
              <a:buChar char="•"/>
            </a:pPr>
            <a:r>
              <a:rPr lang="zh-CN" altLang="en-US" sz="3200" dirty="0">
                <a:latin typeface="宋体" panose="02010600030101010101" pitchFamily="2" charset="-122"/>
                <a:ea typeface="宋体" panose="02010600030101010101" pitchFamily="2" charset="-122"/>
              </a:rPr>
              <a:t>变量的作用域：变量的使用范围。</a:t>
            </a:r>
          </a:p>
          <a:p>
            <a:pPr marL="342900" indent="-342900" algn="l">
              <a:lnSpc>
                <a:spcPct val="150000"/>
              </a:lnSpc>
              <a:buFont typeface="Times New Roman" panose="02020603050405020304" pitchFamily="18" charset="0"/>
              <a:buChar char="•"/>
            </a:pPr>
            <a:r>
              <a:rPr lang="zh-CN" altLang="en-US" sz="3200" dirty="0">
                <a:latin typeface="宋体" panose="02010600030101010101" pitchFamily="2" charset="-122"/>
                <a:ea typeface="宋体" panose="02010600030101010101" pitchFamily="2" charset="-122"/>
              </a:rPr>
              <a:t>假定在某代码段中能够使用一特定变量，则此段代码即是该变量的作用域。</a:t>
            </a:r>
          </a:p>
        </p:txBody>
      </p:sp>
    </p:spTree>
    <p:extLst>
      <p:ext uri="{BB962C8B-B14F-4D97-AF65-F5344CB8AC3E}">
        <p14:creationId xmlns:p14="http://schemas.microsoft.com/office/powerpoint/2010/main" val="317638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1312550" y="1429541"/>
            <a:ext cx="4352959"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400" b="1">
                <a:solidFill>
                  <a:schemeClr val="tx1"/>
                </a:solidFill>
                <a:latin typeface="Times New Roman" pitchFamily="18" charset="0"/>
                <a:ea typeface="黑体"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sz="2800" dirty="0"/>
              <a:t> </a:t>
            </a:r>
            <a:r>
              <a:rPr lang="en-US" altLang="zh-CN" sz="2800" dirty="0"/>
              <a:t>JAVA</a:t>
            </a:r>
            <a:r>
              <a:rPr lang="zh-CN" altLang="en-US" sz="2800" dirty="0"/>
              <a:t>的数据类型</a:t>
            </a:r>
          </a:p>
        </p:txBody>
      </p:sp>
      <p:sp>
        <p:nvSpPr>
          <p:cNvPr id="8" name="标题 1"/>
          <p:cNvSpPr>
            <a:spLocks noGrp="1"/>
          </p:cNvSpPr>
          <p:nvPr>
            <p:ph type="title"/>
          </p:nvPr>
        </p:nvSpPr>
        <p:spPr>
          <a:xfrm>
            <a:off x="1386099" y="313656"/>
            <a:ext cx="4917047" cy="782974"/>
          </a:xfrm>
        </p:spPr>
        <p:txBody>
          <a:bodyPr>
            <a:normAutofit/>
          </a:bodyPr>
          <a:lstStyle/>
          <a:p>
            <a:r>
              <a:rPr lang="zh-CN" altLang="en-US" sz="3600" b="1" dirty="0">
                <a:latin typeface="黑体" pitchFamily="2" charset="-122"/>
                <a:ea typeface="黑体" pitchFamily="2" charset="-122"/>
              </a:rPr>
              <a:t>报告内容大纲</a:t>
            </a:r>
          </a:p>
        </p:txBody>
      </p:sp>
      <p:sp>
        <p:nvSpPr>
          <p:cNvPr id="10" name="Text Box 11"/>
          <p:cNvSpPr txBox="1">
            <a:spLocks noChangeArrowheads="1"/>
          </p:cNvSpPr>
          <p:nvPr/>
        </p:nvSpPr>
        <p:spPr bwMode="auto">
          <a:xfrm>
            <a:off x="1312550" y="2221591"/>
            <a:ext cx="4990596"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400" b="1">
                <a:latin typeface="Times New Roman" pitchFamily="18" charset="0"/>
                <a:ea typeface="黑体" pitchFamily="2" charset="-122"/>
              </a:defRPr>
            </a:lvl1pPr>
          </a:lstStyle>
          <a:p>
            <a:r>
              <a:rPr lang="zh-CN" altLang="en-US" sz="2800" dirty="0"/>
              <a:t> 变量、常量的定义及使用</a:t>
            </a:r>
          </a:p>
        </p:txBody>
      </p:sp>
      <p:sp>
        <p:nvSpPr>
          <p:cNvPr id="12" name="Text Box 11"/>
          <p:cNvSpPr txBox="1">
            <a:spLocks noChangeArrowheads="1"/>
          </p:cNvSpPr>
          <p:nvPr/>
        </p:nvSpPr>
        <p:spPr bwMode="auto">
          <a:xfrm>
            <a:off x="1312550" y="3013641"/>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latin typeface="Times New Roman" pitchFamily="18" charset="0"/>
                <a:ea typeface="黑体" pitchFamily="2" charset="-122"/>
              </a:defRPr>
            </a:lvl1pPr>
          </a:lstStyle>
          <a:p>
            <a:r>
              <a:rPr lang="zh-CN" altLang="en-US" dirty="0"/>
              <a:t> </a:t>
            </a:r>
            <a:r>
              <a:rPr lang="en-US" altLang="zh-CN" dirty="0"/>
              <a:t>JAVA</a:t>
            </a:r>
            <a:r>
              <a:rPr lang="zh-CN" altLang="en-US" dirty="0"/>
              <a:t>常用运算符</a:t>
            </a:r>
          </a:p>
        </p:txBody>
      </p:sp>
      <p:sp>
        <p:nvSpPr>
          <p:cNvPr id="18" name="Text Box 11"/>
          <p:cNvSpPr txBox="1">
            <a:spLocks noChangeArrowheads="1"/>
          </p:cNvSpPr>
          <p:nvPr/>
        </p:nvSpPr>
        <p:spPr bwMode="auto">
          <a:xfrm>
            <a:off x="1312550" y="3805691"/>
            <a:ext cx="5220772"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流程控制</a:t>
            </a:r>
          </a:p>
        </p:txBody>
      </p:sp>
      <p:sp>
        <p:nvSpPr>
          <p:cNvPr id="19" name="Text Box 11"/>
          <p:cNvSpPr txBox="1">
            <a:spLocks noChangeArrowheads="1"/>
          </p:cNvSpPr>
          <p:nvPr/>
        </p:nvSpPr>
        <p:spPr bwMode="auto">
          <a:xfrm>
            <a:off x="1312550" y="4597741"/>
            <a:ext cx="4267561"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数组</a:t>
            </a:r>
          </a:p>
        </p:txBody>
      </p:sp>
    </p:spTree>
    <p:extLst>
      <p:ext uri="{BB962C8B-B14F-4D97-AF65-F5344CB8AC3E}">
        <p14:creationId xmlns:p14="http://schemas.microsoft.com/office/powerpoint/2010/main" val="358365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4"/>
                                        </p:tgtEl>
                                        <p:attrNameLst>
                                          <p:attrName>style.color</p:attrName>
                                        </p:attrNameLst>
                                      </p:cBhvr>
                                      <p:to>
                                        <a:srgbClr val="F92A2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body" idx="1"/>
          </p:nvPr>
        </p:nvSpPr>
        <p:spPr>
          <a:xfrm>
            <a:off x="0" y="838200"/>
            <a:ext cx="6011863" cy="6019800"/>
          </a:xfrm>
          <a:solidFill>
            <a:srgbClr val="B1A8F2"/>
          </a:solidFill>
          <a:ln>
            <a:solidFill>
              <a:srgbClr val="000000"/>
            </a:solidFill>
            <a:bevel/>
            <a:headEnd/>
            <a:tailEnd/>
          </a:ln>
        </p:spPr>
        <p:txBody>
          <a:bodyPr/>
          <a:lstStyle/>
          <a:p>
            <a:pPr marL="342900" indent="-342900" algn="l"/>
            <a:r>
              <a:rPr lang="en-US" altLang="zh-CN" sz="1800" b="1" dirty="0"/>
              <a:t>class Person </a:t>
            </a:r>
            <a:endParaRPr lang="zh-CN" altLang="en-US" sz="1800" b="1" dirty="0"/>
          </a:p>
          <a:p>
            <a:pPr marL="342900" indent="-342900" algn="l"/>
            <a:r>
              <a:rPr lang="en-US" altLang="zh-CN" sz="1800" b="1" dirty="0"/>
              <a:t>{//</a:t>
            </a:r>
            <a:r>
              <a:rPr lang="zh-CN" altLang="en-US" sz="1800" b="1" dirty="0"/>
              <a:t>以下</a:t>
            </a:r>
            <a:r>
              <a:rPr lang="en-US" altLang="zh-CN" sz="1800" b="1" dirty="0"/>
              <a:t>5</a:t>
            </a:r>
            <a:r>
              <a:rPr lang="zh-CN" altLang="en-US" sz="1800" b="1" dirty="0"/>
              <a:t>个成员变量</a:t>
            </a:r>
          </a:p>
          <a:p>
            <a:pPr marL="342900" indent="-342900" algn="l"/>
            <a:r>
              <a:rPr lang="zh-CN" altLang="en-US" sz="1800" b="1" dirty="0"/>
              <a:t>	</a:t>
            </a:r>
            <a:r>
              <a:rPr lang="en-US" altLang="zh-CN" sz="1800" b="1" dirty="0"/>
              <a:t>String name;</a:t>
            </a:r>
            <a:endParaRPr lang="zh-CN" altLang="en-US" sz="1800" b="1" dirty="0"/>
          </a:p>
          <a:p>
            <a:pPr marL="342900" indent="-342900" algn="l"/>
            <a:r>
              <a:rPr lang="en-US" altLang="zh-CN" sz="1800" b="1" dirty="0"/>
              <a:t>	</a:t>
            </a:r>
            <a:r>
              <a:rPr lang="en-US" altLang="zh-CN" sz="1800" b="1" dirty="0" err="1"/>
              <a:t>int</a:t>
            </a:r>
            <a:r>
              <a:rPr lang="en-US" altLang="zh-CN" sz="1800" b="1" dirty="0"/>
              <a:t> age;</a:t>
            </a:r>
            <a:endParaRPr lang="zh-CN" altLang="en-US" sz="1800" b="1" dirty="0"/>
          </a:p>
          <a:p>
            <a:pPr marL="342900" indent="-342900" algn="l"/>
            <a:r>
              <a:rPr lang="en-US" altLang="zh-CN" sz="1800" b="1" dirty="0"/>
              <a:t>	double tall;</a:t>
            </a:r>
            <a:endParaRPr lang="zh-CN" altLang="en-US" sz="1800" b="1" dirty="0"/>
          </a:p>
          <a:p>
            <a:pPr marL="342900" indent="-342900" algn="l"/>
            <a:r>
              <a:rPr lang="en-US" altLang="zh-CN" sz="1800" b="1" dirty="0"/>
              <a:t>	</a:t>
            </a:r>
            <a:r>
              <a:rPr lang="en-US" altLang="zh-CN" sz="1800" b="1" dirty="0" err="1"/>
              <a:t>boolean</a:t>
            </a:r>
            <a:r>
              <a:rPr lang="en-US" altLang="zh-CN" sz="1800" b="1" dirty="0"/>
              <a:t> marriage;</a:t>
            </a:r>
            <a:endParaRPr lang="zh-CN" altLang="en-US" sz="1800" b="1" dirty="0"/>
          </a:p>
          <a:p>
            <a:pPr marL="342900" indent="-342900" algn="l"/>
            <a:r>
              <a:rPr lang="en-US" altLang="zh-CN" sz="1800" b="1" dirty="0"/>
              <a:t>	char sex; //</a:t>
            </a:r>
            <a:r>
              <a:rPr lang="zh-CN" altLang="en-US" sz="1800" b="1" dirty="0"/>
              <a:t>以下</a:t>
            </a:r>
            <a:r>
              <a:rPr lang="en-US" altLang="zh-CN" sz="1800" b="1" dirty="0"/>
              <a:t>2</a:t>
            </a:r>
            <a:r>
              <a:rPr lang="zh-CN" altLang="en-US" sz="1800" b="1" dirty="0"/>
              <a:t>个方法</a:t>
            </a:r>
          </a:p>
          <a:p>
            <a:pPr marL="342900" indent="-342900" algn="l"/>
            <a:endParaRPr lang="zh-CN" altLang="en-US" sz="1800" b="1" dirty="0"/>
          </a:p>
          <a:p>
            <a:pPr marL="342900" indent="-342900" algn="l">
              <a:buFont typeface="Times New Roman" panose="02020603050405020304" pitchFamily="18" charset="0"/>
              <a:buChar char="•"/>
            </a:pPr>
            <a:endParaRPr lang="zh-CN" altLang="en-US" sz="1800" b="1" dirty="0"/>
          </a:p>
          <a:p>
            <a:pPr marL="342900" indent="-342900" algn="l">
              <a:buFont typeface="Times New Roman" panose="02020603050405020304" pitchFamily="18" charset="0"/>
              <a:buChar char="•"/>
            </a:pPr>
            <a:endParaRPr lang="zh-CN" altLang="en-US" sz="3200" b="1" dirty="0"/>
          </a:p>
          <a:p>
            <a:pPr marL="342900" indent="-342900" algn="l">
              <a:buFont typeface="Times New Roman" panose="02020603050405020304" pitchFamily="18" charset="0"/>
              <a:buChar char="•"/>
            </a:pPr>
            <a:endParaRPr lang="zh-CN" altLang="en-US" sz="1800" b="1" dirty="0"/>
          </a:p>
          <a:p>
            <a:pPr marL="342900" indent="-342900" algn="l"/>
            <a:r>
              <a:rPr lang="zh-CN" altLang="en-US" sz="1800" b="1" dirty="0"/>
              <a:t>	</a:t>
            </a:r>
            <a:r>
              <a:rPr lang="en-US" altLang="zh-CN" sz="1800" b="1" dirty="0"/>
              <a:t>eat(String </a:t>
            </a:r>
            <a:r>
              <a:rPr lang="en-US" altLang="zh-CN" sz="1800" b="1" dirty="0" err="1"/>
              <a:t>eatwhat</a:t>
            </a:r>
            <a:r>
              <a:rPr lang="en-US" altLang="zh-CN" sz="1800" b="1" dirty="0"/>
              <a:t>){</a:t>
            </a:r>
            <a:endParaRPr lang="zh-CN" altLang="en-US" sz="1800" b="1" dirty="0"/>
          </a:p>
          <a:p>
            <a:pPr marL="342900" indent="-342900" algn="l"/>
            <a:r>
              <a:rPr lang="en-US" altLang="zh-CN" sz="1800" b="1" dirty="0"/>
              <a:t>		</a:t>
            </a:r>
            <a:r>
              <a:rPr lang="en-US" altLang="zh-CN" sz="1800" b="1" dirty="0" err="1"/>
              <a:t>System.out.println</a:t>
            </a:r>
            <a:r>
              <a:rPr lang="en-US" altLang="zh-CN" sz="1800" b="1" dirty="0"/>
              <a:t>(name+” ate up the “+</a:t>
            </a:r>
            <a:r>
              <a:rPr lang="en-US" altLang="zh-CN" sz="1800" b="1" dirty="0" err="1"/>
              <a:t>eatwhat</a:t>
            </a:r>
            <a:r>
              <a:rPr lang="en-US" altLang="zh-CN" sz="1800" b="1" dirty="0"/>
              <a:t>);</a:t>
            </a:r>
            <a:endParaRPr lang="zh-CN" altLang="en-US" sz="1800" b="1" dirty="0"/>
          </a:p>
          <a:p>
            <a:pPr marL="342900" indent="-342900" algn="l"/>
            <a:r>
              <a:rPr lang="en-US" altLang="zh-CN" sz="1800" b="1" dirty="0"/>
              <a:t>	}</a:t>
            </a:r>
            <a:endParaRPr lang="zh-CN" altLang="en-US" sz="1800" b="1" dirty="0"/>
          </a:p>
          <a:p>
            <a:pPr marL="342900" indent="-342900" algn="l"/>
            <a:r>
              <a:rPr lang="en-US" altLang="zh-CN" sz="1800" b="1" dirty="0"/>
              <a:t>}</a:t>
            </a:r>
            <a:endParaRPr lang="zh-CN" altLang="en-US" sz="3200" dirty="0"/>
          </a:p>
        </p:txBody>
      </p:sp>
      <p:sp>
        <p:nvSpPr>
          <p:cNvPr id="23555" name="Text Box 5"/>
          <p:cNvSpPr>
            <a:spLocks noChangeArrowheads="1"/>
          </p:cNvSpPr>
          <p:nvPr/>
        </p:nvSpPr>
        <p:spPr bwMode="auto">
          <a:xfrm>
            <a:off x="38894" y="3465836"/>
            <a:ext cx="5859463" cy="1552575"/>
          </a:xfrm>
          <a:prstGeom prst="rect">
            <a:avLst/>
          </a:prstGeom>
          <a:noFill/>
          <a:ln w="38100">
            <a:solidFill>
              <a:srgbClr val="FF0000"/>
            </a:solidFill>
          </a:ln>
          <a:extLst/>
        </p:spPr>
        <p:txBody>
          <a:bodyPr>
            <a:spAutoFit/>
          </a:bodyPr>
          <a:lstStyle/>
          <a:p>
            <a:pPr algn="just">
              <a:lnSpc>
                <a:spcPct val="90000"/>
              </a:lnSpc>
              <a:spcBef>
                <a:spcPct val="20000"/>
              </a:spcBef>
            </a:pPr>
            <a:r>
              <a:rPr lang="en-US" altLang="zh-CN" b="1" dirty="0">
                <a:solidFill>
                  <a:srgbClr val="FF0000"/>
                </a:solidFill>
                <a:latin typeface="Times New Roman" panose="02020603050405020304" pitchFamily="18" charset="0"/>
                <a:sym typeface="Times New Roman" panose="02020603050405020304" pitchFamily="18" charset="0"/>
              </a:rPr>
              <a:t>     </a:t>
            </a:r>
            <a:r>
              <a:rPr lang="en-US" altLang="zh-CN" b="1" dirty="0">
                <a:solidFill>
                  <a:srgbClr val="000000"/>
                </a:solidFill>
                <a:latin typeface="Times New Roman" panose="02020603050405020304" pitchFamily="18" charset="0"/>
                <a:sym typeface="Times New Roman" panose="02020603050405020304" pitchFamily="18" charset="0"/>
              </a:rPr>
              <a:t>Speak(String </a:t>
            </a:r>
            <a:r>
              <a:rPr lang="en-US" altLang="zh-CN" b="1" dirty="0" err="1">
                <a:solidFill>
                  <a:srgbClr val="000000"/>
                </a:solidFill>
                <a:latin typeface="Times New Roman" panose="02020603050405020304" pitchFamily="18" charset="0"/>
                <a:sym typeface="Times New Roman" panose="02020603050405020304" pitchFamily="18" charset="0"/>
              </a:rPr>
              <a:t>saywhat</a:t>
            </a:r>
            <a:r>
              <a:rPr lang="zh-CN" altLang="en-US" b="1" dirty="0">
                <a:solidFill>
                  <a:srgbClr val="000000"/>
                </a:solidFill>
                <a:latin typeface="Times New Roman" panose="02020603050405020304" pitchFamily="18" charset="0"/>
                <a:sym typeface="Times New Roman" panose="02020603050405020304" pitchFamily="18" charset="0"/>
              </a:rPr>
              <a:t>，</a:t>
            </a:r>
            <a:r>
              <a:rPr lang="en-US" altLang="zh-CN" b="1" dirty="0" err="1">
                <a:solidFill>
                  <a:srgbClr val="000000"/>
                </a:solidFill>
                <a:latin typeface="Times New Roman" panose="02020603050405020304" pitchFamily="18" charset="0"/>
                <a:sym typeface="Times New Roman" panose="02020603050405020304" pitchFamily="18" charset="0"/>
              </a:rPr>
              <a:t>int</a:t>
            </a:r>
            <a:r>
              <a:rPr lang="en-US" altLang="zh-CN" b="1" dirty="0">
                <a:solidFill>
                  <a:srgbClr val="000000"/>
                </a:solidFill>
                <a:latin typeface="Times New Roman" panose="02020603050405020304" pitchFamily="18" charset="0"/>
                <a:sym typeface="Times New Roman" panose="02020603050405020304" pitchFamily="18" charset="0"/>
              </a:rPr>
              <a:t> time){</a:t>
            </a:r>
            <a:endParaRPr lang="zh-CN" altLang="en-US" b="1" dirty="0">
              <a:solidFill>
                <a:srgbClr val="000000"/>
              </a:solidFill>
              <a:latin typeface="Times New Roman" panose="02020603050405020304" pitchFamily="18" charset="0"/>
              <a:sym typeface="Times New Roman" panose="02020603050405020304" pitchFamily="18" charset="0"/>
            </a:endParaRPr>
          </a:p>
          <a:p>
            <a:pPr algn="just">
              <a:lnSpc>
                <a:spcPct val="90000"/>
              </a:lnSpc>
              <a:spcBef>
                <a:spcPct val="20000"/>
              </a:spcBef>
            </a:pPr>
            <a:r>
              <a:rPr lang="en-US" altLang="zh-CN" b="1" dirty="0">
                <a:solidFill>
                  <a:srgbClr val="000000"/>
                </a:solidFill>
                <a:latin typeface="Times New Roman" panose="02020603050405020304" pitchFamily="18" charset="0"/>
                <a:sym typeface="Times New Roman" panose="02020603050405020304" pitchFamily="18" charset="0"/>
              </a:rPr>
              <a:t>          </a:t>
            </a:r>
            <a:r>
              <a:rPr lang="en-US" altLang="zh-CN" b="1" dirty="0" err="1">
                <a:solidFill>
                  <a:srgbClr val="000000"/>
                </a:solidFill>
                <a:latin typeface="Times New Roman" panose="02020603050405020304" pitchFamily="18" charset="0"/>
                <a:sym typeface="Times New Roman" panose="02020603050405020304" pitchFamily="18" charset="0"/>
              </a:rPr>
              <a:t>int</a:t>
            </a:r>
            <a:r>
              <a:rPr lang="en-US" altLang="zh-CN" b="1" dirty="0">
                <a:solidFill>
                  <a:srgbClr val="000000"/>
                </a:solidFill>
                <a:latin typeface="Times New Roman" panose="02020603050405020304" pitchFamily="18" charset="0"/>
                <a:sym typeface="Times New Roman" panose="02020603050405020304" pitchFamily="18" charset="0"/>
              </a:rPr>
              <a:t> </a:t>
            </a:r>
            <a:r>
              <a:rPr lang="en-US" altLang="zh-CN" b="1" dirty="0" err="1">
                <a:solidFill>
                  <a:srgbClr val="000000"/>
                </a:solidFill>
                <a:latin typeface="Times New Roman" panose="02020603050405020304" pitchFamily="18" charset="0"/>
                <a:sym typeface="Times New Roman" panose="02020603050405020304" pitchFamily="18" charset="0"/>
              </a:rPr>
              <a:t>i</a:t>
            </a:r>
            <a:r>
              <a:rPr lang="en-US" altLang="zh-CN" b="1" dirty="0">
                <a:solidFill>
                  <a:srgbClr val="000000"/>
                </a:solidFill>
                <a:latin typeface="Times New Roman" panose="02020603050405020304" pitchFamily="18" charset="0"/>
                <a:sym typeface="Times New Roman" panose="02020603050405020304" pitchFamily="18" charset="0"/>
              </a:rPr>
              <a:t>;</a:t>
            </a:r>
            <a:endParaRPr lang="zh-CN" altLang="en-US" b="1" dirty="0">
              <a:solidFill>
                <a:srgbClr val="000000"/>
              </a:solidFill>
              <a:latin typeface="Times New Roman" panose="02020603050405020304" pitchFamily="18" charset="0"/>
              <a:sym typeface="Times New Roman" panose="02020603050405020304" pitchFamily="18" charset="0"/>
            </a:endParaRPr>
          </a:p>
          <a:p>
            <a:pPr algn="just">
              <a:lnSpc>
                <a:spcPct val="90000"/>
              </a:lnSpc>
              <a:spcBef>
                <a:spcPct val="20000"/>
              </a:spcBef>
            </a:pPr>
            <a:r>
              <a:rPr lang="en-US" altLang="zh-CN" b="1" dirty="0">
                <a:solidFill>
                  <a:srgbClr val="000000"/>
                </a:solidFill>
                <a:latin typeface="Times New Roman" panose="02020603050405020304" pitchFamily="18" charset="0"/>
                <a:sym typeface="Times New Roman" panose="02020603050405020304" pitchFamily="18" charset="0"/>
              </a:rPr>
              <a:t>          for(</a:t>
            </a:r>
            <a:r>
              <a:rPr lang="en-US" altLang="zh-CN" b="1" dirty="0" err="1">
                <a:solidFill>
                  <a:srgbClr val="000000"/>
                </a:solidFill>
                <a:latin typeface="Times New Roman" panose="02020603050405020304" pitchFamily="18" charset="0"/>
                <a:sym typeface="Times New Roman" panose="02020603050405020304" pitchFamily="18" charset="0"/>
              </a:rPr>
              <a:t>i</a:t>
            </a:r>
            <a:r>
              <a:rPr lang="en-US" altLang="zh-CN" b="1" dirty="0">
                <a:solidFill>
                  <a:srgbClr val="000000"/>
                </a:solidFill>
                <a:latin typeface="Times New Roman" panose="02020603050405020304" pitchFamily="18" charset="0"/>
                <a:sym typeface="Times New Roman" panose="02020603050405020304" pitchFamily="18" charset="0"/>
              </a:rPr>
              <a:t>=0;i&lt;</a:t>
            </a:r>
            <a:r>
              <a:rPr lang="en-US" altLang="zh-CN" b="1" dirty="0" err="1">
                <a:solidFill>
                  <a:srgbClr val="000000"/>
                </a:solidFill>
                <a:latin typeface="Times New Roman" panose="02020603050405020304" pitchFamily="18" charset="0"/>
                <a:sym typeface="Times New Roman" panose="02020603050405020304" pitchFamily="18" charset="0"/>
              </a:rPr>
              <a:t>time;i</a:t>
            </a:r>
            <a:r>
              <a:rPr lang="en-US" altLang="zh-CN" b="1" dirty="0">
                <a:solidFill>
                  <a:srgbClr val="000000"/>
                </a:solidFill>
                <a:latin typeface="Times New Roman" panose="02020603050405020304" pitchFamily="18" charset="0"/>
                <a:sym typeface="Times New Roman" panose="02020603050405020304" pitchFamily="18" charset="0"/>
              </a:rPr>
              <a:t>++)</a:t>
            </a:r>
            <a:endParaRPr lang="zh-CN" altLang="en-US" b="1" dirty="0">
              <a:solidFill>
                <a:srgbClr val="000000"/>
              </a:solidFill>
              <a:latin typeface="Times New Roman" panose="02020603050405020304" pitchFamily="18" charset="0"/>
              <a:sym typeface="Times New Roman" panose="02020603050405020304" pitchFamily="18" charset="0"/>
            </a:endParaRPr>
          </a:p>
          <a:p>
            <a:pPr algn="just">
              <a:lnSpc>
                <a:spcPct val="90000"/>
              </a:lnSpc>
              <a:spcBef>
                <a:spcPct val="20000"/>
              </a:spcBef>
            </a:pPr>
            <a:r>
              <a:rPr lang="en-US" altLang="zh-CN" b="1" dirty="0">
                <a:solidFill>
                  <a:srgbClr val="000000"/>
                </a:solidFill>
                <a:latin typeface="Times New Roman" panose="02020603050405020304" pitchFamily="18" charset="0"/>
                <a:sym typeface="Times New Roman" panose="02020603050405020304" pitchFamily="18" charset="0"/>
              </a:rPr>
              <a:t>             </a:t>
            </a:r>
            <a:r>
              <a:rPr lang="en-US" altLang="zh-CN" b="1" dirty="0" err="1">
                <a:solidFill>
                  <a:srgbClr val="000000"/>
                </a:solidFill>
                <a:latin typeface="Times New Roman" panose="02020603050405020304" pitchFamily="18" charset="0"/>
                <a:sym typeface="Times New Roman" panose="02020603050405020304" pitchFamily="18" charset="0"/>
              </a:rPr>
              <a:t>System.out.println</a:t>
            </a:r>
            <a:r>
              <a:rPr lang="en-US" altLang="zh-CN" b="1" dirty="0">
                <a:solidFill>
                  <a:srgbClr val="000000"/>
                </a:solidFill>
                <a:latin typeface="Times New Roman" panose="02020603050405020304" pitchFamily="18" charset="0"/>
                <a:sym typeface="Times New Roman" panose="02020603050405020304" pitchFamily="18" charset="0"/>
              </a:rPr>
              <a:t>(name+</a:t>
            </a:r>
            <a:r>
              <a:rPr lang="en-US" altLang="zh-CN" b="1" dirty="0">
                <a:solidFill>
                  <a:srgbClr val="000000"/>
                </a:solidFill>
                <a:sym typeface="Times New Roman" panose="02020603050405020304" pitchFamily="18" charset="0"/>
              </a:rPr>
              <a:t>”</a:t>
            </a:r>
            <a:r>
              <a:rPr lang="en-US" altLang="zh-CN" b="1" dirty="0">
                <a:solidFill>
                  <a:srgbClr val="000000"/>
                </a:solidFill>
                <a:latin typeface="Times New Roman" panose="02020603050405020304" pitchFamily="18" charset="0"/>
                <a:sym typeface="Times New Roman" panose="02020603050405020304" pitchFamily="18" charset="0"/>
              </a:rPr>
              <a:t> say:</a:t>
            </a:r>
            <a:r>
              <a:rPr lang="en-US" altLang="zh-CN" b="1" dirty="0">
                <a:solidFill>
                  <a:srgbClr val="000000"/>
                </a:solidFill>
                <a:sym typeface="Times New Roman" panose="02020603050405020304" pitchFamily="18" charset="0"/>
              </a:rPr>
              <a:t>”</a:t>
            </a:r>
            <a:r>
              <a:rPr lang="en-US" altLang="zh-CN" b="1" dirty="0">
                <a:solidFill>
                  <a:srgbClr val="000000"/>
                </a:solidFill>
                <a:latin typeface="Times New Roman" panose="02020603050405020304" pitchFamily="18" charset="0"/>
                <a:sym typeface="Times New Roman" panose="02020603050405020304" pitchFamily="18" charset="0"/>
              </a:rPr>
              <a:t>+</a:t>
            </a:r>
            <a:r>
              <a:rPr lang="en-US" altLang="zh-CN" b="1" dirty="0" err="1">
                <a:solidFill>
                  <a:srgbClr val="000000"/>
                </a:solidFill>
                <a:latin typeface="Times New Roman" panose="02020603050405020304" pitchFamily="18" charset="0"/>
                <a:sym typeface="Times New Roman" panose="02020603050405020304" pitchFamily="18" charset="0"/>
              </a:rPr>
              <a:t>saywhat</a:t>
            </a:r>
            <a:r>
              <a:rPr lang="en-US" altLang="zh-CN" b="1" dirty="0">
                <a:solidFill>
                  <a:srgbClr val="000000"/>
                </a:solidFill>
                <a:latin typeface="Times New Roman" panose="02020603050405020304" pitchFamily="18" charset="0"/>
                <a:sym typeface="Times New Roman" panose="02020603050405020304" pitchFamily="18" charset="0"/>
              </a:rPr>
              <a:t>);</a:t>
            </a:r>
            <a:endParaRPr lang="zh-CN" altLang="en-US" b="1" dirty="0">
              <a:solidFill>
                <a:srgbClr val="000000"/>
              </a:solidFill>
              <a:latin typeface="Times New Roman" panose="02020603050405020304" pitchFamily="18" charset="0"/>
              <a:sym typeface="Times New Roman" panose="02020603050405020304" pitchFamily="18" charset="0"/>
            </a:endParaRPr>
          </a:p>
          <a:p>
            <a:pPr algn="just">
              <a:lnSpc>
                <a:spcPct val="90000"/>
              </a:lnSpc>
              <a:spcBef>
                <a:spcPct val="20000"/>
              </a:spcBef>
            </a:pPr>
            <a:r>
              <a:rPr lang="en-US" altLang="zh-CN" b="1" dirty="0">
                <a:solidFill>
                  <a:srgbClr val="000000"/>
                </a:solidFill>
                <a:latin typeface="Times New Roman" panose="02020603050405020304" pitchFamily="18" charset="0"/>
                <a:sym typeface="Times New Roman" panose="02020603050405020304" pitchFamily="18" charset="0"/>
              </a:rPr>
              <a:t>     }</a:t>
            </a:r>
            <a:endParaRPr lang="zh-CN" altLang="en-US" dirty="0"/>
          </a:p>
        </p:txBody>
      </p:sp>
      <p:sp>
        <p:nvSpPr>
          <p:cNvPr id="23556" name="AutoShape 6"/>
          <p:cNvSpPr>
            <a:spLocks noChangeArrowheads="1"/>
          </p:cNvSpPr>
          <p:nvPr/>
        </p:nvSpPr>
        <p:spPr bwMode="auto">
          <a:xfrm>
            <a:off x="2659063" y="908050"/>
            <a:ext cx="2932112" cy="1981200"/>
          </a:xfrm>
          <a:prstGeom prst="cloudCallout">
            <a:avLst>
              <a:gd name="adj1" fmla="val -59968"/>
              <a:gd name="adj2" fmla="val 17065"/>
            </a:avLst>
          </a:prstGeom>
          <a:solidFill>
            <a:srgbClr val="B1A8F2"/>
          </a:solidFill>
          <a:ln w="9525" cmpd="sng">
            <a:solidFill>
              <a:schemeClr val="tx1"/>
            </a:solidFill>
            <a:miter lim="800000"/>
            <a:headEnd/>
            <a:tailEnd/>
          </a:ln>
        </p:spPr>
        <p:txBody>
          <a:bodyPr/>
          <a:lstStyle/>
          <a:p>
            <a:r>
              <a:rPr lang="zh-CN" altLang="en-US" b="1">
                <a:solidFill>
                  <a:srgbClr val="000000"/>
                </a:solidFill>
                <a:latin typeface="Times New Roman" panose="02020603050405020304" pitchFamily="18" charset="0"/>
                <a:sym typeface="Times New Roman" panose="02020603050405020304" pitchFamily="18" charset="0"/>
              </a:rPr>
              <a:t>成员变量</a:t>
            </a:r>
            <a:r>
              <a:rPr lang="en-US" altLang="zh-CN" b="1">
                <a:solidFill>
                  <a:srgbClr val="000000"/>
                </a:solidFill>
                <a:latin typeface="Times New Roman" panose="02020603050405020304" pitchFamily="18" charset="0"/>
                <a:sym typeface="Times New Roman" panose="02020603050405020304" pitchFamily="18" charset="0"/>
              </a:rPr>
              <a:t>name</a:t>
            </a:r>
            <a:r>
              <a:rPr lang="zh-CN" altLang="en-US" b="1">
                <a:solidFill>
                  <a:srgbClr val="000000"/>
                </a:solidFill>
                <a:latin typeface="Times New Roman" panose="02020603050405020304" pitchFamily="18" charset="0"/>
                <a:sym typeface="Times New Roman" panose="02020603050405020304" pitchFamily="18" charset="0"/>
              </a:rPr>
              <a:t>、</a:t>
            </a:r>
            <a:r>
              <a:rPr lang="en-US" altLang="zh-CN" b="1">
                <a:solidFill>
                  <a:srgbClr val="000000"/>
                </a:solidFill>
                <a:latin typeface="Times New Roman" panose="02020603050405020304" pitchFamily="18" charset="0"/>
                <a:sym typeface="Times New Roman" panose="02020603050405020304" pitchFamily="18" charset="0"/>
              </a:rPr>
              <a:t>age</a:t>
            </a:r>
            <a:r>
              <a:rPr lang="zh-CN" altLang="en-US" b="1">
                <a:solidFill>
                  <a:srgbClr val="000000"/>
                </a:solidFill>
                <a:latin typeface="Times New Roman" panose="02020603050405020304" pitchFamily="18" charset="0"/>
                <a:sym typeface="Times New Roman" panose="02020603050405020304" pitchFamily="18" charset="0"/>
              </a:rPr>
              <a:t>、</a:t>
            </a:r>
            <a:r>
              <a:rPr lang="en-US" altLang="zh-CN" b="1">
                <a:solidFill>
                  <a:srgbClr val="000000"/>
                </a:solidFill>
                <a:latin typeface="Times New Roman" panose="02020603050405020304" pitchFamily="18" charset="0"/>
                <a:sym typeface="Times New Roman" panose="02020603050405020304" pitchFamily="18" charset="0"/>
              </a:rPr>
              <a:t>tall</a:t>
            </a:r>
            <a:r>
              <a:rPr lang="zh-CN" altLang="en-US" b="1">
                <a:solidFill>
                  <a:srgbClr val="000000"/>
                </a:solidFill>
                <a:latin typeface="Times New Roman" panose="02020603050405020304" pitchFamily="18" charset="0"/>
                <a:sym typeface="Times New Roman" panose="02020603050405020304" pitchFamily="18" charset="0"/>
              </a:rPr>
              <a:t>、</a:t>
            </a:r>
            <a:r>
              <a:rPr lang="en-US" altLang="zh-CN" b="1">
                <a:solidFill>
                  <a:srgbClr val="000000"/>
                </a:solidFill>
                <a:latin typeface="Times New Roman" panose="02020603050405020304" pitchFamily="18" charset="0"/>
                <a:sym typeface="Times New Roman" panose="02020603050405020304" pitchFamily="18" charset="0"/>
              </a:rPr>
              <a:t>marriage</a:t>
            </a:r>
            <a:r>
              <a:rPr lang="zh-CN" altLang="en-US" b="1">
                <a:solidFill>
                  <a:srgbClr val="000000"/>
                </a:solidFill>
                <a:latin typeface="Times New Roman" panose="02020603050405020304" pitchFamily="18" charset="0"/>
                <a:sym typeface="Times New Roman" panose="02020603050405020304" pitchFamily="18" charset="0"/>
              </a:rPr>
              <a:t>、</a:t>
            </a:r>
            <a:r>
              <a:rPr lang="en-US" altLang="zh-CN" b="1">
                <a:solidFill>
                  <a:srgbClr val="000000"/>
                </a:solidFill>
                <a:latin typeface="Times New Roman" panose="02020603050405020304" pitchFamily="18" charset="0"/>
                <a:sym typeface="Times New Roman" panose="02020603050405020304" pitchFamily="18" charset="0"/>
              </a:rPr>
              <a:t>sex</a:t>
            </a:r>
            <a:r>
              <a:rPr lang="zh-CN" altLang="en-US" b="1">
                <a:solidFill>
                  <a:srgbClr val="000000"/>
                </a:solidFill>
                <a:latin typeface="Times New Roman" panose="02020603050405020304" pitchFamily="18" charset="0"/>
                <a:sym typeface="Times New Roman" panose="02020603050405020304" pitchFamily="18" charset="0"/>
              </a:rPr>
              <a:t>的作用域</a:t>
            </a:r>
            <a:endParaRPr lang="zh-CN" altLang="en-US"/>
          </a:p>
        </p:txBody>
      </p:sp>
      <p:sp>
        <p:nvSpPr>
          <p:cNvPr id="23557" name="AutoShape 7"/>
          <p:cNvSpPr>
            <a:spLocks noChangeArrowheads="1"/>
          </p:cNvSpPr>
          <p:nvPr/>
        </p:nvSpPr>
        <p:spPr bwMode="auto">
          <a:xfrm>
            <a:off x="4176713" y="3068638"/>
            <a:ext cx="1752600" cy="1245910"/>
          </a:xfrm>
          <a:prstGeom prst="cloudCallout">
            <a:avLst>
              <a:gd name="adj1" fmla="val -102532"/>
              <a:gd name="adj2" fmla="val 35713"/>
            </a:avLst>
          </a:prstGeom>
          <a:gradFill rotWithShape="0">
            <a:gsLst>
              <a:gs pos="0">
                <a:srgbClr val="CCCCFF"/>
              </a:gs>
              <a:gs pos="100000">
                <a:srgbClr val="336600"/>
              </a:gs>
            </a:gsLst>
            <a:path path="rect">
              <a:fillToRect r="100000" b="100000"/>
            </a:path>
          </a:gradFill>
          <a:ln w="9525" cmpd="sng">
            <a:solidFill>
              <a:schemeClr val="tx1"/>
            </a:solidFill>
            <a:miter lim="800000"/>
            <a:headEnd/>
            <a:tailEnd/>
          </a:ln>
        </p:spPr>
        <p:txBody>
          <a:bodyPr/>
          <a:lstStyle/>
          <a:p>
            <a:r>
              <a:rPr lang="zh-CN" altLang="en-US" sz="2000" b="1" dirty="0">
                <a:solidFill>
                  <a:srgbClr val="000000"/>
                </a:solidFill>
                <a:latin typeface="Times New Roman" panose="02020603050405020304" pitchFamily="18" charset="0"/>
                <a:sym typeface="Times New Roman" panose="02020603050405020304" pitchFamily="18" charset="0"/>
              </a:rPr>
              <a:t>局部变量</a:t>
            </a:r>
            <a:r>
              <a:rPr lang="en-US" altLang="zh-CN" sz="2000" b="1" dirty="0" err="1">
                <a:solidFill>
                  <a:srgbClr val="000000"/>
                </a:solidFill>
                <a:latin typeface="Times New Roman" panose="02020603050405020304" pitchFamily="18" charset="0"/>
                <a:sym typeface="Times New Roman" panose="02020603050405020304" pitchFamily="18" charset="0"/>
              </a:rPr>
              <a:t>i</a:t>
            </a:r>
            <a:r>
              <a:rPr lang="zh-CN" altLang="en-US" sz="2000" b="1" dirty="0">
                <a:solidFill>
                  <a:srgbClr val="000000"/>
                </a:solidFill>
                <a:latin typeface="Times New Roman" panose="02020603050405020304" pitchFamily="18" charset="0"/>
                <a:sym typeface="Times New Roman" panose="02020603050405020304" pitchFamily="18" charset="0"/>
              </a:rPr>
              <a:t>的作用域</a:t>
            </a:r>
            <a:endParaRPr lang="zh-CN" altLang="en-US" dirty="0"/>
          </a:p>
        </p:txBody>
      </p:sp>
      <p:sp>
        <p:nvSpPr>
          <p:cNvPr id="23558" name="Rectangle 8"/>
          <p:cNvSpPr>
            <a:spLocks noChangeArrowheads="1"/>
          </p:cNvSpPr>
          <p:nvPr/>
        </p:nvSpPr>
        <p:spPr bwMode="auto">
          <a:xfrm>
            <a:off x="177554" y="186231"/>
            <a:ext cx="45929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r>
              <a:rPr lang="zh-CN" altLang="en-US" sz="2800" b="1" dirty="0">
                <a:solidFill>
                  <a:srgbClr val="000000"/>
                </a:solidFill>
                <a:sym typeface="Arial" panose="020B0604020202020204" pitchFamily="34" charset="0"/>
              </a:rPr>
              <a:t>下图为变量作用域的示意图</a:t>
            </a:r>
            <a:r>
              <a:rPr lang="en-US" altLang="zh-CN" sz="2800" b="1" dirty="0">
                <a:solidFill>
                  <a:srgbClr val="000000"/>
                </a:solidFill>
                <a:sym typeface="Arial" panose="020B0604020202020204" pitchFamily="34" charset="0"/>
              </a:rPr>
              <a:t>:</a:t>
            </a:r>
            <a:endParaRPr lang="zh-CN" altLang="en-US" sz="2800" dirty="0"/>
          </a:p>
        </p:txBody>
      </p:sp>
      <p:sp>
        <p:nvSpPr>
          <p:cNvPr id="23559" name="Rectangle 9"/>
          <p:cNvSpPr>
            <a:spLocks noChangeArrowheads="1"/>
          </p:cNvSpPr>
          <p:nvPr/>
        </p:nvSpPr>
        <p:spPr bwMode="auto">
          <a:xfrm>
            <a:off x="5940425" y="3470275"/>
            <a:ext cx="3203575"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r>
              <a:rPr lang="zh-CN" altLang="en-US" b="1" dirty="0">
                <a:solidFill>
                  <a:srgbClr val="000000"/>
                </a:solidFill>
                <a:sym typeface="Arial" panose="020B0604020202020204" pitchFamily="34" charset="0"/>
              </a:rPr>
              <a:t>由左图可以看出，变量</a:t>
            </a:r>
            <a:r>
              <a:rPr lang="en-US" altLang="zh-CN" b="1" dirty="0">
                <a:solidFill>
                  <a:srgbClr val="000000"/>
                </a:solidFill>
                <a:sym typeface="Arial" panose="020B0604020202020204" pitchFamily="34" charset="0"/>
              </a:rPr>
              <a:t>name</a:t>
            </a:r>
            <a:r>
              <a:rPr lang="zh-CN" altLang="en-US" b="1" dirty="0">
                <a:solidFill>
                  <a:srgbClr val="000000"/>
                </a:solidFill>
                <a:sym typeface="Arial" panose="020B0604020202020204" pitchFamily="34" charset="0"/>
              </a:rPr>
              <a:t>、</a:t>
            </a:r>
            <a:r>
              <a:rPr lang="en-US" altLang="zh-CN" b="1" dirty="0">
                <a:solidFill>
                  <a:srgbClr val="000000"/>
                </a:solidFill>
                <a:sym typeface="Arial" panose="020B0604020202020204" pitchFamily="34" charset="0"/>
              </a:rPr>
              <a:t>age</a:t>
            </a:r>
            <a:r>
              <a:rPr lang="zh-CN" altLang="en-US" b="1" dirty="0">
                <a:solidFill>
                  <a:srgbClr val="000000"/>
                </a:solidFill>
                <a:sym typeface="Arial" panose="020B0604020202020204" pitchFamily="34" charset="0"/>
              </a:rPr>
              <a:t>、</a:t>
            </a:r>
            <a:r>
              <a:rPr lang="en-US" altLang="zh-CN" b="1" dirty="0">
                <a:solidFill>
                  <a:srgbClr val="000000"/>
                </a:solidFill>
                <a:sym typeface="Arial" panose="020B0604020202020204" pitchFamily="34" charset="0"/>
              </a:rPr>
              <a:t>tall</a:t>
            </a:r>
            <a:r>
              <a:rPr lang="zh-CN" altLang="en-US" b="1" dirty="0">
                <a:solidFill>
                  <a:srgbClr val="000000"/>
                </a:solidFill>
                <a:sym typeface="Arial" panose="020B0604020202020204" pitchFamily="34" charset="0"/>
              </a:rPr>
              <a:t>、</a:t>
            </a:r>
            <a:r>
              <a:rPr lang="en-US" altLang="zh-CN" b="1" dirty="0">
                <a:solidFill>
                  <a:srgbClr val="000000"/>
                </a:solidFill>
                <a:sym typeface="Arial" panose="020B0604020202020204" pitchFamily="34" charset="0"/>
              </a:rPr>
              <a:t>marriage</a:t>
            </a:r>
            <a:r>
              <a:rPr lang="zh-CN" altLang="en-US" b="1" dirty="0">
                <a:solidFill>
                  <a:srgbClr val="000000"/>
                </a:solidFill>
                <a:sym typeface="Arial" panose="020B0604020202020204" pitchFamily="34" charset="0"/>
              </a:rPr>
              <a:t>、</a:t>
            </a:r>
            <a:r>
              <a:rPr lang="en-US" altLang="zh-CN" b="1" dirty="0">
                <a:solidFill>
                  <a:srgbClr val="000000"/>
                </a:solidFill>
                <a:sym typeface="Arial" panose="020B0604020202020204" pitchFamily="34" charset="0"/>
              </a:rPr>
              <a:t>sex</a:t>
            </a:r>
            <a:r>
              <a:rPr lang="zh-CN" altLang="en-US" b="1" dirty="0">
                <a:solidFill>
                  <a:srgbClr val="000000"/>
                </a:solidFill>
                <a:sym typeface="Arial" panose="020B0604020202020204" pitchFamily="34" charset="0"/>
              </a:rPr>
              <a:t>和变量</a:t>
            </a:r>
            <a:r>
              <a:rPr lang="en-US" altLang="zh-CN" b="1" dirty="0" err="1">
                <a:solidFill>
                  <a:srgbClr val="000000"/>
                </a:solidFill>
                <a:sym typeface="Arial" panose="020B0604020202020204" pitchFamily="34" charset="0"/>
              </a:rPr>
              <a:t>i</a:t>
            </a:r>
            <a:r>
              <a:rPr lang="zh-CN" altLang="en-US" b="1" dirty="0">
                <a:solidFill>
                  <a:srgbClr val="000000"/>
                </a:solidFill>
                <a:sym typeface="Arial" panose="020B0604020202020204" pitchFamily="34" charset="0"/>
              </a:rPr>
              <a:t>的作用域是不同的。变量</a:t>
            </a:r>
            <a:r>
              <a:rPr lang="en-US" altLang="zh-CN" b="1" dirty="0">
                <a:solidFill>
                  <a:srgbClr val="000000"/>
                </a:solidFill>
                <a:sym typeface="Arial" panose="020B0604020202020204" pitchFamily="34" charset="0"/>
              </a:rPr>
              <a:t>name</a:t>
            </a:r>
            <a:r>
              <a:rPr lang="zh-CN" altLang="en-US" b="1" dirty="0">
                <a:solidFill>
                  <a:srgbClr val="000000"/>
                </a:solidFill>
                <a:sym typeface="Arial" panose="020B0604020202020204" pitchFamily="34" charset="0"/>
              </a:rPr>
              <a:t>、</a:t>
            </a:r>
            <a:r>
              <a:rPr lang="en-US" altLang="zh-CN" b="1" dirty="0">
                <a:solidFill>
                  <a:srgbClr val="000000"/>
                </a:solidFill>
                <a:sym typeface="Arial" panose="020B0604020202020204" pitchFamily="34" charset="0"/>
              </a:rPr>
              <a:t>age</a:t>
            </a:r>
            <a:r>
              <a:rPr lang="zh-CN" altLang="en-US" b="1" dirty="0">
                <a:solidFill>
                  <a:srgbClr val="000000"/>
                </a:solidFill>
                <a:sym typeface="Arial" panose="020B0604020202020204" pitchFamily="34" charset="0"/>
              </a:rPr>
              <a:t>、</a:t>
            </a:r>
            <a:r>
              <a:rPr lang="en-US" altLang="zh-CN" b="1" dirty="0">
                <a:solidFill>
                  <a:srgbClr val="000000"/>
                </a:solidFill>
                <a:sym typeface="Arial" panose="020B0604020202020204" pitchFamily="34" charset="0"/>
              </a:rPr>
              <a:t>tall</a:t>
            </a:r>
            <a:r>
              <a:rPr lang="zh-CN" altLang="en-US" b="1" dirty="0">
                <a:solidFill>
                  <a:srgbClr val="000000"/>
                </a:solidFill>
                <a:sym typeface="Arial" panose="020B0604020202020204" pitchFamily="34" charset="0"/>
              </a:rPr>
              <a:t>、</a:t>
            </a:r>
            <a:r>
              <a:rPr lang="en-US" altLang="zh-CN" b="1" dirty="0">
                <a:solidFill>
                  <a:srgbClr val="000000"/>
                </a:solidFill>
                <a:sym typeface="Arial" panose="020B0604020202020204" pitchFamily="34" charset="0"/>
              </a:rPr>
              <a:t>marriage</a:t>
            </a:r>
            <a:r>
              <a:rPr lang="zh-CN" altLang="en-US" b="1" dirty="0">
                <a:solidFill>
                  <a:srgbClr val="000000"/>
                </a:solidFill>
                <a:sym typeface="Arial" panose="020B0604020202020204" pitchFamily="34" charset="0"/>
              </a:rPr>
              <a:t>、和</a:t>
            </a:r>
            <a:r>
              <a:rPr lang="en-US" altLang="zh-CN" b="1" dirty="0">
                <a:solidFill>
                  <a:srgbClr val="000000"/>
                </a:solidFill>
                <a:sym typeface="Arial" panose="020B0604020202020204" pitchFamily="34" charset="0"/>
              </a:rPr>
              <a:t>sex</a:t>
            </a:r>
            <a:r>
              <a:rPr lang="zh-CN" altLang="en-US" b="1" dirty="0">
                <a:solidFill>
                  <a:srgbClr val="000000"/>
                </a:solidFill>
                <a:sym typeface="Arial" panose="020B0604020202020204" pitchFamily="34" charset="0"/>
              </a:rPr>
              <a:t>的作用域是整个类，在类的方法中也可使用它们。</a:t>
            </a:r>
          </a:p>
          <a:p>
            <a:endParaRPr lang="zh-CN" altLang="en-US" b="1" dirty="0">
              <a:solidFill>
                <a:srgbClr val="000000"/>
              </a:solidFill>
              <a:sym typeface="Arial" panose="020B0604020202020204" pitchFamily="34" charset="0"/>
            </a:endParaRPr>
          </a:p>
          <a:p>
            <a:endParaRPr lang="zh-CN" altLang="en-US" b="1" dirty="0">
              <a:solidFill>
                <a:srgbClr val="FF0000"/>
              </a:solidFill>
              <a:sym typeface="Arial" panose="020B0604020202020204" pitchFamily="34" charset="0"/>
            </a:endParaRPr>
          </a:p>
        </p:txBody>
      </p:sp>
      <p:sp>
        <p:nvSpPr>
          <p:cNvPr id="23560" name="Text Box 10"/>
          <p:cNvSpPr>
            <a:spLocks noChangeArrowheads="1"/>
          </p:cNvSpPr>
          <p:nvPr/>
        </p:nvSpPr>
        <p:spPr bwMode="auto">
          <a:xfrm>
            <a:off x="5791200" y="115888"/>
            <a:ext cx="3352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spcBef>
                <a:spcPts val="800"/>
              </a:spcBef>
              <a:buClr>
                <a:schemeClr val="hlink"/>
              </a:buClr>
              <a:buSzPct val="100000"/>
              <a:buFont typeface="Times New Roman" panose="02020603050405020304" pitchFamily="18" charset="0"/>
              <a:buChar char="•"/>
            </a:pPr>
            <a:r>
              <a:rPr lang="zh-CN" altLang="en-US" sz="2800" b="1">
                <a:latin typeface="华文新魏" panose="02010800040101010101" pitchFamily="2" charset="-122"/>
                <a:ea typeface="华文新魏" panose="02010800040101010101" pitchFamily="2" charset="-122"/>
                <a:sym typeface="华文新魏" panose="02010800040101010101" pitchFamily="2" charset="-122"/>
              </a:rPr>
              <a:t>成员变量在</a:t>
            </a:r>
            <a:r>
              <a:rPr lang="zh-CN" altLang="en-US" sz="2800" b="1">
                <a:solidFill>
                  <a:srgbClr val="990000"/>
                </a:solidFill>
                <a:latin typeface="华文新魏" panose="02010800040101010101" pitchFamily="2" charset="-122"/>
                <a:ea typeface="华文新魏" panose="02010800040101010101" pitchFamily="2" charset="-122"/>
                <a:sym typeface="华文新魏" panose="02010800040101010101" pitchFamily="2" charset="-122"/>
              </a:rPr>
              <a:t>整个类内都有效</a:t>
            </a:r>
            <a:r>
              <a:rPr lang="zh-CN" altLang="en-US" sz="2800" b="1">
                <a:latin typeface="华文新魏" panose="02010800040101010101" pitchFamily="2" charset="-122"/>
                <a:ea typeface="华文新魏" panose="02010800040101010101" pitchFamily="2" charset="-122"/>
                <a:sym typeface="华文新魏" panose="02010800040101010101" pitchFamily="2" charset="-122"/>
              </a:rPr>
              <a:t>；</a:t>
            </a:r>
            <a:endParaRPr lang="zh-CN" altLang="en-US"/>
          </a:p>
        </p:txBody>
      </p:sp>
      <p:sp>
        <p:nvSpPr>
          <p:cNvPr id="23561" name="Text Box 11"/>
          <p:cNvSpPr>
            <a:spLocks noChangeArrowheads="1"/>
          </p:cNvSpPr>
          <p:nvPr/>
        </p:nvSpPr>
        <p:spPr bwMode="auto">
          <a:xfrm>
            <a:off x="5943600" y="1639888"/>
            <a:ext cx="2895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spcBef>
                <a:spcPts val="800"/>
              </a:spcBef>
              <a:buClr>
                <a:schemeClr val="hlink"/>
              </a:buClr>
              <a:buSzPct val="100000"/>
              <a:buFont typeface="Times New Roman" panose="02020603050405020304" pitchFamily="18" charset="0"/>
              <a:buChar char="•"/>
            </a:pPr>
            <a:r>
              <a:rPr lang="zh-CN" altLang="en-US" sz="2800" b="1">
                <a:latin typeface="华文新魏" panose="02010800040101010101" pitchFamily="2" charset="-122"/>
                <a:ea typeface="华文新魏" panose="02010800040101010101" pitchFamily="2" charset="-122"/>
                <a:sym typeface="华文新魏" panose="02010800040101010101" pitchFamily="2" charset="-122"/>
              </a:rPr>
              <a:t>局部变量只在</a:t>
            </a:r>
            <a:r>
              <a:rPr lang="zh-CN" altLang="en-US" sz="2800" b="1">
                <a:solidFill>
                  <a:srgbClr val="990000"/>
                </a:solidFill>
                <a:latin typeface="华文新魏" panose="02010800040101010101" pitchFamily="2" charset="-122"/>
                <a:ea typeface="华文新魏" panose="02010800040101010101" pitchFamily="2" charset="-122"/>
                <a:sym typeface="华文新魏" panose="02010800040101010101" pitchFamily="2" charset="-122"/>
              </a:rPr>
              <a:t>定义它的方法内有效</a:t>
            </a:r>
            <a:r>
              <a:rPr lang="zh-CN" altLang="en-US" sz="2800" b="1">
                <a:latin typeface="华文新魏" panose="02010800040101010101" pitchFamily="2" charset="-122"/>
                <a:ea typeface="华文新魏" panose="02010800040101010101" pitchFamily="2" charset="-122"/>
                <a:sym typeface="华文新魏" panose="02010800040101010101" pitchFamily="2" charset="-122"/>
              </a:rPr>
              <a:t>。</a:t>
            </a:r>
          </a:p>
          <a:p>
            <a:pPr>
              <a:spcBef>
                <a:spcPts val="800"/>
              </a:spcBef>
              <a:buSzPct val="100000"/>
              <a:buFont typeface="Times New Roman" panose="02020603050405020304" pitchFamily="18" charset="0"/>
              <a:buNone/>
            </a:pPr>
            <a:endParaRPr lang="zh-CN" altLang="en-US" sz="2400">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4103353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60"/>
                                        </p:tgtEl>
                                        <p:attrNameLst>
                                          <p:attrName>style.visibility</p:attrName>
                                        </p:attrNameLst>
                                      </p:cBhvr>
                                      <p:to>
                                        <p:strVal val="visible"/>
                                      </p:to>
                                    </p:set>
                                    <p:anim calcmode="lin" valueType="num">
                                      <p:cBhvr>
                                        <p:cTn id="7" dur="500" fill="hold"/>
                                        <p:tgtEl>
                                          <p:spTgt spid="23560"/>
                                        </p:tgtEl>
                                        <p:attrNameLst>
                                          <p:attrName>ppt_x</p:attrName>
                                        </p:attrNameLst>
                                      </p:cBhvr>
                                      <p:tavLst>
                                        <p:tav tm="0">
                                          <p:val>
                                            <p:strVal val="#ppt_x"/>
                                          </p:val>
                                        </p:tav>
                                        <p:tav tm="100000">
                                          <p:val>
                                            <p:strVal val="#ppt_x"/>
                                          </p:val>
                                        </p:tav>
                                      </p:tavLst>
                                    </p:anim>
                                    <p:anim calcmode="lin" valueType="num">
                                      <p:cBhvr>
                                        <p:cTn id="8" dur="500" fill="hold"/>
                                        <p:tgtEl>
                                          <p:spTgt spid="2356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61"/>
                                        </p:tgtEl>
                                        <p:attrNameLst>
                                          <p:attrName>style.visibility</p:attrName>
                                        </p:attrNameLst>
                                      </p:cBhvr>
                                      <p:to>
                                        <p:strVal val="visible"/>
                                      </p:to>
                                    </p:set>
                                    <p:anim calcmode="lin" valueType="num">
                                      <p:cBhvr>
                                        <p:cTn id="13" dur="500" fill="hold"/>
                                        <p:tgtEl>
                                          <p:spTgt spid="23561"/>
                                        </p:tgtEl>
                                        <p:attrNameLst>
                                          <p:attrName>ppt_x</p:attrName>
                                        </p:attrNameLst>
                                      </p:cBhvr>
                                      <p:tavLst>
                                        <p:tav tm="0">
                                          <p:val>
                                            <p:strVal val="#ppt_x"/>
                                          </p:val>
                                        </p:tav>
                                        <p:tav tm="100000">
                                          <p:val>
                                            <p:strVal val="#ppt_x"/>
                                          </p:val>
                                        </p:tav>
                                      </p:tavLst>
                                    </p:anim>
                                    <p:anim calcmode="lin" valueType="num">
                                      <p:cBhvr>
                                        <p:cTn id="14" dur="500" fill="hold"/>
                                        <p:tgtEl>
                                          <p:spTgt spid="235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0" grpId="0" bldLvl="0" autoUpdateAnimBg="0"/>
      <p:bldP spid="23561"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Grp="1" noChangeAspect="1"/>
          </p:cNvGraphicFramePr>
          <p:nvPr/>
        </p:nvGraphicFramePr>
        <p:xfrm>
          <a:off x="468313" y="188913"/>
          <a:ext cx="6191250" cy="3816350"/>
        </p:xfrm>
        <a:graphic>
          <a:graphicData uri="http://schemas.openxmlformats.org/presentationml/2006/ole">
            <mc:AlternateContent xmlns:mc="http://schemas.openxmlformats.org/markup-compatibility/2006">
              <mc:Choice xmlns:v="urn:schemas-microsoft-com:vml" Requires="v">
                <p:oleObj spid="_x0000_s2082" r:id="rId3" imgW="6638095" imgH="4963218" progId="PBrush">
                  <p:embed/>
                </p:oleObj>
              </mc:Choice>
              <mc:Fallback>
                <p:oleObj r:id="rId3" imgW="6638095" imgH="4963218" progId="PBrush">
                  <p:embed/>
                  <p:pic>
                    <p:nvPicPr>
                      <p:cNvPr id="24578"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88913"/>
                        <a:ext cx="619125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79" name="Rectangle 3"/>
          <p:cNvSpPr>
            <a:spLocks noChangeArrowheads="1"/>
          </p:cNvSpPr>
          <p:nvPr/>
        </p:nvSpPr>
        <p:spPr bwMode="auto">
          <a:xfrm>
            <a:off x="395288" y="4005263"/>
            <a:ext cx="8497887" cy="288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179388" indent="82550">
              <a:defRPr>
                <a:solidFill>
                  <a:schemeClr val="tx1"/>
                </a:solidFill>
                <a:latin typeface="Arial" panose="020B0604020202020204" pitchFamily="34" charset="0"/>
                <a:ea typeface="宋体" panose="02010600030101010101" pitchFamily="2" charset="-122"/>
              </a:defRPr>
            </a:lvl2pPr>
            <a:lvl3pPr marL="1258888" indent="-817563">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a:spcBef>
                <a:spcPts val="800"/>
              </a:spcBef>
              <a:buSzPct val="100000"/>
              <a:buFont typeface="Wingdings" panose="05000000000000000000" pitchFamily="2" charset="2"/>
              <a:buChar char="p"/>
            </a:pPr>
            <a:r>
              <a:rPr lang="zh-CN" altLang="en-US" sz="2800" dirty="0">
                <a:latin typeface="宋体" panose="02010600030101010101" pitchFamily="2" charset="-122"/>
                <a:sym typeface="隶书" panose="02010509060101010101" pitchFamily="49" charset="-122"/>
              </a:rPr>
              <a:t>在类中声明的类成员变量，可在该类的各个成员方法中使用；</a:t>
            </a:r>
          </a:p>
          <a:p>
            <a:pPr marL="457200" indent="-457200">
              <a:spcBef>
                <a:spcPts val="800"/>
              </a:spcBef>
              <a:buSzPct val="100000"/>
              <a:buFont typeface="Wingdings" panose="05000000000000000000" pitchFamily="2" charset="2"/>
              <a:buChar char="p"/>
            </a:pPr>
            <a:r>
              <a:rPr lang="zh-CN" altLang="en-US" sz="2800" dirty="0">
                <a:latin typeface="宋体" panose="02010600030101010101" pitchFamily="2" charset="-122"/>
                <a:sym typeface="隶书" panose="02010509060101010101" pitchFamily="49" charset="-122"/>
              </a:rPr>
              <a:t>在某个方法体中或参数表中声明的变量，只能在该方法体中使用；</a:t>
            </a:r>
          </a:p>
          <a:p>
            <a:pPr marL="457200" indent="-457200">
              <a:spcBef>
                <a:spcPts val="800"/>
              </a:spcBef>
              <a:buSzPct val="100000"/>
              <a:buFont typeface="Wingdings" panose="05000000000000000000" pitchFamily="2" charset="2"/>
              <a:buChar char="p"/>
            </a:pPr>
            <a:r>
              <a:rPr lang="zh-CN" altLang="en-US" sz="2800" dirty="0">
                <a:latin typeface="宋体" panose="02010600030101010101" pitchFamily="2" charset="-122"/>
                <a:sym typeface="隶书" panose="02010509060101010101" pitchFamily="49" charset="-122"/>
              </a:rPr>
              <a:t>在某个语句块中声明的变量，只能在该语句块中使用。</a:t>
            </a:r>
            <a:endParaRPr lang="zh-CN" altLang="en-US" dirty="0">
              <a:latin typeface="宋体" panose="02010600030101010101" pitchFamily="2" charset="-122"/>
            </a:endParaRPr>
          </a:p>
        </p:txBody>
      </p:sp>
    </p:spTree>
    <p:extLst>
      <p:ext uri="{BB962C8B-B14F-4D97-AF65-F5344CB8AC3E}">
        <p14:creationId xmlns:p14="http://schemas.microsoft.com/office/powerpoint/2010/main" val="1097180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84213" y="0"/>
            <a:ext cx="7772400" cy="1143000"/>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r>
              <a:rPr lang="zh-CN" altLang="en-US">
                <a:solidFill>
                  <a:schemeClr val="bg1"/>
                </a:solidFill>
              </a:rPr>
              <a:t>变量类型转换</a:t>
            </a:r>
            <a:endParaRPr lang="zh-CN" altLang="en-US"/>
          </a:p>
        </p:txBody>
      </p:sp>
      <p:sp>
        <p:nvSpPr>
          <p:cNvPr id="25603" name="Rectangle 3"/>
          <p:cNvSpPr>
            <a:spLocks noGrp="1" noChangeArrowheads="1"/>
          </p:cNvSpPr>
          <p:nvPr>
            <p:ph type="body" idx="1"/>
          </p:nvPr>
        </p:nvSpPr>
        <p:spPr>
          <a:xfrm>
            <a:off x="575678" y="694385"/>
            <a:ext cx="7772400" cy="1393671"/>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buFont typeface="Times New Roman" panose="02020603050405020304" pitchFamily="18" charset="0"/>
              <a:buChar char="•"/>
            </a:pPr>
            <a:r>
              <a:rPr lang="zh-CN" altLang="en-US" sz="3200" dirty="0"/>
              <a:t>弱类型</a:t>
            </a:r>
            <a:r>
              <a:rPr lang="zh-CN" altLang="en-US" sz="3200" dirty="0">
                <a:sym typeface="Monotype Sorts" pitchFamily="2" charset="2"/>
              </a:rPr>
              <a:t> </a:t>
            </a:r>
            <a:r>
              <a:rPr lang="zh-CN" altLang="en-US" sz="3200" dirty="0">
                <a:sym typeface="Wingdings" panose="05000000000000000000" pitchFamily="2" charset="2"/>
              </a:rPr>
              <a:t></a:t>
            </a:r>
            <a:r>
              <a:rPr lang="zh-CN" altLang="en-US" sz="3200" dirty="0">
                <a:sym typeface="Monotype Sorts" pitchFamily="2" charset="2"/>
              </a:rPr>
              <a:t>强类型：隐式类型转换</a:t>
            </a:r>
          </a:p>
          <a:p>
            <a:pPr marL="342900" indent="-342900" algn="l">
              <a:buFont typeface="Times New Roman" panose="02020603050405020304" pitchFamily="18" charset="0"/>
              <a:buChar char="•"/>
            </a:pPr>
            <a:r>
              <a:rPr lang="zh-CN" altLang="en-US" sz="3200" dirty="0">
                <a:sym typeface="Monotype Sorts" pitchFamily="2" charset="2"/>
              </a:rPr>
              <a:t>强类型 </a:t>
            </a:r>
            <a:r>
              <a:rPr lang="zh-CN" altLang="en-US" sz="3200" dirty="0">
                <a:sym typeface="Wingdings" panose="05000000000000000000" pitchFamily="2" charset="2"/>
              </a:rPr>
              <a:t></a:t>
            </a:r>
            <a:r>
              <a:rPr lang="zh-CN" altLang="en-US" sz="3200" dirty="0">
                <a:sym typeface="Monotype Sorts" pitchFamily="2" charset="2"/>
              </a:rPr>
              <a:t> 弱类型：强制类型转换</a:t>
            </a:r>
          </a:p>
          <a:p>
            <a:pPr marL="342900" indent="-342900" algn="l">
              <a:buFont typeface="Times New Roman" panose="02020603050405020304" pitchFamily="18" charset="0"/>
              <a:buChar char="•"/>
            </a:pPr>
            <a:endParaRPr lang="zh-CN" altLang="en-US" sz="3200" dirty="0">
              <a:sym typeface="Monotype Sorts" pitchFamily="2" charset="2"/>
            </a:endParaRPr>
          </a:p>
        </p:txBody>
      </p:sp>
      <p:sp>
        <p:nvSpPr>
          <p:cNvPr id="25604" name="Rectangle 5"/>
          <p:cNvSpPr>
            <a:spLocks noChangeArrowheads="1"/>
          </p:cNvSpPr>
          <p:nvPr/>
        </p:nvSpPr>
        <p:spPr bwMode="auto">
          <a:xfrm>
            <a:off x="611188" y="2088056"/>
            <a:ext cx="7911375" cy="22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square">
            <a:spAutoFit/>
          </a:bodyPr>
          <a:lstStyle/>
          <a:p>
            <a:pPr>
              <a:spcBef>
                <a:spcPts val="800"/>
              </a:spcBef>
              <a:buSzPct val="100000"/>
              <a:buFont typeface="Times New Roman" panose="02020603050405020304" pitchFamily="18" charset="0"/>
              <a:buNone/>
            </a:pPr>
            <a:r>
              <a:rPr lang="zh-CN" altLang="en-US" sz="3200" dirty="0"/>
              <a:t>各个基本数据类型间的强弱关系：</a:t>
            </a:r>
            <a:br>
              <a:rPr lang="zh-CN" altLang="en-US" dirty="0">
                <a:sym typeface="Arial" panose="020B0604020202020204" pitchFamily="34" charset="0"/>
              </a:rPr>
            </a:br>
            <a:r>
              <a:rPr lang="zh-CN" altLang="en-US" sz="3200" dirty="0"/>
              <a:t>　</a:t>
            </a:r>
            <a:r>
              <a:rPr lang="en-US" altLang="zh-CN" sz="3200" dirty="0"/>
              <a:t>byte&lt;short</a:t>
            </a:r>
            <a:endParaRPr lang="zh-CN" altLang="en-US" sz="3200" dirty="0"/>
          </a:p>
          <a:p>
            <a:pPr>
              <a:spcBef>
                <a:spcPts val="800"/>
              </a:spcBef>
              <a:buSzPct val="100000"/>
              <a:buFont typeface="Times New Roman" panose="02020603050405020304" pitchFamily="18" charset="0"/>
              <a:buNone/>
            </a:pPr>
            <a:r>
              <a:rPr lang="en-US" altLang="zh-CN" sz="3200" dirty="0"/>
              <a:t>                           &lt;</a:t>
            </a:r>
            <a:r>
              <a:rPr lang="en-US" altLang="zh-CN" sz="3200" dirty="0" err="1"/>
              <a:t>int</a:t>
            </a:r>
            <a:r>
              <a:rPr lang="en-US" altLang="zh-CN" sz="3200" dirty="0"/>
              <a:t> &lt; long &lt; float &lt; double </a:t>
            </a:r>
          </a:p>
          <a:p>
            <a:pPr>
              <a:spcBef>
                <a:spcPts val="800"/>
              </a:spcBef>
              <a:buSzPct val="100000"/>
              <a:buFont typeface="Times New Roman" panose="02020603050405020304" pitchFamily="18" charset="0"/>
              <a:buNone/>
            </a:pPr>
            <a:r>
              <a:rPr lang="en-US" altLang="zh-CN" sz="3200" dirty="0"/>
              <a:t>     char</a:t>
            </a:r>
          </a:p>
        </p:txBody>
      </p:sp>
      <p:sp>
        <p:nvSpPr>
          <p:cNvPr id="25605" name="AutoShape 6"/>
          <p:cNvSpPr>
            <a:spLocks/>
          </p:cNvSpPr>
          <p:nvPr/>
        </p:nvSpPr>
        <p:spPr bwMode="auto">
          <a:xfrm>
            <a:off x="2920753" y="2831145"/>
            <a:ext cx="204187" cy="1301164"/>
          </a:xfrm>
          <a:prstGeom prst="rightBrace">
            <a:avLst>
              <a:gd name="adj1" fmla="val 87416"/>
              <a:gd name="adj2" fmla="val 50000"/>
            </a:avLst>
          </a:prstGeom>
          <a:noFill/>
          <a:ln w="25400"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spcBef>
                <a:spcPts val="800"/>
              </a:spcBef>
              <a:buSzPct val="100000"/>
              <a:buFont typeface="Times New Roman" panose="02020603050405020304" pitchFamily="18" charset="0"/>
              <a:buNone/>
            </a:pPr>
            <a:endParaRPr lang="zh-CN" altLang="zh-CN"/>
          </a:p>
        </p:txBody>
      </p:sp>
      <p:sp>
        <p:nvSpPr>
          <p:cNvPr id="25606" name="Rectangle 7"/>
          <p:cNvSpPr>
            <a:spLocks noChangeArrowheads="1"/>
          </p:cNvSpPr>
          <p:nvPr/>
        </p:nvSpPr>
        <p:spPr bwMode="auto">
          <a:xfrm>
            <a:off x="575678" y="4875398"/>
            <a:ext cx="82423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a:spcBef>
                <a:spcPts val="800"/>
              </a:spcBef>
              <a:buSzPct val="100000"/>
              <a:buFont typeface="Times New Roman" panose="02020603050405020304" pitchFamily="18" charset="0"/>
              <a:buNone/>
            </a:pPr>
            <a:r>
              <a:rPr lang="zh-CN" altLang="en-US" sz="3200" i="1" u="sng" dirty="0">
                <a:solidFill>
                  <a:srgbClr val="FF0000"/>
                </a:solidFill>
                <a:sym typeface="Monotype Sorts" pitchFamily="2" charset="2"/>
              </a:rPr>
              <a:t>！</a:t>
            </a:r>
            <a:r>
              <a:rPr lang="en-US" altLang="zh-CN" sz="3200" i="1" u="sng" dirty="0" err="1">
                <a:solidFill>
                  <a:srgbClr val="FF0000"/>
                </a:solidFill>
                <a:sym typeface="Monotype Sorts" pitchFamily="2" charset="2"/>
              </a:rPr>
              <a:t>boolean</a:t>
            </a:r>
            <a:r>
              <a:rPr lang="zh-CN" altLang="en-US" sz="3200" i="1" u="sng" dirty="0">
                <a:solidFill>
                  <a:srgbClr val="FF0000"/>
                </a:solidFill>
                <a:sym typeface="Monotype Sorts" pitchFamily="2" charset="2"/>
              </a:rPr>
              <a:t>不能与其他基本数据类型进行互换</a:t>
            </a:r>
            <a:r>
              <a:rPr lang="zh-CN" altLang="en-US" sz="3200" dirty="0">
                <a:sym typeface="Monotype Sorts" pitchFamily="2" charset="2"/>
              </a:rPr>
              <a:t> </a:t>
            </a:r>
            <a:endParaRPr lang="zh-CN" altLang="en-US" dirty="0"/>
          </a:p>
        </p:txBody>
      </p:sp>
    </p:spTree>
    <p:extLst>
      <p:ext uri="{BB962C8B-B14F-4D97-AF65-F5344CB8AC3E}">
        <p14:creationId xmlns:p14="http://schemas.microsoft.com/office/powerpoint/2010/main" val="1214101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 calcmode="lin" valueType="num">
                                      <p:cBhvr>
                                        <p:cTn id="7" dur="1000" fill="hold"/>
                                        <p:tgtEl>
                                          <p:spTgt spid="25606"/>
                                        </p:tgtEl>
                                        <p:attrNameLst>
                                          <p:attrName>ppt_w</p:attrName>
                                        </p:attrNameLst>
                                      </p:cBhvr>
                                      <p:tavLst>
                                        <p:tav tm="0">
                                          <p:val>
                                            <p:strVal val="#ppt_w*0.70"/>
                                          </p:val>
                                        </p:tav>
                                        <p:tav tm="100000">
                                          <p:val>
                                            <p:strVal val="#ppt_w"/>
                                          </p:val>
                                        </p:tav>
                                      </p:tavLst>
                                    </p:anim>
                                    <p:anim calcmode="lin" valueType="num">
                                      <p:cBhvr>
                                        <p:cTn id="8" dur="1000" fill="hold"/>
                                        <p:tgtEl>
                                          <p:spTgt spid="25606"/>
                                        </p:tgtEl>
                                        <p:attrNameLst>
                                          <p:attrName>ppt_h</p:attrName>
                                        </p:attrNameLst>
                                      </p:cBhvr>
                                      <p:tavLst>
                                        <p:tav tm="0">
                                          <p:val>
                                            <p:strVal val="#ppt_h"/>
                                          </p:val>
                                        </p:tav>
                                        <p:tav tm="100000">
                                          <p:val>
                                            <p:strVal val="#ppt_h"/>
                                          </p:val>
                                        </p:tav>
                                      </p:tavLst>
                                    </p:anim>
                                    <p:animEffect>
                                      <p:cBhvr>
                                        <p:cTn id="9" dur="10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622069" y="278607"/>
            <a:ext cx="7772400" cy="1143000"/>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r>
              <a:rPr lang="zh-CN" altLang="en-US" dirty="0">
                <a:latin typeface="黑体" panose="02010609060101010101" pitchFamily="49" charset="-122"/>
                <a:ea typeface="黑体" panose="02010609060101010101" pitchFamily="49" charset="-122"/>
              </a:rPr>
              <a:t>变量类型转换</a:t>
            </a:r>
          </a:p>
        </p:txBody>
      </p:sp>
      <p:sp>
        <p:nvSpPr>
          <p:cNvPr id="26627" name="Rectangle 3"/>
          <p:cNvSpPr>
            <a:spLocks noGrp="1" noChangeArrowheads="1"/>
          </p:cNvSpPr>
          <p:nvPr>
            <p:ph type="body" idx="1"/>
          </p:nvPr>
        </p:nvSpPr>
        <p:spPr>
          <a:xfrm>
            <a:off x="990600" y="1421607"/>
            <a:ext cx="7772400" cy="4521993"/>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buFont typeface="Times New Roman" panose="02020603050405020304" pitchFamily="18" charset="0"/>
              <a:buChar char="•"/>
            </a:pPr>
            <a:r>
              <a:rPr lang="zh-CN" altLang="en-US" sz="2800" b="1" dirty="0"/>
              <a:t>强制类型转换其一般形式为：</a:t>
            </a:r>
          </a:p>
          <a:p>
            <a:pPr marL="742950" lvl="1" indent="-285750" algn="l" eaLnBrk="1" hangingPunct="1"/>
            <a:r>
              <a:rPr lang="zh-CN" altLang="en-US" sz="2800" b="1" dirty="0"/>
              <a:t>（</a:t>
            </a:r>
            <a:r>
              <a:rPr lang="zh-CN" altLang="en-US" sz="2800" b="1" i="1" dirty="0"/>
              <a:t>类型名</a:t>
            </a:r>
            <a:r>
              <a:rPr lang="zh-CN" altLang="en-US" sz="2800" b="1" dirty="0"/>
              <a:t>）（</a:t>
            </a:r>
            <a:r>
              <a:rPr lang="zh-CN" altLang="en-US" sz="2800" b="1" i="1" dirty="0"/>
              <a:t>表达式</a:t>
            </a:r>
            <a:r>
              <a:rPr lang="zh-CN" altLang="en-US" sz="2800" b="1" dirty="0"/>
              <a:t>）</a:t>
            </a:r>
          </a:p>
          <a:p>
            <a:pPr marL="742950" lvl="1" indent="-285750" algn="l" eaLnBrk="1" hangingPunct="1"/>
            <a:endParaRPr lang="zh-CN" altLang="en-US" sz="2400" dirty="0">
              <a:sym typeface="Monotype Sorts" pitchFamily="2" charset="2"/>
            </a:endParaRPr>
          </a:p>
          <a:p>
            <a:pPr marL="342900" indent="-342900" algn="l">
              <a:buFont typeface="Times New Roman" panose="02020603050405020304" pitchFamily="18" charset="0"/>
              <a:buChar char="•"/>
            </a:pPr>
            <a:r>
              <a:rPr lang="zh-CN" altLang="en-US" sz="2800" dirty="0">
                <a:sym typeface="Monotype Sorts" pitchFamily="2" charset="2"/>
              </a:rPr>
              <a:t>例：      </a:t>
            </a:r>
            <a:r>
              <a:rPr lang="en-US" altLang="zh-CN" sz="2800" dirty="0" err="1">
                <a:sym typeface="Monotype Sorts" pitchFamily="2" charset="2"/>
              </a:rPr>
              <a:t>int</a:t>
            </a:r>
            <a:r>
              <a:rPr lang="en-US" altLang="zh-CN" sz="2800" dirty="0">
                <a:sym typeface="Monotype Sorts" pitchFamily="2" charset="2"/>
              </a:rPr>
              <a:t>  a=0 ;</a:t>
            </a:r>
            <a:endParaRPr lang="zh-CN" altLang="en-US" sz="2800" dirty="0">
              <a:sym typeface="Monotype Sorts" pitchFamily="2" charset="2"/>
            </a:endParaRPr>
          </a:p>
          <a:p>
            <a:pPr marL="342900" indent="-342900" algn="l">
              <a:buFont typeface="Times New Roman" panose="02020603050405020304" pitchFamily="18" charset="0"/>
              <a:buChar char="•"/>
            </a:pPr>
            <a:r>
              <a:rPr lang="en-US" altLang="zh-CN" sz="2800" dirty="0">
                <a:sym typeface="Monotype Sorts" pitchFamily="2" charset="2"/>
              </a:rPr>
              <a:t>	        long  b=666L ;</a:t>
            </a:r>
            <a:endParaRPr lang="zh-CN" altLang="en-US" sz="2800" dirty="0">
              <a:sym typeface="Monotype Sorts" pitchFamily="2" charset="2"/>
            </a:endParaRPr>
          </a:p>
          <a:p>
            <a:pPr marL="342900" indent="-342900" algn="l">
              <a:buFont typeface="Times New Roman" panose="02020603050405020304" pitchFamily="18" charset="0"/>
              <a:buChar char="•"/>
            </a:pPr>
            <a:r>
              <a:rPr lang="en-US" altLang="zh-CN" sz="2800" dirty="0">
                <a:sym typeface="Monotype Sorts" pitchFamily="2" charset="2"/>
              </a:rPr>
              <a:t>	        b = a ;</a:t>
            </a:r>
            <a:endParaRPr lang="zh-CN" altLang="en-US" sz="2800" dirty="0">
              <a:sym typeface="Monotype Sorts" pitchFamily="2" charset="2"/>
            </a:endParaRPr>
          </a:p>
          <a:p>
            <a:pPr marL="342900" indent="-342900" algn="l">
              <a:buFont typeface="Times New Roman" panose="02020603050405020304" pitchFamily="18" charset="0"/>
              <a:buChar char="•"/>
            </a:pPr>
            <a:r>
              <a:rPr lang="en-US" altLang="zh-CN" sz="2800" dirty="0">
                <a:sym typeface="Monotype Sorts" pitchFamily="2" charset="2"/>
              </a:rPr>
              <a:t>	        a = ( </a:t>
            </a:r>
            <a:r>
              <a:rPr lang="en-US" altLang="zh-CN" sz="2800" dirty="0" err="1">
                <a:sym typeface="Monotype Sorts" pitchFamily="2" charset="2"/>
              </a:rPr>
              <a:t>int</a:t>
            </a:r>
            <a:r>
              <a:rPr lang="en-US" altLang="zh-CN" sz="2800" dirty="0">
                <a:sym typeface="Monotype Sorts" pitchFamily="2" charset="2"/>
              </a:rPr>
              <a:t> ) b ;</a:t>
            </a:r>
            <a:endParaRPr lang="zh-CN" altLang="en-US" sz="2800" dirty="0">
              <a:sym typeface="Monotype Sorts" pitchFamily="2" charset="2"/>
            </a:endParaRPr>
          </a:p>
          <a:p>
            <a:pPr marL="342900" indent="-342900" algn="l">
              <a:buFont typeface="Times New Roman" panose="02020603050405020304" pitchFamily="18" charset="0"/>
              <a:buChar char="•"/>
            </a:pPr>
            <a:r>
              <a:rPr lang="en-US" altLang="zh-CN" sz="2800" dirty="0">
                <a:sym typeface="Monotype Sorts" pitchFamily="2" charset="2"/>
              </a:rPr>
              <a:t>              </a:t>
            </a:r>
            <a:r>
              <a:rPr lang="en-US" altLang="zh-CN" sz="2800" dirty="0" err="1">
                <a:sym typeface="Monotype Sorts" pitchFamily="2" charset="2"/>
              </a:rPr>
              <a:t>boolean</a:t>
            </a:r>
            <a:r>
              <a:rPr lang="en-US" altLang="zh-CN" sz="2800" dirty="0">
                <a:sym typeface="Monotype Sorts" pitchFamily="2" charset="2"/>
              </a:rPr>
              <a:t> c=(</a:t>
            </a:r>
            <a:r>
              <a:rPr lang="en-US" altLang="zh-CN" sz="2800" dirty="0" err="1">
                <a:sym typeface="Monotype Sorts" pitchFamily="2" charset="2"/>
              </a:rPr>
              <a:t>boolean</a:t>
            </a:r>
            <a:r>
              <a:rPr lang="en-US" altLang="zh-CN" sz="2800" dirty="0">
                <a:sym typeface="Monotype Sorts" pitchFamily="2" charset="2"/>
              </a:rPr>
              <a:t>)a;</a:t>
            </a:r>
            <a:endParaRPr lang="zh-CN" altLang="en-US" sz="2800" dirty="0">
              <a:sym typeface="Monotype Sorts" pitchFamily="2" charset="2"/>
            </a:endParaRPr>
          </a:p>
          <a:p>
            <a:pPr marL="342900" indent="-342900" algn="l">
              <a:buFont typeface="Times New Roman" panose="02020603050405020304" pitchFamily="18" charset="0"/>
              <a:buChar char="•"/>
            </a:pPr>
            <a:endParaRPr lang="zh-CN" altLang="en-US" sz="2800" dirty="0">
              <a:sym typeface="Monotype Sorts" pitchFamily="2" charset="2"/>
            </a:endParaRPr>
          </a:p>
        </p:txBody>
      </p:sp>
      <p:graphicFrame>
        <p:nvGraphicFramePr>
          <p:cNvPr id="26628" name="Object 4"/>
          <p:cNvGraphicFramePr>
            <a:graphicFrameLocks noChangeAspect="1"/>
          </p:cNvGraphicFramePr>
          <p:nvPr/>
        </p:nvGraphicFramePr>
        <p:xfrm>
          <a:off x="5867400" y="1557338"/>
          <a:ext cx="2627313" cy="2003425"/>
        </p:xfrm>
        <a:graphic>
          <a:graphicData uri="http://schemas.openxmlformats.org/presentationml/2006/ole">
            <mc:AlternateContent xmlns:mc="http://schemas.openxmlformats.org/markup-compatibility/2006">
              <mc:Choice xmlns:v="urn:schemas-microsoft-com:vml" Requires="v">
                <p:oleObj spid="_x0000_s3107" r:id="rId3" imgW="837907" imgH="639483" progId="">
                  <p:embed/>
                </p:oleObj>
              </mc:Choice>
              <mc:Fallback>
                <p:oleObj r:id="rId3" imgW="837907" imgH="639483" progId="">
                  <p:embed/>
                  <p:pic>
                    <p:nvPicPr>
                      <p:cNvPr id="266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557338"/>
                        <a:ext cx="2627313"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629" name="Group 5"/>
          <p:cNvGrpSpPr>
            <a:grpSpLocks/>
          </p:cNvGrpSpPr>
          <p:nvPr/>
        </p:nvGrpSpPr>
        <p:grpSpPr bwMode="auto">
          <a:xfrm flipV="1">
            <a:off x="6066763" y="4787761"/>
            <a:ext cx="431800" cy="504825"/>
            <a:chOff x="0" y="0"/>
            <a:chExt cx="227" cy="227"/>
          </a:xfrm>
        </p:grpSpPr>
        <p:sp>
          <p:nvSpPr>
            <p:cNvPr id="26630" name="Line 6"/>
            <p:cNvSpPr>
              <a:spLocks noChangeShapeType="1"/>
            </p:cNvSpPr>
            <p:nvPr/>
          </p:nvSpPr>
          <p:spPr bwMode="auto">
            <a:xfrm>
              <a:off x="0" y="0"/>
              <a:ext cx="227" cy="227"/>
            </a:xfrm>
            <a:prstGeom prst="line">
              <a:avLst/>
            </a:prstGeom>
            <a:noFill/>
            <a:ln w="57150" cmpd="sng">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26631" name="Line 7"/>
            <p:cNvSpPr>
              <a:spLocks noChangeShapeType="1"/>
            </p:cNvSpPr>
            <p:nvPr/>
          </p:nvSpPr>
          <p:spPr bwMode="auto">
            <a:xfrm flipV="1">
              <a:off x="0" y="0"/>
              <a:ext cx="227" cy="227"/>
            </a:xfrm>
            <a:prstGeom prst="line">
              <a:avLst/>
            </a:prstGeom>
            <a:noFill/>
            <a:ln w="57150" cmpd="sng">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grpSp>
    </p:spTree>
    <p:extLst>
      <p:ext uri="{BB962C8B-B14F-4D97-AF65-F5344CB8AC3E}">
        <p14:creationId xmlns:p14="http://schemas.microsoft.com/office/powerpoint/2010/main" val="2108999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1312550" y="1429541"/>
            <a:ext cx="4352959"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400" b="1">
                <a:solidFill>
                  <a:schemeClr val="tx1"/>
                </a:solidFill>
                <a:latin typeface="Times New Roman" pitchFamily="18" charset="0"/>
                <a:ea typeface="黑体"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sz="2800" dirty="0"/>
              <a:t> </a:t>
            </a:r>
            <a:r>
              <a:rPr lang="en-US" altLang="zh-CN" sz="2800" dirty="0"/>
              <a:t>JAVA</a:t>
            </a:r>
            <a:r>
              <a:rPr lang="zh-CN" altLang="en-US" sz="2800" dirty="0"/>
              <a:t>的数据类型</a:t>
            </a:r>
          </a:p>
        </p:txBody>
      </p:sp>
      <p:sp>
        <p:nvSpPr>
          <p:cNvPr id="8" name="标题 1"/>
          <p:cNvSpPr>
            <a:spLocks noGrp="1"/>
          </p:cNvSpPr>
          <p:nvPr>
            <p:ph type="title"/>
          </p:nvPr>
        </p:nvSpPr>
        <p:spPr>
          <a:xfrm>
            <a:off x="1386099" y="313656"/>
            <a:ext cx="4917047" cy="782974"/>
          </a:xfrm>
        </p:spPr>
        <p:txBody>
          <a:bodyPr>
            <a:normAutofit/>
          </a:bodyPr>
          <a:lstStyle/>
          <a:p>
            <a:r>
              <a:rPr lang="zh-CN" altLang="en-US" sz="3600" b="1" dirty="0">
                <a:latin typeface="黑体" pitchFamily="2" charset="-122"/>
                <a:ea typeface="黑体" pitchFamily="2" charset="-122"/>
              </a:rPr>
              <a:t>报告内容大纲</a:t>
            </a:r>
          </a:p>
        </p:txBody>
      </p:sp>
      <p:sp>
        <p:nvSpPr>
          <p:cNvPr id="10" name="Text Box 11"/>
          <p:cNvSpPr txBox="1">
            <a:spLocks noChangeArrowheads="1"/>
          </p:cNvSpPr>
          <p:nvPr/>
        </p:nvSpPr>
        <p:spPr bwMode="auto">
          <a:xfrm>
            <a:off x="1312550" y="2221591"/>
            <a:ext cx="4990596"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400" b="1">
                <a:latin typeface="Times New Roman" pitchFamily="18" charset="0"/>
                <a:ea typeface="黑体" pitchFamily="2" charset="-122"/>
              </a:defRPr>
            </a:lvl1pPr>
          </a:lstStyle>
          <a:p>
            <a:r>
              <a:rPr lang="zh-CN" altLang="en-US" sz="2800" dirty="0">
                <a:solidFill>
                  <a:srgbClr val="FF0000"/>
                </a:solidFill>
              </a:rPr>
              <a:t> 变量、常量的定义及使用</a:t>
            </a:r>
          </a:p>
        </p:txBody>
      </p:sp>
      <p:sp>
        <p:nvSpPr>
          <p:cNvPr id="12" name="Text Box 11"/>
          <p:cNvSpPr txBox="1">
            <a:spLocks noChangeArrowheads="1"/>
          </p:cNvSpPr>
          <p:nvPr/>
        </p:nvSpPr>
        <p:spPr bwMode="auto">
          <a:xfrm>
            <a:off x="1312550" y="3013641"/>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latin typeface="Times New Roman" pitchFamily="18" charset="0"/>
                <a:ea typeface="黑体" pitchFamily="2" charset="-122"/>
              </a:defRPr>
            </a:lvl1pPr>
          </a:lstStyle>
          <a:p>
            <a:r>
              <a:rPr lang="zh-CN" altLang="en-US" dirty="0"/>
              <a:t> </a:t>
            </a:r>
            <a:r>
              <a:rPr lang="en-US" altLang="zh-CN" dirty="0"/>
              <a:t>JAVA</a:t>
            </a:r>
            <a:r>
              <a:rPr lang="zh-CN" altLang="en-US" dirty="0"/>
              <a:t>常用运算符</a:t>
            </a:r>
          </a:p>
        </p:txBody>
      </p:sp>
      <p:sp>
        <p:nvSpPr>
          <p:cNvPr id="18" name="Text Box 11"/>
          <p:cNvSpPr txBox="1">
            <a:spLocks noChangeArrowheads="1"/>
          </p:cNvSpPr>
          <p:nvPr/>
        </p:nvSpPr>
        <p:spPr bwMode="auto">
          <a:xfrm>
            <a:off x="1312550" y="3805691"/>
            <a:ext cx="5220772"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流程控制</a:t>
            </a:r>
          </a:p>
        </p:txBody>
      </p:sp>
      <p:sp>
        <p:nvSpPr>
          <p:cNvPr id="19" name="Text Box 11"/>
          <p:cNvSpPr txBox="1">
            <a:spLocks noChangeArrowheads="1"/>
          </p:cNvSpPr>
          <p:nvPr/>
        </p:nvSpPr>
        <p:spPr bwMode="auto">
          <a:xfrm>
            <a:off x="1312550" y="4597741"/>
            <a:ext cx="4267561"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数组</a:t>
            </a:r>
          </a:p>
        </p:txBody>
      </p:sp>
    </p:spTree>
    <p:extLst>
      <p:ext uri="{BB962C8B-B14F-4D97-AF65-F5344CB8AC3E}">
        <p14:creationId xmlns:p14="http://schemas.microsoft.com/office/powerpoint/2010/main" val="130760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12"/>
                                        </p:tgtEl>
                                        <p:attrNameLst>
                                          <p:attrName>style.color</p:attrName>
                                        </p:attrNameLst>
                                      </p:cBhvr>
                                      <p:to>
                                        <a:srgbClr val="F92A25"/>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00" fill="hold"/>
                                        <p:tgtEl>
                                          <p:spTgt spid="10"/>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2"/>
          <p:cNvSpPr>
            <a:spLocks noChangeArrowheads="1"/>
          </p:cNvSpPr>
          <p:nvPr/>
        </p:nvSpPr>
        <p:spPr bwMode="auto">
          <a:xfrm>
            <a:off x="2411413" y="188913"/>
            <a:ext cx="358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a:spcBef>
                <a:spcPts val="800"/>
              </a:spcBef>
              <a:buSzPct val="100000"/>
              <a:buFont typeface="Times New Roman" panose="02020603050405020304" pitchFamily="18" charset="0"/>
              <a:buNone/>
            </a:pPr>
            <a:r>
              <a:rPr lang="en-US" altLang="zh-CN" sz="3200" b="1">
                <a:solidFill>
                  <a:schemeClr val="bg1"/>
                </a:solidFill>
                <a:latin typeface="Times New Roman" panose="02020603050405020304" pitchFamily="18" charset="0"/>
                <a:sym typeface="Times New Roman" panose="02020603050405020304" pitchFamily="18" charset="0"/>
              </a:rPr>
              <a:t>2.  </a:t>
            </a:r>
            <a:r>
              <a:rPr lang="zh-CN" altLang="en-US" sz="3200" b="1">
                <a:solidFill>
                  <a:schemeClr val="bg1"/>
                </a:solidFill>
                <a:latin typeface="Times New Roman" panose="02020603050405020304" pitchFamily="18" charset="0"/>
                <a:sym typeface="Times New Roman" panose="02020603050405020304" pitchFamily="18" charset="0"/>
              </a:rPr>
              <a:t>运算符和表达式</a:t>
            </a:r>
            <a:endParaRPr lang="zh-CN" altLang="en-US"/>
          </a:p>
        </p:txBody>
      </p:sp>
      <p:sp>
        <p:nvSpPr>
          <p:cNvPr id="27651" name="文本框 3"/>
          <p:cNvSpPr>
            <a:spLocks noChangeArrowheads="1"/>
          </p:cNvSpPr>
          <p:nvPr/>
        </p:nvSpPr>
        <p:spPr bwMode="auto">
          <a:xfrm>
            <a:off x="287045" y="642152"/>
            <a:ext cx="8610600"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nSpc>
                <a:spcPct val="148000"/>
              </a:lnSpc>
              <a:spcBef>
                <a:spcPts val="800"/>
              </a:spcBef>
              <a:buSzPct val="100000"/>
              <a:buFont typeface="Times New Roman" panose="02020603050405020304" pitchFamily="18" charset="0"/>
              <a:buNone/>
            </a:pPr>
            <a:r>
              <a:rPr lang="en-US" altLang="zh-CN" sz="2400" dirty="0">
                <a:latin typeface="Times New Roman" panose="02020603050405020304" pitchFamily="18" charset="0"/>
                <a:sym typeface="Times New Roman" panose="02020603050405020304" pitchFamily="18" charset="0"/>
              </a:rPr>
              <a:t>        Java</a:t>
            </a:r>
            <a:r>
              <a:rPr lang="zh-CN" altLang="en-US" sz="2400" dirty="0">
                <a:latin typeface="Times New Roman" panose="02020603050405020304" pitchFamily="18" charset="0"/>
                <a:sym typeface="Times New Roman" panose="02020603050405020304" pitchFamily="18" charset="0"/>
              </a:rPr>
              <a:t>常用的运算符分为五类：算术运算符、赋值运算符、关系运算符、布尔逻辑运算符、位运算符。位运算符除了简单的按位操作外，还有移位操作。按位操作返回布尔值。</a:t>
            </a:r>
          </a:p>
          <a:p>
            <a:pPr>
              <a:lnSpc>
                <a:spcPct val="148000"/>
              </a:lnSpc>
              <a:spcBef>
                <a:spcPts val="8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        表达式是由常量、变量、对象、方法调用和操作符组成的式子。表达式必须符合一定的规范，才可被系统理解、编译和运行。表达式的值就是对表达式自身运算后得到的结果。</a:t>
            </a:r>
          </a:p>
          <a:p>
            <a:pPr>
              <a:lnSpc>
                <a:spcPct val="148000"/>
              </a:lnSpc>
              <a:spcBef>
                <a:spcPts val="8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       根据运算符的不同，表达式相应地分为以下几类：算术表达式、关系表达式、逻辑表达式、赋值表达式，这些都属于数值表达式。</a:t>
            </a:r>
            <a:endParaRPr lang="zh-CN" altLang="en-US" dirty="0"/>
          </a:p>
        </p:txBody>
      </p:sp>
    </p:spTree>
    <p:extLst>
      <p:ext uri="{BB962C8B-B14F-4D97-AF65-F5344CB8AC3E}">
        <p14:creationId xmlns:p14="http://schemas.microsoft.com/office/powerpoint/2010/main" val="827485443"/>
      </p:ext>
    </p:extLst>
  </p:cSld>
  <p:clrMapOvr>
    <a:masterClrMapping/>
  </p:clrMapOvr>
  <p:transition>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框 2"/>
          <p:cNvSpPr>
            <a:spLocks noChangeArrowheads="1"/>
          </p:cNvSpPr>
          <p:nvPr/>
        </p:nvSpPr>
        <p:spPr bwMode="auto">
          <a:xfrm>
            <a:off x="700026" y="528731"/>
            <a:ext cx="7239000" cy="490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gn="just">
              <a:lnSpc>
                <a:spcPct val="120000"/>
              </a:lnSpc>
              <a:spcBef>
                <a:spcPts val="800"/>
              </a:spcBef>
              <a:buSzPct val="100000"/>
              <a:buFont typeface="Times New Roman" panose="02020603050405020304" pitchFamily="18" charset="0"/>
              <a:buNone/>
            </a:pPr>
            <a:r>
              <a:rPr lang="zh-CN" altLang="en-US" sz="2400" b="1" dirty="0">
                <a:latin typeface="Times New Roman" panose="02020603050405020304" pitchFamily="18" charset="0"/>
                <a:ea typeface="华文中宋" panose="02010600040101010101" pitchFamily="2" charset="-122"/>
                <a:sym typeface="Times New Roman" panose="02020603050405020304" pitchFamily="18" charset="0"/>
              </a:rPr>
              <a:t>算术运算符及算术表达式</a:t>
            </a:r>
          </a:p>
          <a:p>
            <a:pPr algn="just">
              <a:lnSpc>
                <a:spcPct val="120000"/>
              </a:lnSpc>
              <a:spcBef>
                <a:spcPts val="8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	</a:t>
            </a:r>
            <a:r>
              <a:rPr lang="en-US" altLang="zh-CN" sz="2400" dirty="0">
                <a:latin typeface="Times New Roman" panose="02020603050405020304" pitchFamily="18" charset="0"/>
                <a:sym typeface="Times New Roman" panose="02020603050405020304" pitchFamily="18" charset="0"/>
              </a:rPr>
              <a:t>Java</a:t>
            </a:r>
            <a:r>
              <a:rPr lang="zh-CN" altLang="en-US" sz="2400" dirty="0">
                <a:latin typeface="Times New Roman" panose="02020603050405020304" pitchFamily="18" charset="0"/>
                <a:sym typeface="Times New Roman" panose="02020603050405020304" pitchFamily="18" charset="0"/>
              </a:rPr>
              <a:t>中常用的算术运算符如下：</a:t>
            </a:r>
          </a:p>
          <a:p>
            <a:pPr algn="just">
              <a:lnSpc>
                <a:spcPct val="120000"/>
              </a:lnSpc>
              <a:spcBef>
                <a:spcPts val="8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	</a:t>
            </a:r>
            <a:r>
              <a:rPr lang="en-US" altLang="zh-CN" sz="2400" dirty="0">
                <a:latin typeface="Times New Roman" panose="02020603050405020304" pitchFamily="18" charset="0"/>
                <a:sym typeface="Times New Roman" panose="02020603050405020304" pitchFamily="18" charset="0"/>
              </a:rPr>
              <a:t>+		</a:t>
            </a:r>
            <a:r>
              <a:rPr lang="zh-CN" altLang="en-US" sz="2400" dirty="0">
                <a:latin typeface="Times New Roman" panose="02020603050405020304" pitchFamily="18" charset="0"/>
                <a:sym typeface="Times New Roman" panose="02020603050405020304" pitchFamily="18" charset="0"/>
              </a:rPr>
              <a:t>加运算符</a:t>
            </a:r>
          </a:p>
          <a:p>
            <a:pPr algn="just">
              <a:lnSpc>
                <a:spcPct val="120000"/>
              </a:lnSpc>
              <a:spcBef>
                <a:spcPts val="8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	</a:t>
            </a:r>
            <a:r>
              <a:rPr lang="en-US" altLang="zh-CN" sz="2400" dirty="0">
                <a:latin typeface="Times New Roman" panose="02020603050405020304" pitchFamily="18" charset="0"/>
                <a:sym typeface="Times New Roman" panose="02020603050405020304" pitchFamily="18" charset="0"/>
              </a:rPr>
              <a:t>-		</a:t>
            </a:r>
            <a:r>
              <a:rPr lang="zh-CN" altLang="en-US" sz="2400" dirty="0">
                <a:latin typeface="Times New Roman" panose="02020603050405020304" pitchFamily="18" charset="0"/>
                <a:sym typeface="Times New Roman" panose="02020603050405020304" pitchFamily="18" charset="0"/>
              </a:rPr>
              <a:t>减运算符</a:t>
            </a:r>
          </a:p>
          <a:p>
            <a:pPr algn="just">
              <a:lnSpc>
                <a:spcPct val="120000"/>
              </a:lnSpc>
              <a:spcBef>
                <a:spcPts val="8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	*		乘运算符</a:t>
            </a:r>
          </a:p>
          <a:p>
            <a:pPr algn="just">
              <a:lnSpc>
                <a:spcPct val="120000"/>
              </a:lnSpc>
              <a:spcBef>
                <a:spcPts val="8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	</a:t>
            </a:r>
            <a:r>
              <a:rPr lang="en-US" altLang="zh-CN" sz="2400" dirty="0">
                <a:latin typeface="Times New Roman" panose="02020603050405020304" pitchFamily="18" charset="0"/>
                <a:sym typeface="Times New Roman" panose="02020603050405020304" pitchFamily="18" charset="0"/>
              </a:rPr>
              <a:t>/		</a:t>
            </a:r>
            <a:r>
              <a:rPr lang="zh-CN" altLang="en-US" sz="2400" dirty="0">
                <a:latin typeface="Times New Roman" panose="02020603050405020304" pitchFamily="18" charset="0"/>
                <a:sym typeface="Times New Roman" panose="02020603050405020304" pitchFamily="18" charset="0"/>
              </a:rPr>
              <a:t>除运算符</a:t>
            </a:r>
          </a:p>
          <a:p>
            <a:pPr algn="just">
              <a:lnSpc>
                <a:spcPct val="120000"/>
              </a:lnSpc>
              <a:spcBef>
                <a:spcPts val="8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	</a:t>
            </a:r>
            <a:r>
              <a:rPr lang="en-US" altLang="zh-CN" sz="2400" dirty="0">
                <a:latin typeface="Times New Roman" panose="02020603050405020304" pitchFamily="18" charset="0"/>
                <a:sym typeface="Times New Roman" panose="02020603050405020304" pitchFamily="18" charset="0"/>
              </a:rPr>
              <a:t>%		</a:t>
            </a:r>
            <a:r>
              <a:rPr lang="zh-CN" altLang="en-US" sz="2400" dirty="0">
                <a:latin typeface="Times New Roman" panose="02020603050405020304" pitchFamily="18" charset="0"/>
                <a:sym typeface="Times New Roman" panose="02020603050405020304" pitchFamily="18" charset="0"/>
              </a:rPr>
              <a:t>取模运算</a:t>
            </a:r>
            <a:r>
              <a:rPr lang="en-US" altLang="zh-CN" sz="2400" dirty="0">
                <a:latin typeface="Times New Roman" panose="02020603050405020304" pitchFamily="18" charset="0"/>
                <a:sym typeface="Times New Roman" panose="02020603050405020304" pitchFamily="18" charset="0"/>
              </a:rPr>
              <a:t>(</a:t>
            </a:r>
            <a:r>
              <a:rPr lang="zh-CN" altLang="en-US" sz="2400" dirty="0">
                <a:latin typeface="Times New Roman" panose="02020603050405020304" pitchFamily="18" charset="0"/>
                <a:sym typeface="Times New Roman" panose="02020603050405020304" pitchFamily="18" charset="0"/>
              </a:rPr>
              <a:t>除运算的余数</a:t>
            </a:r>
            <a:r>
              <a:rPr lang="en-US" altLang="zh-CN" sz="2400" dirty="0">
                <a:latin typeface="Times New Roman" panose="02020603050405020304" pitchFamily="18" charset="0"/>
                <a:sym typeface="Times New Roman" panose="02020603050405020304" pitchFamily="18" charset="0"/>
              </a:rPr>
              <a:t>)</a:t>
            </a:r>
            <a:endParaRPr lang="zh-CN" altLang="en-US" sz="2400" dirty="0">
              <a:latin typeface="Times New Roman" panose="02020603050405020304" pitchFamily="18" charset="0"/>
              <a:sym typeface="Times New Roman" panose="02020603050405020304" pitchFamily="18" charset="0"/>
            </a:endParaRPr>
          </a:p>
          <a:p>
            <a:pPr algn="just">
              <a:lnSpc>
                <a:spcPct val="120000"/>
              </a:lnSpc>
              <a:spcBef>
                <a:spcPts val="800"/>
              </a:spcBef>
              <a:buSzPct val="100000"/>
              <a:buFont typeface="Times New Roman" panose="02020603050405020304" pitchFamily="18" charset="0"/>
              <a:buNone/>
            </a:pPr>
            <a:r>
              <a:rPr lang="en-US" altLang="zh-CN" sz="2400" dirty="0">
                <a:latin typeface="Times New Roman" panose="02020603050405020304" pitchFamily="18" charset="0"/>
                <a:sym typeface="Times New Roman" panose="02020603050405020304" pitchFamily="18" charset="0"/>
              </a:rPr>
              <a:t>	++		</a:t>
            </a:r>
            <a:r>
              <a:rPr lang="zh-CN" altLang="en-US" sz="2400" dirty="0">
                <a:latin typeface="Times New Roman" panose="02020603050405020304" pitchFamily="18" charset="0"/>
                <a:sym typeface="Times New Roman" panose="02020603050405020304" pitchFamily="18" charset="0"/>
              </a:rPr>
              <a:t>增量运算符</a:t>
            </a:r>
          </a:p>
          <a:p>
            <a:pPr>
              <a:lnSpc>
                <a:spcPct val="120000"/>
              </a:lnSpc>
              <a:spcBef>
                <a:spcPts val="8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   	 </a:t>
            </a:r>
            <a:r>
              <a:rPr lang="en-US" altLang="zh-CN" sz="2400" dirty="0">
                <a:latin typeface="Times New Roman" panose="02020603050405020304" pitchFamily="18" charset="0"/>
                <a:sym typeface="Times New Roman" panose="02020603050405020304" pitchFamily="18" charset="0"/>
              </a:rPr>
              <a:t>--		</a:t>
            </a:r>
            <a:r>
              <a:rPr lang="zh-CN" altLang="en-US" sz="2400" dirty="0">
                <a:latin typeface="Times New Roman" panose="02020603050405020304" pitchFamily="18" charset="0"/>
                <a:sym typeface="Times New Roman" panose="02020603050405020304" pitchFamily="18" charset="0"/>
              </a:rPr>
              <a:t>减量运算符 </a:t>
            </a:r>
            <a:endParaRPr lang="zh-CN" altLang="en-US" dirty="0"/>
          </a:p>
        </p:txBody>
      </p:sp>
    </p:spTree>
    <p:extLst>
      <p:ext uri="{BB962C8B-B14F-4D97-AF65-F5344CB8AC3E}">
        <p14:creationId xmlns:p14="http://schemas.microsoft.com/office/powerpoint/2010/main" val="894346087"/>
      </p:ext>
    </p:extLst>
  </p:cSld>
  <p:clrMapOvr>
    <a:masterClrMapping/>
  </p:clrMapOvr>
  <p:transition>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noChangeArrowheads="1"/>
          </p:cNvSpPr>
          <p:nvPr/>
        </p:nvSpPr>
        <p:spPr bwMode="auto">
          <a:xfrm>
            <a:off x="8763000" y="0"/>
            <a:ext cx="3810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fld id="{8691BE43-E053-4013-8616-F10087E369F8}" type="slidenum">
              <a:rPr lang="en-US" altLang="zh-CN" b="1">
                <a:solidFill>
                  <a:srgbClr val="000000"/>
                </a:solidFill>
              </a:rPr>
              <a:pPr/>
              <a:t>27</a:t>
            </a:fld>
            <a:endParaRPr lang="en-US" altLang="zh-CN" b="1"/>
          </a:p>
        </p:txBody>
      </p:sp>
      <p:sp>
        <p:nvSpPr>
          <p:cNvPr id="30723" name="Text Box 55"/>
          <p:cNvSpPr>
            <a:spLocks noChangeArrowheads="1"/>
          </p:cNvSpPr>
          <p:nvPr/>
        </p:nvSpPr>
        <p:spPr bwMode="auto">
          <a:xfrm>
            <a:off x="228600" y="-74613"/>
            <a:ext cx="441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lIns="90000" tIns="46800" rIns="90000" bIns="46800">
            <a:spAutoFit/>
          </a:bodyPr>
          <a:lstStyle/>
          <a:p>
            <a:pPr>
              <a:spcBef>
                <a:spcPct val="50000"/>
              </a:spcBef>
              <a:buFont typeface="Wingdings 2" panose="05020102010507070707" pitchFamily="18" charset="2"/>
              <a:buNone/>
            </a:pPr>
            <a:r>
              <a:rPr lang="zh-CN" altLang="en-US" sz="2400" b="1">
                <a:solidFill>
                  <a:srgbClr val="FFFFFF"/>
                </a:solidFill>
                <a:latin typeface="Times New Roman" panose="02020603050405020304" pitchFamily="18" charset="0"/>
                <a:sym typeface="Times New Roman" panose="02020603050405020304" pitchFamily="18" charset="0"/>
              </a:rPr>
              <a:t>自增、自减运算符</a:t>
            </a:r>
            <a:endParaRPr lang="zh-CN" altLang="en-US" sz="2400" b="1">
              <a:solidFill>
                <a:srgbClr val="000000"/>
              </a:solidFill>
              <a:latin typeface="Times New Roman" panose="02020603050405020304" pitchFamily="18" charset="0"/>
              <a:sym typeface="Times New Roman" panose="02020603050405020304" pitchFamily="18" charset="0"/>
            </a:endParaRPr>
          </a:p>
        </p:txBody>
      </p:sp>
      <p:graphicFrame>
        <p:nvGraphicFramePr>
          <p:cNvPr id="30724" name="Object 56"/>
          <p:cNvGraphicFramePr>
            <a:graphicFrameLocks noChangeAspect="1"/>
          </p:cNvGraphicFramePr>
          <p:nvPr/>
        </p:nvGraphicFramePr>
        <p:xfrm>
          <a:off x="2286000" y="457200"/>
          <a:ext cx="4724400" cy="1306513"/>
        </p:xfrm>
        <a:graphic>
          <a:graphicData uri="http://schemas.openxmlformats.org/presentationml/2006/ole">
            <mc:AlternateContent xmlns:mc="http://schemas.openxmlformats.org/markup-compatibility/2006">
              <mc:Choice xmlns:v="urn:schemas-microsoft-com:vml" Requires="v">
                <p:oleObj spid="_x0000_s4160" r:id="rId3" imgW="3067478" imgH="847843" progId="PBrush">
                  <p:embed/>
                </p:oleObj>
              </mc:Choice>
              <mc:Fallback>
                <p:oleObj r:id="rId3" imgW="3067478" imgH="847843" progId="PBrush">
                  <p:embed/>
                  <p:pic>
                    <p:nvPicPr>
                      <p:cNvPr id="30724"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57200"/>
                        <a:ext cx="4724400" cy="1306513"/>
                      </a:xfrm>
                      <a:prstGeom prst="rect">
                        <a:avLst/>
                      </a:prstGeom>
                      <a:noFill/>
                      <a:ln w="9525">
                        <a:solidFill>
                          <a:srgbClr val="FFCC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5" name="Object 59"/>
          <p:cNvGraphicFramePr>
            <a:graphicFrameLocks noChangeAspect="1"/>
          </p:cNvGraphicFramePr>
          <p:nvPr/>
        </p:nvGraphicFramePr>
        <p:xfrm>
          <a:off x="914400" y="1981200"/>
          <a:ext cx="7153275" cy="4567238"/>
        </p:xfrm>
        <a:graphic>
          <a:graphicData uri="http://schemas.openxmlformats.org/presentationml/2006/ole">
            <mc:AlternateContent xmlns:mc="http://schemas.openxmlformats.org/markup-compatibility/2006">
              <mc:Choice xmlns:v="urn:schemas-microsoft-com:vml" Requires="v">
                <p:oleObj spid="_x0000_s4161" r:id="rId5" imgW="5161905" imgH="3296110" progId="PBrush">
                  <p:embed/>
                </p:oleObj>
              </mc:Choice>
              <mc:Fallback>
                <p:oleObj r:id="rId5" imgW="5161905" imgH="3296110" progId="PBrush">
                  <p:embed/>
                  <p:pic>
                    <p:nvPicPr>
                      <p:cNvPr id="30725" name="Object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981200"/>
                        <a:ext cx="7153275" cy="4567238"/>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6" name="Freeform 60"/>
          <p:cNvSpPr>
            <a:spLocks/>
          </p:cNvSpPr>
          <p:nvPr/>
        </p:nvSpPr>
        <p:spPr bwMode="auto">
          <a:xfrm>
            <a:off x="3276600" y="5257800"/>
            <a:ext cx="1371600" cy="1588"/>
          </a:xfrm>
          <a:custGeom>
            <a:avLst/>
            <a:gdLst>
              <a:gd name="T0" fmla="*/ 0 w 864"/>
              <a:gd name="T1" fmla="*/ 0 h 1"/>
              <a:gd name="T2" fmla="*/ 990600 w 864"/>
              <a:gd name="T3" fmla="*/ 0 h 1"/>
              <a:gd name="T4" fmla="*/ 1371600 w 864"/>
              <a:gd name="T5" fmla="*/ 0 h 1"/>
              <a:gd name="T6" fmla="*/ 0 60000 65536"/>
              <a:gd name="T7" fmla="*/ 0 60000 65536"/>
              <a:gd name="T8" fmla="*/ 0 60000 65536"/>
              <a:gd name="T9" fmla="*/ 0 w 864"/>
              <a:gd name="T10" fmla="*/ 0 h 1"/>
              <a:gd name="T11" fmla="*/ 864 w 864"/>
              <a:gd name="T12" fmla="*/ 1 h 1"/>
            </a:gdLst>
            <a:ahLst/>
            <a:cxnLst>
              <a:cxn ang="T6">
                <a:pos x="T0" y="T1"/>
              </a:cxn>
              <a:cxn ang="T7">
                <a:pos x="T2" y="T3"/>
              </a:cxn>
              <a:cxn ang="T8">
                <a:pos x="T4" y="T5"/>
              </a:cxn>
            </a:cxnLst>
            <a:rect l="T9" t="T10" r="T11" b="T12"/>
            <a:pathLst>
              <a:path w="864" h="1">
                <a:moveTo>
                  <a:pt x="0" y="0"/>
                </a:moveTo>
                <a:lnTo>
                  <a:pt x="624" y="0"/>
                </a:lnTo>
                <a:lnTo>
                  <a:pt x="864" y="0"/>
                </a:lnTo>
              </a:path>
            </a:pathLst>
          </a:custGeom>
          <a:noFill/>
          <a:ln w="38100" cap="flat" cmpd="sng">
            <a:solidFill>
              <a:srgbClr val="993300"/>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zh-CN">
              <a:solidFill>
                <a:srgbClr val="FFFFFF"/>
              </a:solidFill>
              <a:sym typeface="Times New Roman" panose="02020603050405020304" pitchFamily="18" charset="0"/>
            </a:endParaRPr>
          </a:p>
        </p:txBody>
      </p:sp>
      <p:sp>
        <p:nvSpPr>
          <p:cNvPr id="30727" name="Freeform 61"/>
          <p:cNvSpPr>
            <a:spLocks/>
          </p:cNvSpPr>
          <p:nvPr/>
        </p:nvSpPr>
        <p:spPr bwMode="auto">
          <a:xfrm>
            <a:off x="3200400" y="5334000"/>
            <a:ext cx="3048000" cy="304800"/>
          </a:xfrm>
          <a:custGeom>
            <a:avLst/>
            <a:gdLst>
              <a:gd name="T0" fmla="*/ 0 w 1920"/>
              <a:gd name="T1" fmla="*/ 152400 h 192"/>
              <a:gd name="T2" fmla="*/ 685800 w 1920"/>
              <a:gd name="T3" fmla="*/ 152400 h 192"/>
              <a:gd name="T4" fmla="*/ 685800 w 1920"/>
              <a:gd name="T5" fmla="*/ 304800 h 192"/>
              <a:gd name="T6" fmla="*/ 2819400 w 1920"/>
              <a:gd name="T7" fmla="*/ 304800 h 192"/>
              <a:gd name="T8" fmla="*/ 2819400 w 1920"/>
              <a:gd name="T9" fmla="*/ 0 h 192"/>
              <a:gd name="T10" fmla="*/ 3048000 w 1920"/>
              <a:gd name="T11" fmla="*/ 0 h 192"/>
              <a:gd name="T12" fmla="*/ 0 60000 65536"/>
              <a:gd name="T13" fmla="*/ 0 60000 65536"/>
              <a:gd name="T14" fmla="*/ 0 60000 65536"/>
              <a:gd name="T15" fmla="*/ 0 60000 65536"/>
              <a:gd name="T16" fmla="*/ 0 60000 65536"/>
              <a:gd name="T17" fmla="*/ 0 60000 65536"/>
              <a:gd name="T18" fmla="*/ 0 w 1920"/>
              <a:gd name="T19" fmla="*/ 0 h 192"/>
              <a:gd name="T20" fmla="*/ 1920 w 1920"/>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1920" h="192">
                <a:moveTo>
                  <a:pt x="0" y="96"/>
                </a:moveTo>
                <a:lnTo>
                  <a:pt x="432" y="96"/>
                </a:lnTo>
                <a:lnTo>
                  <a:pt x="432" y="192"/>
                </a:lnTo>
                <a:lnTo>
                  <a:pt x="1776" y="192"/>
                </a:lnTo>
                <a:lnTo>
                  <a:pt x="1776" y="0"/>
                </a:lnTo>
                <a:lnTo>
                  <a:pt x="1920" y="0"/>
                </a:lnTo>
              </a:path>
            </a:pathLst>
          </a:custGeom>
          <a:noFill/>
          <a:ln w="38100" cap="flat" cmpd="sng">
            <a:solidFill>
              <a:srgbClr val="993300"/>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zh-CN">
              <a:solidFill>
                <a:srgbClr val="FFFFFF"/>
              </a:solidFill>
              <a:sym typeface="Times New Roman" panose="02020603050405020304" pitchFamily="18" charset="0"/>
            </a:endParaRPr>
          </a:p>
        </p:txBody>
      </p:sp>
    </p:spTree>
    <p:extLst>
      <p:ext uri="{BB962C8B-B14F-4D97-AF65-F5344CB8AC3E}">
        <p14:creationId xmlns:p14="http://schemas.microsoft.com/office/powerpoint/2010/main" val="3299641595"/>
      </p:ext>
    </p:extLst>
  </p:cSld>
  <p:clrMapOvr>
    <a:masterClrMapping/>
  </p:clrMapOvr>
  <p:transition>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36593" y="1197056"/>
            <a:ext cx="7337395" cy="3477875"/>
          </a:xfrm>
          <a:prstGeom prst="rect">
            <a:avLst/>
          </a:prstGeom>
        </p:spPr>
        <p:txBody>
          <a:bodyPr wrap="square">
            <a:spAutoFit/>
          </a:bodyPr>
          <a:lstStyle/>
          <a:p>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static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a:t>
            </a:r>
            <a:r>
              <a:rPr lang="en-US" altLang="zh-CN" sz="2000" b="1" u="sng" dirty="0">
                <a:solidFill>
                  <a:srgbClr val="000000"/>
                </a:solidFill>
                <a:latin typeface="Consolas" panose="020B0609020204030204" pitchFamily="49" charset="0"/>
              </a:rPr>
              <a:t>main(String[] </a:t>
            </a:r>
            <a:r>
              <a:rPr lang="en-US" altLang="zh-CN" sz="2000" b="1" u="sng" dirty="0" err="1">
                <a:solidFill>
                  <a:srgbClr val="6A3E3E"/>
                </a:solidFill>
                <a:latin typeface="Consolas" panose="020B0609020204030204" pitchFamily="49" charset="0"/>
              </a:rPr>
              <a:t>args</a:t>
            </a:r>
            <a:r>
              <a:rPr lang="en-US" altLang="zh-CN" sz="2000" b="1" u="sng" dirty="0">
                <a:solidFill>
                  <a:srgbClr val="000000"/>
                </a:solidFill>
                <a:latin typeface="Consolas" panose="020B0609020204030204" pitchFamily="49" charset="0"/>
              </a:rPr>
              <a:t>) {</a:t>
            </a:r>
          </a:p>
          <a:p>
            <a:r>
              <a:rPr lang="en-US" altLang="zh-CN" sz="2000" dirty="0">
                <a:solidFill>
                  <a:srgbClr val="3F7F5F"/>
                </a:solidFill>
                <a:latin typeface="Consolas" panose="020B0609020204030204" pitchFamily="49" charset="0"/>
              </a:rPr>
              <a:t>// </a:t>
            </a:r>
            <a:r>
              <a:rPr lang="en-US" altLang="zh-CN" sz="2000" b="1" dirty="0">
                <a:solidFill>
                  <a:srgbClr val="7F9FBF"/>
                </a:solidFill>
                <a:latin typeface="Consolas" panose="020B0609020204030204" pitchFamily="49" charset="0"/>
              </a:rPr>
              <a:t>TODO</a:t>
            </a:r>
            <a:r>
              <a:rPr lang="en-US" altLang="zh-CN" sz="2000" b="1" dirty="0">
                <a:solidFill>
                  <a:srgbClr val="3F7F5F"/>
                </a:solidFill>
                <a:latin typeface="Consolas" panose="020B0609020204030204" pitchFamily="49" charset="0"/>
              </a:rPr>
              <a:t> Auto-generated method stub</a:t>
            </a:r>
          </a:p>
          <a:p>
            <a:r>
              <a:rPr lang="en-US" altLang="zh-CN" sz="2000" dirty="0">
                <a:solidFill>
                  <a:srgbClr val="000000"/>
                </a:solidFill>
                <a:latin typeface="Consolas" panose="020B0609020204030204" pitchFamily="49" charset="0"/>
              </a:rPr>
              <a:t>        </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a</a:t>
            </a:r>
            <a:r>
              <a:rPr lang="en-US" altLang="zh-CN" sz="2000" b="1" dirty="0">
                <a:solidFill>
                  <a:srgbClr val="000000"/>
                </a:solidFill>
                <a:latin typeface="Consolas" panose="020B0609020204030204" pitchFamily="49" charset="0"/>
              </a:rPr>
              <a:t> = 3;</a:t>
            </a:r>
          </a:p>
          <a:p>
            <a:r>
              <a:rPr lang="en-US" altLang="zh-CN" sz="2000" dirty="0">
                <a:solidFill>
                  <a:srgbClr val="000000"/>
                </a:solidFill>
                <a:latin typeface="Consolas" panose="020B0609020204030204" pitchFamily="49" charset="0"/>
              </a:rPr>
              <a:t>        </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b</a:t>
            </a:r>
            <a:r>
              <a:rPr lang="en-US" altLang="zh-CN" sz="2000" b="1" dirty="0">
                <a:solidFill>
                  <a:srgbClr val="000000"/>
                </a:solidFill>
                <a:latin typeface="Consolas" panose="020B0609020204030204" pitchFamily="49" charset="0"/>
              </a:rPr>
              <a:t> = 4;</a:t>
            </a:r>
          </a:p>
          <a:p>
            <a:r>
              <a:rPr lang="en-US" altLang="zh-CN" sz="2000" dirty="0">
                <a:solidFill>
                  <a:srgbClr val="000000"/>
                </a:solidFill>
                <a:latin typeface="Consolas" panose="020B0609020204030204" pitchFamily="49" charset="0"/>
              </a:rPr>
              <a:t>        </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c</a:t>
            </a:r>
            <a:r>
              <a:rPr lang="en-US" altLang="zh-CN" sz="2000" b="1" dirty="0">
                <a:solidFill>
                  <a:srgbClr val="000000"/>
                </a:solidFill>
                <a:latin typeface="Consolas" panose="020B0609020204030204" pitchFamily="49" charset="0"/>
              </a:rPr>
              <a:t> =(++</a:t>
            </a:r>
            <a:r>
              <a:rPr lang="en-US" altLang="zh-CN" sz="2000" b="1" dirty="0">
                <a:solidFill>
                  <a:srgbClr val="6A3E3E"/>
                </a:solidFill>
                <a:latin typeface="Consolas" panose="020B0609020204030204" pitchFamily="49" charset="0"/>
              </a:rPr>
              <a:t>a</a:t>
            </a:r>
            <a:r>
              <a:rPr lang="en-US" altLang="zh-CN" sz="2000" b="1" dirty="0">
                <a:solidFill>
                  <a:srgbClr val="000000"/>
                </a:solidFill>
                <a:latin typeface="Consolas" panose="020B0609020204030204" pitchFamily="49" charset="0"/>
              </a:rPr>
              <a:t>)*</a:t>
            </a:r>
            <a:r>
              <a:rPr lang="en-US" altLang="zh-CN" sz="2000" b="1" dirty="0">
                <a:solidFill>
                  <a:srgbClr val="6A3E3E"/>
                </a:solidFill>
                <a:latin typeface="Consolas" panose="020B0609020204030204" pitchFamily="49" charset="0"/>
              </a:rPr>
              <a:t>b</a:t>
            </a:r>
            <a:r>
              <a:rPr lang="en-US" altLang="zh-CN" sz="2000" b="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6A3E3E"/>
                </a:solidFill>
                <a:latin typeface="Consolas" panose="020B0609020204030204" pitchFamily="49" charset="0"/>
              </a:rPr>
              <a:t>a</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6A3E3E"/>
                </a:solidFill>
                <a:latin typeface="Consolas" panose="020B0609020204030204" pitchFamily="49" charset="0"/>
              </a:rPr>
              <a:t>c</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dirty="0">
                <a:solidFill>
                  <a:srgbClr val="6A3E3E"/>
                </a:solidFill>
                <a:latin typeface="Consolas" panose="020B0609020204030204" pitchFamily="49" charset="0"/>
              </a:rPr>
              <a:t>c</a:t>
            </a:r>
            <a:r>
              <a:rPr lang="en-US" altLang="zh-CN" sz="2000" dirty="0">
                <a:solidFill>
                  <a:srgbClr val="000000"/>
                </a:solidFill>
                <a:latin typeface="Consolas" panose="020B0609020204030204" pitchFamily="49" charset="0"/>
              </a:rPr>
              <a:t> =(</a:t>
            </a:r>
            <a:r>
              <a:rPr lang="en-US" altLang="zh-CN" sz="2000" dirty="0">
                <a:solidFill>
                  <a:srgbClr val="6A3E3E"/>
                </a:solidFill>
                <a:latin typeface="Consolas" panose="020B0609020204030204" pitchFamily="49" charset="0"/>
              </a:rPr>
              <a:t>a</a:t>
            </a:r>
            <a:r>
              <a:rPr lang="en-US" altLang="zh-CN" sz="2000" dirty="0">
                <a:solidFill>
                  <a:srgbClr val="000000"/>
                </a:solidFill>
                <a:latin typeface="Consolas" panose="020B0609020204030204" pitchFamily="49" charset="0"/>
              </a:rPr>
              <a:t>++)*</a:t>
            </a:r>
            <a:r>
              <a:rPr lang="en-US" altLang="zh-CN" sz="2000" dirty="0">
                <a:solidFill>
                  <a:srgbClr val="6A3E3E"/>
                </a:solidFill>
                <a:latin typeface="Consolas" panose="020B0609020204030204" pitchFamily="49" charset="0"/>
              </a:rPr>
              <a:t>b</a:t>
            </a:r>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6A3E3E"/>
                </a:solidFill>
                <a:latin typeface="Consolas" panose="020B0609020204030204" pitchFamily="49" charset="0"/>
              </a:rPr>
              <a:t>a</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6A3E3E"/>
                </a:solidFill>
                <a:latin typeface="Consolas" panose="020B0609020204030204" pitchFamily="49" charset="0"/>
              </a:rPr>
              <a:t>c</a:t>
            </a:r>
            <a:r>
              <a:rPr lang="en-US" altLang="zh-CN" sz="2000" b="1" i="1"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endParaRPr lang="zh-CN" altLang="en-US" sz="2000" dirty="0"/>
          </a:p>
        </p:txBody>
      </p:sp>
    </p:spTree>
    <p:extLst>
      <p:ext uri="{BB962C8B-B14F-4D97-AF65-F5344CB8AC3E}">
        <p14:creationId xmlns:p14="http://schemas.microsoft.com/office/powerpoint/2010/main" val="1385004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noChangeArrowheads="1"/>
          </p:cNvSpPr>
          <p:nvPr/>
        </p:nvSpPr>
        <p:spPr bwMode="auto">
          <a:xfrm>
            <a:off x="8763000" y="0"/>
            <a:ext cx="3810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fld id="{2C0C4344-959A-4A28-AA82-3BBA088E4F68}" type="slidenum">
              <a:rPr lang="en-US" altLang="zh-CN" b="1"/>
              <a:pPr/>
              <a:t>29</a:t>
            </a:fld>
            <a:endParaRPr lang="en-US" altLang="zh-CN" b="1">
              <a:solidFill>
                <a:srgbClr val="000000"/>
              </a:solidFill>
            </a:endParaRPr>
          </a:p>
        </p:txBody>
      </p:sp>
      <p:graphicFrame>
        <p:nvGraphicFramePr>
          <p:cNvPr id="31747" name="Object 28"/>
          <p:cNvGraphicFramePr>
            <a:graphicFrameLocks noChangeAspect="1"/>
          </p:cNvGraphicFramePr>
          <p:nvPr/>
        </p:nvGraphicFramePr>
        <p:xfrm>
          <a:off x="838200" y="152400"/>
          <a:ext cx="7162800" cy="3957638"/>
        </p:xfrm>
        <a:graphic>
          <a:graphicData uri="http://schemas.openxmlformats.org/presentationml/2006/ole">
            <mc:AlternateContent xmlns:mc="http://schemas.openxmlformats.org/markup-compatibility/2006">
              <mc:Choice xmlns:v="urn:schemas-microsoft-com:vml" Requires="v">
                <p:oleObj spid="_x0000_s5153" r:id="rId3" imgW="4809524" imgH="2657846" progId="PBrush">
                  <p:embed/>
                </p:oleObj>
              </mc:Choice>
              <mc:Fallback>
                <p:oleObj r:id="rId3" imgW="4809524" imgH="2657846" progId="PBrush">
                  <p:embed/>
                  <p:pic>
                    <p:nvPicPr>
                      <p:cNvPr id="31747"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52400"/>
                        <a:ext cx="7162800" cy="3957638"/>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48" name="Text Box 29"/>
          <p:cNvSpPr>
            <a:spLocks noChangeArrowheads="1"/>
          </p:cNvSpPr>
          <p:nvPr/>
        </p:nvSpPr>
        <p:spPr bwMode="auto">
          <a:xfrm>
            <a:off x="304800" y="4267200"/>
            <a:ext cx="7162800" cy="1004888"/>
          </a:xfrm>
          <a:prstGeom prst="rect">
            <a:avLst/>
          </a:prstGeom>
          <a:solidFill>
            <a:srgbClr val="FFCCCC"/>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lIns="90000" tIns="46800" rIns="90000" bIns="46800">
            <a:spAutoFit/>
          </a:bodyPr>
          <a:lstStyle/>
          <a:p>
            <a:pPr>
              <a:spcBef>
                <a:spcPct val="50000"/>
              </a:spcBef>
              <a:buFont typeface="Wingdings 2" panose="05020102010507070707" pitchFamily="18" charset="2"/>
              <a:buChar char=""/>
            </a:pPr>
            <a:r>
              <a:rPr lang="zh-CN" altLang="en-US" sz="2400" b="1" dirty="0">
                <a:solidFill>
                  <a:srgbClr val="000000"/>
                </a:solidFill>
                <a:latin typeface="Times New Roman" panose="02020603050405020304" pitchFamily="18" charset="0"/>
                <a:sym typeface="Times New Roman" panose="02020603050405020304" pitchFamily="18" charset="0"/>
              </a:rPr>
              <a:t>前置运算：变量值先变化，然后参加运算</a:t>
            </a:r>
          </a:p>
          <a:p>
            <a:pPr>
              <a:spcBef>
                <a:spcPct val="50000"/>
              </a:spcBef>
              <a:buFont typeface="Wingdings 2" panose="05020102010507070707" pitchFamily="18" charset="2"/>
              <a:buChar char=""/>
            </a:pPr>
            <a:r>
              <a:rPr lang="zh-CN" altLang="en-US" sz="2400" b="1" dirty="0">
                <a:solidFill>
                  <a:srgbClr val="000000"/>
                </a:solidFill>
                <a:latin typeface="Times New Roman" panose="02020603050405020304" pitchFamily="18" charset="0"/>
                <a:sym typeface="Times New Roman" panose="02020603050405020304" pitchFamily="18" charset="0"/>
              </a:rPr>
              <a:t>后置运算：变量先参加运算，然后再变化变量值</a:t>
            </a:r>
            <a:endParaRPr lang="zh-CN" altLang="en-US" dirty="0"/>
          </a:p>
        </p:txBody>
      </p:sp>
      <p:sp>
        <p:nvSpPr>
          <p:cNvPr id="31749" name="Text Box 30"/>
          <p:cNvSpPr>
            <a:spLocks noChangeArrowheads="1"/>
          </p:cNvSpPr>
          <p:nvPr/>
        </p:nvSpPr>
        <p:spPr bwMode="auto">
          <a:xfrm>
            <a:off x="304800" y="5410200"/>
            <a:ext cx="8610600" cy="1370013"/>
          </a:xfrm>
          <a:prstGeom prst="rect">
            <a:avLst/>
          </a:prstGeom>
          <a:solidFill>
            <a:srgbClr val="FFCCCC"/>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lIns="90000" tIns="46800" rIns="90000" bIns="46800">
            <a:spAutoFit/>
          </a:bodyPr>
          <a:lstStyle/>
          <a:p>
            <a:pPr>
              <a:spcBef>
                <a:spcPct val="50000"/>
              </a:spcBef>
              <a:buFont typeface="Wingdings 2" panose="05020102010507070707" pitchFamily="18" charset="2"/>
              <a:buChar char=""/>
            </a:pPr>
            <a:r>
              <a:rPr lang="zh-CN" altLang="en-US" sz="2400" b="1" dirty="0">
                <a:solidFill>
                  <a:srgbClr val="000000"/>
                </a:solidFill>
                <a:latin typeface="Times New Roman" panose="02020603050405020304" pitchFamily="18" charset="0"/>
                <a:sym typeface="Times New Roman" panose="02020603050405020304" pitchFamily="18" charset="0"/>
              </a:rPr>
              <a:t>自增、自减运算符号只能用于变量，不能用于常量或表达式；</a:t>
            </a:r>
          </a:p>
          <a:p>
            <a:pPr>
              <a:spcBef>
                <a:spcPct val="50000"/>
              </a:spcBef>
              <a:buFont typeface="Wingdings 2" panose="05020102010507070707" pitchFamily="18" charset="2"/>
              <a:buChar char=""/>
            </a:pPr>
            <a:r>
              <a:rPr lang="en-US" altLang="zh-CN" sz="2400" b="1" dirty="0">
                <a:solidFill>
                  <a:srgbClr val="000000"/>
                </a:solidFill>
                <a:latin typeface="Times New Roman" panose="02020603050405020304" pitchFamily="18" charset="0"/>
                <a:sym typeface="Times New Roman" panose="02020603050405020304" pitchFamily="18" charset="0"/>
              </a:rPr>
              <a:t>++</a:t>
            </a:r>
            <a:r>
              <a:rPr lang="zh-CN" altLang="en-US" sz="2400" b="1" dirty="0">
                <a:solidFill>
                  <a:srgbClr val="000000"/>
                </a:solidFill>
                <a:latin typeface="Times New Roman" panose="02020603050405020304" pitchFamily="18" charset="0"/>
                <a:sym typeface="Times New Roman" panose="02020603050405020304" pitchFamily="18" charset="0"/>
              </a:rPr>
              <a:t>和</a:t>
            </a:r>
            <a:r>
              <a:rPr lang="en-US" altLang="zh-CN" sz="2400" b="1" dirty="0">
                <a:solidFill>
                  <a:srgbClr val="000000"/>
                </a:solidFill>
                <a:latin typeface="Times New Roman" panose="02020603050405020304" pitchFamily="18" charset="0"/>
                <a:sym typeface="Times New Roman" panose="02020603050405020304" pitchFamily="18" charset="0"/>
              </a:rPr>
              <a:t>- -</a:t>
            </a:r>
            <a:r>
              <a:rPr lang="zh-CN" altLang="en-US" sz="2400" b="1" dirty="0">
                <a:solidFill>
                  <a:srgbClr val="000000"/>
                </a:solidFill>
                <a:latin typeface="Times New Roman" panose="02020603050405020304" pitchFamily="18" charset="0"/>
                <a:sym typeface="Times New Roman" panose="02020603050405020304" pitchFamily="18" charset="0"/>
              </a:rPr>
              <a:t>的结合方向是</a:t>
            </a:r>
            <a:r>
              <a:rPr lang="zh-CN" altLang="en-US" sz="2400" b="1" dirty="0">
                <a:solidFill>
                  <a:srgbClr val="000000"/>
                </a:solidFill>
                <a:sym typeface="Times New Roman" panose="02020603050405020304" pitchFamily="18" charset="0"/>
              </a:rPr>
              <a:t>“</a:t>
            </a:r>
            <a:r>
              <a:rPr lang="zh-CN" altLang="en-US" sz="2400" b="1" dirty="0">
                <a:solidFill>
                  <a:srgbClr val="000000"/>
                </a:solidFill>
                <a:latin typeface="Times New Roman" panose="02020603050405020304" pitchFamily="18" charset="0"/>
                <a:sym typeface="Times New Roman" panose="02020603050405020304" pitchFamily="18" charset="0"/>
              </a:rPr>
              <a:t>  自右至左</a:t>
            </a:r>
            <a:r>
              <a:rPr lang="zh-CN" altLang="en-US" sz="2400" b="1" dirty="0">
                <a:solidFill>
                  <a:srgbClr val="000000"/>
                </a:solidFill>
                <a:sym typeface="Times New Roman" panose="02020603050405020304" pitchFamily="18" charset="0"/>
              </a:rPr>
              <a:t>”</a:t>
            </a:r>
            <a:r>
              <a:rPr lang="zh-CN" altLang="en-US" sz="2400" b="1" dirty="0">
                <a:solidFill>
                  <a:srgbClr val="000000"/>
                </a:solidFill>
                <a:latin typeface="Times New Roman" panose="02020603050405020304" pitchFamily="18" charset="0"/>
                <a:sym typeface="Times New Roman" panose="02020603050405020304" pitchFamily="18" charset="0"/>
              </a:rPr>
              <a:t>；</a:t>
            </a:r>
            <a:br>
              <a:rPr lang="zh-CN" altLang="en-US" sz="2400" b="1" dirty="0">
                <a:solidFill>
                  <a:srgbClr val="000000"/>
                </a:solidFill>
                <a:latin typeface="Times New Roman" panose="02020603050405020304" pitchFamily="18" charset="0"/>
                <a:sym typeface="Times New Roman" panose="02020603050405020304" pitchFamily="18" charset="0"/>
              </a:rPr>
            </a:br>
            <a:r>
              <a:rPr lang="en-US" altLang="zh-CN" sz="2400" b="1" dirty="0" err="1">
                <a:solidFill>
                  <a:srgbClr val="000000"/>
                </a:solidFill>
                <a:latin typeface="Times New Roman" panose="02020603050405020304" pitchFamily="18" charset="0"/>
                <a:sym typeface="Times New Roman" panose="02020603050405020304" pitchFamily="18" charset="0"/>
              </a:rPr>
              <a:t>int</a:t>
            </a:r>
            <a:r>
              <a:rPr lang="en-US" altLang="zh-CN" sz="2400" b="1" dirty="0">
                <a:solidFill>
                  <a:srgbClr val="000000"/>
                </a:solidFill>
                <a:latin typeface="Times New Roman" panose="02020603050405020304" pitchFamily="18" charset="0"/>
                <a:sym typeface="Times New Roman" panose="02020603050405020304" pitchFamily="18" charset="0"/>
              </a:rPr>
              <a:t> </a:t>
            </a:r>
            <a:r>
              <a:rPr lang="en-US" altLang="zh-CN" sz="2400" b="1" dirty="0" err="1">
                <a:solidFill>
                  <a:srgbClr val="000000"/>
                </a:solidFill>
                <a:latin typeface="Times New Roman" panose="02020603050405020304" pitchFamily="18" charset="0"/>
                <a:sym typeface="Times New Roman" panose="02020603050405020304" pitchFamily="18" charset="0"/>
              </a:rPr>
              <a:t>i</a:t>
            </a:r>
            <a:r>
              <a:rPr lang="en-US" altLang="zh-CN" sz="2400" b="1" dirty="0">
                <a:solidFill>
                  <a:srgbClr val="000000"/>
                </a:solidFill>
                <a:latin typeface="Times New Roman" panose="02020603050405020304" pitchFamily="18" charset="0"/>
                <a:sym typeface="Times New Roman" panose="02020603050405020304" pitchFamily="18" charset="0"/>
              </a:rPr>
              <a:t>=1,j;   j=  - </a:t>
            </a:r>
            <a:r>
              <a:rPr lang="en-US" altLang="zh-CN" sz="2400" b="1" dirty="0" err="1">
                <a:solidFill>
                  <a:srgbClr val="000000"/>
                </a:solidFill>
                <a:latin typeface="Times New Roman" panose="02020603050405020304" pitchFamily="18" charset="0"/>
                <a:sym typeface="Times New Roman" panose="02020603050405020304" pitchFamily="18" charset="0"/>
              </a:rPr>
              <a:t>i</a:t>
            </a:r>
            <a:r>
              <a:rPr lang="en-US" altLang="zh-CN" sz="2400" b="1" dirty="0">
                <a:solidFill>
                  <a:srgbClr val="000000"/>
                </a:solidFill>
                <a:latin typeface="Times New Roman" panose="02020603050405020304" pitchFamily="18" charset="0"/>
                <a:sym typeface="Times New Roman" panose="02020603050405020304" pitchFamily="18" charset="0"/>
              </a:rPr>
              <a:t> +++4;</a:t>
            </a:r>
            <a:r>
              <a:rPr lang="zh-CN" altLang="en-US" sz="2400" b="1" dirty="0">
                <a:solidFill>
                  <a:srgbClr val="000000"/>
                </a:solidFill>
                <a:latin typeface="Times New Roman" panose="02020603050405020304" pitchFamily="18" charset="0"/>
                <a:sym typeface="Times New Roman" panose="02020603050405020304" pitchFamily="18" charset="0"/>
              </a:rPr>
              <a:t>结果：</a:t>
            </a:r>
            <a:r>
              <a:rPr lang="en-US" altLang="zh-CN" sz="2400" b="1" dirty="0">
                <a:solidFill>
                  <a:srgbClr val="000000"/>
                </a:solidFill>
                <a:latin typeface="Times New Roman" panose="02020603050405020304" pitchFamily="18" charset="0"/>
                <a:sym typeface="Times New Roman" panose="02020603050405020304" pitchFamily="18" charset="0"/>
              </a:rPr>
              <a:t>j=3,i=2. </a:t>
            </a:r>
            <a:r>
              <a:rPr lang="zh-CN" altLang="en-US" sz="2400" b="1" dirty="0">
                <a:solidFill>
                  <a:srgbClr val="000000"/>
                </a:solidFill>
                <a:latin typeface="Times New Roman" panose="02020603050405020304" pitchFamily="18" charset="0"/>
                <a:sym typeface="Times New Roman" panose="02020603050405020304" pitchFamily="18" charset="0"/>
              </a:rPr>
              <a:t>即：</a:t>
            </a:r>
            <a:r>
              <a:rPr lang="en-US" altLang="zh-CN" sz="2400" b="1" dirty="0">
                <a:solidFill>
                  <a:srgbClr val="000000"/>
                </a:solidFill>
                <a:latin typeface="Times New Roman" panose="02020603050405020304" pitchFamily="18" charset="0"/>
                <a:sym typeface="Times New Roman" panose="02020603050405020304" pitchFamily="18" charset="0"/>
              </a:rPr>
              <a:t>j=(- (</a:t>
            </a:r>
            <a:r>
              <a:rPr lang="en-US" altLang="zh-CN" sz="2400" b="1" dirty="0" err="1">
                <a:solidFill>
                  <a:srgbClr val="000000"/>
                </a:solidFill>
                <a:latin typeface="Times New Roman" panose="02020603050405020304" pitchFamily="18" charset="0"/>
                <a:sym typeface="Times New Roman" panose="02020603050405020304" pitchFamily="18" charset="0"/>
              </a:rPr>
              <a:t>i</a:t>
            </a:r>
            <a:r>
              <a:rPr lang="en-US" altLang="zh-CN" sz="2400" b="1" dirty="0">
                <a:solidFill>
                  <a:srgbClr val="000000"/>
                </a:solidFill>
                <a:latin typeface="Times New Roman" panose="02020603050405020304" pitchFamily="18" charset="0"/>
                <a:sym typeface="Times New Roman" panose="02020603050405020304" pitchFamily="18" charset="0"/>
              </a:rPr>
              <a:t>++))+4</a:t>
            </a:r>
            <a:endParaRPr lang="zh-CN" altLang="en-US" dirty="0"/>
          </a:p>
        </p:txBody>
      </p:sp>
    </p:spTree>
    <p:extLst>
      <p:ext uri="{BB962C8B-B14F-4D97-AF65-F5344CB8AC3E}">
        <p14:creationId xmlns:p14="http://schemas.microsoft.com/office/powerpoint/2010/main" val="3917751544"/>
      </p:ext>
    </p:extLst>
  </p:cSld>
  <p:clrMapOvr>
    <a:masterClrMapping/>
  </p:clrMapOvr>
  <p:transition>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idx="10"/>
          </p:nvPr>
        </p:nvSpPr>
        <p:spPr/>
        <p:txBody>
          <a:bodyPr/>
          <a:lstStyle/>
          <a:p>
            <a:fld id="{4129BCC7-4BF2-4A71-B8D5-9974B0368879}" type="slidenum">
              <a:rPr lang="zh-CN" altLang="en-US"/>
              <a:pPr/>
              <a:t>3</a:t>
            </a:fld>
            <a:endParaRPr lang="en-US" altLang="zh-CN" sz="1800">
              <a:solidFill>
                <a:schemeClr val="tx1"/>
              </a:solidFill>
              <a:latin typeface="Arial" panose="020B0604020202020204" pitchFamily="34" charset="0"/>
            </a:endParaRPr>
          </a:p>
        </p:txBody>
      </p:sp>
      <p:sp>
        <p:nvSpPr>
          <p:cNvPr id="7170" name="矩形 2"/>
          <p:cNvSpPr>
            <a:spLocks noChangeArrowheads="1"/>
          </p:cNvSpPr>
          <p:nvPr/>
        </p:nvSpPr>
        <p:spPr bwMode="auto">
          <a:xfrm>
            <a:off x="1835150" y="115888"/>
            <a:ext cx="47148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a:spcBef>
                <a:spcPts val="800"/>
              </a:spcBef>
              <a:buSzPct val="100000"/>
              <a:buFont typeface="Times New Roman" panose="02020603050405020304" pitchFamily="18" charset="0"/>
              <a:buNone/>
            </a:pPr>
            <a:r>
              <a:rPr lang="en-US" altLang="zh-CN" sz="3200" b="1">
                <a:solidFill>
                  <a:schemeClr val="bg1"/>
                </a:solidFill>
                <a:latin typeface="Times New Roman" panose="02020603050405020304" pitchFamily="18" charset="0"/>
                <a:sym typeface="Times New Roman" panose="02020603050405020304" pitchFamily="18" charset="0"/>
              </a:rPr>
              <a:t>1. </a:t>
            </a:r>
            <a:r>
              <a:rPr lang="zh-CN" altLang="en-US" sz="3200" b="1">
                <a:solidFill>
                  <a:schemeClr val="bg1"/>
                </a:solidFill>
                <a:latin typeface="Times New Roman" panose="02020603050405020304" pitchFamily="18" charset="0"/>
                <a:sym typeface="Times New Roman" panose="02020603050405020304" pitchFamily="18" charset="0"/>
              </a:rPr>
              <a:t>数据类型、变量和常量</a:t>
            </a:r>
            <a:endParaRPr lang="zh-CN" altLang="en-US"/>
          </a:p>
        </p:txBody>
      </p:sp>
      <p:sp>
        <p:nvSpPr>
          <p:cNvPr id="7171" name="文本框 3"/>
          <p:cNvSpPr>
            <a:spLocks noChangeArrowheads="1"/>
          </p:cNvSpPr>
          <p:nvPr/>
        </p:nvSpPr>
        <p:spPr bwMode="auto">
          <a:xfrm>
            <a:off x="237478" y="1625004"/>
            <a:ext cx="86868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nSpc>
                <a:spcPct val="150000"/>
              </a:lnSpc>
              <a:spcBef>
                <a:spcPts val="800"/>
              </a:spcBef>
              <a:buSzPct val="100000"/>
              <a:buFont typeface="Times New Roman" panose="02020603050405020304" pitchFamily="18" charset="0"/>
              <a:buNone/>
            </a:pPr>
            <a:r>
              <a:rPr lang="en-US" altLang="zh-CN" sz="3200" dirty="0">
                <a:latin typeface="Times New Roman" panose="02020603050405020304" pitchFamily="18" charset="0"/>
                <a:sym typeface="Times New Roman" panose="02020603050405020304" pitchFamily="18" charset="0"/>
              </a:rPr>
              <a:t>Java</a:t>
            </a:r>
            <a:r>
              <a:rPr lang="zh-CN" altLang="en-US" sz="3200" dirty="0">
                <a:latin typeface="Times New Roman" panose="02020603050405020304" pitchFamily="18" charset="0"/>
                <a:sym typeface="Times New Roman" panose="02020603050405020304" pitchFamily="18" charset="0"/>
              </a:rPr>
              <a:t>编程语言定义了八种基本的数据类型，共分为四类：整数类</a:t>
            </a:r>
            <a:r>
              <a:rPr lang="en-US" altLang="zh-CN" sz="3200" dirty="0">
                <a:latin typeface="Times New Roman" panose="02020603050405020304" pitchFamily="18" charset="0"/>
                <a:sym typeface="Times New Roman" panose="02020603050405020304" pitchFamily="18" charset="0"/>
              </a:rPr>
              <a:t>(byte</a:t>
            </a:r>
            <a:r>
              <a:rPr lang="zh-CN" altLang="en-US" sz="3200" dirty="0">
                <a:latin typeface="Times New Roman" panose="02020603050405020304" pitchFamily="18" charset="0"/>
                <a:sym typeface="Times New Roman" panose="02020603050405020304" pitchFamily="18" charset="0"/>
              </a:rPr>
              <a:t>、</a:t>
            </a:r>
            <a:r>
              <a:rPr lang="en-US" altLang="zh-CN" sz="3200" dirty="0">
                <a:latin typeface="Times New Roman" panose="02020603050405020304" pitchFamily="18" charset="0"/>
                <a:sym typeface="Times New Roman" panose="02020603050405020304" pitchFamily="18" charset="0"/>
              </a:rPr>
              <a:t>short</a:t>
            </a:r>
            <a:r>
              <a:rPr lang="zh-CN" altLang="en-US" sz="3200" dirty="0">
                <a:latin typeface="Times New Roman" panose="02020603050405020304" pitchFamily="18" charset="0"/>
                <a:sym typeface="Times New Roman" panose="02020603050405020304" pitchFamily="18" charset="0"/>
              </a:rPr>
              <a:t>、</a:t>
            </a:r>
            <a:r>
              <a:rPr lang="en-US" altLang="zh-CN" sz="3200" dirty="0" err="1">
                <a:latin typeface="Times New Roman" panose="02020603050405020304" pitchFamily="18" charset="0"/>
                <a:sym typeface="Times New Roman" panose="02020603050405020304" pitchFamily="18" charset="0"/>
              </a:rPr>
              <a:t>int</a:t>
            </a:r>
            <a:r>
              <a:rPr lang="zh-CN" altLang="en-US" sz="3200" dirty="0">
                <a:latin typeface="Times New Roman" panose="02020603050405020304" pitchFamily="18" charset="0"/>
                <a:sym typeface="Times New Roman" panose="02020603050405020304" pitchFamily="18" charset="0"/>
              </a:rPr>
              <a:t>、</a:t>
            </a:r>
            <a:r>
              <a:rPr lang="en-US" altLang="zh-CN" sz="3200" dirty="0">
                <a:latin typeface="Times New Roman" panose="02020603050405020304" pitchFamily="18" charset="0"/>
                <a:sym typeface="Times New Roman" panose="02020603050405020304" pitchFamily="18" charset="0"/>
              </a:rPr>
              <a:t>long)</a:t>
            </a:r>
            <a:r>
              <a:rPr lang="zh-CN" altLang="en-US" sz="3200" dirty="0">
                <a:latin typeface="Times New Roman" panose="02020603050405020304" pitchFamily="18" charset="0"/>
                <a:sym typeface="Times New Roman" panose="02020603050405020304" pitchFamily="18" charset="0"/>
              </a:rPr>
              <a:t>、文本类</a:t>
            </a:r>
            <a:r>
              <a:rPr lang="en-US" altLang="zh-CN" sz="3200" dirty="0">
                <a:latin typeface="Times New Roman" panose="02020603050405020304" pitchFamily="18" charset="0"/>
                <a:sym typeface="Times New Roman" panose="02020603050405020304" pitchFamily="18" charset="0"/>
              </a:rPr>
              <a:t>(char)</a:t>
            </a:r>
            <a:r>
              <a:rPr lang="zh-CN" altLang="en-US" sz="3200" dirty="0">
                <a:latin typeface="Times New Roman" panose="02020603050405020304" pitchFamily="18" charset="0"/>
                <a:sym typeface="Times New Roman" panose="02020603050405020304" pitchFamily="18" charset="0"/>
              </a:rPr>
              <a:t>、浮点类</a:t>
            </a:r>
            <a:r>
              <a:rPr lang="en-US" altLang="zh-CN" sz="3200" dirty="0">
                <a:latin typeface="Times New Roman" panose="02020603050405020304" pitchFamily="18" charset="0"/>
                <a:sym typeface="Times New Roman" panose="02020603050405020304" pitchFamily="18" charset="0"/>
              </a:rPr>
              <a:t>(double</a:t>
            </a:r>
            <a:r>
              <a:rPr lang="zh-CN" altLang="en-US" sz="3200" dirty="0">
                <a:latin typeface="Times New Roman" panose="02020603050405020304" pitchFamily="18" charset="0"/>
                <a:sym typeface="Times New Roman" panose="02020603050405020304" pitchFamily="18" charset="0"/>
              </a:rPr>
              <a:t>、</a:t>
            </a:r>
            <a:r>
              <a:rPr lang="en-US" altLang="zh-CN" sz="3200" dirty="0">
                <a:latin typeface="Times New Roman" panose="02020603050405020304" pitchFamily="18" charset="0"/>
                <a:sym typeface="Times New Roman" panose="02020603050405020304" pitchFamily="18" charset="0"/>
              </a:rPr>
              <a:t>float)</a:t>
            </a:r>
            <a:r>
              <a:rPr lang="zh-CN" altLang="en-US" sz="3200" dirty="0">
                <a:latin typeface="Times New Roman" panose="02020603050405020304" pitchFamily="18" charset="0"/>
                <a:sym typeface="Times New Roman" panose="02020603050405020304" pitchFamily="18" charset="0"/>
              </a:rPr>
              <a:t>和逻辑类</a:t>
            </a:r>
            <a:r>
              <a:rPr lang="en-US" altLang="zh-CN" sz="3200" dirty="0">
                <a:latin typeface="Times New Roman" panose="02020603050405020304" pitchFamily="18" charset="0"/>
                <a:sym typeface="Times New Roman" panose="02020603050405020304" pitchFamily="18" charset="0"/>
              </a:rPr>
              <a:t>(</a:t>
            </a:r>
            <a:r>
              <a:rPr lang="en-US" altLang="zh-CN" sz="3200" dirty="0" err="1">
                <a:latin typeface="Times New Roman" panose="02020603050405020304" pitchFamily="18" charset="0"/>
                <a:sym typeface="Times New Roman" panose="02020603050405020304" pitchFamily="18" charset="0"/>
              </a:rPr>
              <a:t>boolean</a:t>
            </a:r>
            <a:r>
              <a:rPr lang="en-US" altLang="zh-CN" sz="3200" dirty="0">
                <a:latin typeface="Times New Roman" panose="02020603050405020304" pitchFamily="18" charset="0"/>
                <a:sym typeface="Times New Roman" panose="02020603050405020304" pitchFamily="18" charset="0"/>
              </a:rPr>
              <a:t>)</a:t>
            </a:r>
            <a:r>
              <a:rPr lang="zh-CN" altLang="en-US" sz="3200" dirty="0">
                <a:latin typeface="Times New Roman" panose="02020603050405020304" pitchFamily="18" charset="0"/>
                <a:sym typeface="Times New Roman" panose="02020603050405020304" pitchFamily="18" charset="0"/>
              </a:rPr>
              <a:t>。</a:t>
            </a:r>
            <a:endParaRPr lang="zh-CN" altLang="en-US" sz="3200" dirty="0"/>
          </a:p>
        </p:txBody>
      </p:sp>
      <p:sp>
        <p:nvSpPr>
          <p:cNvPr id="2" name="矩形 1"/>
          <p:cNvSpPr/>
          <p:nvPr/>
        </p:nvSpPr>
        <p:spPr>
          <a:xfrm>
            <a:off x="308499" y="346637"/>
            <a:ext cx="2441694" cy="1000787"/>
          </a:xfrm>
          <a:prstGeom prst="rect">
            <a:avLst/>
          </a:prstGeom>
        </p:spPr>
        <p:txBody>
          <a:bodyPr wrap="none">
            <a:spAutoFit/>
          </a:bodyPr>
          <a:lstStyle/>
          <a:p>
            <a:pPr>
              <a:lnSpc>
                <a:spcPct val="150000"/>
              </a:lnSpc>
              <a:spcBef>
                <a:spcPts val="800"/>
              </a:spcBef>
              <a:buSzPct val="100000"/>
              <a:buFont typeface="Times New Roman" panose="02020603050405020304" pitchFamily="18" charset="0"/>
              <a:buNone/>
            </a:pPr>
            <a:r>
              <a:rPr lang="zh-CN" altLang="en-US" sz="4400" b="1" dirty="0">
                <a:latin typeface="Times New Roman" panose="02020603050405020304" pitchFamily="18" charset="0"/>
                <a:sym typeface="Times New Roman" panose="02020603050405020304" pitchFamily="18" charset="0"/>
              </a:rPr>
              <a:t>数据类型</a:t>
            </a:r>
          </a:p>
        </p:txBody>
      </p:sp>
    </p:spTree>
    <p:extLst>
      <p:ext uri="{BB962C8B-B14F-4D97-AF65-F5344CB8AC3E}">
        <p14:creationId xmlns:p14="http://schemas.microsoft.com/office/powerpoint/2010/main" val="3334375436"/>
      </p:ext>
    </p:extLst>
  </p:cSld>
  <p:clrMapOvr>
    <a:masterClrMapping/>
  </p:clrMapOvr>
  <p:transition>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框 2"/>
          <p:cNvSpPr>
            <a:spLocks noChangeArrowheads="1"/>
          </p:cNvSpPr>
          <p:nvPr/>
        </p:nvSpPr>
        <p:spPr bwMode="auto">
          <a:xfrm>
            <a:off x="304800" y="1089025"/>
            <a:ext cx="8534400" cy="477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spcBef>
                <a:spcPts val="800"/>
              </a:spcBef>
              <a:buSzPct val="100000"/>
              <a:buFont typeface="Times New Roman" panose="02020603050405020304" pitchFamily="18" charset="0"/>
              <a:buNone/>
            </a:pPr>
            <a:r>
              <a:rPr lang="zh-CN" altLang="en-US" sz="2400" b="1" dirty="0">
                <a:latin typeface="Times New Roman" panose="02020603050405020304" pitchFamily="18" charset="0"/>
                <a:sym typeface="Times New Roman" panose="02020603050405020304" pitchFamily="18" charset="0"/>
              </a:rPr>
              <a:t>关系运算符</a:t>
            </a:r>
          </a:p>
          <a:p>
            <a:pPr>
              <a:lnSpc>
                <a:spcPct val="138000"/>
              </a:lnSpc>
              <a:spcBef>
                <a:spcPts val="8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        关系运算符用于比较两个数据之间的大小关系，关系运算表达式返回布尔值，即</a:t>
            </a:r>
            <a:r>
              <a:rPr lang="zh-CN" altLang="en-US" sz="2400" dirty="0">
                <a:sym typeface="Times New Roman" panose="02020603050405020304" pitchFamily="18" charset="0"/>
              </a:rPr>
              <a:t>“</a:t>
            </a:r>
            <a:r>
              <a:rPr lang="zh-CN" altLang="en-US" sz="2400" dirty="0">
                <a:latin typeface="Times New Roman" panose="02020603050405020304" pitchFamily="18" charset="0"/>
                <a:sym typeface="Times New Roman" panose="02020603050405020304" pitchFamily="18" charset="0"/>
              </a:rPr>
              <a:t>真</a:t>
            </a:r>
            <a:r>
              <a:rPr lang="zh-CN" altLang="en-US" sz="2400" dirty="0">
                <a:sym typeface="Times New Roman" panose="02020603050405020304" pitchFamily="18" charset="0"/>
              </a:rPr>
              <a:t>”</a:t>
            </a:r>
            <a:r>
              <a:rPr lang="zh-CN" altLang="en-US" sz="2400" dirty="0">
                <a:latin typeface="Times New Roman" panose="02020603050405020304" pitchFamily="18" charset="0"/>
                <a:sym typeface="Times New Roman" panose="02020603050405020304" pitchFamily="18" charset="0"/>
              </a:rPr>
              <a:t>或</a:t>
            </a:r>
            <a:r>
              <a:rPr lang="zh-CN" altLang="en-US" sz="2400" dirty="0">
                <a:sym typeface="Times New Roman" panose="02020603050405020304" pitchFamily="18" charset="0"/>
              </a:rPr>
              <a:t>“</a:t>
            </a:r>
            <a:r>
              <a:rPr lang="zh-CN" altLang="en-US" sz="2400" dirty="0">
                <a:latin typeface="Times New Roman" panose="02020603050405020304" pitchFamily="18" charset="0"/>
                <a:sym typeface="Times New Roman" panose="02020603050405020304" pitchFamily="18" charset="0"/>
              </a:rPr>
              <a:t>假</a:t>
            </a:r>
            <a:r>
              <a:rPr lang="zh-CN" altLang="en-US" sz="2400" dirty="0">
                <a:sym typeface="Times New Roman" panose="02020603050405020304" pitchFamily="18" charset="0"/>
              </a:rPr>
              <a:t>”</a:t>
            </a:r>
            <a:r>
              <a:rPr lang="zh-CN" altLang="en-US" sz="2400" dirty="0">
                <a:latin typeface="Times New Roman" panose="02020603050405020304" pitchFamily="18" charset="0"/>
                <a:sym typeface="Times New Roman" panose="02020603050405020304" pitchFamily="18" charset="0"/>
              </a:rPr>
              <a:t>。</a:t>
            </a:r>
            <a:r>
              <a:rPr lang="en-US" altLang="zh-CN" sz="2400" dirty="0">
                <a:latin typeface="Times New Roman" panose="02020603050405020304" pitchFamily="18" charset="0"/>
                <a:sym typeface="Times New Roman" panose="02020603050405020304" pitchFamily="18" charset="0"/>
              </a:rPr>
              <a:t>Java</a:t>
            </a:r>
            <a:r>
              <a:rPr lang="zh-CN" altLang="en-US" sz="2400" dirty="0">
                <a:latin typeface="Times New Roman" panose="02020603050405020304" pitchFamily="18" charset="0"/>
                <a:sym typeface="Times New Roman" panose="02020603050405020304" pitchFamily="18" charset="0"/>
              </a:rPr>
              <a:t>中的常用关系运算符如下：</a:t>
            </a:r>
          </a:p>
          <a:p>
            <a:pPr lvl="2">
              <a:spcBef>
                <a:spcPts val="600"/>
              </a:spcBef>
              <a:buSzPct val="100000"/>
              <a:buFont typeface="Times New Roman" panose="02020603050405020304" pitchFamily="18" charset="0"/>
              <a:buNone/>
            </a:pPr>
            <a:r>
              <a:rPr lang="en-US" altLang="zh-CN" sz="2400" dirty="0">
                <a:latin typeface="Times New Roman" panose="02020603050405020304" pitchFamily="18" charset="0"/>
                <a:sym typeface="Times New Roman" panose="02020603050405020304" pitchFamily="18" charset="0"/>
              </a:rPr>
              <a:t>= =		</a:t>
            </a:r>
            <a:r>
              <a:rPr lang="zh-CN" altLang="en-US" sz="2400" dirty="0">
                <a:latin typeface="Times New Roman" panose="02020603050405020304" pitchFamily="18" charset="0"/>
                <a:sym typeface="Times New Roman" panose="02020603050405020304" pitchFamily="18" charset="0"/>
              </a:rPr>
              <a:t>等于</a:t>
            </a:r>
          </a:p>
          <a:p>
            <a:pPr lvl="2">
              <a:spcBef>
                <a:spcPts val="600"/>
              </a:spcBef>
              <a:buSzPct val="100000"/>
              <a:buFont typeface="Times New Roman" panose="02020603050405020304" pitchFamily="18" charset="0"/>
              <a:buNone/>
            </a:pPr>
            <a:r>
              <a:rPr lang="en-US" altLang="zh-CN" sz="2400" dirty="0">
                <a:latin typeface="Times New Roman" panose="02020603050405020304" pitchFamily="18" charset="0"/>
                <a:sym typeface="Times New Roman" panose="02020603050405020304" pitchFamily="18" charset="0"/>
              </a:rPr>
              <a:t>! =		</a:t>
            </a:r>
            <a:r>
              <a:rPr lang="zh-CN" altLang="en-US" sz="2400" dirty="0">
                <a:latin typeface="Times New Roman" panose="02020603050405020304" pitchFamily="18" charset="0"/>
                <a:sym typeface="Times New Roman" panose="02020603050405020304" pitchFamily="18" charset="0"/>
              </a:rPr>
              <a:t>不等于</a:t>
            </a:r>
          </a:p>
          <a:p>
            <a:pPr lvl="2">
              <a:spcBef>
                <a:spcPts val="600"/>
              </a:spcBef>
              <a:buSzPct val="100000"/>
              <a:buFont typeface="Times New Roman" panose="02020603050405020304" pitchFamily="18" charset="0"/>
              <a:buNone/>
            </a:pPr>
            <a:r>
              <a:rPr lang="en-US" altLang="zh-CN" sz="2400" dirty="0">
                <a:latin typeface="Times New Roman" panose="02020603050405020304" pitchFamily="18" charset="0"/>
                <a:sym typeface="Times New Roman" panose="02020603050405020304" pitchFamily="18" charset="0"/>
              </a:rPr>
              <a:t>&gt;		</a:t>
            </a:r>
            <a:r>
              <a:rPr lang="zh-CN" altLang="en-US" sz="2400" dirty="0">
                <a:latin typeface="Times New Roman" panose="02020603050405020304" pitchFamily="18" charset="0"/>
                <a:sym typeface="Times New Roman" panose="02020603050405020304" pitchFamily="18" charset="0"/>
              </a:rPr>
              <a:t>大于</a:t>
            </a:r>
          </a:p>
          <a:p>
            <a:pPr lvl="2">
              <a:spcBef>
                <a:spcPts val="600"/>
              </a:spcBef>
              <a:buSzPct val="100000"/>
              <a:buFont typeface="Times New Roman" panose="02020603050405020304" pitchFamily="18" charset="0"/>
              <a:buNone/>
            </a:pPr>
            <a:r>
              <a:rPr lang="en-US" altLang="zh-CN" sz="2400" dirty="0">
                <a:latin typeface="Times New Roman" panose="02020603050405020304" pitchFamily="18" charset="0"/>
                <a:sym typeface="Times New Roman" panose="02020603050405020304" pitchFamily="18" charset="0"/>
              </a:rPr>
              <a:t>&lt;		</a:t>
            </a:r>
            <a:r>
              <a:rPr lang="zh-CN" altLang="en-US" sz="2400" dirty="0">
                <a:latin typeface="Times New Roman" panose="02020603050405020304" pitchFamily="18" charset="0"/>
                <a:sym typeface="Times New Roman" panose="02020603050405020304" pitchFamily="18" charset="0"/>
              </a:rPr>
              <a:t>小于</a:t>
            </a:r>
          </a:p>
          <a:p>
            <a:pPr lvl="2">
              <a:spcBef>
                <a:spcPts val="600"/>
              </a:spcBef>
              <a:buSzPct val="100000"/>
              <a:buFont typeface="Times New Roman" panose="02020603050405020304" pitchFamily="18" charset="0"/>
              <a:buNone/>
            </a:pPr>
            <a:r>
              <a:rPr lang="en-US" altLang="zh-CN" sz="2400" dirty="0">
                <a:latin typeface="Times New Roman" panose="02020603050405020304" pitchFamily="18" charset="0"/>
                <a:sym typeface="Times New Roman" panose="02020603050405020304" pitchFamily="18" charset="0"/>
              </a:rPr>
              <a:t>&gt;=		</a:t>
            </a:r>
            <a:r>
              <a:rPr lang="zh-CN" altLang="en-US" sz="2400" dirty="0">
                <a:latin typeface="Times New Roman" panose="02020603050405020304" pitchFamily="18" charset="0"/>
                <a:sym typeface="Times New Roman" panose="02020603050405020304" pitchFamily="18" charset="0"/>
              </a:rPr>
              <a:t>大于等于</a:t>
            </a:r>
          </a:p>
          <a:p>
            <a:pPr lvl="2">
              <a:spcBef>
                <a:spcPts val="600"/>
              </a:spcBef>
              <a:buSzPct val="100000"/>
              <a:buFont typeface="Times New Roman" panose="02020603050405020304" pitchFamily="18" charset="0"/>
              <a:buNone/>
            </a:pPr>
            <a:r>
              <a:rPr lang="en-US" altLang="zh-CN" sz="2400" dirty="0">
                <a:latin typeface="Times New Roman" panose="02020603050405020304" pitchFamily="18" charset="0"/>
                <a:sym typeface="Times New Roman" panose="02020603050405020304" pitchFamily="18" charset="0"/>
              </a:rPr>
              <a:t>&lt;=		</a:t>
            </a:r>
            <a:r>
              <a:rPr lang="zh-CN" altLang="en-US" sz="2400" dirty="0">
                <a:latin typeface="Times New Roman" panose="02020603050405020304" pitchFamily="18" charset="0"/>
                <a:sym typeface="Times New Roman" panose="02020603050405020304" pitchFamily="18" charset="0"/>
              </a:rPr>
              <a:t>小于等于</a:t>
            </a:r>
            <a:endParaRPr lang="zh-CN" altLang="en-US" dirty="0"/>
          </a:p>
        </p:txBody>
      </p:sp>
    </p:spTree>
    <p:extLst>
      <p:ext uri="{BB962C8B-B14F-4D97-AF65-F5344CB8AC3E}">
        <p14:creationId xmlns:p14="http://schemas.microsoft.com/office/powerpoint/2010/main" val="1502290688"/>
      </p:ext>
    </p:extLst>
  </p:cSld>
  <p:clrMapOvr>
    <a:masterClrMapping/>
  </p:clrMapOvr>
  <p:transition>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zh-CN" altLang="en-US" b="0">
                <a:solidFill>
                  <a:schemeClr val="bg1"/>
                </a:solidFill>
              </a:rPr>
              <a:t>注意事项</a:t>
            </a:r>
            <a:endParaRPr lang="zh-CN" altLang="en-US"/>
          </a:p>
        </p:txBody>
      </p:sp>
      <p:sp>
        <p:nvSpPr>
          <p:cNvPr id="38915" name="Rectangle 3"/>
          <p:cNvSpPr>
            <a:spLocks noGrp="1" noChangeArrowheads="1"/>
          </p:cNvSpPr>
          <p:nvPr>
            <p:ph type="body" idx="1"/>
          </p:nvPr>
        </p:nvSpPr>
        <p:spPr>
          <a:xfrm>
            <a:off x="521995" y="1190563"/>
            <a:ext cx="8229600" cy="4525963"/>
          </a:xfrm>
          <a:ln/>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342900" indent="-342900" algn="l">
              <a:lnSpc>
                <a:spcPct val="120000"/>
              </a:lnSpc>
              <a:buFont typeface="Times New Roman" panose="02020603050405020304" pitchFamily="18" charset="0"/>
              <a:buChar char="•"/>
            </a:pPr>
            <a:r>
              <a:rPr lang="en-US" altLang="zh-CN" sz="3600" b="1" dirty="0"/>
              <a:t>&lt;</a:t>
            </a:r>
            <a:r>
              <a:rPr lang="zh-CN" altLang="en-US" sz="3600" b="1" dirty="0"/>
              <a:t>、</a:t>
            </a:r>
            <a:r>
              <a:rPr lang="en-US" altLang="zh-CN" sz="3600" b="1" dirty="0"/>
              <a:t>&gt;</a:t>
            </a:r>
            <a:r>
              <a:rPr lang="zh-CN" altLang="en-US" sz="3600" b="1" dirty="0"/>
              <a:t>、</a:t>
            </a:r>
            <a:r>
              <a:rPr lang="en-US" altLang="zh-CN" sz="3600" b="1" dirty="0"/>
              <a:t>&lt;=</a:t>
            </a:r>
            <a:r>
              <a:rPr lang="zh-CN" altLang="en-US" sz="3600" b="1" dirty="0"/>
              <a:t>和</a:t>
            </a:r>
            <a:r>
              <a:rPr lang="en-US" altLang="zh-CN" sz="3600" b="1" dirty="0"/>
              <a:t>&gt;=</a:t>
            </a:r>
            <a:r>
              <a:rPr lang="zh-CN" altLang="en-US" sz="3600" b="1" dirty="0"/>
              <a:t>只能用来比较两个数值类型数据</a:t>
            </a:r>
            <a:r>
              <a:rPr lang="en-US" altLang="zh-CN" sz="3600" b="1" dirty="0"/>
              <a:t>(</a:t>
            </a:r>
            <a:r>
              <a:rPr lang="zh-CN" altLang="en-US" sz="3600" b="1" dirty="0"/>
              <a:t>含字符类型</a:t>
            </a:r>
            <a:r>
              <a:rPr lang="en-US" altLang="zh-CN" sz="3600" b="1" dirty="0"/>
              <a:t>)</a:t>
            </a:r>
            <a:r>
              <a:rPr lang="zh-CN" altLang="en-US" sz="3600" b="1" dirty="0"/>
              <a:t>的大小</a:t>
            </a:r>
          </a:p>
          <a:p>
            <a:pPr marL="742950" lvl="1" indent="-285750" algn="l">
              <a:lnSpc>
                <a:spcPct val="120000"/>
              </a:lnSpc>
              <a:buFont typeface="Times New Roman" panose="02020603050405020304" pitchFamily="18" charset="0"/>
              <a:buChar char="•"/>
            </a:pPr>
            <a:r>
              <a:rPr lang="zh-CN" altLang="en-US" sz="3600" b="1" dirty="0"/>
              <a:t>不能用于</a:t>
            </a:r>
            <a:r>
              <a:rPr lang="en-US" altLang="zh-CN" sz="3600" b="1" dirty="0"/>
              <a:t>Strings</a:t>
            </a:r>
            <a:r>
              <a:rPr lang="zh-CN" altLang="en-US" sz="3600" b="1" dirty="0"/>
              <a:t>、</a:t>
            </a:r>
            <a:r>
              <a:rPr lang="en-US" altLang="zh-CN" sz="3600" b="1" dirty="0" err="1"/>
              <a:t>booleans</a:t>
            </a:r>
            <a:r>
              <a:rPr lang="zh-CN" altLang="en-US" sz="3600" b="1" dirty="0"/>
              <a:t>、</a:t>
            </a:r>
            <a:r>
              <a:rPr lang="en-US" altLang="zh-CN" sz="3600" b="1" dirty="0"/>
              <a:t>arrays</a:t>
            </a:r>
            <a:r>
              <a:rPr lang="zh-CN" altLang="en-US" sz="3600" b="1" dirty="0"/>
              <a:t>或其他类型</a:t>
            </a:r>
            <a:endParaRPr lang="zh-CN" altLang="en-US" sz="3600" dirty="0"/>
          </a:p>
        </p:txBody>
      </p:sp>
    </p:spTree>
    <p:extLst>
      <p:ext uri="{BB962C8B-B14F-4D97-AF65-F5344CB8AC3E}">
        <p14:creationId xmlns:p14="http://schemas.microsoft.com/office/powerpoint/2010/main" val="3902855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3"/>
          <p:cNvSpPr>
            <a:spLocks noChangeArrowheads="1"/>
          </p:cNvSpPr>
          <p:nvPr/>
        </p:nvSpPr>
        <p:spPr bwMode="auto">
          <a:xfrm>
            <a:off x="591104" y="117693"/>
            <a:ext cx="7327777"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square">
            <a:spAutoFit/>
          </a:bodyPr>
          <a:lstStyle/>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a:t>
            </a:r>
            <a:r>
              <a:rPr lang="zh-CN" altLang="en-US" sz="1600" dirty="0">
                <a:latin typeface="Times New Roman" panose="02020603050405020304" pitchFamily="18" charset="0"/>
                <a:sym typeface="Times New Roman" panose="02020603050405020304" pitchFamily="18" charset="0"/>
              </a:rPr>
              <a:t>程序文件名称为</a:t>
            </a:r>
            <a:r>
              <a:rPr lang="en-US" altLang="zh-CN" sz="1600" dirty="0">
                <a:latin typeface="Times New Roman" panose="02020603050405020304" pitchFamily="18" charset="0"/>
                <a:sym typeface="Times New Roman" panose="02020603050405020304" pitchFamily="18" charset="0"/>
              </a:rPr>
              <a:t>TestRelation.java</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public class </a:t>
            </a:r>
            <a:r>
              <a:rPr lang="en-US" altLang="zh-CN" sz="1600" dirty="0" err="1">
                <a:latin typeface="Times New Roman" panose="02020603050405020304" pitchFamily="18" charset="0"/>
                <a:sym typeface="Times New Roman" panose="02020603050405020304" pitchFamily="18" charset="0"/>
              </a:rPr>
              <a:t>TestRelation</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public static void main(String </a:t>
            </a:r>
            <a:r>
              <a:rPr lang="en-US" altLang="zh-CN" sz="1600" dirty="0" err="1">
                <a:latin typeface="Times New Roman" panose="02020603050405020304" pitchFamily="18" charset="0"/>
                <a:sym typeface="Times New Roman" panose="02020603050405020304" pitchFamily="18" charset="0"/>
              </a:rPr>
              <a:t>args</a:t>
            </a:r>
            <a:r>
              <a:rPr lang="en-US" altLang="zh-CN" sz="1600" dirty="0">
                <a:latin typeface="Times New Roman" panose="02020603050405020304" pitchFamily="18" charset="0"/>
                <a:sym typeface="Times New Roman" panose="02020603050405020304" pitchFamily="18" charset="0"/>
              </a:rPr>
              <a:t>[])</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r>
              <a:rPr lang="zh-CN" altLang="en-US" sz="1600" dirty="0">
                <a:latin typeface="Times New Roman" panose="02020603050405020304" pitchFamily="18" charset="0"/>
                <a:sym typeface="Times New Roman" panose="02020603050405020304" pitchFamily="18" charset="0"/>
              </a:rPr>
              <a:t>变量初始化</a:t>
            </a:r>
          </a:p>
          <a:p>
            <a:pPr>
              <a:buSzPct val="100000"/>
              <a:buFont typeface="Times New Roman" panose="02020603050405020304" pitchFamily="18" charset="0"/>
              <a:buNone/>
            </a:pPr>
            <a:r>
              <a:rPr lang="zh-CN" altLang="en-US" sz="1600" dirty="0">
                <a:latin typeface="Times New Roman" panose="02020603050405020304" pitchFamily="18" charset="0"/>
                <a:sym typeface="Times New Roman" panose="02020603050405020304" pitchFamily="18" charset="0"/>
              </a:rPr>
              <a:t>		</a:t>
            </a:r>
            <a:r>
              <a:rPr lang="en-US" altLang="zh-CN" sz="1600" dirty="0" err="1">
                <a:latin typeface="Times New Roman" panose="02020603050405020304" pitchFamily="18" charset="0"/>
                <a:sym typeface="Times New Roman" panose="02020603050405020304" pitchFamily="18" charset="0"/>
              </a:rPr>
              <a:t>int</a:t>
            </a:r>
            <a:r>
              <a:rPr lang="en-US" altLang="zh-CN" sz="1600" dirty="0">
                <a:latin typeface="Times New Roman" panose="02020603050405020304" pitchFamily="18" charset="0"/>
                <a:sym typeface="Times New Roman" panose="02020603050405020304" pitchFamily="18" charset="0"/>
              </a:rPr>
              <a:t> a = 30;</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r>
              <a:rPr lang="en-US" altLang="zh-CN" sz="1600" dirty="0" err="1">
                <a:latin typeface="Times New Roman" panose="02020603050405020304" pitchFamily="18" charset="0"/>
                <a:sym typeface="Times New Roman" panose="02020603050405020304" pitchFamily="18" charset="0"/>
              </a:rPr>
              <a:t>int</a:t>
            </a:r>
            <a:r>
              <a:rPr lang="en-US" altLang="zh-CN" sz="1600" dirty="0">
                <a:latin typeface="Times New Roman" panose="02020603050405020304" pitchFamily="18" charset="0"/>
                <a:sym typeface="Times New Roman" panose="02020603050405020304" pitchFamily="18" charset="0"/>
              </a:rPr>
              <a:t> b = 20;</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r>
              <a:rPr lang="zh-CN" altLang="en-US" sz="1600" dirty="0">
                <a:latin typeface="Times New Roman" panose="02020603050405020304" pitchFamily="18" charset="0"/>
                <a:sym typeface="Times New Roman" panose="02020603050405020304" pitchFamily="18" charset="0"/>
              </a:rPr>
              <a:t>定义结果变量</a:t>
            </a:r>
          </a:p>
          <a:p>
            <a:pPr>
              <a:buSzPct val="100000"/>
              <a:buFont typeface="Times New Roman" panose="02020603050405020304" pitchFamily="18" charset="0"/>
              <a:buNone/>
            </a:pPr>
            <a:r>
              <a:rPr lang="zh-CN" altLang="en-US" sz="1600" dirty="0">
                <a:latin typeface="Times New Roman" panose="02020603050405020304" pitchFamily="18" charset="0"/>
                <a:sym typeface="Times New Roman" panose="02020603050405020304" pitchFamily="18" charset="0"/>
              </a:rPr>
              <a:t>		</a:t>
            </a:r>
            <a:r>
              <a:rPr lang="en-US" altLang="zh-CN" sz="1600" dirty="0" err="1">
                <a:latin typeface="Times New Roman" panose="02020603050405020304" pitchFamily="18" charset="0"/>
                <a:sym typeface="Times New Roman" panose="02020603050405020304" pitchFamily="18" charset="0"/>
              </a:rPr>
              <a:t>boolean</a:t>
            </a:r>
            <a:r>
              <a:rPr lang="en-US" altLang="zh-CN" sz="1600" dirty="0">
                <a:latin typeface="Times New Roman" panose="02020603050405020304" pitchFamily="18" charset="0"/>
                <a:sym typeface="Times New Roman" panose="02020603050405020304" pitchFamily="18" charset="0"/>
              </a:rPr>
              <a:t> r1,r2,r3,r4,r5,r6;</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r>
              <a:rPr lang="zh-CN" altLang="en-US" sz="1600" dirty="0">
                <a:latin typeface="Times New Roman" panose="02020603050405020304" pitchFamily="18" charset="0"/>
                <a:sym typeface="Times New Roman" panose="02020603050405020304" pitchFamily="18" charset="0"/>
              </a:rPr>
              <a:t>计算结果</a:t>
            </a:r>
            <a:endParaRPr lang="en-US" altLang="zh-CN"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r1 = a == b;</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r2 = a != b;</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r3 = a &gt; b;</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r4 = a &lt; b;</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r5 = a &gt;= b;</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r6 = a &lt;= b;</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r>
              <a:rPr lang="zh-CN" altLang="en-US" sz="1600" dirty="0">
                <a:latin typeface="Times New Roman" panose="02020603050405020304" pitchFamily="18" charset="0"/>
                <a:sym typeface="Times New Roman" panose="02020603050405020304" pitchFamily="18" charset="0"/>
              </a:rPr>
              <a:t>输出结果</a:t>
            </a:r>
          </a:p>
          <a:p>
            <a:pPr>
              <a:buSzPct val="100000"/>
              <a:buFont typeface="Times New Roman" panose="02020603050405020304" pitchFamily="18" charset="0"/>
              <a:buNone/>
            </a:pPr>
            <a:r>
              <a:rPr lang="zh-CN" altLang="en-US" sz="1600" dirty="0">
                <a:latin typeface="Times New Roman" panose="02020603050405020304" pitchFamily="18" charset="0"/>
                <a:sym typeface="Times New Roman" panose="02020603050405020304" pitchFamily="18" charset="0"/>
              </a:rPr>
              <a:t>	</a:t>
            </a:r>
            <a:r>
              <a:rPr lang="en-US" altLang="zh-CN" sz="1600" dirty="0" err="1">
                <a:latin typeface="Times New Roman" panose="02020603050405020304" pitchFamily="18" charset="0"/>
                <a:sym typeface="Times New Roman" panose="02020603050405020304" pitchFamily="18" charset="0"/>
              </a:rPr>
              <a:t>System.out.println</a:t>
            </a:r>
            <a:r>
              <a:rPr lang="en-US" altLang="zh-CN" sz="1600" dirty="0">
                <a:latin typeface="Times New Roman" panose="02020603050405020304" pitchFamily="18" charset="0"/>
                <a:sym typeface="Times New Roman" panose="02020603050405020304" pitchFamily="18" charset="0"/>
              </a:rPr>
              <a:t>("a = " + a + "   b = " + b);</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r>
              <a:rPr lang="en-US" altLang="zh-CN" sz="1600" dirty="0" err="1">
                <a:latin typeface="Times New Roman" panose="02020603050405020304" pitchFamily="18" charset="0"/>
                <a:sym typeface="Times New Roman" panose="02020603050405020304" pitchFamily="18" charset="0"/>
              </a:rPr>
              <a:t>System.out.println</a:t>
            </a:r>
            <a:r>
              <a:rPr lang="en-US" altLang="zh-CN" sz="1600" dirty="0">
                <a:latin typeface="Times New Roman" panose="02020603050405020304" pitchFamily="18" charset="0"/>
                <a:sym typeface="Times New Roman" panose="02020603050405020304" pitchFamily="18" charset="0"/>
              </a:rPr>
              <a:t>("a==b = " + r1); </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r>
              <a:rPr lang="en-US" altLang="zh-CN" sz="1600" dirty="0" err="1">
                <a:latin typeface="Times New Roman" panose="02020603050405020304" pitchFamily="18" charset="0"/>
                <a:sym typeface="Times New Roman" panose="02020603050405020304" pitchFamily="18" charset="0"/>
              </a:rPr>
              <a:t>System.out.println</a:t>
            </a:r>
            <a:r>
              <a:rPr lang="en-US" altLang="zh-CN" sz="1600" dirty="0">
                <a:latin typeface="Times New Roman" panose="02020603050405020304" pitchFamily="18" charset="0"/>
                <a:sym typeface="Times New Roman" panose="02020603050405020304" pitchFamily="18" charset="0"/>
              </a:rPr>
              <a:t>("a!=b = " + r2);</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r>
              <a:rPr lang="en-US" altLang="zh-CN" sz="1600" dirty="0" err="1">
                <a:latin typeface="Times New Roman" panose="02020603050405020304" pitchFamily="18" charset="0"/>
                <a:sym typeface="Times New Roman" panose="02020603050405020304" pitchFamily="18" charset="0"/>
              </a:rPr>
              <a:t>System.out.println</a:t>
            </a:r>
            <a:r>
              <a:rPr lang="en-US" altLang="zh-CN" sz="1600" dirty="0">
                <a:latin typeface="Times New Roman" panose="02020603050405020304" pitchFamily="18" charset="0"/>
                <a:sym typeface="Times New Roman" panose="02020603050405020304" pitchFamily="18" charset="0"/>
              </a:rPr>
              <a:t>("a&gt;b = " + r3);</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r>
              <a:rPr lang="en-US" altLang="zh-CN" sz="1600" dirty="0" err="1">
                <a:latin typeface="Times New Roman" panose="02020603050405020304" pitchFamily="18" charset="0"/>
                <a:sym typeface="Times New Roman" panose="02020603050405020304" pitchFamily="18" charset="0"/>
              </a:rPr>
              <a:t>System.out.println</a:t>
            </a:r>
            <a:r>
              <a:rPr lang="en-US" altLang="zh-CN" sz="1600" dirty="0">
                <a:latin typeface="Times New Roman" panose="02020603050405020304" pitchFamily="18" charset="0"/>
                <a:sym typeface="Times New Roman" panose="02020603050405020304" pitchFamily="18" charset="0"/>
              </a:rPr>
              <a:t>("a&lt;b = " + r4);</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r>
              <a:rPr lang="en-US" altLang="zh-CN" sz="1600" dirty="0" err="1">
                <a:latin typeface="Times New Roman" panose="02020603050405020304" pitchFamily="18" charset="0"/>
                <a:sym typeface="Times New Roman" panose="02020603050405020304" pitchFamily="18" charset="0"/>
              </a:rPr>
              <a:t>System.out.println</a:t>
            </a:r>
            <a:r>
              <a:rPr lang="en-US" altLang="zh-CN" sz="1600" dirty="0">
                <a:latin typeface="Times New Roman" panose="02020603050405020304" pitchFamily="18" charset="0"/>
                <a:sym typeface="Times New Roman" panose="02020603050405020304" pitchFamily="18" charset="0"/>
              </a:rPr>
              <a:t>("a&gt;=b = " + r5);</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r>
              <a:rPr lang="en-US" altLang="zh-CN" sz="1600" dirty="0" err="1">
                <a:latin typeface="Times New Roman" panose="02020603050405020304" pitchFamily="18" charset="0"/>
                <a:sym typeface="Times New Roman" panose="02020603050405020304" pitchFamily="18" charset="0"/>
              </a:rPr>
              <a:t>System.out.println</a:t>
            </a:r>
            <a:r>
              <a:rPr lang="en-US" altLang="zh-CN" sz="1600" dirty="0">
                <a:latin typeface="Times New Roman" panose="02020603050405020304" pitchFamily="18" charset="0"/>
                <a:sym typeface="Times New Roman" panose="02020603050405020304" pitchFamily="18" charset="0"/>
              </a:rPr>
              <a:t>("a&lt;=b = " + r6);</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a:t>
            </a:r>
            <a:endParaRPr lang="zh-CN" altLang="en-US" sz="1600" dirty="0"/>
          </a:p>
        </p:txBody>
      </p:sp>
    </p:spTree>
    <p:extLst>
      <p:ext uri="{BB962C8B-B14F-4D97-AF65-F5344CB8AC3E}">
        <p14:creationId xmlns:p14="http://schemas.microsoft.com/office/powerpoint/2010/main" val="2025567720"/>
      </p:ext>
    </p:extLst>
  </p:cSld>
  <p:clrMapOvr>
    <a:masterClrMapping/>
  </p:clrMapOvr>
  <p:transition>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2"/>
          <p:cNvSpPr>
            <a:spLocks noChangeArrowheads="1"/>
          </p:cNvSpPr>
          <p:nvPr/>
        </p:nvSpPr>
        <p:spPr bwMode="auto">
          <a:xfrm>
            <a:off x="395288" y="1125538"/>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a:spcBef>
                <a:spcPts val="800"/>
              </a:spcBef>
              <a:buSzPct val="100000"/>
              <a:buFont typeface="Times New Roman" panose="02020603050405020304" pitchFamily="18" charset="0"/>
              <a:buNone/>
            </a:pPr>
            <a:r>
              <a:rPr lang="zh-CN" altLang="en-US" sz="2800" b="1" dirty="0">
                <a:latin typeface="Times New Roman" panose="02020603050405020304" pitchFamily="18" charset="0"/>
                <a:sym typeface="Times New Roman" panose="02020603050405020304" pitchFamily="18" charset="0"/>
              </a:rPr>
              <a:t>布尔逻辑运算符</a:t>
            </a:r>
            <a:endParaRPr lang="zh-CN" altLang="en-US" dirty="0"/>
          </a:p>
        </p:txBody>
      </p:sp>
      <p:sp>
        <p:nvSpPr>
          <p:cNvPr id="43011" name="矩形 3"/>
          <p:cNvSpPr>
            <a:spLocks noChangeArrowheads="1"/>
          </p:cNvSpPr>
          <p:nvPr/>
        </p:nvSpPr>
        <p:spPr bwMode="auto">
          <a:xfrm>
            <a:off x="2841625" y="1663700"/>
            <a:ext cx="2813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a:spcBef>
                <a:spcPts val="800"/>
              </a:spcBef>
              <a:buSzPct val="100000"/>
              <a:buFont typeface="Times New Roman" panose="02020603050405020304" pitchFamily="18" charset="0"/>
              <a:buNone/>
            </a:pPr>
            <a:r>
              <a:rPr lang="en-US" altLang="zh-CN" sz="2400" b="1">
                <a:latin typeface="Times New Roman" panose="02020603050405020304" pitchFamily="18" charset="0"/>
                <a:sym typeface="Times New Roman" panose="02020603050405020304" pitchFamily="18" charset="0"/>
              </a:rPr>
              <a:t> </a:t>
            </a:r>
            <a:r>
              <a:rPr lang="zh-CN" altLang="en-US" sz="2400" b="1">
                <a:latin typeface="Times New Roman" panose="02020603050405020304" pitchFamily="18" charset="0"/>
                <a:sym typeface="Times New Roman" panose="02020603050405020304" pitchFamily="18" charset="0"/>
              </a:rPr>
              <a:t>布尔运算符及规则</a:t>
            </a:r>
            <a:endParaRPr lang="zh-CN" altLang="en-US"/>
          </a:p>
        </p:txBody>
      </p:sp>
      <p:graphicFrame>
        <p:nvGraphicFramePr>
          <p:cNvPr id="43012" name="对象 4"/>
          <p:cNvGraphicFramePr>
            <a:graphicFrameLocks noChangeAspect="1"/>
          </p:cNvGraphicFramePr>
          <p:nvPr/>
        </p:nvGraphicFramePr>
        <p:xfrm>
          <a:off x="228600" y="2482850"/>
          <a:ext cx="8686800" cy="2546350"/>
        </p:xfrm>
        <a:graphic>
          <a:graphicData uri="http://schemas.openxmlformats.org/presentationml/2006/ole">
            <mc:AlternateContent xmlns:mc="http://schemas.openxmlformats.org/markup-compatibility/2006">
              <mc:Choice xmlns:v="urn:schemas-microsoft-com:vml" Requires="v">
                <p:oleObj spid="_x0000_s8225" r:id="rId3" imgW="5418137" imgH="1585277" progId="WPS.Doc.6">
                  <p:embed/>
                </p:oleObj>
              </mc:Choice>
              <mc:Fallback>
                <p:oleObj r:id="rId3" imgW="5418137" imgH="1585277" progId="WPS.Doc.6">
                  <p:embed/>
                  <p:pic>
                    <p:nvPicPr>
                      <p:cNvPr id="43012"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482850"/>
                        <a:ext cx="8686800"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11062156"/>
      </p:ext>
    </p:extLst>
  </p:cSld>
  <p:clrMapOvr>
    <a:masterClrMapping/>
  </p:clrMapOvr>
  <p:transition>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0" y="895350"/>
            <a:ext cx="9144000" cy="1143000"/>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zh-CN" altLang="en-US" b="0" dirty="0">
                <a:solidFill>
                  <a:schemeClr val="accent2"/>
                </a:solidFill>
              </a:rPr>
              <a:t>短路规则 </a:t>
            </a:r>
            <a:r>
              <a:rPr lang="en-US" altLang="zh-CN" b="0" dirty="0">
                <a:solidFill>
                  <a:schemeClr val="accent2"/>
                </a:solidFill>
              </a:rPr>
              <a:t>( </a:t>
            </a:r>
            <a:r>
              <a:rPr lang="en-US" altLang="zh-CN" b="0" dirty="0">
                <a:solidFill>
                  <a:srgbClr val="FF0000"/>
                </a:solidFill>
              </a:rPr>
              <a:t>&amp;&amp;</a:t>
            </a:r>
            <a:r>
              <a:rPr lang="zh-CN" altLang="en-US" b="0" dirty="0">
                <a:solidFill>
                  <a:schemeClr val="accent2"/>
                </a:solidFill>
              </a:rPr>
              <a:t>和</a:t>
            </a:r>
            <a:r>
              <a:rPr lang="en-US" altLang="zh-CN" b="0" dirty="0">
                <a:solidFill>
                  <a:srgbClr val="FF0000"/>
                </a:solidFill>
              </a:rPr>
              <a:t>||</a:t>
            </a:r>
            <a:r>
              <a:rPr lang="en-US" altLang="zh-CN" b="0" dirty="0">
                <a:solidFill>
                  <a:schemeClr val="accent2"/>
                </a:solidFill>
              </a:rPr>
              <a:t> )</a:t>
            </a:r>
            <a:endParaRPr lang="zh-CN" altLang="en-US" dirty="0"/>
          </a:p>
        </p:txBody>
      </p:sp>
      <p:sp>
        <p:nvSpPr>
          <p:cNvPr id="44035" name="Rectangle 3"/>
          <p:cNvSpPr>
            <a:spLocks noGrp="1" noChangeArrowheads="1"/>
          </p:cNvSpPr>
          <p:nvPr>
            <p:ph type="body" idx="1"/>
          </p:nvPr>
        </p:nvSpPr>
        <p:spPr>
          <a:xfrm>
            <a:off x="0" y="2266950"/>
            <a:ext cx="9144000" cy="4114800"/>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buFont typeface="Times New Roman" panose="02020603050405020304" pitchFamily="18" charset="0"/>
              <a:buChar char="•"/>
            </a:pPr>
            <a:r>
              <a:rPr lang="zh-CN" altLang="en-US" sz="3600" b="1"/>
              <a:t>如果从第一个操作数可以推断出表达式结果，就不再计算第二个操作数</a:t>
            </a:r>
          </a:p>
          <a:p>
            <a:pPr marL="342900" indent="-342900" algn="l">
              <a:buFont typeface="Times New Roman" panose="02020603050405020304" pitchFamily="18" charset="0"/>
              <a:buChar char="•"/>
            </a:pPr>
            <a:r>
              <a:rPr lang="zh-CN" altLang="en-US" sz="3600" b="1"/>
              <a:t>例如</a:t>
            </a:r>
            <a:r>
              <a:rPr lang="en-US" altLang="zh-CN" sz="3600" b="1"/>
              <a:t>:</a:t>
            </a:r>
            <a:endParaRPr lang="zh-CN" altLang="en-US" sz="3600" b="1"/>
          </a:p>
          <a:p>
            <a:pPr marL="342900" indent="-342900" algn="l">
              <a:buFont typeface="Times New Roman" panose="02020603050405020304" pitchFamily="18" charset="0"/>
              <a:buChar char="•"/>
            </a:pPr>
            <a:r>
              <a:rPr lang="en-US" altLang="zh-CN" sz="2800" b="1"/>
              <a:t>	if ((x == 2) &amp;&amp; (y != 2))</a:t>
            </a:r>
            <a:endParaRPr lang="zh-CN" altLang="en-US" sz="2800" b="1"/>
          </a:p>
          <a:p>
            <a:pPr marL="342900" indent="-342900" algn="l">
              <a:buFont typeface="Times New Roman" panose="02020603050405020304" pitchFamily="18" charset="0"/>
              <a:buChar char="•"/>
            </a:pPr>
            <a:r>
              <a:rPr lang="en-US" altLang="zh-CN" sz="2800" b="1"/>
              <a:t>		System.out.println("</a:t>
            </a:r>
            <a:r>
              <a:rPr lang="zh-CN" altLang="en-US" sz="2800" b="1"/>
              <a:t>两个条件都为 </a:t>
            </a:r>
            <a:r>
              <a:rPr lang="en-US" altLang="zh-CN" sz="2800" b="1"/>
              <a:t>true."); </a:t>
            </a:r>
            <a:endParaRPr lang="zh-CN" altLang="en-US" sz="3200"/>
          </a:p>
        </p:txBody>
      </p:sp>
      <p:sp>
        <p:nvSpPr>
          <p:cNvPr id="44036" name="Line 4"/>
          <p:cNvSpPr>
            <a:spLocks noChangeShapeType="1"/>
          </p:cNvSpPr>
          <p:nvPr/>
        </p:nvSpPr>
        <p:spPr bwMode="auto">
          <a:xfrm>
            <a:off x="0" y="2038350"/>
            <a:ext cx="9144000" cy="0"/>
          </a:xfrm>
          <a:prstGeom prst="line">
            <a:avLst/>
          </a:prstGeom>
          <a:noFill/>
          <a:ln w="285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Tree>
    <p:extLst>
      <p:ext uri="{BB962C8B-B14F-4D97-AF65-F5344CB8AC3E}">
        <p14:creationId xmlns:p14="http://schemas.microsoft.com/office/powerpoint/2010/main" val="94949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0" y="801688"/>
            <a:ext cx="9144000" cy="1143000"/>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zh-CN" altLang="en-US" b="0">
                <a:solidFill>
                  <a:schemeClr val="accent2"/>
                </a:solidFill>
              </a:rPr>
              <a:t>逻辑运算</a:t>
            </a:r>
            <a:r>
              <a:rPr lang="en-US" altLang="zh-CN" b="0">
                <a:solidFill>
                  <a:schemeClr val="accent2"/>
                </a:solidFill>
              </a:rPr>
              <a:t>(</a:t>
            </a:r>
            <a:r>
              <a:rPr lang="en-US" altLang="zh-CN" b="0">
                <a:solidFill>
                  <a:srgbClr val="FF0000"/>
                </a:solidFill>
              </a:rPr>
              <a:t>&amp;</a:t>
            </a:r>
            <a:r>
              <a:rPr lang="zh-CN" altLang="en-US" b="0">
                <a:solidFill>
                  <a:schemeClr val="accent2"/>
                </a:solidFill>
              </a:rPr>
              <a:t>和</a:t>
            </a:r>
            <a:r>
              <a:rPr lang="en-US" altLang="zh-CN" b="0">
                <a:solidFill>
                  <a:srgbClr val="FF0000"/>
                </a:solidFill>
              </a:rPr>
              <a:t>| </a:t>
            </a:r>
            <a:r>
              <a:rPr lang="en-US" altLang="zh-CN" b="0">
                <a:solidFill>
                  <a:schemeClr val="accent2"/>
                </a:solidFill>
              </a:rPr>
              <a:t>)</a:t>
            </a:r>
            <a:endParaRPr lang="zh-CN" altLang="en-US"/>
          </a:p>
        </p:txBody>
      </p:sp>
      <p:sp>
        <p:nvSpPr>
          <p:cNvPr id="45059" name="Rectangle 3"/>
          <p:cNvSpPr>
            <a:spLocks noGrp="1" noChangeArrowheads="1"/>
          </p:cNvSpPr>
          <p:nvPr>
            <p:ph type="body" idx="1"/>
          </p:nvPr>
        </p:nvSpPr>
        <p:spPr>
          <a:xfrm>
            <a:off x="377825" y="2173288"/>
            <a:ext cx="8388350" cy="4114800"/>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buFont typeface="Times New Roman" panose="02020603050405020304" pitchFamily="18" charset="0"/>
              <a:buChar char="•"/>
            </a:pPr>
            <a:r>
              <a:rPr lang="zh-CN" altLang="en-US" sz="3200" b="1"/>
              <a:t>两个操作数均会被运算 </a:t>
            </a:r>
            <a:r>
              <a:rPr lang="en-US" altLang="zh-CN" sz="3200" b="1"/>
              <a:t>(</a:t>
            </a:r>
            <a:r>
              <a:rPr lang="zh-CN" altLang="en-US" sz="3200" b="1">
                <a:solidFill>
                  <a:srgbClr val="FF0000"/>
                </a:solidFill>
              </a:rPr>
              <a:t>即不采用短路规则</a:t>
            </a:r>
            <a:r>
              <a:rPr lang="en-US" altLang="zh-CN" sz="3200" b="1"/>
              <a:t>)</a:t>
            </a:r>
            <a:endParaRPr lang="zh-CN" altLang="en-US" sz="3200" b="1"/>
          </a:p>
          <a:p>
            <a:pPr marL="342900" indent="-342900" algn="l">
              <a:buFont typeface="Times New Roman" panose="02020603050405020304" pitchFamily="18" charset="0"/>
              <a:buChar char="•"/>
            </a:pPr>
            <a:r>
              <a:rPr lang="zh-CN" altLang="en-US" sz="3200" b="1"/>
              <a:t>例如</a:t>
            </a:r>
            <a:r>
              <a:rPr lang="en-US" altLang="zh-CN" sz="3200" b="1"/>
              <a:t>, </a:t>
            </a:r>
            <a:endParaRPr lang="zh-CN" altLang="en-US" sz="3200" b="1"/>
          </a:p>
          <a:p>
            <a:pPr marL="742950" lvl="1" indent="-285750" algn="l">
              <a:buFont typeface="Times New Roman" panose="02020603050405020304" pitchFamily="18" charset="0"/>
              <a:buChar char="•"/>
            </a:pPr>
            <a:r>
              <a:rPr lang="en-US" altLang="zh-CN" sz="2800" b="1"/>
              <a:t>	(birthday == true) </a:t>
            </a:r>
            <a:r>
              <a:rPr lang="en-US" altLang="zh-CN" sz="2800" b="1">
                <a:solidFill>
                  <a:srgbClr val="FF0000"/>
                </a:solidFill>
              </a:rPr>
              <a:t>|</a:t>
            </a:r>
            <a:r>
              <a:rPr lang="en-US" altLang="zh-CN" sz="2800" b="1"/>
              <a:t> (++age &gt;= 65)</a:t>
            </a:r>
            <a:endParaRPr lang="zh-CN" altLang="en-US" sz="2800"/>
          </a:p>
        </p:txBody>
      </p:sp>
      <p:sp>
        <p:nvSpPr>
          <p:cNvPr id="45060" name="Line 4"/>
          <p:cNvSpPr>
            <a:spLocks noChangeShapeType="1"/>
          </p:cNvSpPr>
          <p:nvPr/>
        </p:nvSpPr>
        <p:spPr bwMode="auto">
          <a:xfrm>
            <a:off x="0" y="1944688"/>
            <a:ext cx="9144000" cy="1587"/>
          </a:xfrm>
          <a:prstGeom prst="line">
            <a:avLst/>
          </a:prstGeom>
          <a:noFill/>
          <a:ln w="28575"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Tree>
    <p:extLst>
      <p:ext uri="{BB962C8B-B14F-4D97-AF65-F5344CB8AC3E}">
        <p14:creationId xmlns:p14="http://schemas.microsoft.com/office/powerpoint/2010/main" val="13540460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框 2"/>
          <p:cNvSpPr>
            <a:spLocks noChangeArrowheads="1"/>
          </p:cNvSpPr>
          <p:nvPr/>
        </p:nvSpPr>
        <p:spPr bwMode="auto">
          <a:xfrm>
            <a:off x="287044" y="117693"/>
            <a:ext cx="8610600"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a:t>
            </a:r>
            <a:r>
              <a:rPr lang="zh-CN" altLang="en-US" sz="1600" dirty="0">
                <a:latin typeface="Times New Roman" panose="02020603050405020304" pitchFamily="18" charset="0"/>
                <a:sym typeface="Times New Roman" panose="02020603050405020304" pitchFamily="18" charset="0"/>
              </a:rPr>
              <a:t>程序文件名称为</a:t>
            </a:r>
            <a:r>
              <a:rPr lang="en-US" altLang="zh-CN" sz="1600" dirty="0">
                <a:latin typeface="Times New Roman" panose="02020603050405020304" pitchFamily="18" charset="0"/>
                <a:sym typeface="Times New Roman" panose="02020603050405020304" pitchFamily="18" charset="0"/>
              </a:rPr>
              <a:t>TestLogic.java</a:t>
            </a:r>
            <a:endParaRPr lang="zh-CN" altLang="en-US" sz="1600" dirty="0">
              <a:latin typeface="Times New Roman" panose="02020603050405020304" pitchFamily="18" charset="0"/>
              <a:sym typeface="Times New Roman" panose="02020603050405020304" pitchFamily="18" charset="0"/>
            </a:endParaRPr>
          </a:p>
          <a:p>
            <a:pPr lvl="1">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public class </a:t>
            </a:r>
            <a:r>
              <a:rPr lang="en-US" altLang="zh-CN" sz="1600" dirty="0" err="1">
                <a:latin typeface="Times New Roman" panose="02020603050405020304" pitchFamily="18" charset="0"/>
                <a:sym typeface="Times New Roman" panose="02020603050405020304" pitchFamily="18" charset="0"/>
              </a:rPr>
              <a:t>TestLogic</a:t>
            </a:r>
            <a:endParaRPr lang="zh-CN" altLang="en-US" sz="1600" dirty="0">
              <a:latin typeface="Times New Roman" panose="02020603050405020304" pitchFamily="18" charset="0"/>
              <a:sym typeface="Times New Roman" panose="02020603050405020304" pitchFamily="18" charset="0"/>
            </a:endParaRPr>
          </a:p>
          <a:p>
            <a:pPr lvl="1">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a:t>
            </a:r>
            <a:endParaRPr lang="zh-CN" altLang="en-US" sz="1600" dirty="0">
              <a:latin typeface="Times New Roman" panose="02020603050405020304" pitchFamily="18" charset="0"/>
              <a:sym typeface="Times New Roman" panose="02020603050405020304" pitchFamily="18" charset="0"/>
            </a:endParaRPr>
          </a:p>
          <a:p>
            <a:pPr lvl="1">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public static void main(String </a:t>
            </a:r>
            <a:r>
              <a:rPr lang="en-US" altLang="zh-CN" sz="1600" dirty="0" err="1">
                <a:latin typeface="Times New Roman" panose="02020603050405020304" pitchFamily="18" charset="0"/>
                <a:sym typeface="Times New Roman" panose="02020603050405020304" pitchFamily="18" charset="0"/>
              </a:rPr>
              <a:t>args</a:t>
            </a:r>
            <a:r>
              <a:rPr lang="en-US" altLang="zh-CN" sz="1600" dirty="0">
                <a:latin typeface="Times New Roman" panose="02020603050405020304" pitchFamily="18" charset="0"/>
                <a:sym typeface="Times New Roman" panose="02020603050405020304" pitchFamily="18" charset="0"/>
              </a:rPr>
              <a:t>[])</a:t>
            </a:r>
            <a:endParaRPr lang="zh-CN" altLang="en-US" sz="1600" dirty="0">
              <a:latin typeface="Times New Roman" panose="02020603050405020304" pitchFamily="18" charset="0"/>
              <a:sym typeface="Times New Roman" panose="02020603050405020304" pitchFamily="18" charset="0"/>
            </a:endParaRPr>
          </a:p>
          <a:p>
            <a:pPr lvl="1">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endParaRPr lang="zh-CN" altLang="en-US" sz="1600" dirty="0">
              <a:latin typeface="Times New Roman" panose="02020603050405020304" pitchFamily="18" charset="0"/>
              <a:sym typeface="Times New Roman" panose="02020603050405020304" pitchFamily="18" charset="0"/>
            </a:endParaRPr>
          </a:p>
          <a:p>
            <a:pPr lvl="1">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r>
              <a:rPr lang="zh-CN" altLang="en-US" sz="1600" dirty="0">
                <a:latin typeface="Times New Roman" panose="02020603050405020304" pitchFamily="18" charset="0"/>
                <a:sym typeface="Times New Roman" panose="02020603050405020304" pitchFamily="18" charset="0"/>
              </a:rPr>
              <a:t>变量初始化</a:t>
            </a:r>
          </a:p>
          <a:p>
            <a:pPr lvl="1">
              <a:buSzPct val="100000"/>
              <a:buFont typeface="Times New Roman" panose="02020603050405020304" pitchFamily="18" charset="0"/>
              <a:buNone/>
            </a:pPr>
            <a:r>
              <a:rPr lang="zh-CN" altLang="en-US" sz="1600" dirty="0">
                <a:latin typeface="Times New Roman" panose="02020603050405020304" pitchFamily="18" charset="0"/>
                <a:sym typeface="Times New Roman" panose="02020603050405020304" pitchFamily="18" charset="0"/>
              </a:rPr>
              <a:t>		</a:t>
            </a:r>
            <a:r>
              <a:rPr lang="en-US" altLang="zh-CN" sz="1600" dirty="0" err="1">
                <a:latin typeface="Times New Roman" panose="02020603050405020304" pitchFamily="18" charset="0"/>
                <a:sym typeface="Times New Roman" panose="02020603050405020304" pitchFamily="18" charset="0"/>
              </a:rPr>
              <a:t>boolean</a:t>
            </a:r>
            <a:r>
              <a:rPr lang="en-US" altLang="zh-CN" sz="1600" dirty="0">
                <a:latin typeface="Times New Roman" panose="02020603050405020304" pitchFamily="18" charset="0"/>
                <a:sym typeface="Times New Roman" panose="02020603050405020304" pitchFamily="18" charset="0"/>
              </a:rPr>
              <a:t> a = false;</a:t>
            </a:r>
            <a:endParaRPr lang="zh-CN" altLang="en-US" sz="1600" dirty="0">
              <a:latin typeface="Times New Roman" panose="02020603050405020304" pitchFamily="18" charset="0"/>
              <a:sym typeface="Times New Roman" panose="02020603050405020304" pitchFamily="18" charset="0"/>
            </a:endParaRPr>
          </a:p>
          <a:p>
            <a:pPr lvl="1">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r>
              <a:rPr lang="en-US" altLang="zh-CN" sz="1600" dirty="0" err="1">
                <a:latin typeface="Times New Roman" panose="02020603050405020304" pitchFamily="18" charset="0"/>
                <a:sym typeface="Times New Roman" panose="02020603050405020304" pitchFamily="18" charset="0"/>
              </a:rPr>
              <a:t>boolean</a:t>
            </a:r>
            <a:r>
              <a:rPr lang="en-US" altLang="zh-CN" sz="1600" dirty="0">
                <a:latin typeface="Times New Roman" panose="02020603050405020304" pitchFamily="18" charset="0"/>
                <a:sym typeface="Times New Roman" panose="02020603050405020304" pitchFamily="18" charset="0"/>
              </a:rPr>
              <a:t> b = true;</a:t>
            </a:r>
            <a:endParaRPr lang="zh-CN" altLang="en-US" sz="1600" dirty="0">
              <a:latin typeface="Times New Roman" panose="02020603050405020304" pitchFamily="18" charset="0"/>
              <a:sym typeface="Times New Roman" panose="02020603050405020304" pitchFamily="18" charset="0"/>
            </a:endParaRPr>
          </a:p>
          <a:p>
            <a:pPr lvl="1">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r>
              <a:rPr lang="zh-CN" altLang="en-US" sz="1600" dirty="0">
                <a:latin typeface="Times New Roman" panose="02020603050405020304" pitchFamily="18" charset="0"/>
                <a:sym typeface="Times New Roman" panose="02020603050405020304" pitchFamily="18" charset="0"/>
              </a:rPr>
              <a:t>定义结果变量</a:t>
            </a:r>
          </a:p>
          <a:p>
            <a:pPr lvl="1">
              <a:buSzPct val="100000"/>
              <a:buFont typeface="Times New Roman" panose="02020603050405020304" pitchFamily="18" charset="0"/>
              <a:buNone/>
            </a:pPr>
            <a:r>
              <a:rPr lang="zh-CN" altLang="en-US" sz="1600" dirty="0">
                <a:latin typeface="Times New Roman" panose="02020603050405020304" pitchFamily="18" charset="0"/>
                <a:sym typeface="Times New Roman" panose="02020603050405020304" pitchFamily="18" charset="0"/>
              </a:rPr>
              <a:t>		</a:t>
            </a:r>
            <a:r>
              <a:rPr lang="en-US" altLang="zh-CN" sz="1600" dirty="0" err="1">
                <a:latin typeface="Times New Roman" panose="02020603050405020304" pitchFamily="18" charset="0"/>
                <a:sym typeface="Times New Roman" panose="02020603050405020304" pitchFamily="18" charset="0"/>
              </a:rPr>
              <a:t>boolean</a:t>
            </a:r>
            <a:r>
              <a:rPr lang="en-US" altLang="zh-CN" sz="1600" dirty="0">
                <a:latin typeface="Times New Roman" panose="02020603050405020304" pitchFamily="18" charset="0"/>
                <a:sym typeface="Times New Roman" panose="02020603050405020304" pitchFamily="18" charset="0"/>
              </a:rPr>
              <a:t> r1,r2,r3,r4,r5,r6;</a:t>
            </a:r>
            <a:endParaRPr lang="zh-CN" altLang="en-US" sz="1600" dirty="0">
              <a:latin typeface="Times New Roman" panose="02020603050405020304" pitchFamily="18" charset="0"/>
              <a:sym typeface="Times New Roman" panose="02020603050405020304" pitchFamily="18" charset="0"/>
            </a:endParaRPr>
          </a:p>
          <a:p>
            <a:pPr lvl="1">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r>
              <a:rPr lang="zh-CN" altLang="en-US" sz="1600" dirty="0">
                <a:latin typeface="Times New Roman" panose="02020603050405020304" pitchFamily="18" charset="0"/>
                <a:sym typeface="Times New Roman" panose="02020603050405020304" pitchFamily="18" charset="0"/>
              </a:rPr>
              <a:t>计算结果</a:t>
            </a:r>
            <a:endParaRPr lang="en-US" altLang="zh-CN"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r1 = !a;</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r2 = a &amp; b;</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r3 = a | b;</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r4 = a ^ b;</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r5 = a &amp;&amp; b;</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r6 = a || b;</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r>
              <a:rPr lang="zh-CN" altLang="en-US" sz="1600" dirty="0">
                <a:latin typeface="Times New Roman" panose="02020603050405020304" pitchFamily="18" charset="0"/>
                <a:sym typeface="Times New Roman" panose="02020603050405020304" pitchFamily="18" charset="0"/>
              </a:rPr>
              <a:t>输出结果</a:t>
            </a:r>
          </a:p>
          <a:p>
            <a:pPr>
              <a:buSzPct val="100000"/>
              <a:buFont typeface="Times New Roman" panose="02020603050405020304" pitchFamily="18" charset="0"/>
              <a:buNone/>
            </a:pPr>
            <a:r>
              <a:rPr lang="zh-CN" altLang="en-US" sz="1600" dirty="0">
                <a:latin typeface="Times New Roman" panose="02020603050405020304" pitchFamily="18" charset="0"/>
                <a:sym typeface="Times New Roman" panose="02020603050405020304" pitchFamily="18" charset="0"/>
              </a:rPr>
              <a:t>		</a:t>
            </a:r>
            <a:r>
              <a:rPr lang="en-US" altLang="zh-CN" sz="1600" dirty="0" err="1">
                <a:latin typeface="Times New Roman" panose="02020603050405020304" pitchFamily="18" charset="0"/>
                <a:sym typeface="Times New Roman" panose="02020603050405020304" pitchFamily="18" charset="0"/>
              </a:rPr>
              <a:t>System.out.println</a:t>
            </a:r>
            <a:r>
              <a:rPr lang="en-US" altLang="zh-CN" sz="1600" dirty="0">
                <a:latin typeface="Times New Roman" panose="02020603050405020304" pitchFamily="18" charset="0"/>
                <a:sym typeface="Times New Roman" panose="02020603050405020304" pitchFamily="18" charset="0"/>
              </a:rPr>
              <a:t>("a = " + a + "   b = " + b);</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r>
              <a:rPr lang="en-US" altLang="zh-CN" sz="1600" dirty="0" err="1">
                <a:latin typeface="Times New Roman" panose="02020603050405020304" pitchFamily="18" charset="0"/>
                <a:sym typeface="Times New Roman" panose="02020603050405020304" pitchFamily="18" charset="0"/>
              </a:rPr>
              <a:t>System.out.println</a:t>
            </a:r>
            <a:r>
              <a:rPr lang="en-US" altLang="zh-CN" sz="1600" dirty="0">
                <a:latin typeface="Times New Roman" panose="02020603050405020304" pitchFamily="18" charset="0"/>
                <a:sym typeface="Times New Roman" panose="02020603050405020304" pitchFamily="18" charset="0"/>
              </a:rPr>
              <a:t>("!a = " + r1);        </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r>
              <a:rPr lang="en-US" altLang="zh-CN" sz="1600" dirty="0" err="1">
                <a:latin typeface="Times New Roman" panose="02020603050405020304" pitchFamily="18" charset="0"/>
                <a:sym typeface="Times New Roman" panose="02020603050405020304" pitchFamily="18" charset="0"/>
              </a:rPr>
              <a:t>System.out.println</a:t>
            </a:r>
            <a:r>
              <a:rPr lang="en-US" altLang="zh-CN" sz="1600" dirty="0">
                <a:latin typeface="Times New Roman" panose="02020603050405020304" pitchFamily="18" charset="0"/>
                <a:sym typeface="Times New Roman" panose="02020603050405020304" pitchFamily="18" charset="0"/>
              </a:rPr>
              <a:t>("</a:t>
            </a:r>
            <a:r>
              <a:rPr lang="en-US" altLang="zh-CN" sz="1600" dirty="0" err="1">
                <a:latin typeface="Times New Roman" panose="02020603050405020304" pitchFamily="18" charset="0"/>
                <a:sym typeface="Times New Roman" panose="02020603050405020304" pitchFamily="18" charset="0"/>
              </a:rPr>
              <a:t>a&amp;b</a:t>
            </a:r>
            <a:r>
              <a:rPr lang="en-US" altLang="zh-CN" sz="1600" dirty="0">
                <a:latin typeface="Times New Roman" panose="02020603050405020304" pitchFamily="18" charset="0"/>
                <a:sym typeface="Times New Roman" panose="02020603050405020304" pitchFamily="18" charset="0"/>
              </a:rPr>
              <a:t> = " + r2);</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r>
              <a:rPr lang="en-US" altLang="zh-CN" sz="1600" dirty="0" err="1">
                <a:latin typeface="Times New Roman" panose="02020603050405020304" pitchFamily="18" charset="0"/>
                <a:sym typeface="Times New Roman" panose="02020603050405020304" pitchFamily="18" charset="0"/>
              </a:rPr>
              <a:t>System.out.println</a:t>
            </a:r>
            <a:r>
              <a:rPr lang="en-US" altLang="zh-CN" sz="1600" dirty="0">
                <a:latin typeface="Times New Roman" panose="02020603050405020304" pitchFamily="18" charset="0"/>
                <a:sym typeface="Times New Roman" panose="02020603050405020304" pitchFamily="18" charset="0"/>
              </a:rPr>
              <a:t>("</a:t>
            </a:r>
            <a:r>
              <a:rPr lang="en-US" altLang="zh-CN" sz="1600" dirty="0" err="1">
                <a:latin typeface="Times New Roman" panose="02020603050405020304" pitchFamily="18" charset="0"/>
                <a:sym typeface="Times New Roman" panose="02020603050405020304" pitchFamily="18" charset="0"/>
              </a:rPr>
              <a:t>a|b</a:t>
            </a:r>
            <a:r>
              <a:rPr lang="en-US" altLang="zh-CN" sz="1600" dirty="0">
                <a:latin typeface="Times New Roman" panose="02020603050405020304" pitchFamily="18" charset="0"/>
                <a:sym typeface="Times New Roman" panose="02020603050405020304" pitchFamily="18" charset="0"/>
              </a:rPr>
              <a:t> = " + r3);</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r>
              <a:rPr lang="en-US" altLang="zh-CN" sz="1600" dirty="0" err="1">
                <a:latin typeface="Times New Roman" panose="02020603050405020304" pitchFamily="18" charset="0"/>
                <a:sym typeface="Times New Roman" panose="02020603050405020304" pitchFamily="18" charset="0"/>
              </a:rPr>
              <a:t>System.out.println</a:t>
            </a:r>
            <a:r>
              <a:rPr lang="en-US" altLang="zh-CN" sz="1600" dirty="0">
                <a:latin typeface="Times New Roman" panose="02020603050405020304" pitchFamily="18" charset="0"/>
                <a:sym typeface="Times New Roman" panose="02020603050405020304" pitchFamily="18" charset="0"/>
              </a:rPr>
              <a:t>("</a:t>
            </a:r>
            <a:r>
              <a:rPr lang="en-US" altLang="zh-CN" sz="1600" dirty="0" err="1">
                <a:latin typeface="Times New Roman" panose="02020603050405020304" pitchFamily="18" charset="0"/>
                <a:sym typeface="Times New Roman" panose="02020603050405020304" pitchFamily="18" charset="0"/>
              </a:rPr>
              <a:t>a^b</a:t>
            </a:r>
            <a:r>
              <a:rPr lang="en-US" altLang="zh-CN" sz="1600" dirty="0">
                <a:latin typeface="Times New Roman" panose="02020603050405020304" pitchFamily="18" charset="0"/>
                <a:sym typeface="Times New Roman" panose="02020603050405020304" pitchFamily="18" charset="0"/>
              </a:rPr>
              <a:t> = " + r4);</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r>
              <a:rPr lang="en-US" altLang="zh-CN" sz="1600" dirty="0" err="1">
                <a:latin typeface="Times New Roman" panose="02020603050405020304" pitchFamily="18" charset="0"/>
                <a:sym typeface="Times New Roman" panose="02020603050405020304" pitchFamily="18" charset="0"/>
              </a:rPr>
              <a:t>System.out.println</a:t>
            </a:r>
            <a:r>
              <a:rPr lang="en-US" altLang="zh-CN" sz="1600" dirty="0">
                <a:latin typeface="Times New Roman" panose="02020603050405020304" pitchFamily="18" charset="0"/>
                <a:sym typeface="Times New Roman" panose="02020603050405020304" pitchFamily="18" charset="0"/>
              </a:rPr>
              <a:t>("a&amp;&amp;b = " + r5);</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r>
              <a:rPr lang="en-US" altLang="zh-CN" sz="1600" dirty="0" err="1">
                <a:latin typeface="Times New Roman" panose="02020603050405020304" pitchFamily="18" charset="0"/>
                <a:sym typeface="Times New Roman" panose="02020603050405020304" pitchFamily="18" charset="0"/>
              </a:rPr>
              <a:t>System.out.println</a:t>
            </a:r>
            <a:r>
              <a:rPr lang="en-US" altLang="zh-CN" sz="1600" dirty="0">
                <a:latin typeface="Times New Roman" panose="02020603050405020304" pitchFamily="18" charset="0"/>
                <a:sym typeface="Times New Roman" panose="02020603050405020304" pitchFamily="18" charset="0"/>
              </a:rPr>
              <a:t>("a||b = " + r6);</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	}</a:t>
            </a:r>
            <a:endParaRPr lang="zh-CN" altLang="en-US" sz="16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600" dirty="0">
                <a:latin typeface="Times New Roman" panose="02020603050405020304" pitchFamily="18" charset="0"/>
                <a:sym typeface="Times New Roman" panose="02020603050405020304" pitchFamily="18" charset="0"/>
              </a:rPr>
              <a:t>}</a:t>
            </a:r>
            <a:endParaRPr lang="zh-CN" altLang="en-US" sz="1600" dirty="0"/>
          </a:p>
        </p:txBody>
      </p:sp>
    </p:spTree>
    <p:extLst>
      <p:ext uri="{BB962C8B-B14F-4D97-AF65-F5344CB8AC3E}">
        <p14:creationId xmlns:p14="http://schemas.microsoft.com/office/powerpoint/2010/main" val="2826624444"/>
      </p:ext>
    </p:extLst>
  </p:cSld>
  <p:clrMapOvr>
    <a:masterClrMapping/>
  </p:clrMapOvr>
  <p:transition>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框 2"/>
          <p:cNvSpPr>
            <a:spLocks noChangeArrowheads="1"/>
          </p:cNvSpPr>
          <p:nvPr/>
        </p:nvSpPr>
        <p:spPr bwMode="auto">
          <a:xfrm>
            <a:off x="395288" y="1268413"/>
            <a:ext cx="8534400" cy="383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spcBef>
                <a:spcPts val="800"/>
              </a:spcBef>
              <a:buSzPct val="100000"/>
              <a:buFont typeface="Times New Roman" panose="02020603050405020304" pitchFamily="18" charset="0"/>
              <a:buNone/>
            </a:pPr>
            <a:r>
              <a:rPr lang="zh-CN" altLang="en-US" sz="2400" b="1" dirty="0">
                <a:latin typeface="Times New Roman" panose="02020603050405020304" pitchFamily="18" charset="0"/>
                <a:sym typeface="Times New Roman" panose="02020603050405020304" pitchFamily="18" charset="0"/>
              </a:rPr>
              <a:t>位运算符</a:t>
            </a:r>
          </a:p>
          <a:p>
            <a:pPr lvl="1">
              <a:lnSpc>
                <a:spcPct val="90000"/>
              </a:lnSpc>
              <a:spcBef>
                <a:spcPts val="700"/>
              </a:spcBef>
              <a:buSzPct val="100000"/>
              <a:buFont typeface="Times New Roman" panose="02020603050405020304" pitchFamily="18" charset="0"/>
              <a:buNone/>
            </a:pPr>
            <a:r>
              <a:rPr lang="en-US" altLang="zh-CN" sz="2400" dirty="0">
                <a:latin typeface="Times New Roman" panose="02020603050405020304" pitchFamily="18" charset="0"/>
                <a:sym typeface="Times New Roman" panose="02020603050405020304" pitchFamily="18" charset="0"/>
              </a:rPr>
              <a:t>Java</a:t>
            </a:r>
            <a:r>
              <a:rPr lang="zh-CN" altLang="en-US" sz="2400" dirty="0">
                <a:latin typeface="Times New Roman" panose="02020603050405020304" pitchFamily="18" charset="0"/>
                <a:sym typeface="Times New Roman" panose="02020603050405020304" pitchFamily="18" charset="0"/>
              </a:rPr>
              <a:t>中的常用位运算符如下：</a:t>
            </a:r>
          </a:p>
          <a:p>
            <a:pPr lvl="1">
              <a:lnSpc>
                <a:spcPct val="90000"/>
              </a:lnSpc>
              <a:spcBef>
                <a:spcPts val="7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		位求反</a:t>
            </a:r>
          </a:p>
          <a:p>
            <a:pPr lvl="1">
              <a:lnSpc>
                <a:spcPct val="90000"/>
              </a:lnSpc>
              <a:spcBef>
                <a:spcPts val="700"/>
              </a:spcBef>
              <a:buSzPct val="100000"/>
              <a:buFont typeface="Times New Roman" panose="02020603050405020304" pitchFamily="18" charset="0"/>
              <a:buNone/>
            </a:pPr>
            <a:r>
              <a:rPr lang="en-US" altLang="zh-CN" sz="2400" dirty="0">
                <a:latin typeface="Times New Roman" panose="02020603050405020304" pitchFamily="18" charset="0"/>
                <a:sym typeface="Times New Roman" panose="02020603050405020304" pitchFamily="18" charset="0"/>
              </a:rPr>
              <a:t>&amp;		</a:t>
            </a:r>
            <a:r>
              <a:rPr lang="zh-CN" altLang="en-US" sz="2400" dirty="0">
                <a:latin typeface="Times New Roman" panose="02020603050405020304" pitchFamily="18" charset="0"/>
                <a:sym typeface="Times New Roman" panose="02020603050405020304" pitchFamily="18" charset="0"/>
              </a:rPr>
              <a:t>按位与</a:t>
            </a:r>
          </a:p>
          <a:p>
            <a:pPr lvl="1">
              <a:lnSpc>
                <a:spcPct val="90000"/>
              </a:lnSpc>
              <a:spcBef>
                <a:spcPts val="700"/>
              </a:spcBef>
              <a:buSzPct val="100000"/>
              <a:buFont typeface="Times New Roman" panose="02020603050405020304" pitchFamily="18" charset="0"/>
              <a:buNone/>
            </a:pPr>
            <a:r>
              <a:rPr lang="en-US" altLang="zh-CN" sz="2400" dirty="0">
                <a:latin typeface="Times New Roman" panose="02020603050405020304" pitchFamily="18" charset="0"/>
                <a:sym typeface="Times New Roman" panose="02020603050405020304" pitchFamily="18" charset="0"/>
              </a:rPr>
              <a:t>|		</a:t>
            </a:r>
            <a:r>
              <a:rPr lang="zh-CN" altLang="en-US" sz="2400" dirty="0">
                <a:latin typeface="Times New Roman" panose="02020603050405020304" pitchFamily="18" charset="0"/>
                <a:sym typeface="Times New Roman" panose="02020603050405020304" pitchFamily="18" charset="0"/>
              </a:rPr>
              <a:t>按位或</a:t>
            </a:r>
          </a:p>
          <a:p>
            <a:pPr lvl="1">
              <a:lnSpc>
                <a:spcPct val="90000"/>
              </a:lnSpc>
              <a:spcBef>
                <a:spcPts val="700"/>
              </a:spcBef>
              <a:buSzPct val="100000"/>
              <a:buFont typeface="Times New Roman" panose="02020603050405020304" pitchFamily="18" charset="0"/>
              <a:buNone/>
            </a:pPr>
            <a:r>
              <a:rPr lang="en-US" altLang="zh-CN" sz="2400" dirty="0">
                <a:latin typeface="Times New Roman" panose="02020603050405020304" pitchFamily="18" charset="0"/>
                <a:sym typeface="Times New Roman" panose="02020603050405020304" pitchFamily="18" charset="0"/>
              </a:rPr>
              <a:t>^		</a:t>
            </a:r>
            <a:r>
              <a:rPr lang="zh-CN" altLang="en-US" sz="2400" dirty="0">
                <a:latin typeface="Times New Roman" panose="02020603050405020304" pitchFamily="18" charset="0"/>
                <a:sym typeface="Times New Roman" panose="02020603050405020304" pitchFamily="18" charset="0"/>
              </a:rPr>
              <a:t>按位异或</a:t>
            </a:r>
          </a:p>
          <a:p>
            <a:pPr lvl="1">
              <a:lnSpc>
                <a:spcPct val="90000"/>
              </a:lnSpc>
              <a:spcBef>
                <a:spcPts val="700"/>
              </a:spcBef>
              <a:buSzPct val="100000"/>
              <a:buFont typeface="Times New Roman" panose="02020603050405020304" pitchFamily="18" charset="0"/>
              <a:buNone/>
            </a:pPr>
            <a:r>
              <a:rPr lang="en-US" altLang="zh-CN" sz="2400" dirty="0">
                <a:latin typeface="Times New Roman" panose="02020603050405020304" pitchFamily="18" charset="0"/>
                <a:sym typeface="Times New Roman" panose="02020603050405020304" pitchFamily="18" charset="0"/>
              </a:rPr>
              <a:t>&lt;&lt;		</a:t>
            </a:r>
            <a:r>
              <a:rPr lang="zh-CN" altLang="en-US" sz="2400" dirty="0">
                <a:latin typeface="Times New Roman" panose="02020603050405020304" pitchFamily="18" charset="0"/>
                <a:sym typeface="Times New Roman" panose="02020603050405020304" pitchFamily="18" charset="0"/>
              </a:rPr>
              <a:t>左移</a:t>
            </a:r>
          </a:p>
          <a:p>
            <a:pPr lvl="1">
              <a:lnSpc>
                <a:spcPct val="90000"/>
              </a:lnSpc>
              <a:spcBef>
                <a:spcPts val="700"/>
              </a:spcBef>
              <a:buSzPct val="100000"/>
              <a:buFont typeface="Times New Roman" panose="02020603050405020304" pitchFamily="18" charset="0"/>
              <a:buNone/>
            </a:pPr>
            <a:r>
              <a:rPr lang="en-US" altLang="zh-CN" sz="2400" dirty="0">
                <a:latin typeface="Times New Roman" panose="02020603050405020304" pitchFamily="18" charset="0"/>
                <a:sym typeface="Times New Roman" panose="02020603050405020304" pitchFamily="18" charset="0"/>
              </a:rPr>
              <a:t>&gt;&gt;		</a:t>
            </a:r>
            <a:r>
              <a:rPr lang="zh-CN" altLang="en-US" sz="2400" dirty="0">
                <a:latin typeface="Times New Roman" panose="02020603050405020304" pitchFamily="18" charset="0"/>
                <a:sym typeface="Times New Roman" panose="02020603050405020304" pitchFamily="18" charset="0"/>
              </a:rPr>
              <a:t>右移</a:t>
            </a:r>
          </a:p>
          <a:p>
            <a:pPr lvl="1">
              <a:lnSpc>
                <a:spcPct val="90000"/>
              </a:lnSpc>
              <a:spcBef>
                <a:spcPts val="700"/>
              </a:spcBef>
              <a:buSzPct val="100000"/>
              <a:buFont typeface="Times New Roman" panose="02020603050405020304" pitchFamily="18" charset="0"/>
              <a:buNone/>
            </a:pPr>
            <a:r>
              <a:rPr lang="en-US" altLang="zh-CN" sz="2400" dirty="0">
                <a:latin typeface="Times New Roman" panose="02020603050405020304" pitchFamily="18" charset="0"/>
                <a:sym typeface="Times New Roman" panose="02020603050405020304" pitchFamily="18" charset="0"/>
              </a:rPr>
              <a:t>&gt;&gt;&gt;	</a:t>
            </a:r>
            <a:r>
              <a:rPr lang="zh-CN" altLang="en-US" sz="2400" dirty="0">
                <a:latin typeface="Times New Roman" panose="02020603050405020304" pitchFamily="18" charset="0"/>
                <a:sym typeface="Times New Roman" panose="02020603050405020304" pitchFamily="18" charset="0"/>
              </a:rPr>
              <a:t>不带符号右移</a:t>
            </a:r>
            <a:endParaRPr lang="zh-CN" altLang="en-US" dirty="0"/>
          </a:p>
        </p:txBody>
      </p:sp>
    </p:spTree>
    <p:extLst>
      <p:ext uri="{BB962C8B-B14F-4D97-AF65-F5344CB8AC3E}">
        <p14:creationId xmlns:p14="http://schemas.microsoft.com/office/powerpoint/2010/main" val="661805026"/>
      </p:ext>
    </p:extLst>
  </p:cSld>
  <p:clrMapOvr>
    <a:masterClrMapping/>
  </p:clrMapOvr>
  <p:transition>
    <p:zoom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2"/>
          <p:cNvSpPr>
            <a:spLocks noChangeArrowheads="1"/>
          </p:cNvSpPr>
          <p:nvPr/>
        </p:nvSpPr>
        <p:spPr bwMode="auto">
          <a:xfrm>
            <a:off x="250825" y="1125538"/>
            <a:ext cx="8534400"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nSpc>
                <a:spcPct val="168000"/>
              </a:lnSpc>
              <a:spcBef>
                <a:spcPts val="800"/>
              </a:spcBef>
              <a:buSzPct val="100000"/>
              <a:buFont typeface="Times New Roman" panose="02020603050405020304" pitchFamily="18" charset="0"/>
              <a:buNone/>
            </a:pPr>
            <a:r>
              <a:rPr lang="zh-CN" altLang="en-US" sz="2400" b="1" dirty="0">
                <a:latin typeface="Times New Roman" panose="02020603050405020304" pitchFamily="18" charset="0"/>
                <a:sym typeface="Times New Roman" panose="02020603050405020304" pitchFamily="18" charset="0"/>
              </a:rPr>
              <a:t>赋值运算符</a:t>
            </a:r>
          </a:p>
          <a:p>
            <a:pPr>
              <a:lnSpc>
                <a:spcPct val="168000"/>
              </a:lnSpc>
              <a:spcBef>
                <a:spcPts val="8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         赋值运算符分为简单运算符和复杂运算符。简单运算符指</a:t>
            </a:r>
            <a:r>
              <a:rPr lang="zh-CN" altLang="en-US" sz="2400" dirty="0">
                <a:sym typeface="Times New Roman" panose="02020603050405020304" pitchFamily="18" charset="0"/>
              </a:rPr>
              <a:t>“</a:t>
            </a:r>
            <a:r>
              <a:rPr lang="en-US" altLang="zh-CN" sz="2400" dirty="0">
                <a:latin typeface="Times New Roman" panose="02020603050405020304" pitchFamily="18" charset="0"/>
                <a:sym typeface="Times New Roman" panose="02020603050405020304" pitchFamily="18" charset="0"/>
              </a:rPr>
              <a:t>=</a:t>
            </a:r>
            <a:r>
              <a:rPr lang="en-US" altLang="zh-CN" sz="2400" dirty="0">
                <a:sym typeface="Times New Roman" panose="02020603050405020304" pitchFamily="18" charset="0"/>
              </a:rPr>
              <a:t>”</a:t>
            </a:r>
            <a:r>
              <a:rPr lang="zh-CN" altLang="en-US" sz="2400" dirty="0">
                <a:latin typeface="Times New Roman" panose="02020603050405020304" pitchFamily="18" charset="0"/>
                <a:sym typeface="Times New Roman" panose="02020603050405020304" pitchFamily="18" charset="0"/>
              </a:rPr>
              <a:t>，而复杂运算符是指算术运算符、逻辑运算符、位运算符中的双目运算符后面再加上</a:t>
            </a:r>
            <a:r>
              <a:rPr lang="zh-CN" altLang="en-US" sz="2400" dirty="0">
                <a:sym typeface="Times New Roman" panose="02020603050405020304" pitchFamily="18" charset="0"/>
              </a:rPr>
              <a:t>“</a:t>
            </a:r>
            <a:r>
              <a:rPr lang="en-US" altLang="zh-CN" sz="2400" dirty="0">
                <a:latin typeface="Times New Roman" panose="02020603050405020304" pitchFamily="18" charset="0"/>
                <a:sym typeface="Times New Roman" panose="02020603050405020304" pitchFamily="18" charset="0"/>
              </a:rPr>
              <a:t>=</a:t>
            </a:r>
            <a:r>
              <a:rPr lang="en-US" altLang="zh-CN" sz="2400" dirty="0">
                <a:sym typeface="Times New Roman" panose="02020603050405020304" pitchFamily="18" charset="0"/>
              </a:rPr>
              <a:t>”</a:t>
            </a:r>
            <a:r>
              <a:rPr lang="zh-CN" altLang="en-US" sz="2400" dirty="0">
                <a:latin typeface="Times New Roman" panose="02020603050405020304" pitchFamily="18" charset="0"/>
                <a:sym typeface="Times New Roman" panose="02020603050405020304" pitchFamily="18" charset="0"/>
              </a:rPr>
              <a:t>。表</a:t>
            </a:r>
            <a:r>
              <a:rPr lang="en-US" altLang="zh-CN" sz="2400" dirty="0">
                <a:latin typeface="Times New Roman" panose="02020603050405020304" pitchFamily="18" charset="0"/>
                <a:sym typeface="Times New Roman" panose="02020603050405020304" pitchFamily="18" charset="0"/>
              </a:rPr>
              <a:t>2.4</a:t>
            </a:r>
            <a:r>
              <a:rPr lang="zh-CN" altLang="en-US" sz="2400" dirty="0">
                <a:latin typeface="Times New Roman" panose="02020603050405020304" pitchFamily="18" charset="0"/>
                <a:sym typeface="Times New Roman" panose="02020603050405020304" pitchFamily="18" charset="0"/>
              </a:rPr>
              <a:t>列出</a:t>
            </a:r>
            <a:r>
              <a:rPr lang="en-US" altLang="zh-CN" sz="2400" dirty="0">
                <a:latin typeface="Times New Roman" panose="02020603050405020304" pitchFamily="18" charset="0"/>
                <a:sym typeface="Times New Roman" panose="02020603050405020304" pitchFamily="18" charset="0"/>
              </a:rPr>
              <a:t>Java</a:t>
            </a:r>
            <a:r>
              <a:rPr lang="zh-CN" altLang="en-US" sz="2400" dirty="0">
                <a:latin typeface="Times New Roman" panose="02020603050405020304" pitchFamily="18" charset="0"/>
                <a:sym typeface="Times New Roman" panose="02020603050405020304" pitchFamily="18" charset="0"/>
              </a:rPr>
              <a:t>常用的赋值运算符及其等价表达式。	</a:t>
            </a:r>
            <a:endParaRPr lang="zh-CN" altLang="en-US" dirty="0"/>
          </a:p>
        </p:txBody>
      </p:sp>
    </p:spTree>
    <p:extLst>
      <p:ext uri="{BB962C8B-B14F-4D97-AF65-F5344CB8AC3E}">
        <p14:creationId xmlns:p14="http://schemas.microsoft.com/office/powerpoint/2010/main" val="3403849684"/>
      </p:ext>
    </p:extLst>
  </p:cSld>
  <p:clrMapOvr>
    <a:masterClrMapping/>
  </p:clrMapOvr>
  <p:transition>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2"/>
          <p:cNvSpPr>
            <a:spLocks noChangeArrowheads="1"/>
          </p:cNvSpPr>
          <p:nvPr/>
        </p:nvSpPr>
        <p:spPr bwMode="auto">
          <a:xfrm>
            <a:off x="2211388" y="1052513"/>
            <a:ext cx="3897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a:spcBef>
                <a:spcPts val="800"/>
              </a:spcBef>
              <a:buSzPct val="100000"/>
              <a:buFont typeface="Times New Roman" panose="02020603050405020304" pitchFamily="18" charset="0"/>
              <a:buNone/>
            </a:pPr>
            <a:r>
              <a:rPr lang="zh-CN" altLang="en-US" sz="2400" b="1">
                <a:latin typeface="Times New Roman" panose="02020603050405020304" pitchFamily="18" charset="0"/>
                <a:sym typeface="Times New Roman" panose="02020603050405020304" pitchFamily="18" charset="0"/>
              </a:rPr>
              <a:t>赋值运算符及其等价表达式</a:t>
            </a:r>
            <a:endParaRPr lang="zh-CN" altLang="en-US"/>
          </a:p>
        </p:txBody>
      </p:sp>
      <p:graphicFrame>
        <p:nvGraphicFramePr>
          <p:cNvPr id="54275" name="对象 3"/>
          <p:cNvGraphicFramePr>
            <a:graphicFrameLocks noChangeAspect="1"/>
          </p:cNvGraphicFramePr>
          <p:nvPr/>
        </p:nvGraphicFramePr>
        <p:xfrm>
          <a:off x="152400" y="1828800"/>
          <a:ext cx="8839200" cy="4343400"/>
        </p:xfrm>
        <a:graphic>
          <a:graphicData uri="http://schemas.openxmlformats.org/presentationml/2006/ole">
            <mc:AlternateContent xmlns:mc="http://schemas.openxmlformats.org/markup-compatibility/2006">
              <mc:Choice xmlns:v="urn:schemas-microsoft-com:vml" Requires="v">
                <p:oleObj spid="_x0000_s11297" r:id="rId3" imgW="5418137" imgH="2667317" progId="WPS.Doc.6">
                  <p:embed/>
                </p:oleObj>
              </mc:Choice>
              <mc:Fallback>
                <p:oleObj r:id="rId3" imgW="5418137" imgH="2667317" progId="WPS.Doc.6">
                  <p:embed/>
                  <p:pic>
                    <p:nvPicPr>
                      <p:cNvPr id="54275"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828800"/>
                        <a:ext cx="8839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98863532"/>
      </p:ext>
    </p:extLst>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
          <p:cNvSpPr>
            <a:spLocks noChangeArrowheads="1"/>
          </p:cNvSpPr>
          <p:nvPr/>
        </p:nvSpPr>
        <p:spPr bwMode="auto">
          <a:xfrm>
            <a:off x="2434235" y="370643"/>
            <a:ext cx="4275529" cy="110799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a:lnSpc>
                <a:spcPct val="150000"/>
              </a:lnSpc>
              <a:spcBef>
                <a:spcPts val="800"/>
              </a:spcBef>
              <a:buSzPct val="100000"/>
            </a:pPr>
            <a:r>
              <a:rPr lang="en-US" altLang="zh-CN" sz="4400" b="1" dirty="0">
                <a:latin typeface="Times New Roman" panose="02020603050405020304" pitchFamily="18" charset="0"/>
                <a:sym typeface="Times New Roman" panose="02020603050405020304" pitchFamily="18" charset="0"/>
              </a:rPr>
              <a:t> Java</a:t>
            </a:r>
            <a:r>
              <a:rPr lang="zh-CN" altLang="en-US" sz="4400" b="1" dirty="0">
                <a:latin typeface="Times New Roman" panose="02020603050405020304" pitchFamily="18" charset="0"/>
                <a:sym typeface="Times New Roman" panose="02020603050405020304" pitchFamily="18" charset="0"/>
              </a:rPr>
              <a:t>的数据类型</a:t>
            </a:r>
            <a:endParaRPr lang="zh-CN" altLang="en-US" sz="4400" b="1" dirty="0">
              <a:latin typeface="Times New Roman" panose="02020603050405020304" pitchFamily="18" charset="0"/>
            </a:endParaRPr>
          </a:p>
        </p:txBody>
      </p:sp>
      <p:graphicFrame>
        <p:nvGraphicFramePr>
          <p:cNvPr id="8195" name="对象 3"/>
          <p:cNvGraphicFramePr>
            <a:graphicFrameLocks noChangeAspect="1"/>
          </p:cNvGraphicFramePr>
          <p:nvPr/>
        </p:nvGraphicFramePr>
        <p:xfrm>
          <a:off x="0" y="2133600"/>
          <a:ext cx="9144000" cy="3460750"/>
        </p:xfrm>
        <a:graphic>
          <a:graphicData uri="http://schemas.openxmlformats.org/presentationml/2006/ole">
            <mc:AlternateContent xmlns:mc="http://schemas.openxmlformats.org/markup-compatibility/2006">
              <mc:Choice xmlns:v="urn:schemas-microsoft-com:vml" Requires="v">
                <p:oleObj spid="_x0000_s1057" r:id="rId3" imgW="5418137" imgH="2050097" progId="WPS.Doc.6">
                  <p:embed/>
                </p:oleObj>
              </mc:Choice>
              <mc:Fallback>
                <p:oleObj r:id="rId3" imgW="5418137" imgH="2050097" progId="WPS.Doc.6">
                  <p:embed/>
                  <p:pic>
                    <p:nvPicPr>
                      <p:cNvPr id="8195"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33600"/>
                        <a:ext cx="9144000" cy="346075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844420765"/>
      </p:ext>
    </p:extLst>
  </p:cSld>
  <p:clrMapOvr>
    <a:masterClrMapping/>
  </p:clrMapOvr>
  <p:transition>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框 2"/>
          <p:cNvSpPr>
            <a:spLocks noChangeArrowheads="1"/>
          </p:cNvSpPr>
          <p:nvPr/>
        </p:nvSpPr>
        <p:spPr bwMode="auto">
          <a:xfrm>
            <a:off x="272989" y="715162"/>
            <a:ext cx="8686800" cy="435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nSpc>
                <a:spcPct val="148000"/>
              </a:lnSpc>
              <a:spcBef>
                <a:spcPts val="800"/>
              </a:spcBef>
              <a:buSzPct val="100000"/>
              <a:buFont typeface="Times New Roman" panose="02020603050405020304" pitchFamily="18" charset="0"/>
              <a:buNone/>
            </a:pPr>
            <a:r>
              <a:rPr lang="zh-CN" altLang="en-US" sz="2400" b="1" dirty="0">
                <a:latin typeface="Times New Roman" panose="02020603050405020304" pitchFamily="18" charset="0"/>
                <a:sym typeface="Times New Roman" panose="02020603050405020304" pitchFamily="18" charset="0"/>
              </a:rPr>
              <a:t>其它操作符及其表达式</a:t>
            </a:r>
          </a:p>
          <a:p>
            <a:pPr>
              <a:lnSpc>
                <a:spcPct val="148000"/>
              </a:lnSpc>
              <a:spcBef>
                <a:spcPts val="8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        三目运算符</a:t>
            </a:r>
            <a:r>
              <a:rPr lang="en-US" altLang="zh-CN" sz="2400" dirty="0">
                <a:latin typeface="Times New Roman" panose="02020603050405020304" pitchFamily="18" charset="0"/>
                <a:sym typeface="Times New Roman" panose="02020603050405020304" pitchFamily="18" charset="0"/>
              </a:rPr>
              <a:t>(?:)</a:t>
            </a:r>
            <a:r>
              <a:rPr lang="zh-CN" altLang="en-US" sz="2400" dirty="0">
                <a:latin typeface="Times New Roman" panose="02020603050405020304" pitchFamily="18" charset="0"/>
                <a:sym typeface="Times New Roman" panose="02020603050405020304" pitchFamily="18" charset="0"/>
              </a:rPr>
              <a:t>相当于条件判断，表达式</a:t>
            </a:r>
            <a:r>
              <a:rPr lang="en-US" altLang="zh-CN" sz="2400" dirty="0" err="1">
                <a:latin typeface="Times New Roman" panose="02020603050405020304" pitchFamily="18" charset="0"/>
                <a:sym typeface="Times New Roman" panose="02020603050405020304" pitchFamily="18" charset="0"/>
              </a:rPr>
              <a:t>x?y:z</a:t>
            </a:r>
            <a:r>
              <a:rPr lang="zh-CN" altLang="en-US" sz="2400" dirty="0">
                <a:latin typeface="Times New Roman" panose="02020603050405020304" pitchFamily="18" charset="0"/>
                <a:sym typeface="Times New Roman" panose="02020603050405020304" pitchFamily="18" charset="0"/>
              </a:rPr>
              <a:t>用于判断</a:t>
            </a:r>
            <a:r>
              <a:rPr lang="en-US" altLang="zh-CN" sz="2400" dirty="0">
                <a:latin typeface="Times New Roman" panose="02020603050405020304" pitchFamily="18" charset="0"/>
                <a:sym typeface="Times New Roman" panose="02020603050405020304" pitchFamily="18" charset="0"/>
              </a:rPr>
              <a:t>x</a:t>
            </a:r>
            <a:r>
              <a:rPr lang="zh-CN" altLang="en-US" sz="2400" dirty="0">
                <a:latin typeface="Times New Roman" panose="02020603050405020304" pitchFamily="18" charset="0"/>
                <a:sym typeface="Times New Roman" panose="02020603050405020304" pitchFamily="18" charset="0"/>
              </a:rPr>
              <a:t>是否为真，如果为真，表达式的值为</a:t>
            </a:r>
            <a:r>
              <a:rPr lang="en-US" altLang="zh-CN" sz="2400" dirty="0">
                <a:latin typeface="Times New Roman" panose="02020603050405020304" pitchFamily="18" charset="0"/>
                <a:sym typeface="Times New Roman" panose="02020603050405020304" pitchFamily="18" charset="0"/>
              </a:rPr>
              <a:t>y</a:t>
            </a:r>
            <a:r>
              <a:rPr lang="zh-CN" altLang="en-US" sz="2400" dirty="0">
                <a:latin typeface="Times New Roman" panose="02020603050405020304" pitchFamily="18" charset="0"/>
                <a:sym typeface="Times New Roman" panose="02020603050405020304" pitchFamily="18" charset="0"/>
              </a:rPr>
              <a:t>，否则表达式的值为</a:t>
            </a:r>
            <a:r>
              <a:rPr lang="en-US" altLang="zh-CN" sz="2400" dirty="0">
                <a:latin typeface="Times New Roman" panose="02020603050405020304" pitchFamily="18" charset="0"/>
                <a:sym typeface="Times New Roman" panose="02020603050405020304" pitchFamily="18" charset="0"/>
              </a:rPr>
              <a:t>z</a:t>
            </a:r>
            <a:r>
              <a:rPr lang="zh-CN" altLang="en-US" sz="2400" dirty="0">
                <a:latin typeface="Times New Roman" panose="02020603050405020304" pitchFamily="18" charset="0"/>
                <a:sym typeface="Times New Roman" panose="02020603050405020304" pitchFamily="18" charset="0"/>
              </a:rPr>
              <a:t>。</a:t>
            </a:r>
          </a:p>
          <a:p>
            <a:pPr lvl="2">
              <a:lnSpc>
                <a:spcPct val="148000"/>
              </a:lnSpc>
              <a:spcBef>
                <a:spcPts val="6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例如：</a:t>
            </a:r>
          </a:p>
          <a:p>
            <a:pPr lvl="2">
              <a:lnSpc>
                <a:spcPct val="148000"/>
              </a:lnSpc>
              <a:spcBef>
                <a:spcPts val="600"/>
              </a:spcBef>
              <a:buSzPct val="100000"/>
              <a:buFont typeface="Times New Roman" panose="02020603050405020304" pitchFamily="18" charset="0"/>
              <a:buNone/>
            </a:pPr>
            <a:r>
              <a:rPr lang="en-US" altLang="zh-CN" sz="2400" dirty="0" err="1">
                <a:latin typeface="Times New Roman" panose="02020603050405020304" pitchFamily="18" charset="0"/>
                <a:sym typeface="Times New Roman" panose="02020603050405020304" pitchFamily="18" charset="0"/>
              </a:rPr>
              <a:t>int</a:t>
            </a:r>
            <a:r>
              <a:rPr lang="en-US" altLang="zh-CN" sz="2400" dirty="0">
                <a:latin typeface="Times New Roman" panose="02020603050405020304" pitchFamily="18" charset="0"/>
                <a:sym typeface="Times New Roman" panose="02020603050405020304" pitchFamily="18" charset="0"/>
              </a:rPr>
              <a:t> x = 5;</a:t>
            </a:r>
            <a:endParaRPr lang="zh-CN" altLang="en-US" sz="2400" dirty="0">
              <a:latin typeface="Times New Roman" panose="02020603050405020304" pitchFamily="18" charset="0"/>
              <a:sym typeface="Times New Roman" panose="02020603050405020304" pitchFamily="18" charset="0"/>
            </a:endParaRPr>
          </a:p>
          <a:p>
            <a:pPr lvl="2">
              <a:lnSpc>
                <a:spcPct val="148000"/>
              </a:lnSpc>
              <a:spcBef>
                <a:spcPts val="600"/>
              </a:spcBef>
              <a:buSzPct val="100000"/>
              <a:buFont typeface="Times New Roman" panose="02020603050405020304" pitchFamily="18" charset="0"/>
              <a:buNone/>
            </a:pPr>
            <a:r>
              <a:rPr lang="en-US" altLang="zh-CN" sz="2400" dirty="0" err="1">
                <a:latin typeface="Times New Roman" panose="02020603050405020304" pitchFamily="18" charset="0"/>
                <a:sym typeface="Times New Roman" panose="02020603050405020304" pitchFamily="18" charset="0"/>
              </a:rPr>
              <a:t>int</a:t>
            </a:r>
            <a:r>
              <a:rPr lang="en-US" altLang="zh-CN" sz="2400" dirty="0">
                <a:latin typeface="Times New Roman" panose="02020603050405020304" pitchFamily="18" charset="0"/>
                <a:sym typeface="Times New Roman" panose="02020603050405020304" pitchFamily="18" charset="0"/>
              </a:rPr>
              <a:t> a = (x&gt;3)?5:3;</a:t>
            </a:r>
            <a:endParaRPr lang="zh-CN" altLang="en-US" sz="2400" dirty="0">
              <a:latin typeface="Times New Roman" panose="02020603050405020304" pitchFamily="18" charset="0"/>
              <a:sym typeface="Times New Roman" panose="02020603050405020304" pitchFamily="18" charset="0"/>
            </a:endParaRPr>
          </a:p>
          <a:p>
            <a:pPr>
              <a:lnSpc>
                <a:spcPct val="148000"/>
              </a:lnSpc>
              <a:spcBef>
                <a:spcPts val="8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则</a:t>
            </a:r>
            <a:r>
              <a:rPr lang="en-US" altLang="zh-CN" sz="2400" dirty="0">
                <a:latin typeface="Times New Roman" panose="02020603050405020304" pitchFamily="18" charset="0"/>
                <a:sym typeface="Times New Roman" panose="02020603050405020304" pitchFamily="18" charset="0"/>
              </a:rPr>
              <a:t>a</a:t>
            </a:r>
            <a:r>
              <a:rPr lang="zh-CN" altLang="en-US" sz="2400" dirty="0">
                <a:latin typeface="Times New Roman" panose="02020603050405020304" pitchFamily="18" charset="0"/>
                <a:sym typeface="Times New Roman" panose="02020603050405020304" pitchFamily="18" charset="0"/>
              </a:rPr>
              <a:t>的值为</a:t>
            </a:r>
            <a:r>
              <a:rPr lang="en-US" altLang="zh-CN" sz="2400" dirty="0">
                <a:latin typeface="Times New Roman" panose="02020603050405020304" pitchFamily="18" charset="0"/>
                <a:sym typeface="Times New Roman" panose="02020603050405020304" pitchFamily="18" charset="0"/>
              </a:rPr>
              <a:t>5</a:t>
            </a:r>
            <a:r>
              <a:rPr lang="zh-CN" altLang="en-US" sz="2400" dirty="0">
                <a:latin typeface="Times New Roman" panose="02020603050405020304" pitchFamily="18" charset="0"/>
                <a:sym typeface="Times New Roman" panose="02020603050405020304" pitchFamily="18" charset="0"/>
              </a:rPr>
              <a:t>。如果</a:t>
            </a:r>
            <a:r>
              <a:rPr lang="en-US" altLang="zh-CN" sz="2400" dirty="0">
                <a:latin typeface="Times New Roman" panose="02020603050405020304" pitchFamily="18" charset="0"/>
                <a:sym typeface="Times New Roman" panose="02020603050405020304" pitchFamily="18" charset="0"/>
              </a:rPr>
              <a:t>x = 2</a:t>
            </a:r>
            <a:r>
              <a:rPr lang="zh-CN" altLang="en-US" sz="2400" dirty="0">
                <a:latin typeface="Times New Roman" panose="02020603050405020304" pitchFamily="18" charset="0"/>
                <a:sym typeface="Times New Roman" panose="02020603050405020304" pitchFamily="18" charset="0"/>
              </a:rPr>
              <a:t>，则</a:t>
            </a:r>
            <a:r>
              <a:rPr lang="en-US" altLang="zh-CN" sz="2400" dirty="0">
                <a:latin typeface="Times New Roman" panose="02020603050405020304" pitchFamily="18" charset="0"/>
                <a:sym typeface="Times New Roman" panose="02020603050405020304" pitchFamily="18" charset="0"/>
              </a:rPr>
              <a:t>a</a:t>
            </a:r>
            <a:r>
              <a:rPr lang="zh-CN" altLang="en-US" sz="2400" dirty="0">
                <a:latin typeface="Times New Roman" panose="02020603050405020304" pitchFamily="18" charset="0"/>
                <a:sym typeface="Times New Roman" panose="02020603050405020304" pitchFamily="18" charset="0"/>
              </a:rPr>
              <a:t>的值为</a:t>
            </a:r>
            <a:r>
              <a:rPr lang="en-US" altLang="zh-CN" sz="2400" dirty="0">
                <a:latin typeface="Times New Roman" panose="02020603050405020304" pitchFamily="18" charset="0"/>
                <a:sym typeface="Times New Roman" panose="02020603050405020304" pitchFamily="18" charset="0"/>
              </a:rPr>
              <a:t>3</a:t>
            </a:r>
            <a:r>
              <a:rPr lang="zh-CN" altLang="en-US" sz="2400" dirty="0">
                <a:latin typeface="Times New Roman" panose="02020603050405020304" pitchFamily="18" charset="0"/>
                <a:sym typeface="Times New Roman" panose="02020603050405020304" pitchFamily="18" charset="0"/>
              </a:rPr>
              <a:t>。</a:t>
            </a:r>
            <a:endParaRPr lang="zh-CN" altLang="en-US" dirty="0"/>
          </a:p>
        </p:txBody>
      </p:sp>
    </p:spTree>
    <p:extLst>
      <p:ext uri="{BB962C8B-B14F-4D97-AF65-F5344CB8AC3E}">
        <p14:creationId xmlns:p14="http://schemas.microsoft.com/office/powerpoint/2010/main" val="1065251648"/>
      </p:ext>
    </p:extLst>
  </p:cSld>
  <p:clrMapOvr>
    <a:masterClrMapping/>
  </p:clrMapOvr>
  <p:transition>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文本框 2"/>
          <p:cNvSpPr>
            <a:spLocks noChangeArrowheads="1"/>
          </p:cNvSpPr>
          <p:nvPr/>
        </p:nvSpPr>
        <p:spPr bwMode="auto">
          <a:xfrm>
            <a:off x="381000" y="1303338"/>
            <a:ext cx="84582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nSpc>
                <a:spcPct val="150000"/>
              </a:lnSpc>
              <a:spcBef>
                <a:spcPts val="8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a:t>
            </a:r>
            <a:r>
              <a:rPr lang="zh-CN" altLang="en-US" sz="2400">
                <a:latin typeface="Times New Roman" panose="02020603050405020304" pitchFamily="18" charset="0"/>
                <a:sym typeface="Times New Roman" panose="02020603050405020304" pitchFamily="18" charset="0"/>
              </a:rPr>
              <a:t>对象运算符</a:t>
            </a:r>
            <a:r>
              <a:rPr lang="en-US" altLang="zh-CN" sz="2400">
                <a:latin typeface="Times New Roman" panose="02020603050405020304" pitchFamily="18" charset="0"/>
                <a:sym typeface="Times New Roman" panose="02020603050405020304" pitchFamily="18" charset="0"/>
              </a:rPr>
              <a:t>(instanceof)</a:t>
            </a:r>
            <a:r>
              <a:rPr lang="zh-CN" altLang="en-US" sz="2400">
                <a:latin typeface="Times New Roman" panose="02020603050405020304" pitchFamily="18" charset="0"/>
                <a:sym typeface="Times New Roman" panose="02020603050405020304" pitchFamily="18" charset="0"/>
              </a:rPr>
              <a:t>用来判断一个对象是否属于某个指定的类或其子类的实例，如果是，返回真</a:t>
            </a:r>
            <a:r>
              <a:rPr lang="en-US" altLang="zh-CN" sz="2400">
                <a:latin typeface="Times New Roman" panose="02020603050405020304" pitchFamily="18" charset="0"/>
                <a:sym typeface="Times New Roman" panose="02020603050405020304" pitchFamily="18" charset="0"/>
              </a:rPr>
              <a:t>(true)</a:t>
            </a:r>
            <a:r>
              <a:rPr lang="zh-CN" altLang="en-US" sz="2400">
                <a:latin typeface="Times New Roman" panose="02020603050405020304" pitchFamily="18" charset="0"/>
                <a:sym typeface="Times New Roman" panose="02020603050405020304" pitchFamily="18" charset="0"/>
              </a:rPr>
              <a:t>，否则返回假</a:t>
            </a:r>
            <a:r>
              <a:rPr lang="en-US" altLang="zh-CN" sz="2400">
                <a:latin typeface="Times New Roman" panose="02020603050405020304" pitchFamily="18" charset="0"/>
                <a:sym typeface="Times New Roman" panose="02020603050405020304" pitchFamily="18" charset="0"/>
              </a:rPr>
              <a:t>(false)</a:t>
            </a:r>
            <a:r>
              <a:rPr lang="zh-CN" altLang="en-US" sz="2400">
                <a:latin typeface="Times New Roman" panose="02020603050405020304" pitchFamily="18" charset="0"/>
                <a:sym typeface="Times New Roman" panose="02020603050405020304" pitchFamily="18" charset="0"/>
              </a:rPr>
              <a:t>。</a:t>
            </a:r>
          </a:p>
          <a:p>
            <a:pPr lvl="1">
              <a:lnSpc>
                <a:spcPct val="150000"/>
              </a:lnSpc>
              <a:spcBef>
                <a:spcPts val="700"/>
              </a:spcBef>
              <a:buSzPct val="100000"/>
              <a:buFont typeface="Times New Roman" panose="02020603050405020304" pitchFamily="18" charset="0"/>
              <a:buNone/>
            </a:pPr>
            <a:r>
              <a:rPr lang="zh-CN" altLang="en-US" sz="2400">
                <a:latin typeface="Times New Roman" panose="02020603050405020304" pitchFamily="18" charset="0"/>
                <a:sym typeface="Times New Roman" panose="02020603050405020304" pitchFamily="18" charset="0"/>
              </a:rPr>
              <a:t>  例如：</a:t>
            </a:r>
          </a:p>
          <a:p>
            <a:pPr lvl="1">
              <a:lnSpc>
                <a:spcPct val="150000"/>
              </a:lnSpc>
              <a:spcBef>
                <a:spcPts val="700"/>
              </a:spcBef>
              <a:buSzPct val="100000"/>
              <a:buFont typeface="Times New Roman" panose="02020603050405020304" pitchFamily="18" charset="0"/>
              <a:buNone/>
            </a:pPr>
            <a:r>
              <a:rPr lang="zh-CN" altLang="en-US" sz="2400">
                <a:latin typeface="Times New Roman" panose="02020603050405020304" pitchFamily="18" charset="0"/>
                <a:sym typeface="Times New Roman" panose="02020603050405020304" pitchFamily="18" charset="0"/>
              </a:rPr>
              <a:t>  </a:t>
            </a:r>
            <a:r>
              <a:rPr lang="en-US" altLang="zh-CN" sz="2400">
                <a:latin typeface="Times New Roman" panose="02020603050405020304" pitchFamily="18" charset="0"/>
                <a:sym typeface="Times New Roman" panose="02020603050405020304" pitchFamily="18" charset="0"/>
              </a:rPr>
              <a:t>boolean b = userObject instanceof Applet</a:t>
            </a:r>
            <a:endParaRPr lang="zh-CN" altLang="en-US" sz="2400">
              <a:latin typeface="Times New Roman" panose="02020603050405020304" pitchFamily="18" charset="0"/>
              <a:sym typeface="Times New Roman" panose="02020603050405020304" pitchFamily="18" charset="0"/>
            </a:endParaRPr>
          </a:p>
          <a:p>
            <a:pPr>
              <a:lnSpc>
                <a:spcPct val="150000"/>
              </a:lnSpc>
              <a:spcBef>
                <a:spcPts val="800"/>
              </a:spcBef>
              <a:buSzPct val="100000"/>
              <a:buFont typeface="Times New Roman" panose="02020603050405020304" pitchFamily="18" charset="0"/>
              <a:buNone/>
            </a:pPr>
            <a:r>
              <a:rPr lang="zh-CN" altLang="en-US" sz="2400">
                <a:latin typeface="Times New Roman" panose="02020603050405020304" pitchFamily="18" charset="0"/>
                <a:sym typeface="Times New Roman" panose="02020603050405020304" pitchFamily="18" charset="0"/>
              </a:rPr>
              <a:t>用来判断</a:t>
            </a:r>
            <a:r>
              <a:rPr lang="en-US" altLang="zh-CN" sz="2400">
                <a:latin typeface="Times New Roman" panose="02020603050405020304" pitchFamily="18" charset="0"/>
                <a:sym typeface="Times New Roman" panose="02020603050405020304" pitchFamily="18" charset="0"/>
              </a:rPr>
              <a:t>userObject</a:t>
            </a:r>
            <a:r>
              <a:rPr lang="zh-CN" altLang="en-US" sz="2400">
                <a:latin typeface="Times New Roman" panose="02020603050405020304" pitchFamily="18" charset="0"/>
                <a:sym typeface="Times New Roman" panose="02020603050405020304" pitchFamily="18" charset="0"/>
              </a:rPr>
              <a:t>类是否是</a:t>
            </a:r>
            <a:r>
              <a:rPr lang="en-US" altLang="zh-CN" sz="2400">
                <a:latin typeface="Times New Roman" panose="02020603050405020304" pitchFamily="18" charset="0"/>
                <a:sym typeface="Times New Roman" panose="02020603050405020304" pitchFamily="18" charset="0"/>
              </a:rPr>
              <a:t>Applet</a:t>
            </a:r>
            <a:r>
              <a:rPr lang="zh-CN" altLang="en-US" sz="2400">
                <a:latin typeface="Times New Roman" panose="02020603050405020304" pitchFamily="18" charset="0"/>
                <a:sym typeface="Times New Roman" panose="02020603050405020304" pitchFamily="18" charset="0"/>
              </a:rPr>
              <a:t>类的实例。</a:t>
            </a:r>
            <a:endParaRPr lang="zh-CN" altLang="en-US"/>
          </a:p>
        </p:txBody>
      </p:sp>
    </p:spTree>
    <p:extLst>
      <p:ext uri="{BB962C8B-B14F-4D97-AF65-F5344CB8AC3E}">
        <p14:creationId xmlns:p14="http://schemas.microsoft.com/office/powerpoint/2010/main" val="1003232303"/>
      </p:ext>
    </p:extLst>
  </p:cSld>
  <p:clrMapOvr>
    <a:masterClrMapping/>
  </p:clrMapOvr>
  <p:transition>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框 2"/>
          <p:cNvSpPr>
            <a:spLocks noChangeArrowheads="1"/>
          </p:cNvSpPr>
          <p:nvPr/>
        </p:nvSpPr>
        <p:spPr bwMode="auto">
          <a:xfrm>
            <a:off x="250825" y="1071563"/>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a:spcBef>
                <a:spcPts val="800"/>
              </a:spcBef>
              <a:buSzPct val="100000"/>
              <a:buFont typeface="Times New Roman" panose="02020603050405020304" pitchFamily="18" charset="0"/>
              <a:buNone/>
            </a:pPr>
            <a:r>
              <a:rPr lang="zh-CN" altLang="en-US" sz="2400" b="1" dirty="0">
                <a:latin typeface="Times New Roman" panose="02020603050405020304" pitchFamily="18" charset="0"/>
                <a:sym typeface="Times New Roman" panose="02020603050405020304" pitchFamily="18" charset="0"/>
              </a:rPr>
              <a:t>优先级</a:t>
            </a:r>
            <a:endParaRPr lang="zh-CN" altLang="en-US" dirty="0"/>
          </a:p>
        </p:txBody>
      </p:sp>
      <p:graphicFrame>
        <p:nvGraphicFramePr>
          <p:cNvPr id="59395" name="对象 4"/>
          <p:cNvGraphicFramePr>
            <a:graphicFrameLocks noChangeAspect="1"/>
          </p:cNvGraphicFramePr>
          <p:nvPr/>
        </p:nvGraphicFramePr>
        <p:xfrm>
          <a:off x="152400" y="1800225"/>
          <a:ext cx="8839200" cy="5667375"/>
        </p:xfrm>
        <a:graphic>
          <a:graphicData uri="http://schemas.openxmlformats.org/presentationml/2006/ole">
            <mc:AlternateContent xmlns:mc="http://schemas.openxmlformats.org/markup-compatibility/2006">
              <mc:Choice xmlns:v="urn:schemas-microsoft-com:vml" Requires="v">
                <p:oleObj spid="_x0000_s12321" r:id="rId3" imgW="5418137" imgH="3475037" progId="WPS.Doc.6">
                  <p:embed/>
                </p:oleObj>
              </mc:Choice>
              <mc:Fallback>
                <p:oleObj r:id="rId3" imgW="5418137" imgH="3475037" progId="WPS.Doc.6">
                  <p:embed/>
                  <p:pic>
                    <p:nvPicPr>
                      <p:cNvPr id="5939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800225"/>
                        <a:ext cx="8839200" cy="566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6" name="自选图形 5">
            <a:hlinkClick r:id="" action="ppaction://hlinkshowjump?jump=firstslide"/>
          </p:cNvPr>
          <p:cNvSpPr>
            <a:spLocks noChangeArrowheads="1"/>
          </p:cNvSpPr>
          <p:nvPr/>
        </p:nvSpPr>
        <p:spPr bwMode="auto">
          <a:xfrm>
            <a:off x="8458200" y="6400800"/>
            <a:ext cx="685800" cy="457200"/>
          </a:xfrm>
          <a:prstGeom prst="actionButtonBackPrevious">
            <a:avLst/>
          </a:prstGeom>
          <a:solidFill>
            <a:schemeClr val="accent1"/>
          </a:solidFill>
          <a:ln w="9525" cmpd="sng">
            <a:solidFill>
              <a:schemeClr val="tx1"/>
            </a:solidFill>
            <a:bevel/>
            <a:headEnd/>
            <a:tailEnd/>
          </a:ln>
        </p:spPr>
        <p:txBody>
          <a:bodyPr wrap="none" anchor="ctr"/>
          <a:lstStyle/>
          <a:p>
            <a:pPr>
              <a:spcBef>
                <a:spcPts val="800"/>
              </a:spcBef>
              <a:buSzPct val="100000"/>
              <a:buFont typeface="Times New Roman" panose="02020603050405020304" pitchFamily="18" charset="0"/>
              <a:buNone/>
            </a:pPr>
            <a:endParaRPr lang="zh-CN" altLang="zh-CN" sz="2400">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393533468"/>
      </p:ext>
    </p:extLst>
  </p:cSld>
  <p:clrMapOvr>
    <a:masterClrMapping/>
  </p:clrMapOvr>
  <p:transition>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1312550" y="1429541"/>
            <a:ext cx="4352959"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400" b="1">
                <a:solidFill>
                  <a:schemeClr val="tx1"/>
                </a:solidFill>
                <a:latin typeface="Times New Roman" pitchFamily="18" charset="0"/>
                <a:ea typeface="黑体"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sz="2800" dirty="0"/>
              <a:t> </a:t>
            </a:r>
            <a:r>
              <a:rPr lang="en-US" altLang="zh-CN" sz="2800" dirty="0"/>
              <a:t>JAVA</a:t>
            </a:r>
            <a:r>
              <a:rPr lang="zh-CN" altLang="en-US" sz="2800" dirty="0"/>
              <a:t>的数据类型</a:t>
            </a:r>
          </a:p>
        </p:txBody>
      </p:sp>
      <p:sp>
        <p:nvSpPr>
          <p:cNvPr id="8" name="标题 1"/>
          <p:cNvSpPr>
            <a:spLocks noGrp="1"/>
          </p:cNvSpPr>
          <p:nvPr>
            <p:ph type="title"/>
          </p:nvPr>
        </p:nvSpPr>
        <p:spPr>
          <a:xfrm>
            <a:off x="1386099" y="313656"/>
            <a:ext cx="4917047" cy="782974"/>
          </a:xfrm>
        </p:spPr>
        <p:txBody>
          <a:bodyPr>
            <a:normAutofit/>
          </a:bodyPr>
          <a:lstStyle/>
          <a:p>
            <a:r>
              <a:rPr lang="zh-CN" altLang="en-US" sz="3600" b="1" dirty="0">
                <a:latin typeface="黑体" pitchFamily="2" charset="-122"/>
                <a:ea typeface="黑体" pitchFamily="2" charset="-122"/>
              </a:rPr>
              <a:t>报告内容大纲</a:t>
            </a:r>
          </a:p>
        </p:txBody>
      </p:sp>
      <p:sp>
        <p:nvSpPr>
          <p:cNvPr id="10" name="Text Box 11"/>
          <p:cNvSpPr txBox="1">
            <a:spLocks noChangeArrowheads="1"/>
          </p:cNvSpPr>
          <p:nvPr/>
        </p:nvSpPr>
        <p:spPr bwMode="auto">
          <a:xfrm>
            <a:off x="1312550" y="2221591"/>
            <a:ext cx="4990596"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400" b="1">
                <a:latin typeface="Times New Roman" pitchFamily="18" charset="0"/>
                <a:ea typeface="黑体" pitchFamily="2" charset="-122"/>
              </a:defRPr>
            </a:lvl1pPr>
          </a:lstStyle>
          <a:p>
            <a:r>
              <a:rPr lang="zh-CN" altLang="en-US" sz="2800" dirty="0"/>
              <a:t> 变量、常量的定义及使用</a:t>
            </a:r>
          </a:p>
        </p:txBody>
      </p:sp>
      <p:sp>
        <p:nvSpPr>
          <p:cNvPr id="12" name="Text Box 11"/>
          <p:cNvSpPr txBox="1">
            <a:spLocks noChangeArrowheads="1"/>
          </p:cNvSpPr>
          <p:nvPr/>
        </p:nvSpPr>
        <p:spPr bwMode="auto">
          <a:xfrm>
            <a:off x="1312550" y="3013641"/>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latin typeface="Times New Roman" pitchFamily="18" charset="0"/>
                <a:ea typeface="黑体" pitchFamily="2" charset="-122"/>
              </a:defRPr>
            </a:lvl1pPr>
          </a:lstStyle>
          <a:p>
            <a:r>
              <a:rPr lang="zh-CN" altLang="en-US" dirty="0">
                <a:solidFill>
                  <a:srgbClr val="FF0000"/>
                </a:solidFill>
              </a:rPr>
              <a:t> </a:t>
            </a:r>
            <a:r>
              <a:rPr lang="en-US" altLang="zh-CN" dirty="0">
                <a:solidFill>
                  <a:srgbClr val="FF0000"/>
                </a:solidFill>
              </a:rPr>
              <a:t>JAVA</a:t>
            </a:r>
            <a:r>
              <a:rPr lang="zh-CN" altLang="en-US" dirty="0">
                <a:solidFill>
                  <a:srgbClr val="FF0000"/>
                </a:solidFill>
              </a:rPr>
              <a:t>常用运算符</a:t>
            </a:r>
          </a:p>
        </p:txBody>
      </p:sp>
      <p:sp>
        <p:nvSpPr>
          <p:cNvPr id="18" name="Text Box 11"/>
          <p:cNvSpPr txBox="1">
            <a:spLocks noChangeArrowheads="1"/>
          </p:cNvSpPr>
          <p:nvPr/>
        </p:nvSpPr>
        <p:spPr bwMode="auto">
          <a:xfrm>
            <a:off x="1312550" y="3805691"/>
            <a:ext cx="5220772"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流程控制</a:t>
            </a:r>
          </a:p>
        </p:txBody>
      </p:sp>
      <p:sp>
        <p:nvSpPr>
          <p:cNvPr id="19" name="Text Box 11"/>
          <p:cNvSpPr txBox="1">
            <a:spLocks noChangeArrowheads="1"/>
          </p:cNvSpPr>
          <p:nvPr/>
        </p:nvSpPr>
        <p:spPr bwMode="auto">
          <a:xfrm>
            <a:off x="1312550" y="4597741"/>
            <a:ext cx="4267561"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数组</a:t>
            </a:r>
          </a:p>
        </p:txBody>
      </p:sp>
    </p:spTree>
    <p:extLst>
      <p:ext uri="{BB962C8B-B14F-4D97-AF65-F5344CB8AC3E}">
        <p14:creationId xmlns:p14="http://schemas.microsoft.com/office/powerpoint/2010/main" val="412390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12"/>
                                        </p:tgtEl>
                                        <p:attrNameLst>
                                          <p:attrName>style.color</p:attrName>
                                        </p:attrNameLst>
                                      </p:cBhvr>
                                      <p:to>
                                        <a:schemeClr val="tx1"/>
                                      </p:to>
                                    </p:animClr>
                                  </p:childTnLst>
                                </p:cTn>
                              </p:par>
                              <p:par>
                                <p:cTn id="7" presetID="3" presetClass="emph" presetSubtype="2" fill="hold" grpId="0" nodeType="withEffect">
                                  <p:stCondLst>
                                    <p:cond delay="0"/>
                                  </p:stCondLst>
                                  <p:childTnLst>
                                    <p:animClr clrSpc="rgb" dir="cw">
                                      <p:cBhvr override="childStyle">
                                        <p:cTn id="8" dur="1000" fill="hold"/>
                                        <p:tgtEl>
                                          <p:spTgt spid="18"/>
                                        </p:tgtEl>
                                        <p:attrNameLst>
                                          <p:attrName>style.color</p:attrName>
                                        </p:attrNameLst>
                                      </p:cBhvr>
                                      <p:to>
                                        <a:srgbClr val="F92A2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2"/>
          <p:cNvSpPr>
            <a:spLocks noChangeArrowheads="1"/>
          </p:cNvSpPr>
          <p:nvPr/>
        </p:nvSpPr>
        <p:spPr bwMode="auto">
          <a:xfrm>
            <a:off x="684213" y="115888"/>
            <a:ext cx="2419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a:spcBef>
                <a:spcPts val="800"/>
              </a:spcBef>
              <a:buSzPct val="100000"/>
              <a:buFont typeface="Times New Roman" panose="02020603050405020304" pitchFamily="18" charset="0"/>
              <a:buNone/>
            </a:pPr>
            <a:r>
              <a:rPr lang="en-US" altLang="zh-CN" sz="3200" b="1">
                <a:solidFill>
                  <a:schemeClr val="bg1"/>
                </a:solidFill>
                <a:latin typeface="Times New Roman" panose="02020603050405020304" pitchFamily="18" charset="0"/>
                <a:sym typeface="Times New Roman" panose="02020603050405020304" pitchFamily="18" charset="0"/>
              </a:rPr>
              <a:t>3 </a:t>
            </a:r>
            <a:r>
              <a:rPr lang="zh-CN" altLang="en-US" sz="3200" b="1">
                <a:solidFill>
                  <a:schemeClr val="bg1"/>
                </a:solidFill>
                <a:latin typeface="Times New Roman" panose="02020603050405020304" pitchFamily="18" charset="0"/>
                <a:sym typeface="Times New Roman" panose="02020603050405020304" pitchFamily="18" charset="0"/>
              </a:rPr>
              <a:t>流 程 控 制</a:t>
            </a:r>
            <a:endParaRPr lang="zh-CN" altLang="en-US"/>
          </a:p>
        </p:txBody>
      </p:sp>
      <p:sp>
        <p:nvSpPr>
          <p:cNvPr id="60419" name="文本框 3"/>
          <p:cNvSpPr>
            <a:spLocks noChangeArrowheads="1"/>
          </p:cNvSpPr>
          <p:nvPr/>
        </p:nvSpPr>
        <p:spPr bwMode="auto">
          <a:xfrm>
            <a:off x="290744" y="878412"/>
            <a:ext cx="86868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nSpc>
                <a:spcPct val="150000"/>
              </a:lnSpc>
              <a:spcBef>
                <a:spcPts val="800"/>
              </a:spcBef>
              <a:buSzPct val="100000"/>
              <a:buFont typeface="Times New Roman" panose="02020603050405020304" pitchFamily="18" charset="0"/>
              <a:buNone/>
            </a:pPr>
            <a:r>
              <a:rPr lang="en-US" altLang="zh-CN" sz="2400" dirty="0">
                <a:latin typeface="Times New Roman" panose="02020603050405020304" pitchFamily="18" charset="0"/>
                <a:sym typeface="Times New Roman" panose="02020603050405020304" pitchFamily="18" charset="0"/>
              </a:rPr>
              <a:t>        </a:t>
            </a:r>
            <a:r>
              <a:rPr lang="zh-CN" altLang="en-US" sz="2400" dirty="0">
                <a:latin typeface="Times New Roman" panose="02020603050405020304" pitchFamily="18" charset="0"/>
                <a:sym typeface="Times New Roman" panose="02020603050405020304" pitchFamily="18" charset="0"/>
              </a:rPr>
              <a:t>流程控制分为三种基本结构：</a:t>
            </a:r>
            <a:r>
              <a:rPr lang="zh-CN" altLang="en-US" sz="2400" dirty="0">
                <a:solidFill>
                  <a:srgbClr val="FF0000"/>
                </a:solidFill>
                <a:latin typeface="Times New Roman" panose="02020603050405020304" pitchFamily="18" charset="0"/>
                <a:sym typeface="Times New Roman" panose="02020603050405020304" pitchFamily="18" charset="0"/>
              </a:rPr>
              <a:t>顺序结构、分支结构和循环结构</a:t>
            </a:r>
            <a:r>
              <a:rPr lang="zh-CN" altLang="en-US" sz="2400" dirty="0">
                <a:latin typeface="Times New Roman" panose="02020603050405020304" pitchFamily="18" charset="0"/>
                <a:sym typeface="Times New Roman" panose="02020603050405020304" pitchFamily="18" charset="0"/>
              </a:rPr>
              <a:t>。顺序结构是指命令行顺序执行，这是最常见的一个格式；分支结构是一种选择结构，根据条件的值选择不同的执行流程，可以得到不同的结果。分支结构包括单分支语句</a:t>
            </a:r>
            <a:r>
              <a:rPr lang="en-US" altLang="zh-CN" sz="2400" dirty="0">
                <a:latin typeface="Times New Roman" panose="02020603050405020304" pitchFamily="18" charset="0"/>
                <a:sym typeface="Times New Roman" panose="02020603050405020304" pitchFamily="18" charset="0"/>
              </a:rPr>
              <a:t>(if-else</a:t>
            </a:r>
            <a:r>
              <a:rPr lang="zh-CN" altLang="en-US" sz="2400" dirty="0">
                <a:latin typeface="Times New Roman" panose="02020603050405020304" pitchFamily="18" charset="0"/>
                <a:sym typeface="Times New Roman" panose="02020603050405020304" pitchFamily="18" charset="0"/>
              </a:rPr>
              <a:t>语句</a:t>
            </a:r>
            <a:r>
              <a:rPr lang="en-US" altLang="zh-CN" sz="2400" dirty="0">
                <a:latin typeface="Times New Roman" panose="02020603050405020304" pitchFamily="18" charset="0"/>
                <a:sym typeface="Times New Roman" panose="02020603050405020304" pitchFamily="18" charset="0"/>
              </a:rPr>
              <a:t>)</a:t>
            </a:r>
            <a:r>
              <a:rPr lang="zh-CN" altLang="en-US" sz="2400" dirty="0">
                <a:latin typeface="Times New Roman" panose="02020603050405020304" pitchFamily="18" charset="0"/>
                <a:sym typeface="Times New Roman" panose="02020603050405020304" pitchFamily="18" charset="0"/>
              </a:rPr>
              <a:t>和多分支语句</a:t>
            </a:r>
            <a:r>
              <a:rPr lang="en-US" altLang="zh-CN" sz="2400" dirty="0">
                <a:latin typeface="Times New Roman" panose="02020603050405020304" pitchFamily="18" charset="0"/>
                <a:sym typeface="Times New Roman" panose="02020603050405020304" pitchFamily="18" charset="0"/>
              </a:rPr>
              <a:t>(switch</a:t>
            </a:r>
            <a:r>
              <a:rPr lang="zh-CN" altLang="en-US" sz="2400" dirty="0">
                <a:latin typeface="Times New Roman" panose="02020603050405020304" pitchFamily="18" charset="0"/>
                <a:sym typeface="Times New Roman" panose="02020603050405020304" pitchFamily="18" charset="0"/>
              </a:rPr>
              <a:t>语句</a:t>
            </a:r>
            <a:r>
              <a:rPr lang="en-US" altLang="zh-CN" sz="2400" dirty="0">
                <a:latin typeface="Times New Roman" panose="02020603050405020304" pitchFamily="18" charset="0"/>
                <a:sym typeface="Times New Roman" panose="02020603050405020304" pitchFamily="18" charset="0"/>
              </a:rPr>
              <a:t>)</a:t>
            </a:r>
            <a:r>
              <a:rPr lang="zh-CN" altLang="en-US" sz="2400" dirty="0">
                <a:latin typeface="Times New Roman" panose="02020603050405020304" pitchFamily="18" charset="0"/>
                <a:sym typeface="Times New Roman" panose="02020603050405020304" pitchFamily="18" charset="0"/>
              </a:rPr>
              <a:t>；循环结构是指对于一些重复执行的语句，用户指定条件或次数，由机器自动识别执行。循环结构包括次数循环语句</a:t>
            </a:r>
            <a:r>
              <a:rPr lang="en-US" altLang="zh-CN" sz="2400" dirty="0">
                <a:latin typeface="Times New Roman" panose="02020603050405020304" pitchFamily="18" charset="0"/>
                <a:sym typeface="Times New Roman" panose="02020603050405020304" pitchFamily="18" charset="0"/>
              </a:rPr>
              <a:t>(for</a:t>
            </a:r>
            <a:r>
              <a:rPr lang="zh-CN" altLang="en-US" sz="2400" dirty="0">
                <a:latin typeface="Times New Roman" panose="02020603050405020304" pitchFamily="18" charset="0"/>
                <a:sym typeface="Times New Roman" panose="02020603050405020304" pitchFamily="18" charset="0"/>
              </a:rPr>
              <a:t>语句</a:t>
            </a:r>
            <a:r>
              <a:rPr lang="en-US" altLang="zh-CN" sz="2400" dirty="0">
                <a:latin typeface="Times New Roman" panose="02020603050405020304" pitchFamily="18" charset="0"/>
                <a:sym typeface="Times New Roman" panose="02020603050405020304" pitchFamily="18" charset="0"/>
              </a:rPr>
              <a:t>)</a:t>
            </a:r>
            <a:r>
              <a:rPr lang="zh-CN" altLang="en-US" sz="2400" dirty="0">
                <a:latin typeface="Times New Roman" panose="02020603050405020304" pitchFamily="18" charset="0"/>
                <a:sym typeface="Times New Roman" panose="02020603050405020304" pitchFamily="18" charset="0"/>
              </a:rPr>
              <a:t>和条件循环语句</a:t>
            </a:r>
            <a:r>
              <a:rPr lang="en-US" altLang="zh-CN" sz="2400" dirty="0">
                <a:latin typeface="Times New Roman" panose="02020603050405020304" pitchFamily="18" charset="0"/>
                <a:sym typeface="Times New Roman" panose="02020603050405020304" pitchFamily="18" charset="0"/>
              </a:rPr>
              <a:t>(while</a:t>
            </a:r>
            <a:r>
              <a:rPr lang="zh-CN" altLang="en-US" sz="2400" dirty="0">
                <a:latin typeface="Times New Roman" panose="02020603050405020304" pitchFamily="18" charset="0"/>
                <a:sym typeface="Times New Roman" panose="02020603050405020304" pitchFamily="18" charset="0"/>
              </a:rPr>
              <a:t>语句</a:t>
            </a:r>
            <a:r>
              <a:rPr lang="en-US" altLang="zh-CN" sz="2400" dirty="0">
                <a:latin typeface="Times New Roman" panose="02020603050405020304" pitchFamily="18" charset="0"/>
                <a:sym typeface="Times New Roman" panose="02020603050405020304" pitchFamily="18" charset="0"/>
              </a:rPr>
              <a:t>)</a:t>
            </a:r>
            <a:r>
              <a:rPr lang="zh-CN" altLang="en-US" sz="2400" dirty="0">
                <a:latin typeface="Times New Roman" panose="02020603050405020304" pitchFamily="18" charset="0"/>
                <a:sym typeface="Times New Roman" panose="02020603050405020304" pitchFamily="18" charset="0"/>
              </a:rPr>
              <a:t>。</a:t>
            </a:r>
            <a:endParaRPr lang="zh-CN" altLang="en-US" dirty="0"/>
          </a:p>
        </p:txBody>
      </p:sp>
    </p:spTree>
    <p:extLst>
      <p:ext uri="{BB962C8B-B14F-4D97-AF65-F5344CB8AC3E}">
        <p14:creationId xmlns:p14="http://schemas.microsoft.com/office/powerpoint/2010/main" val="377487878"/>
      </p:ext>
    </p:extLst>
  </p:cSld>
  <p:clrMapOvr>
    <a:masterClrMapping/>
  </p:clrMapOvr>
  <p:transition>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文本框 2"/>
          <p:cNvSpPr>
            <a:spLocks noChangeArrowheads="1"/>
          </p:cNvSpPr>
          <p:nvPr/>
        </p:nvSpPr>
        <p:spPr bwMode="auto">
          <a:xfrm>
            <a:off x="684213" y="1557338"/>
            <a:ext cx="72961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a:lnSpc>
                <a:spcPct val="130000"/>
              </a:lnSpc>
              <a:spcBef>
                <a:spcPts val="800"/>
              </a:spcBef>
              <a:buSzPct val="100000"/>
              <a:buFont typeface="Times New Roman" panose="02020603050405020304" pitchFamily="18" charset="0"/>
              <a:buNone/>
            </a:pPr>
            <a:r>
              <a:rPr lang="zh-CN" altLang="en-US" sz="2800" dirty="0">
                <a:latin typeface="Times New Roman" panose="02020603050405020304" pitchFamily="18" charset="0"/>
                <a:sym typeface="Times New Roman" panose="02020603050405020304" pitchFamily="18" charset="0"/>
              </a:rPr>
              <a:t>分支语句分为两类：单分支语句和多选语句。</a:t>
            </a:r>
            <a:endParaRPr lang="zh-CN" altLang="en-US" dirty="0"/>
          </a:p>
        </p:txBody>
      </p:sp>
      <p:sp>
        <p:nvSpPr>
          <p:cNvPr id="61443" name="Text Box 4"/>
          <p:cNvSpPr>
            <a:spLocks noChangeArrowheads="1"/>
          </p:cNvSpPr>
          <p:nvPr/>
        </p:nvSpPr>
        <p:spPr bwMode="auto">
          <a:xfrm>
            <a:off x="395288" y="260350"/>
            <a:ext cx="309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spcBef>
                <a:spcPts val="800"/>
              </a:spcBef>
              <a:buSzPct val="100000"/>
              <a:buFont typeface="Times New Roman" panose="02020603050405020304" pitchFamily="18" charset="0"/>
              <a:buNone/>
            </a:pPr>
            <a:r>
              <a:rPr lang="en-US" altLang="zh-CN" sz="2400" b="1">
                <a:solidFill>
                  <a:schemeClr val="bg1"/>
                </a:solidFill>
              </a:rPr>
              <a:t>3.1  </a:t>
            </a:r>
            <a:r>
              <a:rPr lang="zh-CN" altLang="en-US" sz="2400" b="1">
                <a:solidFill>
                  <a:schemeClr val="bg1"/>
                </a:solidFill>
              </a:rPr>
              <a:t>分支结构</a:t>
            </a:r>
            <a:endParaRPr lang="zh-CN" altLang="en-US"/>
          </a:p>
        </p:txBody>
      </p:sp>
    </p:spTree>
    <p:extLst>
      <p:ext uri="{BB962C8B-B14F-4D97-AF65-F5344CB8AC3E}">
        <p14:creationId xmlns:p14="http://schemas.microsoft.com/office/powerpoint/2010/main" val="2632120639"/>
      </p:ext>
    </p:extLst>
  </p:cSld>
  <p:clrMapOvr>
    <a:masterClrMapping/>
  </p:clrMapOvr>
  <p:transition>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685800" y="228600"/>
            <a:ext cx="7772400" cy="609600"/>
          </a:xfrm>
          <a:ln/>
          <a:extLs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marL="0" indent="0"/>
            <a:r>
              <a:rPr lang="en-US" altLang="zh-CN" b="0">
                <a:solidFill>
                  <a:schemeClr val="bg1"/>
                </a:solidFill>
              </a:rPr>
              <a:t>if</a:t>
            </a:r>
            <a:r>
              <a:rPr lang="zh-CN" altLang="en-US" b="0">
                <a:solidFill>
                  <a:schemeClr val="bg1"/>
                </a:solidFill>
              </a:rPr>
              <a:t>语句</a:t>
            </a:r>
            <a:endParaRPr lang="zh-CN" altLang="en-US"/>
          </a:p>
        </p:txBody>
      </p:sp>
      <p:sp>
        <p:nvSpPr>
          <p:cNvPr id="62467" name="Rectangle 3"/>
          <p:cNvSpPr>
            <a:spLocks noGrp="1" noChangeArrowheads="1"/>
          </p:cNvSpPr>
          <p:nvPr>
            <p:ph type="body" idx="1"/>
          </p:nvPr>
        </p:nvSpPr>
        <p:spPr>
          <a:xfrm>
            <a:off x="470517" y="462963"/>
            <a:ext cx="7501631" cy="5742527"/>
          </a:xfrm>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pPr marL="342900" indent="-342900" algn="l">
              <a:lnSpc>
                <a:spcPct val="100000"/>
              </a:lnSpc>
              <a:spcBef>
                <a:spcPts val="0"/>
              </a:spcBef>
              <a:buFont typeface="Times New Roman" panose="02020603050405020304" pitchFamily="18" charset="0"/>
              <a:buChar char="•"/>
            </a:pPr>
            <a:r>
              <a:rPr lang="en-US" altLang="zh-CN" sz="2800" b="1" dirty="0"/>
              <a:t>if</a:t>
            </a:r>
            <a:r>
              <a:rPr lang="zh-CN" altLang="en-US" sz="2800" b="1" dirty="0"/>
              <a:t>语句的格式是</a:t>
            </a:r>
            <a:r>
              <a:rPr lang="en-US" altLang="zh-CN" sz="2800" b="1" dirty="0"/>
              <a:t>:</a:t>
            </a:r>
            <a:endParaRPr lang="zh-CN" altLang="en-US" sz="2800" b="1" dirty="0"/>
          </a:p>
          <a:p>
            <a:pPr marL="1143000" lvl="2" indent="-228600" algn="l">
              <a:lnSpc>
                <a:spcPct val="100000"/>
              </a:lnSpc>
              <a:spcBef>
                <a:spcPts val="0"/>
              </a:spcBef>
              <a:buFont typeface="Times New Roman" panose="02020603050405020304" pitchFamily="18" charset="0"/>
              <a:buChar char="•"/>
            </a:pPr>
            <a:r>
              <a:rPr lang="en-US" altLang="zh-CN" sz="2800" b="1" dirty="0"/>
              <a:t>if (</a:t>
            </a:r>
            <a:r>
              <a:rPr lang="zh-CN" altLang="en-US" sz="2800" b="1" dirty="0"/>
              <a:t>布尔表达式</a:t>
            </a:r>
            <a:r>
              <a:rPr lang="en-US" altLang="zh-CN" sz="2800" b="1" dirty="0"/>
              <a:t>)</a:t>
            </a:r>
            <a:endParaRPr lang="zh-CN" altLang="en-US" sz="2800" b="1" dirty="0"/>
          </a:p>
          <a:p>
            <a:pPr marL="1143000" lvl="2" indent="-228600" algn="l">
              <a:lnSpc>
                <a:spcPct val="100000"/>
              </a:lnSpc>
              <a:spcBef>
                <a:spcPts val="0"/>
              </a:spcBef>
              <a:buFont typeface="Times New Roman" panose="02020603050405020304" pitchFamily="18" charset="0"/>
              <a:buChar char="•"/>
            </a:pPr>
            <a:r>
              <a:rPr lang="en-US" altLang="zh-CN" sz="2800" b="1" dirty="0"/>
              <a:t>    </a:t>
            </a:r>
            <a:r>
              <a:rPr lang="zh-CN" altLang="en-US" sz="2800" b="1" dirty="0"/>
              <a:t>语句</a:t>
            </a:r>
          </a:p>
          <a:p>
            <a:pPr marL="742950" lvl="1" indent="-285750" algn="l">
              <a:lnSpc>
                <a:spcPct val="100000"/>
              </a:lnSpc>
              <a:spcBef>
                <a:spcPts val="0"/>
              </a:spcBef>
              <a:buFont typeface="Times New Roman" panose="02020603050405020304" pitchFamily="18" charset="0"/>
              <a:buChar char="•"/>
            </a:pPr>
            <a:r>
              <a:rPr lang="zh-CN" altLang="en-US" sz="2800" b="1" dirty="0"/>
              <a:t>或</a:t>
            </a:r>
          </a:p>
          <a:p>
            <a:pPr marL="1143000" lvl="2" indent="-228600" algn="l">
              <a:lnSpc>
                <a:spcPct val="100000"/>
              </a:lnSpc>
              <a:spcBef>
                <a:spcPts val="0"/>
              </a:spcBef>
              <a:buFont typeface="Times New Roman" panose="02020603050405020304" pitchFamily="18" charset="0"/>
              <a:buChar char="•"/>
            </a:pPr>
            <a:r>
              <a:rPr lang="en-US" altLang="zh-CN" sz="2800" b="1" dirty="0"/>
              <a:t>if (</a:t>
            </a:r>
            <a:r>
              <a:rPr lang="zh-CN" altLang="en-US" sz="2800" b="1" dirty="0"/>
              <a:t>布尔表达式</a:t>
            </a:r>
            <a:r>
              <a:rPr lang="en-US" altLang="zh-CN" sz="2800" b="1" dirty="0"/>
              <a:t>)</a:t>
            </a:r>
            <a:endParaRPr lang="zh-CN" altLang="en-US" sz="2800" b="1" dirty="0"/>
          </a:p>
          <a:p>
            <a:pPr marL="1143000" lvl="2" indent="-228600" algn="l">
              <a:lnSpc>
                <a:spcPct val="100000"/>
              </a:lnSpc>
              <a:spcBef>
                <a:spcPts val="0"/>
              </a:spcBef>
              <a:buFont typeface="Times New Roman" panose="02020603050405020304" pitchFamily="18" charset="0"/>
              <a:buChar char="•"/>
            </a:pPr>
            <a:r>
              <a:rPr lang="en-US" altLang="zh-CN" sz="2800" b="1" dirty="0"/>
              <a:t>{</a:t>
            </a:r>
            <a:endParaRPr lang="zh-CN" altLang="en-US" sz="2800" b="1" dirty="0"/>
          </a:p>
          <a:p>
            <a:pPr marL="1143000" lvl="2" indent="-228600" algn="l">
              <a:lnSpc>
                <a:spcPct val="100000"/>
              </a:lnSpc>
              <a:spcBef>
                <a:spcPts val="0"/>
              </a:spcBef>
              <a:buFont typeface="Times New Roman" panose="02020603050405020304" pitchFamily="18" charset="0"/>
              <a:buChar char="•"/>
            </a:pPr>
            <a:r>
              <a:rPr lang="en-US" altLang="zh-CN" sz="2800" b="1" dirty="0"/>
              <a:t>    </a:t>
            </a:r>
            <a:r>
              <a:rPr lang="zh-CN" altLang="en-US" sz="2800" b="1" dirty="0"/>
              <a:t>一条或多条语句</a:t>
            </a:r>
          </a:p>
          <a:p>
            <a:pPr marL="1143000" lvl="2" indent="-228600" algn="l">
              <a:lnSpc>
                <a:spcPct val="100000"/>
              </a:lnSpc>
              <a:spcBef>
                <a:spcPts val="0"/>
              </a:spcBef>
              <a:buFont typeface="Times New Roman" panose="02020603050405020304" pitchFamily="18" charset="0"/>
              <a:buChar char="•"/>
            </a:pPr>
            <a:r>
              <a:rPr lang="en-US" altLang="zh-CN" sz="2800" b="1" dirty="0"/>
              <a:t>}</a:t>
            </a:r>
            <a:endParaRPr lang="zh-CN" altLang="en-US" sz="2800" b="1" dirty="0"/>
          </a:p>
          <a:p>
            <a:pPr marL="342900" indent="-342900" algn="l">
              <a:lnSpc>
                <a:spcPct val="100000"/>
              </a:lnSpc>
              <a:spcBef>
                <a:spcPts val="0"/>
              </a:spcBef>
              <a:buFont typeface="Times New Roman" panose="02020603050405020304" pitchFamily="18" charset="0"/>
              <a:buChar char="•"/>
            </a:pPr>
            <a:endParaRPr lang="zh-CN" altLang="en-US" sz="2800" b="1" dirty="0"/>
          </a:p>
          <a:p>
            <a:pPr marL="342900" indent="-342900" algn="l">
              <a:lnSpc>
                <a:spcPct val="100000"/>
              </a:lnSpc>
              <a:spcBef>
                <a:spcPts val="0"/>
              </a:spcBef>
              <a:buFont typeface="Times New Roman" panose="02020603050405020304" pitchFamily="18" charset="0"/>
              <a:buChar char="•"/>
            </a:pPr>
            <a:r>
              <a:rPr lang="zh-CN" altLang="en-US" sz="2800" b="1" dirty="0"/>
              <a:t>例如</a:t>
            </a:r>
          </a:p>
          <a:p>
            <a:pPr marL="1143000" lvl="2" indent="-228600" algn="l">
              <a:lnSpc>
                <a:spcPct val="100000"/>
              </a:lnSpc>
              <a:spcBef>
                <a:spcPts val="0"/>
              </a:spcBef>
              <a:buFont typeface="Times New Roman" panose="02020603050405020304" pitchFamily="18" charset="0"/>
              <a:buChar char="•"/>
            </a:pPr>
            <a:r>
              <a:rPr lang="zh-CN" altLang="en-US" sz="2800" b="1" dirty="0"/>
              <a:t>	</a:t>
            </a:r>
            <a:r>
              <a:rPr lang="en-US" altLang="zh-CN" sz="2800" b="1" dirty="0">
                <a:solidFill>
                  <a:srgbClr val="FF0000"/>
                </a:solidFill>
              </a:rPr>
              <a:t>if</a:t>
            </a:r>
            <a:r>
              <a:rPr lang="en-US" altLang="zh-CN" sz="2800" b="1" dirty="0"/>
              <a:t> </a:t>
            </a:r>
            <a:r>
              <a:rPr lang="en-US" altLang="zh-CN" sz="2800" b="1" dirty="0">
                <a:solidFill>
                  <a:srgbClr val="FF0000"/>
                </a:solidFill>
              </a:rPr>
              <a:t>( </a:t>
            </a:r>
            <a:r>
              <a:rPr lang="en-US" altLang="zh-CN" sz="2800" b="1" dirty="0">
                <a:solidFill>
                  <a:schemeClr val="tx2"/>
                </a:solidFill>
              </a:rPr>
              <a:t>grade</a:t>
            </a:r>
            <a:r>
              <a:rPr lang="en-US" altLang="zh-CN" sz="2800" b="1" dirty="0">
                <a:solidFill>
                  <a:srgbClr val="FF0000"/>
                </a:solidFill>
              </a:rPr>
              <a:t> &gt;= </a:t>
            </a:r>
            <a:r>
              <a:rPr lang="en-US" altLang="zh-CN" sz="2800" b="1" dirty="0">
                <a:solidFill>
                  <a:schemeClr val="accent2"/>
                </a:solidFill>
              </a:rPr>
              <a:t>60</a:t>
            </a:r>
            <a:r>
              <a:rPr lang="en-US" altLang="zh-CN" sz="2800" b="1" dirty="0">
                <a:solidFill>
                  <a:srgbClr val="FF0000"/>
                </a:solidFill>
              </a:rPr>
              <a:t> )    </a:t>
            </a:r>
            <a:endParaRPr lang="zh-CN" altLang="en-US" sz="2800" b="1" dirty="0">
              <a:solidFill>
                <a:srgbClr val="FF0000"/>
              </a:solidFill>
            </a:endParaRPr>
          </a:p>
          <a:p>
            <a:pPr marL="1143000" lvl="2" indent="-228600" algn="l">
              <a:lnSpc>
                <a:spcPct val="100000"/>
              </a:lnSpc>
              <a:spcBef>
                <a:spcPts val="0"/>
              </a:spcBef>
              <a:buFont typeface="Times New Roman" panose="02020603050405020304" pitchFamily="18" charset="0"/>
              <a:buChar char="•"/>
            </a:pPr>
            <a:r>
              <a:rPr lang="en-US" altLang="zh-CN" sz="2800" b="1" dirty="0">
                <a:solidFill>
                  <a:srgbClr val="FF0000"/>
                </a:solidFill>
              </a:rPr>
              <a:t>       </a:t>
            </a:r>
            <a:r>
              <a:rPr lang="en-US" altLang="zh-CN" sz="2800" b="1" dirty="0" err="1">
                <a:solidFill>
                  <a:schemeClr val="tx2"/>
                </a:solidFill>
              </a:rPr>
              <a:t>System.out.println</a:t>
            </a:r>
            <a:r>
              <a:rPr lang="en-US" altLang="zh-CN" sz="2800" b="1" dirty="0">
                <a:solidFill>
                  <a:srgbClr val="FF0000"/>
                </a:solidFill>
              </a:rPr>
              <a:t>( </a:t>
            </a:r>
            <a:r>
              <a:rPr lang="en-US" altLang="zh-CN" sz="2800" b="1" dirty="0">
                <a:solidFill>
                  <a:schemeClr val="accent2"/>
                </a:solidFill>
              </a:rPr>
              <a:t>"Passed"</a:t>
            </a:r>
            <a:r>
              <a:rPr lang="en-US" altLang="zh-CN" sz="2800" b="1" dirty="0">
                <a:solidFill>
                  <a:srgbClr val="FF0000"/>
                </a:solidFill>
              </a:rPr>
              <a:t> );</a:t>
            </a:r>
            <a:r>
              <a:rPr lang="en-US" altLang="zh-CN" sz="2800" b="1" dirty="0"/>
              <a:t> </a:t>
            </a:r>
            <a:endParaRPr lang="en-US" altLang="zh-CN" sz="2800" b="1" dirty="0">
              <a:solidFill>
                <a:srgbClr val="009900"/>
              </a:solidFill>
            </a:endParaRPr>
          </a:p>
        </p:txBody>
      </p:sp>
    </p:spTree>
    <p:extLst>
      <p:ext uri="{BB962C8B-B14F-4D97-AF65-F5344CB8AC3E}">
        <p14:creationId xmlns:p14="http://schemas.microsoft.com/office/powerpoint/2010/main" val="2603061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文本框 2"/>
          <p:cNvSpPr>
            <a:spLocks noChangeArrowheads="1"/>
          </p:cNvSpPr>
          <p:nvPr/>
        </p:nvSpPr>
        <p:spPr bwMode="auto">
          <a:xfrm>
            <a:off x="775316" y="310719"/>
            <a:ext cx="5811915" cy="643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square">
            <a:spAutoFit/>
          </a:bodyPr>
          <a:lstStyle/>
          <a:p>
            <a:pPr>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public class </a:t>
            </a:r>
            <a:r>
              <a:rPr lang="en-US" altLang="zh-CN" sz="1200" dirty="0" err="1">
                <a:latin typeface="Times New Roman" panose="02020603050405020304" pitchFamily="18" charset="0"/>
                <a:sym typeface="Times New Roman" panose="02020603050405020304" pitchFamily="18" charset="0"/>
              </a:rPr>
              <a:t>TestIf</a:t>
            </a:r>
            <a:endParaRPr lang="zh-CN" altLang="en-US" sz="1200" dirty="0">
              <a:latin typeface="Times New Roman" panose="02020603050405020304" pitchFamily="18" charset="0"/>
              <a:sym typeface="Times New Roman" panose="02020603050405020304" pitchFamily="18" charset="0"/>
            </a:endParaRPr>
          </a:p>
          <a:p>
            <a:pPr lvl="1">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a:t>
            </a:r>
            <a:endParaRPr lang="zh-CN" altLang="en-US" sz="1200" dirty="0">
              <a:latin typeface="Times New Roman" panose="02020603050405020304" pitchFamily="18" charset="0"/>
              <a:sym typeface="Times New Roman" panose="02020603050405020304" pitchFamily="18" charset="0"/>
            </a:endParaRPr>
          </a:p>
          <a:p>
            <a:pPr lvl="1">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	//</a:t>
            </a:r>
            <a:r>
              <a:rPr lang="zh-CN" altLang="en-US" sz="1200" dirty="0">
                <a:latin typeface="Times New Roman" panose="02020603050405020304" pitchFamily="18" charset="0"/>
                <a:sym typeface="Times New Roman" panose="02020603050405020304" pitchFamily="18" charset="0"/>
              </a:rPr>
              <a:t>声明全局变量</a:t>
            </a:r>
            <a:r>
              <a:rPr lang="en-US" altLang="zh-CN" sz="1200" dirty="0">
                <a:latin typeface="Times New Roman" panose="02020603050405020304" pitchFamily="18" charset="0"/>
                <a:sym typeface="Times New Roman" panose="02020603050405020304" pitchFamily="18" charset="0"/>
              </a:rPr>
              <a:t>x</a:t>
            </a:r>
            <a:endParaRPr lang="zh-CN" altLang="en-US" sz="1200" dirty="0">
              <a:latin typeface="Times New Roman" panose="02020603050405020304" pitchFamily="18" charset="0"/>
              <a:sym typeface="Times New Roman" panose="02020603050405020304" pitchFamily="18" charset="0"/>
            </a:endParaRPr>
          </a:p>
          <a:p>
            <a:pPr lvl="1">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	static </a:t>
            </a:r>
            <a:r>
              <a:rPr lang="en-US" altLang="zh-CN" sz="1200" dirty="0" err="1">
                <a:latin typeface="Times New Roman" panose="02020603050405020304" pitchFamily="18" charset="0"/>
                <a:sym typeface="Times New Roman" panose="02020603050405020304" pitchFamily="18" charset="0"/>
              </a:rPr>
              <a:t>int</a:t>
            </a:r>
            <a:r>
              <a:rPr lang="en-US" altLang="zh-CN" sz="1200" dirty="0">
                <a:latin typeface="Times New Roman" panose="02020603050405020304" pitchFamily="18" charset="0"/>
                <a:sym typeface="Times New Roman" panose="02020603050405020304" pitchFamily="18" charset="0"/>
              </a:rPr>
              <a:t> x;	</a:t>
            </a:r>
            <a:endParaRPr lang="zh-CN" altLang="en-US" sz="1200" dirty="0">
              <a:latin typeface="Times New Roman" panose="02020603050405020304" pitchFamily="18" charset="0"/>
              <a:sym typeface="Times New Roman" panose="02020603050405020304" pitchFamily="18" charset="0"/>
            </a:endParaRPr>
          </a:p>
          <a:p>
            <a:pPr lvl="1">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	public static void main(String </a:t>
            </a:r>
            <a:r>
              <a:rPr lang="en-US" altLang="zh-CN" sz="1200" dirty="0" err="1">
                <a:latin typeface="Times New Roman" panose="02020603050405020304" pitchFamily="18" charset="0"/>
                <a:sym typeface="Times New Roman" panose="02020603050405020304" pitchFamily="18" charset="0"/>
              </a:rPr>
              <a:t>args</a:t>
            </a:r>
            <a:r>
              <a:rPr lang="en-US" altLang="zh-CN" sz="1200" dirty="0">
                <a:latin typeface="Times New Roman" panose="02020603050405020304" pitchFamily="18" charset="0"/>
                <a:sym typeface="Times New Roman" panose="02020603050405020304" pitchFamily="18" charset="0"/>
              </a:rPr>
              <a:t>[])</a:t>
            </a:r>
            <a:endParaRPr lang="zh-CN" altLang="en-US" sz="1200" dirty="0">
              <a:latin typeface="Times New Roman" panose="02020603050405020304" pitchFamily="18" charset="0"/>
              <a:sym typeface="Times New Roman" panose="02020603050405020304" pitchFamily="18" charset="0"/>
            </a:endParaRPr>
          </a:p>
          <a:p>
            <a:pPr lvl="1">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		{</a:t>
            </a:r>
            <a:endParaRPr lang="zh-CN" altLang="en-US" sz="1200" dirty="0">
              <a:latin typeface="Times New Roman" panose="02020603050405020304" pitchFamily="18" charset="0"/>
              <a:sym typeface="Times New Roman" panose="02020603050405020304" pitchFamily="18" charset="0"/>
            </a:endParaRPr>
          </a:p>
          <a:p>
            <a:pPr lvl="1">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			x = 12;		</a:t>
            </a:r>
            <a:endParaRPr lang="zh-CN" altLang="en-US" sz="1200" dirty="0">
              <a:latin typeface="Times New Roman" panose="02020603050405020304" pitchFamily="18" charset="0"/>
              <a:sym typeface="Times New Roman" panose="02020603050405020304" pitchFamily="18" charset="0"/>
            </a:endParaRPr>
          </a:p>
          <a:p>
            <a:pPr lvl="1">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			if(x&gt;10)</a:t>
            </a:r>
            <a:endParaRPr lang="zh-CN" altLang="en-US" sz="1200" dirty="0">
              <a:latin typeface="Times New Roman" panose="02020603050405020304" pitchFamily="18" charset="0"/>
              <a:sym typeface="Times New Roman" panose="02020603050405020304" pitchFamily="18" charset="0"/>
            </a:endParaRPr>
          </a:p>
          <a:p>
            <a:pPr lvl="1">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			{</a:t>
            </a:r>
          </a:p>
          <a:p>
            <a:pPr>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 </a:t>
            </a:r>
            <a:r>
              <a:rPr lang="en-US" altLang="zh-CN" sz="1200" dirty="0" err="1">
                <a:latin typeface="Times New Roman" panose="02020603050405020304" pitchFamily="18" charset="0"/>
                <a:sym typeface="Times New Roman" panose="02020603050405020304" pitchFamily="18" charset="0"/>
              </a:rPr>
              <a:t>System.out.println</a:t>
            </a:r>
            <a:r>
              <a:rPr lang="en-US" altLang="zh-CN" sz="1200" dirty="0">
                <a:latin typeface="Times New Roman" panose="02020603050405020304" pitchFamily="18" charset="0"/>
                <a:sym typeface="Times New Roman" panose="02020603050405020304" pitchFamily="18" charset="0"/>
              </a:rPr>
              <a:t>("x = " + x + " </a:t>
            </a:r>
            <a:r>
              <a:rPr lang="zh-CN" altLang="en-US" sz="1200" dirty="0">
                <a:latin typeface="Times New Roman" panose="02020603050405020304" pitchFamily="18" charset="0"/>
                <a:sym typeface="Times New Roman" panose="02020603050405020304" pitchFamily="18" charset="0"/>
              </a:rPr>
              <a:t>结果正确</a:t>
            </a:r>
            <a:r>
              <a:rPr lang="en-US" altLang="zh-CN" sz="1200" dirty="0">
                <a:latin typeface="Times New Roman" panose="02020603050405020304" pitchFamily="18" charset="0"/>
                <a:sym typeface="Times New Roman" panose="02020603050405020304" pitchFamily="18" charset="0"/>
              </a:rPr>
              <a:t>");</a:t>
            </a:r>
            <a:endParaRPr lang="zh-CN" altLang="en-US" sz="12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	}</a:t>
            </a:r>
            <a:endParaRPr lang="zh-CN" altLang="en-US" sz="12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	else</a:t>
            </a:r>
            <a:endParaRPr lang="zh-CN" altLang="en-US" sz="12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	        </a:t>
            </a:r>
            <a:r>
              <a:rPr lang="en-US" altLang="zh-CN" sz="1200" dirty="0" err="1">
                <a:latin typeface="Times New Roman" panose="02020603050405020304" pitchFamily="18" charset="0"/>
                <a:sym typeface="Times New Roman" panose="02020603050405020304" pitchFamily="18" charset="0"/>
              </a:rPr>
              <a:t>System.out.println</a:t>
            </a:r>
            <a:r>
              <a:rPr lang="en-US" altLang="zh-CN" sz="1200" dirty="0">
                <a:latin typeface="Times New Roman" panose="02020603050405020304" pitchFamily="18" charset="0"/>
                <a:sym typeface="Times New Roman" panose="02020603050405020304" pitchFamily="18" charset="0"/>
              </a:rPr>
              <a:t>("x = 10" + " </a:t>
            </a:r>
            <a:r>
              <a:rPr lang="zh-CN" altLang="en-US" sz="1200" dirty="0">
                <a:latin typeface="Times New Roman" panose="02020603050405020304" pitchFamily="18" charset="0"/>
                <a:sym typeface="Times New Roman" panose="02020603050405020304" pitchFamily="18" charset="0"/>
              </a:rPr>
              <a:t>结果不正确</a:t>
            </a:r>
            <a:r>
              <a:rPr lang="en-US" altLang="zh-CN" sz="1200" dirty="0">
                <a:latin typeface="Times New Roman" panose="02020603050405020304" pitchFamily="18" charset="0"/>
                <a:sym typeface="Times New Roman" panose="02020603050405020304" pitchFamily="18" charset="0"/>
              </a:rPr>
              <a:t>");</a:t>
            </a:r>
            <a:endParaRPr lang="zh-CN" altLang="en-US" sz="12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	change();</a:t>
            </a:r>
            <a:endParaRPr lang="zh-CN" altLang="en-US" sz="12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	</a:t>
            </a:r>
            <a:r>
              <a:rPr lang="en-US" altLang="zh-CN" sz="1200" dirty="0" err="1">
                <a:latin typeface="Times New Roman" panose="02020603050405020304" pitchFamily="18" charset="0"/>
                <a:sym typeface="Times New Roman" panose="02020603050405020304" pitchFamily="18" charset="0"/>
              </a:rPr>
              <a:t>System.out.println</a:t>
            </a:r>
            <a:r>
              <a:rPr lang="en-US" altLang="zh-CN" sz="1200" dirty="0">
                <a:latin typeface="Times New Roman" panose="02020603050405020304" pitchFamily="18" charset="0"/>
                <a:sym typeface="Times New Roman" panose="02020603050405020304" pitchFamily="18" charset="0"/>
              </a:rPr>
              <a:t>("</a:t>
            </a:r>
            <a:r>
              <a:rPr lang="zh-CN" altLang="en-US" sz="1200" dirty="0">
                <a:latin typeface="Times New Roman" panose="02020603050405020304" pitchFamily="18" charset="0"/>
                <a:sym typeface="Times New Roman" panose="02020603050405020304" pitchFamily="18" charset="0"/>
              </a:rPr>
              <a:t>修改</a:t>
            </a:r>
            <a:r>
              <a:rPr lang="en-US" altLang="zh-CN" sz="1200" dirty="0">
                <a:latin typeface="Times New Roman" panose="02020603050405020304" pitchFamily="18" charset="0"/>
                <a:sym typeface="Times New Roman" panose="02020603050405020304" pitchFamily="18" charset="0"/>
              </a:rPr>
              <a:t>x</a:t>
            </a:r>
            <a:r>
              <a:rPr lang="zh-CN" altLang="en-US" sz="1200" dirty="0">
                <a:latin typeface="Times New Roman" panose="02020603050405020304" pitchFamily="18" charset="0"/>
                <a:sym typeface="Times New Roman" panose="02020603050405020304" pitchFamily="18" charset="0"/>
              </a:rPr>
              <a:t>的值之后</a:t>
            </a:r>
            <a:r>
              <a:rPr lang="en-US" altLang="zh-CN" sz="1200" dirty="0">
                <a:latin typeface="Times New Roman" panose="02020603050405020304" pitchFamily="18" charset="0"/>
                <a:sym typeface="Times New Roman" panose="02020603050405020304" pitchFamily="18" charset="0"/>
              </a:rPr>
              <a:t>");</a:t>
            </a:r>
            <a:endParaRPr lang="zh-CN" altLang="en-US" sz="12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	if(x&gt;10)</a:t>
            </a:r>
            <a:endParaRPr lang="zh-CN" altLang="en-US" sz="12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	{</a:t>
            </a:r>
            <a:endParaRPr lang="zh-CN" altLang="en-US" sz="12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		</a:t>
            </a:r>
            <a:r>
              <a:rPr lang="en-US" altLang="zh-CN" sz="1200" dirty="0" err="1">
                <a:latin typeface="Times New Roman" panose="02020603050405020304" pitchFamily="18" charset="0"/>
                <a:sym typeface="Times New Roman" panose="02020603050405020304" pitchFamily="18" charset="0"/>
              </a:rPr>
              <a:t>System.out.println</a:t>
            </a:r>
            <a:r>
              <a:rPr lang="en-US" altLang="zh-CN" sz="1200" dirty="0">
                <a:latin typeface="Times New Roman" panose="02020603050405020304" pitchFamily="18" charset="0"/>
                <a:sym typeface="Times New Roman" panose="02020603050405020304" pitchFamily="18" charset="0"/>
              </a:rPr>
              <a:t>("x = " + x + " </a:t>
            </a:r>
            <a:r>
              <a:rPr lang="zh-CN" altLang="en-US" sz="1200" dirty="0">
                <a:latin typeface="Times New Roman" panose="02020603050405020304" pitchFamily="18" charset="0"/>
                <a:sym typeface="Times New Roman" panose="02020603050405020304" pitchFamily="18" charset="0"/>
              </a:rPr>
              <a:t>结果正确</a:t>
            </a:r>
            <a:r>
              <a:rPr lang="en-US" altLang="zh-CN" sz="1200" dirty="0">
                <a:latin typeface="Times New Roman" panose="02020603050405020304" pitchFamily="18" charset="0"/>
                <a:sym typeface="Times New Roman" panose="02020603050405020304" pitchFamily="18" charset="0"/>
              </a:rPr>
              <a:t>");</a:t>
            </a:r>
            <a:endParaRPr lang="zh-CN" altLang="en-US" sz="12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	}</a:t>
            </a:r>
            <a:endParaRPr lang="zh-CN" altLang="en-US" sz="12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	else</a:t>
            </a:r>
            <a:endParaRPr lang="zh-CN" altLang="en-US" sz="12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		</a:t>
            </a:r>
            <a:r>
              <a:rPr lang="en-US" altLang="zh-CN" sz="1200" dirty="0" err="1">
                <a:latin typeface="Times New Roman" panose="02020603050405020304" pitchFamily="18" charset="0"/>
                <a:sym typeface="Times New Roman" panose="02020603050405020304" pitchFamily="18" charset="0"/>
              </a:rPr>
              <a:t>System.out.println</a:t>
            </a:r>
            <a:r>
              <a:rPr lang="en-US" altLang="zh-CN" sz="1200" dirty="0">
                <a:latin typeface="Times New Roman" panose="02020603050405020304" pitchFamily="18" charset="0"/>
                <a:sym typeface="Times New Roman" panose="02020603050405020304" pitchFamily="18" charset="0"/>
              </a:rPr>
              <a:t>("x = 10" + " </a:t>
            </a:r>
            <a:r>
              <a:rPr lang="zh-CN" altLang="en-US" sz="1200" dirty="0">
                <a:latin typeface="Times New Roman" panose="02020603050405020304" pitchFamily="18" charset="0"/>
                <a:sym typeface="Times New Roman" panose="02020603050405020304" pitchFamily="18" charset="0"/>
              </a:rPr>
              <a:t>结果不正确</a:t>
            </a:r>
            <a:r>
              <a:rPr lang="en-US" altLang="zh-CN" sz="1200" dirty="0">
                <a:latin typeface="Times New Roman" panose="02020603050405020304" pitchFamily="18" charset="0"/>
                <a:sym typeface="Times New Roman" panose="02020603050405020304" pitchFamily="18" charset="0"/>
              </a:rPr>
              <a:t>");</a:t>
            </a:r>
            <a:endParaRPr lang="zh-CN" altLang="en-US" sz="1200" dirty="0">
              <a:latin typeface="Times New Roman" panose="02020603050405020304" pitchFamily="18" charset="0"/>
              <a:sym typeface="Times New Roman" panose="02020603050405020304" pitchFamily="18" charset="0"/>
            </a:endParaRPr>
          </a:p>
          <a:p>
            <a:pPr>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a:t>
            </a:r>
          </a:p>
          <a:p>
            <a:pPr>
              <a:buSzPct val="100000"/>
              <a:buFont typeface="Times New Roman" panose="02020603050405020304" pitchFamily="18" charset="0"/>
              <a:buNone/>
            </a:pPr>
            <a:endParaRPr lang="en-US" altLang="zh-CN" sz="1200" dirty="0">
              <a:latin typeface="Times New Roman" panose="02020603050405020304" pitchFamily="18" charset="0"/>
              <a:sym typeface="Times New Roman" panose="02020603050405020304" pitchFamily="18" charset="0"/>
            </a:endParaRPr>
          </a:p>
          <a:p>
            <a:pPr>
              <a:lnSpc>
                <a:spcPct val="200000"/>
              </a:lnSpc>
              <a:spcBef>
                <a:spcPts val="800"/>
              </a:spcBef>
              <a:buSzPct val="100000"/>
              <a:buFont typeface="Times New Roman" panose="02020603050405020304" pitchFamily="18" charset="0"/>
              <a:buNone/>
            </a:pPr>
            <a:r>
              <a:rPr lang="en-US" altLang="zh-CN" sz="1200" dirty="0">
                <a:latin typeface="Times New Roman" panose="02020603050405020304" pitchFamily="18" charset="0"/>
                <a:sym typeface="Times New Roman" panose="02020603050405020304" pitchFamily="18" charset="0"/>
              </a:rPr>
              <a:t>//change</a:t>
            </a:r>
            <a:r>
              <a:rPr lang="zh-CN" altLang="en-US" sz="1200" dirty="0">
                <a:latin typeface="Times New Roman" panose="02020603050405020304" pitchFamily="18" charset="0"/>
                <a:sym typeface="Times New Roman" panose="02020603050405020304" pitchFamily="18" charset="0"/>
              </a:rPr>
              <a:t>方法：修改</a:t>
            </a:r>
            <a:r>
              <a:rPr lang="en-US" altLang="zh-CN" sz="1200" dirty="0">
                <a:latin typeface="Times New Roman" panose="02020603050405020304" pitchFamily="18" charset="0"/>
                <a:sym typeface="Times New Roman" panose="02020603050405020304" pitchFamily="18" charset="0"/>
              </a:rPr>
              <a:t>x</a:t>
            </a:r>
            <a:r>
              <a:rPr lang="zh-CN" altLang="en-US" sz="1200" dirty="0">
                <a:latin typeface="Times New Roman" panose="02020603050405020304" pitchFamily="18" charset="0"/>
                <a:sym typeface="Times New Roman" panose="02020603050405020304" pitchFamily="18" charset="0"/>
              </a:rPr>
              <a:t>的值</a:t>
            </a:r>
          </a:p>
          <a:p>
            <a:pPr>
              <a:spcBef>
                <a:spcPts val="800"/>
              </a:spcBef>
              <a:buSzPct val="100000"/>
            </a:pPr>
            <a:r>
              <a:rPr lang="en-US" altLang="zh-CN" sz="1200" dirty="0">
                <a:latin typeface="Times New Roman" panose="02020603050405020304" pitchFamily="18" charset="0"/>
                <a:sym typeface="Times New Roman" panose="02020603050405020304" pitchFamily="18" charset="0"/>
              </a:rPr>
              <a:t>public static void change()</a:t>
            </a:r>
            <a:endParaRPr lang="zh-CN" altLang="en-US" sz="1200" dirty="0">
              <a:latin typeface="Times New Roman" panose="02020603050405020304" pitchFamily="18" charset="0"/>
              <a:sym typeface="Times New Roman" panose="02020603050405020304" pitchFamily="18" charset="0"/>
            </a:endParaRPr>
          </a:p>
          <a:p>
            <a:pPr>
              <a:spcBef>
                <a:spcPts val="800"/>
              </a:spcBef>
              <a:buSzPct val="100000"/>
            </a:pPr>
            <a:r>
              <a:rPr lang="en-US" altLang="zh-CN" sz="1200" dirty="0">
                <a:latin typeface="Times New Roman" panose="02020603050405020304" pitchFamily="18" charset="0"/>
                <a:sym typeface="Times New Roman" panose="02020603050405020304" pitchFamily="18" charset="0"/>
              </a:rPr>
              <a:t>{</a:t>
            </a:r>
            <a:endParaRPr lang="zh-CN" altLang="en-US" sz="1200" dirty="0">
              <a:latin typeface="Times New Roman" panose="02020603050405020304" pitchFamily="18" charset="0"/>
              <a:sym typeface="Times New Roman" panose="02020603050405020304" pitchFamily="18" charset="0"/>
            </a:endParaRPr>
          </a:p>
          <a:p>
            <a:pPr>
              <a:spcBef>
                <a:spcPts val="800"/>
              </a:spcBef>
              <a:buSzPct val="100000"/>
            </a:pPr>
            <a:r>
              <a:rPr lang="en-US" altLang="zh-CN" sz="1200" dirty="0">
                <a:latin typeface="Times New Roman" panose="02020603050405020304" pitchFamily="18" charset="0"/>
                <a:sym typeface="Times New Roman" panose="02020603050405020304" pitchFamily="18" charset="0"/>
              </a:rPr>
              <a:t>	x = 5;</a:t>
            </a:r>
            <a:endParaRPr lang="zh-CN" altLang="en-US" sz="1200" dirty="0">
              <a:latin typeface="Times New Roman" panose="02020603050405020304" pitchFamily="18" charset="0"/>
              <a:sym typeface="Times New Roman" panose="02020603050405020304" pitchFamily="18" charset="0"/>
            </a:endParaRPr>
          </a:p>
          <a:p>
            <a:pPr>
              <a:spcBef>
                <a:spcPts val="800"/>
              </a:spcBef>
              <a:buSzPct val="100000"/>
            </a:pPr>
            <a:r>
              <a:rPr lang="en-US" altLang="zh-CN" sz="1200" dirty="0">
                <a:latin typeface="Times New Roman" panose="02020603050405020304" pitchFamily="18" charset="0"/>
                <a:sym typeface="Times New Roman" panose="02020603050405020304" pitchFamily="18" charset="0"/>
              </a:rPr>
              <a:t>      }</a:t>
            </a:r>
            <a:endParaRPr lang="zh-CN" altLang="en-US" sz="1200" dirty="0">
              <a:latin typeface="Times New Roman" panose="02020603050405020304" pitchFamily="18" charset="0"/>
              <a:sym typeface="Times New Roman" panose="02020603050405020304" pitchFamily="18" charset="0"/>
            </a:endParaRPr>
          </a:p>
          <a:p>
            <a:pPr>
              <a:spcBef>
                <a:spcPts val="800"/>
              </a:spcBef>
              <a:buSzPct val="100000"/>
            </a:pPr>
            <a:r>
              <a:rPr lang="en-US" altLang="zh-CN" sz="1200" dirty="0">
                <a:latin typeface="Times New Roman" panose="02020603050405020304" pitchFamily="18" charset="0"/>
                <a:sym typeface="Times New Roman" panose="02020603050405020304" pitchFamily="18" charset="0"/>
              </a:rPr>
              <a:t>}</a:t>
            </a:r>
            <a:endParaRPr lang="zh-CN" altLang="en-US" sz="1200" dirty="0">
              <a:latin typeface="Times New Roman" panose="02020603050405020304" pitchFamily="18" charset="0"/>
            </a:endParaRPr>
          </a:p>
        </p:txBody>
      </p:sp>
    </p:spTree>
    <p:extLst>
      <p:ext uri="{BB962C8B-B14F-4D97-AF65-F5344CB8AC3E}">
        <p14:creationId xmlns:p14="http://schemas.microsoft.com/office/powerpoint/2010/main" val="4124160073"/>
      </p:ext>
    </p:extLst>
  </p:cSld>
  <p:clrMapOvr>
    <a:masterClrMapping/>
  </p:clrMapOvr>
  <p:transition>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685800" y="225425"/>
            <a:ext cx="7772400" cy="533400"/>
          </a:xfrm>
          <a:ln/>
          <a:extLs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marL="0" indent="0"/>
            <a:r>
              <a:rPr lang="en-US" altLang="zh-CN" b="0">
                <a:solidFill>
                  <a:schemeClr val="bg1"/>
                </a:solidFill>
              </a:rPr>
              <a:t>if-else</a:t>
            </a:r>
            <a:r>
              <a:rPr lang="zh-CN" altLang="en-US" b="0">
                <a:solidFill>
                  <a:schemeClr val="bg1"/>
                </a:solidFill>
              </a:rPr>
              <a:t>语句</a:t>
            </a:r>
            <a:endParaRPr lang="zh-CN" altLang="en-US"/>
          </a:p>
        </p:txBody>
      </p:sp>
      <p:sp>
        <p:nvSpPr>
          <p:cNvPr id="67587" name="Rectangle 3"/>
          <p:cNvSpPr>
            <a:spLocks noGrp="1" noChangeArrowheads="1"/>
          </p:cNvSpPr>
          <p:nvPr>
            <p:ph type="body" idx="1"/>
          </p:nvPr>
        </p:nvSpPr>
        <p:spPr>
          <a:xfrm>
            <a:off x="685800" y="488272"/>
            <a:ext cx="7772400" cy="5604553"/>
          </a:xfrm>
          <a:ln/>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342900" indent="-342900" algn="l">
              <a:buFont typeface="Times New Roman" panose="02020603050405020304" pitchFamily="18" charset="0"/>
              <a:buChar char="•"/>
            </a:pPr>
            <a:r>
              <a:rPr lang="en-US" altLang="zh-CN" sz="2800" dirty="0"/>
              <a:t>if-else</a:t>
            </a:r>
            <a:r>
              <a:rPr lang="zh-CN" altLang="en-US" sz="2800" dirty="0"/>
              <a:t>语句的格式是</a:t>
            </a:r>
            <a:r>
              <a:rPr lang="en-US" altLang="zh-CN" sz="2800" dirty="0"/>
              <a:t>:</a:t>
            </a:r>
            <a:endParaRPr lang="zh-CN" altLang="en-US" sz="2800" dirty="0"/>
          </a:p>
          <a:p>
            <a:pPr marL="742950" lvl="1" indent="-285750" algn="l">
              <a:buFont typeface="Times New Roman" panose="02020603050405020304" pitchFamily="18" charset="0"/>
              <a:buChar char="•"/>
            </a:pPr>
            <a:r>
              <a:rPr lang="en-US" altLang="zh-CN" sz="2800" dirty="0"/>
              <a:t>if (</a:t>
            </a:r>
            <a:r>
              <a:rPr lang="zh-CN" altLang="en-US" sz="2800" dirty="0"/>
              <a:t>布尔表达式</a:t>
            </a:r>
            <a:r>
              <a:rPr lang="en-US" altLang="zh-CN" sz="2800" dirty="0"/>
              <a:t>)</a:t>
            </a:r>
            <a:endParaRPr lang="zh-CN" altLang="en-US" sz="2800" dirty="0"/>
          </a:p>
          <a:p>
            <a:pPr marL="742950" lvl="1" indent="-285750" algn="l">
              <a:buFont typeface="Times New Roman" panose="02020603050405020304" pitchFamily="18" charset="0"/>
              <a:buChar char="•"/>
            </a:pPr>
            <a:r>
              <a:rPr lang="en-US" altLang="zh-CN" sz="2800" dirty="0"/>
              <a:t>    </a:t>
            </a:r>
            <a:r>
              <a:rPr lang="zh-CN" altLang="en-US" sz="2800" dirty="0"/>
              <a:t>语句</a:t>
            </a:r>
            <a:r>
              <a:rPr lang="en-US" altLang="zh-CN" sz="2800" dirty="0"/>
              <a:t>1</a:t>
            </a:r>
            <a:r>
              <a:rPr lang="zh-CN" altLang="en-US" sz="2800" dirty="0"/>
              <a:t>或语句块</a:t>
            </a:r>
            <a:r>
              <a:rPr lang="en-US" altLang="zh-CN" sz="2800" dirty="0"/>
              <a:t>1</a:t>
            </a:r>
            <a:endParaRPr lang="zh-CN" altLang="en-US" sz="2800" dirty="0"/>
          </a:p>
          <a:p>
            <a:pPr marL="742950" lvl="1" indent="-285750" algn="l">
              <a:buFont typeface="Times New Roman" panose="02020603050405020304" pitchFamily="18" charset="0"/>
              <a:buChar char="•"/>
            </a:pPr>
            <a:r>
              <a:rPr lang="en-US" altLang="zh-CN" sz="2800" dirty="0"/>
              <a:t>else</a:t>
            </a:r>
            <a:endParaRPr lang="zh-CN" altLang="en-US" sz="2800" dirty="0"/>
          </a:p>
          <a:p>
            <a:pPr marL="742950" lvl="1" indent="-285750" algn="l">
              <a:buFont typeface="Times New Roman" panose="02020603050405020304" pitchFamily="18" charset="0"/>
              <a:buChar char="•"/>
            </a:pPr>
            <a:r>
              <a:rPr lang="en-US" altLang="zh-CN" sz="2800" dirty="0"/>
              <a:t>    </a:t>
            </a:r>
            <a:r>
              <a:rPr lang="zh-CN" altLang="en-US" sz="2800" dirty="0"/>
              <a:t>语句</a:t>
            </a:r>
            <a:r>
              <a:rPr lang="en-US" altLang="zh-CN" sz="2800" dirty="0"/>
              <a:t>2</a:t>
            </a:r>
            <a:r>
              <a:rPr lang="zh-CN" altLang="en-US" sz="2800" dirty="0"/>
              <a:t>或语句块</a:t>
            </a:r>
            <a:r>
              <a:rPr lang="en-US" altLang="zh-CN" sz="2800" dirty="0"/>
              <a:t>2</a:t>
            </a:r>
            <a:endParaRPr lang="zh-CN" altLang="en-US" sz="2800" dirty="0"/>
          </a:p>
          <a:p>
            <a:pPr marL="342900" indent="-342900" algn="l">
              <a:buFont typeface="Times New Roman" panose="02020603050405020304" pitchFamily="18" charset="0"/>
              <a:buChar char="•"/>
            </a:pPr>
            <a:endParaRPr lang="zh-CN" altLang="en-US" sz="2800" dirty="0"/>
          </a:p>
          <a:p>
            <a:pPr marL="342900" indent="-342900" algn="l">
              <a:buFont typeface="Times New Roman" panose="02020603050405020304" pitchFamily="18" charset="0"/>
              <a:buChar char="•"/>
            </a:pPr>
            <a:r>
              <a:rPr lang="zh-CN" altLang="en-US" sz="2800" dirty="0"/>
              <a:t>例如：</a:t>
            </a:r>
          </a:p>
          <a:p>
            <a:pPr marL="742950" lvl="1" indent="-285750" algn="l">
              <a:buFont typeface="Times New Roman" panose="02020603050405020304" pitchFamily="18" charset="0"/>
              <a:buChar char="•"/>
            </a:pPr>
            <a:r>
              <a:rPr lang="en-US" altLang="zh-CN" sz="2800" dirty="0">
                <a:solidFill>
                  <a:srgbClr val="FF0000"/>
                </a:solidFill>
              </a:rPr>
              <a:t>if</a:t>
            </a:r>
            <a:r>
              <a:rPr lang="en-US" altLang="zh-CN" sz="2800" dirty="0"/>
              <a:t> </a:t>
            </a:r>
            <a:r>
              <a:rPr lang="en-US" altLang="zh-CN" sz="2800" dirty="0">
                <a:solidFill>
                  <a:srgbClr val="FF0000"/>
                </a:solidFill>
              </a:rPr>
              <a:t>(</a:t>
            </a:r>
            <a:r>
              <a:rPr lang="en-US" altLang="zh-CN" sz="2800" dirty="0"/>
              <a:t>grade&gt;=60</a:t>
            </a:r>
            <a:r>
              <a:rPr lang="en-US" altLang="zh-CN" sz="2800" dirty="0">
                <a:solidFill>
                  <a:srgbClr val="FF0000"/>
                </a:solidFill>
              </a:rPr>
              <a:t>)</a:t>
            </a:r>
            <a:endParaRPr lang="zh-CN" altLang="en-US" sz="2800" dirty="0">
              <a:solidFill>
                <a:srgbClr val="FF0000"/>
              </a:solidFill>
            </a:endParaRPr>
          </a:p>
          <a:p>
            <a:pPr marL="742950" lvl="1" indent="-285750" algn="l">
              <a:buFont typeface="Times New Roman" panose="02020603050405020304" pitchFamily="18" charset="0"/>
              <a:buChar char="•"/>
            </a:pPr>
            <a:r>
              <a:rPr lang="en-US" altLang="zh-CN" sz="2800" dirty="0"/>
              <a:t>    </a:t>
            </a:r>
            <a:r>
              <a:rPr lang="en-US" altLang="zh-CN" sz="2800" dirty="0" err="1"/>
              <a:t>System.out.println</a:t>
            </a:r>
            <a:r>
              <a:rPr lang="en-US" altLang="zh-CN" sz="2800" dirty="0"/>
              <a:t>("Passed!");</a:t>
            </a:r>
            <a:endParaRPr lang="zh-CN" altLang="en-US" sz="2800" dirty="0"/>
          </a:p>
          <a:p>
            <a:pPr marL="742950" lvl="1" indent="-285750" algn="l">
              <a:buFont typeface="Times New Roman" panose="02020603050405020304" pitchFamily="18" charset="0"/>
              <a:buChar char="•"/>
            </a:pPr>
            <a:r>
              <a:rPr lang="en-US" altLang="zh-CN" sz="2800" dirty="0">
                <a:solidFill>
                  <a:srgbClr val="FF0000"/>
                </a:solidFill>
              </a:rPr>
              <a:t>else</a:t>
            </a:r>
            <a:endParaRPr lang="zh-CN" altLang="en-US" sz="2800" dirty="0">
              <a:solidFill>
                <a:srgbClr val="FF0000"/>
              </a:solidFill>
            </a:endParaRPr>
          </a:p>
          <a:p>
            <a:pPr marL="742950" lvl="1" indent="-285750" algn="l">
              <a:buFont typeface="Times New Roman" panose="02020603050405020304" pitchFamily="18" charset="0"/>
              <a:buChar char="•"/>
            </a:pPr>
            <a:r>
              <a:rPr lang="en-US" altLang="zh-CN" sz="2800" dirty="0"/>
              <a:t>    </a:t>
            </a:r>
            <a:r>
              <a:rPr lang="en-US" altLang="zh-CN" sz="2800" dirty="0" err="1"/>
              <a:t>System.out.println</a:t>
            </a:r>
            <a:r>
              <a:rPr lang="en-US" altLang="zh-CN" sz="2800" dirty="0"/>
              <a:t>("Failed!");</a:t>
            </a:r>
            <a:endParaRPr lang="zh-CN" altLang="en-US" sz="2800" dirty="0"/>
          </a:p>
        </p:txBody>
      </p:sp>
    </p:spTree>
    <p:extLst>
      <p:ext uri="{BB962C8B-B14F-4D97-AF65-F5344CB8AC3E}">
        <p14:creationId xmlns:p14="http://schemas.microsoft.com/office/powerpoint/2010/main" val="3783487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431276" y="599752"/>
            <a:ext cx="8229600" cy="1512887"/>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buFont typeface="Times New Roman" panose="02020603050405020304" pitchFamily="18" charset="0"/>
              <a:buChar char="•"/>
            </a:pPr>
            <a:r>
              <a:rPr lang="zh-CN" altLang="en-US" sz="4000" dirty="0"/>
              <a:t>例：比较两个数的大小，并按照从大到小的顺序输出到屏幕上。</a:t>
            </a:r>
            <a:endParaRPr lang="zh-CN" altLang="en-US" sz="3200" dirty="0"/>
          </a:p>
        </p:txBody>
      </p:sp>
      <p:sp>
        <p:nvSpPr>
          <p:cNvPr id="69635" name="Rectangle 3"/>
          <p:cNvSpPr>
            <a:spLocks noChangeArrowheads="1"/>
          </p:cNvSpPr>
          <p:nvPr/>
        </p:nvSpPr>
        <p:spPr bwMode="auto">
          <a:xfrm>
            <a:off x="697607" y="2112639"/>
            <a:ext cx="6812903"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square">
            <a:spAutoFit/>
          </a:bodyPr>
          <a:lstStyle/>
          <a:p>
            <a:r>
              <a:rPr lang="en-US" altLang="zh-CN" sz="2000" dirty="0">
                <a:sym typeface="Arial" panose="020B0604020202020204" pitchFamily="34" charset="0"/>
              </a:rPr>
              <a:t>public class </a:t>
            </a:r>
            <a:r>
              <a:rPr lang="en-US" altLang="zh-CN" sz="2000" dirty="0" err="1">
                <a:sym typeface="Arial" panose="020B0604020202020204" pitchFamily="34" charset="0"/>
              </a:rPr>
              <a:t>CompareTwo</a:t>
            </a:r>
            <a:endParaRPr lang="zh-CN" altLang="en-US" sz="2000" dirty="0">
              <a:sym typeface="Arial" panose="020B0604020202020204" pitchFamily="34" charset="0"/>
            </a:endParaRPr>
          </a:p>
          <a:p>
            <a:r>
              <a:rPr lang="en-US" altLang="zh-CN" sz="2000" dirty="0">
                <a:sym typeface="Arial" panose="020B0604020202020204" pitchFamily="34" charset="0"/>
              </a:rPr>
              <a:t>{</a:t>
            </a:r>
            <a:endParaRPr lang="zh-CN" altLang="en-US" sz="2000" dirty="0">
              <a:sym typeface="Arial" panose="020B0604020202020204" pitchFamily="34" charset="0"/>
            </a:endParaRPr>
          </a:p>
          <a:p>
            <a:r>
              <a:rPr lang="en-US" altLang="zh-CN" sz="2000" dirty="0">
                <a:sym typeface="Arial" panose="020B0604020202020204" pitchFamily="34" charset="0"/>
              </a:rPr>
              <a:t>    public static void main(String[] </a:t>
            </a:r>
            <a:r>
              <a:rPr lang="en-US" altLang="zh-CN" sz="2000" dirty="0" err="1">
                <a:sym typeface="Arial" panose="020B0604020202020204" pitchFamily="34" charset="0"/>
              </a:rPr>
              <a:t>args</a:t>
            </a:r>
            <a:r>
              <a:rPr lang="en-US" altLang="zh-CN" sz="2000" dirty="0">
                <a:sym typeface="Arial" panose="020B0604020202020204" pitchFamily="34" charset="0"/>
              </a:rPr>
              <a:t>)</a:t>
            </a:r>
            <a:endParaRPr lang="zh-CN" altLang="en-US" sz="2000" dirty="0">
              <a:sym typeface="Arial" panose="020B0604020202020204" pitchFamily="34" charset="0"/>
            </a:endParaRPr>
          </a:p>
          <a:p>
            <a:r>
              <a:rPr lang="en-US" altLang="zh-CN" sz="2000" dirty="0">
                <a:sym typeface="Arial" panose="020B0604020202020204" pitchFamily="34" charset="0"/>
              </a:rPr>
              <a:t>{</a:t>
            </a:r>
            <a:endParaRPr lang="zh-CN" altLang="en-US" sz="2000" dirty="0">
              <a:sym typeface="Arial" panose="020B0604020202020204" pitchFamily="34" charset="0"/>
            </a:endParaRPr>
          </a:p>
          <a:p>
            <a:r>
              <a:rPr lang="en-US" altLang="zh-CN" sz="2000" dirty="0">
                <a:sym typeface="Arial" panose="020B0604020202020204" pitchFamily="34" charset="0"/>
              </a:rPr>
              <a:t>        double d1=23.4;</a:t>
            </a:r>
            <a:endParaRPr lang="zh-CN" altLang="en-US" sz="2000" dirty="0">
              <a:sym typeface="Arial" panose="020B0604020202020204" pitchFamily="34" charset="0"/>
            </a:endParaRPr>
          </a:p>
          <a:p>
            <a:r>
              <a:rPr lang="en-US" altLang="zh-CN" sz="2000" dirty="0">
                <a:sym typeface="Arial" panose="020B0604020202020204" pitchFamily="34" charset="0"/>
              </a:rPr>
              <a:t>        double d2= 56.9;</a:t>
            </a:r>
            <a:endParaRPr lang="zh-CN" altLang="en-US" sz="2000" dirty="0">
              <a:sym typeface="Arial" panose="020B0604020202020204" pitchFamily="34" charset="0"/>
            </a:endParaRPr>
          </a:p>
          <a:p>
            <a:r>
              <a:rPr lang="en-US" altLang="zh-CN" sz="2000" dirty="0">
                <a:sym typeface="Arial" panose="020B0604020202020204" pitchFamily="34" charset="0"/>
              </a:rPr>
              <a:t>        if(d1&gt;=d2)</a:t>
            </a:r>
            <a:endParaRPr lang="zh-CN" altLang="en-US" sz="2000" dirty="0">
              <a:sym typeface="Arial" panose="020B0604020202020204" pitchFamily="34" charset="0"/>
            </a:endParaRPr>
          </a:p>
          <a:p>
            <a:r>
              <a:rPr lang="en-US" altLang="zh-CN" sz="2000" dirty="0">
                <a:sym typeface="Arial" panose="020B0604020202020204" pitchFamily="34" charset="0"/>
              </a:rPr>
              <a:t>           </a:t>
            </a:r>
            <a:r>
              <a:rPr lang="en-US" altLang="zh-CN" sz="2000" dirty="0" err="1">
                <a:sym typeface="Arial" panose="020B0604020202020204" pitchFamily="34" charset="0"/>
              </a:rPr>
              <a:t>System.out.println</a:t>
            </a:r>
            <a:r>
              <a:rPr lang="en-US" altLang="zh-CN" sz="2000" dirty="0">
                <a:sym typeface="Arial" panose="020B0604020202020204" pitchFamily="34" charset="0"/>
              </a:rPr>
              <a:t>(d1+”&gt;=“+d2);</a:t>
            </a:r>
            <a:endParaRPr lang="zh-CN" altLang="en-US" sz="2000" dirty="0">
              <a:sym typeface="Arial" panose="020B0604020202020204" pitchFamily="34" charset="0"/>
            </a:endParaRPr>
          </a:p>
          <a:p>
            <a:r>
              <a:rPr lang="en-US" altLang="zh-CN" sz="2000" dirty="0">
                <a:sym typeface="Arial" panose="020B0604020202020204" pitchFamily="34" charset="0"/>
              </a:rPr>
              <a:t>        else</a:t>
            </a:r>
            <a:endParaRPr lang="zh-CN" altLang="en-US" sz="2000" dirty="0">
              <a:sym typeface="Arial" panose="020B0604020202020204" pitchFamily="34" charset="0"/>
            </a:endParaRPr>
          </a:p>
          <a:p>
            <a:r>
              <a:rPr lang="en-US" altLang="zh-CN" sz="2000" dirty="0">
                <a:sym typeface="Arial" panose="020B0604020202020204" pitchFamily="34" charset="0"/>
              </a:rPr>
              <a:t>           </a:t>
            </a:r>
            <a:r>
              <a:rPr lang="en-US" altLang="zh-CN" sz="2000" dirty="0" err="1">
                <a:sym typeface="Arial" panose="020B0604020202020204" pitchFamily="34" charset="0"/>
              </a:rPr>
              <a:t>System.out.println</a:t>
            </a:r>
            <a:r>
              <a:rPr lang="en-US" altLang="zh-CN" sz="2000" dirty="0">
                <a:sym typeface="Arial" panose="020B0604020202020204" pitchFamily="34" charset="0"/>
              </a:rPr>
              <a:t>(d2+”&gt;=“+d1);</a:t>
            </a:r>
            <a:endParaRPr lang="zh-CN" altLang="en-US" sz="2000" dirty="0">
              <a:sym typeface="Arial" panose="020B0604020202020204" pitchFamily="34" charset="0"/>
            </a:endParaRPr>
          </a:p>
          <a:p>
            <a:r>
              <a:rPr lang="en-US" altLang="zh-CN" sz="2000" dirty="0">
                <a:sym typeface="Arial" panose="020B0604020202020204" pitchFamily="34" charset="0"/>
              </a:rPr>
              <a:t> }</a:t>
            </a:r>
            <a:endParaRPr lang="zh-CN" altLang="en-US" sz="2000" dirty="0">
              <a:sym typeface="Arial" panose="020B0604020202020204" pitchFamily="34" charset="0"/>
            </a:endParaRPr>
          </a:p>
          <a:p>
            <a:r>
              <a:rPr lang="en-US" altLang="zh-CN" sz="2000" dirty="0">
                <a:sym typeface="Arial" panose="020B0604020202020204" pitchFamily="34" charset="0"/>
              </a:rPr>
              <a:t>}</a:t>
            </a:r>
            <a:endParaRPr lang="zh-CN" altLang="en-US" dirty="0"/>
          </a:p>
        </p:txBody>
      </p:sp>
    </p:spTree>
    <p:extLst>
      <p:ext uri="{BB962C8B-B14F-4D97-AF65-F5344CB8AC3E}">
        <p14:creationId xmlns:p14="http://schemas.microsoft.com/office/powerpoint/2010/main" val="1766528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p:cBhvr>
                                        <p:cTn id="7" dur="500"/>
                                        <p:tgtEl>
                                          <p:spTgt spid="69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444536" y="266455"/>
            <a:ext cx="2441694" cy="110799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defTabSz="457200">
              <a:lnSpc>
                <a:spcPct val="150000"/>
              </a:lnSpc>
              <a:spcBef>
                <a:spcPts val="800"/>
              </a:spcBef>
              <a:buSzPct val="100000"/>
            </a:pPr>
            <a:r>
              <a:rPr lang="zh-CN" altLang="en-US" b="1" dirty="0">
                <a:latin typeface="Times New Roman" panose="02020603050405020304" pitchFamily="18" charset="0"/>
                <a:ea typeface="+mn-ea"/>
                <a:cs typeface="+mn-cs"/>
              </a:rPr>
              <a:t>数据类型</a:t>
            </a:r>
          </a:p>
        </p:txBody>
      </p:sp>
      <p:sp>
        <p:nvSpPr>
          <p:cNvPr id="2" name="矩形 1"/>
          <p:cNvSpPr/>
          <p:nvPr/>
        </p:nvSpPr>
        <p:spPr>
          <a:xfrm>
            <a:off x="969499" y="2747189"/>
            <a:ext cx="504196" cy="1569660"/>
          </a:xfrm>
          <a:prstGeom prst="rect">
            <a:avLst/>
          </a:prstGeom>
        </p:spPr>
        <p:txBody>
          <a:bodyPr wrap="square">
            <a:spAutoFit/>
          </a:bodyPr>
          <a:lstStyle/>
          <a:p>
            <a:r>
              <a:rPr lang="zh-CN" altLang="en-US" sz="2400" dirty="0"/>
              <a:t>数据类型</a:t>
            </a:r>
          </a:p>
        </p:txBody>
      </p:sp>
      <p:sp>
        <p:nvSpPr>
          <p:cNvPr id="4" name="左中括号 3"/>
          <p:cNvSpPr/>
          <p:nvPr/>
        </p:nvSpPr>
        <p:spPr>
          <a:xfrm>
            <a:off x="1686759" y="2290443"/>
            <a:ext cx="372862" cy="300065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2034678" y="2105777"/>
            <a:ext cx="1569660" cy="369332"/>
          </a:xfrm>
          <a:prstGeom prst="rect">
            <a:avLst/>
          </a:prstGeom>
          <a:noFill/>
        </p:spPr>
        <p:txBody>
          <a:bodyPr wrap="none" rtlCol="0">
            <a:spAutoFit/>
          </a:bodyPr>
          <a:lstStyle/>
          <a:p>
            <a:r>
              <a:rPr lang="zh-CN" altLang="en-US" dirty="0"/>
              <a:t>基础数据类型</a:t>
            </a:r>
          </a:p>
        </p:txBody>
      </p:sp>
      <p:sp>
        <p:nvSpPr>
          <p:cNvPr id="9" name="文本框 8"/>
          <p:cNvSpPr txBox="1"/>
          <p:nvPr/>
        </p:nvSpPr>
        <p:spPr>
          <a:xfrm>
            <a:off x="2059621" y="5079799"/>
            <a:ext cx="1569660" cy="369332"/>
          </a:xfrm>
          <a:prstGeom prst="rect">
            <a:avLst/>
          </a:prstGeom>
          <a:noFill/>
        </p:spPr>
        <p:txBody>
          <a:bodyPr wrap="none" rtlCol="0">
            <a:spAutoFit/>
          </a:bodyPr>
          <a:lstStyle/>
          <a:p>
            <a:r>
              <a:rPr lang="zh-CN" altLang="en-US" dirty="0"/>
              <a:t>引用数据类型</a:t>
            </a:r>
          </a:p>
        </p:txBody>
      </p:sp>
      <p:sp>
        <p:nvSpPr>
          <p:cNvPr id="10" name="文本框 9"/>
          <p:cNvSpPr txBox="1"/>
          <p:nvPr/>
        </p:nvSpPr>
        <p:spPr>
          <a:xfrm>
            <a:off x="3897299" y="1720684"/>
            <a:ext cx="877163" cy="369332"/>
          </a:xfrm>
          <a:prstGeom prst="rect">
            <a:avLst/>
          </a:prstGeom>
          <a:noFill/>
        </p:spPr>
        <p:txBody>
          <a:bodyPr wrap="none" rtlCol="0">
            <a:spAutoFit/>
          </a:bodyPr>
          <a:lstStyle/>
          <a:p>
            <a:r>
              <a:rPr lang="zh-CN" altLang="en-US" dirty="0"/>
              <a:t>布而型</a:t>
            </a:r>
          </a:p>
        </p:txBody>
      </p:sp>
      <p:sp>
        <p:nvSpPr>
          <p:cNvPr id="11" name="文本框 10"/>
          <p:cNvSpPr txBox="1"/>
          <p:nvPr/>
        </p:nvSpPr>
        <p:spPr>
          <a:xfrm>
            <a:off x="3897299" y="3013346"/>
            <a:ext cx="1107996" cy="369332"/>
          </a:xfrm>
          <a:prstGeom prst="rect">
            <a:avLst/>
          </a:prstGeom>
          <a:noFill/>
        </p:spPr>
        <p:txBody>
          <a:bodyPr wrap="none" rtlCol="0">
            <a:spAutoFit/>
          </a:bodyPr>
          <a:lstStyle/>
          <a:p>
            <a:r>
              <a:rPr lang="zh-CN" altLang="en-US" dirty="0"/>
              <a:t>数值类型</a:t>
            </a:r>
          </a:p>
        </p:txBody>
      </p:sp>
      <p:sp>
        <p:nvSpPr>
          <p:cNvPr id="12" name="左中括号 11"/>
          <p:cNvSpPr/>
          <p:nvPr/>
        </p:nvSpPr>
        <p:spPr>
          <a:xfrm>
            <a:off x="5118146" y="2264833"/>
            <a:ext cx="372862" cy="186635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p:cNvSpPr txBox="1"/>
          <p:nvPr/>
        </p:nvSpPr>
        <p:spPr>
          <a:xfrm>
            <a:off x="5554867" y="2080167"/>
            <a:ext cx="1107996" cy="369332"/>
          </a:xfrm>
          <a:prstGeom prst="rect">
            <a:avLst/>
          </a:prstGeom>
          <a:noFill/>
        </p:spPr>
        <p:txBody>
          <a:bodyPr wrap="none" rtlCol="0">
            <a:spAutoFit/>
          </a:bodyPr>
          <a:lstStyle/>
          <a:p>
            <a:r>
              <a:rPr lang="zh-CN" altLang="en-US" dirty="0"/>
              <a:t>定点类型</a:t>
            </a:r>
          </a:p>
        </p:txBody>
      </p:sp>
      <p:sp>
        <p:nvSpPr>
          <p:cNvPr id="14" name="文本框 13"/>
          <p:cNvSpPr txBox="1"/>
          <p:nvPr/>
        </p:nvSpPr>
        <p:spPr>
          <a:xfrm>
            <a:off x="5554867" y="3873457"/>
            <a:ext cx="1107996" cy="369332"/>
          </a:xfrm>
          <a:prstGeom prst="rect">
            <a:avLst/>
          </a:prstGeom>
          <a:noFill/>
        </p:spPr>
        <p:txBody>
          <a:bodyPr wrap="none" rtlCol="0">
            <a:spAutoFit/>
          </a:bodyPr>
          <a:lstStyle/>
          <a:p>
            <a:r>
              <a:rPr lang="zh-CN" altLang="en-US" dirty="0"/>
              <a:t>浮点类型</a:t>
            </a:r>
          </a:p>
        </p:txBody>
      </p:sp>
      <p:sp>
        <p:nvSpPr>
          <p:cNvPr id="15" name="文本框 14"/>
          <p:cNvSpPr txBox="1"/>
          <p:nvPr/>
        </p:nvSpPr>
        <p:spPr>
          <a:xfrm>
            <a:off x="7088976" y="1111649"/>
            <a:ext cx="1056700" cy="369332"/>
          </a:xfrm>
          <a:prstGeom prst="rect">
            <a:avLst/>
          </a:prstGeom>
          <a:noFill/>
        </p:spPr>
        <p:txBody>
          <a:bodyPr wrap="none" rtlCol="0">
            <a:spAutoFit/>
          </a:bodyPr>
          <a:lstStyle/>
          <a:p>
            <a:r>
              <a:rPr lang="zh-CN" altLang="en-US" dirty="0"/>
              <a:t>字符</a:t>
            </a:r>
            <a:r>
              <a:rPr lang="en-US" altLang="zh-CN" dirty="0"/>
              <a:t>char</a:t>
            </a:r>
            <a:endParaRPr lang="zh-CN" altLang="en-US" dirty="0"/>
          </a:p>
        </p:txBody>
      </p:sp>
      <p:sp>
        <p:nvSpPr>
          <p:cNvPr id="16" name="文本框 15"/>
          <p:cNvSpPr txBox="1"/>
          <p:nvPr/>
        </p:nvSpPr>
        <p:spPr>
          <a:xfrm>
            <a:off x="7088976" y="1599378"/>
            <a:ext cx="1063496" cy="369332"/>
          </a:xfrm>
          <a:prstGeom prst="rect">
            <a:avLst/>
          </a:prstGeom>
          <a:noFill/>
        </p:spPr>
        <p:txBody>
          <a:bodyPr wrap="none" rtlCol="0">
            <a:spAutoFit/>
          </a:bodyPr>
          <a:lstStyle/>
          <a:p>
            <a:r>
              <a:rPr lang="zh-CN" altLang="en-US" dirty="0"/>
              <a:t>字节</a:t>
            </a:r>
            <a:r>
              <a:rPr lang="en-US" altLang="zh-CN" dirty="0" err="1"/>
              <a:t>bety</a:t>
            </a:r>
            <a:endParaRPr lang="zh-CN" altLang="en-US" dirty="0"/>
          </a:p>
        </p:txBody>
      </p:sp>
      <p:sp>
        <p:nvSpPr>
          <p:cNvPr id="17" name="文本框 16"/>
          <p:cNvSpPr txBox="1"/>
          <p:nvPr/>
        </p:nvSpPr>
        <p:spPr>
          <a:xfrm>
            <a:off x="7088976" y="2087107"/>
            <a:ext cx="1367682" cy="369332"/>
          </a:xfrm>
          <a:prstGeom prst="rect">
            <a:avLst/>
          </a:prstGeom>
          <a:noFill/>
        </p:spPr>
        <p:txBody>
          <a:bodyPr wrap="none" rtlCol="0">
            <a:spAutoFit/>
          </a:bodyPr>
          <a:lstStyle/>
          <a:p>
            <a:r>
              <a:rPr lang="zh-CN" altLang="en-US" dirty="0"/>
              <a:t>短整数</a:t>
            </a:r>
            <a:r>
              <a:rPr lang="en-US" altLang="zh-CN" dirty="0"/>
              <a:t>short</a:t>
            </a:r>
            <a:endParaRPr lang="zh-CN" altLang="en-US" dirty="0"/>
          </a:p>
        </p:txBody>
      </p:sp>
      <p:sp>
        <p:nvSpPr>
          <p:cNvPr id="18" name="文本框 17"/>
          <p:cNvSpPr txBox="1"/>
          <p:nvPr/>
        </p:nvSpPr>
        <p:spPr>
          <a:xfrm>
            <a:off x="7088976" y="2574836"/>
            <a:ext cx="895886" cy="369332"/>
          </a:xfrm>
          <a:prstGeom prst="rect">
            <a:avLst/>
          </a:prstGeom>
          <a:noFill/>
        </p:spPr>
        <p:txBody>
          <a:bodyPr wrap="none" rtlCol="0">
            <a:spAutoFit/>
          </a:bodyPr>
          <a:lstStyle/>
          <a:p>
            <a:r>
              <a:rPr lang="zh-CN" altLang="en-US" dirty="0"/>
              <a:t>整数</a:t>
            </a:r>
            <a:r>
              <a:rPr lang="en-US" altLang="zh-CN" dirty="0" err="1"/>
              <a:t>int</a:t>
            </a:r>
            <a:endParaRPr lang="zh-CN" altLang="en-US" dirty="0"/>
          </a:p>
        </p:txBody>
      </p:sp>
      <p:sp>
        <p:nvSpPr>
          <p:cNvPr id="19" name="文本框 18"/>
          <p:cNvSpPr txBox="1"/>
          <p:nvPr/>
        </p:nvSpPr>
        <p:spPr>
          <a:xfrm>
            <a:off x="6813768" y="3507425"/>
            <a:ext cx="877163" cy="369332"/>
          </a:xfrm>
          <a:prstGeom prst="rect">
            <a:avLst/>
          </a:prstGeom>
          <a:noFill/>
        </p:spPr>
        <p:txBody>
          <a:bodyPr wrap="none" rtlCol="0">
            <a:spAutoFit/>
          </a:bodyPr>
          <a:lstStyle/>
          <a:p>
            <a:r>
              <a:rPr lang="zh-CN" altLang="en-US" dirty="0"/>
              <a:t>单精度</a:t>
            </a:r>
          </a:p>
        </p:txBody>
      </p:sp>
      <p:sp>
        <p:nvSpPr>
          <p:cNvPr id="20" name="文本框 19"/>
          <p:cNvSpPr txBox="1"/>
          <p:nvPr/>
        </p:nvSpPr>
        <p:spPr>
          <a:xfrm>
            <a:off x="6813768" y="4288660"/>
            <a:ext cx="877163" cy="369332"/>
          </a:xfrm>
          <a:prstGeom prst="rect">
            <a:avLst/>
          </a:prstGeom>
          <a:noFill/>
        </p:spPr>
        <p:txBody>
          <a:bodyPr wrap="none" rtlCol="0">
            <a:spAutoFit/>
          </a:bodyPr>
          <a:lstStyle/>
          <a:p>
            <a:r>
              <a:rPr lang="zh-CN" altLang="en-US" dirty="0"/>
              <a:t>双精度</a:t>
            </a:r>
          </a:p>
        </p:txBody>
      </p:sp>
      <p:sp>
        <p:nvSpPr>
          <p:cNvPr id="21" name="文本框 20"/>
          <p:cNvSpPr txBox="1"/>
          <p:nvPr/>
        </p:nvSpPr>
        <p:spPr>
          <a:xfrm>
            <a:off x="7088976" y="3062564"/>
            <a:ext cx="1282723" cy="369332"/>
          </a:xfrm>
          <a:prstGeom prst="rect">
            <a:avLst/>
          </a:prstGeom>
          <a:noFill/>
        </p:spPr>
        <p:txBody>
          <a:bodyPr wrap="none" rtlCol="0">
            <a:spAutoFit/>
          </a:bodyPr>
          <a:lstStyle/>
          <a:p>
            <a:r>
              <a:rPr lang="zh-CN" altLang="en-US" dirty="0"/>
              <a:t>长整数</a:t>
            </a:r>
            <a:r>
              <a:rPr lang="en-US" altLang="zh-CN" dirty="0"/>
              <a:t>long</a:t>
            </a:r>
            <a:endParaRPr lang="zh-CN" altLang="en-US" dirty="0"/>
          </a:p>
        </p:txBody>
      </p:sp>
      <p:sp>
        <p:nvSpPr>
          <p:cNvPr id="22" name="文本框 21"/>
          <p:cNvSpPr txBox="1"/>
          <p:nvPr/>
        </p:nvSpPr>
        <p:spPr>
          <a:xfrm>
            <a:off x="3874215" y="4649626"/>
            <a:ext cx="1800493" cy="369332"/>
          </a:xfrm>
          <a:prstGeom prst="rect">
            <a:avLst/>
          </a:prstGeom>
          <a:noFill/>
        </p:spPr>
        <p:txBody>
          <a:bodyPr wrap="none" rtlCol="0">
            <a:spAutoFit/>
          </a:bodyPr>
          <a:lstStyle/>
          <a:p>
            <a:r>
              <a:rPr lang="zh-CN" altLang="en-US" dirty="0"/>
              <a:t>类、枚举、接口</a:t>
            </a:r>
          </a:p>
        </p:txBody>
      </p:sp>
      <p:sp>
        <p:nvSpPr>
          <p:cNvPr id="23" name="文本框 22"/>
          <p:cNvSpPr txBox="1"/>
          <p:nvPr/>
        </p:nvSpPr>
        <p:spPr>
          <a:xfrm>
            <a:off x="3852903" y="5537394"/>
            <a:ext cx="646331" cy="369332"/>
          </a:xfrm>
          <a:prstGeom prst="rect">
            <a:avLst/>
          </a:prstGeom>
          <a:noFill/>
        </p:spPr>
        <p:txBody>
          <a:bodyPr wrap="none" rtlCol="0">
            <a:spAutoFit/>
          </a:bodyPr>
          <a:lstStyle/>
          <a:p>
            <a:r>
              <a:rPr lang="zh-CN" altLang="en-US" dirty="0"/>
              <a:t>数组</a:t>
            </a:r>
          </a:p>
        </p:txBody>
      </p:sp>
      <p:sp>
        <p:nvSpPr>
          <p:cNvPr id="24" name="左中括号 23"/>
          <p:cNvSpPr/>
          <p:nvPr/>
        </p:nvSpPr>
        <p:spPr>
          <a:xfrm>
            <a:off x="3568827" y="4834292"/>
            <a:ext cx="337344" cy="88127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左中括号 24"/>
          <p:cNvSpPr/>
          <p:nvPr/>
        </p:nvSpPr>
        <p:spPr>
          <a:xfrm>
            <a:off x="3528026" y="1872807"/>
            <a:ext cx="337344" cy="136649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左中括号 25"/>
          <p:cNvSpPr/>
          <p:nvPr/>
        </p:nvSpPr>
        <p:spPr>
          <a:xfrm>
            <a:off x="6689488" y="1327888"/>
            <a:ext cx="372862" cy="186635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左中括号 26"/>
          <p:cNvSpPr/>
          <p:nvPr/>
        </p:nvSpPr>
        <p:spPr>
          <a:xfrm>
            <a:off x="6630068" y="3617488"/>
            <a:ext cx="276920" cy="88127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2891956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3"/>
          <p:cNvSpPr>
            <a:spLocks/>
          </p:cNvSpPr>
          <p:nvPr/>
        </p:nvSpPr>
        <p:spPr bwMode="auto">
          <a:xfrm>
            <a:off x="899319" y="1414617"/>
            <a:ext cx="3313112" cy="2660650"/>
          </a:xfrm>
          <a:prstGeom prst="rect">
            <a:avLst/>
          </a:prstGeom>
          <a:noFill/>
          <a:ln w="12700" cap="sq"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sz="2400">
                <a:latin typeface="Times New Roman" panose="02020603050405020304" pitchFamily="18" charset="0"/>
                <a:sym typeface="Times New Roman" panose="02020603050405020304" pitchFamily="18" charset="0"/>
              </a:rPr>
              <a:t>If </a:t>
            </a:r>
            <a:r>
              <a:rPr lang="zh-CN" altLang="en-US" sz="2400">
                <a:latin typeface="Times New Roman" panose="02020603050405020304" pitchFamily="18" charset="0"/>
                <a:sym typeface="Times New Roman" panose="02020603050405020304" pitchFamily="18" charset="0"/>
              </a:rPr>
              <a:t>条件</a:t>
            </a:r>
            <a:r>
              <a:rPr lang="en-US" altLang="zh-CN" sz="2400">
                <a:latin typeface="Times New Roman" panose="02020603050405020304" pitchFamily="18" charset="0"/>
                <a:sym typeface="Times New Roman" panose="02020603050405020304" pitchFamily="18" charset="0"/>
              </a:rPr>
              <a:t>A</a:t>
            </a:r>
            <a:endParaRPr lang="zh-CN" altLang="en-US" sz="2400">
              <a:latin typeface="Times New Roman" panose="02020603050405020304" pitchFamily="18" charset="0"/>
              <a:sym typeface="Times New Roman" panose="02020603050405020304" pitchFamily="18" charset="0"/>
            </a:endParaRPr>
          </a:p>
          <a:p>
            <a:r>
              <a:rPr lang="en-US" altLang="zh-CN" sz="2400">
                <a:latin typeface="Times New Roman" panose="02020603050405020304" pitchFamily="18" charset="0"/>
                <a:sym typeface="Times New Roman" panose="02020603050405020304" pitchFamily="18" charset="0"/>
              </a:rPr>
              <a:t>   If </a:t>
            </a:r>
            <a:r>
              <a:rPr lang="zh-CN" altLang="en-US" sz="2400">
                <a:latin typeface="Times New Roman" panose="02020603050405020304" pitchFamily="18" charset="0"/>
                <a:sym typeface="Times New Roman" panose="02020603050405020304" pitchFamily="18" charset="0"/>
              </a:rPr>
              <a:t>条件</a:t>
            </a:r>
            <a:r>
              <a:rPr lang="en-US" altLang="zh-CN" sz="2400">
                <a:latin typeface="Times New Roman" panose="02020603050405020304" pitchFamily="18" charset="0"/>
                <a:sym typeface="Times New Roman" panose="02020603050405020304" pitchFamily="18" charset="0"/>
              </a:rPr>
              <a:t>B</a:t>
            </a:r>
          </a:p>
          <a:p>
            <a:r>
              <a:rPr lang="en-US" altLang="zh-CN" sz="2400">
                <a:latin typeface="Times New Roman" panose="02020603050405020304" pitchFamily="18" charset="0"/>
                <a:sym typeface="Times New Roman" panose="02020603050405020304" pitchFamily="18" charset="0"/>
              </a:rPr>
              <a:t>           </a:t>
            </a:r>
            <a:r>
              <a:rPr lang="zh-CN" altLang="en-US" sz="2400">
                <a:latin typeface="Times New Roman" panose="02020603050405020304" pitchFamily="18" charset="0"/>
                <a:sym typeface="Times New Roman" panose="02020603050405020304" pitchFamily="18" charset="0"/>
              </a:rPr>
              <a:t>语句块</a:t>
            </a:r>
            <a:r>
              <a:rPr lang="en-US" altLang="zh-CN" sz="2400">
                <a:latin typeface="Times New Roman" panose="02020603050405020304" pitchFamily="18" charset="0"/>
                <a:sym typeface="Times New Roman" panose="02020603050405020304" pitchFamily="18" charset="0"/>
              </a:rPr>
              <a:t>1</a:t>
            </a:r>
            <a:endParaRPr lang="zh-CN" altLang="en-US" sz="2400">
              <a:latin typeface="Times New Roman" panose="02020603050405020304" pitchFamily="18" charset="0"/>
              <a:sym typeface="Times New Roman" panose="02020603050405020304" pitchFamily="18" charset="0"/>
            </a:endParaRPr>
          </a:p>
          <a:p>
            <a:r>
              <a:rPr lang="en-US" altLang="zh-CN" sz="2400">
                <a:latin typeface="Times New Roman" panose="02020603050405020304" pitchFamily="18" charset="0"/>
                <a:sym typeface="Times New Roman" panose="02020603050405020304" pitchFamily="18" charset="0"/>
              </a:rPr>
              <a:t>else </a:t>
            </a:r>
          </a:p>
          <a:p>
            <a:r>
              <a:rPr lang="en-US" altLang="zh-CN" sz="2400">
                <a:latin typeface="Times New Roman" panose="02020603050405020304" pitchFamily="18" charset="0"/>
                <a:sym typeface="Times New Roman" panose="02020603050405020304" pitchFamily="18" charset="0"/>
              </a:rPr>
              <a:t>           </a:t>
            </a:r>
            <a:r>
              <a:rPr lang="zh-CN" altLang="en-US" sz="2400">
                <a:latin typeface="Times New Roman" panose="02020603050405020304" pitchFamily="18" charset="0"/>
                <a:sym typeface="Times New Roman" panose="02020603050405020304" pitchFamily="18" charset="0"/>
              </a:rPr>
              <a:t>语句块</a:t>
            </a:r>
            <a:r>
              <a:rPr lang="en-US" altLang="zh-CN" sz="2400">
                <a:latin typeface="Times New Roman" panose="02020603050405020304" pitchFamily="18" charset="0"/>
                <a:sym typeface="Times New Roman" panose="02020603050405020304" pitchFamily="18" charset="0"/>
              </a:rPr>
              <a:t>2</a:t>
            </a:r>
            <a:endParaRPr lang="zh-CN" altLang="en-US" sz="2400">
              <a:latin typeface="Times New Roman" panose="02020603050405020304" pitchFamily="18" charset="0"/>
              <a:sym typeface="Times New Roman" panose="02020603050405020304" pitchFamily="18" charset="0"/>
            </a:endParaRPr>
          </a:p>
          <a:p>
            <a:endParaRPr lang="zh-CN" altLang="en-US" sz="2400">
              <a:latin typeface="Times New Roman" panose="02020603050405020304" pitchFamily="18" charset="0"/>
              <a:sym typeface="Times New Roman" panose="02020603050405020304" pitchFamily="18" charset="0"/>
            </a:endParaRPr>
          </a:p>
          <a:p>
            <a:endParaRPr lang="zh-CN" altLang="en-US" sz="2400">
              <a:latin typeface="Times New Roman" panose="02020603050405020304" pitchFamily="18" charset="0"/>
              <a:sym typeface="Times New Roman" panose="02020603050405020304" pitchFamily="18" charset="0"/>
            </a:endParaRPr>
          </a:p>
        </p:txBody>
      </p:sp>
      <p:sp>
        <p:nvSpPr>
          <p:cNvPr id="73731" name="Rectangle 4"/>
          <p:cNvSpPr>
            <a:spLocks noChangeArrowheads="1"/>
          </p:cNvSpPr>
          <p:nvPr/>
        </p:nvSpPr>
        <p:spPr bwMode="auto">
          <a:xfrm>
            <a:off x="755650" y="4868863"/>
            <a:ext cx="76358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a:lnSpc>
                <a:spcPct val="80000"/>
              </a:lnSpc>
              <a:spcBef>
                <a:spcPct val="20000"/>
              </a:spcBef>
            </a:pPr>
            <a:r>
              <a:rPr lang="zh-CN" altLang="en-US" sz="4400">
                <a:solidFill>
                  <a:srgbClr val="FF0000"/>
                </a:solidFill>
                <a:sym typeface="Arial" panose="020B0604020202020204" pitchFamily="34" charset="0"/>
              </a:rPr>
              <a:t>注意：</a:t>
            </a:r>
            <a:r>
              <a:rPr lang="en-US" altLang="zh-CN" sz="4400">
                <a:solidFill>
                  <a:srgbClr val="FF0000"/>
                </a:solidFill>
                <a:sym typeface="Arial" panose="020B0604020202020204" pitchFamily="34" charset="0"/>
              </a:rPr>
              <a:t>else</a:t>
            </a:r>
            <a:r>
              <a:rPr lang="zh-CN" altLang="en-US" sz="4400">
                <a:solidFill>
                  <a:srgbClr val="FF0000"/>
                </a:solidFill>
                <a:sym typeface="Arial" panose="020B0604020202020204" pitchFamily="34" charset="0"/>
              </a:rPr>
              <a:t>总是与最近的</a:t>
            </a:r>
            <a:r>
              <a:rPr lang="en-US" altLang="zh-CN" sz="4400">
                <a:solidFill>
                  <a:srgbClr val="FF0000"/>
                </a:solidFill>
                <a:sym typeface="Arial" panose="020B0604020202020204" pitchFamily="34" charset="0"/>
              </a:rPr>
              <a:t>if</a:t>
            </a:r>
            <a:r>
              <a:rPr lang="zh-CN" altLang="en-US" sz="4400">
                <a:solidFill>
                  <a:srgbClr val="FF0000"/>
                </a:solidFill>
                <a:sym typeface="Arial" panose="020B0604020202020204" pitchFamily="34" charset="0"/>
              </a:rPr>
              <a:t>匹配</a:t>
            </a:r>
            <a:endParaRPr lang="zh-CN" altLang="en-US"/>
          </a:p>
        </p:txBody>
      </p:sp>
      <p:sp>
        <p:nvSpPr>
          <p:cNvPr id="73732" name="Text Box 5"/>
          <p:cNvSpPr>
            <a:spLocks/>
          </p:cNvSpPr>
          <p:nvPr/>
        </p:nvSpPr>
        <p:spPr bwMode="auto">
          <a:xfrm>
            <a:off x="4572000" y="1412875"/>
            <a:ext cx="3097213" cy="3025775"/>
          </a:xfrm>
          <a:prstGeom prst="rect">
            <a:avLst/>
          </a:prstGeom>
          <a:noFill/>
          <a:ln w="12700" cap="sq"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sz="2400" dirty="0">
                <a:latin typeface="Times New Roman" panose="02020603050405020304" pitchFamily="18" charset="0"/>
                <a:sym typeface="Times New Roman" panose="02020603050405020304" pitchFamily="18" charset="0"/>
              </a:rPr>
              <a:t>If </a:t>
            </a:r>
            <a:r>
              <a:rPr lang="zh-CN" altLang="en-US" sz="2400" dirty="0">
                <a:latin typeface="Times New Roman" panose="02020603050405020304" pitchFamily="18" charset="0"/>
                <a:sym typeface="Times New Roman" panose="02020603050405020304" pitchFamily="18" charset="0"/>
              </a:rPr>
              <a:t>条件</a:t>
            </a:r>
            <a:r>
              <a:rPr lang="en-US" altLang="zh-CN" sz="2400" dirty="0">
                <a:latin typeface="Times New Roman" panose="02020603050405020304" pitchFamily="18" charset="0"/>
                <a:sym typeface="Times New Roman" panose="02020603050405020304" pitchFamily="18" charset="0"/>
              </a:rPr>
              <a:t>A</a:t>
            </a:r>
            <a:endParaRPr lang="zh-CN" altLang="en-US" sz="2400" dirty="0">
              <a:latin typeface="Times New Roman" panose="02020603050405020304" pitchFamily="18" charset="0"/>
              <a:sym typeface="Times New Roman" panose="02020603050405020304" pitchFamily="18" charset="0"/>
            </a:endParaRPr>
          </a:p>
          <a:p>
            <a:r>
              <a:rPr lang="en-US" altLang="zh-CN" sz="2400" dirty="0">
                <a:latin typeface="Times New Roman" panose="02020603050405020304" pitchFamily="18" charset="0"/>
                <a:sym typeface="Times New Roman" panose="02020603050405020304" pitchFamily="18" charset="0"/>
              </a:rPr>
              <a:t>   {</a:t>
            </a:r>
            <a:endParaRPr lang="zh-CN" altLang="en-US" sz="2400" dirty="0">
              <a:latin typeface="Times New Roman" panose="02020603050405020304" pitchFamily="18" charset="0"/>
              <a:sym typeface="Times New Roman" panose="02020603050405020304" pitchFamily="18" charset="0"/>
            </a:endParaRPr>
          </a:p>
          <a:p>
            <a:r>
              <a:rPr lang="en-US" altLang="zh-CN" sz="2400" dirty="0">
                <a:latin typeface="Times New Roman" panose="02020603050405020304" pitchFamily="18" charset="0"/>
                <a:sym typeface="Times New Roman" panose="02020603050405020304" pitchFamily="18" charset="0"/>
              </a:rPr>
              <a:t>       If </a:t>
            </a:r>
            <a:r>
              <a:rPr lang="zh-CN" altLang="en-US" sz="2400" dirty="0">
                <a:latin typeface="Times New Roman" panose="02020603050405020304" pitchFamily="18" charset="0"/>
                <a:sym typeface="Times New Roman" panose="02020603050405020304" pitchFamily="18" charset="0"/>
              </a:rPr>
              <a:t>条件</a:t>
            </a:r>
            <a:r>
              <a:rPr lang="en-US" altLang="zh-CN" sz="2400" dirty="0">
                <a:latin typeface="Times New Roman" panose="02020603050405020304" pitchFamily="18" charset="0"/>
                <a:sym typeface="Times New Roman" panose="02020603050405020304" pitchFamily="18" charset="0"/>
              </a:rPr>
              <a:t>B</a:t>
            </a:r>
          </a:p>
          <a:p>
            <a:r>
              <a:rPr lang="en-US" altLang="zh-CN" sz="2400" dirty="0">
                <a:latin typeface="Times New Roman" panose="02020603050405020304" pitchFamily="18" charset="0"/>
                <a:sym typeface="Times New Roman" panose="02020603050405020304" pitchFamily="18" charset="0"/>
              </a:rPr>
              <a:t>           </a:t>
            </a:r>
            <a:r>
              <a:rPr lang="zh-CN" altLang="en-US" sz="2400" dirty="0">
                <a:latin typeface="Times New Roman" panose="02020603050405020304" pitchFamily="18" charset="0"/>
                <a:sym typeface="Times New Roman" panose="02020603050405020304" pitchFamily="18" charset="0"/>
              </a:rPr>
              <a:t>语句块</a:t>
            </a:r>
            <a:r>
              <a:rPr lang="en-US" altLang="zh-CN" sz="2400" dirty="0">
                <a:latin typeface="Times New Roman" panose="02020603050405020304" pitchFamily="18" charset="0"/>
                <a:sym typeface="Times New Roman" panose="02020603050405020304" pitchFamily="18" charset="0"/>
              </a:rPr>
              <a:t>1</a:t>
            </a:r>
            <a:endParaRPr lang="zh-CN" altLang="en-US" sz="2400" dirty="0">
              <a:latin typeface="Times New Roman" panose="02020603050405020304" pitchFamily="18" charset="0"/>
              <a:sym typeface="Times New Roman" panose="02020603050405020304" pitchFamily="18" charset="0"/>
            </a:endParaRPr>
          </a:p>
          <a:p>
            <a:r>
              <a:rPr lang="en-US" altLang="zh-CN" sz="2400" dirty="0">
                <a:latin typeface="Times New Roman" panose="02020603050405020304" pitchFamily="18" charset="0"/>
                <a:sym typeface="Times New Roman" panose="02020603050405020304" pitchFamily="18" charset="0"/>
              </a:rPr>
              <a:t>   }</a:t>
            </a:r>
            <a:endParaRPr lang="zh-CN" altLang="en-US" sz="2400" dirty="0">
              <a:latin typeface="Times New Roman" panose="02020603050405020304" pitchFamily="18" charset="0"/>
              <a:sym typeface="Times New Roman" panose="02020603050405020304" pitchFamily="18" charset="0"/>
            </a:endParaRPr>
          </a:p>
          <a:p>
            <a:r>
              <a:rPr lang="en-US" altLang="zh-CN" sz="2400" dirty="0">
                <a:latin typeface="Times New Roman" panose="02020603050405020304" pitchFamily="18" charset="0"/>
                <a:sym typeface="Times New Roman" panose="02020603050405020304" pitchFamily="18" charset="0"/>
              </a:rPr>
              <a:t>else </a:t>
            </a:r>
          </a:p>
          <a:p>
            <a:r>
              <a:rPr lang="en-US" altLang="zh-CN" sz="2400" dirty="0">
                <a:latin typeface="Times New Roman" panose="02020603050405020304" pitchFamily="18" charset="0"/>
                <a:sym typeface="Times New Roman" panose="02020603050405020304" pitchFamily="18" charset="0"/>
              </a:rPr>
              <a:t>           </a:t>
            </a:r>
            <a:r>
              <a:rPr lang="zh-CN" altLang="en-US" sz="2400" dirty="0">
                <a:latin typeface="Times New Roman" panose="02020603050405020304" pitchFamily="18" charset="0"/>
                <a:sym typeface="Times New Roman" panose="02020603050405020304" pitchFamily="18" charset="0"/>
              </a:rPr>
              <a:t>语句块</a:t>
            </a:r>
            <a:r>
              <a:rPr lang="en-US" altLang="zh-CN" sz="2400" dirty="0">
                <a:latin typeface="Times New Roman" panose="02020603050405020304" pitchFamily="18" charset="0"/>
                <a:sym typeface="Times New Roman" panose="02020603050405020304" pitchFamily="18" charset="0"/>
              </a:rPr>
              <a:t>2</a:t>
            </a:r>
            <a:endParaRPr lang="zh-CN" altLang="en-US" sz="2400" dirty="0">
              <a:latin typeface="Times New Roman" panose="02020603050405020304" pitchFamily="18" charset="0"/>
              <a:sym typeface="Times New Roman" panose="02020603050405020304" pitchFamily="18" charset="0"/>
            </a:endParaRPr>
          </a:p>
          <a:p>
            <a:endParaRPr lang="zh-CN" altLang="en-US" sz="2400" dirty="0">
              <a:latin typeface="Times New Roman" panose="02020603050405020304" pitchFamily="18" charset="0"/>
              <a:sym typeface="Times New Roman" panose="02020603050405020304" pitchFamily="18" charset="0"/>
            </a:endParaRPr>
          </a:p>
        </p:txBody>
      </p:sp>
      <p:grpSp>
        <p:nvGrpSpPr>
          <p:cNvPr id="73733" name="Group 6"/>
          <p:cNvGrpSpPr>
            <a:grpSpLocks/>
          </p:cNvGrpSpPr>
          <p:nvPr/>
        </p:nvGrpSpPr>
        <p:grpSpPr bwMode="auto">
          <a:xfrm>
            <a:off x="771618" y="1889480"/>
            <a:ext cx="2232025" cy="1584325"/>
            <a:chOff x="0" y="0"/>
            <a:chExt cx="1406" cy="998"/>
          </a:xfrm>
        </p:grpSpPr>
        <p:sp>
          <p:nvSpPr>
            <p:cNvPr id="73734" name="AutoShape 7"/>
            <p:cNvSpPr>
              <a:spLocks/>
            </p:cNvSpPr>
            <p:nvPr/>
          </p:nvSpPr>
          <p:spPr bwMode="auto">
            <a:xfrm>
              <a:off x="0" y="0"/>
              <a:ext cx="45" cy="273"/>
            </a:xfrm>
            <a:prstGeom prst="leftBrace">
              <a:avLst>
                <a:gd name="adj1" fmla="val 50556"/>
                <a:gd name="adj2" fmla="val 50000"/>
              </a:avLst>
            </a:prstGeom>
            <a:solidFill>
              <a:srgbClr val="FF0000"/>
            </a:solidFill>
            <a:ln w="22225" cmpd="sng">
              <a:solidFill>
                <a:srgbClr val="FF0000"/>
              </a:solidFill>
              <a:miter lim="800000"/>
              <a:headEnd/>
              <a:tailEnd/>
            </a:ln>
          </p:spPr>
          <p:txBody>
            <a:bodyPr wrap="none" anchor="ctr"/>
            <a:lstStyle/>
            <a:p>
              <a:endParaRPr lang="zh-CN" altLang="zh-CN">
                <a:solidFill>
                  <a:srgbClr val="000000"/>
                </a:solidFill>
                <a:sym typeface="Arial" panose="020B0604020202020204" pitchFamily="34" charset="0"/>
              </a:endParaRPr>
            </a:p>
          </p:txBody>
        </p:sp>
        <p:sp>
          <p:nvSpPr>
            <p:cNvPr id="73735" name="AutoShape 8"/>
            <p:cNvSpPr>
              <a:spLocks/>
            </p:cNvSpPr>
            <p:nvPr/>
          </p:nvSpPr>
          <p:spPr bwMode="auto">
            <a:xfrm>
              <a:off x="1360" y="681"/>
              <a:ext cx="46" cy="317"/>
            </a:xfrm>
            <a:prstGeom prst="rightBrace">
              <a:avLst>
                <a:gd name="adj1" fmla="val 57428"/>
                <a:gd name="adj2" fmla="val 50000"/>
              </a:avLst>
            </a:prstGeom>
            <a:solidFill>
              <a:srgbClr val="FF0000"/>
            </a:solidFill>
            <a:ln w="22225" cmpd="sng">
              <a:solidFill>
                <a:srgbClr val="FF0000"/>
              </a:solidFill>
              <a:miter lim="800000"/>
              <a:headEnd/>
              <a:tailEnd/>
            </a:ln>
          </p:spPr>
          <p:txBody>
            <a:bodyPr wrap="none" anchor="ctr"/>
            <a:lstStyle/>
            <a:p>
              <a:endParaRPr lang="zh-CN" altLang="zh-CN">
                <a:solidFill>
                  <a:srgbClr val="000000"/>
                </a:solidFill>
                <a:sym typeface="Arial" panose="020B0604020202020204" pitchFamily="34" charset="0"/>
              </a:endParaRPr>
            </a:p>
          </p:txBody>
        </p:sp>
      </p:grpSp>
    </p:spTree>
    <p:extLst>
      <p:ext uri="{BB962C8B-B14F-4D97-AF65-F5344CB8AC3E}">
        <p14:creationId xmlns:p14="http://schemas.microsoft.com/office/powerpoint/2010/main" val="605546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Effect>
                                      <p:cBhvr>
                                        <p:cTn id="7" dur="500"/>
                                        <p:tgtEl>
                                          <p:spTgt spid="73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3732"/>
                                        </p:tgtEl>
                                        <p:attrNameLst>
                                          <p:attrName>style.visibility</p:attrName>
                                        </p:attrNameLst>
                                      </p:cBhvr>
                                      <p:to>
                                        <p:strVal val="visible"/>
                                      </p:to>
                                    </p:set>
                                    <p:animEffect>
                                      <p:cBhvr>
                                        <p:cTn id="12" dur="500"/>
                                        <p:tgtEl>
                                          <p:spTgt spid="737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3731"/>
                                        </p:tgtEl>
                                        <p:attrNameLst>
                                          <p:attrName>style.visibility</p:attrName>
                                        </p:attrNameLst>
                                      </p:cBhvr>
                                      <p:to>
                                        <p:strVal val="visible"/>
                                      </p:to>
                                    </p:set>
                                    <p:animEffect>
                                      <p:cBhvr>
                                        <p:cTn id="17" dur="500"/>
                                        <p:tgtEl>
                                          <p:spTgt spid="737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3733"/>
                                        </p:tgtEl>
                                        <p:attrNameLst>
                                          <p:attrName>style.visibility</p:attrName>
                                        </p:attrNameLst>
                                      </p:cBhvr>
                                      <p:to>
                                        <p:strVal val="visible"/>
                                      </p:to>
                                    </p:set>
                                    <p:animEffect>
                                      <p:cBhvr>
                                        <p:cTn id="22" dur="500"/>
                                        <p:tgtEl>
                                          <p:spTgt spid="73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ldLvl="0" animBg="1" autoUpdateAnimBg="0"/>
      <p:bldP spid="73731" grpId="0" bldLvl="0" autoUpdateAnimBg="0"/>
      <p:bldP spid="73732" grpId="0" bldLvl="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0" y="990600"/>
            <a:ext cx="8135938" cy="5867400"/>
          </a:xfrm>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rmAutofit lnSpcReduction="10000"/>
          </a:bodyPr>
          <a:lstStyle/>
          <a:p>
            <a:pPr marL="342900" indent="-342900" algn="l">
              <a:lnSpc>
                <a:spcPct val="80000"/>
              </a:lnSpc>
              <a:buFont typeface="Times New Roman" panose="02020603050405020304" pitchFamily="18" charset="0"/>
              <a:buChar char="•"/>
            </a:pPr>
            <a:r>
              <a:rPr lang="en-US" altLang="zh-CN" sz="2000" b="1"/>
              <a:t>switch </a:t>
            </a:r>
            <a:r>
              <a:rPr lang="zh-CN" altLang="en-US" sz="2000" b="1"/>
              <a:t>语句形式如下：</a:t>
            </a:r>
          </a:p>
          <a:p>
            <a:pPr marL="342900" indent="-342900" algn="l">
              <a:lnSpc>
                <a:spcPct val="80000"/>
              </a:lnSpc>
              <a:buFont typeface="Times New Roman" panose="02020603050405020304" pitchFamily="18" charset="0"/>
              <a:buChar char="•"/>
            </a:pPr>
            <a:endParaRPr lang="zh-CN" altLang="en-US" sz="2000" b="1"/>
          </a:p>
          <a:p>
            <a:pPr marL="342900" indent="-342900" algn="l">
              <a:lnSpc>
                <a:spcPct val="80000"/>
              </a:lnSpc>
              <a:buFont typeface="Times New Roman" panose="02020603050405020304" pitchFamily="18" charset="0"/>
              <a:buChar char="•"/>
            </a:pPr>
            <a:r>
              <a:rPr lang="en-US" altLang="zh-CN" sz="2000" b="1"/>
              <a:t>switch </a:t>
            </a:r>
            <a:r>
              <a:rPr lang="zh-CN" altLang="en-US" sz="2000" b="1"/>
              <a:t>（</a:t>
            </a:r>
            <a:r>
              <a:rPr lang="zh-CN" altLang="en-US" sz="2000" b="1" i="1"/>
              <a:t>表达式</a:t>
            </a:r>
            <a:r>
              <a:rPr lang="zh-CN" altLang="en-US" sz="2000" b="1"/>
              <a:t>）</a:t>
            </a:r>
          </a:p>
          <a:p>
            <a:pPr marL="342900" indent="-342900" algn="l">
              <a:lnSpc>
                <a:spcPct val="80000"/>
              </a:lnSpc>
              <a:buFont typeface="Times New Roman" panose="02020603050405020304" pitchFamily="18" charset="0"/>
              <a:buChar char="•"/>
            </a:pPr>
            <a:r>
              <a:rPr lang="en-US" altLang="zh-CN" sz="2000" b="1"/>
              <a:t>{</a:t>
            </a:r>
            <a:endParaRPr lang="zh-CN" altLang="en-US" sz="2000" b="1"/>
          </a:p>
          <a:p>
            <a:pPr marL="342900" indent="-342900" algn="l">
              <a:lnSpc>
                <a:spcPct val="80000"/>
              </a:lnSpc>
              <a:buFont typeface="Times New Roman" panose="02020603050405020304" pitchFamily="18" charset="0"/>
              <a:buChar char="•"/>
            </a:pPr>
            <a:r>
              <a:rPr lang="en-US" altLang="zh-CN" sz="2000" b="1"/>
              <a:t>   case </a:t>
            </a:r>
            <a:r>
              <a:rPr lang="zh-CN" altLang="en-US" sz="2000" b="1" i="1"/>
              <a:t>判断值</a:t>
            </a:r>
            <a:r>
              <a:rPr lang="en-US" altLang="zh-CN" sz="2000" b="1" i="1"/>
              <a:t>1</a:t>
            </a:r>
            <a:r>
              <a:rPr lang="zh-CN" altLang="en-US" sz="2000" b="1"/>
              <a:t>：</a:t>
            </a:r>
          </a:p>
          <a:p>
            <a:pPr marL="342900" indent="-342900" algn="l">
              <a:lnSpc>
                <a:spcPct val="80000"/>
              </a:lnSpc>
              <a:buFont typeface="Times New Roman" panose="02020603050405020304" pitchFamily="18" charset="0"/>
              <a:buChar char="•"/>
            </a:pPr>
            <a:r>
              <a:rPr lang="zh-CN" altLang="en-US" sz="2000" b="1" i="1"/>
              <a:t>     语句块</a:t>
            </a:r>
            <a:r>
              <a:rPr lang="en-US" altLang="zh-CN" sz="2000" b="1" i="1"/>
              <a:t>1</a:t>
            </a:r>
            <a:r>
              <a:rPr lang="zh-CN" altLang="en-US" sz="2000" b="1" i="1"/>
              <a:t>；</a:t>
            </a:r>
            <a:endParaRPr lang="zh-CN" altLang="en-US" sz="2000" b="1"/>
          </a:p>
          <a:p>
            <a:pPr marL="342900" indent="-342900" algn="l">
              <a:lnSpc>
                <a:spcPct val="80000"/>
              </a:lnSpc>
              <a:buFont typeface="Times New Roman" panose="02020603050405020304" pitchFamily="18" charset="0"/>
              <a:buChar char="•"/>
            </a:pPr>
            <a:r>
              <a:rPr lang="zh-CN" altLang="en-US" sz="2000" b="1"/>
              <a:t>     </a:t>
            </a:r>
            <a:r>
              <a:rPr lang="en-US" altLang="zh-CN" sz="2000" b="1"/>
              <a:t>[break</a:t>
            </a:r>
            <a:r>
              <a:rPr lang="zh-CN" altLang="en-US" sz="2000" b="1"/>
              <a:t>；</a:t>
            </a:r>
            <a:r>
              <a:rPr lang="en-US" altLang="zh-CN" sz="2000" b="1"/>
              <a:t>]</a:t>
            </a:r>
            <a:endParaRPr lang="zh-CN" altLang="en-US" sz="2000" b="1"/>
          </a:p>
          <a:p>
            <a:pPr marL="342900" indent="-342900" algn="l">
              <a:lnSpc>
                <a:spcPct val="80000"/>
              </a:lnSpc>
              <a:buFont typeface="Times New Roman" panose="02020603050405020304" pitchFamily="18" charset="0"/>
              <a:buChar char="•"/>
            </a:pPr>
            <a:r>
              <a:rPr lang="en-US" altLang="zh-CN" sz="2000" b="1"/>
              <a:t>   case</a:t>
            </a:r>
            <a:r>
              <a:rPr lang="zh-CN" altLang="en-US" sz="2000" b="1" i="1"/>
              <a:t>判断值</a:t>
            </a:r>
            <a:r>
              <a:rPr lang="en-US" altLang="zh-CN" sz="2000" b="1" i="1"/>
              <a:t>2</a:t>
            </a:r>
            <a:r>
              <a:rPr lang="zh-CN" altLang="en-US" sz="2000" b="1"/>
              <a:t>：</a:t>
            </a:r>
          </a:p>
          <a:p>
            <a:pPr marL="342900" indent="-342900" algn="l">
              <a:lnSpc>
                <a:spcPct val="80000"/>
              </a:lnSpc>
              <a:buFont typeface="Times New Roman" panose="02020603050405020304" pitchFamily="18" charset="0"/>
              <a:buChar char="•"/>
            </a:pPr>
            <a:r>
              <a:rPr lang="zh-CN" altLang="en-US" sz="2000" b="1" i="1"/>
              <a:t>     语句块</a:t>
            </a:r>
            <a:r>
              <a:rPr lang="en-US" altLang="zh-CN" sz="2000" b="1" i="1"/>
              <a:t>2</a:t>
            </a:r>
            <a:r>
              <a:rPr lang="zh-CN" altLang="en-US" sz="2000" b="1" i="1"/>
              <a:t>；</a:t>
            </a:r>
            <a:endParaRPr lang="zh-CN" altLang="en-US" sz="2000" b="1"/>
          </a:p>
          <a:p>
            <a:pPr marL="342900" indent="-342900" algn="l">
              <a:lnSpc>
                <a:spcPct val="80000"/>
              </a:lnSpc>
              <a:buFont typeface="Times New Roman" panose="02020603050405020304" pitchFamily="18" charset="0"/>
              <a:buChar char="•"/>
            </a:pPr>
            <a:r>
              <a:rPr lang="zh-CN" altLang="en-US" sz="2000" b="1"/>
              <a:t>     </a:t>
            </a:r>
            <a:r>
              <a:rPr lang="en-US" altLang="zh-CN" sz="2000" b="1"/>
              <a:t>[break</a:t>
            </a:r>
            <a:r>
              <a:rPr lang="zh-CN" altLang="en-US" sz="2000" b="1"/>
              <a:t>；</a:t>
            </a:r>
            <a:r>
              <a:rPr lang="en-US" altLang="zh-CN" sz="2000" b="1"/>
              <a:t>]</a:t>
            </a:r>
            <a:endParaRPr lang="zh-CN" altLang="en-US" sz="2000" b="1"/>
          </a:p>
          <a:p>
            <a:pPr marL="342900" indent="-342900" algn="l">
              <a:lnSpc>
                <a:spcPct val="80000"/>
              </a:lnSpc>
              <a:buFont typeface="Times New Roman" panose="02020603050405020304" pitchFamily="18" charset="0"/>
              <a:buChar char="•"/>
            </a:pPr>
            <a:r>
              <a:rPr lang="en-US" altLang="zh-CN" sz="2000" b="1"/>
              <a:t>        …</a:t>
            </a:r>
            <a:endParaRPr lang="zh-CN" altLang="en-US" sz="2000" b="1"/>
          </a:p>
          <a:p>
            <a:pPr marL="342900" indent="-342900" algn="l">
              <a:lnSpc>
                <a:spcPct val="80000"/>
              </a:lnSpc>
              <a:buFont typeface="Times New Roman" panose="02020603050405020304" pitchFamily="18" charset="0"/>
              <a:buChar char="•"/>
            </a:pPr>
            <a:r>
              <a:rPr lang="en-US" altLang="zh-CN" sz="2000" b="1"/>
              <a:t>    case</a:t>
            </a:r>
            <a:r>
              <a:rPr lang="zh-CN" altLang="en-US" sz="2000" b="1" i="1"/>
              <a:t>判断值</a:t>
            </a:r>
            <a:r>
              <a:rPr lang="en-US" altLang="zh-CN" sz="2000" b="1" i="1"/>
              <a:t>n</a:t>
            </a:r>
            <a:r>
              <a:rPr lang="zh-CN" altLang="en-US" sz="2000" b="1"/>
              <a:t>：</a:t>
            </a:r>
          </a:p>
          <a:p>
            <a:pPr marL="342900" indent="-342900" algn="l">
              <a:lnSpc>
                <a:spcPct val="80000"/>
              </a:lnSpc>
              <a:buFont typeface="Times New Roman" panose="02020603050405020304" pitchFamily="18" charset="0"/>
              <a:buChar char="•"/>
            </a:pPr>
            <a:r>
              <a:rPr lang="zh-CN" altLang="en-US" sz="2000" b="1" i="1"/>
              <a:t>     语句块</a:t>
            </a:r>
            <a:r>
              <a:rPr lang="en-US" altLang="zh-CN" sz="2000" b="1" i="1"/>
              <a:t>n</a:t>
            </a:r>
            <a:r>
              <a:rPr lang="zh-CN" altLang="en-US" sz="2000" b="1" i="1"/>
              <a:t>；</a:t>
            </a:r>
            <a:endParaRPr lang="zh-CN" altLang="en-US" sz="2000" b="1"/>
          </a:p>
          <a:p>
            <a:pPr marL="342900" indent="-342900" algn="l">
              <a:lnSpc>
                <a:spcPct val="80000"/>
              </a:lnSpc>
              <a:buFont typeface="Times New Roman" panose="02020603050405020304" pitchFamily="18" charset="0"/>
              <a:buChar char="•"/>
            </a:pPr>
            <a:r>
              <a:rPr lang="zh-CN" altLang="en-US" sz="2000" b="1"/>
              <a:t>      </a:t>
            </a:r>
            <a:r>
              <a:rPr lang="en-US" altLang="zh-CN" sz="2000" b="1"/>
              <a:t>[break</a:t>
            </a:r>
            <a:r>
              <a:rPr lang="zh-CN" altLang="en-US" sz="2000" b="1"/>
              <a:t>；</a:t>
            </a:r>
            <a:r>
              <a:rPr lang="en-US" altLang="zh-CN" sz="2000" b="1"/>
              <a:t>]</a:t>
            </a:r>
            <a:endParaRPr lang="zh-CN" altLang="en-US" sz="2000" b="1"/>
          </a:p>
          <a:p>
            <a:pPr marL="342900" indent="-342900" algn="l">
              <a:lnSpc>
                <a:spcPct val="80000"/>
              </a:lnSpc>
              <a:buFont typeface="Times New Roman" panose="02020603050405020304" pitchFamily="18" charset="0"/>
              <a:buChar char="•"/>
            </a:pPr>
            <a:r>
              <a:rPr lang="en-US" altLang="zh-CN" sz="2000" b="1"/>
              <a:t>  [default: </a:t>
            </a:r>
            <a:r>
              <a:rPr lang="zh-CN" altLang="en-US" sz="2000" b="1" i="1"/>
              <a:t>缺省处理语句；</a:t>
            </a:r>
            <a:endParaRPr lang="zh-CN" altLang="en-US" sz="2000" b="1"/>
          </a:p>
          <a:p>
            <a:pPr marL="342900" indent="-342900" algn="l">
              <a:lnSpc>
                <a:spcPct val="80000"/>
              </a:lnSpc>
              <a:buFont typeface="Times New Roman" panose="02020603050405020304" pitchFamily="18" charset="0"/>
              <a:buChar char="•"/>
            </a:pPr>
            <a:r>
              <a:rPr lang="zh-CN" altLang="en-US" sz="2000" b="1"/>
              <a:t>       </a:t>
            </a:r>
            <a:r>
              <a:rPr lang="en-US" altLang="zh-CN" sz="2000" b="1"/>
              <a:t>break</a:t>
            </a:r>
            <a:r>
              <a:rPr lang="zh-CN" altLang="en-US" sz="2000" b="1"/>
              <a:t>；</a:t>
            </a:r>
            <a:r>
              <a:rPr lang="en-US" altLang="zh-CN" sz="2000" b="1"/>
              <a:t>]</a:t>
            </a:r>
            <a:endParaRPr lang="zh-CN" altLang="en-US" sz="2000" b="1"/>
          </a:p>
          <a:p>
            <a:pPr marL="342900" indent="-342900" algn="l">
              <a:lnSpc>
                <a:spcPct val="80000"/>
              </a:lnSpc>
              <a:buFont typeface="Times New Roman" panose="02020603050405020304" pitchFamily="18" charset="0"/>
              <a:buChar char="•"/>
            </a:pPr>
            <a:r>
              <a:rPr lang="en-US" altLang="zh-CN" sz="2000" b="1"/>
              <a:t> }</a:t>
            </a:r>
            <a:endParaRPr lang="zh-CN" altLang="en-US" sz="3200"/>
          </a:p>
        </p:txBody>
      </p:sp>
      <p:sp>
        <p:nvSpPr>
          <p:cNvPr id="75779" name="Rectangle 3"/>
          <p:cNvSpPr>
            <a:spLocks noChangeArrowheads="1"/>
          </p:cNvSpPr>
          <p:nvPr/>
        </p:nvSpPr>
        <p:spPr bwMode="auto">
          <a:xfrm>
            <a:off x="3708400" y="1484313"/>
            <a:ext cx="5435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lIns="92075" tIns="46038" rIns="92075" bIns="46038"/>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spcBef>
                <a:spcPts val="800"/>
              </a:spcBef>
              <a:buSzPct val="100000"/>
              <a:buFont typeface="Times New Roman" panose="02020603050405020304" pitchFamily="18" charset="0"/>
              <a:buNone/>
            </a:pPr>
            <a:r>
              <a:rPr lang="en-US" altLang="zh-CN" sz="2000" b="1">
                <a:solidFill>
                  <a:srgbClr val="163794"/>
                </a:solidFill>
              </a:rPr>
              <a:t>1. </a:t>
            </a:r>
            <a:r>
              <a:rPr lang="zh-CN" altLang="en-US" sz="2000" b="1">
                <a:solidFill>
                  <a:srgbClr val="163794"/>
                </a:solidFill>
              </a:rPr>
              <a:t>要注意</a:t>
            </a:r>
            <a:r>
              <a:rPr lang="zh-CN" altLang="en-US" sz="2000" b="1" i="1">
                <a:solidFill>
                  <a:srgbClr val="FF0000"/>
                </a:solidFill>
              </a:rPr>
              <a:t>表达式</a:t>
            </a:r>
            <a:r>
              <a:rPr lang="zh-CN" altLang="en-US" sz="2000" b="1">
                <a:solidFill>
                  <a:srgbClr val="163794"/>
                </a:solidFill>
              </a:rPr>
              <a:t>必须是符合</a:t>
            </a:r>
            <a:r>
              <a:rPr lang="en-US" altLang="zh-CN" sz="2000" b="1">
                <a:solidFill>
                  <a:srgbClr val="FF0000"/>
                </a:solidFill>
              </a:rPr>
              <a:t>char,byte, short,int</a:t>
            </a:r>
            <a:r>
              <a:rPr lang="zh-CN" altLang="en-US" sz="2000" b="1">
                <a:solidFill>
                  <a:srgbClr val="163794"/>
                </a:solidFill>
              </a:rPr>
              <a:t>类型的表达式，而不能使用</a:t>
            </a:r>
            <a:r>
              <a:rPr lang="en-US" altLang="zh-CN" sz="2000" b="1">
                <a:solidFill>
                  <a:srgbClr val="163794"/>
                </a:solidFill>
              </a:rPr>
              <a:t>boolean</a:t>
            </a:r>
            <a:r>
              <a:rPr lang="zh-CN" altLang="en-US" sz="2000" b="1">
                <a:solidFill>
                  <a:srgbClr val="163794"/>
                </a:solidFill>
              </a:rPr>
              <a:t>类型</a:t>
            </a:r>
            <a:r>
              <a:rPr lang="en-US" altLang="zh-CN" sz="2000" b="1">
                <a:solidFill>
                  <a:srgbClr val="163794"/>
                </a:solidFill>
              </a:rPr>
              <a:t>,</a:t>
            </a:r>
            <a:r>
              <a:rPr lang="zh-CN" altLang="en-US" sz="2000" b="1">
                <a:solidFill>
                  <a:srgbClr val="163794"/>
                </a:solidFill>
              </a:rPr>
              <a:t>浮点类型或</a:t>
            </a:r>
            <a:r>
              <a:rPr lang="en-US" altLang="zh-CN" sz="2000" b="1">
                <a:solidFill>
                  <a:srgbClr val="163794"/>
                </a:solidFill>
              </a:rPr>
              <a:t>long</a:t>
            </a:r>
            <a:r>
              <a:rPr lang="zh-CN" altLang="en-US" sz="2000" b="1">
                <a:solidFill>
                  <a:srgbClr val="163794"/>
                </a:solidFill>
              </a:rPr>
              <a:t>类型，也不能为一个字符串；</a:t>
            </a:r>
          </a:p>
          <a:p>
            <a:pPr eaLnBrk="0" hangingPunct="0">
              <a:spcBef>
                <a:spcPts val="800"/>
              </a:spcBef>
              <a:buSzPct val="100000"/>
              <a:buFont typeface="Times New Roman" panose="02020603050405020304" pitchFamily="18" charset="0"/>
              <a:buNone/>
            </a:pPr>
            <a:r>
              <a:rPr lang="en-US" altLang="zh-CN" sz="2000" b="1">
                <a:solidFill>
                  <a:srgbClr val="163794"/>
                </a:solidFill>
              </a:rPr>
              <a:t>2.  </a:t>
            </a:r>
            <a:r>
              <a:rPr lang="zh-CN" altLang="en-US" sz="2000" b="1">
                <a:solidFill>
                  <a:srgbClr val="163794"/>
                </a:solidFill>
              </a:rPr>
              <a:t>将</a:t>
            </a:r>
            <a:r>
              <a:rPr lang="zh-CN" altLang="en-US" sz="2000" b="1" i="1">
                <a:solidFill>
                  <a:srgbClr val="FF0000"/>
                </a:solidFill>
              </a:rPr>
              <a:t>表达式的值</a:t>
            </a:r>
            <a:r>
              <a:rPr lang="zh-CN" altLang="en-US" sz="2000" b="1">
                <a:solidFill>
                  <a:srgbClr val="163794"/>
                </a:solidFill>
              </a:rPr>
              <a:t>依次与每个</a:t>
            </a:r>
            <a:r>
              <a:rPr lang="en-US" altLang="zh-CN" sz="2000" b="1">
                <a:solidFill>
                  <a:srgbClr val="163794"/>
                </a:solidFill>
              </a:rPr>
              <a:t>case</a:t>
            </a:r>
            <a:r>
              <a:rPr lang="zh-CN" altLang="en-US" sz="2000" b="1">
                <a:solidFill>
                  <a:srgbClr val="163794"/>
                </a:solidFill>
              </a:rPr>
              <a:t>子句中的</a:t>
            </a:r>
            <a:r>
              <a:rPr lang="zh-CN" altLang="en-US" sz="2000" b="1" i="1">
                <a:solidFill>
                  <a:srgbClr val="FF0000"/>
                </a:solidFill>
              </a:rPr>
              <a:t>判断值</a:t>
            </a:r>
            <a:r>
              <a:rPr lang="zh-CN" altLang="en-US" sz="2000" b="1">
                <a:solidFill>
                  <a:srgbClr val="163794"/>
                </a:solidFill>
              </a:rPr>
              <a:t>相比较。如果匹配成功，则执行该</a:t>
            </a:r>
            <a:r>
              <a:rPr lang="en-US" altLang="zh-CN" sz="2000" b="1">
                <a:solidFill>
                  <a:srgbClr val="163794"/>
                </a:solidFill>
              </a:rPr>
              <a:t>case</a:t>
            </a:r>
            <a:r>
              <a:rPr lang="zh-CN" altLang="en-US" sz="2000" b="1">
                <a:solidFill>
                  <a:srgbClr val="163794"/>
                </a:solidFill>
              </a:rPr>
              <a:t>子句中常量值后的语句，直到遇到</a:t>
            </a:r>
            <a:r>
              <a:rPr lang="en-US" altLang="zh-CN" sz="2000" b="1">
                <a:solidFill>
                  <a:srgbClr val="163794"/>
                </a:solidFill>
              </a:rPr>
              <a:t>break</a:t>
            </a:r>
            <a:r>
              <a:rPr lang="zh-CN" altLang="en-US" sz="2000" b="1">
                <a:solidFill>
                  <a:srgbClr val="163794"/>
                </a:solidFill>
              </a:rPr>
              <a:t>语句为止；</a:t>
            </a:r>
          </a:p>
          <a:p>
            <a:pPr eaLnBrk="0" hangingPunct="0">
              <a:spcBef>
                <a:spcPts val="800"/>
              </a:spcBef>
              <a:buSzPct val="100000"/>
              <a:buFont typeface="Times New Roman" panose="02020603050405020304" pitchFamily="18" charset="0"/>
              <a:buNone/>
            </a:pPr>
            <a:r>
              <a:rPr lang="en-US" altLang="zh-CN" sz="2000" b="1">
                <a:solidFill>
                  <a:srgbClr val="163794"/>
                </a:solidFill>
              </a:rPr>
              <a:t>3. case</a:t>
            </a:r>
            <a:r>
              <a:rPr lang="zh-CN" altLang="en-US" sz="2000" b="1">
                <a:solidFill>
                  <a:srgbClr val="163794"/>
                </a:solidFill>
              </a:rPr>
              <a:t>子句中</a:t>
            </a:r>
            <a:r>
              <a:rPr lang="zh-CN" altLang="en-US" sz="2000" b="1" i="1">
                <a:solidFill>
                  <a:srgbClr val="FF0000"/>
                </a:solidFill>
              </a:rPr>
              <a:t>判断值</a:t>
            </a:r>
            <a:r>
              <a:rPr lang="zh-CN" altLang="en-US" sz="2000" b="1">
                <a:solidFill>
                  <a:srgbClr val="163794"/>
                </a:solidFill>
              </a:rPr>
              <a:t>的类型必须与</a:t>
            </a:r>
            <a:r>
              <a:rPr lang="zh-CN" altLang="en-US" sz="2000" b="1" i="1">
                <a:solidFill>
                  <a:srgbClr val="FF0000"/>
                </a:solidFill>
              </a:rPr>
              <a:t>表达式</a:t>
            </a:r>
            <a:r>
              <a:rPr lang="zh-CN" altLang="en-US" sz="2000" b="1">
                <a:solidFill>
                  <a:srgbClr val="163794"/>
                </a:solidFill>
              </a:rPr>
              <a:t>的类型相容，且每个</a:t>
            </a:r>
            <a:r>
              <a:rPr lang="en-US" altLang="zh-CN" sz="2000" b="1">
                <a:solidFill>
                  <a:srgbClr val="163794"/>
                </a:solidFill>
              </a:rPr>
              <a:t>case</a:t>
            </a:r>
            <a:r>
              <a:rPr lang="zh-CN" altLang="en-US" sz="2000" b="1">
                <a:solidFill>
                  <a:srgbClr val="163794"/>
                </a:solidFill>
              </a:rPr>
              <a:t>子句中</a:t>
            </a:r>
            <a:r>
              <a:rPr lang="zh-CN" altLang="en-US" sz="2000" b="1" i="1">
                <a:solidFill>
                  <a:srgbClr val="FF0000"/>
                </a:solidFill>
              </a:rPr>
              <a:t>判断值</a:t>
            </a:r>
            <a:r>
              <a:rPr lang="zh-CN" altLang="en-US" sz="2000" b="1">
                <a:solidFill>
                  <a:srgbClr val="163794"/>
                </a:solidFill>
              </a:rPr>
              <a:t>的值必须是不同的；</a:t>
            </a:r>
          </a:p>
          <a:p>
            <a:pPr eaLnBrk="0" hangingPunct="0">
              <a:spcBef>
                <a:spcPts val="800"/>
              </a:spcBef>
              <a:buSzPct val="100000"/>
              <a:buFont typeface="Times New Roman" panose="02020603050405020304" pitchFamily="18" charset="0"/>
              <a:buNone/>
            </a:pPr>
            <a:r>
              <a:rPr lang="en-US" altLang="zh-CN" sz="2000" b="1">
                <a:solidFill>
                  <a:srgbClr val="163794"/>
                </a:solidFill>
              </a:rPr>
              <a:t>4. default</a:t>
            </a:r>
            <a:r>
              <a:rPr lang="zh-CN" altLang="en-US" sz="2000" b="1">
                <a:solidFill>
                  <a:srgbClr val="163794"/>
                </a:solidFill>
              </a:rPr>
              <a:t>子句是可选的，当</a:t>
            </a:r>
            <a:r>
              <a:rPr lang="zh-CN" altLang="en-US" sz="2000" b="1" i="1">
                <a:solidFill>
                  <a:srgbClr val="FF0000"/>
                </a:solidFill>
              </a:rPr>
              <a:t>表达式</a:t>
            </a:r>
            <a:r>
              <a:rPr lang="zh-CN" altLang="en-US" sz="2000" b="1">
                <a:solidFill>
                  <a:srgbClr val="FF0000"/>
                </a:solidFill>
              </a:rPr>
              <a:t>的值</a:t>
            </a:r>
            <a:r>
              <a:rPr lang="zh-CN" altLang="en-US" sz="2000" b="1">
                <a:solidFill>
                  <a:srgbClr val="163794"/>
                </a:solidFill>
              </a:rPr>
              <a:t>与任一</a:t>
            </a:r>
            <a:r>
              <a:rPr lang="en-US" altLang="zh-CN" sz="2000" b="1">
                <a:solidFill>
                  <a:srgbClr val="163794"/>
                </a:solidFill>
              </a:rPr>
              <a:t>case</a:t>
            </a:r>
            <a:r>
              <a:rPr lang="zh-CN" altLang="en-US" sz="2000" b="1">
                <a:solidFill>
                  <a:srgbClr val="163794"/>
                </a:solidFill>
              </a:rPr>
              <a:t>中的</a:t>
            </a:r>
            <a:r>
              <a:rPr lang="zh-CN" altLang="en-US" sz="2000" b="1" i="1">
                <a:solidFill>
                  <a:srgbClr val="FF0000"/>
                </a:solidFill>
              </a:rPr>
              <a:t>判断值</a:t>
            </a:r>
            <a:r>
              <a:rPr lang="zh-CN" altLang="en-US" sz="2000" b="1">
                <a:solidFill>
                  <a:srgbClr val="163794"/>
                </a:solidFill>
              </a:rPr>
              <a:t>都不匹配时，就执行</a:t>
            </a:r>
            <a:r>
              <a:rPr lang="en-US" altLang="zh-CN" sz="2000" b="1">
                <a:solidFill>
                  <a:srgbClr val="163794"/>
                </a:solidFill>
              </a:rPr>
              <a:t>default</a:t>
            </a:r>
            <a:r>
              <a:rPr lang="zh-CN" altLang="en-US" sz="2000" b="1">
                <a:solidFill>
                  <a:srgbClr val="163794"/>
                </a:solidFill>
              </a:rPr>
              <a:t>后的语句。如果表达式的值与任一</a:t>
            </a:r>
            <a:r>
              <a:rPr lang="en-US" altLang="zh-CN" sz="2000" b="1">
                <a:solidFill>
                  <a:srgbClr val="163794"/>
                </a:solidFill>
              </a:rPr>
              <a:t>case</a:t>
            </a:r>
            <a:r>
              <a:rPr lang="zh-CN" altLang="en-US" sz="2000" b="1">
                <a:solidFill>
                  <a:srgbClr val="163794"/>
                </a:solidFill>
              </a:rPr>
              <a:t>中的</a:t>
            </a:r>
            <a:r>
              <a:rPr lang="zh-CN" altLang="en-US" sz="2000" b="1" i="1">
                <a:solidFill>
                  <a:srgbClr val="FF0000"/>
                </a:solidFill>
              </a:rPr>
              <a:t>判断值</a:t>
            </a:r>
            <a:r>
              <a:rPr lang="zh-CN" altLang="en-US" sz="2000" b="1">
                <a:solidFill>
                  <a:srgbClr val="163794"/>
                </a:solidFill>
              </a:rPr>
              <a:t>都不匹配且没有</a:t>
            </a:r>
            <a:r>
              <a:rPr lang="en-US" altLang="zh-CN" sz="2000" b="1">
                <a:solidFill>
                  <a:srgbClr val="163794"/>
                </a:solidFill>
              </a:rPr>
              <a:t>default</a:t>
            </a:r>
            <a:r>
              <a:rPr lang="zh-CN" altLang="en-US" sz="2000" b="1">
                <a:solidFill>
                  <a:srgbClr val="163794"/>
                </a:solidFill>
              </a:rPr>
              <a:t>子句，则程序不执行任何操作，直接跳出</a:t>
            </a:r>
            <a:r>
              <a:rPr lang="en-US" altLang="zh-CN" sz="2000" b="1">
                <a:solidFill>
                  <a:srgbClr val="163794"/>
                </a:solidFill>
              </a:rPr>
              <a:t>switch </a:t>
            </a:r>
            <a:r>
              <a:rPr lang="zh-CN" altLang="en-US" sz="2000" b="1">
                <a:solidFill>
                  <a:srgbClr val="163794"/>
                </a:solidFill>
              </a:rPr>
              <a:t>语句，进入后续程序段的执行。</a:t>
            </a:r>
            <a:endParaRPr lang="zh-CN" altLang="en-US"/>
          </a:p>
        </p:txBody>
      </p:sp>
      <p:sp>
        <p:nvSpPr>
          <p:cNvPr id="75780" name="Line 4"/>
          <p:cNvSpPr>
            <a:spLocks noChangeShapeType="1"/>
          </p:cNvSpPr>
          <p:nvPr/>
        </p:nvSpPr>
        <p:spPr bwMode="auto">
          <a:xfrm>
            <a:off x="3779838" y="1341438"/>
            <a:ext cx="1587" cy="5516562"/>
          </a:xfrm>
          <a:prstGeom prst="line">
            <a:avLst/>
          </a:prstGeom>
          <a:noFill/>
          <a:ln w="76200" cmpd="sng">
            <a:solidFill>
              <a:srgbClr val="333399"/>
            </a:solidFill>
            <a:miter lim="800000"/>
            <a:headEnd/>
            <a:tailEn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75781" name="Rectangle 5"/>
          <p:cNvSpPr>
            <a:spLocks noGrp="1" noChangeArrowheads="1"/>
          </p:cNvSpPr>
          <p:nvPr>
            <p:ph type="title" idx="4294967295"/>
          </p:nvPr>
        </p:nvSpPr>
        <p:spPr>
          <a:xfrm>
            <a:off x="0" y="0"/>
            <a:ext cx="9144000" cy="838200"/>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zh-CN" altLang="en-US" b="0">
                <a:solidFill>
                  <a:schemeClr val="bg1"/>
                </a:solidFill>
              </a:rPr>
              <a:t>多分支选择结构</a:t>
            </a:r>
            <a:r>
              <a:rPr lang="en-US" altLang="zh-CN" b="0">
                <a:solidFill>
                  <a:schemeClr val="bg1"/>
                </a:solidFill>
              </a:rPr>
              <a:t>switch</a:t>
            </a:r>
            <a:r>
              <a:rPr lang="zh-CN" altLang="en-US" b="0">
                <a:solidFill>
                  <a:schemeClr val="bg1"/>
                </a:solidFill>
              </a:rPr>
              <a:t>语句</a:t>
            </a:r>
            <a:endParaRPr lang="zh-CN" altLang="en-US"/>
          </a:p>
        </p:txBody>
      </p:sp>
    </p:spTree>
    <p:extLst>
      <p:ext uri="{BB962C8B-B14F-4D97-AF65-F5344CB8AC3E}">
        <p14:creationId xmlns:p14="http://schemas.microsoft.com/office/powerpoint/2010/main" val="18806021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323850" y="404813"/>
            <a:ext cx="7504113" cy="533400"/>
          </a:xfrm>
          <a:ln/>
          <a:extLst>
            <a:ext uri="{91240B29-F687-4F45-9708-019B960494DF}">
              <a14:hiddenLine xmlns:a14="http://schemas.microsoft.com/office/drawing/2010/main" w="9525">
                <a:solidFill>
                  <a:srgbClr val="000000"/>
                </a:solidFill>
                <a:miter lim="800000"/>
                <a:headEnd/>
                <a:tailEnd/>
              </a14:hiddenLine>
            </a:ext>
          </a:extLst>
        </p:spPr>
        <p:txBody>
          <a:bodyPr lIns="0" tIns="0" rIns="0" bIns="0">
            <a:normAutofit fontScale="90000"/>
          </a:bodyPr>
          <a:lstStyle/>
          <a:p>
            <a:pPr marL="0" indent="0" algn="just"/>
            <a:r>
              <a:rPr lang="en-US" altLang="zh-CN" b="0"/>
              <a:t>switch</a:t>
            </a:r>
            <a:r>
              <a:rPr lang="zh-CN" altLang="en-US" b="0"/>
              <a:t>语句的流程如图所示：</a:t>
            </a:r>
            <a:r>
              <a:rPr lang="zh-CN" altLang="en-US"/>
              <a:t> </a:t>
            </a:r>
          </a:p>
        </p:txBody>
      </p:sp>
      <p:sp>
        <p:nvSpPr>
          <p:cNvPr id="76803" name="Text Box 3"/>
          <p:cNvSpPr>
            <a:spLocks noChangeArrowheads="1"/>
          </p:cNvSpPr>
          <p:nvPr/>
        </p:nvSpPr>
        <p:spPr bwMode="auto">
          <a:xfrm>
            <a:off x="3143250" y="203835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spcBef>
                <a:spcPct val="50000"/>
              </a:spcBef>
            </a:pPr>
            <a:endParaRPr lang="zh-CN" altLang="zh-CN" sz="2400">
              <a:latin typeface="Times New Roman" panose="02020603050405020304" pitchFamily="18" charset="0"/>
              <a:sym typeface="Times New Roman" panose="02020603050405020304" pitchFamily="18" charset="0"/>
            </a:endParaRPr>
          </a:p>
        </p:txBody>
      </p:sp>
      <p:sp>
        <p:nvSpPr>
          <p:cNvPr id="76804" name="Rectangle 4"/>
          <p:cNvSpPr>
            <a:spLocks noChangeArrowheads="1"/>
          </p:cNvSpPr>
          <p:nvPr/>
        </p:nvSpPr>
        <p:spPr bwMode="auto">
          <a:xfrm>
            <a:off x="3590925" y="1581150"/>
            <a:ext cx="1600200" cy="457200"/>
          </a:xfrm>
          <a:prstGeom prst="rect">
            <a:avLst/>
          </a:prstGeom>
          <a:solidFill>
            <a:schemeClr val="accent1"/>
          </a:solidFill>
          <a:ln w="9525" cmpd="sng">
            <a:solidFill>
              <a:schemeClr val="tx1"/>
            </a:solidFill>
            <a:bevel/>
            <a:headEnd/>
            <a:tailEnd/>
          </a:ln>
        </p:spPr>
        <p:txBody>
          <a:bodyPr wrap="none" anchor="ctr"/>
          <a:lstStyle/>
          <a:p>
            <a:r>
              <a:rPr lang="zh-CN" altLang="en-US" sz="2400" b="1">
                <a:latin typeface="Times New Roman" panose="02020603050405020304" pitchFamily="18" charset="0"/>
                <a:sym typeface="Times New Roman" panose="02020603050405020304" pitchFamily="18" charset="0"/>
              </a:rPr>
              <a:t>表达式</a:t>
            </a:r>
            <a:endParaRPr lang="zh-CN" altLang="en-US"/>
          </a:p>
        </p:txBody>
      </p:sp>
      <p:sp>
        <p:nvSpPr>
          <p:cNvPr id="76805" name="Rectangle 5"/>
          <p:cNvSpPr>
            <a:spLocks noChangeArrowheads="1"/>
          </p:cNvSpPr>
          <p:nvPr/>
        </p:nvSpPr>
        <p:spPr bwMode="auto">
          <a:xfrm>
            <a:off x="661988" y="3829050"/>
            <a:ext cx="1600200" cy="457200"/>
          </a:xfrm>
          <a:prstGeom prst="rect">
            <a:avLst/>
          </a:prstGeom>
          <a:gradFill rotWithShape="0">
            <a:gsLst>
              <a:gs pos="0">
                <a:srgbClr val="FFFFFF"/>
              </a:gs>
              <a:gs pos="100000">
                <a:srgbClr val="00CC99"/>
              </a:gs>
            </a:gsLst>
            <a:path path="shape">
              <a:fillToRect l="50000" t="50000" r="50000" b="50000"/>
            </a:path>
          </a:gradFill>
          <a:ln w="9525" cmpd="sng">
            <a:solidFill>
              <a:schemeClr val="tx1"/>
            </a:solidFill>
            <a:bevel/>
            <a:headEnd/>
            <a:tailEnd/>
          </a:ln>
        </p:spPr>
        <p:txBody>
          <a:bodyPr wrap="none" anchor="ctr"/>
          <a:lstStyle/>
          <a:p>
            <a:r>
              <a:rPr lang="en-US" altLang="zh-CN" sz="2400" b="1">
                <a:latin typeface="Times New Roman" panose="02020603050405020304" pitchFamily="18" charset="0"/>
                <a:sym typeface="Times New Roman" panose="02020603050405020304" pitchFamily="18" charset="0"/>
              </a:rPr>
              <a:t>break</a:t>
            </a:r>
            <a:endParaRPr lang="zh-CN" altLang="en-US"/>
          </a:p>
        </p:txBody>
      </p:sp>
      <p:sp>
        <p:nvSpPr>
          <p:cNvPr id="76806" name="Rectangle 6"/>
          <p:cNvSpPr>
            <a:spLocks noChangeArrowheads="1"/>
          </p:cNvSpPr>
          <p:nvPr/>
        </p:nvSpPr>
        <p:spPr bwMode="auto">
          <a:xfrm>
            <a:off x="628650" y="3105150"/>
            <a:ext cx="1600200" cy="457200"/>
          </a:xfrm>
          <a:prstGeom prst="rect">
            <a:avLst/>
          </a:prstGeom>
          <a:solidFill>
            <a:schemeClr val="accent1"/>
          </a:solidFill>
          <a:ln w="9525" cmpd="sng">
            <a:solidFill>
              <a:schemeClr val="tx1"/>
            </a:solidFill>
            <a:bevel/>
            <a:headEnd/>
            <a:tailEnd/>
          </a:ln>
        </p:spPr>
        <p:txBody>
          <a:bodyPr wrap="none" anchor="ctr"/>
          <a:lstStyle/>
          <a:p>
            <a:r>
              <a:rPr lang="zh-CN" altLang="en-US" sz="2400" b="1">
                <a:latin typeface="Times New Roman" panose="02020603050405020304" pitchFamily="18" charset="0"/>
                <a:sym typeface="Times New Roman" panose="02020603050405020304" pitchFamily="18" charset="0"/>
              </a:rPr>
              <a:t>语句</a:t>
            </a:r>
            <a:r>
              <a:rPr lang="en-US" altLang="zh-CN" sz="2400" b="1">
                <a:latin typeface="Times New Roman" panose="02020603050405020304" pitchFamily="18" charset="0"/>
                <a:sym typeface="Times New Roman" panose="02020603050405020304" pitchFamily="18" charset="0"/>
              </a:rPr>
              <a:t>1</a:t>
            </a:r>
            <a:endParaRPr lang="zh-CN" altLang="en-US"/>
          </a:p>
        </p:txBody>
      </p:sp>
      <p:sp>
        <p:nvSpPr>
          <p:cNvPr id="76807" name="Rectangle 7"/>
          <p:cNvSpPr>
            <a:spLocks noChangeArrowheads="1"/>
          </p:cNvSpPr>
          <p:nvPr/>
        </p:nvSpPr>
        <p:spPr bwMode="auto">
          <a:xfrm>
            <a:off x="2566988" y="3829050"/>
            <a:ext cx="1600200" cy="457200"/>
          </a:xfrm>
          <a:prstGeom prst="rect">
            <a:avLst/>
          </a:prstGeom>
          <a:gradFill rotWithShape="0">
            <a:gsLst>
              <a:gs pos="0">
                <a:srgbClr val="FFFFFF"/>
              </a:gs>
              <a:gs pos="100000">
                <a:srgbClr val="00CC99"/>
              </a:gs>
            </a:gsLst>
            <a:path path="shape">
              <a:fillToRect l="50000" t="50000" r="50000" b="50000"/>
            </a:path>
          </a:gradFill>
          <a:ln w="9525" cmpd="sng">
            <a:solidFill>
              <a:schemeClr val="tx1"/>
            </a:solidFill>
            <a:bevel/>
            <a:headEnd/>
            <a:tailEnd/>
          </a:ln>
        </p:spPr>
        <p:txBody>
          <a:bodyPr wrap="none" anchor="ctr"/>
          <a:lstStyle/>
          <a:p>
            <a:r>
              <a:rPr lang="en-US" altLang="zh-CN" sz="2400" b="1">
                <a:latin typeface="Times New Roman" panose="02020603050405020304" pitchFamily="18" charset="0"/>
                <a:sym typeface="Times New Roman" panose="02020603050405020304" pitchFamily="18" charset="0"/>
              </a:rPr>
              <a:t>break</a:t>
            </a:r>
            <a:endParaRPr lang="zh-CN" altLang="en-US"/>
          </a:p>
        </p:txBody>
      </p:sp>
      <p:sp>
        <p:nvSpPr>
          <p:cNvPr id="76808" name="Rectangle 8"/>
          <p:cNvSpPr>
            <a:spLocks noChangeArrowheads="1"/>
          </p:cNvSpPr>
          <p:nvPr/>
        </p:nvSpPr>
        <p:spPr bwMode="auto">
          <a:xfrm>
            <a:off x="2533650" y="3105150"/>
            <a:ext cx="1600200" cy="457200"/>
          </a:xfrm>
          <a:prstGeom prst="rect">
            <a:avLst/>
          </a:prstGeom>
          <a:solidFill>
            <a:schemeClr val="accent1"/>
          </a:solidFill>
          <a:ln w="9525" cmpd="sng">
            <a:solidFill>
              <a:schemeClr val="tx1"/>
            </a:solidFill>
            <a:bevel/>
            <a:headEnd/>
            <a:tailEnd/>
          </a:ln>
        </p:spPr>
        <p:txBody>
          <a:bodyPr wrap="none" anchor="ctr"/>
          <a:lstStyle/>
          <a:p>
            <a:r>
              <a:rPr lang="zh-CN" altLang="en-US" sz="2400" b="1">
                <a:latin typeface="Times New Roman" panose="02020603050405020304" pitchFamily="18" charset="0"/>
                <a:sym typeface="Times New Roman" panose="02020603050405020304" pitchFamily="18" charset="0"/>
              </a:rPr>
              <a:t>语句</a:t>
            </a:r>
            <a:r>
              <a:rPr lang="en-US" altLang="zh-CN" sz="2400" b="1">
                <a:latin typeface="Times New Roman" panose="02020603050405020304" pitchFamily="18" charset="0"/>
                <a:sym typeface="Times New Roman" panose="02020603050405020304" pitchFamily="18" charset="0"/>
              </a:rPr>
              <a:t>2</a:t>
            </a:r>
            <a:endParaRPr lang="zh-CN" altLang="en-US"/>
          </a:p>
        </p:txBody>
      </p:sp>
      <p:sp>
        <p:nvSpPr>
          <p:cNvPr id="76809" name="Rectangle 9"/>
          <p:cNvSpPr>
            <a:spLocks noChangeArrowheads="1"/>
          </p:cNvSpPr>
          <p:nvPr/>
        </p:nvSpPr>
        <p:spPr bwMode="auto">
          <a:xfrm>
            <a:off x="4776788" y="3829050"/>
            <a:ext cx="1600200" cy="457200"/>
          </a:xfrm>
          <a:prstGeom prst="rect">
            <a:avLst/>
          </a:prstGeom>
          <a:gradFill rotWithShape="0">
            <a:gsLst>
              <a:gs pos="0">
                <a:srgbClr val="FFFFFF"/>
              </a:gs>
              <a:gs pos="100000">
                <a:srgbClr val="00CC99"/>
              </a:gs>
            </a:gsLst>
            <a:path path="shape">
              <a:fillToRect l="50000" t="50000" r="50000" b="50000"/>
            </a:path>
          </a:gradFill>
          <a:ln w="9525" cmpd="sng">
            <a:solidFill>
              <a:schemeClr val="tx1"/>
            </a:solidFill>
            <a:bevel/>
            <a:headEnd/>
            <a:tailEnd/>
          </a:ln>
        </p:spPr>
        <p:txBody>
          <a:bodyPr wrap="none" anchor="ctr"/>
          <a:lstStyle/>
          <a:p>
            <a:r>
              <a:rPr lang="en-US" altLang="zh-CN" sz="2400" b="1">
                <a:latin typeface="Times New Roman" panose="02020603050405020304" pitchFamily="18" charset="0"/>
                <a:sym typeface="Times New Roman" panose="02020603050405020304" pitchFamily="18" charset="0"/>
              </a:rPr>
              <a:t>break</a:t>
            </a:r>
            <a:endParaRPr lang="zh-CN" altLang="en-US"/>
          </a:p>
        </p:txBody>
      </p:sp>
      <p:sp>
        <p:nvSpPr>
          <p:cNvPr id="76810" name="Rectangle 10"/>
          <p:cNvSpPr>
            <a:spLocks noChangeArrowheads="1"/>
          </p:cNvSpPr>
          <p:nvPr/>
        </p:nvSpPr>
        <p:spPr bwMode="auto">
          <a:xfrm>
            <a:off x="4743450" y="3105150"/>
            <a:ext cx="1600200" cy="457200"/>
          </a:xfrm>
          <a:prstGeom prst="rect">
            <a:avLst/>
          </a:prstGeom>
          <a:solidFill>
            <a:schemeClr val="accent1"/>
          </a:solidFill>
          <a:ln w="9525" cmpd="sng">
            <a:solidFill>
              <a:schemeClr val="tx1"/>
            </a:solidFill>
            <a:bevel/>
            <a:headEnd/>
            <a:tailEnd/>
          </a:ln>
        </p:spPr>
        <p:txBody>
          <a:bodyPr wrap="none" anchor="ctr"/>
          <a:lstStyle/>
          <a:p>
            <a:r>
              <a:rPr lang="zh-CN" altLang="en-US" sz="2400" b="1">
                <a:latin typeface="Times New Roman" panose="02020603050405020304" pitchFamily="18" charset="0"/>
                <a:sym typeface="Times New Roman" panose="02020603050405020304" pitchFamily="18" charset="0"/>
              </a:rPr>
              <a:t>语句</a:t>
            </a:r>
            <a:r>
              <a:rPr lang="en-US" altLang="zh-CN" sz="2400" b="1">
                <a:latin typeface="Times New Roman" panose="02020603050405020304" pitchFamily="18" charset="0"/>
                <a:sym typeface="Times New Roman" panose="02020603050405020304" pitchFamily="18" charset="0"/>
              </a:rPr>
              <a:t>n</a:t>
            </a:r>
            <a:endParaRPr lang="zh-CN" altLang="en-US"/>
          </a:p>
        </p:txBody>
      </p:sp>
      <p:sp>
        <p:nvSpPr>
          <p:cNvPr id="76811" name="Rectangle 11"/>
          <p:cNvSpPr>
            <a:spLocks noChangeArrowheads="1"/>
          </p:cNvSpPr>
          <p:nvPr/>
        </p:nvSpPr>
        <p:spPr bwMode="auto">
          <a:xfrm>
            <a:off x="6910388" y="3829050"/>
            <a:ext cx="1600200" cy="457200"/>
          </a:xfrm>
          <a:prstGeom prst="rect">
            <a:avLst/>
          </a:prstGeom>
          <a:gradFill rotWithShape="0">
            <a:gsLst>
              <a:gs pos="0">
                <a:srgbClr val="FFFFFF"/>
              </a:gs>
              <a:gs pos="100000">
                <a:srgbClr val="00CC99"/>
              </a:gs>
            </a:gsLst>
            <a:path path="shape">
              <a:fillToRect l="50000" t="50000" r="50000" b="50000"/>
            </a:path>
          </a:gradFill>
          <a:ln w="9525" cmpd="sng">
            <a:solidFill>
              <a:schemeClr val="tx1"/>
            </a:solidFill>
            <a:bevel/>
            <a:headEnd/>
            <a:tailEnd/>
          </a:ln>
        </p:spPr>
        <p:txBody>
          <a:bodyPr wrap="none" anchor="ctr"/>
          <a:lstStyle/>
          <a:p>
            <a:r>
              <a:rPr lang="en-US" altLang="zh-CN" sz="2400" b="1">
                <a:latin typeface="Times New Roman" panose="02020603050405020304" pitchFamily="18" charset="0"/>
                <a:sym typeface="Times New Roman" panose="02020603050405020304" pitchFamily="18" charset="0"/>
              </a:rPr>
              <a:t>break</a:t>
            </a:r>
            <a:endParaRPr lang="zh-CN" altLang="en-US"/>
          </a:p>
        </p:txBody>
      </p:sp>
      <p:sp>
        <p:nvSpPr>
          <p:cNvPr id="76812" name="Rectangle 12"/>
          <p:cNvSpPr>
            <a:spLocks noChangeArrowheads="1"/>
          </p:cNvSpPr>
          <p:nvPr/>
        </p:nvSpPr>
        <p:spPr bwMode="auto">
          <a:xfrm>
            <a:off x="6877050" y="3081338"/>
            <a:ext cx="1905000" cy="481012"/>
          </a:xfrm>
          <a:prstGeom prst="rect">
            <a:avLst/>
          </a:prstGeom>
          <a:solidFill>
            <a:schemeClr val="accent1"/>
          </a:solidFill>
          <a:ln w="9525" cmpd="sng">
            <a:solidFill>
              <a:schemeClr val="tx1"/>
            </a:solidFill>
            <a:bevel/>
            <a:headEnd/>
            <a:tailEnd/>
          </a:ln>
        </p:spPr>
        <p:txBody>
          <a:bodyPr wrap="none" anchor="ctr"/>
          <a:lstStyle/>
          <a:p>
            <a:r>
              <a:rPr lang="zh-CN" altLang="en-US" sz="2400" b="1">
                <a:latin typeface="Times New Roman" panose="02020603050405020304" pitchFamily="18" charset="0"/>
                <a:sym typeface="Times New Roman" panose="02020603050405020304" pitchFamily="18" charset="0"/>
              </a:rPr>
              <a:t>缺省处理语句</a:t>
            </a:r>
            <a:endParaRPr lang="zh-CN" altLang="en-US"/>
          </a:p>
        </p:txBody>
      </p:sp>
      <p:sp>
        <p:nvSpPr>
          <p:cNvPr id="76813" name="Rectangle 13"/>
          <p:cNvSpPr>
            <a:spLocks noChangeArrowheads="1"/>
          </p:cNvSpPr>
          <p:nvPr/>
        </p:nvSpPr>
        <p:spPr bwMode="auto">
          <a:xfrm>
            <a:off x="3609975" y="5543550"/>
            <a:ext cx="1600200" cy="457200"/>
          </a:xfrm>
          <a:prstGeom prst="rect">
            <a:avLst/>
          </a:prstGeom>
          <a:solidFill>
            <a:schemeClr val="accent1"/>
          </a:solidFill>
          <a:ln w="9525" cmpd="sng">
            <a:solidFill>
              <a:schemeClr val="tx1"/>
            </a:solidFill>
            <a:bevel/>
            <a:headEnd/>
            <a:tailEnd/>
          </a:ln>
        </p:spPr>
        <p:txBody>
          <a:bodyPr wrap="none" anchor="ctr"/>
          <a:lstStyle/>
          <a:p>
            <a:r>
              <a:rPr lang="zh-CN" altLang="en-US" sz="2400" b="1">
                <a:latin typeface="Times New Roman" panose="02020603050405020304" pitchFamily="18" charset="0"/>
                <a:sym typeface="Times New Roman" panose="02020603050405020304" pitchFamily="18" charset="0"/>
              </a:rPr>
              <a:t>后续语句</a:t>
            </a:r>
            <a:endParaRPr lang="zh-CN" altLang="en-US"/>
          </a:p>
        </p:txBody>
      </p:sp>
      <p:sp>
        <p:nvSpPr>
          <p:cNvPr id="76814" name="Line 14"/>
          <p:cNvSpPr>
            <a:spLocks noChangeShapeType="1"/>
          </p:cNvSpPr>
          <p:nvPr/>
        </p:nvSpPr>
        <p:spPr bwMode="auto">
          <a:xfrm flipH="1">
            <a:off x="1543050" y="2038350"/>
            <a:ext cx="2133600" cy="1066800"/>
          </a:xfrm>
          <a:prstGeom prst="line">
            <a:avLst/>
          </a:prstGeom>
          <a:noFill/>
          <a:ln w="9525" cmpd="sng">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76815" name="Line 15"/>
          <p:cNvSpPr>
            <a:spLocks noChangeShapeType="1"/>
          </p:cNvSpPr>
          <p:nvPr/>
        </p:nvSpPr>
        <p:spPr bwMode="auto">
          <a:xfrm>
            <a:off x="1390650" y="3562350"/>
            <a:ext cx="0" cy="304800"/>
          </a:xfrm>
          <a:prstGeom prst="line">
            <a:avLst/>
          </a:prstGeom>
          <a:noFill/>
          <a:ln w="9525" cmpd="sng">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76816" name="Line 16"/>
          <p:cNvSpPr>
            <a:spLocks noChangeShapeType="1"/>
          </p:cNvSpPr>
          <p:nvPr/>
        </p:nvSpPr>
        <p:spPr bwMode="auto">
          <a:xfrm>
            <a:off x="3371850" y="3562350"/>
            <a:ext cx="0" cy="304800"/>
          </a:xfrm>
          <a:prstGeom prst="line">
            <a:avLst/>
          </a:prstGeom>
          <a:noFill/>
          <a:ln w="9525" cmpd="sng">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76817" name="Line 17"/>
          <p:cNvSpPr>
            <a:spLocks noChangeShapeType="1"/>
          </p:cNvSpPr>
          <p:nvPr/>
        </p:nvSpPr>
        <p:spPr bwMode="auto">
          <a:xfrm>
            <a:off x="5538788" y="3562350"/>
            <a:ext cx="1587" cy="304800"/>
          </a:xfrm>
          <a:prstGeom prst="line">
            <a:avLst/>
          </a:prstGeom>
          <a:noFill/>
          <a:ln w="9525" cmpd="sng">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76818" name="Line 18"/>
          <p:cNvSpPr>
            <a:spLocks noChangeShapeType="1"/>
          </p:cNvSpPr>
          <p:nvPr/>
        </p:nvSpPr>
        <p:spPr bwMode="auto">
          <a:xfrm>
            <a:off x="7672388" y="3562350"/>
            <a:ext cx="1587" cy="304800"/>
          </a:xfrm>
          <a:prstGeom prst="line">
            <a:avLst/>
          </a:prstGeom>
          <a:noFill/>
          <a:ln w="9525" cmpd="sng">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76819" name="Line 19"/>
          <p:cNvSpPr>
            <a:spLocks noChangeShapeType="1"/>
          </p:cNvSpPr>
          <p:nvPr/>
        </p:nvSpPr>
        <p:spPr bwMode="auto">
          <a:xfrm flipH="1">
            <a:off x="3371850" y="2038350"/>
            <a:ext cx="838200" cy="1066800"/>
          </a:xfrm>
          <a:prstGeom prst="line">
            <a:avLst/>
          </a:prstGeom>
          <a:noFill/>
          <a:ln w="9525" cmpd="sng">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76820" name="Line 20"/>
          <p:cNvSpPr>
            <a:spLocks noChangeShapeType="1"/>
          </p:cNvSpPr>
          <p:nvPr/>
        </p:nvSpPr>
        <p:spPr bwMode="auto">
          <a:xfrm>
            <a:off x="4743450" y="2038350"/>
            <a:ext cx="685800" cy="1066800"/>
          </a:xfrm>
          <a:prstGeom prst="line">
            <a:avLst/>
          </a:prstGeom>
          <a:noFill/>
          <a:ln w="9525" cmpd="sng">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76821" name="Line 21"/>
          <p:cNvSpPr>
            <a:spLocks noChangeShapeType="1"/>
          </p:cNvSpPr>
          <p:nvPr/>
        </p:nvSpPr>
        <p:spPr bwMode="auto">
          <a:xfrm>
            <a:off x="5048250" y="2038350"/>
            <a:ext cx="2590800" cy="1066800"/>
          </a:xfrm>
          <a:prstGeom prst="line">
            <a:avLst/>
          </a:prstGeom>
          <a:noFill/>
          <a:ln w="9525" cmpd="sng">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76822" name="Line 22"/>
          <p:cNvSpPr>
            <a:spLocks noChangeShapeType="1"/>
          </p:cNvSpPr>
          <p:nvPr/>
        </p:nvSpPr>
        <p:spPr bwMode="auto">
          <a:xfrm>
            <a:off x="1466850" y="4324350"/>
            <a:ext cx="2362200" cy="1219200"/>
          </a:xfrm>
          <a:prstGeom prst="line">
            <a:avLst/>
          </a:prstGeom>
          <a:noFill/>
          <a:ln w="9525" cmpd="sng">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76823" name="Line 23"/>
          <p:cNvSpPr>
            <a:spLocks noChangeShapeType="1"/>
          </p:cNvSpPr>
          <p:nvPr/>
        </p:nvSpPr>
        <p:spPr bwMode="auto">
          <a:xfrm>
            <a:off x="3371850" y="4324350"/>
            <a:ext cx="762000" cy="1219200"/>
          </a:xfrm>
          <a:prstGeom prst="line">
            <a:avLst/>
          </a:prstGeom>
          <a:noFill/>
          <a:ln w="9525" cmpd="sng">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76824" name="Line 24"/>
          <p:cNvSpPr>
            <a:spLocks noChangeShapeType="1"/>
          </p:cNvSpPr>
          <p:nvPr/>
        </p:nvSpPr>
        <p:spPr bwMode="auto">
          <a:xfrm flipH="1">
            <a:off x="4514850" y="4324350"/>
            <a:ext cx="1066800" cy="1219200"/>
          </a:xfrm>
          <a:prstGeom prst="line">
            <a:avLst/>
          </a:prstGeom>
          <a:noFill/>
          <a:ln w="9525" cmpd="sng">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76825" name="Line 25"/>
          <p:cNvSpPr>
            <a:spLocks noChangeShapeType="1"/>
          </p:cNvSpPr>
          <p:nvPr/>
        </p:nvSpPr>
        <p:spPr bwMode="auto">
          <a:xfrm flipH="1">
            <a:off x="4972050" y="4324350"/>
            <a:ext cx="2743200" cy="1219200"/>
          </a:xfrm>
          <a:prstGeom prst="line">
            <a:avLst/>
          </a:prstGeom>
          <a:noFill/>
          <a:ln w="9525" cmpd="sng">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76826" name="Text Box 26"/>
          <p:cNvSpPr>
            <a:spLocks noChangeArrowheads="1"/>
          </p:cNvSpPr>
          <p:nvPr/>
        </p:nvSpPr>
        <p:spPr bwMode="auto">
          <a:xfrm>
            <a:off x="684213" y="2647950"/>
            <a:ext cx="1239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spcBef>
                <a:spcPct val="50000"/>
              </a:spcBef>
            </a:pPr>
            <a:r>
              <a:rPr lang="zh-CN" altLang="en-US" sz="1600" b="1">
                <a:latin typeface="Times New Roman" panose="02020603050405020304" pitchFamily="18" charset="0"/>
                <a:sym typeface="Times New Roman" panose="02020603050405020304" pitchFamily="18" charset="0"/>
              </a:rPr>
              <a:t>判断值</a:t>
            </a:r>
            <a:r>
              <a:rPr lang="en-US" altLang="zh-CN" sz="1600" b="1">
                <a:latin typeface="Times New Roman" panose="02020603050405020304" pitchFamily="18" charset="0"/>
                <a:sym typeface="Times New Roman" panose="02020603050405020304" pitchFamily="18" charset="0"/>
              </a:rPr>
              <a:t>1</a:t>
            </a:r>
            <a:endParaRPr lang="zh-CN" altLang="en-US"/>
          </a:p>
        </p:txBody>
      </p:sp>
      <p:sp>
        <p:nvSpPr>
          <p:cNvPr id="76827" name="Text Box 27"/>
          <p:cNvSpPr>
            <a:spLocks noChangeArrowheads="1"/>
          </p:cNvSpPr>
          <p:nvPr/>
        </p:nvSpPr>
        <p:spPr bwMode="auto">
          <a:xfrm>
            <a:off x="2555875" y="2636838"/>
            <a:ext cx="1689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spcBef>
                <a:spcPct val="50000"/>
              </a:spcBef>
            </a:pPr>
            <a:r>
              <a:rPr lang="zh-CN" altLang="en-US" sz="1600" b="1">
                <a:sym typeface="Arial" panose="020B0604020202020204" pitchFamily="34" charset="0"/>
              </a:rPr>
              <a:t>判断值</a:t>
            </a:r>
            <a:r>
              <a:rPr lang="en-US" altLang="zh-CN" sz="1600" b="1">
                <a:latin typeface="Times New Roman" panose="02020603050405020304" pitchFamily="18" charset="0"/>
                <a:sym typeface="Times New Roman" panose="02020603050405020304" pitchFamily="18" charset="0"/>
              </a:rPr>
              <a:t>2</a:t>
            </a:r>
            <a:endParaRPr lang="zh-CN" altLang="en-US"/>
          </a:p>
        </p:txBody>
      </p:sp>
      <p:sp>
        <p:nvSpPr>
          <p:cNvPr id="76828" name="Text Box 28"/>
          <p:cNvSpPr>
            <a:spLocks noChangeArrowheads="1"/>
          </p:cNvSpPr>
          <p:nvPr/>
        </p:nvSpPr>
        <p:spPr bwMode="auto">
          <a:xfrm>
            <a:off x="4514850" y="2647950"/>
            <a:ext cx="1281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spcBef>
                <a:spcPct val="50000"/>
              </a:spcBef>
            </a:pPr>
            <a:r>
              <a:rPr lang="zh-CN" altLang="en-US" sz="1600" b="1">
                <a:sym typeface="Arial" panose="020B0604020202020204" pitchFamily="34" charset="0"/>
              </a:rPr>
              <a:t>判断值</a:t>
            </a:r>
            <a:r>
              <a:rPr lang="en-US" altLang="zh-CN" sz="1600" b="1">
                <a:latin typeface="Times New Roman" panose="02020603050405020304" pitchFamily="18" charset="0"/>
                <a:sym typeface="Times New Roman" panose="02020603050405020304" pitchFamily="18" charset="0"/>
              </a:rPr>
              <a:t>n</a:t>
            </a:r>
            <a:endParaRPr lang="zh-CN" altLang="en-US"/>
          </a:p>
        </p:txBody>
      </p:sp>
      <p:sp>
        <p:nvSpPr>
          <p:cNvPr id="76829" name="Text Box 29"/>
          <p:cNvSpPr>
            <a:spLocks noChangeArrowheads="1"/>
          </p:cNvSpPr>
          <p:nvPr/>
        </p:nvSpPr>
        <p:spPr bwMode="auto">
          <a:xfrm>
            <a:off x="7258050" y="272415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spcBef>
                <a:spcPct val="50000"/>
              </a:spcBef>
            </a:pPr>
            <a:r>
              <a:rPr lang="en-US" altLang="zh-CN" sz="1600" b="1">
                <a:latin typeface="Times New Roman" panose="02020603050405020304" pitchFamily="18" charset="0"/>
                <a:sym typeface="Times New Roman" panose="02020603050405020304" pitchFamily="18" charset="0"/>
              </a:rPr>
              <a:t>default</a:t>
            </a:r>
            <a:endParaRPr lang="zh-CN" altLang="en-US"/>
          </a:p>
        </p:txBody>
      </p:sp>
      <p:sp>
        <p:nvSpPr>
          <p:cNvPr id="76830" name="Text Box 30"/>
          <p:cNvSpPr>
            <a:spLocks noChangeArrowheads="1"/>
          </p:cNvSpPr>
          <p:nvPr/>
        </p:nvSpPr>
        <p:spPr bwMode="auto">
          <a:xfrm>
            <a:off x="3957638" y="2605088"/>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spcBef>
                <a:spcPct val="50000"/>
              </a:spcBef>
            </a:pPr>
            <a:r>
              <a:rPr lang="en-US" altLang="zh-CN" sz="1600" b="1">
                <a:sym typeface="Times New Roman" panose="02020603050405020304" pitchFamily="18" charset="0"/>
              </a:rPr>
              <a:t>……</a:t>
            </a:r>
            <a:r>
              <a:rPr lang="en-US" altLang="zh-CN" sz="1600" b="1">
                <a:latin typeface="Times New Roman" panose="02020603050405020304" pitchFamily="18" charset="0"/>
                <a:sym typeface="Times New Roman" panose="02020603050405020304" pitchFamily="18" charset="0"/>
              </a:rPr>
              <a:t>.</a:t>
            </a:r>
            <a:endParaRPr lang="zh-CN" altLang="en-US"/>
          </a:p>
        </p:txBody>
      </p:sp>
      <p:sp>
        <p:nvSpPr>
          <p:cNvPr id="76831" name="Line 31"/>
          <p:cNvSpPr>
            <a:spLocks noChangeShapeType="1"/>
          </p:cNvSpPr>
          <p:nvPr/>
        </p:nvSpPr>
        <p:spPr bwMode="auto">
          <a:xfrm>
            <a:off x="4362450" y="1114425"/>
            <a:ext cx="0" cy="457200"/>
          </a:xfrm>
          <a:prstGeom prst="line">
            <a:avLst/>
          </a:prstGeom>
          <a:noFill/>
          <a:ln w="9525" cmpd="sng">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Tree>
    <p:extLst>
      <p:ext uri="{BB962C8B-B14F-4D97-AF65-F5344CB8AC3E}">
        <p14:creationId xmlns:p14="http://schemas.microsoft.com/office/powerpoint/2010/main" val="6811569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685800" y="165100"/>
            <a:ext cx="7772400" cy="520700"/>
          </a:xfrm>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rmAutofit fontScale="90000"/>
          </a:bodyPr>
          <a:lstStyle/>
          <a:p>
            <a:pPr marL="0" indent="0"/>
            <a:r>
              <a:rPr lang="en-US" altLang="zh-CN" b="0"/>
              <a:t>switch</a:t>
            </a:r>
            <a:r>
              <a:rPr lang="zh-CN" altLang="en-US" b="0"/>
              <a:t>语句的注意点</a:t>
            </a:r>
            <a:endParaRPr lang="zh-CN" altLang="en-US"/>
          </a:p>
        </p:txBody>
      </p:sp>
      <p:sp>
        <p:nvSpPr>
          <p:cNvPr id="77827" name="Text Box 3"/>
          <p:cNvSpPr>
            <a:spLocks noChangeArrowheads="1"/>
          </p:cNvSpPr>
          <p:nvPr/>
        </p:nvSpPr>
        <p:spPr bwMode="auto">
          <a:xfrm>
            <a:off x="381000" y="1066800"/>
            <a:ext cx="8382000" cy="488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gn="just">
              <a:lnSpc>
                <a:spcPct val="90000"/>
              </a:lnSpc>
              <a:spcBef>
                <a:spcPct val="20000"/>
              </a:spcBef>
            </a:pPr>
            <a:r>
              <a:rPr lang="en-US" altLang="zh-CN" sz="2000" b="1">
                <a:solidFill>
                  <a:schemeClr val="accent2"/>
                </a:solidFill>
                <a:latin typeface="Times New Roman" panose="02020603050405020304" pitchFamily="18" charset="0"/>
                <a:sym typeface="Times New Roman" panose="02020603050405020304" pitchFamily="18" charset="0"/>
              </a:rPr>
              <a:t>5.</a:t>
            </a:r>
            <a:r>
              <a:rPr lang="en-US" altLang="zh-CN" sz="2000" b="1">
                <a:solidFill>
                  <a:schemeClr val="accent2"/>
                </a:solidFill>
                <a:sym typeface="Times New Roman" panose="02020603050405020304" pitchFamily="18" charset="0"/>
              </a:rPr>
              <a:t> </a:t>
            </a:r>
            <a:r>
              <a:rPr lang="en-US" altLang="zh-CN" sz="2000" b="1">
                <a:solidFill>
                  <a:srgbClr val="FF0000"/>
                </a:solidFill>
                <a:latin typeface="Times New Roman" panose="02020603050405020304" pitchFamily="18" charset="0"/>
                <a:sym typeface="Times New Roman" panose="02020603050405020304" pitchFamily="18" charset="0"/>
              </a:rPr>
              <a:t>break</a:t>
            </a:r>
            <a:r>
              <a:rPr lang="zh-CN" altLang="en-US" sz="2000" b="1">
                <a:solidFill>
                  <a:srgbClr val="FF0000"/>
                </a:solidFill>
                <a:latin typeface="Times New Roman" panose="02020603050405020304" pitchFamily="18" charset="0"/>
                <a:sym typeface="Times New Roman" panose="02020603050405020304" pitchFamily="18" charset="0"/>
              </a:rPr>
              <a:t>语句</a:t>
            </a:r>
            <a:r>
              <a:rPr lang="zh-CN" altLang="en-US" sz="2000" b="1">
                <a:latin typeface="Times New Roman" panose="02020603050405020304" pitchFamily="18" charset="0"/>
                <a:sym typeface="Times New Roman" panose="02020603050405020304" pitchFamily="18" charset="0"/>
              </a:rPr>
              <a:t>用来在执行完一个</a:t>
            </a:r>
            <a:r>
              <a:rPr lang="en-US" altLang="zh-CN" sz="2000" b="1">
                <a:latin typeface="Times New Roman" panose="02020603050405020304" pitchFamily="18" charset="0"/>
                <a:sym typeface="Times New Roman" panose="02020603050405020304" pitchFamily="18" charset="0"/>
              </a:rPr>
              <a:t>case </a:t>
            </a:r>
            <a:r>
              <a:rPr lang="zh-CN" altLang="en-US" sz="2000" b="1">
                <a:latin typeface="Times New Roman" panose="02020603050405020304" pitchFamily="18" charset="0"/>
                <a:sym typeface="Times New Roman" panose="02020603050405020304" pitchFamily="18" charset="0"/>
              </a:rPr>
              <a:t>分支后，使程序跳出</a:t>
            </a:r>
            <a:r>
              <a:rPr lang="en-US" altLang="zh-CN" sz="2000" b="1">
                <a:latin typeface="Times New Roman" panose="02020603050405020304" pitchFamily="18" charset="0"/>
                <a:sym typeface="Times New Roman" panose="02020603050405020304" pitchFamily="18" charset="0"/>
              </a:rPr>
              <a:t>switch </a:t>
            </a:r>
            <a:r>
              <a:rPr lang="zh-CN" altLang="en-US" sz="2000" b="1">
                <a:latin typeface="Times New Roman" panose="02020603050405020304" pitchFamily="18" charset="0"/>
                <a:sym typeface="Times New Roman" panose="02020603050405020304" pitchFamily="18" charset="0"/>
              </a:rPr>
              <a:t>语句，执行</a:t>
            </a:r>
            <a:r>
              <a:rPr lang="en-US" altLang="zh-CN" sz="2000" b="1">
                <a:latin typeface="Times New Roman" panose="02020603050405020304" pitchFamily="18" charset="0"/>
                <a:sym typeface="Times New Roman" panose="02020603050405020304" pitchFamily="18" charset="0"/>
              </a:rPr>
              <a:t>switch </a:t>
            </a:r>
            <a:r>
              <a:rPr lang="zh-CN" altLang="en-US" sz="2000" b="1">
                <a:latin typeface="Times New Roman" panose="02020603050405020304" pitchFamily="18" charset="0"/>
                <a:sym typeface="Times New Roman" panose="02020603050405020304" pitchFamily="18" charset="0"/>
              </a:rPr>
              <a:t>语句的后续语句。因此一般情况下，在每个</a:t>
            </a:r>
            <a:r>
              <a:rPr lang="en-US" altLang="zh-CN" sz="2000" b="1">
                <a:latin typeface="Times New Roman" panose="02020603050405020304" pitchFamily="18" charset="0"/>
                <a:sym typeface="Times New Roman" panose="02020603050405020304" pitchFamily="18" charset="0"/>
              </a:rPr>
              <a:t>case </a:t>
            </a:r>
            <a:r>
              <a:rPr lang="zh-CN" altLang="en-US" sz="2000" b="1">
                <a:latin typeface="Times New Roman" panose="02020603050405020304" pitchFamily="18" charset="0"/>
                <a:sym typeface="Times New Roman" panose="02020603050405020304" pitchFamily="18" charset="0"/>
              </a:rPr>
              <a:t>分支后，要用</a:t>
            </a:r>
            <a:r>
              <a:rPr lang="en-US" altLang="zh-CN" sz="2000" b="1">
                <a:solidFill>
                  <a:srgbClr val="FF0000"/>
                </a:solidFill>
                <a:latin typeface="Times New Roman" panose="02020603050405020304" pitchFamily="18" charset="0"/>
                <a:sym typeface="Times New Roman" panose="02020603050405020304" pitchFamily="18" charset="0"/>
              </a:rPr>
              <a:t>break</a:t>
            </a:r>
            <a:r>
              <a:rPr lang="zh-CN" altLang="en-US" sz="2000" b="1">
                <a:latin typeface="Times New Roman" panose="02020603050405020304" pitchFamily="18" charset="0"/>
                <a:sym typeface="Times New Roman" panose="02020603050405020304" pitchFamily="18" charset="0"/>
              </a:rPr>
              <a:t>来终止后面的</a:t>
            </a:r>
            <a:r>
              <a:rPr lang="en-US" altLang="zh-CN" sz="2000" b="1">
                <a:latin typeface="Times New Roman" panose="02020603050405020304" pitchFamily="18" charset="0"/>
                <a:sym typeface="Times New Roman" panose="02020603050405020304" pitchFamily="18" charset="0"/>
              </a:rPr>
              <a:t>case </a:t>
            </a:r>
            <a:r>
              <a:rPr lang="zh-CN" altLang="en-US" sz="2000" b="1">
                <a:latin typeface="Times New Roman" panose="02020603050405020304" pitchFamily="18" charset="0"/>
                <a:sym typeface="Times New Roman" panose="02020603050405020304" pitchFamily="18" charset="0"/>
              </a:rPr>
              <a:t>分支语句的执行；</a:t>
            </a:r>
          </a:p>
          <a:p>
            <a:pPr algn="just">
              <a:lnSpc>
                <a:spcPct val="90000"/>
              </a:lnSpc>
              <a:spcBef>
                <a:spcPct val="20000"/>
              </a:spcBef>
            </a:pPr>
            <a:r>
              <a:rPr lang="en-US" altLang="zh-CN" sz="2000" b="1">
                <a:solidFill>
                  <a:schemeClr val="accent2"/>
                </a:solidFill>
                <a:latin typeface="Times New Roman" panose="02020603050405020304" pitchFamily="18" charset="0"/>
                <a:sym typeface="Times New Roman" panose="02020603050405020304" pitchFamily="18" charset="0"/>
              </a:rPr>
              <a:t>6.</a:t>
            </a:r>
            <a:r>
              <a:rPr lang="en-US" altLang="zh-CN" sz="2000" b="1">
                <a:latin typeface="Times New Roman" panose="02020603050405020304" pitchFamily="18" charset="0"/>
                <a:sym typeface="Times New Roman" panose="02020603050405020304" pitchFamily="18" charset="0"/>
              </a:rPr>
              <a:t> </a:t>
            </a:r>
            <a:r>
              <a:rPr lang="zh-CN" altLang="en-US" sz="2000" b="1">
                <a:latin typeface="Times New Roman" panose="02020603050405020304" pitchFamily="18" charset="0"/>
                <a:sym typeface="Times New Roman" panose="02020603050405020304" pitchFamily="18" charset="0"/>
              </a:rPr>
              <a:t>在一些特殊的情况下，例如多个不同的</a:t>
            </a:r>
            <a:r>
              <a:rPr lang="en-US" altLang="zh-CN" sz="2000" b="1">
                <a:latin typeface="Times New Roman" panose="02020603050405020304" pitchFamily="18" charset="0"/>
                <a:sym typeface="Times New Roman" panose="02020603050405020304" pitchFamily="18" charset="0"/>
              </a:rPr>
              <a:t>case</a:t>
            </a:r>
            <a:r>
              <a:rPr lang="zh-CN" altLang="en-US" sz="2000" b="1">
                <a:latin typeface="Times New Roman" panose="02020603050405020304" pitchFamily="18" charset="0"/>
                <a:sym typeface="Times New Roman" panose="02020603050405020304" pitchFamily="18" charset="0"/>
              </a:rPr>
              <a:t>值要执行一组相同的操作，可以写成如下形式：</a:t>
            </a:r>
          </a:p>
          <a:p>
            <a:pPr algn="just">
              <a:lnSpc>
                <a:spcPct val="90000"/>
              </a:lnSpc>
              <a:spcBef>
                <a:spcPct val="20000"/>
              </a:spcBef>
            </a:pPr>
            <a:r>
              <a:rPr lang="zh-CN" altLang="en-US" sz="2000" b="1">
                <a:latin typeface="Times New Roman" panose="02020603050405020304" pitchFamily="18" charset="0"/>
                <a:sym typeface="Times New Roman" panose="02020603050405020304" pitchFamily="18" charset="0"/>
              </a:rPr>
              <a:t>         </a:t>
            </a:r>
            <a:r>
              <a:rPr lang="en-US" altLang="zh-CN" sz="2000" b="1">
                <a:solidFill>
                  <a:srgbClr val="FF0000"/>
                </a:solidFill>
                <a:sym typeface="Times New Roman" panose="02020603050405020304" pitchFamily="18" charset="0"/>
              </a:rPr>
              <a:t>…</a:t>
            </a:r>
            <a:endParaRPr lang="zh-CN" altLang="en-US" sz="2000" b="1">
              <a:solidFill>
                <a:srgbClr val="FF0000"/>
              </a:solidFill>
              <a:latin typeface="Times New Roman" panose="02020603050405020304" pitchFamily="18" charset="0"/>
              <a:sym typeface="Times New Roman" panose="02020603050405020304" pitchFamily="18" charset="0"/>
            </a:endParaRPr>
          </a:p>
          <a:p>
            <a:pPr algn="just">
              <a:lnSpc>
                <a:spcPct val="90000"/>
              </a:lnSpc>
              <a:spcBef>
                <a:spcPct val="20000"/>
              </a:spcBef>
            </a:pPr>
            <a:r>
              <a:rPr lang="en-US" altLang="zh-CN" sz="2000" b="1">
                <a:solidFill>
                  <a:srgbClr val="FF0000"/>
                </a:solidFill>
                <a:latin typeface="Times New Roman" panose="02020603050405020304" pitchFamily="18" charset="0"/>
                <a:sym typeface="Times New Roman" panose="02020603050405020304" pitchFamily="18" charset="0"/>
              </a:rPr>
              <a:t>        case</a:t>
            </a:r>
            <a:r>
              <a:rPr lang="zh-CN" altLang="en-US" sz="2400" b="1" i="1">
                <a:solidFill>
                  <a:srgbClr val="FF0000"/>
                </a:solidFill>
                <a:sym typeface="Arial" panose="020B0604020202020204" pitchFamily="34" charset="0"/>
              </a:rPr>
              <a:t>判断值</a:t>
            </a:r>
            <a:r>
              <a:rPr lang="en-US" altLang="zh-CN" sz="2000" b="1" i="1">
                <a:solidFill>
                  <a:srgbClr val="FF0000"/>
                </a:solidFill>
                <a:latin typeface="Times New Roman" panose="02020603050405020304" pitchFamily="18" charset="0"/>
                <a:sym typeface="Times New Roman" panose="02020603050405020304" pitchFamily="18" charset="0"/>
              </a:rPr>
              <a:t>n</a:t>
            </a:r>
            <a:r>
              <a:rPr lang="zh-CN" altLang="en-US" sz="2000" b="1">
                <a:solidFill>
                  <a:srgbClr val="FF0000"/>
                </a:solidFill>
                <a:latin typeface="Times New Roman" panose="02020603050405020304" pitchFamily="18" charset="0"/>
                <a:sym typeface="Times New Roman" panose="02020603050405020304" pitchFamily="18" charset="0"/>
              </a:rPr>
              <a:t>：</a:t>
            </a:r>
          </a:p>
          <a:p>
            <a:pPr algn="just">
              <a:lnSpc>
                <a:spcPct val="90000"/>
              </a:lnSpc>
              <a:spcBef>
                <a:spcPct val="20000"/>
              </a:spcBef>
            </a:pPr>
            <a:r>
              <a:rPr lang="zh-CN" altLang="en-US" sz="2000" b="1">
                <a:solidFill>
                  <a:srgbClr val="FF0000"/>
                </a:solidFill>
                <a:latin typeface="Times New Roman" panose="02020603050405020304" pitchFamily="18" charset="0"/>
                <a:sym typeface="Times New Roman" panose="02020603050405020304" pitchFamily="18" charset="0"/>
              </a:rPr>
              <a:t>        </a:t>
            </a:r>
            <a:r>
              <a:rPr lang="en-US" altLang="zh-CN" sz="2000" b="1">
                <a:solidFill>
                  <a:srgbClr val="FF0000"/>
                </a:solidFill>
                <a:latin typeface="Times New Roman" panose="02020603050405020304" pitchFamily="18" charset="0"/>
                <a:sym typeface="Times New Roman" panose="02020603050405020304" pitchFamily="18" charset="0"/>
              </a:rPr>
              <a:t>case</a:t>
            </a:r>
            <a:r>
              <a:rPr lang="zh-CN" altLang="en-US" sz="2400" b="1" i="1">
                <a:solidFill>
                  <a:srgbClr val="FF0000"/>
                </a:solidFill>
                <a:sym typeface="Arial" panose="020B0604020202020204" pitchFamily="34" charset="0"/>
              </a:rPr>
              <a:t>判断值</a:t>
            </a:r>
            <a:r>
              <a:rPr lang="en-US" altLang="zh-CN" sz="2000" b="1" i="1">
                <a:solidFill>
                  <a:srgbClr val="FF0000"/>
                </a:solidFill>
                <a:latin typeface="Times New Roman" panose="02020603050405020304" pitchFamily="18" charset="0"/>
                <a:sym typeface="Times New Roman" panose="02020603050405020304" pitchFamily="18" charset="0"/>
              </a:rPr>
              <a:t>n+1</a:t>
            </a:r>
            <a:r>
              <a:rPr lang="zh-CN" altLang="en-US" sz="2000" b="1">
                <a:solidFill>
                  <a:srgbClr val="FF0000"/>
                </a:solidFill>
                <a:latin typeface="Times New Roman" panose="02020603050405020304" pitchFamily="18" charset="0"/>
                <a:sym typeface="Times New Roman" panose="02020603050405020304" pitchFamily="18" charset="0"/>
              </a:rPr>
              <a:t>：</a:t>
            </a:r>
            <a:r>
              <a:rPr lang="zh-CN" altLang="en-US" sz="2000" b="1" i="1">
                <a:solidFill>
                  <a:srgbClr val="FF0000"/>
                </a:solidFill>
                <a:latin typeface="Times New Roman" panose="02020603050405020304" pitchFamily="18" charset="0"/>
                <a:sym typeface="Times New Roman" panose="02020603050405020304" pitchFamily="18" charset="0"/>
              </a:rPr>
              <a:t>语句</a:t>
            </a:r>
            <a:endParaRPr lang="zh-CN" altLang="en-US" sz="2000" b="1">
              <a:solidFill>
                <a:srgbClr val="FF0000"/>
              </a:solidFill>
              <a:latin typeface="Times New Roman" panose="02020603050405020304" pitchFamily="18" charset="0"/>
              <a:sym typeface="Times New Roman" panose="02020603050405020304" pitchFamily="18" charset="0"/>
            </a:endParaRPr>
          </a:p>
          <a:p>
            <a:pPr algn="just">
              <a:lnSpc>
                <a:spcPct val="90000"/>
              </a:lnSpc>
              <a:spcBef>
                <a:spcPct val="20000"/>
              </a:spcBef>
            </a:pPr>
            <a:r>
              <a:rPr lang="zh-CN" altLang="en-US" sz="2000" b="1" i="1">
                <a:solidFill>
                  <a:srgbClr val="FF0000"/>
                </a:solidFill>
                <a:latin typeface="Times New Roman" panose="02020603050405020304" pitchFamily="18" charset="0"/>
                <a:sym typeface="Times New Roman" panose="02020603050405020304" pitchFamily="18" charset="0"/>
              </a:rPr>
              <a:t>              </a:t>
            </a:r>
            <a:r>
              <a:rPr lang="en-US" altLang="zh-CN" sz="2000" b="1">
                <a:solidFill>
                  <a:srgbClr val="FF0000"/>
                </a:solidFill>
                <a:latin typeface="Times New Roman" panose="02020603050405020304" pitchFamily="18" charset="0"/>
                <a:sym typeface="Times New Roman" panose="02020603050405020304" pitchFamily="18" charset="0"/>
              </a:rPr>
              <a:t>[break</a:t>
            </a:r>
            <a:r>
              <a:rPr lang="zh-CN" altLang="en-US" sz="2000" b="1">
                <a:solidFill>
                  <a:srgbClr val="FF0000"/>
                </a:solidFill>
                <a:latin typeface="Times New Roman" panose="02020603050405020304" pitchFamily="18" charset="0"/>
                <a:sym typeface="Times New Roman" panose="02020603050405020304" pitchFamily="18" charset="0"/>
              </a:rPr>
              <a:t>；</a:t>
            </a:r>
            <a:r>
              <a:rPr lang="en-US" altLang="zh-CN" sz="2000" b="1">
                <a:solidFill>
                  <a:srgbClr val="FF0000"/>
                </a:solidFill>
                <a:latin typeface="Times New Roman" panose="02020603050405020304" pitchFamily="18" charset="0"/>
                <a:sym typeface="Times New Roman" panose="02020603050405020304" pitchFamily="18" charset="0"/>
              </a:rPr>
              <a:t>]</a:t>
            </a:r>
            <a:endParaRPr lang="zh-CN" altLang="en-US" sz="2000" b="1">
              <a:solidFill>
                <a:srgbClr val="FF0000"/>
              </a:solidFill>
              <a:latin typeface="Times New Roman" panose="02020603050405020304" pitchFamily="18" charset="0"/>
              <a:sym typeface="Times New Roman" panose="02020603050405020304" pitchFamily="18" charset="0"/>
            </a:endParaRPr>
          </a:p>
          <a:p>
            <a:pPr algn="just">
              <a:lnSpc>
                <a:spcPct val="90000"/>
              </a:lnSpc>
              <a:spcBef>
                <a:spcPct val="20000"/>
              </a:spcBef>
            </a:pPr>
            <a:r>
              <a:rPr lang="en-US" altLang="zh-CN" sz="2000" b="1">
                <a:solidFill>
                  <a:srgbClr val="FF0000"/>
                </a:solidFill>
                <a:latin typeface="Times New Roman" panose="02020603050405020304" pitchFamily="18" charset="0"/>
                <a:sym typeface="Times New Roman" panose="02020603050405020304" pitchFamily="18" charset="0"/>
              </a:rPr>
              <a:t>         </a:t>
            </a:r>
            <a:r>
              <a:rPr lang="en-US" altLang="zh-CN" sz="2000" b="1">
                <a:solidFill>
                  <a:srgbClr val="FF0000"/>
                </a:solidFill>
                <a:sym typeface="Times New Roman" panose="02020603050405020304" pitchFamily="18" charset="0"/>
              </a:rPr>
              <a:t>…</a:t>
            </a:r>
            <a:endParaRPr lang="zh-CN" altLang="en-US" sz="2000" b="1">
              <a:solidFill>
                <a:srgbClr val="FF0000"/>
              </a:solidFill>
              <a:latin typeface="Times New Roman" panose="02020603050405020304" pitchFamily="18" charset="0"/>
              <a:sym typeface="Times New Roman" panose="02020603050405020304" pitchFamily="18" charset="0"/>
            </a:endParaRPr>
          </a:p>
          <a:p>
            <a:pPr algn="just">
              <a:lnSpc>
                <a:spcPct val="90000"/>
              </a:lnSpc>
              <a:spcBef>
                <a:spcPct val="20000"/>
              </a:spcBef>
            </a:pPr>
            <a:r>
              <a:rPr lang="en-US" altLang="zh-CN" sz="2000" b="1">
                <a:solidFill>
                  <a:schemeClr val="accent2"/>
                </a:solidFill>
                <a:latin typeface="Times New Roman" panose="02020603050405020304" pitchFamily="18" charset="0"/>
                <a:sym typeface="Times New Roman" panose="02020603050405020304" pitchFamily="18" charset="0"/>
              </a:rPr>
              <a:t>7.</a:t>
            </a:r>
            <a:r>
              <a:rPr lang="en-US" altLang="zh-CN" sz="2000" b="1">
                <a:latin typeface="Times New Roman" panose="02020603050405020304" pitchFamily="18" charset="0"/>
                <a:sym typeface="Times New Roman" panose="02020603050405020304" pitchFamily="18" charset="0"/>
              </a:rPr>
              <a:t>case </a:t>
            </a:r>
            <a:r>
              <a:rPr lang="zh-CN" altLang="en-US" sz="2000" b="1">
                <a:latin typeface="Times New Roman" panose="02020603050405020304" pitchFamily="18" charset="0"/>
                <a:sym typeface="Times New Roman" panose="02020603050405020304" pitchFamily="18" charset="0"/>
              </a:rPr>
              <a:t>分支中包括多个执行语句时，可以不用花括号</a:t>
            </a:r>
            <a:r>
              <a:rPr lang="zh-CN" altLang="en-US" sz="2000" b="1">
                <a:sym typeface="Times New Roman" panose="02020603050405020304" pitchFamily="18" charset="0"/>
              </a:rPr>
              <a:t>“</a:t>
            </a:r>
            <a:r>
              <a:rPr lang="en-US" altLang="zh-CN" sz="2000" b="1">
                <a:latin typeface="Times New Roman" panose="02020603050405020304" pitchFamily="18" charset="0"/>
                <a:sym typeface="Times New Roman" panose="02020603050405020304" pitchFamily="18" charset="0"/>
              </a:rPr>
              <a:t>{}</a:t>
            </a:r>
            <a:r>
              <a:rPr lang="en-US" altLang="zh-CN" sz="2000" b="1">
                <a:sym typeface="Times New Roman" panose="02020603050405020304" pitchFamily="18" charset="0"/>
              </a:rPr>
              <a:t>”</a:t>
            </a:r>
            <a:r>
              <a:rPr lang="zh-CN" altLang="en-US" sz="2000" b="1">
                <a:latin typeface="Times New Roman" panose="02020603050405020304" pitchFamily="18" charset="0"/>
                <a:sym typeface="Times New Roman" panose="02020603050405020304" pitchFamily="18" charset="0"/>
              </a:rPr>
              <a:t>括起；</a:t>
            </a:r>
          </a:p>
          <a:p>
            <a:pPr algn="just">
              <a:lnSpc>
                <a:spcPct val="90000"/>
              </a:lnSpc>
              <a:spcBef>
                <a:spcPct val="20000"/>
              </a:spcBef>
            </a:pPr>
            <a:r>
              <a:rPr lang="en-US" altLang="zh-CN" sz="2000" b="1">
                <a:solidFill>
                  <a:schemeClr val="accent2"/>
                </a:solidFill>
                <a:latin typeface="Times New Roman" panose="02020603050405020304" pitchFamily="18" charset="0"/>
                <a:sym typeface="Times New Roman" panose="02020603050405020304" pitchFamily="18" charset="0"/>
              </a:rPr>
              <a:t>8.</a:t>
            </a:r>
            <a:r>
              <a:rPr lang="zh-CN" altLang="en-US" sz="2000" b="1">
                <a:latin typeface="Times New Roman" panose="02020603050405020304" pitchFamily="18" charset="0"/>
                <a:sym typeface="Times New Roman" panose="02020603050405020304" pitchFamily="18" charset="0"/>
              </a:rPr>
              <a:t>通过</a:t>
            </a:r>
            <a:r>
              <a:rPr lang="en-US" altLang="zh-CN" sz="2000" b="1">
                <a:latin typeface="Times New Roman" panose="02020603050405020304" pitchFamily="18" charset="0"/>
                <a:sym typeface="Times New Roman" panose="02020603050405020304" pitchFamily="18" charset="0"/>
              </a:rPr>
              <a:t>if-else</a:t>
            </a:r>
            <a:r>
              <a:rPr lang="zh-CN" altLang="en-US" sz="2000" b="1">
                <a:latin typeface="Times New Roman" panose="02020603050405020304" pitchFamily="18" charset="0"/>
                <a:sym typeface="Times New Roman" panose="02020603050405020304" pitchFamily="18" charset="0"/>
              </a:rPr>
              <a:t>语句可以实现</a:t>
            </a:r>
            <a:r>
              <a:rPr lang="en-US" altLang="zh-CN" sz="2000" b="1">
                <a:latin typeface="Times New Roman" panose="02020603050405020304" pitchFamily="18" charset="0"/>
                <a:sym typeface="Times New Roman" panose="02020603050405020304" pitchFamily="18" charset="0"/>
              </a:rPr>
              <a:t>switch </a:t>
            </a:r>
            <a:r>
              <a:rPr lang="zh-CN" altLang="en-US" sz="2000" b="1">
                <a:latin typeface="Times New Roman" panose="02020603050405020304" pitchFamily="18" charset="0"/>
                <a:sym typeface="Times New Roman" panose="02020603050405020304" pitchFamily="18" charset="0"/>
              </a:rPr>
              <a:t>语句所有的功能。但通常使用</a:t>
            </a:r>
            <a:r>
              <a:rPr lang="en-US" altLang="zh-CN" sz="2000" b="1">
                <a:latin typeface="Times New Roman" panose="02020603050405020304" pitchFamily="18" charset="0"/>
                <a:sym typeface="Times New Roman" panose="02020603050405020304" pitchFamily="18" charset="0"/>
              </a:rPr>
              <a:t>switch</a:t>
            </a:r>
            <a:r>
              <a:rPr lang="zh-CN" altLang="en-US" sz="2000" b="1">
                <a:latin typeface="Times New Roman" panose="02020603050405020304" pitchFamily="18" charset="0"/>
                <a:sym typeface="Times New Roman" panose="02020603050405020304" pitchFamily="18" charset="0"/>
              </a:rPr>
              <a:t>语句更简练，且可读性强，程序的执行效率也高；</a:t>
            </a:r>
          </a:p>
          <a:p>
            <a:pPr>
              <a:lnSpc>
                <a:spcPct val="90000"/>
              </a:lnSpc>
              <a:spcBef>
                <a:spcPct val="20000"/>
              </a:spcBef>
            </a:pPr>
            <a:r>
              <a:rPr lang="en-US" altLang="zh-CN" sz="2000" b="1">
                <a:solidFill>
                  <a:schemeClr val="accent2"/>
                </a:solidFill>
                <a:latin typeface="Times New Roman" panose="02020603050405020304" pitchFamily="18" charset="0"/>
                <a:sym typeface="Times New Roman" panose="02020603050405020304" pitchFamily="18" charset="0"/>
              </a:rPr>
              <a:t>9.</a:t>
            </a:r>
            <a:r>
              <a:rPr lang="en-US" altLang="zh-CN" sz="2000" b="1">
                <a:latin typeface="Times New Roman" panose="02020603050405020304" pitchFamily="18" charset="0"/>
                <a:sym typeface="Times New Roman" panose="02020603050405020304" pitchFamily="18" charset="0"/>
              </a:rPr>
              <a:t> if-else </a:t>
            </a:r>
            <a:r>
              <a:rPr lang="zh-CN" altLang="en-US" sz="2000" b="1">
                <a:latin typeface="Times New Roman" panose="02020603050405020304" pitchFamily="18" charset="0"/>
                <a:sym typeface="Times New Roman" panose="02020603050405020304" pitchFamily="18" charset="0"/>
              </a:rPr>
              <a:t>语句可以基于一个范围内的值或一个条件来进行不同的操作，但</a:t>
            </a:r>
            <a:r>
              <a:rPr lang="en-US" altLang="zh-CN" sz="2000" b="1">
                <a:latin typeface="Times New Roman" panose="02020603050405020304" pitchFamily="18" charset="0"/>
                <a:sym typeface="Times New Roman" panose="02020603050405020304" pitchFamily="18" charset="0"/>
              </a:rPr>
              <a:t>switch </a:t>
            </a:r>
            <a:r>
              <a:rPr lang="zh-CN" altLang="en-US" sz="2000" b="1">
                <a:latin typeface="Times New Roman" panose="02020603050405020304" pitchFamily="18" charset="0"/>
                <a:sym typeface="Times New Roman" panose="02020603050405020304" pitchFamily="18" charset="0"/>
              </a:rPr>
              <a:t>语句中的每个</a:t>
            </a:r>
            <a:r>
              <a:rPr lang="en-US" altLang="zh-CN" sz="2000" b="1">
                <a:latin typeface="Times New Roman" panose="02020603050405020304" pitchFamily="18" charset="0"/>
                <a:sym typeface="Times New Roman" panose="02020603050405020304" pitchFamily="18" charset="0"/>
              </a:rPr>
              <a:t>case </a:t>
            </a:r>
            <a:r>
              <a:rPr lang="zh-CN" altLang="en-US" sz="2000" b="1">
                <a:latin typeface="Times New Roman" panose="02020603050405020304" pitchFamily="18" charset="0"/>
                <a:sym typeface="Times New Roman" panose="02020603050405020304" pitchFamily="18" charset="0"/>
              </a:rPr>
              <a:t>子句都必须对应一个单值。</a:t>
            </a:r>
            <a:r>
              <a:rPr lang="zh-CN" altLang="en-US" sz="2000">
                <a:latin typeface="Times New Roman" panose="02020603050405020304" pitchFamily="18" charset="0"/>
                <a:sym typeface="Times New Roman" panose="02020603050405020304" pitchFamily="18" charset="0"/>
              </a:rPr>
              <a:t> </a:t>
            </a:r>
            <a:endParaRPr lang="zh-CN" altLang="en-US"/>
          </a:p>
        </p:txBody>
      </p:sp>
    </p:spTree>
    <p:extLst>
      <p:ext uri="{BB962C8B-B14F-4D97-AF65-F5344CB8AC3E}">
        <p14:creationId xmlns:p14="http://schemas.microsoft.com/office/powerpoint/2010/main" val="7255292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228600" y="0"/>
            <a:ext cx="8610600" cy="609600"/>
          </a:xfrm>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rmAutofit fontScale="90000"/>
          </a:bodyPr>
          <a:lstStyle/>
          <a:p>
            <a:pPr marL="0" indent="0" algn="l"/>
            <a:r>
              <a:rPr lang="zh-CN" altLang="en-US" sz="1400" b="0">
                <a:solidFill>
                  <a:srgbClr val="990033"/>
                </a:solidFill>
              </a:rPr>
              <a:t>例：用</a:t>
            </a:r>
            <a:r>
              <a:rPr lang="en-US" altLang="zh-CN" sz="1400" b="0">
                <a:solidFill>
                  <a:srgbClr val="990033"/>
                </a:solidFill>
              </a:rPr>
              <a:t>switch</a:t>
            </a:r>
            <a:r>
              <a:rPr lang="zh-CN" altLang="en-US" sz="1400" b="0">
                <a:solidFill>
                  <a:srgbClr val="990033"/>
                </a:solidFill>
              </a:rPr>
              <a:t>语句实现学生成绩的百分制到等级制的转换。</a:t>
            </a:r>
            <a:r>
              <a:rPr lang="zh-CN" altLang="en-US"/>
              <a:t> </a:t>
            </a:r>
          </a:p>
        </p:txBody>
      </p:sp>
      <p:sp>
        <p:nvSpPr>
          <p:cNvPr id="80899" name="Rectangle 3"/>
          <p:cNvSpPr>
            <a:spLocks noGrp="1" noChangeArrowheads="1"/>
          </p:cNvSpPr>
          <p:nvPr>
            <p:ph type="body" idx="1"/>
          </p:nvPr>
        </p:nvSpPr>
        <p:spPr>
          <a:xfrm>
            <a:off x="685800" y="762000"/>
            <a:ext cx="7772400" cy="6096000"/>
          </a:xfrm>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rmAutofit fontScale="77500" lnSpcReduction="20000"/>
          </a:bodyPr>
          <a:lstStyle/>
          <a:p>
            <a:pPr marL="342900" indent="-342900" algn="l">
              <a:lnSpc>
                <a:spcPct val="80000"/>
              </a:lnSpc>
              <a:buFont typeface="Times New Roman" panose="02020603050405020304" pitchFamily="18" charset="0"/>
              <a:buChar char="•"/>
            </a:pPr>
            <a:r>
              <a:rPr lang="en-US" altLang="zh-CN" sz="1600" b="1" dirty="0"/>
              <a:t>class </a:t>
            </a:r>
            <a:r>
              <a:rPr lang="en-US" altLang="zh-CN" sz="1600" b="1" dirty="0" err="1"/>
              <a:t>SwitchDemo</a:t>
            </a:r>
            <a:r>
              <a:rPr lang="en-US" altLang="zh-CN" sz="1600" b="1" dirty="0"/>
              <a:t>{</a:t>
            </a:r>
            <a:endParaRPr lang="zh-CN" altLang="en-US" sz="1600" b="1" dirty="0"/>
          </a:p>
          <a:p>
            <a:pPr marL="342900" indent="-342900" algn="l">
              <a:lnSpc>
                <a:spcPct val="80000"/>
              </a:lnSpc>
              <a:buFont typeface="Times New Roman" panose="02020603050405020304" pitchFamily="18" charset="0"/>
              <a:buChar char="•"/>
            </a:pPr>
            <a:r>
              <a:rPr lang="en-US" altLang="zh-CN" sz="1600" b="1" dirty="0"/>
              <a:t>	public static void main(String[ ] </a:t>
            </a:r>
            <a:r>
              <a:rPr lang="en-US" altLang="zh-CN" sz="1600" b="1" dirty="0" err="1"/>
              <a:t>args</a:t>
            </a:r>
            <a:r>
              <a:rPr lang="en-US" altLang="zh-CN" sz="1600" b="1" dirty="0"/>
              <a:t>) {</a:t>
            </a:r>
            <a:endParaRPr lang="zh-CN" altLang="en-US" sz="1600" b="1" dirty="0"/>
          </a:p>
          <a:p>
            <a:pPr marL="342900" indent="-342900" algn="l">
              <a:lnSpc>
                <a:spcPct val="80000"/>
              </a:lnSpc>
              <a:buFont typeface="Times New Roman" panose="02020603050405020304" pitchFamily="18" charset="0"/>
              <a:buChar char="•"/>
            </a:pPr>
            <a:r>
              <a:rPr lang="en-US" altLang="zh-CN" sz="1600" b="1" dirty="0"/>
              <a:t>  	    </a:t>
            </a:r>
            <a:r>
              <a:rPr lang="en-US" altLang="zh-CN" sz="1600" b="1" dirty="0" err="1"/>
              <a:t>int</a:t>
            </a:r>
            <a:r>
              <a:rPr lang="en-US" altLang="zh-CN" sz="1600" b="1" dirty="0"/>
              <a:t> </a:t>
            </a:r>
            <a:r>
              <a:rPr lang="en-US" altLang="zh-CN" sz="1600" b="1" dirty="0" err="1"/>
              <a:t>testscore</a:t>
            </a:r>
            <a:r>
              <a:rPr lang="en-US" altLang="zh-CN" sz="1600" b="1" dirty="0"/>
              <a:t>=88;</a:t>
            </a:r>
            <a:endParaRPr lang="zh-CN" altLang="en-US" sz="1600" b="1" dirty="0"/>
          </a:p>
          <a:p>
            <a:pPr marL="342900" indent="-342900" algn="l">
              <a:lnSpc>
                <a:spcPct val="80000"/>
              </a:lnSpc>
              <a:buFont typeface="Times New Roman" panose="02020603050405020304" pitchFamily="18" charset="0"/>
              <a:buChar char="•"/>
            </a:pPr>
            <a:r>
              <a:rPr lang="en-US" altLang="zh-CN" sz="1600" b="1" dirty="0"/>
              <a:t>  	    char grade;</a:t>
            </a:r>
            <a:endParaRPr lang="zh-CN" altLang="en-US" sz="1600" b="1" dirty="0"/>
          </a:p>
          <a:p>
            <a:pPr marL="342900" indent="-342900" algn="l">
              <a:lnSpc>
                <a:spcPct val="80000"/>
              </a:lnSpc>
              <a:buFont typeface="Times New Roman" panose="02020603050405020304" pitchFamily="18" charset="0"/>
              <a:buChar char="•"/>
            </a:pPr>
            <a:r>
              <a:rPr lang="en-US" altLang="zh-CN" sz="1600" b="1" dirty="0"/>
              <a:t>	    switch (</a:t>
            </a:r>
            <a:r>
              <a:rPr lang="en-US" altLang="zh-CN" sz="1600" b="1" dirty="0" err="1"/>
              <a:t>testscore</a:t>
            </a:r>
            <a:r>
              <a:rPr lang="en-US" altLang="zh-CN" sz="1600" b="1" dirty="0"/>
              <a:t>/10) 	  // </a:t>
            </a:r>
            <a:r>
              <a:rPr lang="zh-CN" altLang="en-US" sz="1600" b="1" dirty="0"/>
              <a:t>两个整型数相除的结果还是整型</a:t>
            </a:r>
          </a:p>
          <a:p>
            <a:pPr marL="342900" indent="-342900" algn="l">
              <a:lnSpc>
                <a:spcPct val="80000"/>
              </a:lnSpc>
              <a:buFont typeface="Times New Roman" panose="02020603050405020304" pitchFamily="18" charset="0"/>
              <a:buChar char="•"/>
            </a:pPr>
            <a:r>
              <a:rPr lang="zh-CN" altLang="en-US" sz="1600" b="1" dirty="0"/>
              <a:t>     	  	</a:t>
            </a:r>
            <a:r>
              <a:rPr lang="en-US" altLang="zh-CN" sz="1600" b="1" dirty="0"/>
              <a:t>case 10:          //</a:t>
            </a:r>
            <a:r>
              <a:rPr lang="zh-CN" altLang="en-US" sz="1600" b="1" dirty="0"/>
              <a:t>此处没有使用</a:t>
            </a:r>
            <a:r>
              <a:rPr lang="en-US" altLang="zh-CN" sz="1600" b="1" dirty="0"/>
              <a:t>break</a:t>
            </a:r>
            <a:endParaRPr lang="zh-CN" altLang="en-US" sz="1600" b="1" dirty="0"/>
          </a:p>
          <a:p>
            <a:pPr marL="342900" indent="-342900" algn="l">
              <a:lnSpc>
                <a:spcPct val="80000"/>
              </a:lnSpc>
              <a:buFont typeface="Times New Roman" panose="02020603050405020304" pitchFamily="18" charset="0"/>
              <a:buChar char="•"/>
            </a:pPr>
            <a:r>
              <a:rPr lang="en-US" altLang="zh-CN" sz="1600" b="1" dirty="0"/>
              <a:t>     	          case 9:</a:t>
            </a:r>
            <a:endParaRPr lang="zh-CN" altLang="en-US" sz="1600" b="1" dirty="0"/>
          </a:p>
          <a:p>
            <a:pPr marL="342900" indent="-342900" algn="l">
              <a:lnSpc>
                <a:spcPct val="80000"/>
              </a:lnSpc>
              <a:buFont typeface="Times New Roman" panose="02020603050405020304" pitchFamily="18" charset="0"/>
              <a:buChar char="•"/>
            </a:pPr>
            <a:r>
              <a:rPr lang="en-US" altLang="zh-CN" sz="1600" b="1" dirty="0"/>
              <a:t>                    grade='A';   //</a:t>
            </a:r>
            <a:r>
              <a:rPr lang="zh-CN" altLang="en-US" sz="1600" b="1" dirty="0"/>
              <a:t>值为</a:t>
            </a:r>
            <a:r>
              <a:rPr lang="en-US" altLang="zh-CN" sz="1600" b="1" dirty="0"/>
              <a:t>10</a:t>
            </a:r>
            <a:r>
              <a:rPr lang="zh-CN" altLang="en-US" sz="1600" b="1" dirty="0"/>
              <a:t>和</a:t>
            </a:r>
            <a:r>
              <a:rPr lang="en-US" altLang="zh-CN" sz="1600" b="1" dirty="0"/>
              <a:t>9</a:t>
            </a:r>
            <a:r>
              <a:rPr lang="zh-CN" altLang="en-US" sz="1600" b="1" dirty="0"/>
              <a:t>时的操作是相同的</a:t>
            </a:r>
          </a:p>
          <a:p>
            <a:pPr marL="342900" indent="-342900" algn="l">
              <a:lnSpc>
                <a:spcPct val="80000"/>
              </a:lnSpc>
              <a:buFont typeface="Times New Roman" panose="02020603050405020304" pitchFamily="18" charset="0"/>
              <a:buChar char="•"/>
            </a:pPr>
            <a:r>
              <a:rPr lang="zh-CN" altLang="en-US" sz="1600" b="1" dirty="0"/>
              <a:t>                    </a:t>
            </a:r>
            <a:r>
              <a:rPr lang="en-US" altLang="zh-CN" sz="1600" b="1" dirty="0"/>
              <a:t>break;</a:t>
            </a:r>
            <a:endParaRPr lang="zh-CN" altLang="en-US" sz="1600" b="1" dirty="0"/>
          </a:p>
          <a:p>
            <a:pPr marL="342900" indent="-342900" algn="l">
              <a:lnSpc>
                <a:spcPct val="80000"/>
              </a:lnSpc>
              <a:buFont typeface="Times New Roman" panose="02020603050405020304" pitchFamily="18" charset="0"/>
              <a:buChar char="•"/>
            </a:pPr>
            <a:r>
              <a:rPr lang="en-US" altLang="zh-CN" sz="1600" b="1" dirty="0"/>
              <a:t>                case 8:</a:t>
            </a:r>
            <a:endParaRPr lang="zh-CN" altLang="en-US" sz="1600" b="1" dirty="0"/>
          </a:p>
          <a:p>
            <a:pPr marL="342900" indent="-342900" algn="l">
              <a:lnSpc>
                <a:spcPct val="80000"/>
              </a:lnSpc>
              <a:buFont typeface="Times New Roman" panose="02020603050405020304" pitchFamily="18" charset="0"/>
              <a:buChar char="•"/>
            </a:pPr>
            <a:r>
              <a:rPr lang="en-US" altLang="zh-CN" sz="1600" b="1" dirty="0"/>
              <a:t>                    grade='B';</a:t>
            </a:r>
            <a:endParaRPr lang="zh-CN" altLang="en-US" sz="1600" b="1" dirty="0"/>
          </a:p>
          <a:p>
            <a:pPr marL="342900" indent="-342900" algn="l">
              <a:lnSpc>
                <a:spcPct val="80000"/>
              </a:lnSpc>
              <a:buFont typeface="Times New Roman" panose="02020603050405020304" pitchFamily="18" charset="0"/>
              <a:buChar char="•"/>
            </a:pPr>
            <a:r>
              <a:rPr lang="en-US" altLang="zh-CN" sz="1600" b="1" dirty="0"/>
              <a:t>                    break;</a:t>
            </a:r>
            <a:endParaRPr lang="zh-CN" altLang="en-US" sz="1600" b="1" dirty="0"/>
          </a:p>
          <a:p>
            <a:pPr marL="342900" indent="-342900" algn="l">
              <a:lnSpc>
                <a:spcPct val="80000"/>
              </a:lnSpc>
              <a:buFont typeface="Times New Roman" panose="02020603050405020304" pitchFamily="18" charset="0"/>
              <a:buChar char="•"/>
            </a:pPr>
            <a:r>
              <a:rPr lang="en-US" altLang="zh-CN" sz="1600" b="1" dirty="0"/>
              <a:t>                case 7:</a:t>
            </a:r>
            <a:endParaRPr lang="zh-CN" altLang="en-US" sz="1600" b="1" dirty="0"/>
          </a:p>
          <a:p>
            <a:pPr marL="342900" indent="-342900" algn="l">
              <a:lnSpc>
                <a:spcPct val="80000"/>
              </a:lnSpc>
              <a:buFont typeface="Times New Roman" panose="02020603050405020304" pitchFamily="18" charset="0"/>
              <a:buChar char="•"/>
            </a:pPr>
            <a:r>
              <a:rPr lang="en-US" altLang="zh-CN" sz="1600" b="1" dirty="0"/>
              <a:t>                    grade='C';</a:t>
            </a:r>
            <a:endParaRPr lang="zh-CN" altLang="en-US" sz="1600" b="1" dirty="0"/>
          </a:p>
          <a:p>
            <a:pPr marL="342900" indent="-342900" algn="l">
              <a:lnSpc>
                <a:spcPct val="80000"/>
              </a:lnSpc>
              <a:buFont typeface="Times New Roman" panose="02020603050405020304" pitchFamily="18" charset="0"/>
              <a:buChar char="•"/>
            </a:pPr>
            <a:r>
              <a:rPr lang="en-US" altLang="zh-CN" sz="1600" b="1" dirty="0"/>
              <a:t>                    break;</a:t>
            </a:r>
            <a:endParaRPr lang="zh-CN" altLang="en-US" sz="1600" b="1" dirty="0"/>
          </a:p>
          <a:p>
            <a:pPr marL="342900" indent="-342900" algn="l">
              <a:lnSpc>
                <a:spcPct val="80000"/>
              </a:lnSpc>
              <a:buFont typeface="Times New Roman" panose="02020603050405020304" pitchFamily="18" charset="0"/>
              <a:buChar char="•"/>
            </a:pPr>
            <a:r>
              <a:rPr lang="en-US" altLang="zh-CN" sz="1600" b="1" dirty="0"/>
              <a:t>                case 6:</a:t>
            </a:r>
            <a:endParaRPr lang="zh-CN" altLang="en-US" sz="1600" b="1" dirty="0"/>
          </a:p>
          <a:p>
            <a:pPr marL="342900" indent="-342900" algn="l">
              <a:lnSpc>
                <a:spcPct val="80000"/>
              </a:lnSpc>
              <a:buFont typeface="Times New Roman" panose="02020603050405020304" pitchFamily="18" charset="0"/>
              <a:buChar char="•"/>
            </a:pPr>
            <a:r>
              <a:rPr lang="en-US" altLang="zh-CN" sz="1600" b="1" dirty="0"/>
              <a:t>                    grade='D';</a:t>
            </a:r>
            <a:endParaRPr lang="zh-CN" altLang="en-US" sz="1600" b="1" dirty="0"/>
          </a:p>
          <a:p>
            <a:pPr marL="342900" indent="-342900" algn="l">
              <a:lnSpc>
                <a:spcPct val="80000"/>
              </a:lnSpc>
              <a:buFont typeface="Times New Roman" panose="02020603050405020304" pitchFamily="18" charset="0"/>
              <a:buChar char="•"/>
            </a:pPr>
            <a:r>
              <a:rPr lang="en-US" altLang="zh-CN" sz="1600" b="1" dirty="0"/>
              <a:t>                    break;</a:t>
            </a:r>
            <a:endParaRPr lang="zh-CN" altLang="en-US" sz="1600" b="1" dirty="0"/>
          </a:p>
          <a:p>
            <a:pPr marL="342900" indent="-342900" algn="l">
              <a:lnSpc>
                <a:spcPct val="80000"/>
              </a:lnSpc>
              <a:buFont typeface="Times New Roman" panose="02020603050405020304" pitchFamily="18" charset="0"/>
              <a:buChar char="•"/>
            </a:pPr>
            <a:r>
              <a:rPr lang="en-US" altLang="zh-CN" sz="1600" b="1" dirty="0"/>
              <a:t>                default:</a:t>
            </a:r>
            <a:endParaRPr lang="zh-CN" altLang="en-US" sz="1600" b="1" dirty="0"/>
          </a:p>
          <a:p>
            <a:pPr marL="342900" indent="-342900" algn="l">
              <a:lnSpc>
                <a:spcPct val="80000"/>
              </a:lnSpc>
              <a:buFont typeface="Times New Roman" panose="02020603050405020304" pitchFamily="18" charset="0"/>
              <a:buChar char="•"/>
            </a:pPr>
            <a:r>
              <a:rPr lang="en-US" altLang="zh-CN" sz="1600" b="1" dirty="0"/>
              <a:t>                    grade='F';</a:t>
            </a:r>
            <a:endParaRPr lang="zh-CN" altLang="en-US" sz="1600" b="1" dirty="0"/>
          </a:p>
          <a:p>
            <a:pPr marL="342900" indent="-342900" algn="l">
              <a:lnSpc>
                <a:spcPct val="80000"/>
              </a:lnSpc>
              <a:buFont typeface="Times New Roman" panose="02020603050405020304" pitchFamily="18" charset="0"/>
              <a:buChar char="•"/>
            </a:pPr>
            <a:r>
              <a:rPr lang="en-US" altLang="zh-CN" sz="1600" b="1" dirty="0"/>
              <a:t>                    break;</a:t>
            </a:r>
            <a:endParaRPr lang="zh-CN" altLang="en-US" sz="1600" b="1" dirty="0"/>
          </a:p>
          <a:p>
            <a:pPr marL="342900" indent="-342900" algn="l">
              <a:lnSpc>
                <a:spcPct val="80000"/>
              </a:lnSpc>
              <a:buFont typeface="Times New Roman" panose="02020603050405020304" pitchFamily="18" charset="0"/>
              <a:buChar char="•"/>
            </a:pPr>
            <a:r>
              <a:rPr lang="en-US" altLang="zh-CN" sz="1600" b="1" dirty="0"/>
              <a:t>           }</a:t>
            </a:r>
            <a:endParaRPr lang="zh-CN" altLang="en-US" sz="1600" b="1" dirty="0"/>
          </a:p>
          <a:p>
            <a:pPr marL="342900" indent="-342900" algn="l">
              <a:lnSpc>
                <a:spcPct val="80000"/>
              </a:lnSpc>
              <a:buFont typeface="Times New Roman" panose="02020603050405020304" pitchFamily="18" charset="0"/>
              <a:buChar char="•"/>
            </a:pPr>
            <a:r>
              <a:rPr lang="en-US" altLang="zh-CN" sz="1600" b="1" dirty="0"/>
              <a:t>          </a:t>
            </a:r>
            <a:r>
              <a:rPr lang="en-US" altLang="zh-CN" sz="1600" b="1" dirty="0" err="1"/>
              <a:t>System.out.println</a:t>
            </a:r>
            <a:r>
              <a:rPr lang="en-US" altLang="zh-CN" sz="1600" b="1" dirty="0"/>
              <a:t>("grade is:"+grade);</a:t>
            </a:r>
            <a:endParaRPr lang="zh-CN" altLang="en-US" sz="1600" b="1" dirty="0"/>
          </a:p>
          <a:p>
            <a:pPr marL="342900" indent="-342900" algn="l">
              <a:lnSpc>
                <a:spcPct val="80000"/>
              </a:lnSpc>
              <a:buFont typeface="Times New Roman" panose="02020603050405020304" pitchFamily="18" charset="0"/>
              <a:buChar char="•"/>
            </a:pPr>
            <a:r>
              <a:rPr lang="en-US" altLang="zh-CN" sz="1600" b="1" dirty="0"/>
              <a:t>      }</a:t>
            </a:r>
            <a:endParaRPr lang="zh-CN" altLang="en-US" sz="1600" b="1" dirty="0"/>
          </a:p>
          <a:p>
            <a:pPr marL="342900" indent="-342900" algn="l">
              <a:lnSpc>
                <a:spcPct val="80000"/>
              </a:lnSpc>
              <a:buFont typeface="Times New Roman" panose="02020603050405020304" pitchFamily="18" charset="0"/>
              <a:buChar char="•"/>
            </a:pPr>
            <a:r>
              <a:rPr lang="en-US" altLang="zh-CN" sz="1600" b="1" dirty="0"/>
              <a:t>}</a:t>
            </a:r>
            <a:r>
              <a:rPr lang="en-US" altLang="zh-CN" sz="1600" dirty="0"/>
              <a:t> </a:t>
            </a:r>
            <a:endParaRPr lang="zh-CN" altLang="en-US" sz="3200" dirty="0"/>
          </a:p>
        </p:txBody>
      </p:sp>
    </p:spTree>
    <p:extLst>
      <p:ext uri="{BB962C8B-B14F-4D97-AF65-F5344CB8AC3E}">
        <p14:creationId xmlns:p14="http://schemas.microsoft.com/office/powerpoint/2010/main" val="10480469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文本框 2"/>
          <p:cNvSpPr>
            <a:spLocks noChangeArrowheads="1"/>
          </p:cNvSpPr>
          <p:nvPr/>
        </p:nvSpPr>
        <p:spPr bwMode="auto">
          <a:xfrm>
            <a:off x="391357" y="515275"/>
            <a:ext cx="8382000" cy="263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gn="just">
              <a:lnSpc>
                <a:spcPct val="130000"/>
              </a:lnSpc>
              <a:spcBef>
                <a:spcPts val="800"/>
              </a:spcBef>
              <a:buSzPct val="100000"/>
              <a:buFont typeface="Times New Roman" panose="02020603050405020304" pitchFamily="18" charset="0"/>
              <a:buNone/>
            </a:pPr>
            <a:r>
              <a:rPr lang="zh-CN" altLang="en-US" sz="4400" dirty="0">
                <a:latin typeface="Times New Roman" panose="02020603050405020304" pitchFamily="18" charset="0"/>
                <a:ea typeface="黑体" panose="02010609060101010101" pitchFamily="49" charset="-122"/>
                <a:cs typeface="Times New Roman" panose="02020603050405020304" pitchFamily="18" charset="0"/>
                <a:sym typeface="Times New Roman" panose="02020603050405020304" pitchFamily="18" charset="0"/>
              </a:rPr>
              <a:t>测试</a:t>
            </a:r>
            <a:r>
              <a:rPr lang="en-US" altLang="zh-CN" sz="4400" dirty="0">
                <a:latin typeface="Times New Roman" panose="02020603050405020304" pitchFamily="18" charset="0"/>
                <a:ea typeface="黑体" panose="02010609060101010101" pitchFamily="49" charset="-122"/>
                <a:cs typeface="Times New Roman" panose="02020603050405020304" pitchFamily="18" charset="0"/>
                <a:sym typeface="Times New Roman" panose="02020603050405020304" pitchFamily="18" charset="0"/>
              </a:rPr>
              <a:t>switch</a:t>
            </a:r>
            <a:r>
              <a:rPr lang="zh-CN" altLang="en-US" sz="4400" dirty="0">
                <a:latin typeface="Times New Roman" panose="02020603050405020304" pitchFamily="18" charset="0"/>
                <a:ea typeface="黑体" panose="02010609060101010101" pitchFamily="49" charset="-122"/>
                <a:cs typeface="Times New Roman" panose="02020603050405020304" pitchFamily="18" charset="0"/>
                <a:sym typeface="Times New Roman" panose="02020603050405020304" pitchFamily="18" charset="0"/>
              </a:rPr>
              <a:t>语句，当</a:t>
            </a:r>
            <a:r>
              <a:rPr lang="en-US" altLang="zh-CN" sz="4400" dirty="0">
                <a:latin typeface="Times New Roman" panose="02020603050405020304" pitchFamily="18" charset="0"/>
                <a:ea typeface="黑体" panose="02010609060101010101" pitchFamily="49" charset="-122"/>
                <a:cs typeface="Times New Roman" panose="02020603050405020304" pitchFamily="18" charset="0"/>
                <a:sym typeface="Times New Roman" panose="02020603050405020304" pitchFamily="18" charset="0"/>
              </a:rPr>
              <a:t>x=1</a:t>
            </a:r>
            <a:r>
              <a:rPr lang="zh-CN" altLang="en-US" sz="4400" dirty="0">
                <a:latin typeface="Times New Roman" panose="02020603050405020304" pitchFamily="18" charset="0"/>
                <a:ea typeface="黑体" panose="02010609060101010101" pitchFamily="49" charset="-122"/>
                <a:cs typeface="Times New Roman" panose="02020603050405020304" pitchFamily="18" charset="0"/>
                <a:sym typeface="Times New Roman" panose="02020603050405020304" pitchFamily="18" charset="0"/>
              </a:rPr>
              <a:t>、</a:t>
            </a:r>
            <a:r>
              <a:rPr lang="en-US" altLang="zh-CN" sz="4400" dirty="0">
                <a:latin typeface="Times New Roman" panose="02020603050405020304" pitchFamily="18" charset="0"/>
                <a:ea typeface="黑体" panose="02010609060101010101" pitchFamily="49" charset="-122"/>
                <a:cs typeface="Times New Roman" panose="02020603050405020304" pitchFamily="18" charset="0"/>
                <a:sym typeface="Times New Roman" panose="02020603050405020304" pitchFamily="18" charset="0"/>
              </a:rPr>
              <a:t>2</a:t>
            </a:r>
            <a:r>
              <a:rPr lang="zh-CN" altLang="en-US" sz="4400" dirty="0">
                <a:latin typeface="Times New Roman" panose="02020603050405020304" pitchFamily="18" charset="0"/>
                <a:ea typeface="黑体" panose="02010609060101010101" pitchFamily="49" charset="-122"/>
                <a:cs typeface="Times New Roman" panose="02020603050405020304" pitchFamily="18" charset="0"/>
                <a:sym typeface="Times New Roman" panose="02020603050405020304" pitchFamily="18" charset="0"/>
              </a:rPr>
              <a:t>、</a:t>
            </a:r>
            <a:r>
              <a:rPr lang="en-US" altLang="zh-CN" sz="4400" dirty="0">
                <a:latin typeface="Times New Roman" panose="02020603050405020304" pitchFamily="18" charset="0"/>
                <a:ea typeface="黑体" panose="02010609060101010101" pitchFamily="49" charset="-122"/>
                <a:cs typeface="Times New Roman" panose="02020603050405020304" pitchFamily="18" charset="0"/>
                <a:sym typeface="Times New Roman" panose="02020603050405020304" pitchFamily="18" charset="0"/>
              </a:rPr>
              <a:t>3</a:t>
            </a:r>
            <a:r>
              <a:rPr lang="zh-CN" altLang="en-US" sz="4400" dirty="0">
                <a:latin typeface="Times New Roman" panose="02020603050405020304" pitchFamily="18" charset="0"/>
                <a:ea typeface="黑体" panose="02010609060101010101" pitchFamily="49" charset="-122"/>
                <a:cs typeface="Times New Roman" panose="02020603050405020304" pitchFamily="18" charset="0"/>
                <a:sym typeface="Times New Roman" panose="02020603050405020304" pitchFamily="18" charset="0"/>
              </a:rPr>
              <a:t>时，分别打印</a:t>
            </a:r>
            <a:r>
              <a:rPr lang="en-US" altLang="zh-CN" sz="4400" dirty="0">
                <a:latin typeface="Times New Roman" panose="02020603050405020304" pitchFamily="18" charset="0"/>
                <a:ea typeface="黑体" panose="02010609060101010101" pitchFamily="49" charset="-122"/>
                <a:cs typeface="Times New Roman" panose="02020603050405020304" pitchFamily="18" charset="0"/>
                <a:sym typeface="Times New Roman" panose="02020603050405020304" pitchFamily="18" charset="0"/>
              </a:rPr>
              <a:t>1</a:t>
            </a:r>
            <a:r>
              <a:rPr lang="zh-CN" altLang="en-US" sz="4400" dirty="0">
                <a:latin typeface="Times New Roman" panose="02020603050405020304" pitchFamily="18" charset="0"/>
                <a:ea typeface="黑体" panose="02010609060101010101" pitchFamily="49" charset="-122"/>
                <a:cs typeface="Times New Roman" panose="02020603050405020304" pitchFamily="18" charset="0"/>
                <a:sym typeface="Times New Roman" panose="02020603050405020304" pitchFamily="18" charset="0"/>
              </a:rPr>
              <a:t>、</a:t>
            </a:r>
            <a:r>
              <a:rPr lang="en-US" altLang="zh-CN" sz="4400" dirty="0">
                <a:latin typeface="Times New Roman" panose="02020603050405020304" pitchFamily="18" charset="0"/>
                <a:ea typeface="黑体" panose="02010609060101010101" pitchFamily="49" charset="-122"/>
                <a:cs typeface="Times New Roman" panose="02020603050405020304" pitchFamily="18" charset="0"/>
                <a:sym typeface="Times New Roman" panose="02020603050405020304" pitchFamily="18" charset="0"/>
              </a:rPr>
              <a:t>2</a:t>
            </a:r>
            <a:r>
              <a:rPr lang="zh-CN" altLang="en-US" sz="4400" dirty="0">
                <a:latin typeface="Times New Roman" panose="02020603050405020304" pitchFamily="18" charset="0"/>
                <a:ea typeface="黑体" panose="02010609060101010101" pitchFamily="49" charset="-122"/>
                <a:cs typeface="Times New Roman" panose="02020603050405020304" pitchFamily="18" charset="0"/>
                <a:sym typeface="Times New Roman" panose="02020603050405020304" pitchFamily="18" charset="0"/>
              </a:rPr>
              <a:t>、</a:t>
            </a:r>
            <a:r>
              <a:rPr lang="en-US" altLang="zh-CN" sz="4400" dirty="0">
                <a:latin typeface="Times New Roman" panose="02020603050405020304" pitchFamily="18" charset="0"/>
                <a:ea typeface="黑体" panose="02010609060101010101" pitchFamily="49" charset="-122"/>
                <a:cs typeface="Times New Roman" panose="02020603050405020304" pitchFamily="18" charset="0"/>
                <a:sym typeface="Times New Roman" panose="02020603050405020304" pitchFamily="18" charset="0"/>
              </a:rPr>
              <a:t>3</a:t>
            </a:r>
            <a:r>
              <a:rPr lang="zh-CN" altLang="en-US" sz="4400" dirty="0">
                <a:latin typeface="Times New Roman" panose="02020603050405020304" pitchFamily="18" charset="0"/>
                <a:ea typeface="黑体" panose="02010609060101010101" pitchFamily="49" charset="-122"/>
                <a:cs typeface="Times New Roman" panose="02020603050405020304" pitchFamily="18" charset="0"/>
                <a:sym typeface="Times New Roman" panose="02020603050405020304" pitchFamily="18" charset="0"/>
              </a:rPr>
              <a:t>，</a:t>
            </a:r>
            <a:r>
              <a:rPr lang="en-US" altLang="zh-CN" sz="4400" dirty="0">
                <a:latin typeface="Times New Roman" panose="02020603050405020304" pitchFamily="18" charset="0"/>
                <a:ea typeface="黑体" panose="02010609060101010101" pitchFamily="49" charset="-122"/>
                <a:cs typeface="Times New Roman" panose="02020603050405020304" pitchFamily="18" charset="0"/>
                <a:sym typeface="Times New Roman" panose="02020603050405020304" pitchFamily="18" charset="0"/>
              </a:rPr>
              <a:t>x</a:t>
            </a:r>
            <a:r>
              <a:rPr lang="zh-CN" altLang="en-US" sz="4400" dirty="0">
                <a:latin typeface="Times New Roman" panose="02020603050405020304" pitchFamily="18" charset="0"/>
                <a:ea typeface="黑体" panose="02010609060101010101" pitchFamily="49" charset="-122"/>
                <a:cs typeface="Times New Roman" panose="02020603050405020304" pitchFamily="18" charset="0"/>
                <a:sym typeface="Times New Roman" panose="02020603050405020304" pitchFamily="18" charset="0"/>
              </a:rPr>
              <a:t>不为这三个值时，打印</a:t>
            </a:r>
            <a:r>
              <a:rPr lang="en-US" altLang="zh-CN" sz="4400" dirty="0">
                <a:latin typeface="Times New Roman" panose="02020603050405020304" pitchFamily="18" charset="0"/>
                <a:ea typeface="黑体" panose="02010609060101010101" pitchFamily="49" charset="-122"/>
                <a:cs typeface="Times New Roman" panose="02020603050405020304" pitchFamily="18" charset="0"/>
                <a:sym typeface="Times New Roman" panose="02020603050405020304" pitchFamily="18" charset="0"/>
              </a:rPr>
              <a:t>x</a:t>
            </a:r>
            <a:r>
              <a:rPr lang="zh-CN" altLang="en-US" sz="4400" dirty="0">
                <a:latin typeface="Times New Roman" panose="02020603050405020304" pitchFamily="18" charset="0"/>
                <a:ea typeface="黑体" panose="02010609060101010101" pitchFamily="49" charset="-122"/>
                <a:cs typeface="Times New Roman" panose="02020603050405020304" pitchFamily="18" charset="0"/>
                <a:sym typeface="Times New Roman" panose="02020603050405020304" pitchFamily="18" charset="0"/>
              </a:rPr>
              <a:t>的值。</a:t>
            </a:r>
          </a:p>
        </p:txBody>
      </p:sp>
    </p:spTree>
    <p:extLst>
      <p:ext uri="{BB962C8B-B14F-4D97-AF65-F5344CB8AC3E}">
        <p14:creationId xmlns:p14="http://schemas.microsoft.com/office/powerpoint/2010/main" val="3336474729"/>
      </p:ext>
    </p:extLst>
  </p:cSld>
  <p:clrMapOvr>
    <a:masterClrMapping/>
  </p:clrMapOvr>
  <p:transition>
    <p:zoom dir="in"/>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3480" y="278959"/>
            <a:ext cx="7617039" cy="6124754"/>
          </a:xfrm>
          <a:prstGeom prst="rect">
            <a:avLst/>
          </a:prstGeom>
        </p:spPr>
        <p:txBody>
          <a:bodyPr wrap="square">
            <a:spAutoFit/>
          </a:bodyPr>
          <a:lstStyle/>
          <a:p>
            <a:r>
              <a:rPr lang="en-US" altLang="zh-CN" sz="1400" dirty="0"/>
              <a:t>public static void main(String[] </a:t>
            </a:r>
            <a:r>
              <a:rPr lang="en-US" altLang="zh-CN" sz="1400" dirty="0" err="1"/>
              <a:t>args</a:t>
            </a:r>
            <a:r>
              <a:rPr lang="en-US" altLang="zh-CN" sz="1400" dirty="0"/>
              <a:t>) {</a:t>
            </a:r>
          </a:p>
          <a:p>
            <a:r>
              <a:rPr lang="en-US" altLang="zh-CN" sz="1400" dirty="0"/>
              <a:t>		// TODO Auto-generated method stub</a:t>
            </a:r>
          </a:p>
          <a:p>
            <a:r>
              <a:rPr lang="en-US" altLang="zh-CN" sz="1400" dirty="0"/>
              <a:t>		</a:t>
            </a:r>
          </a:p>
          <a:p>
            <a:r>
              <a:rPr lang="en-US" altLang="zh-CN" sz="1400" dirty="0"/>
              <a:t>		//</a:t>
            </a:r>
            <a:r>
              <a:rPr lang="zh-CN" altLang="en-US" sz="1400" dirty="0"/>
              <a:t>声明变量</a:t>
            </a:r>
            <a:r>
              <a:rPr lang="en-US" altLang="zh-CN" sz="1400" dirty="0"/>
              <a:t>x</a:t>
            </a:r>
          </a:p>
          <a:p>
            <a:r>
              <a:rPr lang="en-US" altLang="zh-CN" sz="1400" dirty="0"/>
              <a:t>		</a:t>
            </a:r>
            <a:r>
              <a:rPr lang="en-US" altLang="zh-CN" sz="1400" dirty="0" err="1"/>
              <a:t>int</a:t>
            </a:r>
            <a:r>
              <a:rPr lang="en-US" altLang="zh-CN" sz="1400" dirty="0"/>
              <a:t> x;		</a:t>
            </a:r>
          </a:p>
          <a:p>
            <a:r>
              <a:rPr lang="en-US" altLang="zh-CN" sz="1400" dirty="0"/>
              <a:t>		x = 12; </a:t>
            </a:r>
          </a:p>
          <a:p>
            <a:r>
              <a:rPr lang="en-US" altLang="zh-CN" sz="1400" dirty="0"/>
              <a:t>		</a:t>
            </a:r>
            <a:r>
              <a:rPr lang="en-US" altLang="zh-CN" sz="1400" dirty="0" err="1"/>
              <a:t>System.out.println</a:t>
            </a:r>
            <a:r>
              <a:rPr lang="en-US" altLang="zh-CN" sz="1400" dirty="0"/>
              <a:t>("x=12</a:t>
            </a:r>
            <a:r>
              <a:rPr lang="zh-CN" altLang="en-US" sz="1400" dirty="0"/>
              <a:t>时打印的值</a:t>
            </a:r>
            <a:r>
              <a:rPr lang="en-US" altLang="zh-CN" sz="1400" dirty="0"/>
              <a:t>");</a:t>
            </a:r>
          </a:p>
          <a:p>
            <a:r>
              <a:rPr lang="en-US" altLang="zh-CN" sz="1400" dirty="0"/>
              <a:t>		choose(x);</a:t>
            </a:r>
          </a:p>
          <a:p>
            <a:r>
              <a:rPr lang="en-US" altLang="zh-CN" sz="1400" dirty="0"/>
              <a:t>		x = 3;</a:t>
            </a:r>
          </a:p>
          <a:p>
            <a:r>
              <a:rPr lang="en-US" altLang="zh-CN" sz="1400" dirty="0"/>
              <a:t>		</a:t>
            </a:r>
            <a:r>
              <a:rPr lang="en-US" altLang="zh-CN" sz="1400" dirty="0" err="1"/>
              <a:t>System.out.println</a:t>
            </a:r>
            <a:r>
              <a:rPr lang="en-US" altLang="zh-CN" sz="1400" dirty="0"/>
              <a:t>("x=3</a:t>
            </a:r>
            <a:r>
              <a:rPr lang="zh-CN" altLang="en-US" sz="1400" dirty="0"/>
              <a:t>时打印的值</a:t>
            </a:r>
            <a:r>
              <a:rPr lang="en-US" altLang="zh-CN" sz="1400" dirty="0"/>
              <a:t>");</a:t>
            </a:r>
          </a:p>
          <a:p>
            <a:r>
              <a:rPr lang="en-US" altLang="zh-CN" sz="1400" dirty="0"/>
              <a:t>		choose(x);</a:t>
            </a:r>
          </a:p>
          <a:p>
            <a:r>
              <a:rPr lang="en-US" altLang="zh-CN" sz="1400" dirty="0"/>
              <a:t>	}</a:t>
            </a:r>
          </a:p>
          <a:p>
            <a:r>
              <a:rPr lang="en-US" altLang="zh-CN" sz="1400" dirty="0"/>
              <a:t>	//choose</a:t>
            </a:r>
            <a:r>
              <a:rPr lang="zh-CN" altLang="en-US" sz="1400" dirty="0"/>
              <a:t>方法：</a:t>
            </a:r>
            <a:r>
              <a:rPr lang="en-US" altLang="zh-CN" sz="1400" dirty="0"/>
              <a:t>switch</a:t>
            </a:r>
            <a:r>
              <a:rPr lang="zh-CN" altLang="en-US" sz="1400" dirty="0"/>
              <a:t>语句结构</a:t>
            </a:r>
          </a:p>
          <a:p>
            <a:r>
              <a:rPr lang="zh-CN" altLang="en-US" sz="1400" dirty="0"/>
              <a:t>	</a:t>
            </a:r>
            <a:r>
              <a:rPr lang="en-US" altLang="zh-CN" sz="1400" dirty="0"/>
              <a:t>public static void choose(</a:t>
            </a:r>
            <a:r>
              <a:rPr lang="en-US" altLang="zh-CN" sz="1400" dirty="0" err="1"/>
              <a:t>int</a:t>
            </a:r>
            <a:r>
              <a:rPr lang="en-US" altLang="zh-CN" sz="1400" dirty="0"/>
              <a:t> x)</a:t>
            </a:r>
          </a:p>
          <a:p>
            <a:r>
              <a:rPr lang="en-US" altLang="zh-CN" sz="1400" dirty="0"/>
              <a:t>	{</a:t>
            </a:r>
          </a:p>
          <a:p>
            <a:r>
              <a:rPr lang="en-US" altLang="zh-CN" sz="1400" dirty="0"/>
              <a:t>		switch(x)</a:t>
            </a:r>
          </a:p>
          <a:p>
            <a:r>
              <a:rPr lang="en-US" altLang="zh-CN" sz="1400" dirty="0"/>
              <a:t>		{ 	case 1:</a:t>
            </a:r>
          </a:p>
          <a:p>
            <a:r>
              <a:rPr lang="en-US" altLang="zh-CN" sz="1400" dirty="0"/>
              <a:t>			</a:t>
            </a:r>
            <a:r>
              <a:rPr lang="en-US" altLang="zh-CN" sz="1400" dirty="0" err="1"/>
              <a:t>System.out.println</a:t>
            </a:r>
            <a:r>
              <a:rPr lang="en-US" altLang="zh-CN" sz="1400" dirty="0"/>
              <a:t>(1);</a:t>
            </a:r>
          </a:p>
          <a:p>
            <a:r>
              <a:rPr lang="en-US" altLang="zh-CN" sz="1400" dirty="0"/>
              <a:t>			break;</a:t>
            </a:r>
          </a:p>
          <a:p>
            <a:r>
              <a:rPr lang="en-US" altLang="zh-CN" sz="1400" dirty="0"/>
              <a:t>		case 2:</a:t>
            </a:r>
          </a:p>
          <a:p>
            <a:r>
              <a:rPr lang="en-US" altLang="zh-CN" sz="1400" dirty="0"/>
              <a:t>			</a:t>
            </a:r>
            <a:r>
              <a:rPr lang="en-US" altLang="zh-CN" sz="1400" dirty="0" err="1"/>
              <a:t>System.out.println</a:t>
            </a:r>
            <a:r>
              <a:rPr lang="en-US" altLang="zh-CN" sz="1400" dirty="0"/>
              <a:t>(2);</a:t>
            </a:r>
          </a:p>
          <a:p>
            <a:r>
              <a:rPr lang="en-US" altLang="zh-CN" sz="1400" dirty="0"/>
              <a:t>			break;</a:t>
            </a:r>
          </a:p>
          <a:p>
            <a:r>
              <a:rPr lang="en-US" altLang="zh-CN" sz="1400" dirty="0"/>
              <a:t>		case 3:</a:t>
            </a:r>
          </a:p>
          <a:p>
            <a:r>
              <a:rPr lang="en-US" altLang="zh-CN" sz="1400" dirty="0"/>
              <a:t>			</a:t>
            </a:r>
            <a:r>
              <a:rPr lang="en-US" altLang="zh-CN" sz="1400" dirty="0" err="1"/>
              <a:t>System.out.println</a:t>
            </a:r>
            <a:r>
              <a:rPr lang="en-US" altLang="zh-CN" sz="1400" dirty="0"/>
              <a:t>(3);</a:t>
            </a:r>
          </a:p>
          <a:p>
            <a:r>
              <a:rPr lang="en-US" altLang="zh-CN" sz="1400" dirty="0"/>
              <a:t>			break;</a:t>
            </a:r>
          </a:p>
          <a:p>
            <a:r>
              <a:rPr lang="en-US" altLang="zh-CN" sz="1400" dirty="0"/>
              <a:t>		default:</a:t>
            </a:r>
          </a:p>
          <a:p>
            <a:r>
              <a:rPr lang="en-US" altLang="zh-CN" sz="1400" dirty="0"/>
              <a:t>			</a:t>
            </a:r>
            <a:r>
              <a:rPr lang="en-US" altLang="zh-CN" sz="1400" dirty="0" err="1"/>
              <a:t>System.out.println</a:t>
            </a:r>
            <a:r>
              <a:rPr lang="en-US" altLang="zh-CN" sz="1400" dirty="0"/>
              <a:t>(x);</a:t>
            </a:r>
          </a:p>
          <a:p>
            <a:r>
              <a:rPr lang="en-US" altLang="zh-CN" sz="1400" dirty="0"/>
              <a:t>	}		</a:t>
            </a:r>
            <a:endParaRPr lang="zh-CN" altLang="en-US" sz="1400" dirty="0"/>
          </a:p>
        </p:txBody>
      </p:sp>
    </p:spTree>
    <p:extLst>
      <p:ext uri="{BB962C8B-B14F-4D97-AF65-F5344CB8AC3E}">
        <p14:creationId xmlns:p14="http://schemas.microsoft.com/office/powerpoint/2010/main" val="1193679014"/>
      </p:ext>
    </p:extLst>
  </p:cSld>
  <p:clrMapOvr>
    <a:masterClrMapping/>
  </p:clrMapOvr>
  <p:transition>
    <p:zoom dir="in"/>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527343" y="253160"/>
            <a:ext cx="7772400" cy="1143000"/>
          </a:xfrm>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0" indent="0"/>
            <a:r>
              <a:rPr lang="en-US" altLang="zh-CN" dirty="0">
                <a:latin typeface="黑体" panose="02010609060101010101" pitchFamily="49" charset="-122"/>
                <a:ea typeface="黑体" panose="02010609060101010101" pitchFamily="49" charset="-122"/>
              </a:rPr>
              <a:t>while </a:t>
            </a:r>
            <a:r>
              <a:rPr lang="zh-CN" altLang="en-US" dirty="0">
                <a:latin typeface="黑体" panose="02010609060101010101" pitchFamily="49" charset="-122"/>
                <a:ea typeface="黑体" panose="02010609060101010101" pitchFamily="49" charset="-122"/>
              </a:rPr>
              <a:t>循环 </a:t>
            </a:r>
          </a:p>
        </p:txBody>
      </p:sp>
      <p:sp>
        <p:nvSpPr>
          <p:cNvPr id="86019" name="Rectangle 3"/>
          <p:cNvSpPr>
            <a:spLocks noGrp="1" noChangeArrowheads="1"/>
          </p:cNvSpPr>
          <p:nvPr>
            <p:ph type="body" idx="1"/>
          </p:nvPr>
        </p:nvSpPr>
        <p:spPr>
          <a:xfrm>
            <a:off x="527343" y="1329609"/>
            <a:ext cx="8064500" cy="4175125"/>
          </a:xfrm>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a:lnSpc>
                <a:spcPct val="90000"/>
              </a:lnSpc>
              <a:buFont typeface="Times New Roman" panose="02020603050405020304" pitchFamily="18" charset="0"/>
              <a:buChar char="•"/>
            </a:pPr>
            <a:r>
              <a:rPr lang="zh-CN" altLang="en-US" sz="2800" b="1" dirty="0"/>
              <a:t>语法形式为：</a:t>
            </a:r>
          </a:p>
          <a:p>
            <a:pPr marL="342900" indent="-342900" algn="l">
              <a:lnSpc>
                <a:spcPct val="90000"/>
              </a:lnSpc>
              <a:buFont typeface="Times New Roman" panose="02020603050405020304" pitchFamily="18" charset="0"/>
              <a:buChar char="•"/>
            </a:pPr>
            <a:r>
              <a:rPr lang="en-US" altLang="zh-CN" sz="2000" b="1" dirty="0"/>
              <a:t>while (</a:t>
            </a:r>
            <a:r>
              <a:rPr lang="zh-CN" altLang="en-US" sz="2000" b="1" i="1" dirty="0"/>
              <a:t>布尔表达式</a:t>
            </a:r>
            <a:r>
              <a:rPr lang="en-US" altLang="zh-CN" sz="2000" b="1" dirty="0"/>
              <a:t>)</a:t>
            </a:r>
            <a:endParaRPr lang="zh-CN" altLang="en-US" sz="2000" b="1" dirty="0"/>
          </a:p>
          <a:p>
            <a:pPr marL="342900" indent="-342900" algn="l">
              <a:lnSpc>
                <a:spcPct val="90000"/>
              </a:lnSpc>
              <a:buFont typeface="Times New Roman" panose="02020603050405020304" pitchFamily="18" charset="0"/>
              <a:buChar char="•"/>
            </a:pPr>
            <a:r>
              <a:rPr lang="en-US" altLang="zh-CN" sz="2000" b="1" dirty="0"/>
              <a:t>{</a:t>
            </a:r>
            <a:endParaRPr lang="zh-CN" altLang="en-US" sz="2000" b="1" dirty="0"/>
          </a:p>
          <a:p>
            <a:pPr marL="342900" indent="-342900" algn="l">
              <a:lnSpc>
                <a:spcPct val="90000"/>
              </a:lnSpc>
              <a:buFont typeface="Times New Roman" panose="02020603050405020304" pitchFamily="18" charset="0"/>
              <a:buChar char="•"/>
            </a:pPr>
            <a:r>
              <a:rPr lang="zh-CN" altLang="en-US" sz="2000" b="1" i="1" dirty="0"/>
              <a:t>   语句块；</a:t>
            </a:r>
            <a:endParaRPr lang="zh-CN" altLang="en-US" sz="2000" b="1" dirty="0"/>
          </a:p>
          <a:p>
            <a:pPr marL="342900" indent="-342900" algn="l">
              <a:lnSpc>
                <a:spcPct val="90000"/>
              </a:lnSpc>
              <a:buFont typeface="Times New Roman" panose="02020603050405020304" pitchFamily="18" charset="0"/>
              <a:buChar char="•"/>
            </a:pPr>
            <a:r>
              <a:rPr lang="en-US" altLang="zh-CN" sz="2000" b="1" dirty="0"/>
              <a:t>} </a:t>
            </a:r>
            <a:endParaRPr lang="zh-CN" altLang="en-US" sz="2000" b="1" dirty="0"/>
          </a:p>
          <a:p>
            <a:pPr marL="342900" indent="-342900" algn="l">
              <a:lnSpc>
                <a:spcPct val="90000"/>
              </a:lnSpc>
              <a:buFont typeface="Times New Roman" panose="02020603050405020304" pitchFamily="18" charset="0"/>
              <a:buChar char="•"/>
            </a:pPr>
            <a:r>
              <a:rPr lang="zh-CN" altLang="en-US" sz="3200" b="1" dirty="0"/>
              <a:t>执行过程：</a:t>
            </a:r>
          </a:p>
          <a:p>
            <a:pPr marL="742950" lvl="1" indent="-285750" algn="l">
              <a:lnSpc>
                <a:spcPct val="90000"/>
              </a:lnSpc>
              <a:buFont typeface="Times New Roman" panose="02020603050405020304" pitchFamily="18" charset="0"/>
              <a:buChar char="•"/>
            </a:pPr>
            <a:r>
              <a:rPr lang="en-US" altLang="zh-CN" sz="2400" dirty="0"/>
              <a:t>1</a:t>
            </a:r>
            <a:r>
              <a:rPr lang="zh-CN" altLang="en-US" sz="2400" dirty="0"/>
              <a:t>、先计算</a:t>
            </a:r>
            <a:r>
              <a:rPr lang="zh-CN" altLang="en-US" sz="1800" b="1" i="1" dirty="0"/>
              <a:t>布尔表达式</a:t>
            </a:r>
            <a:endParaRPr lang="zh-CN" altLang="en-US" sz="2400" dirty="0"/>
          </a:p>
          <a:p>
            <a:pPr marL="742950" lvl="1" indent="-285750" algn="l">
              <a:lnSpc>
                <a:spcPct val="90000"/>
              </a:lnSpc>
              <a:buFont typeface="Times New Roman" panose="02020603050405020304" pitchFamily="18" charset="0"/>
              <a:buChar char="•"/>
            </a:pPr>
            <a:r>
              <a:rPr lang="en-US" altLang="zh-CN" sz="2400" dirty="0"/>
              <a:t>2</a:t>
            </a:r>
            <a:r>
              <a:rPr lang="zh-CN" altLang="en-US" sz="2400" dirty="0"/>
              <a:t>、若为</a:t>
            </a:r>
            <a:r>
              <a:rPr lang="zh-CN" altLang="en-US" sz="2400" b="1" i="1" dirty="0">
                <a:solidFill>
                  <a:srgbClr val="00CC66"/>
                </a:solidFill>
              </a:rPr>
              <a:t>真</a:t>
            </a:r>
            <a:r>
              <a:rPr lang="zh-CN" altLang="en-US" sz="2400" dirty="0"/>
              <a:t>则执行语句块，并转回再计算</a:t>
            </a:r>
            <a:r>
              <a:rPr lang="zh-CN" altLang="en-US" sz="1800" b="1" i="1" dirty="0"/>
              <a:t>布尔表达式</a:t>
            </a:r>
            <a:endParaRPr lang="zh-CN" altLang="en-US" sz="2400" dirty="0"/>
          </a:p>
          <a:p>
            <a:pPr marL="742950" lvl="1" indent="-285750" algn="l">
              <a:lnSpc>
                <a:spcPct val="90000"/>
              </a:lnSpc>
              <a:buFont typeface="Times New Roman" panose="02020603050405020304" pitchFamily="18" charset="0"/>
              <a:buChar char="•"/>
            </a:pPr>
            <a:r>
              <a:rPr lang="en-US" altLang="zh-CN" sz="2400" dirty="0"/>
              <a:t>3</a:t>
            </a:r>
            <a:r>
              <a:rPr lang="zh-CN" altLang="en-US" sz="2400" dirty="0"/>
              <a:t>、若为</a:t>
            </a:r>
            <a:r>
              <a:rPr lang="zh-CN" altLang="en-US" sz="2400" b="1" i="1" dirty="0">
                <a:solidFill>
                  <a:srgbClr val="FF0000"/>
                </a:solidFill>
              </a:rPr>
              <a:t>假</a:t>
            </a:r>
            <a:r>
              <a:rPr lang="zh-CN" altLang="en-US" sz="2400" b="1" i="1" dirty="0"/>
              <a:t> </a:t>
            </a:r>
            <a:r>
              <a:rPr lang="zh-CN" altLang="en-US" sz="2400" dirty="0"/>
              <a:t>则跳出循环，执行后面的语句。</a:t>
            </a:r>
          </a:p>
          <a:p>
            <a:pPr marL="742950" lvl="1" indent="-285750" algn="l">
              <a:lnSpc>
                <a:spcPct val="90000"/>
              </a:lnSpc>
              <a:buFont typeface="Times New Roman" panose="02020603050405020304" pitchFamily="18" charset="0"/>
              <a:buChar char="•"/>
            </a:pPr>
            <a:r>
              <a:rPr lang="zh-CN" altLang="en-US" sz="1400" b="1" u="sng" dirty="0">
                <a:solidFill>
                  <a:srgbClr val="FF0000"/>
                </a:solidFill>
              </a:rPr>
              <a:t>小心：一定不要在</a:t>
            </a:r>
            <a:r>
              <a:rPr lang="en-US" altLang="zh-CN" sz="1400" b="1" u="sng" dirty="0">
                <a:solidFill>
                  <a:srgbClr val="FF0000"/>
                </a:solidFill>
              </a:rPr>
              <a:t>while</a:t>
            </a:r>
            <a:r>
              <a:rPr lang="zh-CN" altLang="en-US" sz="1400" b="1" u="sng" dirty="0">
                <a:solidFill>
                  <a:srgbClr val="FF0000"/>
                </a:solidFill>
              </a:rPr>
              <a:t>（布尔表达式）后面加；</a:t>
            </a:r>
            <a:endParaRPr lang="zh-CN" altLang="en-US" sz="2800" dirty="0"/>
          </a:p>
        </p:txBody>
      </p:sp>
      <p:sp>
        <p:nvSpPr>
          <p:cNvPr id="86020" name="Text Box 4"/>
          <p:cNvSpPr>
            <a:spLocks noChangeArrowheads="1"/>
          </p:cNvSpPr>
          <p:nvPr/>
        </p:nvSpPr>
        <p:spPr bwMode="auto">
          <a:xfrm>
            <a:off x="250825" y="188913"/>
            <a:ext cx="3095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spcBef>
                <a:spcPts val="800"/>
              </a:spcBef>
              <a:buSzPct val="100000"/>
              <a:buFont typeface="Times New Roman" panose="02020603050405020304" pitchFamily="18" charset="0"/>
              <a:buNone/>
            </a:pPr>
            <a:r>
              <a:rPr lang="en-US" altLang="zh-CN" sz="2800" b="1">
                <a:solidFill>
                  <a:schemeClr val="bg1"/>
                </a:solidFill>
              </a:rPr>
              <a:t>3.2 </a:t>
            </a:r>
            <a:r>
              <a:rPr lang="zh-CN" altLang="en-US" sz="2800" b="1">
                <a:solidFill>
                  <a:schemeClr val="bg1"/>
                </a:solidFill>
              </a:rPr>
              <a:t>循环结构</a:t>
            </a:r>
            <a:endParaRPr lang="zh-CN" altLang="en-US"/>
          </a:p>
        </p:txBody>
      </p:sp>
    </p:spTree>
    <p:extLst>
      <p:ext uri="{BB962C8B-B14F-4D97-AF65-F5344CB8AC3E}">
        <p14:creationId xmlns:p14="http://schemas.microsoft.com/office/powerpoint/2010/main" val="40579364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659167" y="318394"/>
            <a:ext cx="7772400" cy="1143000"/>
          </a:xfrm>
          <a:ln/>
          <a:extLst>
            <a:ext uri="{91240B29-F687-4F45-9708-019B960494DF}">
              <a14:hiddenLine xmlns:a14="http://schemas.microsoft.com/office/drawing/2010/main" w="9525">
                <a:solidFill>
                  <a:srgbClr val="000000"/>
                </a:solidFill>
                <a:miter lim="800000"/>
                <a:headEnd/>
                <a:tailEnd/>
              </a14:hiddenLine>
            </a:ext>
          </a:extLst>
        </p:spPr>
        <p:txBody>
          <a:bodyPr vert="horz" lIns="92075" tIns="46038" rIns="92075" bIns="46038" rtlCol="0" anchor="ctr">
            <a:normAutofit/>
          </a:bodyPr>
          <a:lstStyle/>
          <a:p>
            <a:r>
              <a:rPr lang="en-US" altLang="zh-CN" dirty="0">
                <a:latin typeface="黑体" panose="02010609060101010101" pitchFamily="49" charset="-122"/>
                <a:ea typeface="黑体" panose="02010609060101010101" pitchFamily="49" charset="-122"/>
              </a:rPr>
              <a:t>while </a:t>
            </a:r>
            <a:r>
              <a:rPr lang="zh-CN" altLang="en-US" dirty="0">
                <a:latin typeface="黑体" panose="02010609060101010101" pitchFamily="49" charset="-122"/>
                <a:ea typeface="黑体" panose="02010609060101010101" pitchFamily="49" charset="-122"/>
              </a:rPr>
              <a:t>循环的流程图 </a:t>
            </a:r>
          </a:p>
        </p:txBody>
      </p:sp>
      <p:sp>
        <p:nvSpPr>
          <p:cNvPr id="87043" name="Rectangle 3"/>
          <p:cNvSpPr>
            <a:spLocks noGrp="1" noChangeArrowheads="1"/>
          </p:cNvSpPr>
          <p:nvPr>
            <p:ph type="body" idx="1"/>
          </p:nvPr>
        </p:nvSpPr>
        <p:spPr>
          <a:xfrm>
            <a:off x="4875213" y="3708400"/>
            <a:ext cx="1219200" cy="530225"/>
          </a:xfrm>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rmAutofit fontScale="92500"/>
          </a:bodyPr>
          <a:lstStyle/>
          <a:p>
            <a:pPr marL="342900" indent="-342900" algn="l">
              <a:lnSpc>
                <a:spcPct val="90000"/>
              </a:lnSpc>
              <a:buFont typeface="Times New Roman" panose="02020603050405020304" pitchFamily="18" charset="0"/>
              <a:buChar char="•"/>
            </a:pPr>
            <a:r>
              <a:rPr lang="en-US" altLang="zh-CN" sz="3200" b="1"/>
              <a:t>true</a:t>
            </a:r>
            <a:endParaRPr lang="zh-CN" altLang="en-US" sz="3200"/>
          </a:p>
        </p:txBody>
      </p:sp>
      <p:sp>
        <p:nvSpPr>
          <p:cNvPr id="87044" name="Rectangle 4"/>
          <p:cNvSpPr>
            <a:spLocks noChangeArrowheads="1"/>
          </p:cNvSpPr>
          <p:nvPr/>
        </p:nvSpPr>
        <p:spPr bwMode="auto">
          <a:xfrm>
            <a:off x="6477000" y="334327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en-US" altLang="zh-CN" sz="2800" b="1">
                <a:latin typeface="Times New Roman" panose="02020603050405020304" pitchFamily="18" charset="0"/>
                <a:sym typeface="Times New Roman" panose="02020603050405020304" pitchFamily="18" charset="0"/>
              </a:rPr>
              <a:t>false</a:t>
            </a:r>
            <a:endParaRPr lang="zh-CN" altLang="en-US"/>
          </a:p>
        </p:txBody>
      </p:sp>
      <p:grpSp>
        <p:nvGrpSpPr>
          <p:cNvPr id="87045" name="Group 5"/>
          <p:cNvGrpSpPr>
            <a:grpSpLocks/>
          </p:cNvGrpSpPr>
          <p:nvPr/>
        </p:nvGrpSpPr>
        <p:grpSpPr bwMode="auto">
          <a:xfrm>
            <a:off x="1185862" y="1632844"/>
            <a:ext cx="6510338" cy="4705350"/>
            <a:chOff x="0" y="0"/>
            <a:chExt cx="4101" cy="2964"/>
          </a:xfrm>
        </p:grpSpPr>
        <p:sp>
          <p:nvSpPr>
            <p:cNvPr id="87046" name="Line 6"/>
            <p:cNvSpPr>
              <a:spLocks noChangeShapeType="1"/>
            </p:cNvSpPr>
            <p:nvPr/>
          </p:nvSpPr>
          <p:spPr bwMode="auto">
            <a:xfrm flipV="1">
              <a:off x="2256" y="2100"/>
              <a:ext cx="1" cy="336"/>
            </a:xfrm>
            <a:prstGeom prst="line">
              <a:avLst/>
            </a:prstGeom>
            <a:noFill/>
            <a:ln w="76200"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grpSp>
          <p:nvGrpSpPr>
            <p:cNvPr id="87047" name="Group 7"/>
            <p:cNvGrpSpPr>
              <a:grpSpLocks/>
            </p:cNvGrpSpPr>
            <p:nvPr/>
          </p:nvGrpSpPr>
          <p:grpSpPr bwMode="auto">
            <a:xfrm>
              <a:off x="0" y="0"/>
              <a:ext cx="4101" cy="2964"/>
              <a:chOff x="0" y="0"/>
              <a:chExt cx="4101" cy="2964"/>
            </a:xfrm>
          </p:grpSpPr>
          <p:grpSp>
            <p:nvGrpSpPr>
              <p:cNvPr id="87048" name="Group 8"/>
              <p:cNvGrpSpPr>
                <a:grpSpLocks/>
              </p:cNvGrpSpPr>
              <p:nvPr/>
            </p:nvGrpSpPr>
            <p:grpSpPr bwMode="auto">
              <a:xfrm>
                <a:off x="0" y="0"/>
                <a:ext cx="3570" cy="2964"/>
                <a:chOff x="0" y="0"/>
                <a:chExt cx="3570" cy="2964"/>
              </a:xfrm>
            </p:grpSpPr>
            <p:sp>
              <p:nvSpPr>
                <p:cNvPr id="87049" name="AutoShape 9"/>
                <p:cNvSpPr>
                  <a:spLocks noChangeArrowheads="1"/>
                </p:cNvSpPr>
                <p:nvPr/>
              </p:nvSpPr>
              <p:spPr bwMode="auto">
                <a:xfrm>
                  <a:off x="1347" y="1668"/>
                  <a:ext cx="1824" cy="432"/>
                </a:xfrm>
                <a:prstGeom prst="flowChartProcess">
                  <a:avLst/>
                </a:prstGeom>
                <a:solidFill>
                  <a:schemeClr val="accent1"/>
                </a:solidFill>
                <a:ln w="38100" cmpd="sng">
                  <a:solidFill>
                    <a:schemeClr val="tx1"/>
                  </a:solidFill>
                  <a:bevel/>
                  <a:headEnd/>
                  <a:tailEnd/>
                </a:ln>
              </p:spPr>
              <p:txBody>
                <a:bodyPr wrap="none" anchor="ctr"/>
                <a:lstStyle/>
                <a:p>
                  <a:r>
                    <a:rPr lang="zh-CN" altLang="en-US" sz="4000" b="1">
                      <a:solidFill>
                        <a:srgbClr val="FF0000"/>
                      </a:solidFill>
                      <a:latin typeface="Times New Roman" panose="02020603050405020304" pitchFamily="18" charset="0"/>
                      <a:ea typeface="华文新魏" panose="02010800040101010101" pitchFamily="2" charset="-122"/>
                      <a:sym typeface="Times New Roman" panose="02020603050405020304" pitchFamily="18" charset="0"/>
                    </a:rPr>
                    <a:t>循环体</a:t>
                  </a:r>
                  <a:endParaRPr lang="zh-CN" altLang="en-US"/>
                </a:p>
              </p:txBody>
            </p:sp>
            <p:sp>
              <p:nvSpPr>
                <p:cNvPr id="87050" name="AutoShape 10"/>
                <p:cNvSpPr>
                  <a:spLocks noChangeArrowheads="1"/>
                </p:cNvSpPr>
                <p:nvPr/>
              </p:nvSpPr>
              <p:spPr bwMode="auto">
                <a:xfrm>
                  <a:off x="912" y="612"/>
                  <a:ext cx="2658" cy="720"/>
                </a:xfrm>
                <a:prstGeom prst="flowChartDecision">
                  <a:avLst/>
                </a:prstGeom>
                <a:solidFill>
                  <a:schemeClr val="accent1"/>
                </a:solidFill>
                <a:ln w="38100" cmpd="sng">
                  <a:solidFill>
                    <a:schemeClr val="tx1"/>
                  </a:solidFill>
                  <a:bevel/>
                  <a:headEnd/>
                  <a:tailEnd/>
                </a:ln>
              </p:spPr>
              <p:txBody>
                <a:bodyPr wrap="none" anchor="ctr"/>
                <a:lstStyle/>
                <a:p>
                  <a:r>
                    <a:rPr lang="zh-CN" altLang="en-US" sz="3600" b="1">
                      <a:solidFill>
                        <a:srgbClr val="FF0000"/>
                      </a:solidFill>
                      <a:latin typeface="Times New Roman" panose="02020603050405020304" pitchFamily="18" charset="0"/>
                      <a:ea typeface="华文新魏" panose="02010800040101010101" pitchFamily="2" charset="-122"/>
                      <a:sym typeface="Times New Roman" panose="02020603050405020304" pitchFamily="18" charset="0"/>
                    </a:rPr>
                    <a:t>布尔表达式</a:t>
                  </a:r>
                  <a:endParaRPr lang="zh-CN" altLang="en-US"/>
                </a:p>
              </p:txBody>
            </p:sp>
            <p:sp>
              <p:nvSpPr>
                <p:cNvPr id="87051" name="Line 11"/>
                <p:cNvSpPr>
                  <a:spLocks noChangeShapeType="1"/>
                </p:cNvSpPr>
                <p:nvPr/>
              </p:nvSpPr>
              <p:spPr bwMode="auto">
                <a:xfrm>
                  <a:off x="2256" y="1332"/>
                  <a:ext cx="1" cy="336"/>
                </a:xfrm>
                <a:prstGeom prst="line">
                  <a:avLst/>
                </a:prstGeom>
                <a:noFill/>
                <a:ln w="76200" cmpd="sng">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87052" name="Line 12"/>
                <p:cNvSpPr>
                  <a:spLocks noChangeShapeType="1"/>
                </p:cNvSpPr>
                <p:nvPr/>
              </p:nvSpPr>
              <p:spPr bwMode="auto">
                <a:xfrm>
                  <a:off x="2247" y="0"/>
                  <a:ext cx="1" cy="624"/>
                </a:xfrm>
                <a:prstGeom prst="line">
                  <a:avLst/>
                </a:prstGeom>
                <a:noFill/>
                <a:ln w="76200" cmpd="sng">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87053" name="Line 13"/>
                <p:cNvSpPr>
                  <a:spLocks noChangeShapeType="1"/>
                </p:cNvSpPr>
                <p:nvPr/>
              </p:nvSpPr>
              <p:spPr bwMode="auto">
                <a:xfrm>
                  <a:off x="2247" y="2628"/>
                  <a:ext cx="1" cy="336"/>
                </a:xfrm>
                <a:prstGeom prst="line">
                  <a:avLst/>
                </a:prstGeom>
                <a:noFill/>
                <a:ln w="76200" cmpd="sng">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87054" name="Line 14"/>
                <p:cNvSpPr>
                  <a:spLocks noChangeShapeType="1"/>
                </p:cNvSpPr>
                <p:nvPr/>
              </p:nvSpPr>
              <p:spPr bwMode="auto">
                <a:xfrm>
                  <a:off x="0" y="2409"/>
                  <a:ext cx="2256" cy="1"/>
                </a:xfrm>
                <a:prstGeom prst="line">
                  <a:avLst/>
                </a:prstGeom>
                <a:noFill/>
                <a:ln w="76200"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87055" name="Line 15"/>
                <p:cNvSpPr>
                  <a:spLocks noChangeShapeType="1"/>
                </p:cNvSpPr>
                <p:nvPr/>
              </p:nvSpPr>
              <p:spPr bwMode="auto">
                <a:xfrm flipV="1">
                  <a:off x="0" y="372"/>
                  <a:ext cx="1" cy="2064"/>
                </a:xfrm>
                <a:prstGeom prst="line">
                  <a:avLst/>
                </a:prstGeom>
                <a:noFill/>
                <a:ln w="76200"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87056" name="Line 16"/>
                <p:cNvSpPr>
                  <a:spLocks noChangeShapeType="1"/>
                </p:cNvSpPr>
                <p:nvPr/>
              </p:nvSpPr>
              <p:spPr bwMode="auto">
                <a:xfrm>
                  <a:off x="0" y="387"/>
                  <a:ext cx="2256" cy="1"/>
                </a:xfrm>
                <a:prstGeom prst="line">
                  <a:avLst/>
                </a:prstGeom>
                <a:noFill/>
                <a:ln w="76200" cmpd="sng">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grpSp>
          <p:grpSp>
            <p:nvGrpSpPr>
              <p:cNvPr id="87057" name="Group 17"/>
              <p:cNvGrpSpPr>
                <a:grpSpLocks/>
              </p:cNvGrpSpPr>
              <p:nvPr/>
            </p:nvGrpSpPr>
            <p:grpSpPr bwMode="auto">
              <a:xfrm>
                <a:off x="2229" y="960"/>
                <a:ext cx="1872" cy="1641"/>
                <a:chOff x="0" y="0"/>
                <a:chExt cx="1872" cy="1641"/>
              </a:xfrm>
            </p:grpSpPr>
            <p:sp>
              <p:nvSpPr>
                <p:cNvPr id="87058" name="Line 18"/>
                <p:cNvSpPr>
                  <a:spLocks noChangeShapeType="1"/>
                </p:cNvSpPr>
                <p:nvPr/>
              </p:nvSpPr>
              <p:spPr bwMode="auto">
                <a:xfrm>
                  <a:off x="0" y="1641"/>
                  <a:ext cx="1872" cy="1"/>
                </a:xfrm>
                <a:prstGeom prst="line">
                  <a:avLst/>
                </a:prstGeom>
                <a:noFill/>
                <a:ln w="76200"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grpSp>
              <p:nvGrpSpPr>
                <p:cNvPr id="87059" name="Group 19"/>
                <p:cNvGrpSpPr>
                  <a:grpSpLocks/>
                </p:cNvGrpSpPr>
                <p:nvPr/>
              </p:nvGrpSpPr>
              <p:grpSpPr bwMode="auto">
                <a:xfrm>
                  <a:off x="1293" y="0"/>
                  <a:ext cx="576" cy="1632"/>
                  <a:chOff x="0" y="0"/>
                  <a:chExt cx="576" cy="1632"/>
                </a:xfrm>
              </p:grpSpPr>
              <p:sp>
                <p:nvSpPr>
                  <p:cNvPr id="87060" name="Line 20"/>
                  <p:cNvSpPr>
                    <a:spLocks noChangeShapeType="1"/>
                  </p:cNvSpPr>
                  <p:nvPr/>
                </p:nvSpPr>
                <p:spPr bwMode="auto">
                  <a:xfrm flipV="1">
                    <a:off x="558" y="0"/>
                    <a:ext cx="1" cy="1632"/>
                  </a:xfrm>
                  <a:prstGeom prst="line">
                    <a:avLst/>
                  </a:prstGeom>
                  <a:noFill/>
                  <a:ln w="76200"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87061" name="Line 21"/>
                  <p:cNvSpPr>
                    <a:spLocks noChangeShapeType="1"/>
                  </p:cNvSpPr>
                  <p:nvPr/>
                </p:nvSpPr>
                <p:spPr bwMode="auto">
                  <a:xfrm>
                    <a:off x="0" y="6"/>
                    <a:ext cx="576" cy="1"/>
                  </a:xfrm>
                  <a:prstGeom prst="line">
                    <a:avLst/>
                  </a:prstGeom>
                  <a:noFill/>
                  <a:ln w="76200"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grpSp>
          </p:grpSp>
        </p:grpSp>
      </p:grpSp>
    </p:spTree>
    <p:extLst>
      <p:ext uri="{BB962C8B-B14F-4D97-AF65-F5344CB8AC3E}">
        <p14:creationId xmlns:p14="http://schemas.microsoft.com/office/powerpoint/2010/main" val="5116932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457200" y="228600"/>
            <a:ext cx="8229600" cy="463550"/>
          </a:xfrm>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rmAutofit fontScale="90000"/>
          </a:bodyPr>
          <a:lstStyle/>
          <a:p>
            <a:pPr marL="0" indent="0" algn="l"/>
            <a:r>
              <a:rPr lang="zh-CN" altLang="en-US" sz="2400" b="0">
                <a:solidFill>
                  <a:schemeClr val="bg1"/>
                </a:solidFill>
              </a:rPr>
              <a:t>例：用</a:t>
            </a:r>
            <a:r>
              <a:rPr lang="en-US" altLang="zh-CN" sz="2400" b="0">
                <a:solidFill>
                  <a:schemeClr val="bg1"/>
                </a:solidFill>
              </a:rPr>
              <a:t>while</a:t>
            </a:r>
            <a:r>
              <a:rPr lang="zh-CN" altLang="en-US" sz="2400" b="0">
                <a:solidFill>
                  <a:schemeClr val="bg1"/>
                </a:solidFill>
              </a:rPr>
              <a:t>语句求</a:t>
            </a:r>
            <a:r>
              <a:rPr lang="en-US" altLang="zh-CN" sz="2400" b="0">
                <a:solidFill>
                  <a:schemeClr val="bg1"/>
                </a:solidFill>
              </a:rPr>
              <a:t>1+2+…+10</a:t>
            </a:r>
            <a:r>
              <a:rPr lang="zh-CN" altLang="en-US" sz="2400" b="0">
                <a:solidFill>
                  <a:schemeClr val="bg1"/>
                </a:solidFill>
              </a:rPr>
              <a:t>的和。</a:t>
            </a:r>
            <a:r>
              <a:rPr lang="zh-CN" altLang="en-US" sz="4400">
                <a:solidFill>
                  <a:schemeClr val="bg1"/>
                </a:solidFill>
              </a:rPr>
              <a:t> </a:t>
            </a:r>
            <a:endParaRPr lang="zh-CN" altLang="en-US"/>
          </a:p>
        </p:txBody>
      </p:sp>
      <p:sp>
        <p:nvSpPr>
          <p:cNvPr id="89091" name="Rectangle 3"/>
          <p:cNvSpPr>
            <a:spLocks noGrp="1" noChangeArrowheads="1"/>
          </p:cNvSpPr>
          <p:nvPr>
            <p:ph type="body" idx="1"/>
          </p:nvPr>
        </p:nvSpPr>
        <p:spPr>
          <a:xfrm>
            <a:off x="539750" y="908050"/>
            <a:ext cx="8297863" cy="5949950"/>
          </a:xfrm>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a:buFont typeface="Times New Roman" panose="02020603050405020304" pitchFamily="18" charset="0"/>
              <a:buChar char="•"/>
            </a:pPr>
            <a:r>
              <a:rPr lang="en-US" altLang="zh-CN" sz="1800" b="1" dirty="0"/>
              <a:t>public class </a:t>
            </a:r>
            <a:r>
              <a:rPr lang="en-US" altLang="zh-CN" sz="1800" b="1" dirty="0" err="1"/>
              <a:t>WhileTry</a:t>
            </a:r>
            <a:endParaRPr lang="zh-CN" altLang="en-US" sz="1800" b="1" dirty="0"/>
          </a:p>
          <a:p>
            <a:pPr marL="342900" indent="-342900" algn="l">
              <a:buFont typeface="Times New Roman" panose="02020603050405020304" pitchFamily="18" charset="0"/>
              <a:buChar char="•"/>
            </a:pPr>
            <a:r>
              <a:rPr lang="en-US" altLang="zh-CN" sz="1800" b="1" dirty="0"/>
              <a:t>{</a:t>
            </a:r>
            <a:endParaRPr lang="zh-CN" altLang="en-US" sz="1800" b="1" dirty="0"/>
          </a:p>
          <a:p>
            <a:pPr marL="342900" indent="-342900" algn="l">
              <a:buFont typeface="Times New Roman" panose="02020603050405020304" pitchFamily="18" charset="0"/>
              <a:buChar char="•"/>
            </a:pPr>
            <a:r>
              <a:rPr lang="en-US" altLang="zh-CN" sz="1800" b="1" dirty="0"/>
              <a:t>  	public static void main(String[ ] </a:t>
            </a:r>
            <a:r>
              <a:rPr lang="en-US" altLang="zh-CN" sz="1800" b="1" dirty="0" err="1"/>
              <a:t>args</a:t>
            </a:r>
            <a:r>
              <a:rPr lang="en-US" altLang="zh-CN" sz="1800" b="1" dirty="0"/>
              <a:t>) </a:t>
            </a:r>
            <a:endParaRPr lang="zh-CN" altLang="en-US" sz="1800" b="1" dirty="0"/>
          </a:p>
          <a:p>
            <a:pPr marL="342900" indent="-342900" algn="l">
              <a:buFont typeface="Times New Roman" panose="02020603050405020304" pitchFamily="18" charset="0"/>
              <a:buChar char="•"/>
            </a:pPr>
            <a:r>
              <a:rPr lang="en-US" altLang="zh-CN" sz="1800" b="1" dirty="0"/>
              <a:t>     {</a:t>
            </a:r>
            <a:endParaRPr lang="zh-CN" altLang="en-US" sz="1800" b="1" dirty="0"/>
          </a:p>
          <a:p>
            <a:pPr marL="342900" indent="-342900" algn="l">
              <a:buFont typeface="Times New Roman" panose="02020603050405020304" pitchFamily="18" charset="0"/>
              <a:buChar char="•"/>
            </a:pPr>
            <a:r>
              <a:rPr lang="en-US" altLang="zh-CN" sz="1800" b="1" dirty="0"/>
              <a:t>    		</a:t>
            </a:r>
            <a:r>
              <a:rPr lang="en-US" altLang="zh-CN" sz="1800" b="1" dirty="0" err="1"/>
              <a:t>int</a:t>
            </a:r>
            <a:r>
              <a:rPr lang="en-US" altLang="zh-CN" sz="1800" b="1" dirty="0"/>
              <a:t> </a:t>
            </a:r>
            <a:r>
              <a:rPr lang="en-US" altLang="zh-CN" sz="1800" b="1" dirty="0" err="1"/>
              <a:t>i</a:t>
            </a:r>
            <a:r>
              <a:rPr lang="en-US" altLang="zh-CN" sz="1800" b="1" dirty="0"/>
              <a:t>;</a:t>
            </a:r>
            <a:endParaRPr lang="zh-CN" altLang="en-US" sz="1800" b="1" dirty="0"/>
          </a:p>
          <a:p>
            <a:pPr marL="342900" indent="-342900" algn="l">
              <a:buFont typeface="Times New Roman" panose="02020603050405020304" pitchFamily="18" charset="0"/>
              <a:buChar char="•"/>
            </a:pPr>
            <a:r>
              <a:rPr lang="en-US" altLang="zh-CN" sz="1800" b="1" dirty="0"/>
              <a:t>		</a:t>
            </a:r>
            <a:r>
              <a:rPr lang="en-US" altLang="zh-CN" sz="1800" b="1" dirty="0" err="1"/>
              <a:t>int</a:t>
            </a:r>
            <a:r>
              <a:rPr lang="en-US" altLang="zh-CN" sz="1800" b="1" dirty="0"/>
              <a:t> sum=0;                         //</a:t>
            </a:r>
            <a:r>
              <a:rPr lang="zh-CN" altLang="en-US" sz="1800" b="1" dirty="0"/>
              <a:t>累加器清</a:t>
            </a:r>
            <a:r>
              <a:rPr lang="en-US" altLang="zh-CN" sz="1800" b="1" dirty="0"/>
              <a:t>0</a:t>
            </a:r>
            <a:endParaRPr lang="zh-CN" altLang="en-US" sz="1800" b="1" dirty="0"/>
          </a:p>
          <a:p>
            <a:pPr marL="342900" indent="-342900" algn="l">
              <a:buFont typeface="Times New Roman" panose="02020603050405020304" pitchFamily="18" charset="0"/>
              <a:buChar char="•"/>
            </a:pPr>
            <a:r>
              <a:rPr lang="en-US" altLang="zh-CN" sz="1800" b="1" dirty="0"/>
              <a:t>    		</a:t>
            </a:r>
            <a:r>
              <a:rPr lang="en-US" altLang="zh-CN" sz="1800" b="1" dirty="0" err="1"/>
              <a:t>i</a:t>
            </a:r>
            <a:r>
              <a:rPr lang="en-US" altLang="zh-CN" sz="1800" b="1" dirty="0"/>
              <a:t>=1;			//</a:t>
            </a:r>
            <a:r>
              <a:rPr lang="en-US" altLang="zh-CN" sz="1800" b="1" dirty="0" err="1"/>
              <a:t>i</a:t>
            </a:r>
            <a:r>
              <a:rPr lang="zh-CN" altLang="en-US" sz="1800" b="1" dirty="0"/>
              <a:t>的初始值为</a:t>
            </a:r>
            <a:r>
              <a:rPr lang="en-US" altLang="zh-CN" sz="1800" b="1" dirty="0"/>
              <a:t>1</a:t>
            </a:r>
            <a:endParaRPr lang="zh-CN" altLang="en-US" sz="1800" b="1" dirty="0"/>
          </a:p>
          <a:p>
            <a:pPr marL="342900" indent="-342900" algn="l">
              <a:buFont typeface="Times New Roman" panose="02020603050405020304" pitchFamily="18" charset="0"/>
              <a:buChar char="•"/>
            </a:pPr>
            <a:r>
              <a:rPr lang="en-US" altLang="zh-CN" sz="1800" b="1" dirty="0"/>
              <a:t> 		while (</a:t>
            </a:r>
            <a:r>
              <a:rPr lang="en-US" altLang="zh-CN" sz="1800" b="1" dirty="0" err="1"/>
              <a:t>i</a:t>
            </a:r>
            <a:r>
              <a:rPr lang="en-US" altLang="zh-CN" sz="1800" b="1" dirty="0"/>
              <a:t>&lt;=10)</a:t>
            </a:r>
            <a:endParaRPr lang="zh-CN" altLang="en-US" sz="1800" b="1" dirty="0"/>
          </a:p>
          <a:p>
            <a:pPr marL="342900" indent="-342900" algn="l">
              <a:buFont typeface="Times New Roman" panose="02020603050405020304" pitchFamily="18" charset="0"/>
              <a:buChar char="•"/>
            </a:pPr>
            <a:r>
              <a:rPr lang="en-US" altLang="zh-CN" sz="1800" b="1" dirty="0"/>
              <a:t>             {</a:t>
            </a:r>
            <a:endParaRPr lang="zh-CN" altLang="en-US" sz="1800" b="1" dirty="0"/>
          </a:p>
          <a:p>
            <a:pPr marL="342900" indent="-342900" algn="l">
              <a:buFont typeface="Times New Roman" panose="02020603050405020304" pitchFamily="18" charset="0"/>
              <a:buChar char="•"/>
            </a:pPr>
            <a:r>
              <a:rPr lang="en-US" altLang="zh-CN" sz="1800" b="1" dirty="0"/>
              <a:t>      	    sum+=</a:t>
            </a:r>
            <a:r>
              <a:rPr lang="en-US" altLang="zh-CN" sz="1800" b="1" dirty="0" err="1"/>
              <a:t>i</a:t>
            </a:r>
            <a:r>
              <a:rPr lang="en-US" altLang="zh-CN" sz="1800" b="1" dirty="0"/>
              <a:t>;</a:t>
            </a:r>
            <a:endParaRPr lang="zh-CN" altLang="en-US" sz="1800" b="1" dirty="0"/>
          </a:p>
          <a:p>
            <a:pPr marL="342900" indent="-342900" algn="l">
              <a:buFont typeface="Times New Roman" panose="02020603050405020304" pitchFamily="18" charset="0"/>
              <a:buChar char="•"/>
            </a:pPr>
            <a:r>
              <a:rPr lang="en-US" altLang="zh-CN" sz="1800" b="1" dirty="0"/>
              <a:t>      	    </a:t>
            </a:r>
            <a:r>
              <a:rPr lang="en-US" altLang="zh-CN" sz="1800" b="1" dirty="0" err="1"/>
              <a:t>i</a:t>
            </a:r>
            <a:r>
              <a:rPr lang="en-US" altLang="zh-CN" sz="1800" b="1" dirty="0"/>
              <a:t>++;</a:t>
            </a:r>
            <a:endParaRPr lang="zh-CN" altLang="en-US" sz="1800" b="1" dirty="0"/>
          </a:p>
          <a:p>
            <a:pPr marL="342900" indent="-342900" algn="l">
              <a:buFont typeface="Times New Roman" panose="02020603050405020304" pitchFamily="18" charset="0"/>
              <a:buChar char="•"/>
            </a:pPr>
            <a:r>
              <a:rPr lang="en-US" altLang="zh-CN" sz="1800" b="1" dirty="0"/>
              <a:t>    		}</a:t>
            </a:r>
            <a:endParaRPr lang="zh-CN" altLang="en-US" sz="1800" b="1" dirty="0"/>
          </a:p>
          <a:p>
            <a:pPr marL="342900" indent="-342900" algn="l">
              <a:buFont typeface="Times New Roman" panose="02020603050405020304" pitchFamily="18" charset="0"/>
              <a:buChar char="•"/>
            </a:pPr>
            <a:r>
              <a:rPr lang="en-US" altLang="zh-CN" sz="1800" b="1" dirty="0"/>
              <a:t>    		</a:t>
            </a:r>
            <a:r>
              <a:rPr lang="en-US" altLang="zh-CN" sz="1800" b="1" dirty="0" err="1"/>
              <a:t>System.out.println</a:t>
            </a:r>
            <a:r>
              <a:rPr lang="en-US" altLang="zh-CN" sz="1800" b="1" dirty="0"/>
              <a:t>("sum="+sum);</a:t>
            </a:r>
            <a:endParaRPr lang="zh-CN" altLang="en-US" sz="1800" b="1" dirty="0"/>
          </a:p>
          <a:p>
            <a:pPr marL="342900" indent="-342900" algn="l">
              <a:buFont typeface="Times New Roman" panose="02020603050405020304" pitchFamily="18" charset="0"/>
              <a:buChar char="•"/>
            </a:pPr>
            <a:r>
              <a:rPr lang="en-US" altLang="zh-CN" sz="1800" b="1" dirty="0"/>
              <a:t>  	}</a:t>
            </a:r>
            <a:endParaRPr lang="zh-CN" altLang="en-US" sz="1800" b="1" dirty="0"/>
          </a:p>
          <a:p>
            <a:pPr marL="342900" indent="-342900" algn="l">
              <a:buFont typeface="Times New Roman" panose="02020603050405020304" pitchFamily="18" charset="0"/>
              <a:buChar char="•"/>
            </a:pPr>
            <a:r>
              <a:rPr lang="en-US" altLang="zh-CN" sz="1800" b="1" dirty="0"/>
              <a:t>}</a:t>
            </a:r>
            <a:endParaRPr lang="zh-CN" altLang="en-US" sz="3200" dirty="0"/>
          </a:p>
        </p:txBody>
      </p:sp>
    </p:spTree>
    <p:extLst>
      <p:ext uri="{BB962C8B-B14F-4D97-AF65-F5344CB8AC3E}">
        <p14:creationId xmlns:p14="http://schemas.microsoft.com/office/powerpoint/2010/main" val="3375152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p:cBhvr>
                                        <p:cTn id="7" dur="500"/>
                                        <p:tgtEl>
                                          <p:spTgt spid="89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p:cBhvr>
                                        <p:cTn id="12" dur="500"/>
                                        <p:tgtEl>
                                          <p:spTgt spid="89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p:cBhvr>
                                        <p:cTn id="17" dur="500"/>
                                        <p:tgtEl>
                                          <p:spTgt spid="890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9091">
                                            <p:txEl>
                                              <p:pRg st="3" end="3"/>
                                            </p:txEl>
                                          </p:spTgt>
                                        </p:tgtEl>
                                        <p:attrNameLst>
                                          <p:attrName>style.visibility</p:attrName>
                                        </p:attrNameLst>
                                      </p:cBhvr>
                                      <p:to>
                                        <p:strVal val="visible"/>
                                      </p:to>
                                    </p:set>
                                    <p:animEffect>
                                      <p:cBhvr>
                                        <p:cTn id="22" dur="500"/>
                                        <p:tgtEl>
                                          <p:spTgt spid="890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9091">
                                            <p:txEl>
                                              <p:pRg st="4" end="4"/>
                                            </p:txEl>
                                          </p:spTgt>
                                        </p:tgtEl>
                                        <p:attrNameLst>
                                          <p:attrName>style.visibility</p:attrName>
                                        </p:attrNameLst>
                                      </p:cBhvr>
                                      <p:to>
                                        <p:strVal val="visible"/>
                                      </p:to>
                                    </p:set>
                                    <p:animEffect>
                                      <p:cBhvr>
                                        <p:cTn id="27" dur="500"/>
                                        <p:tgtEl>
                                          <p:spTgt spid="890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9091">
                                            <p:txEl>
                                              <p:pRg st="5" end="5"/>
                                            </p:txEl>
                                          </p:spTgt>
                                        </p:tgtEl>
                                        <p:attrNameLst>
                                          <p:attrName>style.visibility</p:attrName>
                                        </p:attrNameLst>
                                      </p:cBhvr>
                                      <p:to>
                                        <p:strVal val="visible"/>
                                      </p:to>
                                    </p:set>
                                    <p:animEffect>
                                      <p:cBhvr>
                                        <p:cTn id="32" dur="500"/>
                                        <p:tgtEl>
                                          <p:spTgt spid="890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9091">
                                            <p:txEl>
                                              <p:pRg st="6" end="6"/>
                                            </p:txEl>
                                          </p:spTgt>
                                        </p:tgtEl>
                                        <p:attrNameLst>
                                          <p:attrName>style.visibility</p:attrName>
                                        </p:attrNameLst>
                                      </p:cBhvr>
                                      <p:to>
                                        <p:strVal val="visible"/>
                                      </p:to>
                                    </p:set>
                                    <p:animEffect>
                                      <p:cBhvr>
                                        <p:cTn id="37" dur="500"/>
                                        <p:tgtEl>
                                          <p:spTgt spid="890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89091">
                                            <p:txEl>
                                              <p:pRg st="7" end="7"/>
                                            </p:txEl>
                                          </p:spTgt>
                                        </p:tgtEl>
                                        <p:attrNameLst>
                                          <p:attrName>style.visibility</p:attrName>
                                        </p:attrNameLst>
                                      </p:cBhvr>
                                      <p:to>
                                        <p:strVal val="visible"/>
                                      </p:to>
                                    </p:set>
                                    <p:animEffect>
                                      <p:cBhvr>
                                        <p:cTn id="42" dur="500"/>
                                        <p:tgtEl>
                                          <p:spTgt spid="890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89091">
                                            <p:txEl>
                                              <p:pRg st="8" end="8"/>
                                            </p:txEl>
                                          </p:spTgt>
                                        </p:tgtEl>
                                        <p:attrNameLst>
                                          <p:attrName>style.visibility</p:attrName>
                                        </p:attrNameLst>
                                      </p:cBhvr>
                                      <p:to>
                                        <p:strVal val="visible"/>
                                      </p:to>
                                    </p:set>
                                    <p:animEffect>
                                      <p:cBhvr>
                                        <p:cTn id="47" dur="500"/>
                                        <p:tgtEl>
                                          <p:spTgt spid="8909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9091">
                                            <p:txEl>
                                              <p:pRg st="9" end="9"/>
                                            </p:txEl>
                                          </p:spTgt>
                                        </p:tgtEl>
                                        <p:attrNameLst>
                                          <p:attrName>style.visibility</p:attrName>
                                        </p:attrNameLst>
                                      </p:cBhvr>
                                      <p:to>
                                        <p:strVal val="visible"/>
                                      </p:to>
                                    </p:set>
                                    <p:animEffect>
                                      <p:cBhvr>
                                        <p:cTn id="52" dur="500"/>
                                        <p:tgtEl>
                                          <p:spTgt spid="8909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89091">
                                            <p:txEl>
                                              <p:pRg st="10" end="10"/>
                                            </p:txEl>
                                          </p:spTgt>
                                        </p:tgtEl>
                                        <p:attrNameLst>
                                          <p:attrName>style.visibility</p:attrName>
                                        </p:attrNameLst>
                                      </p:cBhvr>
                                      <p:to>
                                        <p:strVal val="visible"/>
                                      </p:to>
                                    </p:set>
                                    <p:animEffect>
                                      <p:cBhvr>
                                        <p:cTn id="57" dur="500"/>
                                        <p:tgtEl>
                                          <p:spTgt spid="8909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89091">
                                            <p:txEl>
                                              <p:pRg st="11" end="11"/>
                                            </p:txEl>
                                          </p:spTgt>
                                        </p:tgtEl>
                                        <p:attrNameLst>
                                          <p:attrName>style.visibility</p:attrName>
                                        </p:attrNameLst>
                                      </p:cBhvr>
                                      <p:to>
                                        <p:strVal val="visible"/>
                                      </p:to>
                                    </p:set>
                                    <p:animEffect>
                                      <p:cBhvr>
                                        <p:cTn id="62" dur="500"/>
                                        <p:tgtEl>
                                          <p:spTgt spid="89091">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89091">
                                            <p:txEl>
                                              <p:pRg st="12" end="12"/>
                                            </p:txEl>
                                          </p:spTgt>
                                        </p:tgtEl>
                                        <p:attrNameLst>
                                          <p:attrName>style.visibility</p:attrName>
                                        </p:attrNameLst>
                                      </p:cBhvr>
                                      <p:to>
                                        <p:strVal val="visible"/>
                                      </p:to>
                                    </p:set>
                                    <p:animEffect>
                                      <p:cBhvr>
                                        <p:cTn id="67" dur="500"/>
                                        <p:tgtEl>
                                          <p:spTgt spid="89091">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89091">
                                            <p:txEl>
                                              <p:pRg st="13" end="13"/>
                                            </p:txEl>
                                          </p:spTgt>
                                        </p:tgtEl>
                                        <p:attrNameLst>
                                          <p:attrName>style.visibility</p:attrName>
                                        </p:attrNameLst>
                                      </p:cBhvr>
                                      <p:to>
                                        <p:strVal val="visible"/>
                                      </p:to>
                                    </p:set>
                                    <p:animEffect>
                                      <p:cBhvr>
                                        <p:cTn id="72" dur="500"/>
                                        <p:tgtEl>
                                          <p:spTgt spid="89091">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89091">
                                            <p:txEl>
                                              <p:pRg st="14" end="14"/>
                                            </p:txEl>
                                          </p:spTgt>
                                        </p:tgtEl>
                                        <p:attrNameLst>
                                          <p:attrName>style.visibility</p:attrName>
                                        </p:attrNameLst>
                                      </p:cBhvr>
                                      <p:to>
                                        <p:strVal val="visible"/>
                                      </p:to>
                                    </p:set>
                                    <p:animEffect>
                                      <p:cBhvr>
                                        <p:cTn id="77" dur="500"/>
                                        <p:tgtEl>
                                          <p:spTgt spid="890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2"/>
          <p:cNvSpPr>
            <a:spLocks noChangeArrowheads="1"/>
          </p:cNvSpPr>
          <p:nvPr/>
        </p:nvSpPr>
        <p:spPr bwMode="auto">
          <a:xfrm>
            <a:off x="752830" y="287507"/>
            <a:ext cx="7010252" cy="555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a:lnSpc>
                <a:spcPct val="178000"/>
              </a:lnSpc>
              <a:spcBef>
                <a:spcPts val="800"/>
              </a:spcBef>
              <a:buSzPct val="100000"/>
              <a:buFont typeface="Times New Roman" panose="02020603050405020304" pitchFamily="18" charset="0"/>
              <a:buNone/>
            </a:pPr>
            <a:r>
              <a:rPr lang="en-US" altLang="zh-CN" sz="2200" b="1" dirty="0">
                <a:latin typeface="Times New Roman" panose="02020603050405020304" pitchFamily="18" charset="0"/>
                <a:sym typeface="Times New Roman" panose="02020603050405020304" pitchFamily="18" charset="0"/>
              </a:rPr>
              <a:t>1. </a:t>
            </a:r>
            <a:r>
              <a:rPr lang="zh-CN" altLang="en-US" sz="2200" b="1" dirty="0">
                <a:latin typeface="Times New Roman" panose="02020603050405020304" pitchFamily="18" charset="0"/>
                <a:sym typeface="Times New Roman" panose="02020603050405020304" pitchFamily="18" charset="0"/>
              </a:rPr>
              <a:t>整数类</a:t>
            </a:r>
          </a:p>
          <a:p>
            <a:pPr>
              <a:lnSpc>
                <a:spcPct val="178000"/>
              </a:lnSpc>
              <a:spcBef>
                <a:spcPts val="800"/>
              </a:spcBef>
              <a:buSzPct val="100000"/>
              <a:buFont typeface="Times New Roman" panose="02020603050405020304" pitchFamily="18" charset="0"/>
              <a:buNone/>
            </a:pPr>
            <a:r>
              <a:rPr lang="en-US" altLang="zh-CN" sz="2200" dirty="0">
                <a:latin typeface="Times New Roman" panose="02020603050405020304" pitchFamily="18" charset="0"/>
                <a:sym typeface="Times New Roman" panose="02020603050405020304" pitchFamily="18" charset="0"/>
              </a:rPr>
              <a:t>(1) </a:t>
            </a:r>
            <a:r>
              <a:rPr lang="zh-CN" altLang="en-US" sz="2200" dirty="0">
                <a:latin typeface="Times New Roman" panose="02020603050405020304" pitchFamily="18" charset="0"/>
                <a:sym typeface="Times New Roman" panose="02020603050405020304" pitchFamily="18" charset="0"/>
              </a:rPr>
              <a:t>采用三种进制</a:t>
            </a:r>
            <a:r>
              <a:rPr lang="en-US" altLang="zh-CN" sz="2200" dirty="0">
                <a:sym typeface="Times New Roman" panose="02020603050405020304" pitchFamily="18" charset="0"/>
              </a:rPr>
              <a:t>——</a:t>
            </a:r>
            <a:r>
              <a:rPr lang="zh-CN" altLang="en-US" sz="2200" dirty="0">
                <a:latin typeface="Times New Roman" panose="02020603050405020304" pitchFamily="18" charset="0"/>
                <a:sym typeface="Times New Roman" panose="02020603050405020304" pitchFamily="18" charset="0"/>
              </a:rPr>
              <a:t>十进制、八进制和十六进制。</a:t>
            </a:r>
          </a:p>
          <a:p>
            <a:pPr>
              <a:lnSpc>
                <a:spcPct val="178000"/>
              </a:lnSpc>
              <a:spcBef>
                <a:spcPts val="800"/>
              </a:spcBef>
              <a:buSzPct val="100000"/>
              <a:buFont typeface="Times New Roman" panose="02020603050405020304" pitchFamily="18" charset="0"/>
              <a:buNone/>
            </a:pPr>
            <a:r>
              <a:rPr lang="en-US" altLang="zh-CN" sz="2200" dirty="0">
                <a:latin typeface="Times New Roman" panose="02020603050405020304" pitchFamily="18" charset="0"/>
                <a:sym typeface="Times New Roman" panose="02020603050405020304" pitchFamily="18" charset="0"/>
              </a:rPr>
              <a:t>2 </a:t>
            </a:r>
            <a:r>
              <a:rPr lang="en-US" altLang="zh-CN" sz="2200" dirty="0">
                <a:sym typeface="Times New Roman" panose="02020603050405020304" pitchFamily="18" charset="0"/>
              </a:rPr>
              <a:t>——</a:t>
            </a:r>
            <a:r>
              <a:rPr lang="en-US" altLang="zh-CN" sz="2200" dirty="0">
                <a:latin typeface="Times New Roman" panose="02020603050405020304" pitchFamily="18" charset="0"/>
                <a:sym typeface="Times New Roman" panose="02020603050405020304" pitchFamily="18" charset="0"/>
              </a:rPr>
              <a:t> </a:t>
            </a:r>
            <a:r>
              <a:rPr lang="zh-CN" altLang="en-US" sz="2200" dirty="0">
                <a:latin typeface="Times New Roman" panose="02020603050405020304" pitchFamily="18" charset="0"/>
                <a:sym typeface="Times New Roman" panose="02020603050405020304" pitchFamily="18" charset="0"/>
              </a:rPr>
              <a:t>十进制值是</a:t>
            </a:r>
            <a:r>
              <a:rPr lang="en-US" altLang="zh-CN" sz="2200" dirty="0">
                <a:latin typeface="Times New Roman" panose="02020603050405020304" pitchFamily="18" charset="0"/>
                <a:sym typeface="Times New Roman" panose="02020603050405020304" pitchFamily="18" charset="0"/>
              </a:rPr>
              <a:t>2</a:t>
            </a:r>
            <a:r>
              <a:rPr lang="zh-CN" altLang="en-US" sz="2200" dirty="0">
                <a:latin typeface="Times New Roman" panose="02020603050405020304" pitchFamily="18" charset="0"/>
                <a:sym typeface="Times New Roman" panose="02020603050405020304" pitchFamily="18" charset="0"/>
              </a:rPr>
              <a:t>；</a:t>
            </a:r>
          </a:p>
          <a:p>
            <a:pPr>
              <a:lnSpc>
                <a:spcPct val="178000"/>
              </a:lnSpc>
              <a:spcBef>
                <a:spcPts val="800"/>
              </a:spcBef>
              <a:buSzPct val="100000"/>
              <a:buFont typeface="Times New Roman" panose="02020603050405020304" pitchFamily="18" charset="0"/>
              <a:buNone/>
            </a:pPr>
            <a:r>
              <a:rPr lang="en-US" altLang="zh-CN" sz="2200" dirty="0">
                <a:latin typeface="Times New Roman" panose="02020603050405020304" pitchFamily="18" charset="0"/>
                <a:sym typeface="Times New Roman" panose="02020603050405020304" pitchFamily="18" charset="0"/>
              </a:rPr>
              <a:t>077 </a:t>
            </a:r>
            <a:r>
              <a:rPr lang="en-US" altLang="zh-CN" sz="2200" dirty="0">
                <a:sym typeface="Times New Roman" panose="02020603050405020304" pitchFamily="18" charset="0"/>
              </a:rPr>
              <a:t>——</a:t>
            </a:r>
            <a:r>
              <a:rPr lang="en-US" altLang="zh-CN" sz="2200" dirty="0">
                <a:latin typeface="Times New Roman" panose="02020603050405020304" pitchFamily="18" charset="0"/>
                <a:sym typeface="Times New Roman" panose="02020603050405020304" pitchFamily="18" charset="0"/>
              </a:rPr>
              <a:t> </a:t>
            </a:r>
            <a:r>
              <a:rPr lang="zh-CN" altLang="en-US" sz="2200" dirty="0">
                <a:latin typeface="Times New Roman" panose="02020603050405020304" pitchFamily="18" charset="0"/>
                <a:sym typeface="Times New Roman" panose="02020603050405020304" pitchFamily="18" charset="0"/>
              </a:rPr>
              <a:t>首位的</a:t>
            </a:r>
            <a:r>
              <a:rPr lang="en-US" altLang="zh-CN" sz="2200" dirty="0">
                <a:latin typeface="Times New Roman" panose="02020603050405020304" pitchFamily="18" charset="0"/>
                <a:sym typeface="Times New Roman" panose="02020603050405020304" pitchFamily="18" charset="0"/>
              </a:rPr>
              <a:t>0</a:t>
            </a:r>
            <a:r>
              <a:rPr lang="zh-CN" altLang="en-US" sz="2200" dirty="0">
                <a:latin typeface="Times New Roman" panose="02020603050405020304" pitchFamily="18" charset="0"/>
                <a:sym typeface="Times New Roman" panose="02020603050405020304" pitchFamily="18" charset="0"/>
              </a:rPr>
              <a:t>表示这是一个八进制的数值；</a:t>
            </a:r>
          </a:p>
          <a:p>
            <a:pPr>
              <a:lnSpc>
                <a:spcPct val="178000"/>
              </a:lnSpc>
              <a:spcBef>
                <a:spcPts val="800"/>
              </a:spcBef>
              <a:buSzPct val="100000"/>
              <a:buFont typeface="Times New Roman" panose="02020603050405020304" pitchFamily="18" charset="0"/>
              <a:buNone/>
            </a:pPr>
            <a:r>
              <a:rPr lang="en-US" altLang="zh-CN" sz="2200" dirty="0">
                <a:latin typeface="Times New Roman" panose="02020603050405020304" pitchFamily="18" charset="0"/>
                <a:sym typeface="Times New Roman" panose="02020603050405020304" pitchFamily="18" charset="0"/>
              </a:rPr>
              <a:t>0xBAAC </a:t>
            </a:r>
            <a:r>
              <a:rPr lang="en-US" altLang="zh-CN" sz="2200" dirty="0">
                <a:sym typeface="Times New Roman" panose="02020603050405020304" pitchFamily="18" charset="0"/>
              </a:rPr>
              <a:t>——</a:t>
            </a:r>
            <a:r>
              <a:rPr lang="en-US" altLang="zh-CN" sz="2200" dirty="0">
                <a:latin typeface="Times New Roman" panose="02020603050405020304" pitchFamily="18" charset="0"/>
                <a:sym typeface="Times New Roman" panose="02020603050405020304" pitchFamily="18" charset="0"/>
              </a:rPr>
              <a:t> </a:t>
            </a:r>
            <a:r>
              <a:rPr lang="zh-CN" altLang="en-US" sz="2200" dirty="0">
                <a:latin typeface="Times New Roman" panose="02020603050405020304" pitchFamily="18" charset="0"/>
                <a:sym typeface="Times New Roman" panose="02020603050405020304" pitchFamily="18" charset="0"/>
              </a:rPr>
              <a:t>首位的</a:t>
            </a:r>
            <a:r>
              <a:rPr lang="en-US" altLang="zh-CN" sz="2200" dirty="0">
                <a:latin typeface="Times New Roman" panose="02020603050405020304" pitchFamily="18" charset="0"/>
                <a:sym typeface="Times New Roman" panose="02020603050405020304" pitchFamily="18" charset="0"/>
              </a:rPr>
              <a:t>0x</a:t>
            </a:r>
            <a:r>
              <a:rPr lang="zh-CN" altLang="en-US" sz="2200" dirty="0">
                <a:latin typeface="Times New Roman" panose="02020603050405020304" pitchFamily="18" charset="0"/>
                <a:sym typeface="Times New Roman" panose="02020603050405020304" pitchFamily="18" charset="0"/>
              </a:rPr>
              <a:t>表示这是一个十六进制的数值。</a:t>
            </a:r>
          </a:p>
          <a:p>
            <a:pPr>
              <a:lnSpc>
                <a:spcPct val="178000"/>
              </a:lnSpc>
              <a:spcBef>
                <a:spcPts val="800"/>
              </a:spcBef>
              <a:buSzPct val="100000"/>
              <a:buFont typeface="Times New Roman" panose="02020603050405020304" pitchFamily="18" charset="0"/>
              <a:buNone/>
            </a:pPr>
            <a:r>
              <a:rPr lang="en-US" altLang="zh-CN" sz="2200" dirty="0">
                <a:latin typeface="Times New Roman" panose="02020603050405020304" pitchFamily="18" charset="0"/>
                <a:sym typeface="Times New Roman" panose="02020603050405020304" pitchFamily="18" charset="0"/>
              </a:rPr>
              <a:t>(2) </a:t>
            </a:r>
            <a:r>
              <a:rPr lang="zh-CN" altLang="en-US" sz="2200" dirty="0">
                <a:latin typeface="Times New Roman" panose="02020603050405020304" pitchFamily="18" charset="0"/>
                <a:sym typeface="Times New Roman" panose="02020603050405020304" pitchFamily="18" charset="0"/>
              </a:rPr>
              <a:t>具有缺省</a:t>
            </a:r>
            <a:r>
              <a:rPr lang="en-US" altLang="zh-CN" sz="2200" dirty="0" err="1">
                <a:latin typeface="Times New Roman" panose="02020603050405020304" pitchFamily="18" charset="0"/>
                <a:sym typeface="Times New Roman" panose="02020603050405020304" pitchFamily="18" charset="0"/>
              </a:rPr>
              <a:t>int</a:t>
            </a:r>
            <a:r>
              <a:rPr lang="zh-CN" altLang="en-US" sz="2200" dirty="0">
                <a:latin typeface="Times New Roman" panose="02020603050405020304" pitchFamily="18" charset="0"/>
                <a:sym typeface="Times New Roman" panose="02020603050405020304" pitchFamily="18" charset="0"/>
              </a:rPr>
              <a:t>。</a:t>
            </a:r>
          </a:p>
          <a:p>
            <a:pPr>
              <a:lnSpc>
                <a:spcPct val="178000"/>
              </a:lnSpc>
              <a:spcBef>
                <a:spcPts val="800"/>
              </a:spcBef>
              <a:buSzPct val="100000"/>
              <a:buFont typeface="Times New Roman" panose="02020603050405020304" pitchFamily="18" charset="0"/>
              <a:buNone/>
            </a:pPr>
            <a:r>
              <a:rPr lang="en-US" altLang="zh-CN" sz="2200" dirty="0">
                <a:latin typeface="Times New Roman" panose="02020603050405020304" pitchFamily="18" charset="0"/>
                <a:sym typeface="Times New Roman" panose="02020603050405020304" pitchFamily="18" charset="0"/>
              </a:rPr>
              <a:t>(3) </a:t>
            </a:r>
            <a:r>
              <a:rPr lang="zh-CN" altLang="en-US" sz="2200" dirty="0">
                <a:latin typeface="Times New Roman" panose="02020603050405020304" pitchFamily="18" charset="0"/>
                <a:sym typeface="Times New Roman" panose="02020603050405020304" pitchFamily="18" charset="0"/>
              </a:rPr>
              <a:t>用字母</a:t>
            </a:r>
            <a:r>
              <a:rPr lang="zh-CN" altLang="en-US" sz="2200" dirty="0">
                <a:sym typeface="Times New Roman" panose="02020603050405020304" pitchFamily="18" charset="0"/>
              </a:rPr>
              <a:t>“</a:t>
            </a:r>
            <a:r>
              <a:rPr lang="en-US" altLang="zh-CN" sz="2200" dirty="0">
                <a:latin typeface="Times New Roman" panose="02020603050405020304" pitchFamily="18" charset="0"/>
                <a:sym typeface="Times New Roman" panose="02020603050405020304" pitchFamily="18" charset="0"/>
              </a:rPr>
              <a:t>L</a:t>
            </a:r>
            <a:r>
              <a:rPr lang="en-US" altLang="zh-CN" sz="2200" dirty="0">
                <a:sym typeface="Times New Roman" panose="02020603050405020304" pitchFamily="18" charset="0"/>
              </a:rPr>
              <a:t>”</a:t>
            </a:r>
            <a:r>
              <a:rPr lang="zh-CN" altLang="en-US" sz="2200" dirty="0">
                <a:latin typeface="Times New Roman" panose="02020603050405020304" pitchFamily="18" charset="0"/>
                <a:sym typeface="Times New Roman" panose="02020603050405020304" pitchFamily="18" charset="0"/>
              </a:rPr>
              <a:t>和</a:t>
            </a:r>
            <a:r>
              <a:rPr lang="zh-CN" altLang="en-US" sz="2200" dirty="0">
                <a:sym typeface="Times New Roman" panose="02020603050405020304" pitchFamily="18" charset="0"/>
              </a:rPr>
              <a:t>“</a:t>
            </a:r>
            <a:r>
              <a:rPr lang="en-US" altLang="zh-CN" sz="2200" dirty="0">
                <a:latin typeface="Times New Roman" panose="02020603050405020304" pitchFamily="18" charset="0"/>
                <a:sym typeface="Times New Roman" panose="02020603050405020304" pitchFamily="18" charset="0"/>
              </a:rPr>
              <a:t>l</a:t>
            </a:r>
            <a:r>
              <a:rPr lang="en-US" altLang="zh-CN" sz="2200" dirty="0">
                <a:sym typeface="Times New Roman" panose="02020603050405020304" pitchFamily="18" charset="0"/>
              </a:rPr>
              <a:t>”</a:t>
            </a:r>
            <a:r>
              <a:rPr lang="zh-CN" altLang="en-US" sz="2200" dirty="0">
                <a:latin typeface="Times New Roman" panose="02020603050405020304" pitchFamily="18" charset="0"/>
                <a:sym typeface="Times New Roman" panose="02020603050405020304" pitchFamily="18" charset="0"/>
              </a:rPr>
              <a:t>定义</a:t>
            </a:r>
            <a:r>
              <a:rPr lang="en-US" altLang="zh-CN" sz="2200" dirty="0">
                <a:latin typeface="Times New Roman" panose="02020603050405020304" pitchFamily="18" charset="0"/>
                <a:sym typeface="Times New Roman" panose="02020603050405020304" pitchFamily="18" charset="0"/>
              </a:rPr>
              <a:t>long</a:t>
            </a:r>
            <a:r>
              <a:rPr lang="zh-CN" altLang="en-US" sz="2200" dirty="0">
                <a:latin typeface="Times New Roman" panose="02020603050405020304" pitchFamily="18" charset="0"/>
                <a:sym typeface="Times New Roman" panose="02020603050405020304" pitchFamily="18" charset="0"/>
              </a:rPr>
              <a:t>。</a:t>
            </a:r>
          </a:p>
          <a:p>
            <a:pPr>
              <a:lnSpc>
                <a:spcPct val="178000"/>
              </a:lnSpc>
              <a:spcBef>
                <a:spcPts val="800"/>
              </a:spcBef>
              <a:buSzPct val="100000"/>
              <a:buFont typeface="Times New Roman" panose="02020603050405020304" pitchFamily="18" charset="0"/>
              <a:buNone/>
            </a:pPr>
            <a:r>
              <a:rPr lang="en-US" altLang="zh-CN" sz="2200" dirty="0">
                <a:latin typeface="Times New Roman" panose="02020603050405020304" pitchFamily="18" charset="0"/>
                <a:sym typeface="Times New Roman" panose="02020603050405020304" pitchFamily="18" charset="0"/>
              </a:rPr>
              <a:t>(4) </a:t>
            </a:r>
            <a:r>
              <a:rPr lang="zh-CN" altLang="en-US" sz="2200" dirty="0">
                <a:latin typeface="Times New Roman" panose="02020603050405020304" pitchFamily="18" charset="0"/>
                <a:sym typeface="Times New Roman" panose="02020603050405020304" pitchFamily="18" charset="0"/>
              </a:rPr>
              <a:t>所有</a:t>
            </a:r>
            <a:r>
              <a:rPr lang="en-US" altLang="zh-CN" sz="2200" dirty="0">
                <a:latin typeface="Times New Roman" panose="02020603050405020304" pitchFamily="18" charset="0"/>
                <a:sym typeface="Times New Roman" panose="02020603050405020304" pitchFamily="18" charset="0"/>
              </a:rPr>
              <a:t>Java</a:t>
            </a:r>
            <a:r>
              <a:rPr lang="zh-CN" altLang="en-US" sz="2200" dirty="0">
                <a:latin typeface="Times New Roman" panose="02020603050405020304" pitchFamily="18" charset="0"/>
                <a:sym typeface="Times New Roman" panose="02020603050405020304" pitchFamily="18" charset="0"/>
              </a:rPr>
              <a:t>编程语言中的整数类型都是带符号的数字。</a:t>
            </a:r>
            <a:endParaRPr lang="zh-CN" altLang="en-US" sz="2200" dirty="0"/>
          </a:p>
        </p:txBody>
      </p:sp>
    </p:spTree>
    <p:extLst>
      <p:ext uri="{BB962C8B-B14F-4D97-AF65-F5344CB8AC3E}">
        <p14:creationId xmlns:p14="http://schemas.microsoft.com/office/powerpoint/2010/main" val="2837979932"/>
      </p:ext>
    </p:extLst>
  </p:cSld>
  <p:clrMapOvr>
    <a:masterClrMapping/>
  </p:clrMapOvr>
  <p:transition>
    <p:zoom dir="in"/>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ChangeArrowheads="1"/>
          </p:cNvSpPr>
          <p:nvPr/>
        </p:nvSpPr>
        <p:spPr bwMode="auto">
          <a:xfrm>
            <a:off x="790006" y="896367"/>
            <a:ext cx="79022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square">
            <a:spAutoFit/>
          </a:bodyPr>
          <a:lstStyle/>
          <a:p>
            <a:r>
              <a:rPr lang="zh-CN" altLang="en-US" sz="3600" b="1" dirty="0">
                <a:sym typeface="Arial" panose="020B0604020202020204" pitchFamily="34" charset="0"/>
              </a:rPr>
              <a:t>嵌套</a:t>
            </a:r>
            <a:r>
              <a:rPr lang="en-US" altLang="zh-CN" sz="3600" b="1" dirty="0">
                <a:sym typeface="Arial" panose="020B0604020202020204" pitchFamily="34" charset="0"/>
              </a:rPr>
              <a:t>while</a:t>
            </a:r>
            <a:r>
              <a:rPr lang="zh-CN" altLang="en-US" sz="3600" b="1" dirty="0">
                <a:sym typeface="Arial" panose="020B0604020202020204" pitchFamily="34" charset="0"/>
              </a:rPr>
              <a:t>循环</a:t>
            </a:r>
            <a:endParaRPr lang="zh-CN" altLang="en-US" dirty="0"/>
          </a:p>
        </p:txBody>
      </p:sp>
      <p:pic>
        <p:nvPicPr>
          <p:cNvPr id="2" name="图片 1"/>
          <p:cNvPicPr>
            <a:picLocks noChangeAspect="1"/>
          </p:cNvPicPr>
          <p:nvPr/>
        </p:nvPicPr>
        <p:blipFill>
          <a:blip r:embed="rId2"/>
          <a:stretch>
            <a:fillRect/>
          </a:stretch>
        </p:blipFill>
        <p:spPr>
          <a:xfrm>
            <a:off x="1647642" y="153863"/>
            <a:ext cx="5209524" cy="6390476"/>
          </a:xfrm>
          <a:prstGeom prst="rect">
            <a:avLst/>
          </a:prstGeom>
        </p:spPr>
      </p:pic>
    </p:spTree>
    <p:extLst>
      <p:ext uri="{BB962C8B-B14F-4D97-AF65-F5344CB8AC3E}">
        <p14:creationId xmlns:p14="http://schemas.microsoft.com/office/powerpoint/2010/main" val="13605157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991726" y="1834893"/>
            <a:ext cx="76327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buFont typeface="Wingdings" panose="05000000000000000000" pitchFamily="2" charset="2"/>
              <a:buChar char="Ø"/>
            </a:pPr>
            <a:r>
              <a:rPr lang="zh-CN" altLang="en-US" sz="2800" dirty="0">
                <a:latin typeface="隶书" panose="02010509060101010101" pitchFamily="49" charset="-122"/>
                <a:ea typeface="隶书" panose="02010509060101010101" pitchFamily="49" charset="-122"/>
                <a:sym typeface="隶书" panose="02010509060101010101" pitchFamily="49" charset="-122"/>
              </a:rPr>
              <a:t>按照预先定义好的次数循环执行一组语句</a:t>
            </a:r>
          </a:p>
          <a:p>
            <a:pPr>
              <a:buFont typeface="Wingdings" panose="05000000000000000000" pitchFamily="2" charset="2"/>
              <a:buChar char="Ø"/>
            </a:pPr>
            <a:r>
              <a:rPr lang="zh-CN" altLang="en-US" sz="2800" dirty="0">
                <a:latin typeface="隶书" panose="02010509060101010101" pitchFamily="49" charset="-122"/>
                <a:ea typeface="隶书" panose="02010509060101010101" pitchFamily="49" charset="-122"/>
                <a:sym typeface="隶书" panose="02010509060101010101" pitchFamily="49" charset="-122"/>
              </a:rPr>
              <a:t>等同于</a:t>
            </a:r>
            <a:r>
              <a:rPr lang="en-US" altLang="zh-CN" sz="2800" dirty="0">
                <a:latin typeface="隶书" panose="02010509060101010101" pitchFamily="49" charset="-122"/>
                <a:ea typeface="隶书" panose="02010509060101010101" pitchFamily="49" charset="-122"/>
                <a:sym typeface="隶书" panose="02010509060101010101" pitchFamily="49" charset="-122"/>
              </a:rPr>
              <a:t>while</a:t>
            </a:r>
            <a:r>
              <a:rPr lang="zh-CN" altLang="en-US" sz="2800" dirty="0">
                <a:latin typeface="隶书" panose="02010509060101010101" pitchFamily="49" charset="-122"/>
                <a:ea typeface="隶书" panose="02010509060101010101" pitchFamily="49" charset="-122"/>
                <a:sym typeface="隶书" panose="02010509060101010101" pitchFamily="49" charset="-122"/>
              </a:rPr>
              <a:t>循环，但有更集中的结构</a:t>
            </a:r>
            <a:endParaRPr lang="zh-CN" altLang="en-US" sz="2800" b="1" dirty="0">
              <a:solidFill>
                <a:srgbClr val="FFCC66"/>
              </a:solidFill>
              <a:latin typeface="幼圆" panose="02010509060101010101" pitchFamily="49" charset="-122"/>
              <a:ea typeface="幼圆" panose="02010509060101010101" pitchFamily="49" charset="-122"/>
              <a:sym typeface="幼圆" panose="02010509060101010101" pitchFamily="49" charset="-122"/>
            </a:endParaRPr>
          </a:p>
        </p:txBody>
      </p:sp>
      <p:sp>
        <p:nvSpPr>
          <p:cNvPr id="91139" name="Rectangle 3"/>
          <p:cNvSpPr>
            <a:spLocks noChangeArrowheads="1"/>
          </p:cNvSpPr>
          <p:nvPr/>
        </p:nvSpPr>
        <p:spPr bwMode="auto">
          <a:xfrm>
            <a:off x="1116013" y="641689"/>
            <a:ext cx="45323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r>
              <a:rPr lang="en-US" altLang="zh-CN" sz="4800" b="1" dirty="0">
                <a:sym typeface="Arial" panose="020B0604020202020204" pitchFamily="34" charset="0"/>
              </a:rPr>
              <a:t>for</a:t>
            </a:r>
            <a:r>
              <a:rPr lang="zh-CN" altLang="en-US" sz="4800" b="1" dirty="0">
                <a:sym typeface="Arial" panose="020B0604020202020204" pitchFamily="34" charset="0"/>
              </a:rPr>
              <a:t>循环</a:t>
            </a:r>
            <a:endParaRPr lang="zh-CN" altLang="en-US" sz="4800" dirty="0"/>
          </a:p>
        </p:txBody>
      </p:sp>
      <p:sp>
        <p:nvSpPr>
          <p:cNvPr id="91140" name="Rectangle 4"/>
          <p:cNvSpPr>
            <a:spLocks noChangeArrowheads="1"/>
          </p:cNvSpPr>
          <p:nvPr/>
        </p:nvSpPr>
        <p:spPr bwMode="auto">
          <a:xfrm>
            <a:off x="617785" y="3143250"/>
            <a:ext cx="8348662" cy="271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lIns="92075" tIns="46038" rIns="92075" bIns="46038"/>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spcBef>
                <a:spcPts val="800"/>
              </a:spcBef>
              <a:buSzPct val="100000"/>
              <a:buFont typeface="Times New Roman" panose="02020603050405020304" pitchFamily="18" charset="0"/>
              <a:buNone/>
            </a:pPr>
            <a:r>
              <a:rPr lang="zh-CN" altLang="en-US" sz="2400" b="1" dirty="0">
                <a:solidFill>
                  <a:srgbClr val="163794"/>
                </a:solidFill>
              </a:rPr>
              <a:t>语法形式为：</a:t>
            </a:r>
          </a:p>
          <a:p>
            <a:pPr eaLnBrk="0" hangingPunct="0">
              <a:spcBef>
                <a:spcPts val="800"/>
              </a:spcBef>
              <a:buSzPct val="100000"/>
              <a:buFont typeface="Times New Roman" panose="02020603050405020304" pitchFamily="18" charset="0"/>
              <a:buNone/>
            </a:pPr>
            <a:r>
              <a:rPr lang="zh-CN" altLang="en-US" sz="2400" b="1" dirty="0">
                <a:solidFill>
                  <a:srgbClr val="FF0000"/>
                </a:solidFill>
              </a:rPr>
              <a:t>	</a:t>
            </a:r>
            <a:r>
              <a:rPr lang="en-US" altLang="zh-CN" sz="2400" b="1" dirty="0">
                <a:solidFill>
                  <a:srgbClr val="FF0000"/>
                </a:solidFill>
              </a:rPr>
              <a:t>for (</a:t>
            </a:r>
            <a:r>
              <a:rPr lang="zh-CN" altLang="en-US" sz="2400" b="1" i="1" dirty="0">
                <a:solidFill>
                  <a:srgbClr val="FF0000"/>
                </a:solidFill>
              </a:rPr>
              <a:t>表达式</a:t>
            </a:r>
            <a:r>
              <a:rPr lang="en-US" altLang="zh-CN" sz="2400" b="1" i="1" dirty="0">
                <a:solidFill>
                  <a:srgbClr val="FF0000"/>
                </a:solidFill>
              </a:rPr>
              <a:t>1</a:t>
            </a:r>
            <a:r>
              <a:rPr lang="zh-CN" altLang="en-US" sz="2400" b="1" dirty="0">
                <a:solidFill>
                  <a:srgbClr val="FF0000"/>
                </a:solidFill>
              </a:rPr>
              <a:t>；</a:t>
            </a:r>
            <a:r>
              <a:rPr lang="zh-CN" altLang="en-US" sz="2400" b="1" i="1" dirty="0">
                <a:solidFill>
                  <a:srgbClr val="FF0000"/>
                </a:solidFill>
              </a:rPr>
              <a:t>表达式</a:t>
            </a:r>
            <a:r>
              <a:rPr lang="en-US" altLang="zh-CN" sz="2400" b="1" i="1" dirty="0">
                <a:solidFill>
                  <a:srgbClr val="FF0000"/>
                </a:solidFill>
              </a:rPr>
              <a:t>2</a:t>
            </a:r>
            <a:r>
              <a:rPr lang="zh-CN" altLang="en-US" sz="2400" b="1" dirty="0">
                <a:solidFill>
                  <a:srgbClr val="FF0000"/>
                </a:solidFill>
              </a:rPr>
              <a:t>；</a:t>
            </a:r>
            <a:r>
              <a:rPr lang="zh-CN" altLang="en-US" sz="2400" b="1" i="1" dirty="0">
                <a:solidFill>
                  <a:srgbClr val="FF0000"/>
                </a:solidFill>
              </a:rPr>
              <a:t>表达式</a:t>
            </a:r>
            <a:r>
              <a:rPr lang="en-US" altLang="zh-CN" sz="2400" b="1" i="1" dirty="0">
                <a:solidFill>
                  <a:srgbClr val="FF0000"/>
                </a:solidFill>
              </a:rPr>
              <a:t>3</a:t>
            </a:r>
            <a:r>
              <a:rPr lang="en-US" altLang="zh-CN" sz="2400" b="1" dirty="0">
                <a:solidFill>
                  <a:srgbClr val="FF0000"/>
                </a:solidFill>
              </a:rPr>
              <a:t>) </a:t>
            </a:r>
            <a:endParaRPr lang="zh-CN" altLang="en-US" sz="2400" b="1" dirty="0">
              <a:solidFill>
                <a:srgbClr val="FF0000"/>
              </a:solidFill>
            </a:endParaRPr>
          </a:p>
          <a:p>
            <a:pPr eaLnBrk="0" hangingPunct="0">
              <a:spcBef>
                <a:spcPts val="800"/>
              </a:spcBef>
              <a:buSzPct val="100000"/>
              <a:buFont typeface="Times New Roman" panose="02020603050405020304" pitchFamily="18" charset="0"/>
              <a:buNone/>
            </a:pPr>
            <a:r>
              <a:rPr lang="en-US" altLang="zh-CN" sz="2400" b="1" dirty="0">
                <a:solidFill>
                  <a:srgbClr val="FF0000"/>
                </a:solidFill>
              </a:rPr>
              <a:t>	{</a:t>
            </a:r>
            <a:endParaRPr lang="zh-CN" altLang="en-US" sz="2400" b="1" dirty="0">
              <a:solidFill>
                <a:srgbClr val="FF0000"/>
              </a:solidFill>
            </a:endParaRPr>
          </a:p>
          <a:p>
            <a:pPr eaLnBrk="0" hangingPunct="0">
              <a:spcBef>
                <a:spcPts val="800"/>
              </a:spcBef>
              <a:buSzPct val="100000"/>
              <a:buFont typeface="Times New Roman" panose="02020603050405020304" pitchFamily="18" charset="0"/>
              <a:buNone/>
            </a:pPr>
            <a:r>
              <a:rPr lang="en-US" altLang="zh-CN" sz="2400" b="1" i="1" dirty="0">
                <a:solidFill>
                  <a:srgbClr val="FF0000"/>
                </a:solidFill>
              </a:rPr>
              <a:t>		</a:t>
            </a:r>
            <a:r>
              <a:rPr lang="zh-CN" altLang="en-US" sz="2400" b="1" i="1" dirty="0">
                <a:solidFill>
                  <a:srgbClr val="FF0000"/>
                </a:solidFill>
              </a:rPr>
              <a:t>语句块；</a:t>
            </a:r>
            <a:endParaRPr lang="zh-CN" altLang="en-US" sz="2400" b="1" dirty="0">
              <a:solidFill>
                <a:srgbClr val="FF0000"/>
              </a:solidFill>
            </a:endParaRPr>
          </a:p>
          <a:p>
            <a:pPr eaLnBrk="0" hangingPunct="0">
              <a:spcBef>
                <a:spcPts val="800"/>
              </a:spcBef>
              <a:buSzPct val="100000"/>
              <a:buFont typeface="Times New Roman" panose="02020603050405020304" pitchFamily="18" charset="0"/>
              <a:buNone/>
            </a:pPr>
            <a:r>
              <a:rPr lang="zh-CN" altLang="en-US" sz="2400" b="1" dirty="0">
                <a:solidFill>
                  <a:srgbClr val="FF0000"/>
                </a:solidFill>
              </a:rPr>
              <a:t>	</a:t>
            </a:r>
            <a:r>
              <a:rPr lang="en-US" altLang="zh-CN" sz="2400" b="1" dirty="0">
                <a:solidFill>
                  <a:srgbClr val="FF0000"/>
                </a:solidFill>
              </a:rPr>
              <a:t>}</a:t>
            </a:r>
            <a:r>
              <a:rPr lang="en-US" altLang="zh-CN" sz="2400" b="1" dirty="0">
                <a:solidFill>
                  <a:srgbClr val="163794"/>
                </a:solidFill>
              </a:rPr>
              <a:t> </a:t>
            </a:r>
            <a:endParaRPr lang="zh-CN" altLang="en-US" dirty="0"/>
          </a:p>
        </p:txBody>
      </p:sp>
    </p:spTree>
    <p:extLst>
      <p:ext uri="{BB962C8B-B14F-4D97-AF65-F5344CB8AC3E}">
        <p14:creationId xmlns:p14="http://schemas.microsoft.com/office/powerpoint/2010/main" val="12882559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539750" y="315913"/>
            <a:ext cx="7772400" cy="576262"/>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altLang="zh-CN" sz="2000" b="0">
                <a:solidFill>
                  <a:srgbClr val="990033"/>
                </a:solidFill>
              </a:rPr>
              <a:t>for</a:t>
            </a:r>
            <a:r>
              <a:rPr lang="zh-CN" altLang="en-US" sz="2000" b="0">
                <a:solidFill>
                  <a:srgbClr val="990033"/>
                </a:solidFill>
              </a:rPr>
              <a:t>循环的流程图</a:t>
            </a:r>
            <a:endParaRPr lang="zh-CN" altLang="en-US"/>
          </a:p>
        </p:txBody>
      </p:sp>
      <p:sp>
        <p:nvSpPr>
          <p:cNvPr id="92163" name="Rectangle 3"/>
          <p:cNvSpPr>
            <a:spLocks noGrp="1" noChangeArrowheads="1"/>
          </p:cNvSpPr>
          <p:nvPr>
            <p:ph type="body" idx="1"/>
          </p:nvPr>
        </p:nvSpPr>
        <p:spPr>
          <a:xfrm>
            <a:off x="3921502" y="430213"/>
            <a:ext cx="5076825" cy="5949950"/>
          </a:xfrm>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rmAutofit lnSpcReduction="10000"/>
          </a:bodyPr>
          <a:lstStyle/>
          <a:p>
            <a:pPr marL="342900" indent="-342900" algn="l">
              <a:lnSpc>
                <a:spcPct val="150000"/>
              </a:lnSpc>
              <a:buFont typeface="Times New Roman" panose="02020603050405020304" pitchFamily="18" charset="0"/>
              <a:buChar char="•"/>
            </a:pPr>
            <a:r>
              <a:rPr lang="zh-CN" altLang="en-US" dirty="0">
                <a:latin typeface="幼圆" panose="02010509060101010101" pitchFamily="49" charset="-122"/>
                <a:ea typeface="幼圆" panose="02010509060101010101" pitchFamily="49" charset="-122"/>
                <a:sym typeface="幼圆" panose="02010509060101010101" pitchFamily="49" charset="-122"/>
              </a:rPr>
              <a:t> 	每个</a:t>
            </a:r>
            <a:r>
              <a:rPr lang="en-US" altLang="zh-CN" dirty="0">
                <a:latin typeface="幼圆" panose="02010509060101010101" pitchFamily="49" charset="-122"/>
                <a:ea typeface="幼圆" panose="02010509060101010101" pitchFamily="49" charset="-122"/>
                <a:sym typeface="幼圆" panose="02010509060101010101" pitchFamily="49" charset="-122"/>
              </a:rPr>
              <a:t>for</a:t>
            </a:r>
            <a:r>
              <a:rPr lang="zh-CN" altLang="en-US" dirty="0">
                <a:latin typeface="幼圆" panose="02010509060101010101" pitchFamily="49" charset="-122"/>
                <a:ea typeface="幼圆" panose="02010509060101010101" pitchFamily="49" charset="-122"/>
                <a:sym typeface="幼圆" panose="02010509060101010101" pitchFamily="49" charset="-122"/>
              </a:rPr>
              <a:t>语句都有一个用于决定循环开始和结束的变量，通常称这个变量为</a:t>
            </a:r>
            <a:r>
              <a:rPr lang="zh-CN" altLang="en-US" dirty="0">
                <a:solidFill>
                  <a:srgbClr val="FF0000"/>
                </a:solidFill>
                <a:latin typeface="幼圆" panose="02010509060101010101" pitchFamily="49" charset="-122"/>
                <a:ea typeface="幼圆" panose="02010509060101010101" pitchFamily="49" charset="-122"/>
                <a:sym typeface="幼圆" panose="02010509060101010101" pitchFamily="49" charset="-122"/>
              </a:rPr>
              <a:t>循环控制变量</a:t>
            </a:r>
            <a:r>
              <a:rPr lang="zh-CN" altLang="en-US" dirty="0">
                <a:latin typeface="幼圆" panose="02010509060101010101" pitchFamily="49" charset="-122"/>
                <a:ea typeface="幼圆" panose="02010509060101010101" pitchFamily="49" charset="-122"/>
                <a:sym typeface="幼圆" panose="02010509060101010101" pitchFamily="49" charset="-122"/>
              </a:rPr>
              <a:t>。</a:t>
            </a:r>
          </a:p>
          <a:p>
            <a:pPr marL="342900" indent="-342900" algn="l">
              <a:lnSpc>
                <a:spcPct val="150000"/>
              </a:lnSpc>
              <a:buFont typeface="Times New Roman" panose="02020603050405020304" pitchFamily="18" charset="0"/>
              <a:buChar char="•"/>
            </a:pPr>
            <a:r>
              <a:rPr lang="zh-CN" altLang="en-US" i="1" dirty="0">
                <a:solidFill>
                  <a:srgbClr val="FF0000"/>
                </a:solidFill>
                <a:latin typeface="幼圆" panose="02010509060101010101" pitchFamily="49" charset="-122"/>
                <a:ea typeface="幼圆" panose="02010509060101010101" pitchFamily="49" charset="-122"/>
                <a:sym typeface="幼圆" panose="02010509060101010101" pitchFamily="49" charset="-122"/>
              </a:rPr>
              <a:t>  表达式</a:t>
            </a:r>
            <a:r>
              <a:rPr lang="en-US" altLang="zh-CN" i="1" dirty="0">
                <a:solidFill>
                  <a:srgbClr val="FF0000"/>
                </a:solidFill>
                <a:latin typeface="幼圆" panose="02010509060101010101" pitchFamily="49" charset="-122"/>
                <a:ea typeface="幼圆" panose="02010509060101010101" pitchFamily="49" charset="-122"/>
                <a:sym typeface="幼圆" panose="02010509060101010101" pitchFamily="49" charset="-122"/>
              </a:rPr>
              <a:t>1</a:t>
            </a:r>
            <a:r>
              <a:rPr lang="zh-CN" altLang="en-US" dirty="0">
                <a:latin typeface="幼圆" panose="02010509060101010101" pitchFamily="49" charset="-122"/>
                <a:ea typeface="幼圆" panose="02010509060101010101" pitchFamily="49" charset="-122"/>
                <a:sym typeface="幼圆" panose="02010509060101010101" pitchFamily="49" charset="-122"/>
              </a:rPr>
              <a:t>用来给循环控制变量赋初值，它只在循环开始的时候</a:t>
            </a:r>
            <a:r>
              <a:rPr lang="zh-CN" altLang="en-US" u="sng" dirty="0">
                <a:solidFill>
                  <a:srgbClr val="FF0000"/>
                </a:solidFill>
                <a:latin typeface="幼圆" panose="02010509060101010101" pitchFamily="49" charset="-122"/>
                <a:ea typeface="幼圆" panose="02010509060101010101" pitchFamily="49" charset="-122"/>
                <a:sym typeface="幼圆" panose="02010509060101010101" pitchFamily="49" charset="-122"/>
              </a:rPr>
              <a:t>执行一次</a:t>
            </a:r>
            <a:r>
              <a:rPr lang="zh-CN" altLang="en-US" dirty="0">
                <a:latin typeface="幼圆" panose="02010509060101010101" pitchFamily="49" charset="-122"/>
                <a:ea typeface="幼圆" panose="02010509060101010101" pitchFamily="49" charset="-122"/>
                <a:sym typeface="幼圆" panose="02010509060101010101" pitchFamily="49" charset="-122"/>
              </a:rPr>
              <a:t>。</a:t>
            </a:r>
          </a:p>
          <a:p>
            <a:pPr marL="342900" indent="-342900" algn="l">
              <a:lnSpc>
                <a:spcPct val="150000"/>
              </a:lnSpc>
              <a:buFont typeface="Times New Roman" panose="02020603050405020304" pitchFamily="18" charset="0"/>
              <a:buChar char="•"/>
            </a:pPr>
            <a:r>
              <a:rPr lang="zh-CN" altLang="en-US" i="1" dirty="0">
                <a:solidFill>
                  <a:srgbClr val="FF0000"/>
                </a:solidFill>
                <a:latin typeface="幼圆" panose="02010509060101010101" pitchFamily="49" charset="-122"/>
                <a:ea typeface="幼圆" panose="02010509060101010101" pitchFamily="49" charset="-122"/>
                <a:sym typeface="幼圆" panose="02010509060101010101" pitchFamily="49" charset="-122"/>
              </a:rPr>
              <a:t>  表达式</a:t>
            </a:r>
            <a:r>
              <a:rPr lang="en-US" altLang="zh-CN" i="1" dirty="0">
                <a:solidFill>
                  <a:srgbClr val="FF0000"/>
                </a:solidFill>
                <a:latin typeface="幼圆" panose="02010509060101010101" pitchFamily="49" charset="-122"/>
                <a:ea typeface="幼圆" panose="02010509060101010101" pitchFamily="49" charset="-122"/>
                <a:sym typeface="幼圆" panose="02010509060101010101" pitchFamily="49" charset="-122"/>
              </a:rPr>
              <a:t>2</a:t>
            </a:r>
            <a:r>
              <a:rPr lang="zh-CN" altLang="en-US" dirty="0">
                <a:latin typeface="幼圆" panose="02010509060101010101" pitchFamily="49" charset="-122"/>
                <a:ea typeface="幼圆" panose="02010509060101010101" pitchFamily="49" charset="-122"/>
                <a:sym typeface="幼圆" panose="02010509060101010101" pitchFamily="49" charset="-122"/>
              </a:rPr>
              <a:t>是一个布尔表达式，用来决定何时终止循环。</a:t>
            </a:r>
          </a:p>
          <a:p>
            <a:pPr marL="342900" indent="-342900" algn="l">
              <a:lnSpc>
                <a:spcPct val="150000"/>
              </a:lnSpc>
              <a:buFont typeface="Times New Roman" panose="02020603050405020304" pitchFamily="18" charset="0"/>
              <a:buChar char="•"/>
            </a:pPr>
            <a:r>
              <a:rPr lang="zh-CN" altLang="en-US" i="1" dirty="0">
                <a:solidFill>
                  <a:srgbClr val="FF0000"/>
                </a:solidFill>
                <a:latin typeface="幼圆" panose="02010509060101010101" pitchFamily="49" charset="-122"/>
                <a:ea typeface="幼圆" panose="02010509060101010101" pitchFamily="49" charset="-122"/>
                <a:sym typeface="幼圆" panose="02010509060101010101" pitchFamily="49" charset="-122"/>
              </a:rPr>
              <a:t>  表达式</a:t>
            </a:r>
            <a:r>
              <a:rPr lang="en-US" altLang="zh-CN" i="1" dirty="0">
                <a:solidFill>
                  <a:srgbClr val="FF0000"/>
                </a:solidFill>
                <a:latin typeface="幼圆" panose="02010509060101010101" pitchFamily="49" charset="-122"/>
                <a:ea typeface="幼圆" panose="02010509060101010101" pitchFamily="49" charset="-122"/>
                <a:sym typeface="幼圆" panose="02010509060101010101" pitchFamily="49" charset="-122"/>
              </a:rPr>
              <a:t>3</a:t>
            </a:r>
            <a:r>
              <a:rPr lang="zh-CN" altLang="en-US" dirty="0">
                <a:latin typeface="幼圆" panose="02010509060101010101" pitchFamily="49" charset="-122"/>
                <a:ea typeface="幼圆" panose="02010509060101010101" pitchFamily="49" charset="-122"/>
                <a:sym typeface="幼圆" panose="02010509060101010101" pitchFamily="49" charset="-122"/>
              </a:rPr>
              <a:t>用于改变循环控制变量的值。</a:t>
            </a:r>
          </a:p>
          <a:p>
            <a:pPr marL="342900" indent="-342900" algn="l">
              <a:lnSpc>
                <a:spcPct val="150000"/>
              </a:lnSpc>
              <a:buFont typeface="Times New Roman" panose="02020603050405020304" pitchFamily="18" charset="0"/>
              <a:buChar char="•"/>
            </a:pPr>
            <a:endParaRPr lang="zh-CN" altLang="en-US" dirty="0">
              <a:latin typeface="幼圆" panose="02010509060101010101" pitchFamily="49" charset="-122"/>
              <a:ea typeface="幼圆" panose="02010509060101010101" pitchFamily="49" charset="-122"/>
              <a:sym typeface="幼圆" panose="02010509060101010101" pitchFamily="49" charset="-122"/>
            </a:endParaRPr>
          </a:p>
        </p:txBody>
      </p:sp>
      <p:sp>
        <p:nvSpPr>
          <p:cNvPr id="92164" name="Line 4"/>
          <p:cNvSpPr>
            <a:spLocks noChangeShapeType="1"/>
          </p:cNvSpPr>
          <p:nvPr/>
        </p:nvSpPr>
        <p:spPr bwMode="auto">
          <a:xfrm flipV="1">
            <a:off x="179388" y="1905000"/>
            <a:ext cx="1587" cy="3276600"/>
          </a:xfrm>
          <a:prstGeom prst="line">
            <a:avLst/>
          </a:prstGeom>
          <a:noFill/>
          <a:ln w="76200" cmpd="sng">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grpSp>
        <p:nvGrpSpPr>
          <p:cNvPr id="92165" name="Group 5"/>
          <p:cNvGrpSpPr>
            <a:grpSpLocks/>
          </p:cNvGrpSpPr>
          <p:nvPr/>
        </p:nvGrpSpPr>
        <p:grpSpPr bwMode="auto">
          <a:xfrm>
            <a:off x="179388" y="1081088"/>
            <a:ext cx="3678237" cy="5562600"/>
            <a:chOff x="0" y="0"/>
            <a:chExt cx="4146" cy="3504"/>
          </a:xfrm>
        </p:grpSpPr>
        <p:sp>
          <p:nvSpPr>
            <p:cNvPr id="92166" name="Rectangle 6"/>
            <p:cNvSpPr>
              <a:spLocks noChangeArrowheads="1"/>
            </p:cNvSpPr>
            <p:nvPr/>
          </p:nvSpPr>
          <p:spPr bwMode="auto">
            <a:xfrm>
              <a:off x="2305" y="1008"/>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en-US" altLang="zh-CN" sz="2000" b="1">
                  <a:latin typeface="Times New Roman" panose="02020603050405020304" pitchFamily="18" charset="0"/>
                  <a:sym typeface="Times New Roman" panose="02020603050405020304" pitchFamily="18" charset="0"/>
                </a:rPr>
                <a:t>true</a:t>
              </a:r>
              <a:endParaRPr lang="zh-CN" altLang="en-US"/>
            </a:p>
          </p:txBody>
        </p:sp>
        <p:sp>
          <p:nvSpPr>
            <p:cNvPr id="92167" name="Rectangle 7"/>
            <p:cNvSpPr>
              <a:spLocks noChangeArrowheads="1"/>
            </p:cNvSpPr>
            <p:nvPr/>
          </p:nvSpPr>
          <p:spPr bwMode="auto">
            <a:xfrm>
              <a:off x="2927" y="624"/>
              <a:ext cx="7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en-US" altLang="zh-CN" sz="2000" b="1">
                  <a:latin typeface="Times New Roman" panose="02020603050405020304" pitchFamily="18" charset="0"/>
                  <a:sym typeface="Times New Roman" panose="02020603050405020304" pitchFamily="18" charset="0"/>
                </a:rPr>
                <a:t>false</a:t>
              </a:r>
              <a:endParaRPr lang="zh-CN" altLang="en-US"/>
            </a:p>
          </p:txBody>
        </p:sp>
        <p:sp>
          <p:nvSpPr>
            <p:cNvPr id="92168" name="Line 8"/>
            <p:cNvSpPr>
              <a:spLocks noChangeShapeType="1"/>
            </p:cNvSpPr>
            <p:nvPr/>
          </p:nvSpPr>
          <p:spPr bwMode="auto">
            <a:xfrm flipV="1">
              <a:off x="2256" y="2286"/>
              <a:ext cx="1" cy="336"/>
            </a:xfrm>
            <a:prstGeom prst="line">
              <a:avLst/>
            </a:prstGeom>
            <a:noFill/>
            <a:ln w="76200" cmpd="sng">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92169" name="AutoShape 9"/>
            <p:cNvSpPr>
              <a:spLocks noChangeArrowheads="1"/>
            </p:cNvSpPr>
            <p:nvPr/>
          </p:nvSpPr>
          <p:spPr bwMode="auto">
            <a:xfrm>
              <a:off x="1536" y="1968"/>
              <a:ext cx="1437" cy="345"/>
            </a:xfrm>
            <a:prstGeom prst="flowChartProcess">
              <a:avLst/>
            </a:prstGeom>
            <a:solidFill>
              <a:schemeClr val="accent1"/>
            </a:solidFill>
            <a:ln w="38100" cmpd="sng">
              <a:solidFill>
                <a:schemeClr val="tx1"/>
              </a:solidFill>
              <a:bevel/>
              <a:headEnd/>
              <a:tailEnd/>
            </a:ln>
          </p:spPr>
          <p:txBody>
            <a:bodyPr wrap="none" anchor="ctr"/>
            <a:lstStyle/>
            <a:p>
              <a:r>
                <a:rPr lang="zh-CN" altLang="en-US" sz="2400" b="1">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求解表达式</a:t>
              </a:r>
              <a:r>
                <a:rPr lang="en-US" altLang="zh-CN" sz="2400" b="1">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3</a:t>
              </a:r>
              <a:endParaRPr lang="zh-CN" altLang="en-US"/>
            </a:p>
          </p:txBody>
        </p:sp>
        <p:sp>
          <p:nvSpPr>
            <p:cNvPr id="92170" name="AutoShape 10"/>
            <p:cNvSpPr>
              <a:spLocks noChangeArrowheads="1"/>
            </p:cNvSpPr>
            <p:nvPr/>
          </p:nvSpPr>
          <p:spPr bwMode="auto">
            <a:xfrm>
              <a:off x="1509" y="672"/>
              <a:ext cx="1488" cy="336"/>
            </a:xfrm>
            <a:prstGeom prst="flowChartDecision">
              <a:avLst/>
            </a:prstGeom>
            <a:solidFill>
              <a:schemeClr val="accent1"/>
            </a:solidFill>
            <a:ln w="38100" cmpd="sng">
              <a:solidFill>
                <a:schemeClr val="tx1"/>
              </a:solidFill>
              <a:bevel/>
              <a:headEnd/>
              <a:tailEnd/>
            </a:ln>
          </p:spPr>
          <p:txBody>
            <a:bodyPr wrap="none" anchor="ctr"/>
            <a:lstStyle/>
            <a:p>
              <a:r>
                <a:rPr lang="zh-CN" altLang="en-US" sz="2400" b="1">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表达式</a:t>
              </a:r>
              <a:r>
                <a:rPr lang="en-US" altLang="zh-CN" sz="2400" b="1">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2</a:t>
              </a:r>
              <a:endParaRPr lang="zh-CN" altLang="en-US"/>
            </a:p>
          </p:txBody>
        </p:sp>
        <p:sp>
          <p:nvSpPr>
            <p:cNvPr id="92171" name="Line 11"/>
            <p:cNvSpPr>
              <a:spLocks noChangeShapeType="1"/>
            </p:cNvSpPr>
            <p:nvPr/>
          </p:nvSpPr>
          <p:spPr bwMode="auto">
            <a:xfrm>
              <a:off x="2256" y="1008"/>
              <a:ext cx="1" cy="288"/>
            </a:xfrm>
            <a:prstGeom prst="line">
              <a:avLst/>
            </a:prstGeom>
            <a:noFill/>
            <a:ln w="76200" cmpd="sng">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92172" name="Line 12"/>
            <p:cNvSpPr>
              <a:spLocks noChangeShapeType="1"/>
            </p:cNvSpPr>
            <p:nvPr/>
          </p:nvSpPr>
          <p:spPr bwMode="auto">
            <a:xfrm>
              <a:off x="2256" y="288"/>
              <a:ext cx="1" cy="384"/>
            </a:xfrm>
            <a:prstGeom prst="line">
              <a:avLst/>
            </a:prstGeom>
            <a:noFill/>
            <a:ln w="76200" cmpd="sng">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92173" name="Line 13"/>
            <p:cNvSpPr>
              <a:spLocks noChangeShapeType="1"/>
            </p:cNvSpPr>
            <p:nvPr/>
          </p:nvSpPr>
          <p:spPr bwMode="auto">
            <a:xfrm>
              <a:off x="2292" y="2862"/>
              <a:ext cx="1" cy="336"/>
            </a:xfrm>
            <a:prstGeom prst="line">
              <a:avLst/>
            </a:prstGeom>
            <a:noFill/>
            <a:ln w="76200" cmpd="sng">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92174" name="Line 14"/>
            <p:cNvSpPr>
              <a:spLocks noChangeShapeType="1"/>
            </p:cNvSpPr>
            <p:nvPr/>
          </p:nvSpPr>
          <p:spPr bwMode="auto">
            <a:xfrm>
              <a:off x="0" y="2601"/>
              <a:ext cx="2256" cy="1"/>
            </a:xfrm>
            <a:prstGeom prst="line">
              <a:avLst/>
            </a:prstGeom>
            <a:noFill/>
            <a:ln w="76200" cmpd="sng">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92175" name="Line 15"/>
            <p:cNvSpPr>
              <a:spLocks noChangeShapeType="1"/>
            </p:cNvSpPr>
            <p:nvPr/>
          </p:nvSpPr>
          <p:spPr bwMode="auto">
            <a:xfrm>
              <a:off x="0" y="498"/>
              <a:ext cx="2256" cy="1"/>
            </a:xfrm>
            <a:prstGeom prst="line">
              <a:avLst/>
            </a:prstGeom>
            <a:noFill/>
            <a:ln w="76200" cmpd="sng">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92176" name="Line 16"/>
            <p:cNvSpPr>
              <a:spLocks noChangeShapeType="1"/>
            </p:cNvSpPr>
            <p:nvPr/>
          </p:nvSpPr>
          <p:spPr bwMode="auto">
            <a:xfrm>
              <a:off x="2274" y="2871"/>
              <a:ext cx="1872" cy="1"/>
            </a:xfrm>
            <a:prstGeom prst="line">
              <a:avLst/>
            </a:prstGeom>
            <a:noFill/>
            <a:ln w="76200" cmpd="sng">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92177" name="Line 17"/>
            <p:cNvSpPr>
              <a:spLocks noChangeShapeType="1"/>
            </p:cNvSpPr>
            <p:nvPr/>
          </p:nvSpPr>
          <p:spPr bwMode="auto">
            <a:xfrm flipV="1">
              <a:off x="4119" y="864"/>
              <a:ext cx="1" cy="2016"/>
            </a:xfrm>
            <a:prstGeom prst="line">
              <a:avLst/>
            </a:prstGeom>
            <a:noFill/>
            <a:ln w="76200" cmpd="sng">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92178" name="Line 18"/>
            <p:cNvSpPr>
              <a:spLocks noChangeShapeType="1"/>
            </p:cNvSpPr>
            <p:nvPr/>
          </p:nvSpPr>
          <p:spPr bwMode="auto">
            <a:xfrm>
              <a:off x="2976" y="834"/>
              <a:ext cx="1170" cy="1"/>
            </a:xfrm>
            <a:prstGeom prst="line">
              <a:avLst/>
            </a:prstGeom>
            <a:noFill/>
            <a:ln w="76200" cmpd="sng">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92179" name="AutoShape 19"/>
            <p:cNvSpPr>
              <a:spLocks noChangeArrowheads="1"/>
            </p:cNvSpPr>
            <p:nvPr/>
          </p:nvSpPr>
          <p:spPr bwMode="auto">
            <a:xfrm>
              <a:off x="1536" y="1296"/>
              <a:ext cx="1392" cy="336"/>
            </a:xfrm>
            <a:prstGeom prst="flowChartProcess">
              <a:avLst/>
            </a:prstGeom>
            <a:solidFill>
              <a:schemeClr val="accent1"/>
            </a:solidFill>
            <a:ln w="38100" cmpd="sng">
              <a:solidFill>
                <a:schemeClr val="tx1"/>
              </a:solidFill>
              <a:bevel/>
              <a:headEnd/>
              <a:tailEnd/>
            </a:ln>
          </p:spPr>
          <p:txBody>
            <a:bodyPr wrap="none" anchor="ctr"/>
            <a:lstStyle/>
            <a:p>
              <a:r>
                <a:rPr lang="zh-CN" altLang="en-US" sz="2400" b="1">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循环体</a:t>
              </a:r>
              <a:endParaRPr lang="zh-CN" altLang="en-US"/>
            </a:p>
          </p:txBody>
        </p:sp>
        <p:sp>
          <p:nvSpPr>
            <p:cNvPr id="92180" name="AutoShape 20"/>
            <p:cNvSpPr>
              <a:spLocks noChangeArrowheads="1"/>
            </p:cNvSpPr>
            <p:nvPr/>
          </p:nvSpPr>
          <p:spPr bwMode="auto">
            <a:xfrm>
              <a:off x="1488" y="3216"/>
              <a:ext cx="1584" cy="288"/>
            </a:xfrm>
            <a:prstGeom prst="flowChartProcess">
              <a:avLst/>
            </a:prstGeom>
            <a:solidFill>
              <a:schemeClr val="accent1"/>
            </a:solidFill>
            <a:ln w="38100" cmpd="sng">
              <a:solidFill>
                <a:schemeClr val="tx1"/>
              </a:solidFill>
              <a:bevel/>
              <a:headEnd/>
              <a:tailEnd/>
            </a:ln>
          </p:spPr>
          <p:txBody>
            <a:bodyPr wrap="none" anchor="ctr"/>
            <a:lstStyle/>
            <a:p>
              <a:r>
                <a:rPr lang="en-US" altLang="zh-CN" sz="2400" b="1">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for</a:t>
              </a:r>
              <a:r>
                <a:rPr lang="zh-CN" altLang="en-US" sz="2400" b="1">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语句的下一句</a:t>
              </a:r>
              <a:endParaRPr lang="zh-CN" altLang="en-US"/>
            </a:p>
          </p:txBody>
        </p:sp>
        <p:sp>
          <p:nvSpPr>
            <p:cNvPr id="92181" name="AutoShape 21"/>
            <p:cNvSpPr>
              <a:spLocks noChangeArrowheads="1"/>
            </p:cNvSpPr>
            <p:nvPr/>
          </p:nvSpPr>
          <p:spPr bwMode="auto">
            <a:xfrm>
              <a:off x="1536" y="0"/>
              <a:ext cx="1437" cy="288"/>
            </a:xfrm>
            <a:prstGeom prst="flowChartProcess">
              <a:avLst/>
            </a:prstGeom>
            <a:solidFill>
              <a:schemeClr val="accent1"/>
            </a:solidFill>
            <a:ln w="38100" cmpd="sng">
              <a:solidFill>
                <a:schemeClr val="tx1"/>
              </a:solidFill>
              <a:bevel/>
              <a:headEnd/>
              <a:tailEnd/>
            </a:ln>
          </p:spPr>
          <p:txBody>
            <a:bodyPr wrap="none" anchor="ctr"/>
            <a:lstStyle/>
            <a:p>
              <a:r>
                <a:rPr lang="zh-CN" altLang="en-US" sz="2400" b="1">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求解表达式</a:t>
              </a:r>
              <a:r>
                <a:rPr lang="en-US" altLang="zh-CN" sz="2400" b="1">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1</a:t>
              </a:r>
              <a:endParaRPr lang="zh-CN" altLang="en-US"/>
            </a:p>
          </p:txBody>
        </p:sp>
        <p:sp>
          <p:nvSpPr>
            <p:cNvPr id="92182" name="Line 22"/>
            <p:cNvSpPr>
              <a:spLocks noChangeShapeType="1"/>
            </p:cNvSpPr>
            <p:nvPr/>
          </p:nvSpPr>
          <p:spPr bwMode="auto">
            <a:xfrm>
              <a:off x="2256" y="1632"/>
              <a:ext cx="1" cy="336"/>
            </a:xfrm>
            <a:prstGeom prst="line">
              <a:avLst/>
            </a:prstGeom>
            <a:noFill/>
            <a:ln w="76200" cmpd="sng">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grpSp>
    </p:spTree>
    <p:extLst>
      <p:ext uri="{BB962C8B-B14F-4D97-AF65-F5344CB8AC3E}">
        <p14:creationId xmlns:p14="http://schemas.microsoft.com/office/powerpoint/2010/main" val="35453042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rrowheads="1"/>
          </p:cNvSpPr>
          <p:nvPr>
            <p:ph type="title" idx="4294967295"/>
          </p:nvPr>
        </p:nvSpPr>
        <p:spPr>
          <a:xfrm>
            <a:off x="0" y="-241300"/>
            <a:ext cx="8540750" cy="1141413"/>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zh-CN" altLang="en-US">
                <a:solidFill>
                  <a:schemeClr val="bg1"/>
                </a:solidFill>
              </a:rPr>
              <a:t> </a:t>
            </a:r>
            <a:r>
              <a:rPr lang="en-US" altLang="zh-CN">
                <a:solidFill>
                  <a:schemeClr val="bg1"/>
                </a:solidFill>
              </a:rPr>
              <a:t>for</a:t>
            </a:r>
            <a:r>
              <a:rPr lang="zh-CN" altLang="en-US">
                <a:solidFill>
                  <a:schemeClr val="bg1"/>
                </a:solidFill>
              </a:rPr>
              <a:t>循环示例</a:t>
            </a:r>
            <a:endParaRPr lang="zh-CN" altLang="en-US"/>
          </a:p>
        </p:txBody>
      </p:sp>
      <p:sp>
        <p:nvSpPr>
          <p:cNvPr id="93187" name="Rectangle 3"/>
          <p:cNvSpPr>
            <a:spLocks noGrp="1" noRot="1" noChangeArrowheads="1"/>
          </p:cNvSpPr>
          <p:nvPr>
            <p:ph type="body" idx="1"/>
          </p:nvPr>
        </p:nvSpPr>
        <p:spPr>
          <a:xfrm>
            <a:off x="595313" y="509588"/>
            <a:ext cx="8153400" cy="4498975"/>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buFont typeface="Times New Roman" panose="02020603050405020304" pitchFamily="18" charset="0"/>
              <a:buChar char="•"/>
            </a:pPr>
            <a:r>
              <a:rPr lang="zh-CN" altLang="en-US" sz="2000" b="1" dirty="0"/>
              <a:t>例如，要使循环执行某一段代码</a:t>
            </a:r>
            <a:r>
              <a:rPr lang="en-US" altLang="zh-CN" sz="2000" b="1" dirty="0"/>
              <a:t>1000</a:t>
            </a:r>
            <a:r>
              <a:rPr lang="zh-CN" altLang="en-US" sz="2000" b="1" dirty="0"/>
              <a:t>次，可以表达为：</a:t>
            </a:r>
          </a:p>
          <a:p>
            <a:pPr marL="342900" indent="-342900" algn="l">
              <a:buFont typeface="Times New Roman" panose="02020603050405020304" pitchFamily="18" charset="0"/>
              <a:buChar char="•"/>
            </a:pPr>
            <a:r>
              <a:rPr lang="en-US" altLang="zh-CN" sz="2000" b="1" dirty="0"/>
              <a:t>for (</a:t>
            </a:r>
            <a:r>
              <a:rPr lang="en-US" altLang="zh-CN" sz="2000" b="1" dirty="0" err="1"/>
              <a:t>int</a:t>
            </a:r>
            <a:r>
              <a:rPr lang="en-US" altLang="zh-CN" sz="2000" b="1" dirty="0"/>
              <a:t> </a:t>
            </a:r>
            <a:r>
              <a:rPr lang="en-US" altLang="zh-CN" sz="2000" b="1" dirty="0" err="1"/>
              <a:t>i</a:t>
            </a:r>
            <a:r>
              <a:rPr lang="en-US" altLang="zh-CN" sz="2000" b="1" dirty="0"/>
              <a:t>=0; </a:t>
            </a:r>
            <a:r>
              <a:rPr lang="en-US" altLang="zh-CN" sz="2000" b="1" dirty="0" err="1"/>
              <a:t>i</a:t>
            </a:r>
            <a:r>
              <a:rPr lang="en-US" altLang="zh-CN" sz="2000" b="1" dirty="0"/>
              <a:t>&lt;1000; </a:t>
            </a:r>
            <a:r>
              <a:rPr lang="en-US" altLang="zh-CN" sz="2000" b="1" dirty="0" err="1"/>
              <a:t>i</a:t>
            </a:r>
            <a:r>
              <a:rPr lang="en-US" altLang="zh-CN" sz="2000" b="1" dirty="0"/>
              <a:t>++)</a:t>
            </a:r>
            <a:endParaRPr lang="zh-CN" altLang="en-US" sz="2000" b="1" dirty="0"/>
          </a:p>
          <a:p>
            <a:pPr marL="342900" indent="-342900" algn="l">
              <a:buFont typeface="Times New Roman" panose="02020603050405020304" pitchFamily="18" charset="0"/>
              <a:buChar char="•"/>
            </a:pPr>
            <a:r>
              <a:rPr lang="en-US" altLang="zh-CN" sz="2000" b="1" dirty="0"/>
              <a:t>{</a:t>
            </a:r>
            <a:endParaRPr lang="zh-CN" altLang="en-US" sz="2000" b="1" dirty="0"/>
          </a:p>
          <a:p>
            <a:pPr marL="342900" indent="-342900" algn="l">
              <a:buFont typeface="Times New Roman" panose="02020603050405020304" pitchFamily="18" charset="0"/>
              <a:buChar char="•"/>
            </a:pPr>
            <a:r>
              <a:rPr lang="en-US" altLang="zh-CN" sz="2000" b="1" dirty="0"/>
              <a:t>	…    		</a:t>
            </a:r>
            <a:r>
              <a:rPr lang="en-US" altLang="zh-CN" sz="2000" b="1" dirty="0">
                <a:solidFill>
                  <a:srgbClr val="336600"/>
                </a:solidFill>
              </a:rPr>
              <a:t>	 //</a:t>
            </a:r>
            <a:r>
              <a:rPr lang="zh-CN" altLang="en-US" sz="2000" b="1" dirty="0">
                <a:solidFill>
                  <a:srgbClr val="336600"/>
                </a:solidFill>
              </a:rPr>
              <a:t>一段代码</a:t>
            </a:r>
          </a:p>
          <a:p>
            <a:pPr marL="342900" indent="-342900" algn="l">
              <a:buFont typeface="Times New Roman" panose="02020603050405020304" pitchFamily="18" charset="0"/>
              <a:buChar char="•"/>
            </a:pPr>
            <a:r>
              <a:rPr lang="en-US" altLang="zh-CN" sz="2000" b="1" dirty="0"/>
              <a:t>}</a:t>
            </a:r>
            <a:endParaRPr lang="zh-CN" altLang="en-US" sz="2000" b="1" dirty="0"/>
          </a:p>
          <a:p>
            <a:pPr marL="742950" lvl="1" indent="-285750" algn="l">
              <a:buClr>
                <a:schemeClr val="tx1"/>
              </a:buClr>
              <a:buFont typeface="Wingdings" panose="05000000000000000000" pitchFamily="2" charset="2"/>
              <a:buNone/>
            </a:pPr>
            <a:endParaRPr lang="zh-CN" altLang="en-US" sz="2400" b="1" dirty="0">
              <a:solidFill>
                <a:srgbClr val="0000FF"/>
              </a:solidFill>
            </a:endParaRPr>
          </a:p>
          <a:p>
            <a:pPr marL="742950" lvl="1" indent="-285750" algn="l">
              <a:buClr>
                <a:schemeClr val="tx1"/>
              </a:buClr>
              <a:buFont typeface="Wingdings" panose="05000000000000000000" pitchFamily="2" charset="2"/>
              <a:buNone/>
            </a:pPr>
            <a:endParaRPr lang="zh-CN" altLang="en-US" sz="2400" b="1" dirty="0">
              <a:solidFill>
                <a:srgbClr val="0000FF"/>
              </a:solidFill>
            </a:endParaRPr>
          </a:p>
          <a:p>
            <a:pPr marL="742950" lvl="1" indent="-285750" algn="l">
              <a:buClr>
                <a:schemeClr val="tx1"/>
              </a:buClr>
              <a:buFont typeface="Wingdings" panose="05000000000000000000" pitchFamily="2" charset="2"/>
              <a:buNone/>
            </a:pPr>
            <a:endParaRPr lang="zh-CN" altLang="en-US" sz="2400" b="1" dirty="0">
              <a:solidFill>
                <a:srgbClr val="0000FF"/>
              </a:solidFill>
            </a:endParaRPr>
          </a:p>
          <a:p>
            <a:pPr marL="742950" lvl="1" indent="-285750" algn="l">
              <a:buClr>
                <a:schemeClr val="tx1"/>
              </a:buClr>
              <a:buFont typeface="Wingdings" panose="05000000000000000000" pitchFamily="2" charset="2"/>
              <a:buNone/>
            </a:pPr>
            <a:r>
              <a:rPr lang="en-US" altLang="zh-CN" sz="2400" b="1" dirty="0">
                <a:solidFill>
                  <a:srgbClr val="0000FF"/>
                </a:solidFill>
              </a:rPr>
              <a:t>for</a:t>
            </a:r>
            <a:r>
              <a:rPr lang="en-US" altLang="zh-CN" sz="2400" b="1" dirty="0"/>
              <a:t> ( </a:t>
            </a:r>
            <a:r>
              <a:rPr lang="en-US" altLang="zh-CN" sz="2400" b="1" dirty="0" err="1">
                <a:solidFill>
                  <a:srgbClr val="0000FF"/>
                </a:solidFill>
              </a:rPr>
              <a:t>int</a:t>
            </a:r>
            <a:r>
              <a:rPr lang="en-US" altLang="zh-CN" sz="2400" b="1" dirty="0"/>
              <a:t> </a:t>
            </a:r>
            <a:r>
              <a:rPr lang="en-US" altLang="zh-CN" sz="2400" b="1" dirty="0" err="1"/>
              <a:t>i</a:t>
            </a:r>
            <a:r>
              <a:rPr lang="en-US" altLang="zh-CN" sz="2400" b="1" dirty="0"/>
              <a:t> = </a:t>
            </a:r>
            <a:r>
              <a:rPr lang="en-US" altLang="zh-CN" sz="2400" b="1" dirty="0">
                <a:solidFill>
                  <a:srgbClr val="FF0000"/>
                </a:solidFill>
              </a:rPr>
              <a:t>1</a:t>
            </a:r>
            <a:r>
              <a:rPr lang="en-US" altLang="zh-CN" sz="2400" b="1" dirty="0"/>
              <a:t>; </a:t>
            </a:r>
            <a:r>
              <a:rPr lang="en-US" altLang="zh-CN" sz="2400" b="1" dirty="0" err="1"/>
              <a:t>i</a:t>
            </a:r>
            <a:r>
              <a:rPr lang="en-US" altLang="zh-CN" sz="2400" b="1" dirty="0"/>
              <a:t> &lt;= </a:t>
            </a:r>
            <a:r>
              <a:rPr lang="en-US" altLang="zh-CN" sz="2400" b="1" dirty="0">
                <a:solidFill>
                  <a:srgbClr val="FF0000"/>
                </a:solidFill>
              </a:rPr>
              <a:t>100</a:t>
            </a:r>
            <a:r>
              <a:rPr lang="en-US" altLang="zh-CN" sz="2400" b="1" dirty="0"/>
              <a:t>; </a:t>
            </a:r>
            <a:r>
              <a:rPr lang="en-US" altLang="zh-CN" sz="2400" b="1" dirty="0" err="1"/>
              <a:t>i</a:t>
            </a:r>
            <a:r>
              <a:rPr lang="en-US" altLang="zh-CN" sz="2400" b="1" dirty="0"/>
              <a:t>++ )</a:t>
            </a:r>
            <a:endParaRPr lang="zh-CN" altLang="en-US" sz="2400" b="1" dirty="0"/>
          </a:p>
          <a:p>
            <a:pPr marL="742950" lvl="1" indent="-285750" algn="l">
              <a:buClr>
                <a:schemeClr val="tx1"/>
              </a:buClr>
              <a:buFont typeface="Wingdings" panose="05000000000000000000" pitchFamily="2" charset="2"/>
              <a:buNone/>
            </a:pPr>
            <a:r>
              <a:rPr lang="en-US" altLang="zh-CN" sz="2400" b="1" dirty="0">
                <a:solidFill>
                  <a:srgbClr val="0000FF"/>
                </a:solidFill>
              </a:rPr>
              <a:t>for</a:t>
            </a:r>
            <a:r>
              <a:rPr lang="en-US" altLang="zh-CN" sz="2400" b="1" dirty="0"/>
              <a:t> ( </a:t>
            </a:r>
            <a:r>
              <a:rPr lang="en-US" altLang="zh-CN" sz="2400" b="1" dirty="0" err="1">
                <a:solidFill>
                  <a:srgbClr val="0000FF"/>
                </a:solidFill>
              </a:rPr>
              <a:t>int</a:t>
            </a:r>
            <a:r>
              <a:rPr lang="en-US" altLang="zh-CN" sz="2400" b="1" dirty="0"/>
              <a:t> </a:t>
            </a:r>
            <a:r>
              <a:rPr lang="en-US" altLang="zh-CN" sz="2400" b="1" dirty="0" err="1"/>
              <a:t>i</a:t>
            </a:r>
            <a:r>
              <a:rPr lang="en-US" altLang="zh-CN" sz="2400" b="1" dirty="0"/>
              <a:t> = </a:t>
            </a:r>
            <a:r>
              <a:rPr lang="en-US" altLang="zh-CN" sz="2400" b="1" dirty="0">
                <a:solidFill>
                  <a:srgbClr val="FF0000"/>
                </a:solidFill>
              </a:rPr>
              <a:t>100</a:t>
            </a:r>
            <a:r>
              <a:rPr lang="en-US" altLang="zh-CN" sz="2400" b="1" dirty="0"/>
              <a:t>; </a:t>
            </a:r>
            <a:r>
              <a:rPr lang="en-US" altLang="zh-CN" sz="2400" b="1" dirty="0" err="1"/>
              <a:t>i</a:t>
            </a:r>
            <a:r>
              <a:rPr lang="en-US" altLang="zh-CN" sz="2400" b="1" dirty="0"/>
              <a:t> &gt;= </a:t>
            </a:r>
            <a:r>
              <a:rPr lang="en-US" altLang="zh-CN" sz="2400" b="1" dirty="0">
                <a:solidFill>
                  <a:srgbClr val="FF0000"/>
                </a:solidFill>
              </a:rPr>
              <a:t>1</a:t>
            </a:r>
            <a:r>
              <a:rPr lang="en-US" altLang="zh-CN" sz="2400" b="1" dirty="0"/>
              <a:t>; </a:t>
            </a:r>
            <a:r>
              <a:rPr lang="en-US" altLang="zh-CN" sz="2400" b="1" dirty="0" err="1"/>
              <a:t>i</a:t>
            </a:r>
            <a:r>
              <a:rPr lang="en-US" altLang="zh-CN" sz="2400" b="1" dirty="0"/>
              <a:t>-- )</a:t>
            </a:r>
            <a:endParaRPr lang="zh-CN" altLang="en-US" sz="2400" b="1" dirty="0"/>
          </a:p>
          <a:p>
            <a:pPr marL="742950" lvl="1" indent="-285750" algn="l">
              <a:buClr>
                <a:schemeClr val="tx1"/>
              </a:buClr>
              <a:buFont typeface="Wingdings" panose="05000000000000000000" pitchFamily="2" charset="2"/>
              <a:buNone/>
            </a:pPr>
            <a:r>
              <a:rPr lang="en-US" altLang="zh-CN" sz="2400" b="1" dirty="0">
                <a:solidFill>
                  <a:srgbClr val="0000FF"/>
                </a:solidFill>
              </a:rPr>
              <a:t>for</a:t>
            </a:r>
            <a:r>
              <a:rPr lang="en-US" altLang="zh-CN" sz="2400" b="1" dirty="0"/>
              <a:t> ( </a:t>
            </a:r>
            <a:r>
              <a:rPr lang="en-US" altLang="zh-CN" sz="2400" b="1" dirty="0" err="1">
                <a:solidFill>
                  <a:srgbClr val="0000FF"/>
                </a:solidFill>
              </a:rPr>
              <a:t>int</a:t>
            </a:r>
            <a:r>
              <a:rPr lang="en-US" altLang="zh-CN" sz="2400" b="1" dirty="0"/>
              <a:t> </a:t>
            </a:r>
            <a:r>
              <a:rPr lang="en-US" altLang="zh-CN" sz="2400" b="1" dirty="0" err="1"/>
              <a:t>i</a:t>
            </a:r>
            <a:r>
              <a:rPr lang="en-US" altLang="zh-CN" sz="2400" b="1" dirty="0"/>
              <a:t> = </a:t>
            </a:r>
            <a:r>
              <a:rPr lang="en-US" altLang="zh-CN" sz="2400" b="1" dirty="0">
                <a:solidFill>
                  <a:srgbClr val="FF0000"/>
                </a:solidFill>
              </a:rPr>
              <a:t>7</a:t>
            </a:r>
            <a:r>
              <a:rPr lang="en-US" altLang="zh-CN" sz="2400" b="1" dirty="0"/>
              <a:t>; </a:t>
            </a:r>
            <a:r>
              <a:rPr lang="en-US" altLang="zh-CN" sz="2400" b="1" dirty="0" err="1"/>
              <a:t>i</a:t>
            </a:r>
            <a:r>
              <a:rPr lang="en-US" altLang="zh-CN" sz="2400" b="1" dirty="0"/>
              <a:t> &lt;= </a:t>
            </a:r>
            <a:r>
              <a:rPr lang="en-US" altLang="zh-CN" sz="2400" b="1" dirty="0">
                <a:solidFill>
                  <a:srgbClr val="FF0000"/>
                </a:solidFill>
              </a:rPr>
              <a:t>77</a:t>
            </a:r>
            <a:r>
              <a:rPr lang="en-US" altLang="zh-CN" sz="2400" b="1" dirty="0"/>
              <a:t>; </a:t>
            </a:r>
            <a:r>
              <a:rPr lang="en-US" altLang="zh-CN" sz="2400" b="1" dirty="0" err="1"/>
              <a:t>i</a:t>
            </a:r>
            <a:r>
              <a:rPr lang="en-US" altLang="zh-CN" sz="2400" b="1" dirty="0"/>
              <a:t> += 7 )</a:t>
            </a:r>
            <a:endParaRPr lang="zh-CN" altLang="en-US" sz="2800" dirty="0"/>
          </a:p>
        </p:txBody>
      </p:sp>
      <p:sp>
        <p:nvSpPr>
          <p:cNvPr id="93188" name="AutoShape 4"/>
          <p:cNvSpPr>
            <a:spLocks noChangeArrowheads="1"/>
          </p:cNvSpPr>
          <p:nvPr/>
        </p:nvSpPr>
        <p:spPr bwMode="auto">
          <a:xfrm>
            <a:off x="4432008" y="2515510"/>
            <a:ext cx="3384550" cy="1152525"/>
          </a:xfrm>
          <a:prstGeom prst="wedgeEllipseCallout">
            <a:avLst>
              <a:gd name="adj1" fmla="val -42218"/>
              <a:gd name="adj2" fmla="val 83880"/>
            </a:avLst>
          </a:prstGeom>
          <a:ln>
            <a:headEnd/>
            <a:tailEnd/>
          </a:ln>
        </p:spPr>
        <p:style>
          <a:lnRef idx="2">
            <a:schemeClr val="accent3"/>
          </a:lnRef>
          <a:fillRef idx="1">
            <a:schemeClr val="lt1"/>
          </a:fillRef>
          <a:effectRef idx="0">
            <a:schemeClr val="accent3"/>
          </a:effectRef>
          <a:fontRef idx="minor">
            <a:schemeClr val="dk1"/>
          </a:fontRef>
        </p:style>
        <p:txBody>
          <a:bodyPr/>
          <a:lstStyle/>
          <a:p>
            <a:r>
              <a:rPr lang="en-US" altLang="zh-CN" sz="2400">
                <a:sym typeface="Arial" panose="020B0604020202020204" pitchFamily="34" charset="0"/>
              </a:rPr>
              <a:t>i</a:t>
            </a:r>
            <a:r>
              <a:rPr lang="zh-CN" altLang="en-US" sz="2400">
                <a:sym typeface="Arial" panose="020B0604020202020204" pitchFamily="34" charset="0"/>
              </a:rPr>
              <a:t>是循环控制变量</a:t>
            </a:r>
            <a:endParaRPr lang="zh-CN" altLang="en-US"/>
          </a:p>
        </p:txBody>
      </p:sp>
    </p:spTree>
    <p:extLst>
      <p:ext uri="{BB962C8B-B14F-4D97-AF65-F5344CB8AC3E}">
        <p14:creationId xmlns:p14="http://schemas.microsoft.com/office/powerpoint/2010/main" val="1201185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 calcmode="lin" valueType="num">
                                      <p:cBhvr>
                                        <p:cTn id="7" dur="500" fill="hold"/>
                                        <p:tgtEl>
                                          <p:spTgt spid="93187">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931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93187">
                                            <p:txEl>
                                              <p:pRg st="1" end="1"/>
                                            </p:txEl>
                                          </p:spTgt>
                                        </p:tgtEl>
                                        <p:attrNameLst>
                                          <p:attrName>style.visibility</p:attrName>
                                        </p:attrNameLst>
                                      </p:cBhvr>
                                      <p:to>
                                        <p:strVal val="visible"/>
                                      </p:to>
                                    </p:set>
                                    <p:anim calcmode="lin" valueType="num">
                                      <p:cBhvr>
                                        <p:cTn id="13" dur="500" fill="hold"/>
                                        <p:tgtEl>
                                          <p:spTgt spid="93187">
                                            <p:txEl>
                                              <p:pRg st="1" end="1"/>
                                            </p:txEl>
                                          </p:spTgt>
                                        </p:tgtEl>
                                        <p:attrNameLst>
                                          <p:attrName>ppt_x</p:attrName>
                                        </p:attrNameLst>
                                      </p:cBhvr>
                                      <p:tavLst>
                                        <p:tav tm="0">
                                          <p:val>
                                            <p:strVal val="0-#ppt_w/2"/>
                                          </p:val>
                                        </p:tav>
                                        <p:tav tm="100000">
                                          <p:val>
                                            <p:strVal val="#ppt_x"/>
                                          </p:val>
                                        </p:tav>
                                      </p:tavLst>
                                    </p:anim>
                                    <p:anim calcmode="lin" valueType="num">
                                      <p:cBhvr>
                                        <p:cTn id="14" dur="500" fill="hold"/>
                                        <p:tgtEl>
                                          <p:spTgt spid="931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93187">
                                            <p:txEl>
                                              <p:pRg st="2" end="2"/>
                                            </p:txEl>
                                          </p:spTgt>
                                        </p:tgtEl>
                                        <p:attrNameLst>
                                          <p:attrName>style.visibility</p:attrName>
                                        </p:attrNameLst>
                                      </p:cBhvr>
                                      <p:to>
                                        <p:strVal val="visible"/>
                                      </p:to>
                                    </p:set>
                                    <p:anim calcmode="lin" valueType="num">
                                      <p:cBhvr>
                                        <p:cTn id="19" dur="500" fill="hold"/>
                                        <p:tgtEl>
                                          <p:spTgt spid="93187">
                                            <p:txEl>
                                              <p:pRg st="2" end="2"/>
                                            </p:txEl>
                                          </p:spTgt>
                                        </p:tgtEl>
                                        <p:attrNameLst>
                                          <p:attrName>ppt_x</p:attrName>
                                        </p:attrNameLst>
                                      </p:cBhvr>
                                      <p:tavLst>
                                        <p:tav tm="0">
                                          <p:val>
                                            <p:strVal val="0-#ppt_w/2"/>
                                          </p:val>
                                        </p:tav>
                                        <p:tav tm="100000">
                                          <p:val>
                                            <p:strVal val="#ppt_x"/>
                                          </p:val>
                                        </p:tav>
                                      </p:tavLst>
                                    </p:anim>
                                    <p:anim calcmode="lin" valueType="num">
                                      <p:cBhvr>
                                        <p:cTn id="20" dur="500" fill="hold"/>
                                        <p:tgtEl>
                                          <p:spTgt spid="931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93187">
                                            <p:txEl>
                                              <p:pRg st="3" end="3"/>
                                            </p:txEl>
                                          </p:spTgt>
                                        </p:tgtEl>
                                        <p:attrNameLst>
                                          <p:attrName>style.visibility</p:attrName>
                                        </p:attrNameLst>
                                      </p:cBhvr>
                                      <p:to>
                                        <p:strVal val="visible"/>
                                      </p:to>
                                    </p:set>
                                    <p:anim calcmode="lin" valueType="num">
                                      <p:cBhvr>
                                        <p:cTn id="25" dur="500" fill="hold"/>
                                        <p:tgtEl>
                                          <p:spTgt spid="93187">
                                            <p:txEl>
                                              <p:pRg st="3" end="3"/>
                                            </p:txEl>
                                          </p:spTgt>
                                        </p:tgtEl>
                                        <p:attrNameLst>
                                          <p:attrName>ppt_x</p:attrName>
                                        </p:attrNameLst>
                                      </p:cBhvr>
                                      <p:tavLst>
                                        <p:tav tm="0">
                                          <p:val>
                                            <p:strVal val="0-#ppt_w/2"/>
                                          </p:val>
                                        </p:tav>
                                        <p:tav tm="100000">
                                          <p:val>
                                            <p:strVal val="#ppt_x"/>
                                          </p:val>
                                        </p:tav>
                                      </p:tavLst>
                                    </p:anim>
                                    <p:anim calcmode="lin" valueType="num">
                                      <p:cBhvr>
                                        <p:cTn id="26" dur="500" fill="hold"/>
                                        <p:tgtEl>
                                          <p:spTgt spid="931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93187">
                                            <p:txEl>
                                              <p:pRg st="4" end="4"/>
                                            </p:txEl>
                                          </p:spTgt>
                                        </p:tgtEl>
                                        <p:attrNameLst>
                                          <p:attrName>style.visibility</p:attrName>
                                        </p:attrNameLst>
                                      </p:cBhvr>
                                      <p:to>
                                        <p:strVal val="visible"/>
                                      </p:to>
                                    </p:set>
                                    <p:anim calcmode="lin" valueType="num">
                                      <p:cBhvr>
                                        <p:cTn id="31" dur="500" fill="hold"/>
                                        <p:tgtEl>
                                          <p:spTgt spid="93187">
                                            <p:txEl>
                                              <p:pRg st="4" end="4"/>
                                            </p:txEl>
                                          </p:spTgt>
                                        </p:tgtEl>
                                        <p:attrNameLst>
                                          <p:attrName>ppt_x</p:attrName>
                                        </p:attrNameLst>
                                      </p:cBhvr>
                                      <p:tavLst>
                                        <p:tav tm="0">
                                          <p:val>
                                            <p:strVal val="0-#ppt_w/2"/>
                                          </p:val>
                                        </p:tav>
                                        <p:tav tm="100000">
                                          <p:val>
                                            <p:strVal val="#ppt_x"/>
                                          </p:val>
                                        </p:tav>
                                      </p:tavLst>
                                    </p:anim>
                                    <p:anim calcmode="lin" valueType="num">
                                      <p:cBhvr>
                                        <p:cTn id="32" dur="500" fill="hold"/>
                                        <p:tgtEl>
                                          <p:spTgt spid="93187">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12" fill="hold" grpId="0" nodeType="withEffect">
                                  <p:stCondLst>
                                    <p:cond delay="0"/>
                                  </p:stCondLst>
                                  <p:childTnLst>
                                    <p:set>
                                      <p:cBhvr>
                                        <p:cTn id="34" dur="1" fill="hold">
                                          <p:stCondLst>
                                            <p:cond delay="0"/>
                                          </p:stCondLst>
                                        </p:cTn>
                                        <p:tgtEl>
                                          <p:spTgt spid="93187">
                                            <p:txEl>
                                              <p:pRg st="8" end="8"/>
                                            </p:txEl>
                                          </p:spTgt>
                                        </p:tgtEl>
                                        <p:attrNameLst>
                                          <p:attrName>style.visibility</p:attrName>
                                        </p:attrNameLst>
                                      </p:cBhvr>
                                      <p:to>
                                        <p:strVal val="visible"/>
                                      </p:to>
                                    </p:set>
                                    <p:anim calcmode="lin" valueType="num">
                                      <p:cBhvr>
                                        <p:cTn id="35" dur="500" fill="hold"/>
                                        <p:tgtEl>
                                          <p:spTgt spid="93187">
                                            <p:txEl>
                                              <p:pRg st="8" end="8"/>
                                            </p:txEl>
                                          </p:spTgt>
                                        </p:tgtEl>
                                        <p:attrNameLst>
                                          <p:attrName>ppt_x</p:attrName>
                                        </p:attrNameLst>
                                      </p:cBhvr>
                                      <p:tavLst>
                                        <p:tav tm="0">
                                          <p:val>
                                            <p:strVal val="0-#ppt_w/2"/>
                                          </p:val>
                                        </p:tav>
                                        <p:tav tm="100000">
                                          <p:val>
                                            <p:strVal val="#ppt_x"/>
                                          </p:val>
                                        </p:tav>
                                      </p:tavLst>
                                    </p:anim>
                                    <p:anim calcmode="lin" valueType="num">
                                      <p:cBhvr>
                                        <p:cTn id="36" dur="500" fill="hold"/>
                                        <p:tgtEl>
                                          <p:spTgt spid="93187">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12" fill="hold" grpId="0" nodeType="withEffect">
                                  <p:stCondLst>
                                    <p:cond delay="0"/>
                                  </p:stCondLst>
                                  <p:childTnLst>
                                    <p:set>
                                      <p:cBhvr>
                                        <p:cTn id="38" dur="1" fill="hold">
                                          <p:stCondLst>
                                            <p:cond delay="0"/>
                                          </p:stCondLst>
                                        </p:cTn>
                                        <p:tgtEl>
                                          <p:spTgt spid="93187">
                                            <p:txEl>
                                              <p:pRg st="9" end="9"/>
                                            </p:txEl>
                                          </p:spTgt>
                                        </p:tgtEl>
                                        <p:attrNameLst>
                                          <p:attrName>style.visibility</p:attrName>
                                        </p:attrNameLst>
                                      </p:cBhvr>
                                      <p:to>
                                        <p:strVal val="visible"/>
                                      </p:to>
                                    </p:set>
                                    <p:anim calcmode="lin" valueType="num">
                                      <p:cBhvr>
                                        <p:cTn id="39" dur="500" fill="hold"/>
                                        <p:tgtEl>
                                          <p:spTgt spid="93187">
                                            <p:txEl>
                                              <p:pRg st="9" end="9"/>
                                            </p:txEl>
                                          </p:spTgt>
                                        </p:tgtEl>
                                        <p:attrNameLst>
                                          <p:attrName>ppt_x</p:attrName>
                                        </p:attrNameLst>
                                      </p:cBhvr>
                                      <p:tavLst>
                                        <p:tav tm="0">
                                          <p:val>
                                            <p:strVal val="0-#ppt_w/2"/>
                                          </p:val>
                                        </p:tav>
                                        <p:tav tm="100000">
                                          <p:val>
                                            <p:strVal val="#ppt_x"/>
                                          </p:val>
                                        </p:tav>
                                      </p:tavLst>
                                    </p:anim>
                                    <p:anim calcmode="lin" valueType="num">
                                      <p:cBhvr>
                                        <p:cTn id="40" dur="500" fill="hold"/>
                                        <p:tgtEl>
                                          <p:spTgt spid="93187">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93187">
                                            <p:txEl>
                                              <p:pRg st="10" end="10"/>
                                            </p:txEl>
                                          </p:spTgt>
                                        </p:tgtEl>
                                        <p:attrNameLst>
                                          <p:attrName>style.visibility</p:attrName>
                                        </p:attrNameLst>
                                      </p:cBhvr>
                                      <p:to>
                                        <p:strVal val="visible"/>
                                      </p:to>
                                    </p:set>
                                    <p:anim calcmode="lin" valueType="num">
                                      <p:cBhvr>
                                        <p:cTn id="43" dur="500" fill="hold"/>
                                        <p:tgtEl>
                                          <p:spTgt spid="93187">
                                            <p:txEl>
                                              <p:pRg st="10" end="10"/>
                                            </p:txEl>
                                          </p:spTgt>
                                        </p:tgtEl>
                                        <p:attrNameLst>
                                          <p:attrName>ppt_x</p:attrName>
                                        </p:attrNameLst>
                                      </p:cBhvr>
                                      <p:tavLst>
                                        <p:tav tm="0">
                                          <p:val>
                                            <p:strVal val="0-#ppt_w/2"/>
                                          </p:val>
                                        </p:tav>
                                        <p:tav tm="100000">
                                          <p:val>
                                            <p:strVal val="#ppt_x"/>
                                          </p:val>
                                        </p:tav>
                                      </p:tavLst>
                                    </p:anim>
                                    <p:anim calcmode="lin" valueType="num">
                                      <p:cBhvr>
                                        <p:cTn id="44" dur="500" fill="hold"/>
                                        <p:tgtEl>
                                          <p:spTgt spid="9318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bldLvl="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xfrm>
            <a:off x="457200" y="1152525"/>
            <a:ext cx="8228013" cy="3371850"/>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lnSpc>
                <a:spcPct val="90000"/>
              </a:lnSpc>
              <a:buFont typeface="Times New Roman" panose="02020603050405020304" pitchFamily="18" charset="0"/>
              <a:buChar char="•"/>
            </a:pPr>
            <a:r>
              <a:rPr lang="zh-CN" altLang="en-US" sz="3200"/>
              <a:t>可将</a:t>
            </a:r>
            <a:r>
              <a:rPr lang="en-US" altLang="zh-CN" sz="3200" b="1">
                <a:solidFill>
                  <a:srgbClr val="0000FF"/>
                </a:solidFill>
              </a:rPr>
              <a:t>while(</a:t>
            </a:r>
            <a:r>
              <a:rPr lang="zh-CN" altLang="en-US" sz="3200" b="1">
                <a:solidFill>
                  <a:srgbClr val="0000FF"/>
                </a:solidFill>
              </a:rPr>
              <a:t>布尔表达式</a:t>
            </a:r>
            <a:r>
              <a:rPr lang="en-US" altLang="zh-CN" sz="3200" b="1">
                <a:solidFill>
                  <a:srgbClr val="0000FF"/>
                </a:solidFill>
              </a:rPr>
              <a:t>)</a:t>
            </a:r>
            <a:endParaRPr lang="zh-CN" altLang="en-US" sz="3200" b="1">
              <a:solidFill>
                <a:srgbClr val="0000FF"/>
              </a:solidFill>
            </a:endParaRPr>
          </a:p>
          <a:p>
            <a:pPr marL="342900" indent="-342900" algn="l">
              <a:lnSpc>
                <a:spcPct val="90000"/>
              </a:lnSpc>
              <a:buFont typeface="Times New Roman" panose="02020603050405020304" pitchFamily="18" charset="0"/>
              <a:buChar char="•"/>
            </a:pPr>
            <a:r>
              <a:rPr lang="en-US" altLang="zh-CN" sz="3200" b="1">
                <a:solidFill>
                  <a:srgbClr val="0000FF"/>
                </a:solidFill>
              </a:rPr>
              <a:t>                 </a:t>
            </a:r>
            <a:r>
              <a:rPr lang="zh-CN" altLang="en-US" sz="3200" b="1">
                <a:solidFill>
                  <a:srgbClr val="0000FF"/>
                </a:solidFill>
              </a:rPr>
              <a:t>语句块</a:t>
            </a:r>
          </a:p>
          <a:p>
            <a:pPr marL="342900" indent="-342900" algn="l">
              <a:lnSpc>
                <a:spcPct val="90000"/>
              </a:lnSpc>
              <a:buFont typeface="Times New Roman" panose="02020603050405020304" pitchFamily="18" charset="0"/>
              <a:buChar char="•"/>
            </a:pPr>
            <a:endParaRPr lang="zh-CN" altLang="en-US" sz="3200" b="1">
              <a:solidFill>
                <a:srgbClr val="0000FF"/>
              </a:solidFill>
            </a:endParaRPr>
          </a:p>
          <a:p>
            <a:pPr marL="342900" indent="-342900" algn="l">
              <a:lnSpc>
                <a:spcPct val="90000"/>
              </a:lnSpc>
              <a:buFont typeface="Times New Roman" panose="02020603050405020304" pitchFamily="18" charset="0"/>
              <a:buChar char="•"/>
            </a:pPr>
            <a:r>
              <a:rPr lang="zh-CN" altLang="en-US" sz="3200"/>
              <a:t>改写为：</a:t>
            </a:r>
            <a:r>
              <a:rPr lang="en-US" altLang="zh-CN" sz="3200" b="1">
                <a:solidFill>
                  <a:srgbClr val="990033"/>
                </a:solidFill>
              </a:rPr>
              <a:t>for (;</a:t>
            </a:r>
            <a:r>
              <a:rPr lang="zh-CN" altLang="en-US" sz="3200" b="1">
                <a:solidFill>
                  <a:srgbClr val="990033"/>
                </a:solidFill>
              </a:rPr>
              <a:t>布尔表达式</a:t>
            </a:r>
            <a:r>
              <a:rPr lang="en-US" altLang="zh-CN" sz="3200" b="1">
                <a:solidFill>
                  <a:srgbClr val="990033"/>
                </a:solidFill>
              </a:rPr>
              <a:t>;)</a:t>
            </a:r>
            <a:endParaRPr lang="zh-CN" altLang="en-US" sz="3200" b="1">
              <a:solidFill>
                <a:srgbClr val="990033"/>
              </a:solidFill>
            </a:endParaRPr>
          </a:p>
          <a:p>
            <a:pPr marL="342900" indent="-342900" algn="l">
              <a:lnSpc>
                <a:spcPct val="90000"/>
              </a:lnSpc>
              <a:buFont typeface="Times New Roman" panose="02020603050405020304" pitchFamily="18" charset="0"/>
              <a:buChar char="•"/>
            </a:pPr>
            <a:r>
              <a:rPr lang="en-US" altLang="zh-CN" sz="3200" b="1">
                <a:solidFill>
                  <a:srgbClr val="990033"/>
                </a:solidFill>
              </a:rPr>
              <a:t>              </a:t>
            </a:r>
            <a:r>
              <a:rPr lang="zh-CN" altLang="en-US" sz="3200" b="1">
                <a:solidFill>
                  <a:srgbClr val="990033"/>
                </a:solidFill>
              </a:rPr>
              <a:t>语句块</a:t>
            </a:r>
          </a:p>
          <a:p>
            <a:pPr marL="342900" indent="-342900" algn="l">
              <a:lnSpc>
                <a:spcPct val="90000"/>
              </a:lnSpc>
              <a:buFont typeface="Times New Roman" panose="02020603050405020304" pitchFamily="18" charset="0"/>
              <a:buChar char="•"/>
            </a:pPr>
            <a:endParaRPr lang="zh-CN" altLang="en-US" sz="3200" b="1">
              <a:solidFill>
                <a:srgbClr val="990033"/>
              </a:solidFill>
            </a:endParaRPr>
          </a:p>
        </p:txBody>
      </p:sp>
    </p:spTree>
    <p:extLst>
      <p:ext uri="{BB962C8B-B14F-4D97-AF65-F5344CB8AC3E}">
        <p14:creationId xmlns:p14="http://schemas.microsoft.com/office/powerpoint/2010/main" val="41161518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685800" y="781050"/>
            <a:ext cx="7772400" cy="838200"/>
          </a:xfrm>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rmAutofit fontScale="90000"/>
          </a:bodyPr>
          <a:lstStyle/>
          <a:p>
            <a:pPr marL="0" indent="0" algn="l"/>
            <a:r>
              <a:rPr lang="zh-CN" altLang="en-US" sz="2800" b="0">
                <a:solidFill>
                  <a:schemeClr val="accent1"/>
                </a:solidFill>
              </a:rPr>
              <a:t>例：用</a:t>
            </a:r>
            <a:r>
              <a:rPr lang="en-US" altLang="zh-CN" sz="2800" b="0">
                <a:solidFill>
                  <a:schemeClr val="accent1"/>
                </a:solidFill>
              </a:rPr>
              <a:t>for</a:t>
            </a:r>
            <a:r>
              <a:rPr lang="zh-CN" altLang="en-US" sz="2800" b="0">
                <a:solidFill>
                  <a:schemeClr val="accent1"/>
                </a:solidFill>
              </a:rPr>
              <a:t>语句求</a:t>
            </a:r>
            <a:r>
              <a:rPr lang="en-US" altLang="zh-CN" sz="2800" b="0">
                <a:solidFill>
                  <a:schemeClr val="accent1"/>
                </a:solidFill>
              </a:rPr>
              <a:t>1+2+…+10</a:t>
            </a:r>
            <a:r>
              <a:rPr lang="zh-CN" altLang="en-US" sz="2800" b="0">
                <a:solidFill>
                  <a:schemeClr val="accent1"/>
                </a:solidFill>
              </a:rPr>
              <a:t>的和</a:t>
            </a:r>
            <a:r>
              <a:rPr lang="zh-CN" altLang="en-US" sz="6000">
                <a:solidFill>
                  <a:schemeClr val="accent1"/>
                </a:solidFill>
              </a:rPr>
              <a:t> </a:t>
            </a:r>
            <a:endParaRPr lang="zh-CN" altLang="en-US"/>
          </a:p>
        </p:txBody>
      </p:sp>
      <p:sp>
        <p:nvSpPr>
          <p:cNvPr id="97283" name="Rectangle 3"/>
          <p:cNvSpPr>
            <a:spLocks noGrp="1" noChangeArrowheads="1"/>
          </p:cNvSpPr>
          <p:nvPr>
            <p:ph type="body" idx="1"/>
          </p:nvPr>
        </p:nvSpPr>
        <p:spPr>
          <a:xfrm>
            <a:off x="685800" y="1695450"/>
            <a:ext cx="7772400" cy="5334000"/>
          </a:xfrm>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a:lnSpc>
                <a:spcPct val="80000"/>
              </a:lnSpc>
              <a:buFont typeface="Times New Roman" panose="02020603050405020304" pitchFamily="18" charset="0"/>
              <a:buChar char="•"/>
            </a:pPr>
            <a:r>
              <a:rPr lang="en-US" altLang="zh-CN" sz="2000" b="1"/>
              <a:t>public class ForTry</a:t>
            </a:r>
            <a:endParaRPr lang="zh-CN" altLang="en-US" sz="2000" b="1"/>
          </a:p>
          <a:p>
            <a:pPr marL="342900" indent="-342900" algn="l">
              <a:lnSpc>
                <a:spcPct val="80000"/>
              </a:lnSpc>
              <a:buFont typeface="Times New Roman" panose="02020603050405020304" pitchFamily="18" charset="0"/>
              <a:buChar char="•"/>
            </a:pPr>
            <a:r>
              <a:rPr lang="en-US" altLang="zh-CN" sz="2000" b="1"/>
              <a:t>{</a:t>
            </a:r>
            <a:endParaRPr lang="zh-CN" altLang="en-US" sz="2000" b="1"/>
          </a:p>
          <a:p>
            <a:pPr marL="342900" indent="-342900" algn="l">
              <a:lnSpc>
                <a:spcPct val="80000"/>
              </a:lnSpc>
              <a:buFont typeface="Times New Roman" panose="02020603050405020304" pitchFamily="18" charset="0"/>
              <a:buChar char="•"/>
            </a:pPr>
            <a:r>
              <a:rPr lang="en-US" altLang="zh-CN" sz="2000" b="1"/>
              <a:t>  	public static void main(String[ ] args) </a:t>
            </a:r>
            <a:endParaRPr lang="zh-CN" altLang="en-US" sz="2000" b="1"/>
          </a:p>
          <a:p>
            <a:pPr marL="342900" indent="-342900" algn="l">
              <a:lnSpc>
                <a:spcPct val="80000"/>
              </a:lnSpc>
              <a:buFont typeface="Times New Roman" panose="02020603050405020304" pitchFamily="18" charset="0"/>
              <a:buChar char="•"/>
            </a:pPr>
            <a:r>
              <a:rPr lang="en-US" altLang="zh-CN" sz="2000" b="1"/>
              <a:t>    {</a:t>
            </a:r>
            <a:endParaRPr lang="zh-CN" altLang="en-US" sz="2000" b="1"/>
          </a:p>
          <a:p>
            <a:pPr marL="342900" indent="-342900" algn="l">
              <a:lnSpc>
                <a:spcPct val="80000"/>
              </a:lnSpc>
              <a:buFont typeface="Times New Roman" panose="02020603050405020304" pitchFamily="18" charset="0"/>
              <a:buChar char="•"/>
            </a:pPr>
            <a:r>
              <a:rPr lang="en-US" altLang="zh-CN" sz="2000" b="1"/>
              <a:t>    		int i,sum;</a:t>
            </a:r>
            <a:endParaRPr lang="zh-CN" altLang="en-US" sz="2000" b="1"/>
          </a:p>
          <a:p>
            <a:pPr marL="342900" indent="-342900" algn="l">
              <a:lnSpc>
                <a:spcPct val="80000"/>
              </a:lnSpc>
              <a:buFont typeface="Times New Roman" panose="02020603050405020304" pitchFamily="18" charset="0"/>
              <a:buChar char="•"/>
            </a:pPr>
            <a:r>
              <a:rPr lang="en-US" altLang="zh-CN" sz="2000" b="1"/>
              <a:t>    		sum=0;       			// </a:t>
            </a:r>
            <a:r>
              <a:rPr lang="zh-CN" altLang="en-US" sz="2000" b="1"/>
              <a:t>累加器清</a:t>
            </a:r>
            <a:r>
              <a:rPr lang="en-US" altLang="zh-CN" sz="2000" b="1"/>
              <a:t>0</a:t>
            </a:r>
            <a:endParaRPr lang="zh-CN" altLang="en-US" sz="2000" b="1"/>
          </a:p>
          <a:p>
            <a:pPr marL="342900" indent="-342900" algn="l">
              <a:lnSpc>
                <a:spcPct val="80000"/>
              </a:lnSpc>
              <a:buFont typeface="Times New Roman" panose="02020603050405020304" pitchFamily="18" charset="0"/>
              <a:buChar char="•"/>
            </a:pPr>
            <a:r>
              <a:rPr lang="en-US" altLang="zh-CN" sz="2000" b="1"/>
              <a:t>    		for(i=1;i&lt;=10;i++)</a:t>
            </a:r>
            <a:endParaRPr lang="zh-CN" altLang="en-US" sz="2000" b="1"/>
          </a:p>
          <a:p>
            <a:pPr marL="342900" indent="-342900" algn="l">
              <a:lnSpc>
                <a:spcPct val="80000"/>
              </a:lnSpc>
              <a:buFont typeface="Times New Roman" panose="02020603050405020304" pitchFamily="18" charset="0"/>
              <a:buChar char="•"/>
            </a:pPr>
            <a:r>
              <a:rPr lang="en-US" altLang="zh-CN" sz="2000" b="1"/>
              <a:t>           {</a:t>
            </a:r>
            <a:endParaRPr lang="zh-CN" altLang="en-US" sz="2000" b="1"/>
          </a:p>
          <a:p>
            <a:pPr marL="342900" indent="-342900" algn="l">
              <a:lnSpc>
                <a:spcPct val="80000"/>
              </a:lnSpc>
              <a:buFont typeface="Times New Roman" panose="02020603050405020304" pitchFamily="18" charset="0"/>
              <a:buChar char="•"/>
            </a:pPr>
            <a:r>
              <a:rPr lang="en-US" altLang="zh-CN" sz="2000" b="1"/>
              <a:t>      	    sum+=i;</a:t>
            </a:r>
            <a:endParaRPr lang="zh-CN" altLang="en-US" sz="2000" b="1"/>
          </a:p>
          <a:p>
            <a:pPr marL="342900" indent="-342900" algn="l">
              <a:lnSpc>
                <a:spcPct val="80000"/>
              </a:lnSpc>
              <a:buFont typeface="Times New Roman" panose="02020603050405020304" pitchFamily="18" charset="0"/>
              <a:buChar char="•"/>
            </a:pPr>
            <a:r>
              <a:rPr lang="en-US" altLang="zh-CN" sz="2000" b="1"/>
              <a:t>    		}</a:t>
            </a:r>
            <a:endParaRPr lang="zh-CN" altLang="en-US" sz="2000" b="1"/>
          </a:p>
          <a:p>
            <a:pPr marL="342900" indent="-342900" algn="l">
              <a:lnSpc>
                <a:spcPct val="80000"/>
              </a:lnSpc>
              <a:buFont typeface="Times New Roman" panose="02020603050405020304" pitchFamily="18" charset="0"/>
              <a:buChar char="•"/>
            </a:pPr>
            <a:r>
              <a:rPr lang="en-US" altLang="zh-CN" sz="2000" b="1"/>
              <a:t>    		System.out.println("sum="+sum);</a:t>
            </a:r>
            <a:endParaRPr lang="zh-CN" altLang="en-US" sz="2000" b="1"/>
          </a:p>
          <a:p>
            <a:pPr marL="342900" indent="-342900" algn="l">
              <a:lnSpc>
                <a:spcPct val="80000"/>
              </a:lnSpc>
              <a:buFont typeface="Times New Roman" panose="02020603050405020304" pitchFamily="18" charset="0"/>
              <a:buChar char="•"/>
            </a:pPr>
            <a:r>
              <a:rPr lang="en-US" altLang="zh-CN" sz="2000" b="1"/>
              <a:t>  	 }</a:t>
            </a:r>
            <a:endParaRPr lang="zh-CN" altLang="en-US" sz="2000" b="1"/>
          </a:p>
          <a:p>
            <a:pPr marL="342900" indent="-342900" algn="l">
              <a:lnSpc>
                <a:spcPct val="80000"/>
              </a:lnSpc>
              <a:buFont typeface="Times New Roman" panose="02020603050405020304" pitchFamily="18" charset="0"/>
              <a:buChar char="•"/>
            </a:pPr>
            <a:r>
              <a:rPr lang="en-US" altLang="zh-CN" sz="2000" b="1"/>
              <a:t>}</a:t>
            </a:r>
            <a:r>
              <a:rPr lang="en-US" altLang="zh-CN" sz="2000"/>
              <a:t> </a:t>
            </a:r>
            <a:endParaRPr lang="zh-CN" altLang="en-US" sz="3200"/>
          </a:p>
        </p:txBody>
      </p:sp>
    </p:spTree>
    <p:extLst>
      <p:ext uri="{BB962C8B-B14F-4D97-AF65-F5344CB8AC3E}">
        <p14:creationId xmlns:p14="http://schemas.microsoft.com/office/powerpoint/2010/main" val="580696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p:cBhvr>
                                        <p:cTn id="7" dur="500"/>
                                        <p:tgtEl>
                                          <p:spTgt spid="97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7283">
                                            <p:txEl>
                                              <p:pRg st="1" end="1"/>
                                            </p:txEl>
                                          </p:spTgt>
                                        </p:tgtEl>
                                        <p:attrNameLst>
                                          <p:attrName>style.visibility</p:attrName>
                                        </p:attrNameLst>
                                      </p:cBhvr>
                                      <p:to>
                                        <p:strVal val="visible"/>
                                      </p:to>
                                    </p:set>
                                    <p:animEffect>
                                      <p:cBhvr>
                                        <p:cTn id="12" dur="500"/>
                                        <p:tgtEl>
                                          <p:spTgt spid="972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7283">
                                            <p:txEl>
                                              <p:pRg st="2" end="2"/>
                                            </p:txEl>
                                          </p:spTgt>
                                        </p:tgtEl>
                                        <p:attrNameLst>
                                          <p:attrName>style.visibility</p:attrName>
                                        </p:attrNameLst>
                                      </p:cBhvr>
                                      <p:to>
                                        <p:strVal val="visible"/>
                                      </p:to>
                                    </p:set>
                                    <p:animEffect>
                                      <p:cBhvr>
                                        <p:cTn id="17" dur="500"/>
                                        <p:tgtEl>
                                          <p:spTgt spid="972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7283">
                                            <p:txEl>
                                              <p:pRg st="3" end="3"/>
                                            </p:txEl>
                                          </p:spTgt>
                                        </p:tgtEl>
                                        <p:attrNameLst>
                                          <p:attrName>style.visibility</p:attrName>
                                        </p:attrNameLst>
                                      </p:cBhvr>
                                      <p:to>
                                        <p:strVal val="visible"/>
                                      </p:to>
                                    </p:set>
                                    <p:animEffect>
                                      <p:cBhvr>
                                        <p:cTn id="22" dur="500"/>
                                        <p:tgtEl>
                                          <p:spTgt spid="972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7283">
                                            <p:txEl>
                                              <p:pRg st="4" end="4"/>
                                            </p:txEl>
                                          </p:spTgt>
                                        </p:tgtEl>
                                        <p:attrNameLst>
                                          <p:attrName>style.visibility</p:attrName>
                                        </p:attrNameLst>
                                      </p:cBhvr>
                                      <p:to>
                                        <p:strVal val="visible"/>
                                      </p:to>
                                    </p:set>
                                    <p:animEffect>
                                      <p:cBhvr>
                                        <p:cTn id="27" dur="500"/>
                                        <p:tgtEl>
                                          <p:spTgt spid="972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7283">
                                            <p:txEl>
                                              <p:pRg st="5" end="5"/>
                                            </p:txEl>
                                          </p:spTgt>
                                        </p:tgtEl>
                                        <p:attrNameLst>
                                          <p:attrName>style.visibility</p:attrName>
                                        </p:attrNameLst>
                                      </p:cBhvr>
                                      <p:to>
                                        <p:strVal val="visible"/>
                                      </p:to>
                                    </p:set>
                                    <p:animEffect>
                                      <p:cBhvr>
                                        <p:cTn id="32" dur="500"/>
                                        <p:tgtEl>
                                          <p:spTgt spid="972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7283">
                                            <p:txEl>
                                              <p:pRg st="6" end="6"/>
                                            </p:txEl>
                                          </p:spTgt>
                                        </p:tgtEl>
                                        <p:attrNameLst>
                                          <p:attrName>style.visibility</p:attrName>
                                        </p:attrNameLst>
                                      </p:cBhvr>
                                      <p:to>
                                        <p:strVal val="visible"/>
                                      </p:to>
                                    </p:set>
                                    <p:animEffect>
                                      <p:cBhvr>
                                        <p:cTn id="37" dur="500"/>
                                        <p:tgtEl>
                                          <p:spTgt spid="9728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97283">
                                            <p:txEl>
                                              <p:pRg st="7" end="7"/>
                                            </p:txEl>
                                          </p:spTgt>
                                        </p:tgtEl>
                                        <p:attrNameLst>
                                          <p:attrName>style.visibility</p:attrName>
                                        </p:attrNameLst>
                                      </p:cBhvr>
                                      <p:to>
                                        <p:strVal val="visible"/>
                                      </p:to>
                                    </p:set>
                                    <p:animEffect>
                                      <p:cBhvr>
                                        <p:cTn id="42" dur="500"/>
                                        <p:tgtEl>
                                          <p:spTgt spid="9728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97283">
                                            <p:txEl>
                                              <p:pRg st="8" end="8"/>
                                            </p:txEl>
                                          </p:spTgt>
                                        </p:tgtEl>
                                        <p:attrNameLst>
                                          <p:attrName>style.visibility</p:attrName>
                                        </p:attrNameLst>
                                      </p:cBhvr>
                                      <p:to>
                                        <p:strVal val="visible"/>
                                      </p:to>
                                    </p:set>
                                    <p:animEffect>
                                      <p:cBhvr>
                                        <p:cTn id="47" dur="500"/>
                                        <p:tgtEl>
                                          <p:spTgt spid="9728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97283">
                                            <p:txEl>
                                              <p:pRg st="9" end="9"/>
                                            </p:txEl>
                                          </p:spTgt>
                                        </p:tgtEl>
                                        <p:attrNameLst>
                                          <p:attrName>style.visibility</p:attrName>
                                        </p:attrNameLst>
                                      </p:cBhvr>
                                      <p:to>
                                        <p:strVal val="visible"/>
                                      </p:to>
                                    </p:set>
                                    <p:animEffect>
                                      <p:cBhvr>
                                        <p:cTn id="52" dur="500"/>
                                        <p:tgtEl>
                                          <p:spTgt spid="9728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97283">
                                            <p:txEl>
                                              <p:pRg st="10" end="10"/>
                                            </p:txEl>
                                          </p:spTgt>
                                        </p:tgtEl>
                                        <p:attrNameLst>
                                          <p:attrName>style.visibility</p:attrName>
                                        </p:attrNameLst>
                                      </p:cBhvr>
                                      <p:to>
                                        <p:strVal val="visible"/>
                                      </p:to>
                                    </p:set>
                                    <p:animEffect>
                                      <p:cBhvr>
                                        <p:cTn id="57" dur="500"/>
                                        <p:tgtEl>
                                          <p:spTgt spid="9728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97283">
                                            <p:txEl>
                                              <p:pRg st="11" end="11"/>
                                            </p:txEl>
                                          </p:spTgt>
                                        </p:tgtEl>
                                        <p:attrNameLst>
                                          <p:attrName>style.visibility</p:attrName>
                                        </p:attrNameLst>
                                      </p:cBhvr>
                                      <p:to>
                                        <p:strVal val="visible"/>
                                      </p:to>
                                    </p:set>
                                    <p:animEffect>
                                      <p:cBhvr>
                                        <p:cTn id="62" dur="500"/>
                                        <p:tgtEl>
                                          <p:spTgt spid="97283">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97283">
                                            <p:txEl>
                                              <p:pRg st="12" end="12"/>
                                            </p:txEl>
                                          </p:spTgt>
                                        </p:tgtEl>
                                        <p:attrNameLst>
                                          <p:attrName>style.visibility</p:attrName>
                                        </p:attrNameLst>
                                      </p:cBhvr>
                                      <p:to>
                                        <p:strVal val="visible"/>
                                      </p:to>
                                    </p:set>
                                    <p:animEffect>
                                      <p:cBhvr>
                                        <p:cTn id="67" dur="500"/>
                                        <p:tgtEl>
                                          <p:spTgt spid="972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bldLvl="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30" name="Object 2"/>
          <p:cNvGraphicFramePr>
            <a:graphicFrameLocks noGrp="1" noChangeAspect="1"/>
          </p:cNvGraphicFramePr>
          <p:nvPr>
            <p:extLst>
              <p:ext uri="{D42A27DB-BD31-4B8C-83A1-F6EECF244321}">
                <p14:modId xmlns:p14="http://schemas.microsoft.com/office/powerpoint/2010/main" val="1272022898"/>
              </p:ext>
            </p:extLst>
          </p:nvPr>
        </p:nvGraphicFramePr>
        <p:xfrm>
          <a:off x="1450575" y="1333778"/>
          <a:ext cx="7129463" cy="4494212"/>
        </p:xfrm>
        <a:graphic>
          <a:graphicData uri="http://schemas.openxmlformats.org/presentationml/2006/ole">
            <mc:AlternateContent xmlns:mc="http://schemas.openxmlformats.org/markup-compatibility/2006">
              <mc:Choice xmlns:v="urn:schemas-microsoft-com:vml" Requires="v">
                <p:oleObj spid="_x0000_s24610" r:id="rId3" imgW="5334745" imgH="3362794" progId="PBrush">
                  <p:embed/>
                </p:oleObj>
              </mc:Choice>
              <mc:Fallback>
                <p:oleObj r:id="rId3" imgW="5334745" imgH="3362794" progId="PBrush">
                  <p:embed/>
                  <p:pic>
                    <p:nvPicPr>
                      <p:cNvPr id="9933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575" y="1333778"/>
                        <a:ext cx="7129463" cy="449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31" name="Rectangle 3"/>
          <p:cNvSpPr>
            <a:spLocks noRot="1" noChangeArrowheads="1"/>
          </p:cNvSpPr>
          <p:nvPr/>
        </p:nvSpPr>
        <p:spPr bwMode="auto">
          <a:xfrm>
            <a:off x="207963" y="190778"/>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nchor="ctr"/>
          <a:lstStyle/>
          <a:p>
            <a:pPr algn="ctr" eaLnBrk="0" hangingPunct="0">
              <a:spcBef>
                <a:spcPts val="800"/>
              </a:spcBef>
              <a:buSzPct val="100000"/>
              <a:buFont typeface="Times New Roman" panose="02020603050405020304" pitchFamily="18" charset="0"/>
              <a:buNone/>
            </a:pPr>
            <a:r>
              <a:rPr lang="zh-CN" altLang="en-US" sz="3200" b="1" dirty="0">
                <a:latin typeface="Verdana" panose="020B0604030504040204" pitchFamily="34" charset="0"/>
                <a:sym typeface="Verdana" panose="020B0604030504040204" pitchFamily="34" charset="0"/>
              </a:rPr>
              <a:t> 嵌套</a:t>
            </a:r>
            <a:r>
              <a:rPr lang="en-US" altLang="zh-CN" sz="3200" b="1" dirty="0">
                <a:latin typeface="Verdana" panose="020B0604030504040204" pitchFamily="34" charset="0"/>
                <a:sym typeface="Verdana" panose="020B0604030504040204" pitchFamily="34" charset="0"/>
              </a:rPr>
              <a:t>for</a:t>
            </a:r>
            <a:r>
              <a:rPr lang="zh-CN" altLang="en-US" sz="3200" b="1" dirty="0">
                <a:latin typeface="Verdana" panose="020B0604030504040204" pitchFamily="34" charset="0"/>
                <a:sym typeface="Verdana" panose="020B0604030504040204" pitchFamily="34" charset="0"/>
              </a:rPr>
              <a:t>循环</a:t>
            </a:r>
            <a:endParaRPr lang="zh-CN" altLang="en-US" dirty="0"/>
          </a:p>
        </p:txBody>
      </p:sp>
    </p:spTree>
    <p:extLst>
      <p:ext uri="{BB962C8B-B14F-4D97-AF65-F5344CB8AC3E}">
        <p14:creationId xmlns:p14="http://schemas.microsoft.com/office/powerpoint/2010/main" val="31207283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84977" y="634744"/>
            <a:ext cx="4723809" cy="5038095"/>
          </a:xfrm>
          <a:prstGeom prst="rect">
            <a:avLst/>
          </a:prstGeom>
        </p:spPr>
      </p:pic>
    </p:spTree>
    <p:extLst>
      <p:ext uri="{BB962C8B-B14F-4D97-AF65-F5344CB8AC3E}">
        <p14:creationId xmlns:p14="http://schemas.microsoft.com/office/powerpoint/2010/main" val="1469248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xfrm>
            <a:off x="921120" y="1013379"/>
            <a:ext cx="7772400" cy="5040313"/>
          </a:xfrm>
          <a:ln/>
          <a:extLs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p>
            <a:pPr marL="342900" indent="-342900" algn="l">
              <a:lnSpc>
                <a:spcPct val="100000"/>
              </a:lnSpc>
              <a:buFont typeface="Times New Roman" panose="02020603050405020304" pitchFamily="18" charset="0"/>
              <a:buChar char="•"/>
            </a:pPr>
            <a:r>
              <a:rPr lang="zh-CN" altLang="en-US" sz="3200" dirty="0"/>
              <a:t>语法形式</a:t>
            </a:r>
          </a:p>
          <a:p>
            <a:pPr marL="342900" indent="-342900" algn="l">
              <a:lnSpc>
                <a:spcPct val="100000"/>
              </a:lnSpc>
              <a:buFont typeface="Times New Roman" panose="02020603050405020304" pitchFamily="18" charset="0"/>
              <a:buChar char="•"/>
            </a:pPr>
            <a:r>
              <a:rPr lang="zh-CN" altLang="en-US" sz="3200" dirty="0"/>
              <a:t>	</a:t>
            </a:r>
            <a:r>
              <a:rPr lang="en-US" altLang="zh-CN" dirty="0"/>
              <a:t>do{</a:t>
            </a:r>
            <a:endParaRPr lang="zh-CN" altLang="en-US" dirty="0"/>
          </a:p>
          <a:p>
            <a:pPr marL="742950" lvl="1" indent="-285750" algn="l">
              <a:lnSpc>
                <a:spcPct val="100000"/>
              </a:lnSpc>
              <a:buFont typeface="Times New Roman" panose="02020603050405020304" pitchFamily="18" charset="0"/>
              <a:buChar char="•"/>
            </a:pPr>
            <a:r>
              <a:rPr lang="en-US" altLang="zh-CN" sz="2400" dirty="0"/>
              <a:t>	</a:t>
            </a:r>
            <a:r>
              <a:rPr lang="zh-CN" altLang="en-US" sz="2400" dirty="0"/>
              <a:t>语句块；</a:t>
            </a:r>
          </a:p>
          <a:p>
            <a:pPr marL="742950" lvl="1" indent="-285750" algn="l">
              <a:lnSpc>
                <a:spcPct val="100000"/>
              </a:lnSpc>
              <a:buFont typeface="Times New Roman" panose="02020603050405020304" pitchFamily="18" charset="0"/>
              <a:buChar char="•"/>
            </a:pPr>
            <a:r>
              <a:rPr lang="zh-CN" altLang="en-US" sz="2400" dirty="0"/>
              <a:t>	</a:t>
            </a:r>
            <a:r>
              <a:rPr lang="en-US" altLang="zh-CN" sz="2400" dirty="0"/>
              <a:t>}</a:t>
            </a:r>
            <a:endParaRPr lang="zh-CN" altLang="en-US" sz="2400" dirty="0"/>
          </a:p>
          <a:p>
            <a:pPr marL="742950" lvl="1" indent="-285750" algn="l">
              <a:lnSpc>
                <a:spcPct val="100000"/>
              </a:lnSpc>
              <a:buFont typeface="Times New Roman" panose="02020603050405020304" pitchFamily="18" charset="0"/>
              <a:buChar char="•"/>
            </a:pPr>
            <a:r>
              <a:rPr lang="en-US" altLang="zh-CN" sz="2400" dirty="0"/>
              <a:t>while(</a:t>
            </a:r>
            <a:r>
              <a:rPr lang="zh-CN" altLang="en-US" sz="2400" dirty="0"/>
              <a:t>布尔表达式</a:t>
            </a:r>
            <a:r>
              <a:rPr lang="en-US" altLang="zh-CN" sz="2400" dirty="0"/>
              <a:t>);</a:t>
            </a:r>
            <a:endParaRPr lang="zh-CN" altLang="en-US" sz="2400" dirty="0"/>
          </a:p>
          <a:p>
            <a:pPr marL="742950" lvl="1" indent="-285750" algn="l">
              <a:lnSpc>
                <a:spcPct val="100000"/>
              </a:lnSpc>
              <a:buFont typeface="Times New Roman" panose="02020603050405020304" pitchFamily="18" charset="0"/>
              <a:buChar char="•"/>
            </a:pPr>
            <a:endParaRPr lang="zh-CN" altLang="en-US" sz="2400" dirty="0"/>
          </a:p>
          <a:p>
            <a:pPr marL="342900" indent="-342900" algn="l">
              <a:lnSpc>
                <a:spcPct val="100000"/>
              </a:lnSpc>
              <a:buFont typeface="Times New Roman" panose="02020603050405020304" pitchFamily="18" charset="0"/>
              <a:buChar char="•"/>
            </a:pPr>
            <a:r>
              <a:rPr lang="zh-CN" altLang="en-US" sz="3200" dirty="0"/>
              <a:t>执行过程：</a:t>
            </a:r>
          </a:p>
          <a:p>
            <a:pPr marL="342900" indent="-342900" algn="l">
              <a:lnSpc>
                <a:spcPct val="100000"/>
              </a:lnSpc>
              <a:buFont typeface="Times New Roman" panose="02020603050405020304" pitchFamily="18" charset="0"/>
              <a:buChar char="•"/>
            </a:pPr>
            <a:r>
              <a:rPr lang="zh-CN" altLang="en-US" sz="3200" b="1" dirty="0"/>
              <a:t>	</a:t>
            </a:r>
            <a:r>
              <a:rPr lang="zh-CN" altLang="en-US" sz="2000" b="1" dirty="0"/>
              <a:t>先执行一次循环体中的语句，然后测试布尔表达式的值。如果布尔表达式的值为真，那就返回执行循环体中的内容。</a:t>
            </a:r>
            <a:r>
              <a:rPr lang="en-US" altLang="zh-CN" sz="2000" b="1" dirty="0"/>
              <a:t>do-while </a:t>
            </a:r>
            <a:r>
              <a:rPr lang="zh-CN" altLang="en-US" sz="2000" b="1" dirty="0"/>
              <a:t>语句将不断地测试布尔表达式的值并执行循环体中的内容直到布尔表达式的值为假为止。</a:t>
            </a:r>
            <a:r>
              <a:rPr lang="zh-CN" altLang="en-US" sz="2000" dirty="0"/>
              <a:t> </a:t>
            </a:r>
          </a:p>
          <a:p>
            <a:pPr marL="342900" indent="-342900" algn="l">
              <a:lnSpc>
                <a:spcPct val="100000"/>
              </a:lnSpc>
              <a:buFont typeface="Times New Roman" panose="02020603050405020304" pitchFamily="18" charset="0"/>
              <a:buChar char="•"/>
            </a:pPr>
            <a:endParaRPr lang="zh-CN" altLang="en-US" sz="2000" dirty="0"/>
          </a:p>
          <a:p>
            <a:pPr marL="342900" indent="-342900" algn="l">
              <a:lnSpc>
                <a:spcPct val="100000"/>
              </a:lnSpc>
              <a:buFont typeface="Times New Roman" panose="02020603050405020304" pitchFamily="18" charset="0"/>
              <a:buChar char="•"/>
            </a:pPr>
            <a:r>
              <a:rPr lang="zh-CN" altLang="en-US" b="1" dirty="0"/>
              <a:t>注意： </a:t>
            </a:r>
            <a:r>
              <a:rPr lang="en-US" altLang="zh-CN" b="1" dirty="0"/>
              <a:t>while(</a:t>
            </a:r>
            <a:r>
              <a:rPr lang="zh-CN" altLang="en-US" b="1" dirty="0"/>
              <a:t>布尔表达式</a:t>
            </a:r>
            <a:r>
              <a:rPr lang="en-US" altLang="zh-CN" b="1" dirty="0"/>
              <a:t>)</a:t>
            </a:r>
            <a:r>
              <a:rPr lang="zh-CN" altLang="en-US" b="1" dirty="0"/>
              <a:t>后面必须有</a:t>
            </a:r>
            <a:r>
              <a:rPr lang="en-US" altLang="zh-CN" b="1" dirty="0"/>
              <a:t>;</a:t>
            </a:r>
            <a:endParaRPr lang="zh-CN" altLang="en-US" b="1" dirty="0"/>
          </a:p>
          <a:p>
            <a:pPr marL="742950" lvl="1" indent="-285750" algn="l">
              <a:lnSpc>
                <a:spcPct val="100000"/>
              </a:lnSpc>
              <a:buFont typeface="Times New Roman" panose="02020603050405020304" pitchFamily="18" charset="0"/>
              <a:buChar char="•"/>
            </a:pPr>
            <a:endParaRPr lang="zh-CN" altLang="en-US" sz="2400" b="1" dirty="0"/>
          </a:p>
        </p:txBody>
      </p:sp>
      <p:sp>
        <p:nvSpPr>
          <p:cNvPr id="100355" name="Rectangle 3"/>
          <p:cNvSpPr>
            <a:spLocks noChangeArrowheads="1"/>
          </p:cNvSpPr>
          <p:nvPr/>
        </p:nvSpPr>
        <p:spPr bwMode="auto">
          <a:xfrm>
            <a:off x="2807493" y="211138"/>
            <a:ext cx="45323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r>
              <a:rPr lang="zh-CN" altLang="en-US" sz="3600" b="1" dirty="0">
                <a:solidFill>
                  <a:srgbClr val="990033"/>
                </a:solidFill>
                <a:sym typeface="Arial" panose="020B0604020202020204" pitchFamily="34" charset="0"/>
              </a:rPr>
              <a:t> </a:t>
            </a:r>
            <a:r>
              <a:rPr lang="en-US" altLang="zh-CN" sz="3600" b="1" dirty="0">
                <a:solidFill>
                  <a:srgbClr val="990033"/>
                </a:solidFill>
                <a:sym typeface="Arial" panose="020B0604020202020204" pitchFamily="34" charset="0"/>
              </a:rPr>
              <a:t>do </a:t>
            </a:r>
            <a:r>
              <a:rPr lang="zh-CN" altLang="en-US" sz="3600" b="1" dirty="0">
                <a:solidFill>
                  <a:srgbClr val="990033"/>
                </a:solidFill>
                <a:sym typeface="Arial" panose="020B0604020202020204" pitchFamily="34" charset="0"/>
              </a:rPr>
              <a:t>循环</a:t>
            </a:r>
            <a:endParaRPr lang="zh-CN" altLang="en-US" dirty="0"/>
          </a:p>
        </p:txBody>
      </p:sp>
    </p:spTree>
    <p:extLst>
      <p:ext uri="{BB962C8B-B14F-4D97-AF65-F5344CB8AC3E}">
        <p14:creationId xmlns:p14="http://schemas.microsoft.com/office/powerpoint/2010/main" val="3160835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696913" y="234949"/>
            <a:ext cx="7986712" cy="747713"/>
          </a:xfrm>
          <a:ln/>
          <a:extLs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p>
            <a:pPr marL="0" indent="0"/>
            <a:r>
              <a:rPr lang="en-US" altLang="zh-CN" sz="2400" b="0" dirty="0">
                <a:solidFill>
                  <a:srgbClr val="990033"/>
                </a:solidFill>
              </a:rPr>
              <a:t>do-while </a:t>
            </a:r>
            <a:r>
              <a:rPr lang="zh-CN" altLang="en-US" sz="2400" b="0" dirty="0">
                <a:solidFill>
                  <a:srgbClr val="990033"/>
                </a:solidFill>
              </a:rPr>
              <a:t>循环的流程图</a:t>
            </a:r>
            <a:r>
              <a:rPr lang="zh-CN" altLang="en-US" dirty="0"/>
              <a:t> </a:t>
            </a:r>
          </a:p>
        </p:txBody>
      </p:sp>
      <p:sp>
        <p:nvSpPr>
          <p:cNvPr id="101379" name="Rectangle 3"/>
          <p:cNvSpPr>
            <a:spLocks noGrp="1" noChangeArrowheads="1"/>
          </p:cNvSpPr>
          <p:nvPr>
            <p:ph type="body" idx="1"/>
          </p:nvPr>
        </p:nvSpPr>
        <p:spPr>
          <a:xfrm>
            <a:off x="1619250" y="3271838"/>
            <a:ext cx="1219200" cy="530225"/>
          </a:xfrm>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rmAutofit fontScale="92500"/>
          </a:bodyPr>
          <a:lstStyle/>
          <a:p>
            <a:pPr marL="342900" indent="-342900" algn="l">
              <a:lnSpc>
                <a:spcPct val="90000"/>
              </a:lnSpc>
              <a:buFont typeface="Times New Roman" panose="02020603050405020304" pitchFamily="18" charset="0"/>
              <a:buChar char="•"/>
            </a:pPr>
            <a:r>
              <a:rPr lang="en-US" altLang="zh-CN" sz="3200" b="1"/>
              <a:t>true</a:t>
            </a:r>
            <a:endParaRPr lang="zh-CN" altLang="en-US" sz="3200"/>
          </a:p>
        </p:txBody>
      </p:sp>
      <p:grpSp>
        <p:nvGrpSpPr>
          <p:cNvPr id="101380" name="Group 4"/>
          <p:cNvGrpSpPr>
            <a:grpSpLocks/>
          </p:cNvGrpSpPr>
          <p:nvPr/>
        </p:nvGrpSpPr>
        <p:grpSpPr bwMode="auto">
          <a:xfrm>
            <a:off x="755650" y="1196975"/>
            <a:ext cx="6408738" cy="4419600"/>
            <a:chOff x="0" y="0"/>
            <a:chExt cx="3600" cy="2784"/>
          </a:xfrm>
        </p:grpSpPr>
        <p:sp>
          <p:nvSpPr>
            <p:cNvPr id="101381" name="AutoShape 5"/>
            <p:cNvSpPr>
              <a:spLocks noChangeArrowheads="1"/>
            </p:cNvSpPr>
            <p:nvPr/>
          </p:nvSpPr>
          <p:spPr bwMode="auto">
            <a:xfrm>
              <a:off x="933" y="624"/>
              <a:ext cx="2619" cy="432"/>
            </a:xfrm>
            <a:prstGeom prst="flowChartProcess">
              <a:avLst/>
            </a:prstGeom>
            <a:solidFill>
              <a:schemeClr val="accent1"/>
            </a:solidFill>
            <a:ln w="38100" cmpd="sng">
              <a:solidFill>
                <a:schemeClr val="tx1"/>
              </a:solidFill>
              <a:bevel/>
              <a:headEnd/>
              <a:tailEnd/>
            </a:ln>
          </p:spPr>
          <p:txBody>
            <a:bodyPr wrap="none" anchor="ctr"/>
            <a:lstStyle/>
            <a:p>
              <a:r>
                <a:rPr lang="zh-CN" altLang="en-US" sz="4000" b="1">
                  <a:solidFill>
                    <a:srgbClr val="FF0000"/>
                  </a:solidFill>
                  <a:latin typeface="Times New Roman" panose="02020603050405020304" pitchFamily="18" charset="0"/>
                  <a:ea typeface="华文新魏" panose="02010800040101010101" pitchFamily="2" charset="-122"/>
                  <a:sym typeface="Times New Roman" panose="02020603050405020304" pitchFamily="18" charset="0"/>
                </a:rPr>
                <a:t>循环体</a:t>
              </a:r>
              <a:endParaRPr lang="zh-CN" altLang="en-US"/>
            </a:p>
          </p:txBody>
        </p:sp>
        <p:sp>
          <p:nvSpPr>
            <p:cNvPr id="101382" name="AutoShape 6"/>
            <p:cNvSpPr>
              <a:spLocks noChangeArrowheads="1"/>
            </p:cNvSpPr>
            <p:nvPr/>
          </p:nvSpPr>
          <p:spPr bwMode="auto">
            <a:xfrm>
              <a:off x="942" y="1392"/>
              <a:ext cx="2658" cy="720"/>
            </a:xfrm>
            <a:prstGeom prst="flowChartDecision">
              <a:avLst/>
            </a:prstGeom>
            <a:solidFill>
              <a:schemeClr val="accent1"/>
            </a:solidFill>
            <a:ln w="38100" cmpd="sng">
              <a:solidFill>
                <a:schemeClr val="tx1"/>
              </a:solidFill>
              <a:bevel/>
              <a:headEnd/>
              <a:tailEnd/>
            </a:ln>
          </p:spPr>
          <p:txBody>
            <a:bodyPr wrap="none" anchor="ctr"/>
            <a:lstStyle/>
            <a:p>
              <a:r>
                <a:rPr lang="zh-CN" altLang="en-US" sz="4000" b="1">
                  <a:solidFill>
                    <a:srgbClr val="FF0000"/>
                  </a:solidFill>
                  <a:latin typeface="Times New Roman" panose="02020603050405020304" pitchFamily="18" charset="0"/>
                  <a:ea typeface="华文新魏" panose="02010800040101010101" pitchFamily="2" charset="-122"/>
                  <a:sym typeface="Times New Roman" panose="02020603050405020304" pitchFamily="18" charset="0"/>
                </a:rPr>
                <a:t>布尔表达式</a:t>
              </a:r>
              <a:endParaRPr lang="zh-CN" altLang="en-US"/>
            </a:p>
          </p:txBody>
        </p:sp>
        <p:sp>
          <p:nvSpPr>
            <p:cNvPr id="101383" name="Line 7"/>
            <p:cNvSpPr>
              <a:spLocks noChangeShapeType="1"/>
            </p:cNvSpPr>
            <p:nvPr/>
          </p:nvSpPr>
          <p:spPr bwMode="auto">
            <a:xfrm>
              <a:off x="2256" y="1056"/>
              <a:ext cx="1" cy="336"/>
            </a:xfrm>
            <a:prstGeom prst="line">
              <a:avLst/>
            </a:prstGeom>
            <a:noFill/>
            <a:ln w="76200" cmpd="sng">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101384" name="Line 8"/>
            <p:cNvSpPr>
              <a:spLocks noChangeShapeType="1"/>
            </p:cNvSpPr>
            <p:nvPr/>
          </p:nvSpPr>
          <p:spPr bwMode="auto">
            <a:xfrm>
              <a:off x="2256" y="0"/>
              <a:ext cx="1" cy="624"/>
            </a:xfrm>
            <a:prstGeom prst="line">
              <a:avLst/>
            </a:prstGeom>
            <a:noFill/>
            <a:ln w="76200" cmpd="sng">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101385" name="Line 9"/>
            <p:cNvSpPr>
              <a:spLocks noChangeShapeType="1"/>
            </p:cNvSpPr>
            <p:nvPr/>
          </p:nvSpPr>
          <p:spPr bwMode="auto">
            <a:xfrm>
              <a:off x="2256" y="2112"/>
              <a:ext cx="1" cy="672"/>
            </a:xfrm>
            <a:prstGeom prst="line">
              <a:avLst/>
            </a:prstGeom>
            <a:noFill/>
            <a:ln w="76200" cmpd="sng">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101386" name="Line 10"/>
            <p:cNvSpPr>
              <a:spLocks noChangeShapeType="1"/>
            </p:cNvSpPr>
            <p:nvPr/>
          </p:nvSpPr>
          <p:spPr bwMode="auto">
            <a:xfrm>
              <a:off x="0" y="1755"/>
              <a:ext cx="960" cy="1"/>
            </a:xfrm>
            <a:prstGeom prst="line">
              <a:avLst/>
            </a:prstGeom>
            <a:noFill/>
            <a:ln w="76200"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101387" name="Line 11"/>
            <p:cNvSpPr>
              <a:spLocks noChangeShapeType="1"/>
            </p:cNvSpPr>
            <p:nvPr/>
          </p:nvSpPr>
          <p:spPr bwMode="auto">
            <a:xfrm flipV="1">
              <a:off x="0" y="336"/>
              <a:ext cx="1" cy="1440"/>
            </a:xfrm>
            <a:prstGeom prst="line">
              <a:avLst/>
            </a:prstGeom>
            <a:noFill/>
            <a:ln w="76200" cmpd="sng">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sp>
          <p:nvSpPr>
            <p:cNvPr id="101388" name="Line 12"/>
            <p:cNvSpPr>
              <a:spLocks noChangeShapeType="1"/>
            </p:cNvSpPr>
            <p:nvPr/>
          </p:nvSpPr>
          <p:spPr bwMode="auto">
            <a:xfrm>
              <a:off x="0" y="351"/>
              <a:ext cx="2256" cy="1"/>
            </a:xfrm>
            <a:prstGeom prst="line">
              <a:avLst/>
            </a:prstGeom>
            <a:noFill/>
            <a:ln w="76200" cmpd="sng">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Arial" panose="020B0604020202020204" pitchFamily="34" charset="0"/>
              </a:endParaRPr>
            </a:p>
          </p:txBody>
        </p:sp>
      </p:grpSp>
      <p:sp>
        <p:nvSpPr>
          <p:cNvPr id="101389" name="Rectangle 13"/>
          <p:cNvSpPr>
            <a:spLocks noChangeArrowheads="1"/>
          </p:cNvSpPr>
          <p:nvPr/>
        </p:nvSpPr>
        <p:spPr bwMode="auto">
          <a:xfrm>
            <a:off x="3708400" y="4652963"/>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en-US" altLang="zh-CN" sz="2800" b="1">
                <a:latin typeface="Times New Roman" panose="02020603050405020304" pitchFamily="18" charset="0"/>
                <a:sym typeface="Times New Roman" panose="02020603050405020304" pitchFamily="18" charset="0"/>
              </a:rPr>
              <a:t>false</a:t>
            </a:r>
            <a:endParaRPr lang="zh-CN" altLang="en-US"/>
          </a:p>
        </p:txBody>
      </p:sp>
    </p:spTree>
    <p:extLst>
      <p:ext uri="{BB962C8B-B14F-4D97-AF65-F5344CB8AC3E}">
        <p14:creationId xmlns:p14="http://schemas.microsoft.com/office/powerpoint/2010/main" val="391360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
          <p:cNvSpPr>
            <a:spLocks noChangeArrowheads="1"/>
          </p:cNvSpPr>
          <p:nvPr/>
        </p:nvSpPr>
        <p:spPr bwMode="auto">
          <a:xfrm>
            <a:off x="398755" y="535667"/>
            <a:ext cx="8458200"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lvl="1">
              <a:lnSpc>
                <a:spcPct val="138000"/>
              </a:lnSpc>
              <a:spcBef>
                <a:spcPts val="700"/>
              </a:spcBef>
              <a:buSzPct val="100000"/>
              <a:buFont typeface="Times New Roman" panose="02020603050405020304" pitchFamily="18" charset="0"/>
              <a:buNone/>
            </a:pPr>
            <a:r>
              <a:rPr lang="en-US" altLang="zh-CN" sz="2400" dirty="0">
                <a:latin typeface="Times New Roman" panose="02020603050405020304" pitchFamily="18" charset="0"/>
                <a:sym typeface="Times New Roman" panose="02020603050405020304" pitchFamily="18" charset="0"/>
              </a:rPr>
              <a:t> </a:t>
            </a:r>
            <a:r>
              <a:rPr lang="en-US" altLang="zh-CN" sz="2400" b="1" dirty="0">
                <a:latin typeface="Times New Roman" panose="02020603050405020304" pitchFamily="18" charset="0"/>
                <a:sym typeface="Times New Roman" panose="02020603050405020304" pitchFamily="18" charset="0"/>
              </a:rPr>
              <a:t>2. </a:t>
            </a:r>
            <a:r>
              <a:rPr lang="zh-CN" altLang="en-US" sz="2400" b="1" dirty="0">
                <a:latin typeface="Times New Roman" panose="02020603050405020304" pitchFamily="18" charset="0"/>
                <a:sym typeface="Times New Roman" panose="02020603050405020304" pitchFamily="18" charset="0"/>
              </a:rPr>
              <a:t>文本类</a:t>
            </a:r>
          </a:p>
          <a:p>
            <a:pPr lvl="1">
              <a:lnSpc>
                <a:spcPct val="138000"/>
              </a:lnSpc>
              <a:spcBef>
                <a:spcPts val="7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 </a:t>
            </a:r>
            <a:r>
              <a:rPr lang="en-US" altLang="zh-CN" sz="2400" dirty="0">
                <a:latin typeface="Times New Roman" panose="02020603050405020304" pitchFamily="18" charset="0"/>
                <a:sym typeface="Times New Roman" panose="02020603050405020304" pitchFamily="18" charset="0"/>
              </a:rPr>
              <a:t>(1) </a:t>
            </a:r>
            <a:r>
              <a:rPr lang="zh-CN" altLang="en-US" sz="2400" dirty="0">
                <a:latin typeface="Times New Roman" panose="02020603050405020304" pitchFamily="18" charset="0"/>
                <a:sym typeface="Times New Roman" panose="02020603050405020304" pitchFamily="18" charset="0"/>
              </a:rPr>
              <a:t>代表一个</a:t>
            </a:r>
            <a:r>
              <a:rPr lang="en-US" altLang="zh-CN" sz="2400" dirty="0">
                <a:latin typeface="Times New Roman" panose="02020603050405020304" pitchFamily="18" charset="0"/>
                <a:sym typeface="Times New Roman" panose="02020603050405020304" pitchFamily="18" charset="0"/>
              </a:rPr>
              <a:t>16 bit Unicode</a:t>
            </a:r>
            <a:r>
              <a:rPr lang="zh-CN" altLang="en-US" sz="2400" dirty="0">
                <a:latin typeface="Times New Roman" panose="02020603050405020304" pitchFamily="18" charset="0"/>
                <a:sym typeface="Times New Roman" panose="02020603050405020304" pitchFamily="18" charset="0"/>
              </a:rPr>
              <a:t>字符。</a:t>
            </a:r>
          </a:p>
          <a:p>
            <a:pPr lvl="1">
              <a:lnSpc>
                <a:spcPct val="138000"/>
              </a:lnSpc>
              <a:spcBef>
                <a:spcPts val="7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 </a:t>
            </a:r>
            <a:r>
              <a:rPr lang="en-US" altLang="zh-CN" sz="2400" dirty="0">
                <a:latin typeface="Times New Roman" panose="02020603050405020304" pitchFamily="18" charset="0"/>
                <a:sym typeface="Times New Roman" panose="02020603050405020304" pitchFamily="18" charset="0"/>
              </a:rPr>
              <a:t>(2) </a:t>
            </a:r>
            <a:r>
              <a:rPr lang="zh-CN" altLang="en-US" sz="2400" dirty="0">
                <a:latin typeface="Times New Roman" panose="02020603050405020304" pitchFamily="18" charset="0"/>
                <a:sym typeface="Times New Roman" panose="02020603050405020304" pitchFamily="18" charset="0"/>
              </a:rPr>
              <a:t>必须包含用单引号</a:t>
            </a:r>
            <a:r>
              <a:rPr lang="en-US" altLang="zh-CN" sz="2400" dirty="0">
                <a:latin typeface="Times New Roman" panose="02020603050405020304" pitchFamily="18" charset="0"/>
                <a:sym typeface="Times New Roman" panose="02020603050405020304" pitchFamily="18" charset="0"/>
              </a:rPr>
              <a:t>(' ')</a:t>
            </a:r>
            <a:r>
              <a:rPr lang="zh-CN" altLang="en-US" sz="2400" dirty="0">
                <a:latin typeface="Times New Roman" panose="02020603050405020304" pitchFamily="18" charset="0"/>
                <a:sym typeface="Times New Roman" panose="02020603050405020304" pitchFamily="18" charset="0"/>
              </a:rPr>
              <a:t>引用的文字。</a:t>
            </a:r>
          </a:p>
          <a:p>
            <a:pPr lvl="1">
              <a:lnSpc>
                <a:spcPct val="138000"/>
              </a:lnSpc>
              <a:spcBef>
                <a:spcPts val="7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 </a:t>
            </a:r>
            <a:r>
              <a:rPr lang="en-US" altLang="zh-CN" sz="2400" dirty="0">
                <a:latin typeface="Times New Roman" panose="02020603050405020304" pitchFamily="18" charset="0"/>
                <a:sym typeface="Times New Roman" panose="02020603050405020304" pitchFamily="18" charset="0"/>
              </a:rPr>
              <a:t>(3) </a:t>
            </a:r>
            <a:r>
              <a:rPr lang="zh-CN" altLang="en-US" sz="2400" dirty="0">
                <a:latin typeface="Times New Roman" panose="02020603050405020304" pitchFamily="18" charset="0"/>
                <a:sym typeface="Times New Roman" panose="02020603050405020304" pitchFamily="18" charset="0"/>
              </a:rPr>
              <a:t>使用下列符号：</a:t>
            </a:r>
          </a:p>
          <a:p>
            <a:pPr lvl="1">
              <a:lnSpc>
                <a:spcPct val="138000"/>
              </a:lnSpc>
              <a:spcBef>
                <a:spcPts val="7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 </a:t>
            </a:r>
            <a:r>
              <a:rPr lang="en-US" altLang="zh-CN" sz="2400" dirty="0">
                <a:latin typeface="Times New Roman" panose="02020603050405020304" pitchFamily="18" charset="0"/>
                <a:sym typeface="Times New Roman" panose="02020603050405020304" pitchFamily="18" charset="0"/>
              </a:rPr>
              <a:t>'a'</a:t>
            </a:r>
            <a:r>
              <a:rPr lang="en-US" altLang="zh-CN" sz="2400" dirty="0">
                <a:sym typeface="Times New Roman" panose="02020603050405020304" pitchFamily="18" charset="0"/>
              </a:rPr>
              <a:t>——</a:t>
            </a:r>
            <a:r>
              <a:rPr lang="zh-CN" altLang="en-US" sz="2400" dirty="0">
                <a:latin typeface="Times New Roman" panose="02020603050405020304" pitchFamily="18" charset="0"/>
                <a:sym typeface="Times New Roman" panose="02020603050405020304" pitchFamily="18" charset="0"/>
              </a:rPr>
              <a:t>一个字符。</a:t>
            </a:r>
          </a:p>
          <a:p>
            <a:pPr lvl="1">
              <a:lnSpc>
                <a:spcPct val="138000"/>
              </a:lnSpc>
              <a:spcBef>
                <a:spcPts val="7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 </a:t>
            </a:r>
            <a:r>
              <a:rPr lang="en-US" altLang="zh-CN" sz="2400" dirty="0">
                <a:latin typeface="Times New Roman" panose="02020603050405020304" pitchFamily="18" charset="0"/>
                <a:sym typeface="Times New Roman" panose="02020603050405020304" pitchFamily="18" charset="0"/>
              </a:rPr>
              <a:t>'\t'--</a:t>
            </a:r>
            <a:r>
              <a:rPr lang="zh-CN" altLang="en-US" sz="2400" dirty="0">
                <a:latin typeface="Times New Roman" panose="02020603050405020304" pitchFamily="18" charset="0"/>
                <a:sym typeface="Times New Roman" panose="02020603050405020304" pitchFamily="18" charset="0"/>
              </a:rPr>
              <a:t>一个制表符。</a:t>
            </a:r>
          </a:p>
          <a:p>
            <a:pPr>
              <a:lnSpc>
                <a:spcPct val="138000"/>
              </a:lnSpc>
              <a:spcBef>
                <a:spcPts val="8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        </a:t>
            </a:r>
            <a:r>
              <a:rPr lang="en-US" altLang="zh-CN" sz="2400" dirty="0">
                <a:latin typeface="Times New Roman" panose="02020603050405020304" pitchFamily="18" charset="0"/>
                <a:sym typeface="Times New Roman" panose="02020603050405020304" pitchFamily="18" charset="0"/>
              </a:rPr>
              <a:t>'\u???? '--</a:t>
            </a:r>
            <a:r>
              <a:rPr lang="zh-CN" altLang="en-US" sz="2400" dirty="0">
                <a:latin typeface="Times New Roman" panose="02020603050405020304" pitchFamily="18" charset="0"/>
                <a:sym typeface="Times New Roman" panose="02020603050405020304" pitchFamily="18" charset="0"/>
              </a:rPr>
              <a:t>一个特殊的</a:t>
            </a:r>
            <a:r>
              <a:rPr lang="en-US" altLang="zh-CN" sz="2400" dirty="0">
                <a:latin typeface="Times New Roman" panose="02020603050405020304" pitchFamily="18" charset="0"/>
                <a:sym typeface="Times New Roman" panose="02020603050405020304" pitchFamily="18" charset="0"/>
              </a:rPr>
              <a:t>Unicode</a:t>
            </a:r>
            <a:r>
              <a:rPr lang="zh-CN" altLang="en-US" sz="2400" dirty="0">
                <a:latin typeface="Times New Roman" panose="02020603050405020304" pitchFamily="18" charset="0"/>
                <a:sym typeface="Times New Roman" panose="02020603050405020304" pitchFamily="18" charset="0"/>
              </a:rPr>
              <a:t>字符，</a:t>
            </a:r>
            <a:r>
              <a:rPr lang="en-US" altLang="zh-CN" sz="2400" dirty="0">
                <a:latin typeface="Times New Roman" panose="02020603050405020304" pitchFamily="18" charset="0"/>
                <a:sym typeface="Times New Roman" panose="02020603050405020304" pitchFamily="18" charset="0"/>
              </a:rPr>
              <a:t>????</a:t>
            </a:r>
            <a:r>
              <a:rPr lang="zh-CN" altLang="en-US" sz="2400" dirty="0">
                <a:latin typeface="Times New Roman" panose="02020603050405020304" pitchFamily="18" charset="0"/>
                <a:sym typeface="Times New Roman" panose="02020603050405020304" pitchFamily="18" charset="0"/>
              </a:rPr>
              <a:t>应严格使用四个十六进制数进行替换。</a:t>
            </a:r>
            <a:endParaRPr lang="zh-CN" altLang="en-US" dirty="0"/>
          </a:p>
        </p:txBody>
      </p:sp>
    </p:spTree>
    <p:extLst>
      <p:ext uri="{BB962C8B-B14F-4D97-AF65-F5344CB8AC3E}">
        <p14:creationId xmlns:p14="http://schemas.microsoft.com/office/powerpoint/2010/main" val="1380719489"/>
      </p:ext>
    </p:extLst>
  </p:cSld>
  <p:clrMapOvr>
    <a:masterClrMapping/>
  </p:clrMapOvr>
  <p:transition>
    <p:zoom dir="in"/>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6897" y="639595"/>
            <a:ext cx="6644937" cy="3323987"/>
          </a:xfrm>
          <a:prstGeom prst="rect">
            <a:avLst/>
          </a:prstGeom>
        </p:spPr>
        <p:txBody>
          <a:bodyPr wrap="square">
            <a:spAutoFit/>
          </a:bodyPr>
          <a:lstStyle/>
          <a:p>
            <a:pPr>
              <a:lnSpc>
                <a:spcPct val="150000"/>
              </a:lnSpc>
            </a:pPr>
            <a:r>
              <a:rPr lang="en-US" altLang="zh-CN" sz="2800" b="1" dirty="0" err="1">
                <a:solidFill>
                  <a:srgbClr val="7F0055"/>
                </a:solidFill>
                <a:latin typeface="Consolas" panose="020B0609020204030204" pitchFamily="49" charset="0"/>
              </a:rPr>
              <a:t>int</a:t>
            </a:r>
            <a:r>
              <a:rPr lang="en-US" altLang="zh-CN" sz="2800" b="1" dirty="0">
                <a:solidFill>
                  <a:srgbClr val="000000"/>
                </a:solidFill>
                <a:latin typeface="Consolas" panose="020B0609020204030204" pitchFamily="49" charset="0"/>
              </a:rPr>
              <a:t> </a:t>
            </a:r>
            <a:r>
              <a:rPr lang="en-US" altLang="zh-CN" sz="2800" b="1" dirty="0" err="1">
                <a:solidFill>
                  <a:srgbClr val="6A3E3E"/>
                </a:solidFill>
                <a:latin typeface="Consolas" panose="020B0609020204030204" pitchFamily="49" charset="0"/>
              </a:rPr>
              <a:t>num</a:t>
            </a:r>
            <a:r>
              <a:rPr lang="en-US" altLang="zh-CN" sz="2800" b="1" dirty="0">
                <a:solidFill>
                  <a:srgbClr val="000000"/>
                </a:solidFill>
                <a:latin typeface="Consolas" panose="020B0609020204030204" pitchFamily="49" charset="0"/>
              </a:rPr>
              <a:t> =0;</a:t>
            </a:r>
          </a:p>
          <a:p>
            <a:pPr>
              <a:lnSpc>
                <a:spcPct val="150000"/>
              </a:lnSpc>
            </a:pPr>
            <a:r>
              <a:rPr lang="en-US" altLang="zh-CN" sz="2800" b="1" dirty="0">
                <a:solidFill>
                  <a:srgbClr val="7F0055"/>
                </a:solidFill>
                <a:latin typeface="Consolas" panose="020B0609020204030204" pitchFamily="49" charset="0"/>
              </a:rPr>
              <a:t>do</a:t>
            </a:r>
            <a:r>
              <a:rPr lang="en-US" altLang="zh-CN" sz="2800" b="1" dirty="0">
                <a:solidFill>
                  <a:srgbClr val="000000"/>
                </a:solidFill>
                <a:latin typeface="Consolas" panose="020B0609020204030204" pitchFamily="49" charset="0"/>
              </a:rPr>
              <a:t> {</a:t>
            </a:r>
          </a:p>
          <a:p>
            <a:pPr>
              <a:lnSpc>
                <a:spcPct val="150000"/>
              </a:lnSpc>
            </a:pPr>
            <a:r>
              <a:rPr lang="sv-SE" altLang="zh-CN" sz="2800" dirty="0">
                <a:solidFill>
                  <a:srgbClr val="6A3E3E"/>
                </a:solidFill>
                <a:latin typeface="Consolas" panose="020B0609020204030204" pitchFamily="49" charset="0"/>
              </a:rPr>
              <a:t>num</a:t>
            </a:r>
            <a:r>
              <a:rPr lang="sv-SE" altLang="zh-CN" sz="2800" dirty="0">
                <a:solidFill>
                  <a:srgbClr val="000000"/>
                </a:solidFill>
                <a:latin typeface="Consolas" panose="020B0609020204030204" pitchFamily="49" charset="0"/>
              </a:rPr>
              <a:t>=(</a:t>
            </a:r>
            <a:r>
              <a:rPr lang="sv-SE" altLang="zh-CN" sz="2800" b="1" dirty="0">
                <a:solidFill>
                  <a:srgbClr val="7F0055"/>
                </a:solidFill>
                <a:latin typeface="Consolas" panose="020B0609020204030204" pitchFamily="49" charset="0"/>
              </a:rPr>
              <a:t>int</a:t>
            </a:r>
            <a:r>
              <a:rPr lang="sv-SE" altLang="zh-CN" sz="2800" b="1" dirty="0">
                <a:solidFill>
                  <a:srgbClr val="000000"/>
                </a:solidFill>
                <a:latin typeface="Consolas" panose="020B0609020204030204" pitchFamily="49" charset="0"/>
              </a:rPr>
              <a:t>)(Math.</a:t>
            </a:r>
            <a:r>
              <a:rPr lang="sv-SE" altLang="zh-CN" sz="2800" b="1" i="1" dirty="0">
                <a:solidFill>
                  <a:srgbClr val="000000"/>
                </a:solidFill>
                <a:latin typeface="Consolas" panose="020B0609020204030204" pitchFamily="49" charset="0"/>
              </a:rPr>
              <a:t>random()*20+1);</a:t>
            </a:r>
          </a:p>
          <a:p>
            <a:pPr>
              <a:lnSpc>
                <a:spcPct val="150000"/>
              </a:lnSpc>
            </a:pPr>
            <a:r>
              <a:rPr lang="en-US" altLang="zh-CN" sz="2800" dirty="0" err="1">
                <a:solidFill>
                  <a:srgbClr val="000000"/>
                </a:solidFill>
                <a:latin typeface="Consolas" panose="020B0609020204030204" pitchFamily="49" charset="0"/>
              </a:rPr>
              <a:t>System.</a:t>
            </a:r>
            <a:r>
              <a:rPr lang="en-US" altLang="zh-CN" sz="2800" b="1" i="1" dirty="0" err="1">
                <a:solidFill>
                  <a:srgbClr val="0000C0"/>
                </a:solidFill>
                <a:latin typeface="Consolas" panose="020B0609020204030204" pitchFamily="49" charset="0"/>
              </a:rPr>
              <a:t>out</a:t>
            </a:r>
            <a:r>
              <a:rPr lang="en-US" altLang="zh-CN" sz="2800" b="1" i="1" dirty="0" err="1">
                <a:solidFill>
                  <a:srgbClr val="000000"/>
                </a:solidFill>
                <a:latin typeface="Consolas" panose="020B0609020204030204" pitchFamily="49" charset="0"/>
              </a:rPr>
              <a:t>.println</a:t>
            </a:r>
            <a:r>
              <a:rPr lang="en-US" altLang="zh-CN" sz="2800" b="1" i="1" dirty="0">
                <a:solidFill>
                  <a:srgbClr val="000000"/>
                </a:solidFill>
                <a:latin typeface="Consolas" panose="020B0609020204030204" pitchFamily="49" charset="0"/>
              </a:rPr>
              <a:t>(</a:t>
            </a:r>
            <a:r>
              <a:rPr lang="en-US" altLang="zh-CN" sz="2800" b="1" i="1" dirty="0" err="1">
                <a:solidFill>
                  <a:srgbClr val="6A3E3E"/>
                </a:solidFill>
                <a:latin typeface="Consolas" panose="020B0609020204030204" pitchFamily="49" charset="0"/>
              </a:rPr>
              <a:t>num</a:t>
            </a:r>
            <a:r>
              <a:rPr lang="en-US" altLang="zh-CN" sz="2800" b="1" i="1" dirty="0">
                <a:solidFill>
                  <a:srgbClr val="000000"/>
                </a:solidFill>
                <a:latin typeface="Consolas" panose="020B0609020204030204" pitchFamily="49" charset="0"/>
              </a:rPr>
              <a:t>);</a:t>
            </a:r>
          </a:p>
          <a:p>
            <a:pPr>
              <a:lnSpc>
                <a:spcPct val="150000"/>
              </a:lnSpc>
            </a:pPr>
            <a:r>
              <a:rPr lang="en-US" altLang="zh-CN" sz="2800" dirty="0">
                <a:solidFill>
                  <a:srgbClr val="000000"/>
                </a:solidFill>
                <a:latin typeface="Consolas" panose="020B0609020204030204" pitchFamily="49" charset="0"/>
              </a:rPr>
              <a:t>} </a:t>
            </a:r>
            <a:r>
              <a:rPr lang="en-US" altLang="zh-CN" sz="2800" b="1" dirty="0">
                <a:solidFill>
                  <a:srgbClr val="7F0055"/>
                </a:solidFill>
                <a:latin typeface="Consolas" panose="020B0609020204030204" pitchFamily="49" charset="0"/>
              </a:rPr>
              <a:t>while</a:t>
            </a:r>
            <a:r>
              <a:rPr lang="en-US" altLang="zh-CN" sz="2800" b="1" dirty="0">
                <a:solidFill>
                  <a:srgbClr val="000000"/>
                </a:solidFill>
                <a:latin typeface="Consolas" panose="020B0609020204030204" pitchFamily="49" charset="0"/>
              </a:rPr>
              <a:t> (</a:t>
            </a:r>
            <a:r>
              <a:rPr lang="en-US" altLang="zh-CN" sz="2800" b="1" dirty="0" err="1">
                <a:solidFill>
                  <a:srgbClr val="6A3E3E"/>
                </a:solidFill>
                <a:latin typeface="Consolas" panose="020B0609020204030204" pitchFamily="49" charset="0"/>
              </a:rPr>
              <a:t>num</a:t>
            </a:r>
            <a:r>
              <a:rPr lang="en-US" altLang="zh-CN" sz="2800" b="1" dirty="0">
                <a:solidFill>
                  <a:srgbClr val="000000"/>
                </a:solidFill>
                <a:latin typeface="Consolas" panose="020B0609020204030204" pitchFamily="49" charset="0"/>
              </a:rPr>
              <a:t> != 3);</a:t>
            </a:r>
          </a:p>
        </p:txBody>
      </p:sp>
    </p:spTree>
    <p:extLst>
      <p:ext uri="{BB962C8B-B14F-4D97-AF65-F5344CB8AC3E}">
        <p14:creationId xmlns:p14="http://schemas.microsoft.com/office/powerpoint/2010/main" val="8902358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809332" y="1431449"/>
            <a:ext cx="8027987"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a:spcBef>
                <a:spcPts val="1200"/>
              </a:spcBef>
              <a:buSzPct val="100000"/>
              <a:buFont typeface="Wingdings" panose="05000000000000000000" pitchFamily="2" charset="2"/>
              <a:buChar char="p"/>
            </a:pPr>
            <a:r>
              <a:rPr lang="en-US" altLang="zh-CN" sz="3200" dirty="0">
                <a:latin typeface="宋体" panose="02010600030101010101" pitchFamily="2" charset="-122"/>
                <a:sym typeface="隶书" panose="02010509060101010101" pitchFamily="49" charset="-122"/>
              </a:rPr>
              <a:t>While</a:t>
            </a:r>
            <a:r>
              <a:rPr lang="en-US" altLang="zh-CN" sz="3200" dirty="0">
                <a:latin typeface="宋体" panose="02010600030101010101" pitchFamily="2" charset="-122"/>
              </a:rPr>
              <a:t>——</a:t>
            </a:r>
            <a:r>
              <a:rPr lang="zh-CN" altLang="en-US" sz="3200" dirty="0">
                <a:latin typeface="宋体" panose="02010600030101010101" pitchFamily="2" charset="-122"/>
                <a:sym typeface="隶书" panose="02010509060101010101" pitchFamily="49" charset="-122"/>
              </a:rPr>
              <a:t>可以</a:t>
            </a:r>
            <a:r>
              <a:rPr lang="zh-CN" altLang="en-US" sz="3200" dirty="0">
                <a:solidFill>
                  <a:srgbClr val="FF0000"/>
                </a:solidFill>
                <a:latin typeface="宋体" panose="02010600030101010101" pitchFamily="2" charset="-122"/>
                <a:sym typeface="隶书" panose="02010509060101010101" pitchFamily="49" charset="-122"/>
              </a:rPr>
              <a:t>无限次</a:t>
            </a:r>
            <a:r>
              <a:rPr lang="zh-CN" altLang="en-US" sz="3200" dirty="0">
                <a:latin typeface="宋体" panose="02010600030101010101" pitchFamily="2" charset="-122"/>
                <a:sym typeface="隶书" panose="02010509060101010101" pitchFamily="49" charset="-122"/>
              </a:rPr>
              <a:t>地重复执行语句，并且执行语句的次数可以是</a:t>
            </a:r>
            <a:r>
              <a:rPr lang="en-US" altLang="zh-CN" sz="3200" dirty="0">
                <a:solidFill>
                  <a:srgbClr val="FF0000"/>
                </a:solidFill>
                <a:latin typeface="宋体" panose="02010600030101010101" pitchFamily="2" charset="-122"/>
                <a:sym typeface="隶书" panose="02010509060101010101" pitchFamily="49" charset="-122"/>
              </a:rPr>
              <a:t>0</a:t>
            </a:r>
            <a:r>
              <a:rPr lang="zh-CN" altLang="en-US" sz="3200" dirty="0">
                <a:solidFill>
                  <a:srgbClr val="FF0000"/>
                </a:solidFill>
                <a:latin typeface="宋体" panose="02010600030101010101" pitchFamily="2" charset="-122"/>
                <a:sym typeface="隶书" panose="02010509060101010101" pitchFamily="49" charset="-122"/>
              </a:rPr>
              <a:t>次</a:t>
            </a:r>
            <a:r>
              <a:rPr lang="zh-CN" altLang="en-US" sz="3200" dirty="0">
                <a:latin typeface="宋体" panose="02010600030101010101" pitchFamily="2" charset="-122"/>
                <a:sym typeface="隶书" panose="02010509060101010101" pitchFamily="49" charset="-122"/>
              </a:rPr>
              <a:t>或</a:t>
            </a:r>
            <a:r>
              <a:rPr lang="zh-CN" altLang="en-US" sz="3200" dirty="0">
                <a:solidFill>
                  <a:srgbClr val="FF0000"/>
                </a:solidFill>
                <a:latin typeface="宋体" panose="02010600030101010101" pitchFamily="2" charset="-122"/>
                <a:sym typeface="隶书" panose="02010509060101010101" pitchFamily="49" charset="-122"/>
              </a:rPr>
              <a:t>多次</a:t>
            </a:r>
          </a:p>
          <a:p>
            <a:pPr marL="457200" indent="-457200">
              <a:spcBef>
                <a:spcPts val="1200"/>
              </a:spcBef>
              <a:buSzPct val="100000"/>
              <a:buFont typeface="Wingdings" panose="05000000000000000000" pitchFamily="2" charset="2"/>
              <a:buChar char="p"/>
            </a:pPr>
            <a:r>
              <a:rPr lang="en-US" altLang="zh-CN" sz="3200" dirty="0">
                <a:latin typeface="宋体" panose="02010600030101010101" pitchFamily="2" charset="-122"/>
                <a:sym typeface="隶书" panose="02010509060101010101" pitchFamily="49" charset="-122"/>
              </a:rPr>
              <a:t>Do</a:t>
            </a:r>
            <a:r>
              <a:rPr lang="en-US" altLang="zh-CN" sz="3200" dirty="0">
                <a:latin typeface="宋体" panose="02010600030101010101" pitchFamily="2" charset="-122"/>
                <a:sym typeface="华文中宋" panose="02010600040101010101" pitchFamily="2" charset="-122"/>
              </a:rPr>
              <a:t>——</a:t>
            </a:r>
            <a:r>
              <a:rPr lang="zh-CN" altLang="en-US" sz="3200" dirty="0">
                <a:latin typeface="宋体" panose="02010600030101010101" pitchFamily="2" charset="-122"/>
                <a:sym typeface="隶书" panose="02010509060101010101" pitchFamily="49" charset="-122"/>
              </a:rPr>
              <a:t>可以</a:t>
            </a:r>
            <a:r>
              <a:rPr lang="zh-CN" altLang="en-US" sz="3200" dirty="0">
                <a:solidFill>
                  <a:srgbClr val="FF0000"/>
                </a:solidFill>
                <a:latin typeface="宋体" panose="02010600030101010101" pitchFamily="2" charset="-122"/>
                <a:sym typeface="隶书" panose="02010509060101010101" pitchFamily="49" charset="-122"/>
              </a:rPr>
              <a:t>无限次</a:t>
            </a:r>
            <a:r>
              <a:rPr lang="zh-CN" altLang="en-US" sz="3200" dirty="0">
                <a:latin typeface="宋体" panose="02010600030101010101" pitchFamily="2" charset="-122"/>
                <a:sym typeface="隶书" panose="02010509060101010101" pitchFamily="49" charset="-122"/>
              </a:rPr>
              <a:t>地重复执行语句，并且执行语句的次数可以是</a:t>
            </a:r>
            <a:r>
              <a:rPr lang="en-US" altLang="zh-CN" sz="3200" dirty="0">
                <a:solidFill>
                  <a:srgbClr val="FF0000"/>
                </a:solidFill>
                <a:latin typeface="宋体" panose="02010600030101010101" pitchFamily="2" charset="-122"/>
                <a:sym typeface="隶书" panose="02010509060101010101" pitchFamily="49" charset="-122"/>
              </a:rPr>
              <a:t>1</a:t>
            </a:r>
            <a:r>
              <a:rPr lang="zh-CN" altLang="en-US" sz="3200" dirty="0">
                <a:solidFill>
                  <a:srgbClr val="FF0000"/>
                </a:solidFill>
                <a:latin typeface="宋体" panose="02010600030101010101" pitchFamily="2" charset="-122"/>
                <a:sym typeface="隶书" panose="02010509060101010101" pitchFamily="49" charset="-122"/>
              </a:rPr>
              <a:t>次</a:t>
            </a:r>
            <a:r>
              <a:rPr lang="zh-CN" altLang="en-US" sz="3200" dirty="0">
                <a:latin typeface="宋体" panose="02010600030101010101" pitchFamily="2" charset="-122"/>
                <a:sym typeface="隶书" panose="02010509060101010101" pitchFamily="49" charset="-122"/>
              </a:rPr>
              <a:t>或</a:t>
            </a:r>
            <a:r>
              <a:rPr lang="zh-CN" altLang="en-US" sz="3200" dirty="0">
                <a:solidFill>
                  <a:srgbClr val="FF0000"/>
                </a:solidFill>
                <a:latin typeface="宋体" panose="02010600030101010101" pitchFamily="2" charset="-122"/>
                <a:sym typeface="隶书" panose="02010509060101010101" pitchFamily="49" charset="-122"/>
              </a:rPr>
              <a:t>多次</a:t>
            </a:r>
          </a:p>
          <a:p>
            <a:pPr marL="457200" indent="-457200">
              <a:spcBef>
                <a:spcPts val="1200"/>
              </a:spcBef>
              <a:buSzPct val="100000"/>
              <a:buFont typeface="Wingdings" panose="05000000000000000000" pitchFamily="2" charset="2"/>
              <a:buChar char="p"/>
            </a:pPr>
            <a:r>
              <a:rPr lang="en-US" altLang="zh-CN" sz="3200" dirty="0">
                <a:latin typeface="宋体" panose="02010600030101010101" pitchFamily="2" charset="-122"/>
                <a:sym typeface="隶书" panose="02010509060101010101" pitchFamily="49" charset="-122"/>
              </a:rPr>
              <a:t>For</a:t>
            </a:r>
            <a:r>
              <a:rPr lang="en-US" altLang="zh-CN" sz="3200" dirty="0">
                <a:latin typeface="宋体" panose="02010600030101010101" pitchFamily="2" charset="-122"/>
              </a:rPr>
              <a:t>——</a:t>
            </a:r>
            <a:r>
              <a:rPr lang="zh-CN" altLang="en-US" sz="3200" dirty="0">
                <a:latin typeface="宋体" panose="02010600030101010101" pitchFamily="2" charset="-122"/>
                <a:sym typeface="隶书" panose="02010509060101010101" pitchFamily="49" charset="-122"/>
              </a:rPr>
              <a:t>可以按照预先定义好的次数循环执行语句</a:t>
            </a:r>
          </a:p>
          <a:p>
            <a:pPr>
              <a:spcBef>
                <a:spcPts val="1200"/>
              </a:spcBef>
              <a:buSzPct val="100000"/>
              <a:buFont typeface="Wingdings" panose="05000000000000000000" pitchFamily="2" charset="2"/>
              <a:buChar char="Ø"/>
            </a:pPr>
            <a:endParaRPr lang="zh-CN" altLang="en-US" sz="3200" dirty="0">
              <a:solidFill>
                <a:srgbClr val="FFCC66"/>
              </a:solidFill>
              <a:latin typeface="宋体" panose="02010600030101010101" pitchFamily="2" charset="-122"/>
              <a:sym typeface="隶书" panose="02010509060101010101" pitchFamily="49" charset="-122"/>
            </a:endParaRPr>
          </a:p>
        </p:txBody>
      </p:sp>
      <p:sp>
        <p:nvSpPr>
          <p:cNvPr id="103427" name="Rectangle 3"/>
          <p:cNvSpPr>
            <a:spLocks noChangeArrowheads="1"/>
          </p:cNvSpPr>
          <p:nvPr/>
        </p:nvSpPr>
        <p:spPr bwMode="auto">
          <a:xfrm>
            <a:off x="2378738" y="538379"/>
            <a:ext cx="3854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r>
              <a:rPr lang="zh-CN" altLang="en-US" sz="3600" b="1" dirty="0">
                <a:sym typeface="Arial" panose="020B0604020202020204" pitchFamily="34" charset="0"/>
              </a:rPr>
              <a:t>比较多种循环结构</a:t>
            </a:r>
            <a:endParaRPr lang="zh-CN" altLang="en-US" dirty="0"/>
          </a:p>
        </p:txBody>
      </p:sp>
    </p:spTree>
    <p:extLst>
      <p:ext uri="{BB962C8B-B14F-4D97-AF65-F5344CB8AC3E}">
        <p14:creationId xmlns:p14="http://schemas.microsoft.com/office/powerpoint/2010/main" val="39813881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539750" y="188913"/>
            <a:ext cx="7772400" cy="620712"/>
          </a:xfrm>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0" indent="0"/>
            <a:r>
              <a:rPr lang="en-US" altLang="zh-CN" sz="2800" b="0">
                <a:solidFill>
                  <a:schemeClr val="bg1"/>
                </a:solidFill>
              </a:rPr>
              <a:t>break </a:t>
            </a:r>
            <a:r>
              <a:rPr lang="zh-CN" altLang="en-US" sz="2800" b="0">
                <a:solidFill>
                  <a:schemeClr val="bg1"/>
                </a:solidFill>
              </a:rPr>
              <a:t>语句</a:t>
            </a:r>
            <a:endParaRPr lang="zh-CN" altLang="en-US"/>
          </a:p>
        </p:txBody>
      </p:sp>
      <p:sp>
        <p:nvSpPr>
          <p:cNvPr id="104451" name="Rectangle 3"/>
          <p:cNvSpPr>
            <a:spLocks noGrp="1" noChangeArrowheads="1"/>
          </p:cNvSpPr>
          <p:nvPr>
            <p:ph type="body" idx="1"/>
          </p:nvPr>
        </p:nvSpPr>
        <p:spPr>
          <a:xfrm>
            <a:off x="206021" y="499269"/>
            <a:ext cx="8856662" cy="5410200"/>
          </a:xfrm>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a:buClr>
                <a:schemeClr val="tx1"/>
              </a:buClr>
              <a:buFont typeface="Wingdings" panose="05000000000000000000" pitchFamily="2" charset="2"/>
              <a:buNone/>
            </a:pPr>
            <a:r>
              <a:rPr lang="en-US" altLang="zh-CN" sz="3200" dirty="0">
                <a:latin typeface="隶书" panose="02010509060101010101" pitchFamily="49" charset="-122"/>
                <a:ea typeface="隶书" panose="02010509060101010101" pitchFamily="49" charset="-122"/>
                <a:sym typeface="隶书" panose="02010509060101010101" pitchFamily="49" charset="-122"/>
              </a:rPr>
              <a:t>break</a:t>
            </a:r>
            <a:r>
              <a:rPr lang="zh-CN" altLang="en-US" sz="3200" dirty="0">
                <a:latin typeface="隶书" panose="02010509060101010101" pitchFamily="49" charset="-122"/>
                <a:ea typeface="隶书" panose="02010509060101010101" pitchFamily="49" charset="-122"/>
                <a:sym typeface="隶书" panose="02010509060101010101" pitchFamily="49" charset="-122"/>
              </a:rPr>
              <a:t>用在</a:t>
            </a:r>
            <a:r>
              <a:rPr lang="en-US" altLang="zh-CN" sz="3200" dirty="0">
                <a:solidFill>
                  <a:srgbClr val="FF0000"/>
                </a:solidFill>
                <a:latin typeface="隶书" panose="02010509060101010101" pitchFamily="49" charset="-122"/>
                <a:ea typeface="隶书" panose="02010509060101010101" pitchFamily="49" charset="-122"/>
                <a:sym typeface="隶书" panose="02010509060101010101" pitchFamily="49" charset="-122"/>
              </a:rPr>
              <a:t>switch</a:t>
            </a:r>
            <a:r>
              <a:rPr lang="zh-CN" altLang="en-US" sz="3200" dirty="0">
                <a:latin typeface="隶书" panose="02010509060101010101" pitchFamily="49" charset="-122"/>
                <a:ea typeface="隶书" panose="02010509060101010101" pitchFamily="49" charset="-122"/>
                <a:sym typeface="隶书" panose="02010509060101010101" pitchFamily="49" charset="-122"/>
              </a:rPr>
              <a:t>中，作为各个分支的出口。</a:t>
            </a:r>
          </a:p>
          <a:p>
            <a:pPr marL="342900" indent="-342900" algn="l">
              <a:buClr>
                <a:schemeClr val="tx1"/>
              </a:buClr>
              <a:buFont typeface="Wingdings" panose="05000000000000000000" pitchFamily="2" charset="2"/>
              <a:buNone/>
            </a:pPr>
            <a:r>
              <a:rPr lang="en-US" altLang="zh-CN" sz="3200" dirty="0">
                <a:latin typeface="隶书" panose="02010509060101010101" pitchFamily="49" charset="-122"/>
                <a:ea typeface="隶书" panose="02010509060101010101" pitchFamily="49" charset="-122"/>
                <a:sym typeface="隶书" panose="02010509060101010101" pitchFamily="49" charset="-122"/>
              </a:rPr>
              <a:t>break</a:t>
            </a:r>
            <a:r>
              <a:rPr lang="zh-CN" altLang="en-US" sz="3200" dirty="0">
                <a:latin typeface="隶书" panose="02010509060101010101" pitchFamily="49" charset="-122"/>
                <a:ea typeface="隶书" panose="02010509060101010101" pitchFamily="49" charset="-122"/>
                <a:sym typeface="隶书" panose="02010509060101010101" pitchFamily="49" charset="-122"/>
              </a:rPr>
              <a:t>用在</a:t>
            </a:r>
            <a:r>
              <a:rPr lang="en-US" altLang="zh-CN" sz="3200" dirty="0">
                <a:solidFill>
                  <a:srgbClr val="FF0000"/>
                </a:solidFill>
                <a:latin typeface="隶书" panose="02010509060101010101" pitchFamily="49" charset="-122"/>
                <a:ea typeface="隶书" panose="02010509060101010101" pitchFamily="49" charset="-122"/>
                <a:sym typeface="隶书" panose="02010509060101010101" pitchFamily="49" charset="-122"/>
              </a:rPr>
              <a:t>while</a:t>
            </a:r>
            <a:r>
              <a:rPr lang="zh-CN" altLang="en-US" sz="3200" dirty="0">
                <a:solidFill>
                  <a:srgbClr val="FF0000"/>
                </a:solidFill>
                <a:latin typeface="隶书" panose="02010509060101010101" pitchFamily="49" charset="-122"/>
                <a:ea typeface="隶书" panose="02010509060101010101" pitchFamily="49" charset="-122"/>
                <a:sym typeface="隶书" panose="02010509060101010101" pitchFamily="49" charset="-122"/>
              </a:rPr>
              <a:t>、</a:t>
            </a:r>
            <a:r>
              <a:rPr lang="en-US" altLang="zh-CN" sz="3200" dirty="0">
                <a:solidFill>
                  <a:srgbClr val="FF0000"/>
                </a:solidFill>
                <a:latin typeface="隶书" panose="02010509060101010101" pitchFamily="49" charset="-122"/>
                <a:ea typeface="隶书" panose="02010509060101010101" pitchFamily="49" charset="-122"/>
                <a:sym typeface="隶书" panose="02010509060101010101" pitchFamily="49" charset="-122"/>
              </a:rPr>
              <a:t>for</a:t>
            </a:r>
            <a:r>
              <a:rPr lang="zh-CN" altLang="en-US" sz="3200" dirty="0">
                <a:latin typeface="隶书" panose="02010509060101010101" pitchFamily="49" charset="-122"/>
                <a:ea typeface="隶书" panose="02010509060101010101" pitchFamily="49" charset="-122"/>
                <a:sym typeface="隶书" panose="02010509060101010101" pitchFamily="49" charset="-122"/>
              </a:rPr>
              <a:t>和</a:t>
            </a:r>
            <a:r>
              <a:rPr lang="en-US" altLang="zh-CN" sz="3200" dirty="0">
                <a:solidFill>
                  <a:srgbClr val="FF0000"/>
                </a:solidFill>
                <a:latin typeface="隶书" panose="02010509060101010101" pitchFamily="49" charset="-122"/>
                <a:ea typeface="隶书" panose="02010509060101010101" pitchFamily="49" charset="-122"/>
                <a:sym typeface="隶书" panose="02010509060101010101" pitchFamily="49" charset="-122"/>
              </a:rPr>
              <a:t>do</a:t>
            </a:r>
            <a:r>
              <a:rPr lang="zh-CN" altLang="en-US" sz="3200" dirty="0">
                <a:latin typeface="隶书" panose="02010509060101010101" pitchFamily="49" charset="-122"/>
                <a:ea typeface="隶书" panose="02010509060101010101" pitchFamily="49" charset="-122"/>
                <a:sym typeface="隶书" panose="02010509060101010101" pitchFamily="49" charset="-122"/>
              </a:rPr>
              <a:t>循环，可终止循环。在嵌套循环中，一个</a:t>
            </a:r>
            <a:r>
              <a:rPr lang="en-US" altLang="zh-CN" sz="3200" dirty="0">
                <a:latin typeface="隶书" panose="02010509060101010101" pitchFamily="49" charset="-122"/>
                <a:ea typeface="隶书" panose="02010509060101010101" pitchFamily="49" charset="-122"/>
                <a:sym typeface="隶书" panose="02010509060101010101" pitchFamily="49" charset="-122"/>
              </a:rPr>
              <a:t>break</a:t>
            </a:r>
            <a:r>
              <a:rPr lang="zh-CN" altLang="en-US" sz="3200" dirty="0">
                <a:latin typeface="隶书" panose="02010509060101010101" pitchFamily="49" charset="-122"/>
                <a:ea typeface="隶书" panose="02010509060101010101" pitchFamily="49" charset="-122"/>
                <a:sym typeface="隶书" panose="02010509060101010101" pitchFamily="49" charset="-122"/>
              </a:rPr>
              <a:t>语句只向外跳出一层。 </a:t>
            </a:r>
          </a:p>
          <a:p>
            <a:pPr marL="342900" indent="-342900" algn="l">
              <a:buClr>
                <a:schemeClr val="tx1"/>
              </a:buClr>
              <a:buFont typeface="Wingdings" panose="05000000000000000000" pitchFamily="2" charset="2"/>
              <a:buNone/>
            </a:pPr>
            <a:r>
              <a:rPr lang="en-US" altLang="zh-CN" sz="3200" dirty="0">
                <a:latin typeface="隶书" panose="02010509060101010101" pitchFamily="49" charset="-122"/>
                <a:ea typeface="隶书" panose="02010509060101010101" pitchFamily="49" charset="-122"/>
                <a:sym typeface="隶书" panose="02010509060101010101" pitchFamily="49" charset="-122"/>
              </a:rPr>
              <a:t>break</a:t>
            </a:r>
            <a:r>
              <a:rPr lang="zh-CN" altLang="en-US" sz="3200" dirty="0">
                <a:latin typeface="隶书" panose="02010509060101010101" pitchFamily="49" charset="-122"/>
                <a:ea typeface="隶书" panose="02010509060101010101" pitchFamily="49" charset="-122"/>
                <a:sym typeface="隶书" panose="02010509060101010101" pitchFamily="49" charset="-122"/>
              </a:rPr>
              <a:t>用在</a:t>
            </a:r>
            <a:r>
              <a:rPr lang="en-US" altLang="zh-CN" sz="3200" dirty="0">
                <a:solidFill>
                  <a:srgbClr val="FF0000"/>
                </a:solidFill>
                <a:latin typeface="隶书" panose="02010509060101010101" pitchFamily="49" charset="-122"/>
                <a:ea typeface="隶书" panose="02010509060101010101" pitchFamily="49" charset="-122"/>
                <a:sym typeface="隶书" panose="02010509060101010101" pitchFamily="49" charset="-122"/>
              </a:rPr>
              <a:t>if</a:t>
            </a:r>
            <a:r>
              <a:rPr lang="zh-CN" altLang="en-US" sz="3200" dirty="0">
                <a:solidFill>
                  <a:srgbClr val="FF0000"/>
                </a:solidFill>
                <a:latin typeface="隶书" panose="02010509060101010101" pitchFamily="49" charset="-122"/>
                <a:ea typeface="隶书" panose="02010509060101010101" pitchFamily="49" charset="-122"/>
                <a:sym typeface="隶书" panose="02010509060101010101" pitchFamily="49" charset="-122"/>
              </a:rPr>
              <a:t>语句</a:t>
            </a:r>
            <a:r>
              <a:rPr lang="zh-CN" altLang="en-US" sz="3200" dirty="0">
                <a:latin typeface="隶书" panose="02010509060101010101" pitchFamily="49" charset="-122"/>
                <a:ea typeface="隶书" panose="02010509060101010101" pitchFamily="49" charset="-122"/>
                <a:sym typeface="隶书" panose="02010509060101010101" pitchFamily="49" charset="-122"/>
              </a:rPr>
              <a:t>中，满足条件时便跳出。</a:t>
            </a:r>
          </a:p>
          <a:p>
            <a:pPr marL="342900" indent="-342900" algn="l">
              <a:buClr>
                <a:schemeClr val="tx1"/>
              </a:buClr>
              <a:buFont typeface="Wingdings" panose="05000000000000000000" pitchFamily="2" charset="2"/>
              <a:buNone/>
            </a:pPr>
            <a:endParaRPr lang="zh-CN" altLang="en-US" sz="3200" dirty="0">
              <a:latin typeface="隶书" panose="02010509060101010101" pitchFamily="49" charset="-122"/>
              <a:ea typeface="隶书" panose="02010509060101010101" pitchFamily="49" charset="-122"/>
              <a:sym typeface="隶书" panose="02010509060101010101" pitchFamily="49" charset="-122"/>
            </a:endParaRPr>
          </a:p>
        </p:txBody>
      </p:sp>
      <p:sp>
        <p:nvSpPr>
          <p:cNvPr id="104452" name="Rectangle 4"/>
          <p:cNvSpPr>
            <a:spLocks noChangeArrowheads="1"/>
          </p:cNvSpPr>
          <p:nvPr/>
        </p:nvSpPr>
        <p:spPr bwMode="auto">
          <a:xfrm>
            <a:off x="385408" y="3639891"/>
            <a:ext cx="849788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nSpc>
                <a:spcPct val="90000"/>
              </a:lnSpc>
              <a:spcBef>
                <a:spcPct val="50000"/>
              </a:spcBef>
              <a:buFont typeface="Arial" panose="020B0604020202020204" pitchFamily="34" charset="0"/>
              <a:buChar char="•"/>
            </a:pPr>
            <a:r>
              <a:rPr lang="en-US" altLang="zh-CN" sz="3200" b="1" dirty="0">
                <a:solidFill>
                  <a:srgbClr val="0000FF"/>
                </a:solidFill>
                <a:sym typeface="Arial" panose="020B0604020202020204" pitchFamily="34" charset="0"/>
              </a:rPr>
              <a:t>while(true) {… }</a:t>
            </a:r>
            <a:r>
              <a:rPr lang="zh-CN" altLang="en-US" sz="3200" b="1" dirty="0">
                <a:solidFill>
                  <a:srgbClr val="0000FF"/>
                </a:solidFill>
                <a:sym typeface="Arial" panose="020B0604020202020204" pitchFamily="34" charset="0"/>
              </a:rPr>
              <a:t>与</a:t>
            </a:r>
            <a:r>
              <a:rPr lang="en-US" altLang="zh-CN" sz="3200" b="1" dirty="0">
                <a:solidFill>
                  <a:srgbClr val="0000FF"/>
                </a:solidFill>
                <a:sym typeface="Arial" panose="020B0604020202020204" pitchFamily="34" charset="0"/>
              </a:rPr>
              <a:t>for (;;){…} </a:t>
            </a:r>
            <a:r>
              <a:rPr lang="zh-CN" altLang="en-US" sz="3200" b="1" dirty="0">
                <a:solidFill>
                  <a:srgbClr val="0000FF"/>
                </a:solidFill>
                <a:sym typeface="Arial" panose="020B0604020202020204" pitchFamily="34" charset="0"/>
              </a:rPr>
              <a:t>均是无限循环，需要</a:t>
            </a:r>
            <a:r>
              <a:rPr lang="en-US" altLang="zh-CN" sz="3200" b="1" dirty="0">
                <a:solidFill>
                  <a:srgbClr val="0000FF"/>
                </a:solidFill>
                <a:sym typeface="Arial" panose="020B0604020202020204" pitchFamily="34" charset="0"/>
              </a:rPr>
              <a:t>break</a:t>
            </a:r>
            <a:r>
              <a:rPr lang="zh-CN" altLang="en-US" sz="3200" b="1" dirty="0">
                <a:solidFill>
                  <a:srgbClr val="0000FF"/>
                </a:solidFill>
                <a:sym typeface="Arial" panose="020B0604020202020204" pitchFamily="34" charset="0"/>
              </a:rPr>
              <a:t>语句跳出循环</a:t>
            </a:r>
            <a:endParaRPr lang="zh-CN" altLang="en-US" dirty="0"/>
          </a:p>
        </p:txBody>
      </p:sp>
    </p:spTree>
    <p:extLst>
      <p:ext uri="{BB962C8B-B14F-4D97-AF65-F5344CB8AC3E}">
        <p14:creationId xmlns:p14="http://schemas.microsoft.com/office/powerpoint/2010/main" val="1064259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p:cBhvr>
                                        <p:cTn id="7" dur="500"/>
                                        <p:tgtEl>
                                          <p:spTgt spid="104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bldLvl="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611188" y="188913"/>
            <a:ext cx="7772400" cy="620712"/>
          </a:xfrm>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0" indent="0"/>
            <a:r>
              <a:rPr lang="en-US" altLang="zh-CN" sz="2800" b="0">
                <a:solidFill>
                  <a:schemeClr val="bg1"/>
                </a:solidFill>
              </a:rPr>
              <a:t>continue </a:t>
            </a:r>
            <a:r>
              <a:rPr lang="zh-CN" altLang="en-US" sz="2800" b="0">
                <a:solidFill>
                  <a:schemeClr val="bg1"/>
                </a:solidFill>
              </a:rPr>
              <a:t>语句</a:t>
            </a:r>
            <a:endParaRPr lang="zh-CN" altLang="en-US"/>
          </a:p>
        </p:txBody>
      </p:sp>
      <p:sp>
        <p:nvSpPr>
          <p:cNvPr id="105475" name="Rectangle 3"/>
          <p:cNvSpPr>
            <a:spLocks noGrp="1" noChangeArrowheads="1"/>
          </p:cNvSpPr>
          <p:nvPr>
            <p:ph type="body" idx="1"/>
          </p:nvPr>
        </p:nvSpPr>
        <p:spPr>
          <a:xfrm>
            <a:off x="104775" y="347416"/>
            <a:ext cx="8785225" cy="1511300"/>
          </a:xfrm>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rmAutofit lnSpcReduction="10000"/>
          </a:bodyPr>
          <a:lstStyle/>
          <a:p>
            <a:pPr marL="342900" indent="-342900" algn="l">
              <a:buFont typeface="Times New Roman" panose="02020603050405020304" pitchFamily="18" charset="0"/>
              <a:buChar char="•"/>
            </a:pPr>
            <a:r>
              <a:rPr lang="zh-CN" altLang="en-US" sz="2800" dirty="0"/>
              <a:t>   </a:t>
            </a:r>
            <a:r>
              <a:rPr lang="en-US" altLang="zh-CN" sz="2800" dirty="0">
                <a:latin typeface="隶书" panose="02010509060101010101" pitchFamily="49" charset="-122"/>
                <a:ea typeface="隶书" panose="02010509060101010101" pitchFamily="49" charset="-122"/>
                <a:sym typeface="隶书" panose="02010509060101010101" pitchFamily="49" charset="-122"/>
              </a:rPr>
              <a:t>continue</a:t>
            </a:r>
            <a:r>
              <a:rPr lang="zh-CN" altLang="en-US" sz="2800" dirty="0">
                <a:latin typeface="隶书" panose="02010509060101010101" pitchFamily="49" charset="-122"/>
                <a:ea typeface="隶书" panose="02010509060101010101" pitchFamily="49" charset="-122"/>
                <a:sym typeface="隶书" panose="02010509060101010101" pitchFamily="49" charset="-122"/>
              </a:rPr>
              <a:t>语句只能用在</a:t>
            </a:r>
            <a:r>
              <a:rPr lang="en-US" altLang="zh-CN" sz="2800" dirty="0">
                <a:solidFill>
                  <a:srgbClr val="FF0000"/>
                </a:solidFill>
                <a:latin typeface="隶书" panose="02010509060101010101" pitchFamily="49" charset="-122"/>
                <a:ea typeface="隶书" panose="02010509060101010101" pitchFamily="49" charset="-122"/>
                <a:sym typeface="隶书" panose="02010509060101010101" pitchFamily="49" charset="-122"/>
              </a:rPr>
              <a:t>while</a:t>
            </a:r>
            <a:r>
              <a:rPr lang="zh-CN" altLang="en-US" sz="2800" dirty="0">
                <a:solidFill>
                  <a:srgbClr val="FF0000"/>
                </a:solidFill>
                <a:latin typeface="隶书" panose="02010509060101010101" pitchFamily="49" charset="-122"/>
                <a:ea typeface="隶书" panose="02010509060101010101" pitchFamily="49" charset="-122"/>
                <a:sym typeface="隶书" panose="02010509060101010101" pitchFamily="49" charset="-122"/>
              </a:rPr>
              <a:t>、</a:t>
            </a:r>
            <a:r>
              <a:rPr lang="en-US" altLang="zh-CN" sz="2800" dirty="0">
                <a:solidFill>
                  <a:srgbClr val="FF0000"/>
                </a:solidFill>
                <a:latin typeface="隶书" panose="02010509060101010101" pitchFamily="49" charset="-122"/>
                <a:ea typeface="隶书" panose="02010509060101010101" pitchFamily="49" charset="-122"/>
                <a:sym typeface="隶书" panose="02010509060101010101" pitchFamily="49" charset="-122"/>
              </a:rPr>
              <a:t>for</a:t>
            </a:r>
            <a:r>
              <a:rPr lang="zh-CN" altLang="en-US" sz="2800" dirty="0">
                <a:latin typeface="隶书" panose="02010509060101010101" pitchFamily="49" charset="-122"/>
                <a:ea typeface="隶书" panose="02010509060101010101" pitchFamily="49" charset="-122"/>
                <a:sym typeface="隶书" panose="02010509060101010101" pitchFamily="49" charset="-122"/>
              </a:rPr>
              <a:t>和</a:t>
            </a:r>
            <a:r>
              <a:rPr lang="en-US" altLang="zh-CN" sz="2800" dirty="0">
                <a:solidFill>
                  <a:srgbClr val="FF0000"/>
                </a:solidFill>
                <a:latin typeface="隶书" panose="02010509060101010101" pitchFamily="49" charset="-122"/>
                <a:ea typeface="隶书" panose="02010509060101010101" pitchFamily="49" charset="-122"/>
                <a:sym typeface="隶书" panose="02010509060101010101" pitchFamily="49" charset="-122"/>
              </a:rPr>
              <a:t>do</a:t>
            </a:r>
            <a:r>
              <a:rPr lang="zh-CN" altLang="en-US" sz="2800" dirty="0">
                <a:latin typeface="隶书" panose="02010509060101010101" pitchFamily="49" charset="-122"/>
                <a:ea typeface="隶书" panose="02010509060101010101" pitchFamily="49" charset="-122"/>
                <a:sym typeface="隶书" panose="02010509060101010101" pitchFamily="49" charset="-122"/>
              </a:rPr>
              <a:t>循环，用来终止当前这一轮的循环，重新判断循环条件，决定是否重新开始下一轮的循环。而不是终止整个循环的执行</a:t>
            </a:r>
            <a:endParaRPr lang="zh-CN" altLang="en-US" sz="3200" dirty="0">
              <a:latin typeface="隶书" panose="02010509060101010101" pitchFamily="49" charset="-122"/>
              <a:ea typeface="隶书" panose="02010509060101010101" pitchFamily="49" charset="-122"/>
              <a:sym typeface="隶书" panose="02010509060101010101" pitchFamily="49" charset="-122"/>
            </a:endParaRPr>
          </a:p>
          <a:p>
            <a:pPr marL="342900" indent="-342900" algn="l">
              <a:buClr>
                <a:schemeClr val="tx1"/>
              </a:buClr>
              <a:buFont typeface="Wingdings" panose="05000000000000000000" pitchFamily="2" charset="2"/>
              <a:buNone/>
            </a:pPr>
            <a:endParaRPr lang="zh-CN" altLang="en-US" sz="3200" dirty="0">
              <a:latin typeface="隶书" panose="02010509060101010101" pitchFamily="49" charset="-122"/>
              <a:ea typeface="隶书" panose="02010509060101010101" pitchFamily="49" charset="-122"/>
              <a:sym typeface="隶书" panose="02010509060101010101" pitchFamily="49" charset="-122"/>
            </a:endParaRPr>
          </a:p>
        </p:txBody>
      </p:sp>
      <p:sp>
        <p:nvSpPr>
          <p:cNvPr id="105476" name="Rectangle 4"/>
          <p:cNvSpPr>
            <a:spLocks noChangeArrowheads="1"/>
          </p:cNvSpPr>
          <p:nvPr/>
        </p:nvSpPr>
        <p:spPr bwMode="auto">
          <a:xfrm>
            <a:off x="917868" y="1677695"/>
            <a:ext cx="6337300" cy="475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lIns="92075" tIns="46038" rIns="92075" bIns="46038"/>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spcBef>
                <a:spcPts val="800"/>
              </a:spcBef>
              <a:buSzPct val="100000"/>
              <a:buFont typeface="Times New Roman" panose="02020603050405020304" pitchFamily="18" charset="0"/>
              <a:buNone/>
            </a:pPr>
            <a:r>
              <a:rPr lang="en-US" altLang="zh-CN" sz="1600" dirty="0">
                <a:solidFill>
                  <a:srgbClr val="163794"/>
                </a:solidFill>
              </a:rPr>
              <a:t>public class </a:t>
            </a:r>
            <a:r>
              <a:rPr lang="en-US" altLang="zh-CN" sz="1600" dirty="0" err="1">
                <a:solidFill>
                  <a:srgbClr val="163794"/>
                </a:solidFill>
              </a:rPr>
              <a:t>ContinueTest</a:t>
            </a:r>
            <a:endParaRPr lang="zh-CN" altLang="en-US" sz="1600" dirty="0">
              <a:solidFill>
                <a:srgbClr val="163794"/>
              </a:solidFill>
            </a:endParaRPr>
          </a:p>
          <a:p>
            <a:pPr eaLnBrk="0" hangingPunct="0">
              <a:spcBef>
                <a:spcPts val="800"/>
              </a:spcBef>
              <a:buSzPct val="100000"/>
              <a:buFont typeface="Times New Roman" panose="02020603050405020304" pitchFamily="18" charset="0"/>
              <a:buNone/>
            </a:pPr>
            <a:r>
              <a:rPr lang="en-US" altLang="zh-CN" sz="1600" dirty="0">
                <a:solidFill>
                  <a:srgbClr val="163794"/>
                </a:solidFill>
              </a:rPr>
              <a:t>{</a:t>
            </a:r>
            <a:endParaRPr lang="zh-CN" altLang="en-US" sz="1600" dirty="0">
              <a:solidFill>
                <a:srgbClr val="163794"/>
              </a:solidFill>
            </a:endParaRPr>
          </a:p>
          <a:p>
            <a:pPr eaLnBrk="0" hangingPunct="0">
              <a:spcBef>
                <a:spcPts val="800"/>
              </a:spcBef>
              <a:buSzPct val="100000"/>
              <a:buFont typeface="Times New Roman" panose="02020603050405020304" pitchFamily="18" charset="0"/>
              <a:buNone/>
            </a:pPr>
            <a:r>
              <a:rPr lang="en-US" altLang="zh-CN" sz="1600" dirty="0">
                <a:solidFill>
                  <a:srgbClr val="163794"/>
                </a:solidFill>
              </a:rPr>
              <a:t>	public static void main(String </a:t>
            </a:r>
            <a:r>
              <a:rPr lang="en-US" altLang="zh-CN" sz="1600" dirty="0" err="1">
                <a:solidFill>
                  <a:srgbClr val="163794"/>
                </a:solidFill>
              </a:rPr>
              <a:t>args</a:t>
            </a:r>
            <a:r>
              <a:rPr lang="en-US" altLang="zh-CN" sz="1600" dirty="0">
                <a:solidFill>
                  <a:srgbClr val="163794"/>
                </a:solidFill>
              </a:rPr>
              <a:t>[])</a:t>
            </a:r>
            <a:endParaRPr lang="zh-CN" altLang="en-US" sz="1600" dirty="0">
              <a:solidFill>
                <a:srgbClr val="163794"/>
              </a:solidFill>
            </a:endParaRPr>
          </a:p>
          <a:p>
            <a:pPr eaLnBrk="0" hangingPunct="0">
              <a:spcBef>
                <a:spcPts val="800"/>
              </a:spcBef>
              <a:buSzPct val="100000"/>
              <a:buFont typeface="Times New Roman" panose="02020603050405020304" pitchFamily="18" charset="0"/>
              <a:buNone/>
            </a:pPr>
            <a:r>
              <a:rPr lang="en-US" altLang="zh-CN" sz="1600" dirty="0">
                <a:solidFill>
                  <a:srgbClr val="163794"/>
                </a:solidFill>
              </a:rPr>
              <a:t>	{</a:t>
            </a:r>
            <a:endParaRPr lang="zh-CN" altLang="en-US" sz="1600" dirty="0">
              <a:solidFill>
                <a:srgbClr val="163794"/>
              </a:solidFill>
            </a:endParaRPr>
          </a:p>
          <a:p>
            <a:pPr eaLnBrk="0" hangingPunct="0">
              <a:spcBef>
                <a:spcPts val="800"/>
              </a:spcBef>
              <a:buSzPct val="100000"/>
              <a:buFont typeface="Times New Roman" panose="02020603050405020304" pitchFamily="18" charset="0"/>
              <a:buNone/>
            </a:pPr>
            <a:r>
              <a:rPr lang="en-US" altLang="zh-CN" sz="1600" dirty="0">
                <a:solidFill>
                  <a:srgbClr val="163794"/>
                </a:solidFill>
              </a:rPr>
              <a:t>		for(</a:t>
            </a:r>
            <a:r>
              <a:rPr lang="en-US" altLang="zh-CN" sz="1600" dirty="0" err="1">
                <a:solidFill>
                  <a:srgbClr val="163794"/>
                </a:solidFill>
              </a:rPr>
              <a:t>int</a:t>
            </a:r>
            <a:r>
              <a:rPr lang="en-US" altLang="zh-CN" sz="1600" dirty="0">
                <a:solidFill>
                  <a:srgbClr val="163794"/>
                </a:solidFill>
              </a:rPr>
              <a:t> </a:t>
            </a:r>
            <a:r>
              <a:rPr lang="en-US" altLang="zh-CN" sz="1600" dirty="0" err="1">
                <a:solidFill>
                  <a:srgbClr val="163794"/>
                </a:solidFill>
              </a:rPr>
              <a:t>i</a:t>
            </a:r>
            <a:r>
              <a:rPr lang="en-US" altLang="zh-CN" sz="1600" dirty="0">
                <a:solidFill>
                  <a:srgbClr val="163794"/>
                </a:solidFill>
              </a:rPr>
              <a:t>=0;i&lt;10;i++)</a:t>
            </a:r>
            <a:endParaRPr lang="zh-CN" altLang="en-US" sz="1600" dirty="0">
              <a:solidFill>
                <a:srgbClr val="163794"/>
              </a:solidFill>
            </a:endParaRPr>
          </a:p>
          <a:p>
            <a:pPr eaLnBrk="0" hangingPunct="0">
              <a:spcBef>
                <a:spcPts val="800"/>
              </a:spcBef>
              <a:buSzPct val="100000"/>
              <a:buFont typeface="Times New Roman" panose="02020603050405020304" pitchFamily="18" charset="0"/>
              <a:buNone/>
            </a:pPr>
            <a:r>
              <a:rPr lang="en-US" altLang="zh-CN" sz="1600" dirty="0">
                <a:solidFill>
                  <a:srgbClr val="163794"/>
                </a:solidFill>
              </a:rPr>
              <a:t>		{</a:t>
            </a:r>
            <a:endParaRPr lang="zh-CN" altLang="en-US" sz="1600" dirty="0">
              <a:solidFill>
                <a:srgbClr val="163794"/>
              </a:solidFill>
            </a:endParaRPr>
          </a:p>
          <a:p>
            <a:pPr eaLnBrk="0" hangingPunct="0">
              <a:spcBef>
                <a:spcPts val="800"/>
              </a:spcBef>
              <a:buSzPct val="100000"/>
              <a:buFont typeface="Times New Roman" panose="02020603050405020304" pitchFamily="18" charset="0"/>
              <a:buNone/>
            </a:pPr>
            <a:r>
              <a:rPr lang="en-US" altLang="zh-CN" sz="1600" dirty="0">
                <a:solidFill>
                  <a:srgbClr val="163794"/>
                </a:solidFill>
              </a:rPr>
              <a:t>			</a:t>
            </a:r>
            <a:r>
              <a:rPr lang="en-US" altLang="zh-CN" sz="1600" dirty="0" err="1">
                <a:solidFill>
                  <a:srgbClr val="163794"/>
                </a:solidFill>
              </a:rPr>
              <a:t>System.out.print</a:t>
            </a:r>
            <a:r>
              <a:rPr lang="en-US" altLang="zh-CN" sz="1600" dirty="0">
                <a:solidFill>
                  <a:srgbClr val="163794"/>
                </a:solidFill>
              </a:rPr>
              <a:t>(</a:t>
            </a:r>
            <a:r>
              <a:rPr lang="en-US" altLang="zh-CN" sz="1600" dirty="0" err="1">
                <a:solidFill>
                  <a:srgbClr val="163794"/>
                </a:solidFill>
              </a:rPr>
              <a:t>i</a:t>
            </a:r>
            <a:r>
              <a:rPr lang="en-US" altLang="zh-CN" sz="1600" dirty="0">
                <a:solidFill>
                  <a:srgbClr val="163794"/>
                </a:solidFill>
              </a:rPr>
              <a:t>+"  ");</a:t>
            </a:r>
            <a:endParaRPr lang="zh-CN" altLang="en-US" sz="1600" dirty="0">
              <a:solidFill>
                <a:srgbClr val="163794"/>
              </a:solidFill>
            </a:endParaRPr>
          </a:p>
          <a:p>
            <a:pPr eaLnBrk="0" hangingPunct="0">
              <a:spcBef>
                <a:spcPts val="800"/>
              </a:spcBef>
              <a:buSzPct val="100000"/>
              <a:buFont typeface="Times New Roman" panose="02020603050405020304" pitchFamily="18" charset="0"/>
              <a:buNone/>
            </a:pPr>
            <a:r>
              <a:rPr lang="en-US" altLang="zh-CN" sz="1600" dirty="0">
                <a:solidFill>
                  <a:srgbClr val="163794"/>
                </a:solidFill>
              </a:rPr>
              <a:t>			if((i%2)==0)</a:t>
            </a:r>
            <a:endParaRPr lang="zh-CN" altLang="en-US" sz="1600" dirty="0">
              <a:solidFill>
                <a:srgbClr val="163794"/>
              </a:solidFill>
            </a:endParaRPr>
          </a:p>
          <a:p>
            <a:pPr eaLnBrk="0" hangingPunct="0">
              <a:spcBef>
                <a:spcPts val="800"/>
              </a:spcBef>
              <a:buSzPct val="100000"/>
              <a:buFont typeface="Times New Roman" panose="02020603050405020304" pitchFamily="18" charset="0"/>
              <a:buNone/>
            </a:pPr>
            <a:r>
              <a:rPr lang="en-US" altLang="zh-CN" sz="1600" dirty="0">
                <a:solidFill>
                  <a:srgbClr val="163794"/>
                </a:solidFill>
              </a:rPr>
              <a:t>				continue; </a:t>
            </a:r>
            <a:endParaRPr lang="zh-CN" altLang="en-US" sz="1600" dirty="0">
              <a:solidFill>
                <a:srgbClr val="163794"/>
              </a:solidFill>
            </a:endParaRPr>
          </a:p>
          <a:p>
            <a:pPr eaLnBrk="0" hangingPunct="0">
              <a:spcBef>
                <a:spcPts val="800"/>
              </a:spcBef>
              <a:buSzPct val="100000"/>
              <a:buFont typeface="Times New Roman" panose="02020603050405020304" pitchFamily="18" charset="0"/>
              <a:buNone/>
            </a:pPr>
            <a:r>
              <a:rPr lang="en-US" altLang="zh-CN" sz="1600" dirty="0">
                <a:solidFill>
                  <a:srgbClr val="163794"/>
                </a:solidFill>
              </a:rPr>
              <a:t>			</a:t>
            </a:r>
            <a:r>
              <a:rPr lang="en-US" altLang="zh-CN" sz="1600" dirty="0" err="1">
                <a:solidFill>
                  <a:srgbClr val="163794"/>
                </a:solidFill>
              </a:rPr>
              <a:t>System.out.println</a:t>
            </a:r>
            <a:r>
              <a:rPr lang="en-US" altLang="zh-CN" sz="1600" dirty="0">
                <a:solidFill>
                  <a:srgbClr val="163794"/>
                </a:solidFill>
              </a:rPr>
              <a:t>();</a:t>
            </a:r>
            <a:endParaRPr lang="zh-CN" altLang="en-US" sz="1600" dirty="0">
              <a:solidFill>
                <a:srgbClr val="163794"/>
              </a:solidFill>
            </a:endParaRPr>
          </a:p>
          <a:p>
            <a:pPr eaLnBrk="0" hangingPunct="0">
              <a:spcBef>
                <a:spcPts val="800"/>
              </a:spcBef>
              <a:buSzPct val="100000"/>
              <a:buFont typeface="Times New Roman" panose="02020603050405020304" pitchFamily="18" charset="0"/>
              <a:buNone/>
            </a:pPr>
            <a:r>
              <a:rPr lang="en-US" altLang="zh-CN" sz="1600" dirty="0">
                <a:solidFill>
                  <a:srgbClr val="163794"/>
                </a:solidFill>
              </a:rPr>
              <a:t>		}	</a:t>
            </a:r>
            <a:endParaRPr lang="zh-CN" altLang="en-US" sz="1600" dirty="0">
              <a:solidFill>
                <a:srgbClr val="163794"/>
              </a:solidFill>
            </a:endParaRPr>
          </a:p>
          <a:p>
            <a:pPr eaLnBrk="0" hangingPunct="0">
              <a:spcBef>
                <a:spcPts val="800"/>
              </a:spcBef>
              <a:buSzPct val="100000"/>
              <a:buFont typeface="Times New Roman" panose="02020603050405020304" pitchFamily="18" charset="0"/>
              <a:buNone/>
            </a:pPr>
            <a:r>
              <a:rPr lang="en-US" altLang="zh-CN" sz="1600" dirty="0">
                <a:solidFill>
                  <a:srgbClr val="163794"/>
                </a:solidFill>
              </a:rPr>
              <a:t>	}</a:t>
            </a:r>
            <a:endParaRPr lang="zh-CN" altLang="en-US" sz="1600" dirty="0">
              <a:solidFill>
                <a:srgbClr val="163794"/>
              </a:solidFill>
            </a:endParaRPr>
          </a:p>
          <a:p>
            <a:pPr eaLnBrk="0" hangingPunct="0">
              <a:spcBef>
                <a:spcPts val="800"/>
              </a:spcBef>
              <a:buSzPct val="100000"/>
              <a:buFont typeface="Times New Roman" panose="02020603050405020304" pitchFamily="18" charset="0"/>
              <a:buNone/>
            </a:pPr>
            <a:r>
              <a:rPr lang="en-US" altLang="zh-CN" sz="1600" dirty="0">
                <a:solidFill>
                  <a:srgbClr val="163794"/>
                </a:solidFill>
              </a:rPr>
              <a:t>}</a:t>
            </a:r>
            <a:endParaRPr lang="zh-CN" altLang="en-US" dirty="0"/>
          </a:p>
        </p:txBody>
      </p:sp>
    </p:spTree>
    <p:extLst>
      <p:ext uri="{BB962C8B-B14F-4D97-AF65-F5344CB8AC3E}">
        <p14:creationId xmlns:p14="http://schemas.microsoft.com/office/powerpoint/2010/main" val="35951372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501650" y="69973"/>
            <a:ext cx="7886700" cy="1325563"/>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zh-CN" altLang="en-US" dirty="0"/>
              <a:t>练习</a:t>
            </a:r>
          </a:p>
        </p:txBody>
      </p:sp>
      <p:sp>
        <p:nvSpPr>
          <p:cNvPr id="107523" name="Rectangle 3"/>
          <p:cNvSpPr>
            <a:spLocks noGrp="1" noChangeArrowheads="1"/>
          </p:cNvSpPr>
          <p:nvPr>
            <p:ph type="body" idx="1"/>
          </p:nvPr>
        </p:nvSpPr>
        <p:spPr>
          <a:xfrm>
            <a:off x="457200" y="1152525"/>
            <a:ext cx="8228013" cy="5246688"/>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buFont typeface="Times New Roman" panose="02020603050405020304" pitchFamily="18" charset="0"/>
              <a:buChar char="•"/>
            </a:pPr>
            <a:r>
              <a:rPr lang="zh-CN" altLang="en-US" sz="3200" dirty="0"/>
              <a:t>请指出下面各个程序片段存在的错误</a:t>
            </a:r>
          </a:p>
          <a:p>
            <a:pPr marL="342900" indent="-342900" algn="l">
              <a:buFont typeface="Times New Roman" panose="02020603050405020304" pitchFamily="18" charset="0"/>
              <a:buChar char="•"/>
            </a:pPr>
            <a:r>
              <a:rPr lang="en-US" altLang="zh-CN" sz="3200" dirty="0"/>
              <a:t>1</a:t>
            </a:r>
            <a:r>
              <a:rPr lang="zh-CN" altLang="en-US" sz="3200" dirty="0"/>
              <a:t>） </a:t>
            </a:r>
            <a:r>
              <a:rPr lang="en-US" altLang="zh-CN" sz="3200" dirty="0" err="1"/>
              <a:t>int</a:t>
            </a:r>
            <a:r>
              <a:rPr lang="en-US" altLang="zh-CN" sz="3200" dirty="0"/>
              <a:t> </a:t>
            </a:r>
            <a:r>
              <a:rPr lang="en-US" altLang="zh-CN" sz="3200" dirty="0" err="1"/>
              <a:t>i</a:t>
            </a:r>
            <a:r>
              <a:rPr lang="en-US" altLang="zh-CN" sz="3200" dirty="0"/>
              <a:t>=0;</a:t>
            </a:r>
            <a:endParaRPr lang="zh-CN" altLang="en-US" sz="3200" dirty="0"/>
          </a:p>
          <a:p>
            <a:pPr marL="342900" indent="-342900" algn="l">
              <a:buFont typeface="Times New Roman" panose="02020603050405020304" pitchFamily="18" charset="0"/>
              <a:buChar char="•"/>
            </a:pPr>
            <a:r>
              <a:rPr lang="en-US" altLang="zh-CN" sz="3200" dirty="0"/>
              <a:t>         while(</a:t>
            </a:r>
            <a:r>
              <a:rPr lang="en-US" altLang="zh-CN" sz="3200" dirty="0" err="1"/>
              <a:t>i</a:t>
            </a:r>
            <a:r>
              <a:rPr lang="en-US" altLang="zh-CN" sz="3200" dirty="0"/>
              <a:t>&lt;10);</a:t>
            </a:r>
            <a:endParaRPr lang="zh-CN" altLang="en-US" sz="3200" dirty="0"/>
          </a:p>
          <a:p>
            <a:pPr marL="342900" indent="-342900" algn="l">
              <a:buFont typeface="Times New Roman" panose="02020603050405020304" pitchFamily="18" charset="0"/>
              <a:buChar char="•"/>
            </a:pPr>
            <a:r>
              <a:rPr lang="en-US" altLang="zh-CN" sz="3200" dirty="0"/>
              <a:t>           {</a:t>
            </a:r>
            <a:endParaRPr lang="zh-CN" altLang="en-US" sz="3200" dirty="0"/>
          </a:p>
          <a:p>
            <a:pPr marL="342900" indent="-342900" algn="l">
              <a:buFont typeface="Times New Roman" panose="02020603050405020304" pitchFamily="18" charset="0"/>
              <a:buChar char="•"/>
            </a:pPr>
            <a:r>
              <a:rPr lang="en-US" altLang="zh-CN" sz="3200" dirty="0"/>
              <a:t>              </a:t>
            </a:r>
            <a:r>
              <a:rPr lang="en-US" altLang="zh-CN" sz="3200" dirty="0" err="1"/>
              <a:t>i</a:t>
            </a:r>
            <a:r>
              <a:rPr lang="en-US" altLang="zh-CN" sz="3200" dirty="0"/>
              <a:t>++;</a:t>
            </a:r>
            <a:endParaRPr lang="zh-CN" altLang="en-US" sz="3200" dirty="0"/>
          </a:p>
          <a:p>
            <a:pPr marL="342900" indent="-342900" algn="l">
              <a:buFont typeface="Times New Roman" panose="02020603050405020304" pitchFamily="18" charset="0"/>
              <a:buChar char="•"/>
            </a:pPr>
            <a:r>
              <a:rPr lang="en-US" altLang="zh-CN" sz="3200" dirty="0"/>
              <a:t>              </a:t>
            </a:r>
            <a:r>
              <a:rPr lang="en-US" altLang="zh-CN" sz="3200" dirty="0" err="1"/>
              <a:t>System.out.println</a:t>
            </a:r>
            <a:r>
              <a:rPr lang="en-US" altLang="zh-CN" sz="3200" dirty="0"/>
              <a:t>(</a:t>
            </a:r>
            <a:r>
              <a:rPr lang="en-US" altLang="zh-CN" sz="3200" dirty="0" err="1"/>
              <a:t>i</a:t>
            </a:r>
            <a:r>
              <a:rPr lang="en-US" altLang="zh-CN" sz="3200" dirty="0"/>
              <a:t>+”;  ”);</a:t>
            </a:r>
            <a:endParaRPr lang="zh-CN" altLang="en-US" sz="3200" dirty="0"/>
          </a:p>
          <a:p>
            <a:pPr marL="342900" indent="-342900" algn="l">
              <a:buFont typeface="Times New Roman" panose="02020603050405020304" pitchFamily="18" charset="0"/>
              <a:buChar char="•"/>
            </a:pPr>
            <a:r>
              <a:rPr lang="en-US" altLang="zh-CN" sz="3200" dirty="0"/>
              <a:t>           }</a:t>
            </a:r>
            <a:endParaRPr lang="zh-CN" altLang="en-US" sz="3200" dirty="0"/>
          </a:p>
        </p:txBody>
      </p:sp>
      <p:sp>
        <p:nvSpPr>
          <p:cNvPr id="107524" name="AutoShape 4"/>
          <p:cNvSpPr>
            <a:spLocks noChangeArrowheads="1"/>
          </p:cNvSpPr>
          <p:nvPr/>
        </p:nvSpPr>
        <p:spPr bwMode="auto">
          <a:xfrm flipV="1">
            <a:off x="5787871" y="2280529"/>
            <a:ext cx="2122133" cy="782267"/>
          </a:xfrm>
          <a:prstGeom prst="wedgeEllipseCallout">
            <a:avLst>
              <a:gd name="adj1" fmla="val -145952"/>
              <a:gd name="adj2" fmla="val 5170"/>
            </a:avLst>
          </a:prstGeom>
          <a:noFill/>
          <a:ln w="9525" cmpd="sng">
            <a:solidFill>
              <a:schemeClr val="tx1"/>
            </a:solidFill>
            <a:bevel/>
            <a:headEnd/>
            <a:tailEnd/>
          </a:ln>
        </p:spPr>
        <p:txBody>
          <a:bodyPr rot="10800000"/>
          <a:lstStyle/>
          <a:p>
            <a:r>
              <a:rPr lang="zh-CN" altLang="en-US" sz="2400" b="1">
                <a:solidFill>
                  <a:srgbClr val="FF0000"/>
                </a:solidFill>
                <a:sym typeface="Arial" panose="020B0604020202020204" pitchFamily="34" charset="0"/>
              </a:rPr>
              <a:t>此处的</a:t>
            </a:r>
            <a:r>
              <a:rPr lang="en-US" altLang="zh-CN" sz="2400" b="1">
                <a:solidFill>
                  <a:srgbClr val="FF0000"/>
                </a:solidFill>
                <a:sym typeface="Arial" panose="020B0604020202020204" pitchFamily="34" charset="0"/>
              </a:rPr>
              <a:t>;</a:t>
            </a:r>
            <a:endParaRPr lang="zh-CN" altLang="en-US"/>
          </a:p>
        </p:txBody>
      </p:sp>
    </p:spTree>
    <p:extLst>
      <p:ext uri="{BB962C8B-B14F-4D97-AF65-F5344CB8AC3E}">
        <p14:creationId xmlns:p14="http://schemas.microsoft.com/office/powerpoint/2010/main" val="3307357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p:cBhvr>
                                        <p:cTn id="7" dur="500"/>
                                        <p:tgtEl>
                                          <p:spTgt spid="10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bldLvl="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xfrm>
            <a:off x="457200" y="1152525"/>
            <a:ext cx="8228013" cy="5246688"/>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buFont typeface="Times New Roman" panose="02020603050405020304" pitchFamily="18" charset="0"/>
              <a:buChar char="•"/>
            </a:pPr>
            <a:r>
              <a:rPr lang="en-US" altLang="zh-CN" sz="3200" dirty="0"/>
              <a:t>2) for(double x=0.1;x!=1.0;x+=0.1)</a:t>
            </a:r>
            <a:endParaRPr lang="zh-CN" altLang="en-US" sz="3200" dirty="0"/>
          </a:p>
          <a:p>
            <a:pPr marL="342900" indent="-342900" algn="l">
              <a:buFont typeface="Times New Roman" panose="02020603050405020304" pitchFamily="18" charset="0"/>
              <a:buChar char="•"/>
            </a:pPr>
            <a:r>
              <a:rPr lang="en-US" altLang="zh-CN" sz="3200" dirty="0"/>
              <a:t>         </a:t>
            </a:r>
            <a:r>
              <a:rPr lang="en-US" altLang="zh-CN" sz="3200" dirty="0" err="1"/>
              <a:t>System.out.println</a:t>
            </a:r>
            <a:r>
              <a:rPr lang="en-US" altLang="zh-CN" sz="3200" dirty="0"/>
              <a:t>(x+”;  ”);</a:t>
            </a:r>
            <a:endParaRPr lang="zh-CN" altLang="en-US" sz="3200" dirty="0"/>
          </a:p>
          <a:p>
            <a:pPr marL="342900" indent="-342900" algn="l">
              <a:buFont typeface="Times New Roman" panose="02020603050405020304" pitchFamily="18" charset="0"/>
              <a:buChar char="•"/>
            </a:pPr>
            <a:endParaRPr lang="zh-CN" altLang="en-US" sz="3200" dirty="0"/>
          </a:p>
          <a:p>
            <a:pPr marL="342900" indent="-342900" algn="l">
              <a:buFont typeface="Times New Roman" panose="02020603050405020304" pitchFamily="18" charset="0"/>
              <a:buChar char="•"/>
            </a:pPr>
            <a:r>
              <a:rPr lang="en-US" altLang="zh-CN" sz="3200" dirty="0"/>
              <a:t>        </a:t>
            </a:r>
            <a:endParaRPr lang="zh-CN" altLang="en-US" sz="3200" dirty="0"/>
          </a:p>
        </p:txBody>
      </p:sp>
      <p:sp>
        <p:nvSpPr>
          <p:cNvPr id="108547" name="Rectangle 3"/>
          <p:cNvSpPr>
            <a:spLocks noChangeArrowheads="1"/>
          </p:cNvSpPr>
          <p:nvPr/>
        </p:nvSpPr>
        <p:spPr bwMode="auto">
          <a:xfrm>
            <a:off x="395288" y="2860459"/>
            <a:ext cx="71609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a:spcBef>
                <a:spcPct val="20000"/>
              </a:spcBef>
            </a:pPr>
            <a:r>
              <a:rPr lang="zh-CN" altLang="en-US" sz="3200" b="1" dirty="0">
                <a:sym typeface="Arial" panose="020B0604020202020204" pitchFamily="34" charset="0"/>
              </a:rPr>
              <a:t>应当慎重对浮点数作等于或不等于判断</a:t>
            </a:r>
            <a:endParaRPr lang="zh-CN" altLang="en-US" dirty="0"/>
          </a:p>
        </p:txBody>
      </p:sp>
      <p:sp>
        <p:nvSpPr>
          <p:cNvPr id="108548" name="Rectangle 4"/>
          <p:cNvSpPr>
            <a:spLocks noChangeArrowheads="1"/>
          </p:cNvSpPr>
          <p:nvPr/>
        </p:nvSpPr>
        <p:spPr bwMode="auto">
          <a:xfrm>
            <a:off x="604314" y="3840687"/>
            <a:ext cx="7766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r>
              <a:rPr lang="en-US" altLang="zh-CN" sz="3200" dirty="0">
                <a:sym typeface="Arial" panose="020B0604020202020204" pitchFamily="34" charset="0"/>
              </a:rPr>
              <a:t>(15.2%0.5)==0.2  </a:t>
            </a:r>
            <a:r>
              <a:rPr lang="en-US" altLang="zh-CN" sz="3200" dirty="0">
                <a:solidFill>
                  <a:srgbClr val="00CC66"/>
                </a:solidFill>
                <a:sym typeface="Arial" panose="020B0604020202020204" pitchFamily="34" charset="0"/>
              </a:rPr>
              <a:t>//</a:t>
            </a:r>
            <a:r>
              <a:rPr lang="zh-CN" altLang="en-US" sz="3200" dirty="0">
                <a:solidFill>
                  <a:srgbClr val="00CC66"/>
                </a:solidFill>
                <a:sym typeface="Arial" panose="020B0604020202020204" pitchFamily="34" charset="0"/>
              </a:rPr>
              <a:t>结果为</a:t>
            </a:r>
            <a:r>
              <a:rPr lang="en-US" altLang="zh-CN" sz="3200" dirty="0">
                <a:solidFill>
                  <a:srgbClr val="00CC66"/>
                </a:solidFill>
                <a:sym typeface="Arial" panose="020B0604020202020204" pitchFamily="34" charset="0"/>
              </a:rPr>
              <a:t>false,</a:t>
            </a:r>
            <a:r>
              <a:rPr lang="zh-CN" altLang="en-US" sz="3200" dirty="0">
                <a:solidFill>
                  <a:srgbClr val="00CC66"/>
                </a:solidFill>
                <a:sym typeface="Arial" panose="020B0604020202020204" pitchFamily="34" charset="0"/>
              </a:rPr>
              <a:t>而不是</a:t>
            </a:r>
            <a:r>
              <a:rPr lang="en-US" altLang="zh-CN" sz="3200" dirty="0">
                <a:solidFill>
                  <a:srgbClr val="00CC66"/>
                </a:solidFill>
                <a:sym typeface="Arial" panose="020B0604020202020204" pitchFamily="34" charset="0"/>
              </a:rPr>
              <a:t>true</a:t>
            </a:r>
            <a:endParaRPr lang="zh-CN" altLang="en-US" dirty="0"/>
          </a:p>
        </p:txBody>
      </p:sp>
    </p:spTree>
    <p:extLst>
      <p:ext uri="{BB962C8B-B14F-4D97-AF65-F5344CB8AC3E}">
        <p14:creationId xmlns:p14="http://schemas.microsoft.com/office/powerpoint/2010/main" val="3054643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iterate type="lt">
                                    <p:tmAbs val="0"/>
                                  </p:iterate>
                                  <p:childTnLst>
                                    <p:set>
                                      <p:cBhvr>
                                        <p:cTn id="6" dur="1" fill="hold">
                                          <p:stCondLst>
                                            <p:cond delay="0"/>
                                          </p:stCondLst>
                                        </p:cTn>
                                        <p:tgtEl>
                                          <p:spTgt spid="108547"/>
                                        </p:tgtEl>
                                        <p:attrNameLst>
                                          <p:attrName>style.visibility</p:attrName>
                                        </p:attrNameLst>
                                      </p:cBhvr>
                                      <p:to>
                                        <p:strVal val="visible"/>
                                      </p:to>
                                    </p:set>
                                    <p:animEffect>
                                      <p:cBhvr>
                                        <p:cTn id="7" dur="580">
                                          <p:stCondLst>
                                            <p:cond delay="0"/>
                                          </p:stCondLst>
                                        </p:cTn>
                                        <p:tgtEl>
                                          <p:spTgt spid="108547"/>
                                        </p:tgtEl>
                                      </p:cBhvr>
                                    </p:animEffect>
                                    <p:anim calcmode="lin" valueType="num">
                                      <p:cBhvr>
                                        <p:cTn id="8" dur="1822" tmFilter="0,0; 0.14,0.36; 0.43,0.73; 0.71,0.91; 1.0,1.0">
                                          <p:stCondLst>
                                            <p:cond delay="0"/>
                                          </p:stCondLst>
                                        </p:cTn>
                                        <p:tgtEl>
                                          <p:spTgt spid="10854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854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854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854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8547"/>
                                        </p:tgtEl>
                                        <p:attrNameLst>
                                          <p:attrName>ppt_y</p:attrName>
                                        </p:attrNameLst>
                                      </p:cBhvr>
                                      <p:tavLst>
                                        <p:tav tm="0" fmla="#ppt_y-sin(pi*$)/81">
                                          <p:val>
                                            <p:fltVal val="0"/>
                                          </p:val>
                                        </p:tav>
                                        <p:tav tm="100000">
                                          <p:val>
                                            <p:fltVal val="1"/>
                                          </p:val>
                                        </p:tav>
                                      </p:tavLst>
                                    </p:anim>
                                    <p:animScale>
                                      <p:cBhvr>
                                        <p:cTn id="13" dur="26">
                                          <p:stCondLst>
                                            <p:cond delay="650"/>
                                          </p:stCondLst>
                                        </p:cTn>
                                        <p:tgtEl>
                                          <p:spTgt spid="108547"/>
                                        </p:tgtEl>
                                      </p:cBhvr>
                                      <p:to x="100000" y="60000"/>
                                    </p:animScale>
                                    <p:animScale>
                                      <p:cBhvr>
                                        <p:cTn id="14" dur="166" decel="50000">
                                          <p:stCondLst>
                                            <p:cond delay="676"/>
                                          </p:stCondLst>
                                        </p:cTn>
                                        <p:tgtEl>
                                          <p:spTgt spid="108547"/>
                                        </p:tgtEl>
                                      </p:cBhvr>
                                      <p:to x="100000" y="100000"/>
                                    </p:animScale>
                                    <p:animScale>
                                      <p:cBhvr>
                                        <p:cTn id="15" dur="26">
                                          <p:stCondLst>
                                            <p:cond delay="1312"/>
                                          </p:stCondLst>
                                        </p:cTn>
                                        <p:tgtEl>
                                          <p:spTgt spid="108547"/>
                                        </p:tgtEl>
                                      </p:cBhvr>
                                      <p:to x="100000" y="80000"/>
                                    </p:animScale>
                                    <p:animScale>
                                      <p:cBhvr>
                                        <p:cTn id="16" dur="166" decel="50000">
                                          <p:stCondLst>
                                            <p:cond delay="1338"/>
                                          </p:stCondLst>
                                        </p:cTn>
                                        <p:tgtEl>
                                          <p:spTgt spid="108547"/>
                                        </p:tgtEl>
                                      </p:cBhvr>
                                      <p:to x="100000" y="100000"/>
                                    </p:animScale>
                                    <p:animScale>
                                      <p:cBhvr>
                                        <p:cTn id="17" dur="26">
                                          <p:stCondLst>
                                            <p:cond delay="1642"/>
                                          </p:stCondLst>
                                        </p:cTn>
                                        <p:tgtEl>
                                          <p:spTgt spid="108547"/>
                                        </p:tgtEl>
                                      </p:cBhvr>
                                      <p:to x="100000" y="90000"/>
                                    </p:animScale>
                                    <p:animScale>
                                      <p:cBhvr>
                                        <p:cTn id="18" dur="166" decel="50000">
                                          <p:stCondLst>
                                            <p:cond delay="1668"/>
                                          </p:stCondLst>
                                        </p:cTn>
                                        <p:tgtEl>
                                          <p:spTgt spid="108547"/>
                                        </p:tgtEl>
                                      </p:cBhvr>
                                      <p:to x="100000" y="100000"/>
                                    </p:animScale>
                                    <p:animScale>
                                      <p:cBhvr>
                                        <p:cTn id="19" dur="26">
                                          <p:stCondLst>
                                            <p:cond delay="1808"/>
                                          </p:stCondLst>
                                        </p:cTn>
                                        <p:tgtEl>
                                          <p:spTgt spid="108547"/>
                                        </p:tgtEl>
                                      </p:cBhvr>
                                      <p:to x="100000" y="95000"/>
                                    </p:animScale>
                                    <p:animScale>
                                      <p:cBhvr>
                                        <p:cTn id="20" dur="166" decel="50000">
                                          <p:stCondLst>
                                            <p:cond delay="1834"/>
                                          </p:stCondLst>
                                        </p:cTn>
                                        <p:tgtEl>
                                          <p:spTgt spid="108547"/>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34" presetClass="emph" presetSubtype="0" fill="hold" grpId="1" nodeType="clickEffect">
                                  <p:stCondLst>
                                    <p:cond delay="0"/>
                                  </p:stCondLst>
                                  <p:iterate type="lt">
                                    <p:tmPct val="10000"/>
                                  </p:iterate>
                                  <p:childTnLst>
                                    <p:animMotion origin="layout" path="M 0.0 0.0 L 0.0 -0.07213" pathEditMode="relative" rAng="0" ptsTypes="">
                                      <p:cBhvr>
                                        <p:cTn id="24" dur="250" accel="50000" decel="50000" autoRev="1" fill="hold">
                                          <p:stCondLst>
                                            <p:cond delay="0"/>
                                          </p:stCondLst>
                                        </p:cTn>
                                        <p:tgtEl>
                                          <p:spTgt spid="108547"/>
                                        </p:tgtEl>
                                        <p:attrNameLst>
                                          <p:attrName>ppt_x,ppt_y</p:attrName>
                                        </p:attrNameLst>
                                      </p:cBhvr>
                                      <p:rCtr x="0" y="0"/>
                                    </p:animMotion>
                                    <p:animRot by="1500000">
                                      <p:cBhvr>
                                        <p:cTn id="25" dur="125" fill="hold">
                                          <p:stCondLst>
                                            <p:cond delay="0"/>
                                          </p:stCondLst>
                                        </p:cTn>
                                        <p:tgtEl>
                                          <p:spTgt spid="108547"/>
                                        </p:tgtEl>
                                        <p:attrNameLst>
                                          <p:attrName>r</p:attrName>
                                        </p:attrNameLst>
                                      </p:cBhvr>
                                    </p:animRot>
                                    <p:animRot by="-1500000">
                                      <p:cBhvr>
                                        <p:cTn id="26" dur="125" fill="hold">
                                          <p:stCondLst>
                                            <p:cond delay="125"/>
                                          </p:stCondLst>
                                        </p:cTn>
                                        <p:tgtEl>
                                          <p:spTgt spid="108547"/>
                                        </p:tgtEl>
                                        <p:attrNameLst>
                                          <p:attrName>r</p:attrName>
                                        </p:attrNameLst>
                                      </p:cBhvr>
                                    </p:animRot>
                                    <p:animRot by="-1500000">
                                      <p:cBhvr>
                                        <p:cTn id="27" dur="125" fill="hold">
                                          <p:stCondLst>
                                            <p:cond delay="250"/>
                                          </p:stCondLst>
                                        </p:cTn>
                                        <p:tgtEl>
                                          <p:spTgt spid="108547"/>
                                        </p:tgtEl>
                                        <p:attrNameLst>
                                          <p:attrName>r</p:attrName>
                                        </p:attrNameLst>
                                      </p:cBhvr>
                                    </p:animRot>
                                    <p:animRot by="1500000">
                                      <p:cBhvr>
                                        <p:cTn id="28" dur="125" fill="hold">
                                          <p:stCondLst>
                                            <p:cond delay="375"/>
                                          </p:stCondLst>
                                        </p:cTn>
                                        <p:tgtEl>
                                          <p:spTgt spid="108547"/>
                                        </p:tgtEl>
                                        <p:attrNameLst>
                                          <p:attrName>r</p:attrName>
                                        </p:attrNameLst>
                                      </p:cBhvr>
                                    </p:animRo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08548"/>
                                        </p:tgtEl>
                                        <p:attrNameLst>
                                          <p:attrName>style.visibility</p:attrName>
                                        </p:attrNameLst>
                                      </p:cBhvr>
                                      <p:to>
                                        <p:strVal val="visible"/>
                                      </p:to>
                                    </p:set>
                                    <p:animEffect>
                                      <p:cBhvr>
                                        <p:cTn id="33" dur="500"/>
                                        <p:tgtEl>
                                          <p:spTgt spid="10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ldLvl="0" autoUpdateAnimBg="0"/>
      <p:bldP spid="108547" grpId="1" bldLvl="0" autoUpdateAnimBg="0"/>
      <p:bldP spid="108548" grpId="0" bldLvl="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1"/>
          </p:nvPr>
        </p:nvSpPr>
        <p:spPr>
          <a:xfrm>
            <a:off x="457200" y="1152525"/>
            <a:ext cx="8228013" cy="5246688"/>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buFont typeface="Times New Roman" panose="02020603050405020304" pitchFamily="18" charset="0"/>
              <a:buChar char="•"/>
            </a:pPr>
            <a:r>
              <a:rPr lang="en-US" altLang="zh-CN" sz="3200"/>
              <a:t>3)int i=0,sum;</a:t>
            </a:r>
            <a:endParaRPr lang="zh-CN" altLang="en-US" sz="3200"/>
          </a:p>
          <a:p>
            <a:pPr marL="342900" indent="-342900" algn="l">
              <a:buFont typeface="Times New Roman" panose="02020603050405020304" pitchFamily="18" charset="0"/>
              <a:buChar char="•"/>
            </a:pPr>
            <a:r>
              <a:rPr lang="en-US" altLang="zh-CN" sz="3200"/>
              <a:t>      while(i&lt;=100)</a:t>
            </a:r>
            <a:endParaRPr lang="zh-CN" altLang="en-US" sz="3200"/>
          </a:p>
          <a:p>
            <a:pPr marL="342900" indent="-342900" algn="l">
              <a:buFont typeface="Times New Roman" panose="02020603050405020304" pitchFamily="18" charset="0"/>
              <a:buChar char="•"/>
            </a:pPr>
            <a:r>
              <a:rPr lang="en-US" altLang="zh-CN" sz="3200"/>
              <a:t>          sum+=i;</a:t>
            </a:r>
            <a:endParaRPr lang="zh-CN" altLang="en-US" sz="3200"/>
          </a:p>
          <a:p>
            <a:pPr marL="342900" indent="-342900" algn="l">
              <a:buFont typeface="Times New Roman" panose="02020603050405020304" pitchFamily="18" charset="0"/>
              <a:buChar char="•"/>
            </a:pPr>
            <a:r>
              <a:rPr lang="en-US" altLang="zh-CN" sz="3200"/>
              <a:t>          i++;</a:t>
            </a:r>
            <a:endParaRPr lang="zh-CN" altLang="en-US" sz="3200"/>
          </a:p>
        </p:txBody>
      </p:sp>
      <p:sp>
        <p:nvSpPr>
          <p:cNvPr id="109571" name="Rectangle 3"/>
          <p:cNvSpPr>
            <a:spLocks noChangeArrowheads="1"/>
          </p:cNvSpPr>
          <p:nvPr/>
        </p:nvSpPr>
        <p:spPr bwMode="auto">
          <a:xfrm>
            <a:off x="457200" y="3561025"/>
            <a:ext cx="5324475"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a:spcBef>
                <a:spcPct val="20000"/>
              </a:spcBef>
            </a:pPr>
            <a:r>
              <a:rPr lang="zh-CN" altLang="en-US" sz="3200" b="1" i="1" dirty="0">
                <a:solidFill>
                  <a:srgbClr val="FF0000"/>
                </a:solidFill>
                <a:sym typeface="Arial" panose="020B0604020202020204" pitchFamily="34" charset="0"/>
              </a:rPr>
              <a:t>错误</a:t>
            </a:r>
            <a:r>
              <a:rPr lang="en-US" altLang="zh-CN" sz="3200" b="1" i="1" dirty="0">
                <a:solidFill>
                  <a:srgbClr val="FF0000"/>
                </a:solidFill>
                <a:sym typeface="Arial" panose="020B0604020202020204" pitchFamily="34" charset="0"/>
              </a:rPr>
              <a:t>1</a:t>
            </a:r>
            <a:r>
              <a:rPr lang="zh-CN" altLang="en-US" sz="3200" b="1" i="1" dirty="0">
                <a:solidFill>
                  <a:srgbClr val="FF0000"/>
                </a:solidFill>
                <a:sym typeface="Arial" panose="020B0604020202020204" pitchFamily="34" charset="0"/>
              </a:rPr>
              <a:t>：</a:t>
            </a:r>
            <a:r>
              <a:rPr lang="en-US" altLang="zh-CN" sz="3200" b="1" i="1" dirty="0">
                <a:solidFill>
                  <a:srgbClr val="FF0000"/>
                </a:solidFill>
                <a:sym typeface="Arial" panose="020B0604020202020204" pitchFamily="34" charset="0"/>
              </a:rPr>
              <a:t>sum</a:t>
            </a:r>
            <a:r>
              <a:rPr lang="zh-CN" altLang="en-US" sz="3200" b="1" i="1" dirty="0">
                <a:solidFill>
                  <a:srgbClr val="FF0000"/>
                </a:solidFill>
                <a:sym typeface="Arial" panose="020B0604020202020204" pitchFamily="34" charset="0"/>
              </a:rPr>
              <a:t>使用前未初始化</a:t>
            </a:r>
          </a:p>
          <a:p>
            <a:pPr>
              <a:spcBef>
                <a:spcPct val="20000"/>
              </a:spcBef>
            </a:pPr>
            <a:r>
              <a:rPr lang="zh-CN" altLang="en-US" sz="3200" b="1" i="1" dirty="0">
                <a:solidFill>
                  <a:srgbClr val="FF0000"/>
                </a:solidFill>
                <a:sym typeface="Arial" panose="020B0604020202020204" pitchFamily="34" charset="0"/>
              </a:rPr>
              <a:t>错误</a:t>
            </a:r>
            <a:r>
              <a:rPr lang="en-US" altLang="zh-CN" sz="3200" b="1" i="1" dirty="0">
                <a:solidFill>
                  <a:srgbClr val="FF0000"/>
                </a:solidFill>
                <a:sym typeface="Arial" panose="020B0604020202020204" pitchFamily="34" charset="0"/>
              </a:rPr>
              <a:t>2</a:t>
            </a:r>
            <a:r>
              <a:rPr lang="zh-CN" altLang="en-US" sz="3200" b="1" i="1" dirty="0">
                <a:solidFill>
                  <a:srgbClr val="FF0000"/>
                </a:solidFill>
                <a:sym typeface="Arial" panose="020B0604020202020204" pitchFamily="34" charset="0"/>
              </a:rPr>
              <a:t>：少</a:t>
            </a:r>
            <a:r>
              <a:rPr lang="en-US" altLang="zh-CN" sz="3200" b="1" i="1" dirty="0">
                <a:solidFill>
                  <a:srgbClr val="FF0000"/>
                </a:solidFill>
                <a:sym typeface="Arial" panose="020B0604020202020204" pitchFamily="34" charset="0"/>
              </a:rPr>
              <a:t>{  },</a:t>
            </a:r>
            <a:r>
              <a:rPr lang="zh-CN" altLang="en-US" sz="3200" b="1" i="1" dirty="0">
                <a:solidFill>
                  <a:srgbClr val="FF0000"/>
                </a:solidFill>
                <a:sym typeface="Arial" panose="020B0604020202020204" pitchFamily="34" charset="0"/>
              </a:rPr>
              <a:t>造成无限循环</a:t>
            </a:r>
            <a:endParaRPr lang="zh-CN" altLang="en-US" dirty="0"/>
          </a:p>
        </p:txBody>
      </p:sp>
    </p:spTree>
    <p:extLst>
      <p:ext uri="{BB962C8B-B14F-4D97-AF65-F5344CB8AC3E}">
        <p14:creationId xmlns:p14="http://schemas.microsoft.com/office/powerpoint/2010/main" val="1256228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iterate type="lt">
                                    <p:tmAbs val="0"/>
                                  </p:iterate>
                                  <p:childTnLst>
                                    <p:set>
                                      <p:cBhvr>
                                        <p:cTn id="6" dur="1" fill="hold">
                                          <p:stCondLst>
                                            <p:cond delay="0"/>
                                          </p:stCondLst>
                                        </p:cTn>
                                        <p:tgtEl>
                                          <p:spTgt spid="109571"/>
                                        </p:tgtEl>
                                        <p:attrNameLst>
                                          <p:attrName>style.visibility</p:attrName>
                                        </p:attrNameLst>
                                      </p:cBhvr>
                                      <p:to>
                                        <p:strVal val="visible"/>
                                      </p:to>
                                    </p:set>
                                    <p:animEffect>
                                      <p:cBhvr>
                                        <p:cTn id="7" dur="580">
                                          <p:stCondLst>
                                            <p:cond delay="0"/>
                                          </p:stCondLst>
                                        </p:cTn>
                                        <p:tgtEl>
                                          <p:spTgt spid="109571"/>
                                        </p:tgtEl>
                                      </p:cBhvr>
                                    </p:animEffect>
                                    <p:anim calcmode="lin" valueType="num">
                                      <p:cBhvr>
                                        <p:cTn id="8" dur="1822" tmFilter="0,0; 0.14,0.36; 0.43,0.73; 0.71,0.91; 1.0,1.0">
                                          <p:stCondLst>
                                            <p:cond delay="0"/>
                                          </p:stCondLst>
                                        </p:cTn>
                                        <p:tgtEl>
                                          <p:spTgt spid="10957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957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957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957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9571"/>
                                        </p:tgtEl>
                                        <p:attrNameLst>
                                          <p:attrName>ppt_y</p:attrName>
                                        </p:attrNameLst>
                                      </p:cBhvr>
                                      <p:tavLst>
                                        <p:tav tm="0" fmla="#ppt_y-sin(pi*$)/81">
                                          <p:val>
                                            <p:fltVal val="0"/>
                                          </p:val>
                                        </p:tav>
                                        <p:tav tm="100000">
                                          <p:val>
                                            <p:fltVal val="1"/>
                                          </p:val>
                                        </p:tav>
                                      </p:tavLst>
                                    </p:anim>
                                    <p:animScale>
                                      <p:cBhvr>
                                        <p:cTn id="13" dur="26">
                                          <p:stCondLst>
                                            <p:cond delay="650"/>
                                          </p:stCondLst>
                                        </p:cTn>
                                        <p:tgtEl>
                                          <p:spTgt spid="109571"/>
                                        </p:tgtEl>
                                      </p:cBhvr>
                                      <p:to x="100000" y="60000"/>
                                    </p:animScale>
                                    <p:animScale>
                                      <p:cBhvr>
                                        <p:cTn id="14" dur="166" decel="50000">
                                          <p:stCondLst>
                                            <p:cond delay="676"/>
                                          </p:stCondLst>
                                        </p:cTn>
                                        <p:tgtEl>
                                          <p:spTgt spid="109571"/>
                                        </p:tgtEl>
                                      </p:cBhvr>
                                      <p:to x="100000" y="100000"/>
                                    </p:animScale>
                                    <p:animScale>
                                      <p:cBhvr>
                                        <p:cTn id="15" dur="26">
                                          <p:stCondLst>
                                            <p:cond delay="1312"/>
                                          </p:stCondLst>
                                        </p:cTn>
                                        <p:tgtEl>
                                          <p:spTgt spid="109571"/>
                                        </p:tgtEl>
                                      </p:cBhvr>
                                      <p:to x="100000" y="80000"/>
                                    </p:animScale>
                                    <p:animScale>
                                      <p:cBhvr>
                                        <p:cTn id="16" dur="166" decel="50000">
                                          <p:stCondLst>
                                            <p:cond delay="1338"/>
                                          </p:stCondLst>
                                        </p:cTn>
                                        <p:tgtEl>
                                          <p:spTgt spid="109571"/>
                                        </p:tgtEl>
                                      </p:cBhvr>
                                      <p:to x="100000" y="100000"/>
                                    </p:animScale>
                                    <p:animScale>
                                      <p:cBhvr>
                                        <p:cTn id="17" dur="26">
                                          <p:stCondLst>
                                            <p:cond delay="1642"/>
                                          </p:stCondLst>
                                        </p:cTn>
                                        <p:tgtEl>
                                          <p:spTgt spid="109571"/>
                                        </p:tgtEl>
                                      </p:cBhvr>
                                      <p:to x="100000" y="90000"/>
                                    </p:animScale>
                                    <p:animScale>
                                      <p:cBhvr>
                                        <p:cTn id="18" dur="166" decel="50000">
                                          <p:stCondLst>
                                            <p:cond delay="1668"/>
                                          </p:stCondLst>
                                        </p:cTn>
                                        <p:tgtEl>
                                          <p:spTgt spid="109571"/>
                                        </p:tgtEl>
                                      </p:cBhvr>
                                      <p:to x="100000" y="100000"/>
                                    </p:animScale>
                                    <p:animScale>
                                      <p:cBhvr>
                                        <p:cTn id="19" dur="26">
                                          <p:stCondLst>
                                            <p:cond delay="1808"/>
                                          </p:stCondLst>
                                        </p:cTn>
                                        <p:tgtEl>
                                          <p:spTgt spid="109571"/>
                                        </p:tgtEl>
                                      </p:cBhvr>
                                      <p:to x="100000" y="95000"/>
                                    </p:animScale>
                                    <p:animScale>
                                      <p:cBhvr>
                                        <p:cTn id="20" dur="166" decel="50000">
                                          <p:stCondLst>
                                            <p:cond delay="1834"/>
                                          </p:stCondLst>
                                        </p:cTn>
                                        <p:tgtEl>
                                          <p:spTgt spid="109571"/>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34" presetClass="emph" presetSubtype="0" fill="hold" grpId="1" nodeType="clickEffect">
                                  <p:stCondLst>
                                    <p:cond delay="0"/>
                                  </p:stCondLst>
                                  <p:iterate type="lt">
                                    <p:tmPct val="10000"/>
                                  </p:iterate>
                                  <p:childTnLst>
                                    <p:animMotion origin="layout" path="M 0.0 0.0 L 0.0 -0.07213" pathEditMode="relative" rAng="0" ptsTypes="">
                                      <p:cBhvr>
                                        <p:cTn id="24" dur="250" accel="50000" decel="50000" autoRev="1" fill="hold">
                                          <p:stCondLst>
                                            <p:cond delay="0"/>
                                          </p:stCondLst>
                                        </p:cTn>
                                        <p:tgtEl>
                                          <p:spTgt spid="109571"/>
                                        </p:tgtEl>
                                        <p:attrNameLst>
                                          <p:attrName>ppt_x,ppt_y</p:attrName>
                                        </p:attrNameLst>
                                      </p:cBhvr>
                                      <p:rCtr x="0" y="0"/>
                                    </p:animMotion>
                                    <p:animRot by="1500000">
                                      <p:cBhvr>
                                        <p:cTn id="25" dur="125" fill="hold">
                                          <p:stCondLst>
                                            <p:cond delay="0"/>
                                          </p:stCondLst>
                                        </p:cTn>
                                        <p:tgtEl>
                                          <p:spTgt spid="109571"/>
                                        </p:tgtEl>
                                        <p:attrNameLst>
                                          <p:attrName>r</p:attrName>
                                        </p:attrNameLst>
                                      </p:cBhvr>
                                    </p:animRot>
                                    <p:animRot by="-1500000">
                                      <p:cBhvr>
                                        <p:cTn id="26" dur="125" fill="hold">
                                          <p:stCondLst>
                                            <p:cond delay="125"/>
                                          </p:stCondLst>
                                        </p:cTn>
                                        <p:tgtEl>
                                          <p:spTgt spid="109571"/>
                                        </p:tgtEl>
                                        <p:attrNameLst>
                                          <p:attrName>r</p:attrName>
                                        </p:attrNameLst>
                                      </p:cBhvr>
                                    </p:animRot>
                                    <p:animRot by="-1500000">
                                      <p:cBhvr>
                                        <p:cTn id="27" dur="125" fill="hold">
                                          <p:stCondLst>
                                            <p:cond delay="250"/>
                                          </p:stCondLst>
                                        </p:cTn>
                                        <p:tgtEl>
                                          <p:spTgt spid="109571"/>
                                        </p:tgtEl>
                                        <p:attrNameLst>
                                          <p:attrName>r</p:attrName>
                                        </p:attrNameLst>
                                      </p:cBhvr>
                                    </p:animRot>
                                    <p:animRot by="1500000">
                                      <p:cBhvr>
                                        <p:cTn id="28" dur="125" fill="hold">
                                          <p:stCondLst>
                                            <p:cond delay="375"/>
                                          </p:stCondLst>
                                        </p:cTn>
                                        <p:tgtEl>
                                          <p:spTgt spid="10957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ldLvl="0" autoUpdateAnimBg="0"/>
      <p:bldP spid="109571" grpId="1" bldLvl="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文本框 2"/>
          <p:cNvSpPr>
            <a:spLocks noChangeArrowheads="1"/>
          </p:cNvSpPr>
          <p:nvPr/>
        </p:nvSpPr>
        <p:spPr bwMode="auto">
          <a:xfrm>
            <a:off x="107950" y="954088"/>
            <a:ext cx="8763000" cy="590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nSpc>
                <a:spcPct val="120000"/>
              </a:lnSpc>
              <a:spcBef>
                <a:spcPts val="8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a:t>
            </a:r>
            <a:r>
              <a:rPr lang="zh-CN" altLang="en-US" sz="2400">
                <a:latin typeface="Times New Roman" panose="02020603050405020304" pitchFamily="18" charset="0"/>
                <a:sym typeface="Times New Roman" panose="02020603050405020304" pitchFamily="18" charset="0"/>
              </a:rPr>
              <a:t>例</a:t>
            </a:r>
            <a:r>
              <a:rPr lang="en-US" altLang="zh-CN" sz="2400">
                <a:latin typeface="Times New Roman" panose="02020603050405020304" pitchFamily="18" charset="0"/>
                <a:sym typeface="Times New Roman" panose="02020603050405020304" pitchFamily="18" charset="0"/>
              </a:rPr>
              <a:t>】</a:t>
            </a:r>
            <a:r>
              <a:rPr lang="zh-CN" altLang="en-US" sz="2400">
                <a:latin typeface="Times New Roman" panose="02020603050405020304" pitchFamily="18" charset="0"/>
                <a:sym typeface="Times New Roman" panose="02020603050405020304" pitchFamily="18" charset="0"/>
              </a:rPr>
              <a:t>用</a:t>
            </a:r>
            <a:r>
              <a:rPr lang="en-US" altLang="zh-CN" sz="2400">
                <a:latin typeface="Times New Roman" panose="02020603050405020304" pitchFamily="18" charset="0"/>
                <a:sym typeface="Times New Roman" panose="02020603050405020304" pitchFamily="18" charset="0"/>
              </a:rPr>
              <a:t>for</a:t>
            </a:r>
            <a:r>
              <a:rPr lang="zh-CN" altLang="en-US" sz="2400">
                <a:latin typeface="Times New Roman" panose="02020603050405020304" pitchFamily="18" charset="0"/>
                <a:sym typeface="Times New Roman" panose="02020603050405020304" pitchFamily="18" charset="0"/>
              </a:rPr>
              <a:t>循环统计</a:t>
            </a:r>
            <a:r>
              <a:rPr lang="en-US" altLang="zh-CN" sz="2400">
                <a:latin typeface="Times New Roman" panose="02020603050405020304" pitchFamily="18" charset="0"/>
                <a:sym typeface="Times New Roman" panose="02020603050405020304" pitchFamily="18" charset="0"/>
              </a:rPr>
              <a:t>1</a:t>
            </a:r>
            <a:r>
              <a:rPr lang="zh-CN" altLang="en-US" sz="2400">
                <a:latin typeface="Times New Roman" panose="02020603050405020304" pitchFamily="18" charset="0"/>
                <a:sym typeface="Times New Roman" panose="02020603050405020304" pitchFamily="18" charset="0"/>
              </a:rPr>
              <a:t>～</a:t>
            </a:r>
            <a:r>
              <a:rPr lang="en-US" altLang="zh-CN" sz="2400">
                <a:latin typeface="Times New Roman" panose="02020603050405020304" pitchFamily="18" charset="0"/>
                <a:sym typeface="Times New Roman" panose="02020603050405020304" pitchFamily="18" charset="0"/>
              </a:rPr>
              <a:t>100(</a:t>
            </a:r>
            <a:r>
              <a:rPr lang="zh-CN" altLang="en-US" sz="2400">
                <a:latin typeface="Times New Roman" panose="02020603050405020304" pitchFamily="18" charset="0"/>
                <a:sym typeface="Times New Roman" panose="02020603050405020304" pitchFamily="18" charset="0"/>
              </a:rPr>
              <a:t>包括</a:t>
            </a:r>
            <a:r>
              <a:rPr lang="en-US" altLang="zh-CN" sz="2400">
                <a:latin typeface="Times New Roman" panose="02020603050405020304" pitchFamily="18" charset="0"/>
                <a:sym typeface="Times New Roman" panose="02020603050405020304" pitchFamily="18" charset="0"/>
              </a:rPr>
              <a:t>100)</a:t>
            </a:r>
            <a:r>
              <a:rPr lang="zh-CN" altLang="en-US" sz="2400">
                <a:latin typeface="Times New Roman" panose="02020603050405020304" pitchFamily="18" charset="0"/>
                <a:sym typeface="Times New Roman" panose="02020603050405020304" pitchFamily="18" charset="0"/>
              </a:rPr>
              <a:t>之间数的总和。</a:t>
            </a:r>
          </a:p>
          <a:p>
            <a:pPr>
              <a:lnSpc>
                <a:spcPct val="120000"/>
              </a:lnSpc>
              <a:spcBef>
                <a:spcPts val="800"/>
              </a:spcBef>
              <a:buSzPct val="100000"/>
              <a:buFont typeface="Times New Roman" panose="02020603050405020304" pitchFamily="18" charset="0"/>
              <a:buNone/>
            </a:pPr>
            <a:r>
              <a:rPr lang="en-US" altLang="zh-CN" sz="2600">
                <a:latin typeface="Times New Roman" panose="02020603050405020304" pitchFamily="18" charset="0"/>
                <a:sym typeface="Times New Roman" panose="02020603050405020304" pitchFamily="18" charset="0"/>
              </a:rPr>
              <a:t>//</a:t>
            </a:r>
            <a:r>
              <a:rPr lang="zh-CN" altLang="en-US" sz="2600">
                <a:latin typeface="Times New Roman" panose="02020603050405020304" pitchFamily="18" charset="0"/>
                <a:sym typeface="Times New Roman" panose="02020603050405020304" pitchFamily="18" charset="0"/>
              </a:rPr>
              <a:t>程序文件名称为</a:t>
            </a:r>
            <a:r>
              <a:rPr lang="en-US" altLang="zh-CN" sz="2600">
                <a:latin typeface="Times New Roman" panose="02020603050405020304" pitchFamily="18" charset="0"/>
                <a:sym typeface="Times New Roman" panose="02020603050405020304" pitchFamily="18" charset="0"/>
              </a:rPr>
              <a:t>TestFor.java</a:t>
            </a:r>
            <a:endParaRPr lang="zh-CN" altLang="en-US" sz="2600">
              <a:latin typeface="Times New Roman" panose="02020603050405020304" pitchFamily="18" charset="0"/>
              <a:sym typeface="Times New Roman" panose="02020603050405020304" pitchFamily="18" charset="0"/>
            </a:endParaRPr>
          </a:p>
          <a:p>
            <a:pPr lvl="1">
              <a:lnSpc>
                <a:spcPct val="90000"/>
              </a:lnSpc>
              <a:spcBef>
                <a:spcPts val="700"/>
              </a:spcBef>
              <a:buSzPct val="100000"/>
              <a:buFont typeface="Times New Roman" panose="02020603050405020304" pitchFamily="18" charset="0"/>
              <a:buNone/>
            </a:pPr>
            <a:r>
              <a:rPr lang="en-US" altLang="zh-CN" sz="2200">
                <a:latin typeface="Times New Roman" panose="02020603050405020304" pitchFamily="18" charset="0"/>
                <a:sym typeface="Times New Roman" panose="02020603050405020304" pitchFamily="18" charset="0"/>
              </a:rPr>
              <a:t>public class TestFor</a:t>
            </a:r>
            <a:endParaRPr lang="zh-CN" altLang="en-US" sz="2200">
              <a:latin typeface="Times New Roman" panose="02020603050405020304" pitchFamily="18" charset="0"/>
              <a:sym typeface="Times New Roman" panose="02020603050405020304" pitchFamily="18" charset="0"/>
            </a:endParaRPr>
          </a:p>
          <a:p>
            <a:pPr lvl="1">
              <a:lnSpc>
                <a:spcPct val="90000"/>
              </a:lnSpc>
              <a:spcBef>
                <a:spcPts val="700"/>
              </a:spcBef>
              <a:buSzPct val="100000"/>
              <a:buFont typeface="Times New Roman" panose="02020603050405020304" pitchFamily="18" charset="0"/>
              <a:buNone/>
            </a:pPr>
            <a:r>
              <a:rPr lang="en-US" altLang="zh-CN" sz="2200">
                <a:latin typeface="Times New Roman" panose="02020603050405020304" pitchFamily="18" charset="0"/>
                <a:sym typeface="Times New Roman" panose="02020603050405020304" pitchFamily="18" charset="0"/>
              </a:rPr>
              <a:t>{</a:t>
            </a:r>
            <a:endParaRPr lang="zh-CN" altLang="en-US" sz="2200">
              <a:latin typeface="Times New Roman" panose="02020603050405020304" pitchFamily="18" charset="0"/>
              <a:sym typeface="Times New Roman" panose="02020603050405020304" pitchFamily="18" charset="0"/>
            </a:endParaRPr>
          </a:p>
          <a:p>
            <a:pPr lvl="1">
              <a:lnSpc>
                <a:spcPct val="90000"/>
              </a:lnSpc>
              <a:spcBef>
                <a:spcPts val="700"/>
              </a:spcBef>
              <a:buSzPct val="100000"/>
              <a:buFont typeface="Times New Roman" panose="02020603050405020304" pitchFamily="18" charset="0"/>
              <a:buNone/>
            </a:pPr>
            <a:r>
              <a:rPr lang="en-US" altLang="zh-CN" sz="2200">
                <a:latin typeface="Times New Roman" panose="02020603050405020304" pitchFamily="18" charset="0"/>
                <a:sym typeface="Times New Roman" panose="02020603050405020304" pitchFamily="18" charset="0"/>
              </a:rPr>
              <a:t>	public static void main(String args[])</a:t>
            </a:r>
            <a:endParaRPr lang="zh-CN" altLang="en-US" sz="2200">
              <a:latin typeface="Times New Roman" panose="02020603050405020304" pitchFamily="18" charset="0"/>
              <a:sym typeface="Times New Roman" panose="02020603050405020304" pitchFamily="18" charset="0"/>
            </a:endParaRPr>
          </a:p>
          <a:p>
            <a:pPr lvl="1">
              <a:lnSpc>
                <a:spcPct val="90000"/>
              </a:lnSpc>
              <a:spcBef>
                <a:spcPts val="700"/>
              </a:spcBef>
              <a:buSzPct val="100000"/>
              <a:buFont typeface="Times New Roman" panose="02020603050405020304" pitchFamily="18" charset="0"/>
              <a:buNone/>
            </a:pPr>
            <a:r>
              <a:rPr lang="en-US" altLang="zh-CN" sz="2200">
                <a:latin typeface="Times New Roman" panose="02020603050405020304" pitchFamily="18" charset="0"/>
                <a:sym typeface="Times New Roman" panose="02020603050405020304" pitchFamily="18" charset="0"/>
              </a:rPr>
              <a:t>	{</a:t>
            </a:r>
            <a:endParaRPr lang="zh-CN" altLang="en-US" sz="2200">
              <a:latin typeface="Times New Roman" panose="02020603050405020304" pitchFamily="18" charset="0"/>
              <a:sym typeface="Times New Roman" panose="02020603050405020304" pitchFamily="18" charset="0"/>
            </a:endParaRPr>
          </a:p>
          <a:p>
            <a:pPr lvl="1">
              <a:lnSpc>
                <a:spcPct val="90000"/>
              </a:lnSpc>
              <a:spcBef>
                <a:spcPts val="700"/>
              </a:spcBef>
              <a:buSzPct val="100000"/>
              <a:buFont typeface="Times New Roman" panose="02020603050405020304" pitchFamily="18" charset="0"/>
              <a:buNone/>
            </a:pPr>
            <a:r>
              <a:rPr lang="en-US" altLang="zh-CN" sz="2200">
                <a:latin typeface="Times New Roman" panose="02020603050405020304" pitchFamily="18" charset="0"/>
                <a:sym typeface="Times New Roman" panose="02020603050405020304" pitchFamily="18" charset="0"/>
              </a:rPr>
              <a:t>	      int sum = 0;</a:t>
            </a:r>
            <a:endParaRPr lang="zh-CN" altLang="en-US" sz="2200">
              <a:latin typeface="Times New Roman" panose="02020603050405020304" pitchFamily="18" charset="0"/>
              <a:sym typeface="Times New Roman" panose="02020603050405020304" pitchFamily="18" charset="0"/>
            </a:endParaRPr>
          </a:p>
          <a:p>
            <a:pPr lvl="1">
              <a:lnSpc>
                <a:spcPct val="90000"/>
              </a:lnSpc>
              <a:spcBef>
                <a:spcPts val="700"/>
              </a:spcBef>
              <a:buSzPct val="100000"/>
              <a:buFont typeface="Times New Roman" panose="02020603050405020304" pitchFamily="18" charset="0"/>
              <a:buNone/>
            </a:pPr>
            <a:r>
              <a:rPr lang="en-US" altLang="zh-CN" sz="2200">
                <a:latin typeface="Times New Roman" panose="02020603050405020304" pitchFamily="18" charset="0"/>
                <a:sym typeface="Times New Roman" panose="02020603050405020304" pitchFamily="18" charset="0"/>
              </a:rPr>
              <a:t>	      for(int i = 1; i&lt;=100; i++)</a:t>
            </a:r>
            <a:endParaRPr lang="zh-CN" altLang="en-US" sz="2200">
              <a:latin typeface="Times New Roman" panose="02020603050405020304" pitchFamily="18" charset="0"/>
              <a:sym typeface="Times New Roman" panose="02020603050405020304" pitchFamily="18" charset="0"/>
            </a:endParaRPr>
          </a:p>
          <a:p>
            <a:pPr lvl="1">
              <a:lnSpc>
                <a:spcPct val="90000"/>
              </a:lnSpc>
              <a:spcBef>
                <a:spcPts val="700"/>
              </a:spcBef>
              <a:buSzPct val="100000"/>
              <a:buFont typeface="Times New Roman" panose="02020603050405020304" pitchFamily="18" charset="0"/>
              <a:buNone/>
            </a:pPr>
            <a:r>
              <a:rPr lang="en-US" altLang="zh-CN" sz="2200">
                <a:latin typeface="Times New Roman" panose="02020603050405020304" pitchFamily="18" charset="0"/>
                <a:sym typeface="Times New Roman" panose="02020603050405020304" pitchFamily="18" charset="0"/>
              </a:rPr>
              <a:t>				sum += i;</a:t>
            </a:r>
            <a:endParaRPr lang="zh-CN" altLang="en-US" sz="2200">
              <a:latin typeface="Times New Roman" panose="02020603050405020304" pitchFamily="18" charset="0"/>
              <a:sym typeface="Times New Roman" panose="02020603050405020304" pitchFamily="18" charset="0"/>
            </a:endParaRPr>
          </a:p>
          <a:p>
            <a:pPr lvl="1">
              <a:lnSpc>
                <a:spcPct val="90000"/>
              </a:lnSpc>
              <a:spcBef>
                <a:spcPts val="700"/>
              </a:spcBef>
              <a:buSzPct val="100000"/>
              <a:buFont typeface="Times New Roman" panose="02020603050405020304" pitchFamily="18" charset="0"/>
              <a:buNone/>
            </a:pPr>
            <a:r>
              <a:rPr lang="en-US" altLang="zh-CN" sz="2200">
                <a:latin typeface="Times New Roman" panose="02020603050405020304" pitchFamily="18" charset="0"/>
                <a:sym typeface="Times New Roman" panose="02020603050405020304" pitchFamily="18" charset="0"/>
              </a:rPr>
              <a:t>	      System.out.println("1</a:t>
            </a:r>
            <a:r>
              <a:rPr lang="zh-CN" altLang="en-US" sz="2200">
                <a:latin typeface="Times New Roman" panose="02020603050405020304" pitchFamily="18" charset="0"/>
                <a:sym typeface="Times New Roman" panose="02020603050405020304" pitchFamily="18" charset="0"/>
              </a:rPr>
              <a:t>到</a:t>
            </a:r>
            <a:r>
              <a:rPr lang="en-US" altLang="zh-CN" sz="2200">
                <a:latin typeface="Times New Roman" panose="02020603050405020304" pitchFamily="18" charset="0"/>
                <a:sym typeface="Times New Roman" panose="02020603050405020304" pitchFamily="18" charset="0"/>
              </a:rPr>
              <a:t>100(</a:t>
            </a:r>
            <a:r>
              <a:rPr lang="zh-CN" altLang="en-US" sz="2200">
                <a:latin typeface="Times New Roman" panose="02020603050405020304" pitchFamily="18" charset="0"/>
                <a:sym typeface="Times New Roman" panose="02020603050405020304" pitchFamily="18" charset="0"/>
              </a:rPr>
              <a:t>包括</a:t>
            </a:r>
            <a:r>
              <a:rPr lang="en-US" altLang="zh-CN" sz="2200">
                <a:latin typeface="Times New Roman" panose="02020603050405020304" pitchFamily="18" charset="0"/>
                <a:sym typeface="Times New Roman" panose="02020603050405020304" pitchFamily="18" charset="0"/>
              </a:rPr>
              <a:t>100)</a:t>
            </a:r>
            <a:r>
              <a:rPr lang="zh-CN" altLang="en-US" sz="2200">
                <a:latin typeface="Times New Roman" panose="02020603050405020304" pitchFamily="18" charset="0"/>
                <a:sym typeface="Times New Roman" panose="02020603050405020304" pitchFamily="18" charset="0"/>
              </a:rPr>
              <a:t>的数的总和为：</a:t>
            </a:r>
            <a:r>
              <a:rPr lang="en-US" altLang="zh-CN" sz="2200">
                <a:latin typeface="Times New Roman" panose="02020603050405020304" pitchFamily="18" charset="0"/>
                <a:sym typeface="Times New Roman" panose="02020603050405020304" pitchFamily="18" charset="0"/>
              </a:rPr>
              <a:t>" + sum);</a:t>
            </a:r>
            <a:endParaRPr lang="zh-CN" altLang="en-US" sz="2200">
              <a:latin typeface="Times New Roman" panose="02020603050405020304" pitchFamily="18" charset="0"/>
              <a:sym typeface="Times New Roman" panose="02020603050405020304" pitchFamily="18" charset="0"/>
            </a:endParaRPr>
          </a:p>
          <a:p>
            <a:pPr lvl="1">
              <a:lnSpc>
                <a:spcPct val="90000"/>
              </a:lnSpc>
              <a:spcBef>
                <a:spcPts val="700"/>
              </a:spcBef>
              <a:buSzPct val="100000"/>
              <a:buFont typeface="Times New Roman" panose="02020603050405020304" pitchFamily="18" charset="0"/>
              <a:buNone/>
            </a:pPr>
            <a:r>
              <a:rPr lang="en-US" altLang="zh-CN" sz="2200">
                <a:latin typeface="Times New Roman" panose="02020603050405020304" pitchFamily="18" charset="0"/>
                <a:sym typeface="Times New Roman" panose="02020603050405020304" pitchFamily="18" charset="0"/>
              </a:rPr>
              <a:t>	}</a:t>
            </a:r>
            <a:endParaRPr lang="zh-CN" altLang="en-US" sz="2200">
              <a:latin typeface="Times New Roman" panose="02020603050405020304" pitchFamily="18" charset="0"/>
              <a:sym typeface="Times New Roman" panose="02020603050405020304" pitchFamily="18" charset="0"/>
            </a:endParaRPr>
          </a:p>
          <a:p>
            <a:pPr lvl="1">
              <a:lnSpc>
                <a:spcPct val="90000"/>
              </a:lnSpc>
              <a:spcBef>
                <a:spcPts val="700"/>
              </a:spcBef>
              <a:buSzPct val="100000"/>
              <a:buFont typeface="Times New Roman" panose="02020603050405020304" pitchFamily="18" charset="0"/>
              <a:buNone/>
            </a:pPr>
            <a:r>
              <a:rPr lang="en-US" altLang="zh-CN" sz="2200">
                <a:latin typeface="Times New Roman" panose="02020603050405020304" pitchFamily="18" charset="0"/>
                <a:sym typeface="Times New Roman" panose="02020603050405020304" pitchFamily="18" charset="0"/>
              </a:rPr>
              <a:t>}</a:t>
            </a:r>
            <a:endParaRPr lang="zh-CN" altLang="en-US"/>
          </a:p>
        </p:txBody>
      </p:sp>
    </p:spTree>
    <p:extLst>
      <p:ext uri="{BB962C8B-B14F-4D97-AF65-F5344CB8AC3E}">
        <p14:creationId xmlns:p14="http://schemas.microsoft.com/office/powerpoint/2010/main" val="4178375159"/>
      </p:ext>
    </p:extLst>
  </p:cSld>
  <p:clrMapOvr>
    <a:masterClrMapping/>
  </p:clrMapOvr>
  <p:transition>
    <p:zoom dir="in"/>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1312550" y="1429541"/>
            <a:ext cx="4352959"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400" b="1">
                <a:solidFill>
                  <a:schemeClr val="tx1"/>
                </a:solidFill>
                <a:latin typeface="Times New Roman" pitchFamily="18" charset="0"/>
                <a:ea typeface="黑体"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sz="2800" dirty="0"/>
              <a:t> </a:t>
            </a:r>
            <a:r>
              <a:rPr lang="en-US" altLang="zh-CN" sz="2800" dirty="0"/>
              <a:t>JAVA</a:t>
            </a:r>
            <a:r>
              <a:rPr lang="zh-CN" altLang="en-US" sz="2800" dirty="0"/>
              <a:t>的数据类型</a:t>
            </a:r>
          </a:p>
        </p:txBody>
      </p:sp>
      <p:sp>
        <p:nvSpPr>
          <p:cNvPr id="8" name="标题 1"/>
          <p:cNvSpPr>
            <a:spLocks noGrp="1"/>
          </p:cNvSpPr>
          <p:nvPr>
            <p:ph type="title"/>
          </p:nvPr>
        </p:nvSpPr>
        <p:spPr>
          <a:xfrm>
            <a:off x="1386099" y="313656"/>
            <a:ext cx="4917047" cy="782974"/>
          </a:xfrm>
        </p:spPr>
        <p:txBody>
          <a:bodyPr>
            <a:normAutofit/>
          </a:bodyPr>
          <a:lstStyle/>
          <a:p>
            <a:r>
              <a:rPr lang="zh-CN" altLang="en-US" sz="3600" b="1" dirty="0">
                <a:latin typeface="黑体" pitchFamily="2" charset="-122"/>
                <a:ea typeface="黑体" pitchFamily="2" charset="-122"/>
              </a:rPr>
              <a:t>报告内容大纲</a:t>
            </a:r>
          </a:p>
        </p:txBody>
      </p:sp>
      <p:sp>
        <p:nvSpPr>
          <p:cNvPr id="10" name="Text Box 11"/>
          <p:cNvSpPr txBox="1">
            <a:spLocks noChangeArrowheads="1"/>
          </p:cNvSpPr>
          <p:nvPr/>
        </p:nvSpPr>
        <p:spPr bwMode="auto">
          <a:xfrm>
            <a:off x="1312550" y="2221591"/>
            <a:ext cx="4990596"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400" b="1">
                <a:latin typeface="Times New Roman" pitchFamily="18" charset="0"/>
                <a:ea typeface="黑体" pitchFamily="2" charset="-122"/>
              </a:defRPr>
            </a:lvl1pPr>
          </a:lstStyle>
          <a:p>
            <a:r>
              <a:rPr lang="zh-CN" altLang="en-US" sz="2800" dirty="0"/>
              <a:t> 变量、常量的定义及使用</a:t>
            </a:r>
          </a:p>
        </p:txBody>
      </p:sp>
      <p:sp>
        <p:nvSpPr>
          <p:cNvPr id="12" name="Text Box 11"/>
          <p:cNvSpPr txBox="1">
            <a:spLocks noChangeArrowheads="1"/>
          </p:cNvSpPr>
          <p:nvPr/>
        </p:nvSpPr>
        <p:spPr bwMode="auto">
          <a:xfrm>
            <a:off x="1312550" y="3013641"/>
            <a:ext cx="4352959" cy="523220"/>
          </a:xfrm>
          <a:prstGeom prst="rect">
            <a:avLst/>
          </a:prstGeom>
          <a:noFill/>
          <a:ln w="9525">
            <a:noFill/>
            <a:miter lim="800000"/>
            <a:headEnd/>
            <a:tailEnd/>
          </a:ln>
        </p:spPr>
        <p:txBody>
          <a:bodyPr wrap="square">
            <a:spAutoFit/>
          </a:bodyPr>
          <a:lstStyle>
            <a:defPPr>
              <a:defRPr lang="en-US"/>
            </a:defPPr>
            <a:lvl1pPr defTabSz="4321175">
              <a:buFont typeface="Wingdings" pitchFamily="2" charset="2"/>
              <a:buChar char="p"/>
              <a:defRPr sz="2800" b="1">
                <a:latin typeface="Times New Roman" pitchFamily="18" charset="0"/>
                <a:ea typeface="黑体" pitchFamily="2" charset="-122"/>
              </a:defRPr>
            </a:lvl1pPr>
          </a:lstStyle>
          <a:p>
            <a:r>
              <a:rPr lang="zh-CN" altLang="en-US" dirty="0"/>
              <a:t> </a:t>
            </a:r>
            <a:r>
              <a:rPr lang="en-US" altLang="zh-CN" dirty="0"/>
              <a:t>JAVA</a:t>
            </a:r>
            <a:r>
              <a:rPr lang="zh-CN" altLang="en-US" dirty="0"/>
              <a:t>常用运算符</a:t>
            </a:r>
          </a:p>
        </p:txBody>
      </p:sp>
      <p:sp>
        <p:nvSpPr>
          <p:cNvPr id="18" name="Text Box 11"/>
          <p:cNvSpPr txBox="1">
            <a:spLocks noChangeArrowheads="1"/>
          </p:cNvSpPr>
          <p:nvPr/>
        </p:nvSpPr>
        <p:spPr bwMode="auto">
          <a:xfrm>
            <a:off x="1312550" y="3805691"/>
            <a:ext cx="5220772"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solidFill>
                  <a:srgbClr val="FF0000"/>
                </a:solidFill>
              </a:rPr>
              <a:t> 流程控制</a:t>
            </a:r>
          </a:p>
        </p:txBody>
      </p:sp>
      <p:sp>
        <p:nvSpPr>
          <p:cNvPr id="19" name="Text Box 11"/>
          <p:cNvSpPr txBox="1">
            <a:spLocks noChangeArrowheads="1"/>
          </p:cNvSpPr>
          <p:nvPr/>
        </p:nvSpPr>
        <p:spPr bwMode="auto">
          <a:xfrm>
            <a:off x="1312550" y="4597741"/>
            <a:ext cx="4267561" cy="523220"/>
          </a:xfrm>
          <a:prstGeom prst="rect">
            <a:avLst/>
          </a:prstGeom>
          <a:noFill/>
          <a:ln w="9525">
            <a:noFill/>
            <a:miter lim="800000"/>
            <a:headEnd/>
            <a:tailEnd/>
          </a:ln>
        </p:spPr>
        <p:txBody>
          <a:bodyPr wrap="square">
            <a:spAutoFit/>
          </a:bodyPr>
          <a:lstStyle>
            <a:defPPr>
              <a:defRPr lang="zh-CN"/>
            </a:defPPr>
            <a:lvl1pPr defTabSz="4321175">
              <a:buFont typeface="Wingdings" pitchFamily="2" charset="2"/>
              <a:buChar char="p"/>
              <a:defRPr sz="2000" b="1">
                <a:latin typeface="Times New Roman" pitchFamily="18" charset="0"/>
                <a:ea typeface="黑体" pitchFamily="2" charset="-122"/>
              </a:defRPr>
            </a:lvl1pPr>
          </a:lstStyle>
          <a:p>
            <a:r>
              <a:rPr lang="zh-CN" altLang="en-US" sz="2800" dirty="0"/>
              <a:t> 数组</a:t>
            </a:r>
          </a:p>
        </p:txBody>
      </p:sp>
    </p:spTree>
    <p:extLst>
      <p:ext uri="{BB962C8B-B14F-4D97-AF65-F5344CB8AC3E}">
        <p14:creationId xmlns:p14="http://schemas.microsoft.com/office/powerpoint/2010/main" val="317973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18"/>
                                        </p:tgtEl>
                                        <p:attrNameLst>
                                          <p:attrName>style.color</p:attrName>
                                        </p:attrNameLst>
                                      </p:cBhvr>
                                      <p:to>
                                        <a:schemeClr val="tx1"/>
                                      </p:to>
                                    </p:animClr>
                                  </p:childTnLst>
                                </p:cTn>
                              </p:par>
                            </p:childTnLst>
                          </p:cTn>
                        </p:par>
                        <p:par>
                          <p:cTn id="7" fill="hold">
                            <p:stCondLst>
                              <p:cond delay="1000"/>
                            </p:stCondLst>
                            <p:childTnLst>
                              <p:par>
                                <p:cTn id="8" presetID="3" presetClass="emph" presetSubtype="2" fill="hold" grpId="0" nodeType="afterEffect">
                                  <p:stCondLst>
                                    <p:cond delay="0"/>
                                  </p:stCondLst>
                                  <p:childTnLst>
                                    <p:animClr clrSpc="rgb" dir="cw">
                                      <p:cBhvr override="childStyle">
                                        <p:cTn id="9" dur="1000" fill="hold"/>
                                        <p:tgtEl>
                                          <p:spTgt spid="19"/>
                                        </p:tgtEl>
                                        <p:attrNameLst>
                                          <p:attrName>style.color</p:attrName>
                                        </p:attrNameLst>
                                      </p:cBhvr>
                                      <p:to>
                                        <a:srgbClr val="F92A2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矩形 2"/>
          <p:cNvSpPr>
            <a:spLocks noChangeArrowheads="1"/>
          </p:cNvSpPr>
          <p:nvPr/>
        </p:nvSpPr>
        <p:spPr bwMode="auto">
          <a:xfrm>
            <a:off x="323850" y="115888"/>
            <a:ext cx="1508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a:spcBef>
                <a:spcPts val="800"/>
              </a:spcBef>
              <a:buSzPct val="100000"/>
              <a:buFont typeface="Times New Roman" panose="02020603050405020304" pitchFamily="18" charset="0"/>
              <a:buNone/>
            </a:pPr>
            <a:r>
              <a:rPr lang="en-US" altLang="zh-CN" sz="3200" b="1">
                <a:solidFill>
                  <a:schemeClr val="bg1"/>
                </a:solidFill>
                <a:latin typeface="Times New Roman" panose="02020603050405020304" pitchFamily="18" charset="0"/>
                <a:sym typeface="Times New Roman" panose="02020603050405020304" pitchFamily="18" charset="0"/>
              </a:rPr>
              <a:t>4. </a:t>
            </a:r>
            <a:r>
              <a:rPr lang="zh-CN" altLang="en-US" sz="3200" b="1">
                <a:solidFill>
                  <a:schemeClr val="bg1"/>
                </a:solidFill>
                <a:latin typeface="Times New Roman" panose="02020603050405020304" pitchFamily="18" charset="0"/>
                <a:sym typeface="Times New Roman" panose="02020603050405020304" pitchFamily="18" charset="0"/>
              </a:rPr>
              <a:t>数 组</a:t>
            </a:r>
            <a:endParaRPr lang="zh-CN" altLang="en-US"/>
          </a:p>
        </p:txBody>
      </p:sp>
      <p:pic>
        <p:nvPicPr>
          <p:cNvPr id="11264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155" y="1177108"/>
            <a:ext cx="3248025"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4" name="Rectangle 6"/>
          <p:cNvSpPr>
            <a:spLocks noChangeArrowheads="1"/>
          </p:cNvSpPr>
          <p:nvPr/>
        </p:nvSpPr>
        <p:spPr bwMode="auto">
          <a:xfrm>
            <a:off x="812538" y="435769"/>
            <a:ext cx="44497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r>
              <a:rPr lang="zh-CN" altLang="en-US" sz="2800" b="1" dirty="0">
                <a:solidFill>
                  <a:srgbClr val="990033"/>
                </a:solidFill>
                <a:sym typeface="Arial" panose="020B0604020202020204" pitchFamily="34" charset="0"/>
              </a:rPr>
              <a:t>思考</a:t>
            </a:r>
            <a:r>
              <a:rPr lang="en-US" altLang="zh-CN" sz="2800" b="1" dirty="0">
                <a:solidFill>
                  <a:srgbClr val="990033"/>
                </a:solidFill>
                <a:sym typeface="Arial" panose="020B0604020202020204" pitchFamily="34" charset="0"/>
              </a:rPr>
              <a:t>:</a:t>
            </a:r>
            <a:r>
              <a:rPr lang="zh-CN" altLang="en-US" sz="2800" b="1" dirty="0">
                <a:solidFill>
                  <a:srgbClr val="990033"/>
                </a:solidFill>
                <a:sym typeface="Arial" panose="020B0604020202020204" pitchFamily="34" charset="0"/>
              </a:rPr>
              <a:t>为什么需要使用数组</a:t>
            </a:r>
            <a:r>
              <a:rPr lang="en-US" altLang="zh-CN" sz="2800" b="1" dirty="0">
                <a:solidFill>
                  <a:srgbClr val="990033"/>
                </a:solidFill>
                <a:sym typeface="Arial" panose="020B0604020202020204" pitchFamily="34" charset="0"/>
              </a:rPr>
              <a:t>?</a:t>
            </a:r>
            <a:endParaRPr lang="zh-CN" altLang="en-US" dirty="0"/>
          </a:p>
        </p:txBody>
      </p:sp>
    </p:spTree>
    <p:extLst>
      <p:ext uri="{BB962C8B-B14F-4D97-AF65-F5344CB8AC3E}">
        <p14:creationId xmlns:p14="http://schemas.microsoft.com/office/powerpoint/2010/main" val="2959435097"/>
      </p:ext>
    </p:extLst>
  </p:cSld>
  <p:clrMapOvr>
    <a:masterClrMapping/>
  </p:clrMapOvr>
  <p:transition>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33144" y="223637"/>
            <a:ext cx="8229600" cy="134771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nchor="t">
            <a:noAutofit/>
          </a:bodyPr>
          <a:lstStyle/>
          <a:p>
            <a:pPr indent="0" defTabSz="457200">
              <a:lnSpc>
                <a:spcPct val="178000"/>
              </a:lnSpc>
              <a:spcBef>
                <a:spcPts val="800"/>
              </a:spcBef>
              <a:buSzPct val="100000"/>
            </a:pPr>
            <a:r>
              <a:rPr lang="zh-CN" altLang="en-US" sz="4800" dirty="0">
                <a:latin typeface="黑体" panose="02010609060101010101" pitchFamily="49" charset="-122"/>
                <a:ea typeface="黑体" panose="02010609060101010101" pitchFamily="49" charset="-122"/>
                <a:cs typeface="+mn-cs"/>
              </a:rPr>
              <a:t>常用的转义字符</a:t>
            </a:r>
          </a:p>
        </p:txBody>
      </p:sp>
      <p:sp>
        <p:nvSpPr>
          <p:cNvPr id="12291" name="Rectangle 3"/>
          <p:cNvSpPr>
            <a:spLocks noGrp="1" noChangeArrowheads="1"/>
          </p:cNvSpPr>
          <p:nvPr>
            <p:ph type="body" idx="1"/>
          </p:nvPr>
        </p:nvSpPr>
        <p:spPr>
          <a:xfrm>
            <a:off x="450558" y="1571347"/>
            <a:ext cx="8229600" cy="452596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buFont typeface="Times New Roman" panose="02020603050405020304" pitchFamily="18" charset="0"/>
              <a:buChar char="•"/>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'\b'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退格</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buFont typeface="Times New Roman" panose="02020603050405020304" pitchFamily="18" charset="0"/>
              <a:buChar char="•"/>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'\f'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换页</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buFont typeface="Times New Roman" panose="02020603050405020304" pitchFamily="18" charset="0"/>
              <a:buChar char="•"/>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'\n'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换行</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buFont typeface="Times New Roman" panose="02020603050405020304" pitchFamily="18" charset="0"/>
              <a:buChar char="•"/>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'\r'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回车</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buFont typeface="Times New Roman" panose="02020603050405020304" pitchFamily="18" charset="0"/>
              <a:buChar char="•"/>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水平制表符</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到下一个</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tab</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位置</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buFont typeface="Times New Roman" panose="02020603050405020304" pitchFamily="18" charset="0"/>
              <a:buChar char="•"/>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单引号</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buFont typeface="Times New Roman" panose="02020603050405020304" pitchFamily="18" charset="0"/>
              <a:buChar char="•"/>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双引号</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buFont typeface="Times New Roman" panose="02020603050405020304" pitchFamily="18" charset="0"/>
              <a:buChar char="•"/>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反斜杠</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32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919992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a:xfrm>
            <a:off x="304800" y="112713"/>
            <a:ext cx="8458200" cy="642937"/>
          </a:xfrm>
          <a:ln/>
        </p:spPr>
        <p:txBody>
          <a:bodyPr/>
          <a:lstStyle/>
          <a:p>
            <a:pPr marL="0" inden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600"/>
              <a:t>数组</a:t>
            </a:r>
            <a:endParaRPr lang="zh-CN" altLang="en-US"/>
          </a:p>
        </p:txBody>
      </p:sp>
      <p:sp>
        <p:nvSpPr>
          <p:cNvPr id="113667" name="Rectangle 3"/>
          <p:cNvSpPr>
            <a:spLocks noGrp="1" noChangeArrowheads="1"/>
          </p:cNvSpPr>
          <p:nvPr>
            <p:ph type="body" idx="1"/>
          </p:nvPr>
        </p:nvSpPr>
        <p:spPr>
          <a:xfrm>
            <a:off x="468313" y="1125538"/>
            <a:ext cx="8229600" cy="2886075"/>
          </a:xfrm>
          <a:ln/>
        </p:spPr>
        <p:txBody>
          <a:bodyPr/>
          <a:lstStyle/>
          <a:p>
            <a:pPr marL="341313" indent="-341313" algn="l">
              <a:spcBef>
                <a:spcPts val="600"/>
              </a:spcBef>
              <a:buClr>
                <a:srgbClr val="6699FF"/>
              </a:buClr>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b="1">
                <a:latin typeface="楷体_GB2312" charset="-122"/>
                <a:sym typeface="楷体_GB2312" charset="-122"/>
              </a:rPr>
              <a:t>数组是一个固定长度的结构，它存储多个相同类型的值</a:t>
            </a:r>
            <a:endParaRPr lang="zh-CN" altLang="en-US" b="1">
              <a:latin typeface="楷体_GB2312" charset="-122"/>
              <a:sym typeface="楷体_GB2312" charset="-122"/>
            </a:endParaRPr>
          </a:p>
          <a:p>
            <a:pPr marL="341313" indent="-341313" algn="l">
              <a:spcBef>
                <a:spcPts val="600"/>
              </a:spcBef>
              <a:buClr>
                <a:srgbClr val="6699FF"/>
              </a:buClr>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b="1">
                <a:latin typeface="楷体_GB2312" charset="-122"/>
                <a:sym typeface="楷体_GB2312" charset="-122"/>
              </a:rPr>
              <a:t>数组直接被JAVA语言所支持，所以没有一个数组类</a:t>
            </a:r>
            <a:endParaRPr lang="zh-CN" altLang="en-US" b="1">
              <a:latin typeface="楷体_GB2312" charset="-122"/>
              <a:sym typeface="楷体_GB2312" charset="-122"/>
            </a:endParaRPr>
          </a:p>
          <a:p>
            <a:pPr marL="341313" indent="-341313" algn="l">
              <a:spcBef>
                <a:spcPts val="600"/>
              </a:spcBef>
              <a:buClr>
                <a:srgbClr val="6699FF"/>
              </a:buClr>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b="1">
                <a:latin typeface="楷体_GB2312" charset="-122"/>
                <a:sym typeface="楷体_GB2312" charset="-122"/>
              </a:rPr>
              <a:t>数组的长度在数组创建的时候就已经确定。 </a:t>
            </a:r>
            <a:endParaRPr lang="zh-CN" altLang="en-US" b="1">
              <a:latin typeface="楷体_GB2312" charset="-122"/>
              <a:sym typeface="楷体_GB2312" charset="-122"/>
            </a:endParaRPr>
          </a:p>
          <a:p>
            <a:pPr marL="341313" indent="-341313" algn="l">
              <a:spcBef>
                <a:spcPts val="600"/>
              </a:spcBef>
              <a:buClr>
                <a:srgbClr val="6699FF"/>
              </a:buClr>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b="1">
                <a:latin typeface="楷体_GB2312" charset="-122"/>
                <a:sym typeface="楷体_GB2312" charset="-122"/>
              </a:rPr>
              <a:t>数组元素就是数组中的一个数值，可以通过数组中的位置来访问它。</a:t>
            </a:r>
            <a:endParaRPr lang="zh-CN" altLang="en-US" sz="3200"/>
          </a:p>
        </p:txBody>
      </p:sp>
      <p:pic>
        <p:nvPicPr>
          <p:cNvPr id="1136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789363"/>
            <a:ext cx="7239000" cy="17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3389975585"/>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611981" y="895551"/>
            <a:ext cx="4954318" cy="792162"/>
          </a:xfrm>
          <a:ln/>
        </p:spPr>
        <p:txBody>
          <a:bodyPr>
            <a:normAutofit/>
          </a:bodyPr>
          <a:lstStyle/>
          <a:p>
            <a:pPr marL="0" indent="0" algn="l"/>
            <a:r>
              <a:rPr lang="en-US" altLang="zh-CN" sz="4800" dirty="0">
                <a:latin typeface="黑体" panose="02010609060101010101" pitchFamily="49" charset="-122"/>
                <a:ea typeface="黑体" panose="02010609060101010101" pitchFamily="49" charset="-122"/>
              </a:rPr>
              <a:t>4.1 </a:t>
            </a:r>
            <a:r>
              <a:rPr lang="zh-CN" altLang="en-US" sz="4800" dirty="0">
                <a:latin typeface="黑体" panose="02010609060101010101" pitchFamily="49" charset="-122"/>
                <a:ea typeface="黑体" panose="02010609060101010101" pitchFamily="49" charset="-122"/>
              </a:rPr>
              <a:t>创建数组</a:t>
            </a:r>
          </a:p>
        </p:txBody>
      </p:sp>
      <p:sp>
        <p:nvSpPr>
          <p:cNvPr id="114691" name="Rectangle 3"/>
          <p:cNvSpPr>
            <a:spLocks noGrp="1" noChangeArrowheads="1"/>
          </p:cNvSpPr>
          <p:nvPr>
            <p:ph type="body" idx="1"/>
          </p:nvPr>
        </p:nvSpPr>
        <p:spPr>
          <a:xfrm>
            <a:off x="539750" y="2349500"/>
            <a:ext cx="7777163" cy="2592388"/>
          </a:xfrm>
          <a:ln/>
        </p:spPr>
        <p:txBody>
          <a:bodyPr/>
          <a:lstStyle/>
          <a:p>
            <a:pPr marL="342900" indent="-342900" algn="l">
              <a:buFont typeface="Times New Roman" panose="02020603050405020304" pitchFamily="18" charset="0"/>
              <a:buChar char="•"/>
            </a:pPr>
            <a:r>
              <a:rPr lang="zh-CN" altLang="en-US" b="1" dirty="0"/>
              <a:t>创建数组的三个步骤：</a:t>
            </a:r>
          </a:p>
          <a:p>
            <a:pPr marL="342900" indent="-342900" algn="l">
              <a:buFont typeface="Times New Roman" panose="02020603050405020304" pitchFamily="18" charset="0"/>
              <a:buChar char="•"/>
            </a:pPr>
            <a:r>
              <a:rPr lang="zh-CN" altLang="en-US" sz="4400" dirty="0"/>
              <a:t>	</a:t>
            </a:r>
            <a:r>
              <a:rPr lang="en-US" altLang="zh-CN" sz="3200" b="1" dirty="0">
                <a:solidFill>
                  <a:srgbClr val="990033"/>
                </a:solidFill>
              </a:rPr>
              <a:t>1</a:t>
            </a:r>
            <a:r>
              <a:rPr lang="zh-CN" altLang="en-US" sz="3200" b="1" dirty="0">
                <a:solidFill>
                  <a:srgbClr val="990033"/>
                </a:solidFill>
              </a:rPr>
              <a:t>、声明</a:t>
            </a:r>
          </a:p>
          <a:p>
            <a:pPr marL="342900" indent="-342900" algn="l">
              <a:buFont typeface="Times New Roman" panose="02020603050405020304" pitchFamily="18" charset="0"/>
              <a:buChar char="•"/>
            </a:pPr>
            <a:r>
              <a:rPr lang="zh-CN" altLang="en-US" sz="3200" dirty="0">
                <a:solidFill>
                  <a:srgbClr val="990033"/>
                </a:solidFill>
              </a:rPr>
              <a:t>	</a:t>
            </a:r>
            <a:r>
              <a:rPr lang="en-US" altLang="zh-CN" sz="3200" b="1" dirty="0">
                <a:solidFill>
                  <a:srgbClr val="990033"/>
                </a:solidFill>
              </a:rPr>
              <a:t>2</a:t>
            </a:r>
            <a:r>
              <a:rPr lang="zh-CN" altLang="en-US" sz="3200" b="1" dirty="0">
                <a:solidFill>
                  <a:srgbClr val="990033"/>
                </a:solidFill>
              </a:rPr>
              <a:t>、实例化</a:t>
            </a:r>
            <a:r>
              <a:rPr lang="zh-CN" altLang="en-US" sz="3200" dirty="0">
                <a:solidFill>
                  <a:srgbClr val="990033"/>
                </a:solidFill>
              </a:rPr>
              <a:t>	</a:t>
            </a:r>
          </a:p>
          <a:p>
            <a:pPr marL="342900" indent="-342900" algn="l">
              <a:buFont typeface="Times New Roman" panose="02020603050405020304" pitchFamily="18" charset="0"/>
              <a:buChar char="•"/>
            </a:pPr>
            <a:r>
              <a:rPr lang="zh-CN" altLang="en-US" sz="3200" dirty="0">
                <a:solidFill>
                  <a:srgbClr val="990033"/>
                </a:solidFill>
              </a:rPr>
              <a:t>      </a:t>
            </a:r>
            <a:r>
              <a:rPr lang="en-US" altLang="zh-CN" sz="3200" b="1" dirty="0">
                <a:solidFill>
                  <a:srgbClr val="990033"/>
                </a:solidFill>
              </a:rPr>
              <a:t>3</a:t>
            </a:r>
            <a:r>
              <a:rPr lang="zh-CN" altLang="en-US" sz="3200" b="1" dirty="0">
                <a:solidFill>
                  <a:srgbClr val="990033"/>
                </a:solidFill>
              </a:rPr>
              <a:t>、初始化</a:t>
            </a:r>
            <a:r>
              <a:rPr lang="zh-CN" altLang="en-US" sz="3200" dirty="0">
                <a:solidFill>
                  <a:srgbClr val="990033"/>
                </a:solidFill>
              </a:rPr>
              <a:t>	</a:t>
            </a:r>
            <a:endParaRPr lang="zh-CN" altLang="en-US" sz="3200" dirty="0"/>
          </a:p>
        </p:txBody>
      </p:sp>
    </p:spTree>
    <p:extLst>
      <p:ext uri="{BB962C8B-B14F-4D97-AF65-F5344CB8AC3E}">
        <p14:creationId xmlns:p14="http://schemas.microsoft.com/office/powerpoint/2010/main" val="36600806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a:xfrm>
            <a:off x="413043" y="429488"/>
            <a:ext cx="5400675" cy="936625"/>
          </a:xfrm>
          <a:ln/>
        </p:spPr>
        <p:txBody>
          <a:bodyPr/>
          <a:lstStyle/>
          <a:p>
            <a:pPr marL="0" indent="0" algn="l"/>
            <a:r>
              <a:rPr lang="en-US" altLang="zh-CN" b="0" dirty="0">
                <a:solidFill>
                  <a:srgbClr val="990033"/>
                </a:solidFill>
              </a:rPr>
              <a:t>1</a:t>
            </a:r>
            <a:r>
              <a:rPr lang="zh-CN" altLang="en-US" b="0" dirty="0">
                <a:solidFill>
                  <a:srgbClr val="990033"/>
                </a:solidFill>
              </a:rPr>
              <a:t>、声明</a:t>
            </a:r>
            <a:endParaRPr lang="zh-CN" altLang="en-US" dirty="0"/>
          </a:p>
        </p:txBody>
      </p:sp>
      <p:sp>
        <p:nvSpPr>
          <p:cNvPr id="115716" name="Rectangle 4"/>
          <p:cNvSpPr>
            <a:spLocks noChangeArrowheads="1"/>
          </p:cNvSpPr>
          <p:nvPr/>
        </p:nvSpPr>
        <p:spPr bwMode="auto">
          <a:xfrm>
            <a:off x="1032107" y="2955694"/>
            <a:ext cx="2891823" cy="247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lstStyle/>
          <a:p>
            <a:pPr eaLnBrk="0" hangingPunct="0">
              <a:buSzPct val="100000"/>
              <a:buFont typeface="Times New Roman" panose="02020603050405020304" pitchFamily="18" charset="0"/>
              <a:buNone/>
            </a:pPr>
            <a:r>
              <a:rPr lang="zh-CN" altLang="en-US" sz="2000" dirty="0">
                <a:solidFill>
                  <a:srgbClr val="0000FF"/>
                </a:solidFill>
                <a:latin typeface="Times New Roman" panose="02020603050405020304" pitchFamily="18" charset="0"/>
                <a:cs typeface="Times New Roman" panose="02020603050405020304" pitchFamily="18" charset="0"/>
              </a:rPr>
              <a:t>正确方式： </a:t>
            </a:r>
            <a:br>
              <a:rPr lang="zh-CN" altLang="en-US" sz="200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br>
            <a:r>
              <a:rPr lang="en-US" altLang="zh-CN" sz="2000" dirty="0" err="1">
                <a:solidFill>
                  <a:srgbClr val="0000FF"/>
                </a:solidFill>
                <a:latin typeface="Times New Roman" panose="02020603050405020304" pitchFamily="18" charset="0"/>
                <a:cs typeface="Times New Roman" panose="02020603050405020304" pitchFamily="18" charset="0"/>
              </a:rPr>
              <a:t>int</a:t>
            </a:r>
            <a:r>
              <a:rPr lang="en-US" altLang="zh-CN" sz="2000" dirty="0">
                <a:solidFill>
                  <a:srgbClr val="0000FF"/>
                </a:solidFill>
                <a:latin typeface="Times New Roman" panose="02020603050405020304" pitchFamily="18" charset="0"/>
                <a:cs typeface="Times New Roman" panose="02020603050405020304" pitchFamily="18" charset="0"/>
              </a:rPr>
              <a:t>	</a:t>
            </a:r>
            <a:r>
              <a:rPr lang="en-US" altLang="zh-CN" sz="2000" dirty="0" err="1">
                <a:solidFill>
                  <a:srgbClr val="0000FF"/>
                </a:solidFill>
                <a:latin typeface="Times New Roman" panose="02020603050405020304" pitchFamily="18" charset="0"/>
                <a:cs typeface="Times New Roman" panose="02020603050405020304" pitchFamily="18" charset="0"/>
              </a:rPr>
              <a:t>num</a:t>
            </a:r>
            <a:r>
              <a:rPr lang="en-US" altLang="zh-CN" sz="2000" dirty="0">
                <a:solidFill>
                  <a:srgbClr val="0000FF"/>
                </a:solidFill>
                <a:latin typeface="Times New Roman" panose="02020603050405020304" pitchFamily="18" charset="0"/>
                <a:cs typeface="Times New Roman" panose="02020603050405020304" pitchFamily="18" charset="0"/>
              </a:rPr>
              <a:t>[ ];</a:t>
            </a:r>
            <a:br>
              <a:rPr lang="zh-CN" altLang="en-US" sz="200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br>
            <a:r>
              <a:rPr lang="en-US" altLang="zh-CN" sz="2000" dirty="0">
                <a:solidFill>
                  <a:srgbClr val="0000FF"/>
                </a:solidFill>
                <a:latin typeface="Times New Roman" panose="02020603050405020304" pitchFamily="18" charset="0"/>
                <a:cs typeface="Times New Roman" panose="02020603050405020304" pitchFamily="18" charset="0"/>
              </a:rPr>
              <a:t>double	total[ ];</a:t>
            </a:r>
            <a:br>
              <a:rPr lang="zh-CN" altLang="en-US" sz="200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br>
            <a:r>
              <a:rPr lang="en-US" altLang="zh-CN" sz="2000" dirty="0">
                <a:solidFill>
                  <a:srgbClr val="0000FF"/>
                </a:solidFill>
                <a:latin typeface="Times New Roman" panose="02020603050405020304" pitchFamily="18" charset="0"/>
                <a:cs typeface="Times New Roman" panose="02020603050405020304" pitchFamily="18" charset="0"/>
              </a:rPr>
              <a:t>char    status[ ];    </a:t>
            </a:r>
            <a:br>
              <a:rPr lang="zh-CN" altLang="en-US" sz="200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br>
            <a:r>
              <a:rPr lang="zh-CN" altLang="en-US" sz="2000" dirty="0">
                <a:solidFill>
                  <a:srgbClr val="0000FF"/>
                </a:solidFill>
                <a:latin typeface="Times New Roman" panose="02020603050405020304" pitchFamily="18" charset="0"/>
                <a:cs typeface="Times New Roman" panose="02020603050405020304" pitchFamily="18" charset="0"/>
              </a:rPr>
              <a:t>或者</a:t>
            </a:r>
            <a:br>
              <a:rPr lang="zh-CN" altLang="en-US" sz="200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br>
            <a:r>
              <a:rPr lang="en-US" altLang="zh-CN" sz="2000" dirty="0" err="1">
                <a:solidFill>
                  <a:srgbClr val="0000FF"/>
                </a:solidFill>
                <a:latin typeface="Times New Roman" panose="02020603050405020304" pitchFamily="18" charset="0"/>
                <a:cs typeface="Times New Roman" panose="02020603050405020304" pitchFamily="18" charset="0"/>
              </a:rPr>
              <a:t>int</a:t>
            </a:r>
            <a:r>
              <a:rPr lang="en-US" altLang="zh-CN" sz="2000" dirty="0">
                <a:solidFill>
                  <a:srgbClr val="0000FF"/>
                </a:solidFill>
                <a:latin typeface="Times New Roman" panose="02020603050405020304" pitchFamily="18" charset="0"/>
                <a:cs typeface="Times New Roman" panose="02020603050405020304" pitchFamily="18" charset="0"/>
              </a:rPr>
              <a:t>[ ]   </a:t>
            </a:r>
            <a:r>
              <a:rPr lang="en-US" altLang="zh-CN" sz="2000" dirty="0" err="1">
                <a:solidFill>
                  <a:srgbClr val="0000FF"/>
                </a:solidFill>
                <a:latin typeface="Times New Roman" panose="02020603050405020304" pitchFamily="18" charset="0"/>
                <a:cs typeface="Times New Roman" panose="02020603050405020304" pitchFamily="18" charset="0"/>
              </a:rPr>
              <a:t>num</a:t>
            </a:r>
            <a:r>
              <a:rPr lang="en-US" altLang="zh-CN" sz="2000" dirty="0">
                <a:solidFill>
                  <a:srgbClr val="0000FF"/>
                </a:solidFill>
                <a:latin typeface="Times New Roman" panose="02020603050405020304" pitchFamily="18" charset="0"/>
                <a:cs typeface="Times New Roman" panose="02020603050405020304" pitchFamily="18" charset="0"/>
              </a:rPr>
              <a:t>;</a:t>
            </a:r>
            <a:br>
              <a:rPr lang="zh-CN" altLang="en-US" sz="200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br>
            <a:r>
              <a:rPr lang="en-US" altLang="zh-CN" sz="2000" dirty="0">
                <a:solidFill>
                  <a:srgbClr val="0000FF"/>
                </a:solidFill>
                <a:latin typeface="Times New Roman" panose="02020603050405020304" pitchFamily="18" charset="0"/>
                <a:cs typeface="Times New Roman" panose="02020603050405020304" pitchFamily="18" charset="0"/>
              </a:rPr>
              <a:t>double[ ]	   total;</a:t>
            </a:r>
            <a:br>
              <a:rPr lang="zh-CN" altLang="en-US" sz="200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br>
            <a:r>
              <a:rPr lang="en-US" altLang="zh-CN" sz="2000" dirty="0">
                <a:solidFill>
                  <a:srgbClr val="0000FF"/>
                </a:solidFill>
                <a:latin typeface="Times New Roman" panose="02020603050405020304" pitchFamily="18" charset="0"/>
                <a:cs typeface="Times New Roman" panose="02020603050405020304" pitchFamily="18" charset="0"/>
              </a:rPr>
              <a:t>char[ ] 	status;</a:t>
            </a:r>
            <a:endParaRPr lang="zh-CN" altLang="en-US" sz="2000" dirty="0">
              <a:latin typeface="Times New Roman" panose="02020603050405020304" pitchFamily="18" charset="0"/>
              <a:cs typeface="Times New Roman" panose="02020603050405020304" pitchFamily="18" charset="0"/>
            </a:endParaRPr>
          </a:p>
        </p:txBody>
      </p:sp>
      <p:sp>
        <p:nvSpPr>
          <p:cNvPr id="115717" name="Rectangle 5"/>
          <p:cNvSpPr>
            <a:spLocks noChangeArrowheads="1"/>
          </p:cNvSpPr>
          <p:nvPr/>
        </p:nvSpPr>
        <p:spPr bwMode="auto">
          <a:xfrm>
            <a:off x="4270576" y="2955695"/>
            <a:ext cx="3673475" cy="2477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lstStyle/>
          <a:p>
            <a:pPr eaLnBrk="0" hangingPunct="0">
              <a:buSzPct val="100000"/>
              <a:buFont typeface="Times New Roman" panose="02020603050405020304" pitchFamily="18" charset="0"/>
              <a:buNone/>
            </a:pPr>
            <a:r>
              <a:rPr lang="zh-CN" altLang="en-US" sz="2000" dirty="0">
                <a:solidFill>
                  <a:srgbClr val="FF0000"/>
                </a:solidFill>
                <a:latin typeface="Times New Roman" panose="02020603050405020304" pitchFamily="18" charset="0"/>
                <a:cs typeface="Times New Roman" panose="02020603050405020304" pitchFamily="18" charset="0"/>
              </a:rPr>
              <a:t>错误方式： </a:t>
            </a:r>
            <a:br>
              <a:rPr lang="zh-CN" altLang="en-US" sz="2000" dirty="0">
                <a:solidFill>
                  <a:srgbClr val="FF0000"/>
                </a:solidFill>
                <a:latin typeface="Times New Roman" panose="02020603050405020304" pitchFamily="18" charset="0"/>
                <a:cs typeface="Times New Roman" panose="02020603050405020304" pitchFamily="18" charset="0"/>
                <a:sym typeface="Arial" panose="020B0604020202020204" pitchFamily="34" charset="0"/>
              </a:rPr>
            </a:br>
            <a:r>
              <a:rPr lang="en-US" altLang="zh-CN" sz="2000" dirty="0" err="1">
                <a:solidFill>
                  <a:srgbClr val="FF0000"/>
                </a:solidFill>
                <a:latin typeface="Times New Roman" panose="02020603050405020304" pitchFamily="18" charset="0"/>
                <a:cs typeface="Times New Roman" panose="02020603050405020304" pitchFamily="18" charset="0"/>
              </a:rPr>
              <a:t>int</a:t>
            </a:r>
            <a:r>
              <a:rPr lang="en-US" altLang="zh-CN" sz="2000" dirty="0">
                <a:solidFill>
                  <a:srgbClr val="FF0000"/>
                </a:solidFill>
                <a:latin typeface="Times New Roman" panose="02020603050405020304" pitchFamily="18" charset="0"/>
                <a:cs typeface="Times New Roman" panose="02020603050405020304" pitchFamily="18" charset="0"/>
              </a:rPr>
              <a:t>	</a:t>
            </a:r>
            <a:r>
              <a:rPr lang="en-US" altLang="zh-CN" sz="2000" dirty="0" err="1">
                <a:solidFill>
                  <a:srgbClr val="FF0000"/>
                </a:solidFill>
                <a:latin typeface="Times New Roman" panose="02020603050405020304" pitchFamily="18" charset="0"/>
                <a:cs typeface="Times New Roman" panose="02020603050405020304" pitchFamily="18" charset="0"/>
              </a:rPr>
              <a:t>num</a:t>
            </a:r>
            <a:r>
              <a:rPr lang="en-US" altLang="zh-CN" sz="2000" dirty="0">
                <a:solidFill>
                  <a:srgbClr val="FF0000"/>
                </a:solidFill>
                <a:latin typeface="Times New Roman" panose="02020603050405020304" pitchFamily="18" charset="0"/>
                <a:cs typeface="Times New Roman" panose="02020603050405020304" pitchFamily="18" charset="0"/>
              </a:rPr>
              <a:t>[5 ];</a:t>
            </a:r>
            <a:br>
              <a:rPr lang="zh-CN" altLang="en-US" sz="2000" dirty="0">
                <a:solidFill>
                  <a:srgbClr val="FF0000"/>
                </a:solidFill>
                <a:latin typeface="Times New Roman" panose="02020603050405020304" pitchFamily="18" charset="0"/>
                <a:cs typeface="Times New Roman" panose="02020603050405020304" pitchFamily="18" charset="0"/>
                <a:sym typeface="Arial" panose="020B0604020202020204" pitchFamily="34" charset="0"/>
              </a:rPr>
            </a:br>
            <a:r>
              <a:rPr lang="en-US" altLang="zh-CN" sz="2000" dirty="0">
                <a:solidFill>
                  <a:srgbClr val="FF0000"/>
                </a:solidFill>
                <a:latin typeface="Times New Roman" panose="02020603050405020304" pitchFamily="18" charset="0"/>
                <a:cs typeface="Times New Roman" panose="02020603050405020304" pitchFamily="18" charset="0"/>
              </a:rPr>
              <a:t>double	total[ 5];</a:t>
            </a:r>
            <a:br>
              <a:rPr lang="zh-CN" altLang="en-US" sz="2000" dirty="0">
                <a:solidFill>
                  <a:srgbClr val="FF0000"/>
                </a:solidFill>
                <a:latin typeface="Times New Roman" panose="02020603050405020304" pitchFamily="18" charset="0"/>
                <a:cs typeface="Times New Roman" panose="02020603050405020304" pitchFamily="18" charset="0"/>
                <a:sym typeface="Arial" panose="020B0604020202020204" pitchFamily="34" charset="0"/>
              </a:rPr>
            </a:br>
            <a:r>
              <a:rPr lang="en-US" altLang="zh-CN" sz="2000" dirty="0">
                <a:solidFill>
                  <a:srgbClr val="FF0000"/>
                </a:solidFill>
                <a:latin typeface="Times New Roman" panose="02020603050405020304" pitchFamily="18" charset="0"/>
                <a:cs typeface="Times New Roman" panose="02020603050405020304" pitchFamily="18" charset="0"/>
              </a:rPr>
              <a:t>char    status[6 ];    </a:t>
            </a:r>
            <a:br>
              <a:rPr lang="zh-CN" altLang="en-US" sz="2000" dirty="0">
                <a:solidFill>
                  <a:srgbClr val="FF0000"/>
                </a:solidFill>
                <a:latin typeface="Times New Roman" panose="02020603050405020304" pitchFamily="18" charset="0"/>
                <a:cs typeface="Times New Roman" panose="02020603050405020304" pitchFamily="18" charset="0"/>
                <a:sym typeface="Arial" panose="020B0604020202020204" pitchFamily="34" charset="0"/>
              </a:rPr>
            </a:br>
            <a:r>
              <a:rPr lang="zh-CN" altLang="en-US" sz="2000" dirty="0">
                <a:solidFill>
                  <a:srgbClr val="FF0000"/>
                </a:solidFill>
                <a:latin typeface="Times New Roman" panose="02020603050405020304" pitchFamily="18" charset="0"/>
                <a:cs typeface="Times New Roman" panose="02020603050405020304" pitchFamily="18" charset="0"/>
              </a:rPr>
              <a:t>或者</a:t>
            </a:r>
            <a:br>
              <a:rPr lang="zh-CN" altLang="en-US" sz="2000" dirty="0">
                <a:solidFill>
                  <a:srgbClr val="FF0000"/>
                </a:solidFill>
                <a:latin typeface="Times New Roman" panose="02020603050405020304" pitchFamily="18" charset="0"/>
                <a:cs typeface="Times New Roman" panose="02020603050405020304" pitchFamily="18" charset="0"/>
                <a:sym typeface="Arial" panose="020B0604020202020204" pitchFamily="34" charset="0"/>
              </a:rPr>
            </a:br>
            <a:r>
              <a:rPr lang="en-US" altLang="zh-CN" sz="2000" dirty="0" err="1">
                <a:solidFill>
                  <a:srgbClr val="FF0000"/>
                </a:solidFill>
                <a:latin typeface="Times New Roman" panose="02020603050405020304" pitchFamily="18" charset="0"/>
                <a:cs typeface="Times New Roman" panose="02020603050405020304" pitchFamily="18" charset="0"/>
              </a:rPr>
              <a:t>int</a:t>
            </a:r>
            <a:r>
              <a:rPr lang="en-US" altLang="zh-CN" sz="2000" dirty="0">
                <a:solidFill>
                  <a:srgbClr val="FF0000"/>
                </a:solidFill>
                <a:latin typeface="Times New Roman" panose="02020603050405020304" pitchFamily="18" charset="0"/>
                <a:cs typeface="Times New Roman" panose="02020603050405020304" pitchFamily="18" charset="0"/>
              </a:rPr>
              <a:t>[6 ]   </a:t>
            </a:r>
            <a:r>
              <a:rPr lang="en-US" altLang="zh-CN" sz="2000" dirty="0" err="1">
                <a:solidFill>
                  <a:srgbClr val="FF0000"/>
                </a:solidFill>
                <a:latin typeface="Times New Roman" panose="02020603050405020304" pitchFamily="18" charset="0"/>
                <a:cs typeface="Times New Roman" panose="02020603050405020304" pitchFamily="18" charset="0"/>
              </a:rPr>
              <a:t>num</a:t>
            </a:r>
            <a:r>
              <a:rPr lang="en-US" altLang="zh-CN" sz="2000" dirty="0">
                <a:solidFill>
                  <a:srgbClr val="FF0000"/>
                </a:solidFill>
                <a:latin typeface="Times New Roman" panose="02020603050405020304" pitchFamily="18" charset="0"/>
                <a:cs typeface="Times New Roman" panose="02020603050405020304" pitchFamily="18" charset="0"/>
              </a:rPr>
              <a:t>;</a:t>
            </a:r>
            <a:br>
              <a:rPr lang="zh-CN" altLang="en-US" sz="2000" dirty="0">
                <a:solidFill>
                  <a:srgbClr val="FF0000"/>
                </a:solidFill>
                <a:latin typeface="Times New Roman" panose="02020603050405020304" pitchFamily="18" charset="0"/>
                <a:cs typeface="Times New Roman" panose="02020603050405020304" pitchFamily="18" charset="0"/>
                <a:sym typeface="Arial" panose="020B0604020202020204" pitchFamily="34" charset="0"/>
              </a:rPr>
            </a:br>
            <a:r>
              <a:rPr lang="en-US" altLang="zh-CN" sz="2000" dirty="0">
                <a:solidFill>
                  <a:srgbClr val="FF0000"/>
                </a:solidFill>
                <a:latin typeface="Times New Roman" panose="02020603050405020304" pitchFamily="18" charset="0"/>
                <a:cs typeface="Times New Roman" panose="02020603050405020304" pitchFamily="18" charset="0"/>
              </a:rPr>
              <a:t>double[6 ]	   total;</a:t>
            </a:r>
            <a:br>
              <a:rPr lang="zh-CN" altLang="en-US" sz="2000" dirty="0">
                <a:solidFill>
                  <a:srgbClr val="FF0000"/>
                </a:solidFill>
                <a:latin typeface="Times New Roman" panose="02020603050405020304" pitchFamily="18" charset="0"/>
                <a:cs typeface="Times New Roman" panose="02020603050405020304" pitchFamily="18" charset="0"/>
                <a:sym typeface="Arial" panose="020B0604020202020204" pitchFamily="34" charset="0"/>
              </a:rPr>
            </a:br>
            <a:r>
              <a:rPr lang="en-US" altLang="zh-CN" sz="2000" dirty="0">
                <a:solidFill>
                  <a:srgbClr val="FF0000"/>
                </a:solidFill>
                <a:latin typeface="Times New Roman" panose="02020603050405020304" pitchFamily="18" charset="0"/>
                <a:cs typeface="Times New Roman" panose="02020603050405020304" pitchFamily="18" charset="0"/>
              </a:rPr>
              <a:t>char[6 ] 	status;</a:t>
            </a:r>
            <a:endParaRPr lang="zh-CN" altLang="en-US" sz="2000" dirty="0">
              <a:latin typeface="Times New Roman" panose="02020603050405020304" pitchFamily="18" charset="0"/>
              <a:cs typeface="Times New Roman" panose="02020603050405020304" pitchFamily="18" charset="0"/>
            </a:endParaRPr>
          </a:p>
        </p:txBody>
      </p:sp>
      <p:sp>
        <p:nvSpPr>
          <p:cNvPr id="3" name="矩形 2"/>
          <p:cNvSpPr/>
          <p:nvPr/>
        </p:nvSpPr>
        <p:spPr>
          <a:xfrm>
            <a:off x="413043" y="1448846"/>
            <a:ext cx="6308137" cy="1200329"/>
          </a:xfrm>
          <a:prstGeom prst="rect">
            <a:avLst/>
          </a:prstGeom>
        </p:spPr>
        <p:txBody>
          <a:bodyPr wrap="none">
            <a:spAutoFit/>
          </a:bodyPr>
          <a:lstStyle/>
          <a:p>
            <a:r>
              <a:rPr lang="zh-CN" altLang="en-US" sz="3600" dirty="0"/>
              <a:t>格式：数组元素类型 数组名</a:t>
            </a:r>
            <a:r>
              <a:rPr lang="en-US" altLang="zh-CN" sz="3600" dirty="0"/>
              <a:t>[];</a:t>
            </a:r>
          </a:p>
          <a:p>
            <a:r>
              <a:rPr lang="en-US" altLang="zh-CN" sz="3600" dirty="0"/>
              <a:t>              </a:t>
            </a:r>
            <a:r>
              <a:rPr lang="zh-CN" altLang="en-US" sz="3600" dirty="0"/>
              <a:t>数组元素类型</a:t>
            </a:r>
            <a:r>
              <a:rPr lang="en-US" altLang="zh-CN" sz="3600" dirty="0"/>
              <a:t>[] </a:t>
            </a:r>
            <a:r>
              <a:rPr lang="zh-CN" altLang="en-US" sz="3600" dirty="0"/>
              <a:t>数组名</a:t>
            </a:r>
            <a:r>
              <a:rPr lang="en-US" altLang="zh-CN" sz="3600" dirty="0"/>
              <a:t>;</a:t>
            </a:r>
            <a:endParaRPr lang="zh-CN" altLang="en-US" sz="3600" dirty="0"/>
          </a:p>
        </p:txBody>
      </p:sp>
    </p:spTree>
    <p:extLst>
      <p:ext uri="{BB962C8B-B14F-4D97-AF65-F5344CB8AC3E}">
        <p14:creationId xmlns:p14="http://schemas.microsoft.com/office/powerpoint/2010/main" val="32505705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939292" y="5287470"/>
            <a:ext cx="73453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r>
              <a:rPr lang="zh-CN" altLang="en-US" sz="2400" b="1" i="1" dirty="0">
                <a:solidFill>
                  <a:srgbClr val="FF0000"/>
                </a:solidFill>
                <a:sym typeface="Arial" panose="020B0604020202020204" pitchFamily="34" charset="0"/>
              </a:rPr>
              <a:t>数组的静态性：一旦创建就不能修改数组的长度！！</a:t>
            </a:r>
            <a:r>
              <a:rPr lang="zh-CN" altLang="en-US" sz="2400" b="1" dirty="0">
                <a:sym typeface="Arial" panose="020B0604020202020204" pitchFamily="34" charset="0"/>
              </a:rPr>
              <a:t>	</a:t>
            </a:r>
            <a:endParaRPr lang="en-US" altLang="zh-CN" sz="2400" b="1" dirty="0">
              <a:sym typeface="Arial" panose="020B0604020202020204" pitchFamily="34" charset="0"/>
            </a:endParaRPr>
          </a:p>
        </p:txBody>
      </p:sp>
      <p:sp>
        <p:nvSpPr>
          <p:cNvPr id="116739" name="Rectangle 3"/>
          <p:cNvSpPr>
            <a:spLocks noGrp="1" noChangeArrowheads="1"/>
          </p:cNvSpPr>
          <p:nvPr>
            <p:ph type="title" idx="4294967295"/>
          </p:nvPr>
        </p:nvSpPr>
        <p:spPr>
          <a:xfrm>
            <a:off x="623271" y="357634"/>
            <a:ext cx="4824412" cy="1143000"/>
          </a:xfrm>
          <a:ln/>
        </p:spPr>
        <p:txBody>
          <a:bodyPr/>
          <a:lstStyle/>
          <a:p>
            <a:pPr marL="0" indent="0" algn="l"/>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、实例化基本数据类型数组</a:t>
            </a:r>
            <a:endParaRPr lang="zh-CN" altLang="en-US" dirty="0">
              <a:latin typeface="黑体" panose="02010609060101010101" pitchFamily="49" charset="-122"/>
              <a:ea typeface="黑体" panose="02010609060101010101" pitchFamily="49" charset="-122"/>
            </a:endParaRPr>
          </a:p>
        </p:txBody>
      </p:sp>
      <p:pic>
        <p:nvPicPr>
          <p:cNvPr id="1167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035" y="1500634"/>
            <a:ext cx="6408738"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0464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 calcmode="lin" valueType="num">
                                      <p:cBhvr>
                                        <p:cTn id="7" dur="5000" fill="hold"/>
                                        <p:tgtEl>
                                          <p:spTgt spid="116738"/>
                                        </p:tgtEl>
                                        <p:attrNameLst>
                                          <p:attrName>ppt_w</p:attrName>
                                        </p:attrNameLst>
                                      </p:cBhvr>
                                      <p:tavLst>
                                        <p:tav tm="0" fmla="#ppt_w*sin(2.5*pi*$)">
                                          <p:val>
                                            <p:fltVal val="0"/>
                                          </p:val>
                                        </p:tav>
                                        <p:tav tm="100000">
                                          <p:val>
                                            <p:fltVal val="1"/>
                                          </p:val>
                                        </p:tav>
                                      </p:tavLst>
                                    </p:anim>
                                    <p:anim calcmode="lin" valueType="num">
                                      <p:cBhvr>
                                        <p:cTn id="8" dur="5000" fill="hold"/>
                                        <p:tgtEl>
                                          <p:spTgt spid="1167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bldLvl="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82" y="566660"/>
            <a:ext cx="7692269" cy="206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3" name="Rectangle 4"/>
          <p:cNvSpPr>
            <a:spLocks noChangeArrowheads="1"/>
          </p:cNvSpPr>
          <p:nvPr/>
        </p:nvSpPr>
        <p:spPr bwMode="auto">
          <a:xfrm>
            <a:off x="1446167" y="2630140"/>
            <a:ext cx="6119813"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lstStyle/>
          <a:p>
            <a:pPr eaLnBrk="0" hangingPunct="0">
              <a:buSzPct val="100000"/>
              <a:buFont typeface="Times New Roman" panose="02020603050405020304" pitchFamily="18" charset="0"/>
              <a:buNone/>
            </a:pPr>
            <a:r>
              <a:rPr lang="zh-CN" altLang="en-US" sz="3200" b="1" dirty="0">
                <a:latin typeface="Verdana" panose="020B0604030504040204" pitchFamily="34" charset="0"/>
              </a:rPr>
              <a:t> </a:t>
            </a:r>
            <a:r>
              <a:rPr lang="en-US" altLang="zh-CN" sz="2000" b="1" dirty="0" err="1">
                <a:latin typeface="Verdana" panose="020B0604030504040204" pitchFamily="34" charset="0"/>
              </a:rPr>
              <a:t>int</a:t>
            </a:r>
            <a:r>
              <a:rPr lang="en-US" altLang="zh-CN" sz="2000" b="1" dirty="0">
                <a:latin typeface="Verdana" panose="020B0604030504040204" pitchFamily="34" charset="0"/>
              </a:rPr>
              <a:t>[ ]   x=new </a:t>
            </a:r>
            <a:r>
              <a:rPr lang="en-US" altLang="zh-CN" sz="2000" b="1" dirty="0" err="1">
                <a:latin typeface="Verdana" panose="020B0604030504040204" pitchFamily="34" charset="0"/>
              </a:rPr>
              <a:t>int</a:t>
            </a:r>
            <a:r>
              <a:rPr lang="en-US" altLang="zh-CN" sz="2000" b="1" dirty="0">
                <a:latin typeface="Verdana" panose="020B0604030504040204" pitchFamily="34" charset="0"/>
              </a:rPr>
              <a:t>[100];</a:t>
            </a:r>
            <a:br>
              <a:rPr lang="zh-CN" altLang="en-US" sz="2000" b="1" dirty="0">
                <a:sym typeface="Arial" panose="020B0604020202020204" pitchFamily="34" charset="0"/>
              </a:rPr>
            </a:br>
            <a:r>
              <a:rPr lang="en-US" altLang="zh-CN" sz="2000" b="1" dirty="0">
                <a:latin typeface="Verdana" panose="020B0604030504040204" pitchFamily="34" charset="0"/>
              </a:rPr>
              <a:t> double[ ]  total=new double[1000];</a:t>
            </a:r>
            <a:br>
              <a:rPr lang="zh-CN" altLang="en-US" sz="2000" b="1" dirty="0">
                <a:sym typeface="Arial" panose="020B0604020202020204" pitchFamily="34" charset="0"/>
              </a:rPr>
            </a:br>
            <a:r>
              <a:rPr lang="en-US" altLang="zh-CN" sz="2000" b="1" dirty="0">
                <a:latin typeface="Verdana" panose="020B0604030504040204" pitchFamily="34" charset="0"/>
              </a:rPr>
              <a:t> char[ ] 	status=new char[20];</a:t>
            </a:r>
            <a:br>
              <a:rPr lang="zh-CN" altLang="en-US" sz="2000" b="1" dirty="0">
                <a:sym typeface="Arial" panose="020B0604020202020204" pitchFamily="34" charset="0"/>
              </a:rPr>
            </a:br>
            <a:br>
              <a:rPr lang="zh-CN" altLang="en-US" sz="2000" b="1" dirty="0">
                <a:sym typeface="Arial" panose="020B0604020202020204" pitchFamily="34" charset="0"/>
              </a:rPr>
            </a:br>
            <a:br>
              <a:rPr lang="zh-CN" altLang="en-US" sz="2000" b="1" dirty="0">
                <a:sym typeface="Arial" panose="020B0604020202020204" pitchFamily="34" charset="0"/>
              </a:rPr>
            </a:br>
            <a:br>
              <a:rPr lang="zh-CN" altLang="en-US" sz="2000" b="1" dirty="0">
                <a:sym typeface="Arial" panose="020B0604020202020204" pitchFamily="34" charset="0"/>
              </a:rPr>
            </a:br>
            <a:endParaRPr lang="en-US" altLang="zh-CN" sz="3200" b="1" dirty="0">
              <a:solidFill>
                <a:srgbClr val="FF0000"/>
              </a:solidFill>
              <a:latin typeface="Verdana" panose="020B0604030504040204" pitchFamily="34" charset="0"/>
            </a:endParaRPr>
          </a:p>
        </p:txBody>
      </p:sp>
      <p:sp>
        <p:nvSpPr>
          <p:cNvPr id="117764" name="Rectangle 7"/>
          <p:cNvSpPr>
            <a:spLocks noChangeArrowheads="1"/>
          </p:cNvSpPr>
          <p:nvPr/>
        </p:nvSpPr>
        <p:spPr bwMode="auto">
          <a:xfrm>
            <a:off x="1446167" y="4214465"/>
            <a:ext cx="29273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r>
              <a:rPr lang="zh-CN" altLang="en-US" sz="2400" b="1" dirty="0">
                <a:solidFill>
                  <a:srgbClr val="FF0000"/>
                </a:solidFill>
                <a:sym typeface="Arial" panose="020B0604020202020204" pitchFamily="34" charset="0"/>
              </a:rPr>
              <a:t>但一定不能写成了：</a:t>
            </a:r>
            <a:br>
              <a:rPr lang="zh-CN" altLang="en-US" sz="2400" b="1" dirty="0">
                <a:solidFill>
                  <a:srgbClr val="FF0000"/>
                </a:solidFill>
                <a:sym typeface="Arial" panose="020B0604020202020204" pitchFamily="34" charset="0"/>
              </a:rPr>
            </a:br>
            <a:r>
              <a:rPr lang="zh-CN" altLang="en-US" sz="2400" b="1" dirty="0">
                <a:solidFill>
                  <a:srgbClr val="FF0000"/>
                </a:solidFill>
                <a:sym typeface="Arial" panose="020B0604020202020204" pitchFamily="34" charset="0"/>
              </a:rPr>
              <a:t> </a:t>
            </a:r>
            <a:r>
              <a:rPr lang="en-US" altLang="zh-CN" sz="2400" b="1" dirty="0" err="1">
                <a:solidFill>
                  <a:srgbClr val="FF0000"/>
                </a:solidFill>
                <a:sym typeface="Arial" panose="020B0604020202020204" pitchFamily="34" charset="0"/>
              </a:rPr>
              <a:t>int</a:t>
            </a:r>
            <a:r>
              <a:rPr lang="en-US" altLang="zh-CN" sz="2400" b="1" dirty="0">
                <a:solidFill>
                  <a:srgbClr val="FF0000"/>
                </a:solidFill>
                <a:sym typeface="Arial" panose="020B0604020202020204" pitchFamily="34" charset="0"/>
              </a:rPr>
              <a:t>  x[ ] </a:t>
            </a:r>
            <a:r>
              <a:rPr lang="zh-CN" altLang="en-US" sz="2400" b="1" dirty="0">
                <a:solidFill>
                  <a:srgbClr val="FF0000"/>
                </a:solidFill>
                <a:sym typeface="Arial" panose="020B0604020202020204" pitchFamily="34" charset="0"/>
              </a:rPr>
              <a:t>；</a:t>
            </a:r>
            <a:br>
              <a:rPr lang="zh-CN" altLang="en-US" sz="2400" b="1" dirty="0">
                <a:solidFill>
                  <a:srgbClr val="FF0000"/>
                </a:solidFill>
                <a:sym typeface="Arial" panose="020B0604020202020204" pitchFamily="34" charset="0"/>
              </a:rPr>
            </a:br>
            <a:r>
              <a:rPr lang="en-US" altLang="zh-CN" sz="2400" b="1" dirty="0">
                <a:solidFill>
                  <a:srgbClr val="FF0000"/>
                </a:solidFill>
                <a:sym typeface="Arial" panose="020B0604020202020204" pitchFamily="34" charset="0"/>
              </a:rPr>
              <a:t>x[ ]=new </a:t>
            </a:r>
            <a:r>
              <a:rPr lang="en-US" altLang="zh-CN" sz="2400" b="1" dirty="0" err="1">
                <a:solidFill>
                  <a:srgbClr val="FF0000"/>
                </a:solidFill>
                <a:sym typeface="Arial" panose="020B0604020202020204" pitchFamily="34" charset="0"/>
              </a:rPr>
              <a:t>int</a:t>
            </a:r>
            <a:r>
              <a:rPr lang="en-US" altLang="zh-CN" sz="2400" b="1" dirty="0">
                <a:solidFill>
                  <a:srgbClr val="FF0000"/>
                </a:solidFill>
                <a:sym typeface="Arial" panose="020B0604020202020204" pitchFamily="34" charset="0"/>
              </a:rPr>
              <a:t>[100];</a:t>
            </a:r>
            <a:br>
              <a:rPr lang="zh-CN" altLang="en-US" sz="2400" b="1" dirty="0">
                <a:solidFill>
                  <a:srgbClr val="FF0000"/>
                </a:solidFill>
                <a:sym typeface="Arial" panose="020B0604020202020204" pitchFamily="34" charset="0"/>
              </a:rPr>
            </a:br>
            <a:endParaRPr lang="en-US" altLang="zh-CN" sz="2400" b="1" dirty="0">
              <a:solidFill>
                <a:srgbClr val="FF0000"/>
              </a:solidFill>
              <a:sym typeface="Arial" panose="020B0604020202020204" pitchFamily="34" charset="0"/>
            </a:endParaRPr>
          </a:p>
        </p:txBody>
      </p:sp>
    </p:spTree>
    <p:extLst>
      <p:ext uri="{BB962C8B-B14F-4D97-AF65-F5344CB8AC3E}">
        <p14:creationId xmlns:p14="http://schemas.microsoft.com/office/powerpoint/2010/main" val="2257729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7764"/>
                                        </p:tgtEl>
                                        <p:attrNameLst>
                                          <p:attrName>style.visibility</p:attrName>
                                        </p:attrNameLst>
                                      </p:cBhvr>
                                      <p:to>
                                        <p:strVal val="visible"/>
                                      </p:to>
                                    </p:set>
                                    <p:animEffect>
                                      <p:cBhvr>
                                        <p:cTn id="7" dur="580">
                                          <p:stCondLst>
                                            <p:cond delay="0"/>
                                          </p:stCondLst>
                                        </p:cTn>
                                        <p:tgtEl>
                                          <p:spTgt spid="117764"/>
                                        </p:tgtEl>
                                      </p:cBhvr>
                                    </p:animEffect>
                                    <p:anim calcmode="lin" valueType="num">
                                      <p:cBhvr>
                                        <p:cTn id="8" dur="1822" tmFilter="0,0; 0.14,0.36; 0.43,0.73; 0.71,0.91; 1.0,1.0">
                                          <p:stCondLst>
                                            <p:cond delay="0"/>
                                          </p:stCondLst>
                                        </p:cTn>
                                        <p:tgtEl>
                                          <p:spTgt spid="11776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776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776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776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7764"/>
                                        </p:tgtEl>
                                        <p:attrNameLst>
                                          <p:attrName>ppt_y</p:attrName>
                                        </p:attrNameLst>
                                      </p:cBhvr>
                                      <p:tavLst>
                                        <p:tav tm="0" fmla="#ppt_y-sin(pi*$)/81">
                                          <p:val>
                                            <p:fltVal val="0"/>
                                          </p:val>
                                        </p:tav>
                                        <p:tav tm="100000">
                                          <p:val>
                                            <p:fltVal val="1"/>
                                          </p:val>
                                        </p:tav>
                                      </p:tavLst>
                                    </p:anim>
                                    <p:animScale>
                                      <p:cBhvr>
                                        <p:cTn id="13" dur="26">
                                          <p:stCondLst>
                                            <p:cond delay="650"/>
                                          </p:stCondLst>
                                        </p:cTn>
                                        <p:tgtEl>
                                          <p:spTgt spid="117764"/>
                                        </p:tgtEl>
                                      </p:cBhvr>
                                      <p:to x="100000" y="60000"/>
                                    </p:animScale>
                                    <p:animScale>
                                      <p:cBhvr>
                                        <p:cTn id="14" dur="166" decel="50000">
                                          <p:stCondLst>
                                            <p:cond delay="676"/>
                                          </p:stCondLst>
                                        </p:cTn>
                                        <p:tgtEl>
                                          <p:spTgt spid="117764"/>
                                        </p:tgtEl>
                                      </p:cBhvr>
                                      <p:to x="100000" y="100000"/>
                                    </p:animScale>
                                    <p:animScale>
                                      <p:cBhvr>
                                        <p:cTn id="15" dur="26">
                                          <p:stCondLst>
                                            <p:cond delay="1312"/>
                                          </p:stCondLst>
                                        </p:cTn>
                                        <p:tgtEl>
                                          <p:spTgt spid="117764"/>
                                        </p:tgtEl>
                                      </p:cBhvr>
                                      <p:to x="100000" y="80000"/>
                                    </p:animScale>
                                    <p:animScale>
                                      <p:cBhvr>
                                        <p:cTn id="16" dur="166" decel="50000">
                                          <p:stCondLst>
                                            <p:cond delay="1338"/>
                                          </p:stCondLst>
                                        </p:cTn>
                                        <p:tgtEl>
                                          <p:spTgt spid="117764"/>
                                        </p:tgtEl>
                                      </p:cBhvr>
                                      <p:to x="100000" y="100000"/>
                                    </p:animScale>
                                    <p:animScale>
                                      <p:cBhvr>
                                        <p:cTn id="17" dur="26">
                                          <p:stCondLst>
                                            <p:cond delay="1642"/>
                                          </p:stCondLst>
                                        </p:cTn>
                                        <p:tgtEl>
                                          <p:spTgt spid="117764"/>
                                        </p:tgtEl>
                                      </p:cBhvr>
                                      <p:to x="100000" y="90000"/>
                                    </p:animScale>
                                    <p:animScale>
                                      <p:cBhvr>
                                        <p:cTn id="18" dur="166" decel="50000">
                                          <p:stCondLst>
                                            <p:cond delay="1668"/>
                                          </p:stCondLst>
                                        </p:cTn>
                                        <p:tgtEl>
                                          <p:spTgt spid="117764"/>
                                        </p:tgtEl>
                                      </p:cBhvr>
                                      <p:to x="100000" y="100000"/>
                                    </p:animScale>
                                    <p:animScale>
                                      <p:cBhvr>
                                        <p:cTn id="19" dur="26">
                                          <p:stCondLst>
                                            <p:cond delay="1808"/>
                                          </p:stCondLst>
                                        </p:cTn>
                                        <p:tgtEl>
                                          <p:spTgt spid="117764"/>
                                        </p:tgtEl>
                                      </p:cBhvr>
                                      <p:to x="100000" y="95000"/>
                                    </p:animScale>
                                    <p:animScale>
                                      <p:cBhvr>
                                        <p:cTn id="20" dur="166" decel="50000">
                                          <p:stCondLst>
                                            <p:cond delay="1834"/>
                                          </p:stCondLst>
                                        </p:cTn>
                                        <p:tgtEl>
                                          <p:spTgt spid="11776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bldLvl="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a:xfrm>
            <a:off x="466725" y="702246"/>
            <a:ext cx="8229600" cy="762570"/>
          </a:xfrm>
          <a:ln/>
        </p:spPr>
        <p:txBody>
          <a:bodyPr>
            <a:noAutofit/>
          </a:bodyPr>
          <a:lstStyle/>
          <a:p>
            <a:pPr marL="0" indent="0" algn="l"/>
            <a:r>
              <a:rPr lang="en-US" altLang="zh-CN" sz="4000" dirty="0">
                <a:latin typeface="黑体" panose="02010609060101010101" pitchFamily="49" charset="-122"/>
                <a:ea typeface="黑体" panose="02010609060101010101" pitchFamily="49" charset="-122"/>
              </a:rPr>
              <a:t>3</a:t>
            </a:r>
            <a:r>
              <a:rPr lang="zh-CN" altLang="en-US" sz="4000" dirty="0">
                <a:latin typeface="黑体" panose="02010609060101010101" pitchFamily="49" charset="-122"/>
                <a:ea typeface="黑体" panose="02010609060101010101" pitchFamily="49" charset="-122"/>
              </a:rPr>
              <a:t>、初始化</a:t>
            </a:r>
          </a:p>
        </p:txBody>
      </p:sp>
      <p:sp>
        <p:nvSpPr>
          <p:cNvPr id="118787" name="Rectangle 3"/>
          <p:cNvSpPr>
            <a:spLocks noGrp="1" noChangeArrowheads="1"/>
          </p:cNvSpPr>
          <p:nvPr>
            <p:ph type="body" idx="1"/>
          </p:nvPr>
        </p:nvSpPr>
        <p:spPr>
          <a:xfrm>
            <a:off x="395288" y="1618695"/>
            <a:ext cx="8301037" cy="4248150"/>
          </a:xfrm>
          <a:ln/>
        </p:spPr>
        <p:txBody>
          <a:bodyPr/>
          <a:lstStyle/>
          <a:p>
            <a:pPr marL="342900" indent="-342900" algn="just">
              <a:buClr>
                <a:schemeClr val="tx2"/>
              </a:buClr>
              <a:buFont typeface="Wingdings" panose="05000000000000000000" pitchFamily="2" charset="2"/>
              <a:buNone/>
            </a:pPr>
            <a:r>
              <a:rPr lang="zh-CN" altLang="en-US" b="1" dirty="0">
                <a:solidFill>
                  <a:srgbClr val="0000FF"/>
                </a:solidFill>
                <a:latin typeface="Times New Roman" panose="02020603050405020304" pitchFamily="18" charset="0"/>
                <a:sym typeface="Times New Roman" panose="02020603050405020304" pitchFamily="18" charset="0"/>
              </a:rPr>
              <a:t>数组的初始化方式有两种</a:t>
            </a:r>
            <a:r>
              <a:rPr lang="en-US" altLang="zh-CN" b="1" dirty="0">
                <a:solidFill>
                  <a:srgbClr val="0000FF"/>
                </a:solidFill>
                <a:latin typeface="Times New Roman" panose="02020603050405020304" pitchFamily="18" charset="0"/>
                <a:sym typeface="Times New Roman" panose="02020603050405020304" pitchFamily="18" charset="0"/>
              </a:rPr>
              <a:t>:</a:t>
            </a:r>
            <a:endParaRPr lang="zh-CN" altLang="en-US" b="1" dirty="0">
              <a:solidFill>
                <a:srgbClr val="0000FF"/>
              </a:solidFill>
              <a:latin typeface="Times New Roman" panose="02020603050405020304" pitchFamily="18" charset="0"/>
              <a:sym typeface="Times New Roman" panose="02020603050405020304" pitchFamily="18" charset="0"/>
            </a:endParaRPr>
          </a:p>
          <a:p>
            <a:pPr marL="742950" lvl="1" indent="-285750" algn="just">
              <a:buClr>
                <a:schemeClr val="tx1"/>
              </a:buClr>
              <a:buFont typeface="Wingdings" panose="05000000000000000000" pitchFamily="2" charset="2"/>
              <a:buChar char="v"/>
            </a:pPr>
            <a:r>
              <a:rPr lang="zh-CN" altLang="en-US" b="1" dirty="0">
                <a:solidFill>
                  <a:schemeClr val="accent2"/>
                </a:solidFill>
                <a:latin typeface="Times New Roman" panose="02020603050405020304" pitchFamily="18" charset="0"/>
                <a:sym typeface="Times New Roman" panose="02020603050405020304" pitchFamily="18" charset="0"/>
              </a:rPr>
              <a:t>方式一</a:t>
            </a:r>
            <a:r>
              <a:rPr lang="zh-CN" altLang="en-US" b="1" dirty="0">
                <a:latin typeface="Times New Roman" panose="02020603050405020304" pitchFamily="18" charset="0"/>
                <a:sym typeface="Times New Roman" panose="02020603050405020304" pitchFamily="18" charset="0"/>
              </a:rPr>
              <a:t>是在声明和实例子化数组之后给数组的每个元素赋初值。一次初始化一个元素。</a:t>
            </a:r>
          </a:p>
          <a:p>
            <a:pPr marL="742950" lvl="1" indent="-285750" algn="just">
              <a:buClr>
                <a:schemeClr val="tx1"/>
              </a:buClr>
              <a:buFont typeface="Wingdings" panose="05000000000000000000" pitchFamily="2" charset="2"/>
              <a:buNone/>
            </a:pPr>
            <a:r>
              <a:rPr lang="zh-CN" altLang="en-US" b="1" dirty="0">
                <a:latin typeface="Times New Roman" panose="02020603050405020304" pitchFamily="18" charset="0"/>
                <a:sym typeface="Times New Roman" panose="02020603050405020304" pitchFamily="18" charset="0"/>
              </a:rPr>
              <a:t>	例如： </a:t>
            </a:r>
          </a:p>
          <a:p>
            <a:pPr marL="742950" lvl="1" indent="-285750" algn="just">
              <a:buClr>
                <a:schemeClr val="tx1"/>
              </a:buClr>
              <a:buFont typeface="Wingdings" panose="05000000000000000000" pitchFamily="2" charset="2"/>
              <a:buNone/>
            </a:pPr>
            <a:r>
              <a:rPr lang="zh-CN" altLang="en-US" b="1" dirty="0">
                <a:latin typeface="Times New Roman" panose="02020603050405020304" pitchFamily="18" charset="0"/>
                <a:sym typeface="Times New Roman" panose="02020603050405020304" pitchFamily="18" charset="0"/>
              </a:rPr>
              <a:t>	</a:t>
            </a:r>
            <a:r>
              <a:rPr lang="en-US" altLang="zh-CN" sz="2800" dirty="0" err="1"/>
              <a:t>int</a:t>
            </a:r>
            <a:r>
              <a:rPr lang="en-US" altLang="zh-CN" sz="2800" dirty="0"/>
              <a:t>[ ] x=new </a:t>
            </a:r>
            <a:r>
              <a:rPr lang="en-US" altLang="zh-CN" sz="2800" dirty="0" err="1"/>
              <a:t>int</a:t>
            </a:r>
            <a:r>
              <a:rPr lang="en-US" altLang="zh-CN" sz="2800" dirty="0"/>
              <a:t>[100];</a:t>
            </a:r>
            <a:endParaRPr lang="zh-CN" altLang="en-US" sz="2800" dirty="0"/>
          </a:p>
          <a:p>
            <a:pPr marL="742950" lvl="1" indent="-285750" algn="l">
              <a:buClr>
                <a:schemeClr val="tx1"/>
              </a:buClr>
              <a:buFont typeface="Wingdings" panose="05000000000000000000" pitchFamily="2" charset="2"/>
              <a:buNone/>
            </a:pPr>
            <a:r>
              <a:rPr lang="en-US" altLang="zh-CN" sz="2800" dirty="0"/>
              <a:t>	x[0]=1;</a:t>
            </a:r>
            <a:endParaRPr lang="zh-CN" altLang="en-US" sz="2800" dirty="0"/>
          </a:p>
          <a:p>
            <a:pPr marL="342900" indent="-342900" algn="l"/>
            <a:r>
              <a:rPr lang="en-US" altLang="zh-CN" sz="2800" dirty="0"/>
              <a:t>	    x[1]=2;</a:t>
            </a:r>
            <a:endParaRPr lang="zh-CN" altLang="en-US" sz="2800" dirty="0"/>
          </a:p>
          <a:p>
            <a:pPr marL="342900" indent="-342900" algn="l"/>
            <a:r>
              <a:rPr lang="en-US" altLang="zh-CN" sz="2800" dirty="0"/>
              <a:t>	    x[2]=3;          	</a:t>
            </a:r>
            <a:endParaRPr lang="zh-CN" altLang="en-US" sz="2800" dirty="0"/>
          </a:p>
          <a:p>
            <a:pPr marL="342900" indent="-342900" algn="l"/>
            <a:r>
              <a:rPr lang="en-US" altLang="zh-CN" sz="2800" dirty="0"/>
              <a:t>        x[3]=4; …       </a:t>
            </a:r>
            <a:endParaRPr lang="zh-CN" altLang="en-US" sz="3200" dirty="0"/>
          </a:p>
        </p:txBody>
      </p:sp>
    </p:spTree>
    <p:extLst>
      <p:ext uri="{BB962C8B-B14F-4D97-AF65-F5344CB8AC3E}">
        <p14:creationId xmlns:p14="http://schemas.microsoft.com/office/powerpoint/2010/main" val="8501882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a:xfrm>
            <a:off x="161215" y="442374"/>
            <a:ext cx="8785225" cy="4316058"/>
          </a:xfrm>
          <a:ln/>
        </p:spPr>
        <p:txBody>
          <a:bodyPr/>
          <a:lstStyle/>
          <a:p>
            <a:pPr marL="742950" lvl="1" indent="-285750" algn="just">
              <a:buClr>
                <a:schemeClr val="tx1"/>
              </a:buClr>
              <a:buFont typeface="Wingdings" panose="05000000000000000000" pitchFamily="2" charset="2"/>
              <a:buChar char="v"/>
            </a:pPr>
            <a:r>
              <a:rPr lang="zh-CN" altLang="en-US" b="1" dirty="0">
                <a:solidFill>
                  <a:schemeClr val="accent2"/>
                </a:solidFill>
                <a:latin typeface="Times New Roman" panose="02020603050405020304" pitchFamily="18" charset="0"/>
                <a:sym typeface="Times New Roman" panose="02020603050405020304" pitchFamily="18" charset="0"/>
              </a:rPr>
              <a:t>方式二：</a:t>
            </a:r>
            <a:r>
              <a:rPr lang="zh-CN" altLang="en-US" b="1" dirty="0">
                <a:latin typeface="Times New Roman" panose="02020603050405020304" pitchFamily="18" charset="0"/>
                <a:sym typeface="Times New Roman" panose="02020603050405020304" pitchFamily="18" charset="0"/>
              </a:rPr>
              <a:t>是在声明数组的同时进行初始化。</a:t>
            </a:r>
          </a:p>
          <a:p>
            <a:pPr marL="742950" lvl="1" indent="-285750" algn="just">
              <a:buClr>
                <a:schemeClr val="tx1"/>
              </a:buClr>
              <a:buFont typeface="Wingdings" panose="05000000000000000000" pitchFamily="2" charset="2"/>
              <a:buNone/>
            </a:pPr>
            <a:r>
              <a:rPr lang="zh-CN" altLang="en-US" b="1" dirty="0">
                <a:latin typeface="Times New Roman" panose="02020603050405020304" pitchFamily="18" charset="0"/>
                <a:sym typeface="Times New Roman" panose="02020603050405020304" pitchFamily="18" charset="0"/>
              </a:rPr>
              <a:t>	</a:t>
            </a:r>
            <a:r>
              <a:rPr lang="zh-CN" altLang="en-US" sz="3200" b="1" dirty="0"/>
              <a:t>示例</a:t>
            </a:r>
            <a:r>
              <a:rPr lang="en-US" altLang="zh-CN" sz="3200" b="1" dirty="0"/>
              <a:t>:</a:t>
            </a:r>
            <a:r>
              <a:rPr lang="en-US" altLang="zh-CN" sz="2800" b="1" dirty="0"/>
              <a:t>  </a:t>
            </a:r>
            <a:r>
              <a:rPr lang="en-US" altLang="zh-CN" sz="2800" b="1" dirty="0" err="1"/>
              <a:t>int</a:t>
            </a:r>
            <a:r>
              <a:rPr lang="en-US" altLang="zh-CN" sz="2800" b="1" dirty="0"/>
              <a:t>[ ] n = { 10, 20, 30, 40, 50 };</a:t>
            </a:r>
            <a:endParaRPr lang="zh-CN" altLang="en-US" sz="2800" b="1" dirty="0"/>
          </a:p>
          <a:p>
            <a:pPr marL="1600200" lvl="3" indent="-228600" algn="l" eaLnBrk="1" hangingPunct="1">
              <a:buFont typeface="Times New Roman" panose="02020603050405020304" pitchFamily="18" charset="0"/>
              <a:buChar char="•"/>
            </a:pPr>
            <a:r>
              <a:rPr lang="zh-CN" altLang="en-US" sz="2000" b="1" dirty="0"/>
              <a:t>上面语句创建了一个含有五个元素的数组</a:t>
            </a:r>
          </a:p>
          <a:p>
            <a:pPr marL="1600200" lvl="3" indent="-228600" algn="l" eaLnBrk="1" hangingPunct="1">
              <a:buFont typeface="Times New Roman" panose="02020603050405020304" pitchFamily="18" charset="0"/>
              <a:buChar char="•"/>
            </a:pPr>
            <a:r>
              <a:rPr lang="zh-CN" altLang="en-US" sz="2000" b="1" dirty="0"/>
              <a:t>下标值分别为</a:t>
            </a:r>
            <a:r>
              <a:rPr lang="en-US" altLang="zh-CN" sz="2000" b="1" dirty="0"/>
              <a:t>0, 1, 2, 3, 4</a:t>
            </a:r>
            <a:endParaRPr lang="zh-CN" altLang="en-US" sz="2000" b="1" dirty="0"/>
          </a:p>
          <a:p>
            <a:pPr marL="1600200" lvl="3" indent="-228600" algn="l" eaLnBrk="1" hangingPunct="1">
              <a:buFont typeface="Times New Roman" panose="02020603050405020304" pitchFamily="18" charset="0"/>
              <a:buChar char="•"/>
            </a:pPr>
            <a:r>
              <a:rPr lang="zh-CN" altLang="en-US" sz="2000" b="1" dirty="0"/>
              <a:t>这时不需要运算符</a:t>
            </a:r>
            <a:r>
              <a:rPr lang="en-US" altLang="zh-CN" sz="2000" b="1" dirty="0">
                <a:solidFill>
                  <a:srgbClr val="FF0000"/>
                </a:solidFill>
              </a:rPr>
              <a:t>new</a:t>
            </a:r>
            <a:endParaRPr lang="zh-CN" altLang="en-US" sz="2000" b="1" dirty="0">
              <a:solidFill>
                <a:srgbClr val="FF0000"/>
              </a:solidFill>
            </a:endParaRPr>
          </a:p>
          <a:p>
            <a:pPr marL="742950" lvl="1" indent="-285750" algn="just">
              <a:buClr>
                <a:schemeClr val="tx1"/>
              </a:buClr>
              <a:buFont typeface="Wingdings" panose="05000000000000000000" pitchFamily="2" charset="2"/>
              <a:buNone/>
            </a:pPr>
            <a:endParaRPr lang="zh-CN" altLang="en-US" b="1" dirty="0">
              <a:solidFill>
                <a:srgbClr val="FF0000"/>
              </a:solidFill>
            </a:endParaRPr>
          </a:p>
          <a:p>
            <a:pPr marL="742950" lvl="1" indent="-285750" algn="just">
              <a:buClr>
                <a:schemeClr val="tx1"/>
              </a:buClr>
              <a:buFont typeface="Wingdings" panose="05000000000000000000" pitchFamily="2" charset="2"/>
              <a:buNone/>
            </a:pPr>
            <a:r>
              <a:rPr lang="en-US" altLang="zh-CN" b="1" dirty="0">
                <a:latin typeface="Times New Roman" panose="02020603050405020304" pitchFamily="18" charset="0"/>
                <a:sym typeface="Times New Roman" panose="02020603050405020304" pitchFamily="18" charset="0"/>
              </a:rPr>
              <a:t>	</a:t>
            </a:r>
            <a:r>
              <a:rPr lang="zh-CN" altLang="en-US" b="1" dirty="0">
                <a:latin typeface="Times New Roman" panose="02020603050405020304" pitchFamily="18" charset="0"/>
                <a:sym typeface="Times New Roman" panose="02020603050405020304" pitchFamily="18" charset="0"/>
              </a:rPr>
              <a:t>在语句中</a:t>
            </a:r>
            <a:r>
              <a:rPr lang="zh-CN" altLang="en-US" b="1" dirty="0">
                <a:solidFill>
                  <a:srgbClr val="FF0000"/>
                </a:solidFill>
                <a:latin typeface="Times New Roman" panose="02020603050405020304" pitchFamily="18" charset="0"/>
                <a:sym typeface="Times New Roman" panose="02020603050405020304" pitchFamily="18" charset="0"/>
              </a:rPr>
              <a:t>不必明确指明数组的长度</a:t>
            </a:r>
            <a:r>
              <a:rPr lang="zh-CN" altLang="en-US" b="1" dirty="0">
                <a:latin typeface="Times New Roman" panose="02020603050405020304" pitchFamily="18" charset="0"/>
                <a:sym typeface="Times New Roman" panose="02020603050405020304" pitchFamily="18" charset="0"/>
              </a:rPr>
              <a:t>，因为它已经体现在所给出的数据元素个数之中了，系统会自动根据所给的元素个数为数组分配一定的内存空间。如上例中数组</a:t>
            </a:r>
            <a:r>
              <a:rPr lang="en-US" altLang="zh-CN" b="1" dirty="0">
                <a:latin typeface="Times New Roman" panose="02020603050405020304" pitchFamily="18" charset="0"/>
                <a:sym typeface="Times New Roman" panose="02020603050405020304" pitchFamily="18" charset="0"/>
              </a:rPr>
              <a:t>a</a:t>
            </a:r>
            <a:r>
              <a:rPr lang="zh-CN" altLang="en-US" b="1" dirty="0">
                <a:latin typeface="Times New Roman" panose="02020603050405020304" pitchFamily="18" charset="0"/>
                <a:sym typeface="Times New Roman" panose="02020603050405020304" pitchFamily="18" charset="0"/>
              </a:rPr>
              <a:t>的长度自动设置为</a:t>
            </a:r>
            <a:r>
              <a:rPr lang="en-US" altLang="zh-CN" b="1" dirty="0">
                <a:latin typeface="Times New Roman" panose="02020603050405020304" pitchFamily="18" charset="0"/>
                <a:sym typeface="Times New Roman" panose="02020603050405020304" pitchFamily="18" charset="0"/>
              </a:rPr>
              <a:t>5</a:t>
            </a:r>
            <a:r>
              <a:rPr lang="zh-CN" altLang="en-US" b="1" dirty="0">
                <a:latin typeface="Times New Roman" panose="02020603050405020304" pitchFamily="18" charset="0"/>
                <a:sym typeface="Times New Roman" panose="02020603050405020304" pitchFamily="18" charset="0"/>
              </a:rPr>
              <a:t>。</a:t>
            </a:r>
          </a:p>
          <a:p>
            <a:pPr marL="742950" lvl="1" indent="-285750" algn="just">
              <a:buClr>
                <a:schemeClr val="tx1"/>
              </a:buClr>
              <a:buFont typeface="Wingdings" panose="05000000000000000000" pitchFamily="2" charset="2"/>
              <a:buNone/>
            </a:pPr>
            <a:endParaRPr lang="zh-CN" altLang="en-US" b="1" dirty="0">
              <a:latin typeface="Times New Roman" panose="02020603050405020304" pitchFamily="18" charset="0"/>
              <a:sym typeface="Times New Roman" panose="02020603050405020304" pitchFamily="18" charset="0"/>
            </a:endParaRPr>
          </a:p>
          <a:p>
            <a:pPr marL="742950" lvl="1" indent="-285750" algn="just">
              <a:buClr>
                <a:schemeClr val="tx1"/>
              </a:buClr>
              <a:buFont typeface="Wingdings" panose="05000000000000000000" pitchFamily="2" charset="2"/>
              <a:buNone/>
            </a:pPr>
            <a:r>
              <a:rPr lang="zh-CN" altLang="en-US" b="1" u="sng" dirty="0">
                <a:solidFill>
                  <a:srgbClr val="0000FF"/>
                </a:solidFill>
                <a:latin typeface="Times New Roman" panose="02020603050405020304" pitchFamily="18" charset="0"/>
                <a:sym typeface="Times New Roman" panose="02020603050405020304" pitchFamily="18" charset="0"/>
              </a:rPr>
              <a:t>注： “</a:t>
            </a:r>
            <a:r>
              <a:rPr lang="en-US" altLang="zh-CN" b="1" u="sng" dirty="0">
                <a:solidFill>
                  <a:srgbClr val="0000FF"/>
                </a:solidFill>
                <a:latin typeface="Times New Roman" panose="02020603050405020304" pitchFamily="18" charset="0"/>
                <a:sym typeface="Times New Roman" panose="02020603050405020304" pitchFamily="18" charset="0"/>
              </a:rPr>
              <a:t>{}”</a:t>
            </a:r>
            <a:r>
              <a:rPr lang="zh-CN" altLang="en-US" b="1" u="sng" dirty="0">
                <a:solidFill>
                  <a:srgbClr val="0000FF"/>
                </a:solidFill>
                <a:latin typeface="Times New Roman" panose="02020603050405020304" pitchFamily="18" charset="0"/>
                <a:sym typeface="Times New Roman" panose="02020603050405020304" pitchFamily="18" charset="0"/>
              </a:rPr>
              <a:t>里的每一个数组元素的数据类型必须是相同的。</a:t>
            </a:r>
            <a:endParaRPr lang="zh-CN" altLang="en-US" b="1" dirty="0">
              <a:solidFill>
                <a:srgbClr val="0000FF"/>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36691248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a:xfrm>
            <a:off x="566800" y="631225"/>
            <a:ext cx="7164387" cy="4525962"/>
          </a:xfrm>
          <a:ln/>
        </p:spPr>
        <p:txBody>
          <a:bodyPr>
            <a:normAutofit/>
          </a:bodyPr>
          <a:lstStyle/>
          <a:p>
            <a:pPr marL="1600200" lvl="3" indent="-228600" algn="l" eaLnBrk="1" hangingPunct="1">
              <a:spcBef>
                <a:spcPct val="0"/>
              </a:spcBef>
            </a:pPr>
            <a:r>
              <a:rPr lang="zh-CN" altLang="en-US" sz="3200" dirty="0"/>
              <a:t>比较：</a:t>
            </a:r>
          </a:p>
          <a:p>
            <a:pPr marL="1600200" lvl="3" indent="-228600" algn="l" eaLnBrk="1" hangingPunct="1">
              <a:spcBef>
                <a:spcPct val="0"/>
              </a:spcBef>
            </a:pPr>
            <a:r>
              <a:rPr lang="zh-CN" altLang="en-US" sz="3200" dirty="0"/>
              <a:t>写法一：</a:t>
            </a:r>
            <a:r>
              <a:rPr lang="en-US" altLang="zh-CN" sz="3200" dirty="0" err="1"/>
              <a:t>int</a:t>
            </a:r>
            <a:r>
              <a:rPr lang="en-US" altLang="zh-CN" sz="3200" dirty="0"/>
              <a:t>[ ]  a={1,2,3,4,5}; </a:t>
            </a:r>
            <a:r>
              <a:rPr lang="en-US" altLang="zh-CN" sz="3200" b="1" dirty="0">
                <a:solidFill>
                  <a:srgbClr val="FF0000"/>
                </a:solidFill>
              </a:rPr>
              <a:t>√</a:t>
            </a:r>
            <a:endParaRPr lang="en-US" altLang="zh-CN" sz="3200" dirty="0"/>
          </a:p>
          <a:p>
            <a:pPr marL="1600200" lvl="3" indent="-228600" algn="l" eaLnBrk="1" hangingPunct="1">
              <a:spcBef>
                <a:spcPct val="0"/>
              </a:spcBef>
            </a:pPr>
            <a:endParaRPr lang="zh-CN" altLang="en-US" sz="3200" dirty="0"/>
          </a:p>
          <a:p>
            <a:pPr marL="1600200" lvl="3" indent="-228600" algn="l" eaLnBrk="1" hangingPunct="1">
              <a:spcBef>
                <a:spcPct val="0"/>
              </a:spcBef>
            </a:pPr>
            <a:endParaRPr lang="zh-CN" altLang="en-US" sz="3200" dirty="0"/>
          </a:p>
          <a:p>
            <a:pPr marL="1600200" lvl="3" indent="-228600" algn="l" eaLnBrk="1" hangingPunct="1">
              <a:spcBef>
                <a:spcPct val="0"/>
              </a:spcBef>
            </a:pPr>
            <a:r>
              <a:rPr lang="zh-CN" altLang="en-US" sz="3200" dirty="0"/>
              <a:t>写法二：</a:t>
            </a:r>
            <a:r>
              <a:rPr lang="en-US" altLang="zh-CN" sz="3200" dirty="0" err="1"/>
              <a:t>int</a:t>
            </a:r>
            <a:r>
              <a:rPr lang="en-US" altLang="zh-CN" sz="3200" dirty="0"/>
              <a:t>[5 ]  a={1,2,3,4,5}; </a:t>
            </a:r>
            <a:r>
              <a:rPr lang="en-US" altLang="zh-CN" sz="3200" b="1" dirty="0">
                <a:solidFill>
                  <a:srgbClr val="FF0000"/>
                </a:solidFill>
              </a:rPr>
              <a:t>X</a:t>
            </a:r>
            <a:endParaRPr lang="zh-CN" altLang="en-US" sz="3200" b="1" dirty="0">
              <a:solidFill>
                <a:srgbClr val="FF0000"/>
              </a:solidFill>
            </a:endParaRPr>
          </a:p>
          <a:p>
            <a:pPr marL="1600200" lvl="3" indent="-228600" algn="l" eaLnBrk="1" hangingPunct="1">
              <a:spcBef>
                <a:spcPct val="0"/>
              </a:spcBef>
            </a:pPr>
            <a:endParaRPr lang="zh-CN" altLang="en-US" sz="3200" dirty="0"/>
          </a:p>
          <a:p>
            <a:pPr marL="1600200" lvl="3" indent="-228600" algn="l" eaLnBrk="1" hangingPunct="1">
              <a:spcBef>
                <a:spcPct val="0"/>
              </a:spcBef>
            </a:pPr>
            <a:endParaRPr lang="zh-CN" altLang="en-US" sz="3200" dirty="0"/>
          </a:p>
          <a:p>
            <a:pPr marL="1600200" lvl="3" indent="-228600" algn="l" eaLnBrk="1" hangingPunct="1">
              <a:spcBef>
                <a:spcPct val="0"/>
              </a:spcBef>
            </a:pPr>
            <a:r>
              <a:rPr lang="zh-CN" altLang="en-US" sz="3200" dirty="0"/>
              <a:t>写法三：</a:t>
            </a:r>
          </a:p>
          <a:p>
            <a:pPr marL="1600200" lvl="3" indent="-228600" algn="l" eaLnBrk="1" hangingPunct="1">
              <a:spcBef>
                <a:spcPct val="0"/>
              </a:spcBef>
            </a:pPr>
            <a:r>
              <a:rPr lang="en-US" altLang="zh-CN" sz="3200" dirty="0" err="1"/>
              <a:t>int</a:t>
            </a:r>
            <a:r>
              <a:rPr lang="en-US" altLang="zh-CN" sz="3200" dirty="0"/>
              <a:t>[ ]  a;          </a:t>
            </a:r>
            <a:endParaRPr lang="zh-CN" altLang="en-US" sz="3200" dirty="0"/>
          </a:p>
          <a:p>
            <a:pPr marL="1600200" lvl="3" indent="-228600" algn="l" eaLnBrk="1" hangingPunct="1">
              <a:spcBef>
                <a:spcPct val="0"/>
              </a:spcBef>
            </a:pPr>
            <a:r>
              <a:rPr lang="en-US" altLang="zh-CN" sz="3200" dirty="0"/>
              <a:t> a={1,2,3,4,5};   </a:t>
            </a:r>
            <a:r>
              <a:rPr lang="en-US" altLang="zh-CN" sz="3200" b="1" dirty="0">
                <a:solidFill>
                  <a:srgbClr val="FF0000"/>
                </a:solidFill>
              </a:rPr>
              <a:t>X</a:t>
            </a:r>
            <a:endParaRPr lang="zh-CN" altLang="en-US" sz="3200" dirty="0"/>
          </a:p>
        </p:txBody>
      </p:sp>
    </p:spTree>
    <p:extLst>
      <p:ext uri="{BB962C8B-B14F-4D97-AF65-F5344CB8AC3E}">
        <p14:creationId xmlns:p14="http://schemas.microsoft.com/office/powerpoint/2010/main" val="22277292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a:xfrm>
            <a:off x="539750" y="234950"/>
            <a:ext cx="7986713" cy="387350"/>
          </a:xfrm>
          <a:ln/>
        </p:spPr>
        <p:txBody>
          <a:bodyPr>
            <a:normAutofit fontScale="90000"/>
          </a:bodyPr>
          <a:lstStyle/>
          <a:p>
            <a:pPr marL="0" indent="0"/>
            <a:r>
              <a:rPr lang="zh-CN" altLang="en-US" b="0">
                <a:solidFill>
                  <a:schemeClr val="bg1"/>
                </a:solidFill>
              </a:rPr>
              <a:t>示例</a:t>
            </a:r>
            <a:endParaRPr lang="zh-CN" altLang="en-US"/>
          </a:p>
        </p:txBody>
      </p:sp>
      <p:sp>
        <p:nvSpPr>
          <p:cNvPr id="121859" name="Rectangle 3"/>
          <p:cNvSpPr>
            <a:spLocks noGrp="1" noChangeArrowheads="1"/>
          </p:cNvSpPr>
          <p:nvPr>
            <p:ph type="body" idx="1"/>
          </p:nvPr>
        </p:nvSpPr>
        <p:spPr>
          <a:xfrm>
            <a:off x="179388" y="710214"/>
            <a:ext cx="5916612" cy="5271486"/>
          </a:xfrm>
          <a:ln/>
        </p:spPr>
        <p:txBody>
          <a:bodyPr/>
          <a:lstStyle/>
          <a:p>
            <a:pPr marL="742950" lvl="1" indent="-285750" algn="l">
              <a:buFont typeface="Times New Roman" panose="02020603050405020304" pitchFamily="18" charset="0"/>
              <a:buChar char="•"/>
            </a:pPr>
            <a:r>
              <a:rPr lang="en-US" altLang="zh-CN" sz="2800" b="1" dirty="0" err="1">
                <a:solidFill>
                  <a:srgbClr val="FF0000"/>
                </a:solidFill>
              </a:rPr>
              <a:t>int</a:t>
            </a:r>
            <a:r>
              <a:rPr lang="en-US" altLang="zh-CN" sz="2800" b="1" dirty="0">
                <a:solidFill>
                  <a:schemeClr val="accent2"/>
                </a:solidFill>
              </a:rPr>
              <a:t>[ ] c = </a:t>
            </a:r>
            <a:r>
              <a:rPr lang="en-US" altLang="zh-CN" sz="2800" b="1" dirty="0">
                <a:solidFill>
                  <a:srgbClr val="FF0000"/>
                </a:solidFill>
              </a:rPr>
              <a:t>new</a:t>
            </a:r>
            <a:r>
              <a:rPr lang="en-US" altLang="zh-CN" sz="2800" b="1" dirty="0">
                <a:solidFill>
                  <a:schemeClr val="accent2"/>
                </a:solidFill>
              </a:rPr>
              <a:t> </a:t>
            </a:r>
            <a:r>
              <a:rPr lang="en-US" altLang="zh-CN" sz="2800" b="1" dirty="0" err="1">
                <a:solidFill>
                  <a:srgbClr val="FF0000"/>
                </a:solidFill>
              </a:rPr>
              <a:t>int</a:t>
            </a:r>
            <a:r>
              <a:rPr lang="en-US" altLang="zh-CN" sz="2800" b="1" dirty="0">
                <a:solidFill>
                  <a:schemeClr val="accent2"/>
                </a:solidFill>
              </a:rPr>
              <a:t>[12];</a:t>
            </a:r>
            <a:endParaRPr lang="zh-CN" altLang="en-US" sz="2800" b="1" dirty="0">
              <a:solidFill>
                <a:schemeClr val="accent2"/>
              </a:solidFill>
            </a:endParaRPr>
          </a:p>
          <a:p>
            <a:pPr marL="342900" indent="-342900" algn="l">
              <a:buFont typeface="Times New Roman" panose="02020603050405020304" pitchFamily="18" charset="0"/>
              <a:buChar char="•"/>
            </a:pPr>
            <a:r>
              <a:rPr lang="en-US" altLang="zh-CN" sz="3200" b="1" dirty="0">
                <a:solidFill>
                  <a:schemeClr val="accent2"/>
                </a:solidFill>
              </a:rPr>
              <a:t>c</a:t>
            </a:r>
            <a:r>
              <a:rPr lang="en-US" altLang="zh-CN" sz="3200" b="1" dirty="0"/>
              <a:t> </a:t>
            </a:r>
            <a:r>
              <a:rPr lang="zh-CN" altLang="en-US" sz="3200" b="1" dirty="0"/>
              <a:t>是数组名</a:t>
            </a:r>
          </a:p>
          <a:p>
            <a:pPr marL="342900" indent="-342900" algn="l">
              <a:buFont typeface="Times New Roman" panose="02020603050405020304" pitchFamily="18" charset="0"/>
              <a:buChar char="•"/>
            </a:pPr>
            <a:r>
              <a:rPr lang="zh-CN" altLang="en-US" sz="3200" b="1" dirty="0"/>
              <a:t>第一个数组元素的下标为</a:t>
            </a:r>
            <a:r>
              <a:rPr lang="en-US" altLang="zh-CN" sz="3200" b="1" dirty="0">
                <a:solidFill>
                  <a:srgbClr val="FF0000"/>
                </a:solidFill>
              </a:rPr>
              <a:t>0</a:t>
            </a:r>
            <a:r>
              <a:rPr lang="en-US" altLang="zh-CN" sz="3200" b="1" dirty="0"/>
              <a:t> </a:t>
            </a:r>
            <a:endParaRPr lang="zh-CN" altLang="en-US" sz="3200" b="1" dirty="0"/>
          </a:p>
          <a:p>
            <a:pPr marL="342900" indent="-342900" algn="l">
              <a:buFont typeface="Times New Roman" panose="02020603050405020304" pitchFamily="18" charset="0"/>
              <a:buChar char="•"/>
            </a:pPr>
            <a:r>
              <a:rPr lang="zh-CN" altLang="en-US" sz="3200" b="1" dirty="0"/>
              <a:t>使用数组可以通过数组名与下标</a:t>
            </a:r>
          </a:p>
          <a:p>
            <a:pPr marL="342900" indent="-342900" algn="l">
              <a:buFont typeface="Times New Roman" panose="02020603050405020304" pitchFamily="18" charset="0"/>
              <a:buChar char="•"/>
            </a:pPr>
            <a:r>
              <a:rPr lang="zh-CN" altLang="en-US" sz="3200" b="1" dirty="0"/>
              <a:t>每个数组元素类似于普通的变量</a:t>
            </a:r>
          </a:p>
          <a:p>
            <a:pPr marL="742950" lvl="1" indent="-285750" algn="l">
              <a:buFont typeface="Times New Roman" panose="02020603050405020304" pitchFamily="18" charset="0"/>
              <a:buChar char="•"/>
            </a:pPr>
            <a:r>
              <a:rPr lang="en-US" altLang="zh-CN" sz="2800" b="1" dirty="0">
                <a:solidFill>
                  <a:schemeClr val="accent2"/>
                </a:solidFill>
              </a:rPr>
              <a:t>c[ </a:t>
            </a:r>
            <a:r>
              <a:rPr lang="en-US" altLang="zh-CN" sz="2800" b="1" dirty="0">
                <a:solidFill>
                  <a:srgbClr val="FF0000"/>
                </a:solidFill>
              </a:rPr>
              <a:t>0</a:t>
            </a:r>
            <a:r>
              <a:rPr lang="en-US" altLang="zh-CN" sz="2800" b="1" dirty="0">
                <a:solidFill>
                  <a:schemeClr val="accent2"/>
                </a:solidFill>
              </a:rPr>
              <a:t> ] = </a:t>
            </a:r>
            <a:r>
              <a:rPr lang="en-US" altLang="zh-CN" sz="2800" b="1" dirty="0">
                <a:solidFill>
                  <a:srgbClr val="FF0000"/>
                </a:solidFill>
              </a:rPr>
              <a:t>3</a:t>
            </a:r>
            <a:r>
              <a:rPr lang="en-US" altLang="zh-CN" sz="2800" b="1" dirty="0">
                <a:solidFill>
                  <a:schemeClr val="accent2"/>
                </a:solidFill>
              </a:rPr>
              <a:t>;</a:t>
            </a:r>
            <a:endParaRPr lang="zh-CN" altLang="en-US" sz="2800" b="1" dirty="0">
              <a:solidFill>
                <a:schemeClr val="accent2"/>
              </a:solidFill>
            </a:endParaRPr>
          </a:p>
          <a:p>
            <a:pPr marL="742950" lvl="1" indent="-285750" algn="l">
              <a:buFont typeface="Times New Roman" panose="02020603050405020304" pitchFamily="18" charset="0"/>
              <a:buChar char="•"/>
            </a:pPr>
            <a:r>
              <a:rPr lang="en-US" altLang="zh-CN" sz="2800" b="1" dirty="0">
                <a:solidFill>
                  <a:schemeClr val="accent2"/>
                </a:solidFill>
              </a:rPr>
              <a:t>c[ </a:t>
            </a:r>
            <a:r>
              <a:rPr lang="en-US" altLang="zh-CN" sz="2800" b="1" dirty="0">
                <a:solidFill>
                  <a:srgbClr val="FF0000"/>
                </a:solidFill>
              </a:rPr>
              <a:t>0</a:t>
            </a:r>
            <a:r>
              <a:rPr lang="en-US" altLang="zh-CN" sz="2800" b="1" dirty="0">
                <a:solidFill>
                  <a:schemeClr val="accent2"/>
                </a:solidFill>
              </a:rPr>
              <a:t> ] += </a:t>
            </a:r>
            <a:r>
              <a:rPr lang="en-US" altLang="zh-CN" sz="2800" b="1" dirty="0">
                <a:solidFill>
                  <a:srgbClr val="FF0000"/>
                </a:solidFill>
              </a:rPr>
              <a:t>5</a:t>
            </a:r>
            <a:r>
              <a:rPr lang="en-US" altLang="zh-CN" sz="2800" b="1" dirty="0">
                <a:solidFill>
                  <a:schemeClr val="accent2"/>
                </a:solidFill>
              </a:rPr>
              <a:t>;</a:t>
            </a:r>
            <a:endParaRPr lang="zh-CN" altLang="en-US" sz="2800" dirty="0"/>
          </a:p>
        </p:txBody>
      </p:sp>
      <p:grpSp>
        <p:nvGrpSpPr>
          <p:cNvPr id="121861" name="Group 5"/>
          <p:cNvGrpSpPr>
            <a:grpSpLocks/>
          </p:cNvGrpSpPr>
          <p:nvPr/>
        </p:nvGrpSpPr>
        <p:grpSpPr bwMode="auto">
          <a:xfrm>
            <a:off x="6172200" y="1431925"/>
            <a:ext cx="2674938" cy="4816475"/>
            <a:chOff x="0" y="0"/>
            <a:chExt cx="1685" cy="3034"/>
          </a:xfrm>
        </p:grpSpPr>
        <p:grpSp>
          <p:nvGrpSpPr>
            <p:cNvPr id="121862" name="Group 6"/>
            <p:cNvGrpSpPr>
              <a:grpSpLocks/>
            </p:cNvGrpSpPr>
            <p:nvPr/>
          </p:nvGrpSpPr>
          <p:grpSpPr bwMode="auto">
            <a:xfrm>
              <a:off x="0" y="0"/>
              <a:ext cx="1685" cy="3034"/>
              <a:chOff x="0" y="0"/>
              <a:chExt cx="1685" cy="3034"/>
            </a:xfrm>
          </p:grpSpPr>
          <p:sp>
            <p:nvSpPr>
              <p:cNvPr id="121863" name="Text Box 7"/>
              <p:cNvSpPr>
                <a:spLocks noChangeArrowheads="1"/>
              </p:cNvSpPr>
              <p:nvPr/>
            </p:nvSpPr>
            <p:spPr bwMode="auto">
              <a:xfrm>
                <a:off x="629" y="44"/>
                <a:ext cx="1056" cy="2990"/>
              </a:xfrm>
              <a:prstGeom prst="rect">
                <a:avLst/>
              </a:prstGeom>
              <a:solidFill>
                <a:srgbClr val="CCECFF"/>
              </a:solidFill>
              <a:ln w="9525" cmpd="sng">
                <a:solidFill>
                  <a:schemeClr val="tx1"/>
                </a:solidFill>
                <a:bevel/>
                <a:headEnd/>
                <a:tailEnd/>
              </a:ln>
            </p:spPr>
            <p:txBody>
              <a:bodyPr>
                <a:spAutoFit/>
              </a:bodyPr>
              <a:lstStyle/>
              <a:p>
                <a:pPr eaLnBrk="0" hangingPunct="0">
                  <a:spcBef>
                    <a:spcPct val="50000"/>
                  </a:spcBef>
                </a:pPr>
                <a:r>
                  <a:rPr lang="en-US" altLang="zh-CN" sz="1600" b="1" dirty="0">
                    <a:latin typeface="Arial Unicode MS" pitchFamily="2" charset="-122"/>
                    <a:ea typeface="Arial Unicode MS" pitchFamily="2" charset="-122"/>
                    <a:sym typeface="Arial Unicode MS" pitchFamily="2" charset="-122"/>
                  </a:rPr>
                  <a:t>3</a:t>
                </a:r>
                <a:endParaRPr lang="zh-CN" altLang="en-US" sz="1600" b="1" dirty="0">
                  <a:latin typeface="Arial Unicode MS" pitchFamily="2" charset="-122"/>
                  <a:ea typeface="Arial Unicode MS" pitchFamily="2" charset="-122"/>
                  <a:sym typeface="Arial Unicode MS" pitchFamily="2" charset="-122"/>
                </a:endParaRPr>
              </a:p>
              <a:p>
                <a:pPr eaLnBrk="0" hangingPunct="0">
                  <a:spcBef>
                    <a:spcPct val="50000"/>
                  </a:spcBef>
                </a:pPr>
                <a:r>
                  <a:rPr lang="en-US" altLang="zh-CN" sz="1600" b="1" dirty="0">
                    <a:latin typeface="Arial Unicode MS" pitchFamily="2" charset="-122"/>
                    <a:ea typeface="Arial Unicode MS" pitchFamily="2" charset="-122"/>
                    <a:sym typeface="Arial Unicode MS" pitchFamily="2" charset="-122"/>
                  </a:rPr>
                  <a:t>6</a:t>
                </a:r>
                <a:endParaRPr lang="zh-CN" altLang="en-US" sz="1600" b="1" dirty="0">
                  <a:latin typeface="Arial Unicode MS" pitchFamily="2" charset="-122"/>
                  <a:ea typeface="Arial Unicode MS" pitchFamily="2" charset="-122"/>
                  <a:sym typeface="Arial Unicode MS" pitchFamily="2" charset="-122"/>
                </a:endParaRPr>
              </a:p>
              <a:p>
                <a:pPr eaLnBrk="0" hangingPunct="0">
                  <a:spcBef>
                    <a:spcPct val="50000"/>
                  </a:spcBef>
                </a:pPr>
                <a:r>
                  <a:rPr lang="en-US" altLang="zh-CN" sz="1600" b="1" dirty="0">
                    <a:latin typeface="Arial Unicode MS" pitchFamily="2" charset="-122"/>
                    <a:ea typeface="Arial Unicode MS" pitchFamily="2" charset="-122"/>
                    <a:sym typeface="Arial Unicode MS" pitchFamily="2" charset="-122"/>
                  </a:rPr>
                  <a:t>0</a:t>
                </a:r>
                <a:endParaRPr lang="zh-CN" altLang="en-US" sz="1600" b="1" dirty="0">
                  <a:latin typeface="Arial Unicode MS" pitchFamily="2" charset="-122"/>
                  <a:ea typeface="Arial Unicode MS" pitchFamily="2" charset="-122"/>
                  <a:sym typeface="Arial Unicode MS" pitchFamily="2" charset="-122"/>
                </a:endParaRPr>
              </a:p>
              <a:p>
                <a:pPr eaLnBrk="0" hangingPunct="0">
                  <a:spcBef>
                    <a:spcPct val="50000"/>
                  </a:spcBef>
                </a:pPr>
                <a:r>
                  <a:rPr lang="en-US" altLang="zh-CN" sz="1600" b="1" dirty="0">
                    <a:latin typeface="Arial Unicode MS" pitchFamily="2" charset="-122"/>
                    <a:ea typeface="Arial Unicode MS" pitchFamily="2" charset="-122"/>
                    <a:sym typeface="Arial Unicode MS" pitchFamily="2" charset="-122"/>
                  </a:rPr>
                  <a:t>72</a:t>
                </a:r>
                <a:endParaRPr lang="zh-CN" altLang="en-US" sz="1600" b="1" dirty="0">
                  <a:latin typeface="Arial Unicode MS" pitchFamily="2" charset="-122"/>
                  <a:ea typeface="Arial Unicode MS" pitchFamily="2" charset="-122"/>
                  <a:sym typeface="Arial Unicode MS" pitchFamily="2" charset="-122"/>
                </a:endParaRPr>
              </a:p>
              <a:p>
                <a:pPr eaLnBrk="0" hangingPunct="0">
                  <a:spcBef>
                    <a:spcPct val="50000"/>
                  </a:spcBef>
                </a:pPr>
                <a:r>
                  <a:rPr lang="en-US" altLang="zh-CN" sz="1600" b="1" dirty="0">
                    <a:latin typeface="Arial Unicode MS" pitchFamily="2" charset="-122"/>
                    <a:ea typeface="Arial Unicode MS" pitchFamily="2" charset="-122"/>
                    <a:sym typeface="Arial Unicode MS" pitchFamily="2" charset="-122"/>
                  </a:rPr>
                  <a:t>1543</a:t>
                </a:r>
                <a:endParaRPr lang="zh-CN" altLang="en-US" sz="1600" b="1" dirty="0">
                  <a:latin typeface="Arial Unicode MS" pitchFamily="2" charset="-122"/>
                  <a:ea typeface="Arial Unicode MS" pitchFamily="2" charset="-122"/>
                  <a:sym typeface="Arial Unicode MS" pitchFamily="2" charset="-122"/>
                </a:endParaRPr>
              </a:p>
              <a:p>
                <a:pPr eaLnBrk="0" hangingPunct="0">
                  <a:spcBef>
                    <a:spcPct val="50000"/>
                  </a:spcBef>
                </a:pPr>
                <a:r>
                  <a:rPr lang="en-US" altLang="zh-CN" sz="1600" b="1" dirty="0">
                    <a:latin typeface="Arial Unicode MS" pitchFamily="2" charset="-122"/>
                    <a:ea typeface="Arial Unicode MS" pitchFamily="2" charset="-122"/>
                    <a:sym typeface="Arial Unicode MS" pitchFamily="2" charset="-122"/>
                  </a:rPr>
                  <a:t>8</a:t>
                </a:r>
                <a:endParaRPr lang="zh-CN" altLang="en-US" sz="1600" b="1" dirty="0">
                  <a:latin typeface="Arial Unicode MS" pitchFamily="2" charset="-122"/>
                  <a:ea typeface="Arial Unicode MS" pitchFamily="2" charset="-122"/>
                  <a:sym typeface="Arial Unicode MS" pitchFamily="2" charset="-122"/>
                </a:endParaRPr>
              </a:p>
              <a:p>
                <a:pPr eaLnBrk="0" hangingPunct="0">
                  <a:spcBef>
                    <a:spcPct val="50000"/>
                  </a:spcBef>
                </a:pPr>
                <a:r>
                  <a:rPr lang="en-US" altLang="zh-CN" sz="1600" b="1" dirty="0">
                    <a:latin typeface="Arial Unicode MS" pitchFamily="2" charset="-122"/>
                    <a:ea typeface="Arial Unicode MS" pitchFamily="2" charset="-122"/>
                    <a:sym typeface="Arial Unicode MS" pitchFamily="2" charset="-122"/>
                  </a:rPr>
                  <a:t>0</a:t>
                </a:r>
                <a:endParaRPr lang="zh-CN" altLang="en-US" sz="1600" b="1" dirty="0">
                  <a:latin typeface="Arial Unicode MS" pitchFamily="2" charset="-122"/>
                  <a:ea typeface="Arial Unicode MS" pitchFamily="2" charset="-122"/>
                  <a:sym typeface="Arial Unicode MS" pitchFamily="2" charset="-122"/>
                </a:endParaRPr>
              </a:p>
              <a:p>
                <a:pPr eaLnBrk="0" hangingPunct="0">
                  <a:spcBef>
                    <a:spcPct val="50000"/>
                  </a:spcBef>
                </a:pPr>
                <a:r>
                  <a:rPr lang="en-US" altLang="zh-CN" sz="1600" b="1" dirty="0">
                    <a:latin typeface="Arial Unicode MS" pitchFamily="2" charset="-122"/>
                    <a:ea typeface="Arial Unicode MS" pitchFamily="2" charset="-122"/>
                    <a:sym typeface="Arial Unicode MS" pitchFamily="2" charset="-122"/>
                  </a:rPr>
                  <a:t>62</a:t>
                </a:r>
                <a:endParaRPr lang="zh-CN" altLang="en-US" sz="1600" b="1" dirty="0">
                  <a:latin typeface="Arial Unicode MS" pitchFamily="2" charset="-122"/>
                  <a:ea typeface="Arial Unicode MS" pitchFamily="2" charset="-122"/>
                  <a:sym typeface="Arial Unicode MS" pitchFamily="2" charset="-122"/>
                </a:endParaRPr>
              </a:p>
              <a:p>
                <a:pPr eaLnBrk="0" hangingPunct="0">
                  <a:spcBef>
                    <a:spcPct val="50000"/>
                  </a:spcBef>
                </a:pPr>
                <a:r>
                  <a:rPr lang="en-US" altLang="zh-CN" sz="1600" b="1" dirty="0">
                    <a:latin typeface="Arial Unicode MS" pitchFamily="2" charset="-122"/>
                    <a:ea typeface="Arial Unicode MS" pitchFamily="2" charset="-122"/>
                    <a:sym typeface="Arial Unicode MS" pitchFamily="2" charset="-122"/>
                  </a:rPr>
                  <a:t>-3</a:t>
                </a:r>
                <a:endParaRPr lang="zh-CN" altLang="en-US" sz="1600" b="1" dirty="0">
                  <a:latin typeface="Arial Unicode MS" pitchFamily="2" charset="-122"/>
                  <a:ea typeface="Arial Unicode MS" pitchFamily="2" charset="-122"/>
                  <a:sym typeface="Arial Unicode MS" pitchFamily="2" charset="-122"/>
                </a:endParaRPr>
              </a:p>
              <a:p>
                <a:pPr eaLnBrk="0" hangingPunct="0">
                  <a:spcBef>
                    <a:spcPct val="50000"/>
                  </a:spcBef>
                </a:pPr>
                <a:r>
                  <a:rPr lang="en-US" altLang="zh-CN" sz="1600" b="1" dirty="0">
                    <a:latin typeface="Arial Unicode MS" pitchFamily="2" charset="-122"/>
                    <a:ea typeface="Arial Unicode MS" pitchFamily="2" charset="-122"/>
                    <a:sym typeface="Arial Unicode MS" pitchFamily="2" charset="-122"/>
                  </a:rPr>
                  <a:t>1</a:t>
                </a:r>
                <a:endParaRPr lang="zh-CN" altLang="en-US" sz="1600" b="1" dirty="0">
                  <a:latin typeface="Arial Unicode MS" pitchFamily="2" charset="-122"/>
                  <a:ea typeface="Arial Unicode MS" pitchFamily="2" charset="-122"/>
                  <a:sym typeface="Arial Unicode MS" pitchFamily="2" charset="-122"/>
                </a:endParaRPr>
              </a:p>
              <a:p>
                <a:pPr eaLnBrk="0" hangingPunct="0">
                  <a:spcBef>
                    <a:spcPct val="50000"/>
                  </a:spcBef>
                </a:pPr>
                <a:r>
                  <a:rPr lang="en-US" altLang="zh-CN" sz="1600" b="1" dirty="0">
                    <a:latin typeface="Arial Unicode MS" pitchFamily="2" charset="-122"/>
                    <a:ea typeface="Arial Unicode MS" pitchFamily="2" charset="-122"/>
                    <a:sym typeface="Arial Unicode MS" pitchFamily="2" charset="-122"/>
                  </a:rPr>
                  <a:t>6453</a:t>
                </a:r>
                <a:endParaRPr lang="zh-CN" altLang="en-US" sz="1600" b="1" dirty="0">
                  <a:latin typeface="Arial Unicode MS" pitchFamily="2" charset="-122"/>
                  <a:ea typeface="Arial Unicode MS" pitchFamily="2" charset="-122"/>
                  <a:sym typeface="Arial Unicode MS" pitchFamily="2" charset="-122"/>
                </a:endParaRPr>
              </a:p>
              <a:p>
                <a:pPr eaLnBrk="0" hangingPunct="0">
                  <a:spcBef>
                    <a:spcPct val="50000"/>
                  </a:spcBef>
                </a:pPr>
                <a:r>
                  <a:rPr lang="en-US" altLang="zh-CN" sz="1600" b="1" dirty="0">
                    <a:latin typeface="Arial Unicode MS" pitchFamily="2" charset="-122"/>
                    <a:ea typeface="Arial Unicode MS" pitchFamily="2" charset="-122"/>
                    <a:sym typeface="Arial Unicode MS" pitchFamily="2" charset="-122"/>
                  </a:rPr>
                  <a:t>78</a:t>
                </a:r>
                <a:endParaRPr lang="zh-CN" altLang="en-US" sz="1600" b="1" dirty="0">
                  <a:latin typeface="Arial Unicode MS" pitchFamily="2" charset="-122"/>
                  <a:ea typeface="Arial Unicode MS" pitchFamily="2" charset="-122"/>
                  <a:sym typeface="Arial Unicode MS" pitchFamily="2" charset="-122"/>
                </a:endParaRPr>
              </a:p>
              <a:p>
                <a:pPr eaLnBrk="0" hangingPunct="0">
                  <a:spcBef>
                    <a:spcPct val="50000"/>
                  </a:spcBef>
                </a:pPr>
                <a:r>
                  <a:rPr lang="en-US" altLang="zh-CN" sz="1600" b="1" dirty="0">
                    <a:solidFill>
                      <a:srgbClr val="FF0000"/>
                    </a:solidFill>
                    <a:latin typeface="Arial Unicode MS" pitchFamily="2" charset="-122"/>
                    <a:ea typeface="Arial Unicode MS" pitchFamily="2" charset="-122"/>
                    <a:sym typeface="Arial Unicode MS" pitchFamily="2" charset="-122"/>
                  </a:rPr>
                  <a:t>12</a:t>
                </a:r>
                <a:endParaRPr lang="zh-CN" altLang="en-US" dirty="0"/>
              </a:p>
            </p:txBody>
          </p:sp>
          <p:sp>
            <p:nvSpPr>
              <p:cNvPr id="121864" name="Line 8"/>
              <p:cNvSpPr>
                <a:spLocks noChangeShapeType="1"/>
              </p:cNvSpPr>
              <p:nvPr/>
            </p:nvSpPr>
            <p:spPr bwMode="auto">
              <a:xfrm>
                <a:off x="624" y="240"/>
                <a:ext cx="1056"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Arial" panose="020B0604020202020204" pitchFamily="34" charset="0"/>
                </a:endParaRPr>
              </a:p>
            </p:txBody>
          </p:sp>
          <p:sp>
            <p:nvSpPr>
              <p:cNvPr id="121865" name="Line 9"/>
              <p:cNvSpPr>
                <a:spLocks noChangeShapeType="1"/>
              </p:cNvSpPr>
              <p:nvPr/>
            </p:nvSpPr>
            <p:spPr bwMode="auto">
              <a:xfrm>
                <a:off x="624" y="480"/>
                <a:ext cx="1056"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Arial" panose="020B0604020202020204" pitchFamily="34" charset="0"/>
                </a:endParaRPr>
              </a:p>
            </p:txBody>
          </p:sp>
          <p:sp>
            <p:nvSpPr>
              <p:cNvPr id="121866" name="Line 10"/>
              <p:cNvSpPr>
                <a:spLocks noChangeShapeType="1"/>
              </p:cNvSpPr>
              <p:nvPr/>
            </p:nvSpPr>
            <p:spPr bwMode="auto">
              <a:xfrm>
                <a:off x="624" y="720"/>
                <a:ext cx="1056"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Arial" panose="020B0604020202020204" pitchFamily="34" charset="0"/>
                </a:endParaRPr>
              </a:p>
            </p:txBody>
          </p:sp>
          <p:sp>
            <p:nvSpPr>
              <p:cNvPr id="121867" name="Line 11"/>
              <p:cNvSpPr>
                <a:spLocks noChangeShapeType="1"/>
              </p:cNvSpPr>
              <p:nvPr/>
            </p:nvSpPr>
            <p:spPr bwMode="auto">
              <a:xfrm>
                <a:off x="624" y="960"/>
                <a:ext cx="1056"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Arial" panose="020B0604020202020204" pitchFamily="34" charset="0"/>
                </a:endParaRPr>
              </a:p>
            </p:txBody>
          </p:sp>
          <p:sp>
            <p:nvSpPr>
              <p:cNvPr id="121868" name="Line 12"/>
              <p:cNvSpPr>
                <a:spLocks noChangeShapeType="1"/>
              </p:cNvSpPr>
              <p:nvPr/>
            </p:nvSpPr>
            <p:spPr bwMode="auto">
              <a:xfrm>
                <a:off x="624" y="1200"/>
                <a:ext cx="1056"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Arial" panose="020B0604020202020204" pitchFamily="34" charset="0"/>
                </a:endParaRPr>
              </a:p>
            </p:txBody>
          </p:sp>
          <p:sp>
            <p:nvSpPr>
              <p:cNvPr id="121869" name="Line 13"/>
              <p:cNvSpPr>
                <a:spLocks noChangeShapeType="1"/>
              </p:cNvSpPr>
              <p:nvPr/>
            </p:nvSpPr>
            <p:spPr bwMode="auto">
              <a:xfrm>
                <a:off x="624" y="1440"/>
                <a:ext cx="1056"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Arial" panose="020B0604020202020204" pitchFamily="34" charset="0"/>
                </a:endParaRPr>
              </a:p>
            </p:txBody>
          </p:sp>
          <p:sp>
            <p:nvSpPr>
              <p:cNvPr id="121870" name="Line 14"/>
              <p:cNvSpPr>
                <a:spLocks noChangeShapeType="1"/>
              </p:cNvSpPr>
              <p:nvPr/>
            </p:nvSpPr>
            <p:spPr bwMode="auto">
              <a:xfrm>
                <a:off x="624" y="1680"/>
                <a:ext cx="1056"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Arial" panose="020B0604020202020204" pitchFamily="34" charset="0"/>
                </a:endParaRPr>
              </a:p>
            </p:txBody>
          </p:sp>
          <p:sp>
            <p:nvSpPr>
              <p:cNvPr id="121871" name="Line 15"/>
              <p:cNvSpPr>
                <a:spLocks noChangeShapeType="1"/>
              </p:cNvSpPr>
              <p:nvPr/>
            </p:nvSpPr>
            <p:spPr bwMode="auto">
              <a:xfrm>
                <a:off x="624" y="1920"/>
                <a:ext cx="1056"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Arial" panose="020B0604020202020204" pitchFamily="34" charset="0"/>
                </a:endParaRPr>
              </a:p>
            </p:txBody>
          </p:sp>
          <p:sp>
            <p:nvSpPr>
              <p:cNvPr id="121872" name="Line 16"/>
              <p:cNvSpPr>
                <a:spLocks noChangeShapeType="1"/>
              </p:cNvSpPr>
              <p:nvPr/>
            </p:nvSpPr>
            <p:spPr bwMode="auto">
              <a:xfrm>
                <a:off x="624" y="2112"/>
                <a:ext cx="1056"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Arial" panose="020B0604020202020204" pitchFamily="34" charset="0"/>
                </a:endParaRPr>
              </a:p>
            </p:txBody>
          </p:sp>
          <p:sp>
            <p:nvSpPr>
              <p:cNvPr id="121873" name="Line 17"/>
              <p:cNvSpPr>
                <a:spLocks noChangeShapeType="1"/>
              </p:cNvSpPr>
              <p:nvPr/>
            </p:nvSpPr>
            <p:spPr bwMode="auto">
              <a:xfrm>
                <a:off x="624" y="2352"/>
                <a:ext cx="1056"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Arial" panose="020B0604020202020204" pitchFamily="34" charset="0"/>
                </a:endParaRPr>
              </a:p>
            </p:txBody>
          </p:sp>
          <p:sp>
            <p:nvSpPr>
              <p:cNvPr id="121874" name="Line 18"/>
              <p:cNvSpPr>
                <a:spLocks noChangeShapeType="1"/>
              </p:cNvSpPr>
              <p:nvPr/>
            </p:nvSpPr>
            <p:spPr bwMode="auto">
              <a:xfrm>
                <a:off x="624" y="2602"/>
                <a:ext cx="1056"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Arial" panose="020B0604020202020204" pitchFamily="34" charset="0"/>
                </a:endParaRPr>
              </a:p>
            </p:txBody>
          </p:sp>
          <p:sp>
            <p:nvSpPr>
              <p:cNvPr id="121875" name="Text Box 19"/>
              <p:cNvSpPr>
                <a:spLocks noChangeArrowheads="1"/>
              </p:cNvSpPr>
              <p:nvPr/>
            </p:nvSpPr>
            <p:spPr bwMode="auto">
              <a:xfrm>
                <a:off x="0" y="240"/>
                <a:ext cx="6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eaLnBrk="0" hangingPunct="0">
                  <a:spcBef>
                    <a:spcPct val="50000"/>
                  </a:spcBef>
                </a:pPr>
                <a:r>
                  <a:rPr lang="en-US" altLang="zh-CN" sz="1600" b="1">
                    <a:latin typeface="Arial Unicode MS" pitchFamily="2" charset="-122"/>
                    <a:ea typeface="Arial Unicode MS" pitchFamily="2" charset="-122"/>
                    <a:sym typeface="Arial Unicode MS" pitchFamily="2" charset="-122"/>
                  </a:rPr>
                  <a:t>c[ 1 ]</a:t>
                </a:r>
                <a:endParaRPr lang="zh-CN" altLang="en-US"/>
              </a:p>
            </p:txBody>
          </p:sp>
          <p:sp>
            <p:nvSpPr>
              <p:cNvPr id="121876" name="Rectangle 20"/>
              <p:cNvSpPr>
                <a:spLocks noChangeArrowheads="1"/>
              </p:cNvSpPr>
              <p:nvPr/>
            </p:nvSpPr>
            <p:spPr bwMode="auto">
              <a:xfrm>
                <a:off x="0" y="480"/>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eaLnBrk="0" hangingPunct="0">
                  <a:spcBef>
                    <a:spcPct val="50000"/>
                  </a:spcBef>
                </a:pPr>
                <a:r>
                  <a:rPr lang="en-US" altLang="zh-CN" sz="1600" b="1">
                    <a:latin typeface="Arial Unicode MS" pitchFamily="2" charset="-122"/>
                    <a:ea typeface="Arial Unicode MS" pitchFamily="2" charset="-122"/>
                    <a:sym typeface="Arial Unicode MS" pitchFamily="2" charset="-122"/>
                  </a:rPr>
                  <a:t>c[ 2 ]</a:t>
                </a:r>
                <a:endParaRPr lang="zh-CN" altLang="en-US"/>
              </a:p>
            </p:txBody>
          </p:sp>
          <p:sp>
            <p:nvSpPr>
              <p:cNvPr id="121877" name="Rectangle 21"/>
              <p:cNvSpPr>
                <a:spLocks noChangeArrowheads="1"/>
              </p:cNvSpPr>
              <p:nvPr/>
            </p:nvSpPr>
            <p:spPr bwMode="auto">
              <a:xfrm>
                <a:off x="0" y="960"/>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eaLnBrk="0" hangingPunct="0">
                  <a:spcBef>
                    <a:spcPct val="50000"/>
                  </a:spcBef>
                </a:pPr>
                <a:r>
                  <a:rPr lang="en-US" altLang="zh-CN" sz="1600" b="1">
                    <a:latin typeface="Arial Unicode MS" pitchFamily="2" charset="-122"/>
                    <a:ea typeface="Arial Unicode MS" pitchFamily="2" charset="-122"/>
                    <a:sym typeface="Arial Unicode MS" pitchFamily="2" charset="-122"/>
                  </a:rPr>
                  <a:t>c[ 4 ]</a:t>
                </a:r>
                <a:endParaRPr lang="zh-CN" altLang="en-US"/>
              </a:p>
            </p:txBody>
          </p:sp>
          <p:sp>
            <p:nvSpPr>
              <p:cNvPr id="121878" name="Rectangle 22"/>
              <p:cNvSpPr>
                <a:spLocks noChangeArrowheads="1"/>
              </p:cNvSpPr>
              <p:nvPr/>
            </p:nvSpPr>
            <p:spPr bwMode="auto">
              <a:xfrm>
                <a:off x="0" y="720"/>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eaLnBrk="0" hangingPunct="0">
                  <a:spcBef>
                    <a:spcPct val="50000"/>
                  </a:spcBef>
                </a:pPr>
                <a:r>
                  <a:rPr lang="en-US" altLang="zh-CN" sz="1600" b="1">
                    <a:latin typeface="Arial Unicode MS" pitchFamily="2" charset="-122"/>
                    <a:ea typeface="Arial Unicode MS" pitchFamily="2" charset="-122"/>
                    <a:sym typeface="Arial Unicode MS" pitchFamily="2" charset="-122"/>
                  </a:rPr>
                  <a:t>c[ 3 ]</a:t>
                </a:r>
                <a:endParaRPr lang="zh-CN" altLang="en-US"/>
              </a:p>
            </p:txBody>
          </p:sp>
          <p:sp>
            <p:nvSpPr>
              <p:cNvPr id="121879" name="Rectangle 23"/>
              <p:cNvSpPr>
                <a:spLocks noChangeArrowheads="1"/>
              </p:cNvSpPr>
              <p:nvPr/>
            </p:nvSpPr>
            <p:spPr bwMode="auto">
              <a:xfrm>
                <a:off x="0" y="1200"/>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eaLnBrk="0" hangingPunct="0">
                  <a:spcBef>
                    <a:spcPct val="50000"/>
                  </a:spcBef>
                </a:pPr>
                <a:r>
                  <a:rPr lang="en-US" altLang="zh-CN" sz="1600" b="1">
                    <a:latin typeface="Arial Unicode MS" pitchFamily="2" charset="-122"/>
                    <a:ea typeface="Arial Unicode MS" pitchFamily="2" charset="-122"/>
                    <a:sym typeface="Arial Unicode MS" pitchFamily="2" charset="-122"/>
                  </a:rPr>
                  <a:t>c[ 5 ]</a:t>
                </a:r>
                <a:endParaRPr lang="zh-CN" altLang="en-US"/>
              </a:p>
            </p:txBody>
          </p:sp>
          <p:sp>
            <p:nvSpPr>
              <p:cNvPr id="121880" name="Rectangle 24"/>
              <p:cNvSpPr>
                <a:spLocks noChangeArrowheads="1"/>
              </p:cNvSpPr>
              <p:nvPr/>
            </p:nvSpPr>
            <p:spPr bwMode="auto">
              <a:xfrm>
                <a:off x="0" y="1440"/>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eaLnBrk="0" hangingPunct="0">
                  <a:spcBef>
                    <a:spcPct val="50000"/>
                  </a:spcBef>
                </a:pPr>
                <a:r>
                  <a:rPr lang="en-US" altLang="zh-CN" sz="1600" b="1">
                    <a:latin typeface="Arial Unicode MS" pitchFamily="2" charset="-122"/>
                    <a:ea typeface="Arial Unicode MS" pitchFamily="2" charset="-122"/>
                    <a:sym typeface="Arial Unicode MS" pitchFamily="2" charset="-122"/>
                  </a:rPr>
                  <a:t>c[ 6 ]</a:t>
                </a:r>
                <a:endParaRPr lang="zh-CN" altLang="en-US"/>
              </a:p>
            </p:txBody>
          </p:sp>
          <p:sp>
            <p:nvSpPr>
              <p:cNvPr id="121881" name="Rectangle 25"/>
              <p:cNvSpPr>
                <a:spLocks noChangeArrowheads="1"/>
              </p:cNvSpPr>
              <p:nvPr/>
            </p:nvSpPr>
            <p:spPr bwMode="auto">
              <a:xfrm>
                <a:off x="0" y="1680"/>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eaLnBrk="0" hangingPunct="0">
                  <a:spcBef>
                    <a:spcPct val="50000"/>
                  </a:spcBef>
                </a:pPr>
                <a:r>
                  <a:rPr lang="en-US" altLang="zh-CN" sz="1600" b="1">
                    <a:latin typeface="Arial Unicode MS" pitchFamily="2" charset="-122"/>
                    <a:ea typeface="Arial Unicode MS" pitchFamily="2" charset="-122"/>
                    <a:sym typeface="Arial Unicode MS" pitchFamily="2" charset="-122"/>
                  </a:rPr>
                  <a:t>c[ 7 ]</a:t>
                </a:r>
                <a:endParaRPr lang="zh-CN" altLang="en-US"/>
              </a:p>
            </p:txBody>
          </p:sp>
          <p:sp>
            <p:nvSpPr>
              <p:cNvPr id="121882" name="Rectangle 26"/>
              <p:cNvSpPr>
                <a:spLocks noChangeArrowheads="1"/>
              </p:cNvSpPr>
              <p:nvPr/>
            </p:nvSpPr>
            <p:spPr bwMode="auto">
              <a:xfrm>
                <a:off x="0" y="1920"/>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eaLnBrk="0" hangingPunct="0">
                  <a:spcBef>
                    <a:spcPct val="50000"/>
                  </a:spcBef>
                </a:pPr>
                <a:r>
                  <a:rPr lang="en-US" altLang="zh-CN" sz="1600" b="1">
                    <a:latin typeface="Arial Unicode MS" pitchFamily="2" charset="-122"/>
                    <a:ea typeface="Arial Unicode MS" pitchFamily="2" charset="-122"/>
                    <a:sym typeface="Arial Unicode MS" pitchFamily="2" charset="-122"/>
                  </a:rPr>
                  <a:t>c[ 8 ]</a:t>
                </a:r>
                <a:endParaRPr lang="zh-CN" altLang="en-US"/>
              </a:p>
            </p:txBody>
          </p:sp>
          <p:sp>
            <p:nvSpPr>
              <p:cNvPr id="121883" name="Rectangle 27"/>
              <p:cNvSpPr>
                <a:spLocks noChangeArrowheads="1"/>
              </p:cNvSpPr>
              <p:nvPr/>
            </p:nvSpPr>
            <p:spPr bwMode="auto">
              <a:xfrm>
                <a:off x="0" y="2160"/>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eaLnBrk="0" hangingPunct="0">
                  <a:spcBef>
                    <a:spcPct val="50000"/>
                  </a:spcBef>
                </a:pPr>
                <a:r>
                  <a:rPr lang="en-US" altLang="zh-CN" sz="1600" b="1">
                    <a:latin typeface="Arial Unicode MS" pitchFamily="2" charset="-122"/>
                    <a:ea typeface="Arial Unicode MS" pitchFamily="2" charset="-122"/>
                    <a:sym typeface="Arial Unicode MS" pitchFamily="2" charset="-122"/>
                  </a:rPr>
                  <a:t>c[ 9 ]</a:t>
                </a:r>
                <a:endParaRPr lang="zh-CN" altLang="en-US"/>
              </a:p>
            </p:txBody>
          </p:sp>
          <p:sp>
            <p:nvSpPr>
              <p:cNvPr id="121884" name="Rectangle 28"/>
              <p:cNvSpPr>
                <a:spLocks noChangeArrowheads="1"/>
              </p:cNvSpPr>
              <p:nvPr/>
            </p:nvSpPr>
            <p:spPr bwMode="auto">
              <a:xfrm>
                <a:off x="0" y="2400"/>
                <a:ext cx="65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eaLnBrk="0" hangingPunct="0">
                  <a:spcBef>
                    <a:spcPct val="50000"/>
                  </a:spcBef>
                </a:pPr>
                <a:r>
                  <a:rPr lang="en-US" altLang="zh-CN" sz="1600" b="1">
                    <a:latin typeface="Arial Unicode MS" pitchFamily="2" charset="-122"/>
                    <a:ea typeface="Arial Unicode MS" pitchFamily="2" charset="-122"/>
                    <a:sym typeface="Arial Unicode MS" pitchFamily="2" charset="-122"/>
                  </a:rPr>
                  <a:t>c[ 10 ]</a:t>
                </a:r>
                <a:endParaRPr lang="zh-CN" altLang="en-US"/>
              </a:p>
            </p:txBody>
          </p:sp>
          <p:sp>
            <p:nvSpPr>
              <p:cNvPr id="121885" name="Rectangle 29"/>
              <p:cNvSpPr>
                <a:spLocks noChangeArrowheads="1"/>
              </p:cNvSpPr>
              <p:nvPr/>
            </p:nvSpPr>
            <p:spPr bwMode="auto">
              <a:xfrm>
                <a:off x="0" y="2640"/>
                <a:ext cx="65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eaLnBrk="0" hangingPunct="0">
                  <a:spcBef>
                    <a:spcPct val="50000"/>
                  </a:spcBef>
                </a:pPr>
                <a:r>
                  <a:rPr lang="en-US" altLang="zh-CN" sz="1600" b="1">
                    <a:latin typeface="Arial Unicode MS" pitchFamily="2" charset="-122"/>
                    <a:ea typeface="Arial Unicode MS" pitchFamily="2" charset="-122"/>
                    <a:sym typeface="Arial Unicode MS" pitchFamily="2" charset="-122"/>
                  </a:rPr>
                  <a:t>c[ 11 ]</a:t>
                </a:r>
                <a:endParaRPr lang="zh-CN" altLang="en-US"/>
              </a:p>
            </p:txBody>
          </p:sp>
          <p:sp>
            <p:nvSpPr>
              <p:cNvPr id="121886" name="Rectangle 30"/>
              <p:cNvSpPr>
                <a:spLocks noChangeArrowheads="1"/>
              </p:cNvSpPr>
              <p:nvPr/>
            </p:nvSpPr>
            <p:spPr bwMode="auto">
              <a:xfrm>
                <a:off x="0" y="0"/>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eaLnBrk="0" hangingPunct="0">
                  <a:spcBef>
                    <a:spcPct val="50000"/>
                  </a:spcBef>
                </a:pPr>
                <a:r>
                  <a:rPr lang="en-US" altLang="zh-CN" sz="1600" b="1">
                    <a:latin typeface="Arial Unicode MS" pitchFamily="2" charset="-122"/>
                    <a:ea typeface="Arial Unicode MS" pitchFamily="2" charset="-122"/>
                    <a:sym typeface="Arial Unicode MS" pitchFamily="2" charset="-122"/>
                  </a:rPr>
                  <a:t>c[ 0 ]</a:t>
                </a:r>
                <a:endParaRPr lang="zh-CN" altLang="en-US"/>
              </a:p>
            </p:txBody>
          </p:sp>
        </p:grpSp>
        <p:sp>
          <p:nvSpPr>
            <p:cNvPr id="121887" name="Line 31"/>
            <p:cNvSpPr>
              <a:spLocks noChangeShapeType="1"/>
            </p:cNvSpPr>
            <p:nvPr/>
          </p:nvSpPr>
          <p:spPr bwMode="auto">
            <a:xfrm>
              <a:off x="625" y="2804"/>
              <a:ext cx="1056"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Arial" panose="020B0604020202020204" pitchFamily="34" charset="0"/>
              </a:endParaRPr>
            </a:p>
          </p:txBody>
        </p:sp>
      </p:grpSp>
      <p:sp>
        <p:nvSpPr>
          <p:cNvPr id="121888" name="Rectangle 32"/>
          <p:cNvSpPr>
            <a:spLocks noChangeArrowheads="1"/>
          </p:cNvSpPr>
          <p:nvPr/>
        </p:nvSpPr>
        <p:spPr bwMode="auto">
          <a:xfrm>
            <a:off x="6172200" y="5851525"/>
            <a:ext cx="1036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eaLnBrk="0" hangingPunct="0">
              <a:spcBef>
                <a:spcPct val="50000"/>
              </a:spcBef>
            </a:pPr>
            <a:r>
              <a:rPr lang="en-US" altLang="zh-CN" sz="2000" b="1">
                <a:solidFill>
                  <a:schemeClr val="accent2"/>
                </a:solidFill>
                <a:latin typeface="Times New Roman" panose="02020603050405020304" pitchFamily="18" charset="0"/>
                <a:sym typeface="Times New Roman" panose="02020603050405020304" pitchFamily="18" charset="0"/>
              </a:rPr>
              <a:t>c.length</a:t>
            </a:r>
            <a:endParaRPr lang="zh-CN" altLang="en-US"/>
          </a:p>
        </p:txBody>
      </p:sp>
    </p:spTree>
    <p:extLst>
      <p:ext uri="{BB962C8B-B14F-4D97-AF65-F5344CB8AC3E}">
        <p14:creationId xmlns:p14="http://schemas.microsoft.com/office/powerpoint/2010/main" val="2200851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矩形 2"/>
          <p:cNvSpPr>
            <a:spLocks noGrp="1" noChangeArrowheads="1"/>
          </p:cNvSpPr>
          <p:nvPr>
            <p:ph type="title" idx="4294967295"/>
          </p:nvPr>
        </p:nvSpPr>
        <p:spPr>
          <a:xfrm>
            <a:off x="323850" y="214205"/>
            <a:ext cx="7886700" cy="1325563"/>
          </a:xfrm>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l"/>
            <a:r>
              <a:rPr lang="zh-CN" altLang="en-US" dirty="0">
                <a:latin typeface="黑体" panose="02010609060101010101" pitchFamily="49" charset="-122"/>
                <a:ea typeface="黑体" panose="02010609060101010101" pitchFamily="49" charset="-122"/>
              </a:rPr>
              <a:t>数组中注意的问题</a:t>
            </a:r>
          </a:p>
        </p:txBody>
      </p:sp>
      <p:sp>
        <p:nvSpPr>
          <p:cNvPr id="122883" name="矩形 3"/>
          <p:cNvSpPr>
            <a:spLocks noGrp="1" noChangeArrowheads="1"/>
          </p:cNvSpPr>
          <p:nvPr>
            <p:ph idx="4294967295"/>
          </p:nvPr>
        </p:nvSpPr>
        <p:spPr>
          <a:xfrm>
            <a:off x="545793" y="1454844"/>
            <a:ext cx="7257680" cy="3942779"/>
          </a:xfrm>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buFont typeface="Wingdings" panose="05000000000000000000" pitchFamily="2" charset="2"/>
              <a:buChar char="p"/>
            </a:pPr>
            <a:r>
              <a:rPr lang="zh-CN" altLang="en-US" sz="3600" dirty="0"/>
              <a:t>空指针</a:t>
            </a:r>
          </a:p>
          <a:p>
            <a:pPr>
              <a:lnSpc>
                <a:spcPct val="150000"/>
              </a:lnSpc>
              <a:buFont typeface="Wingdings" panose="05000000000000000000" pitchFamily="2" charset="2"/>
              <a:buChar char="p"/>
            </a:pPr>
            <a:r>
              <a:rPr lang="zh-CN" altLang="en-US" sz="3600" dirty="0"/>
              <a:t>数组越界</a:t>
            </a:r>
          </a:p>
          <a:p>
            <a:pPr eaLnBrk="1" hangingPunct="1">
              <a:lnSpc>
                <a:spcPct val="150000"/>
              </a:lnSpc>
              <a:spcBef>
                <a:spcPct val="0"/>
              </a:spcBef>
              <a:buFont typeface="Wingdings" panose="05000000000000000000" pitchFamily="2" charset="2"/>
              <a:buChar char="p"/>
            </a:pPr>
            <a:r>
              <a:rPr lang="zh-CN" altLang="en-US" sz="3600" dirty="0"/>
              <a:t>不能改变数组大小</a:t>
            </a:r>
          </a:p>
          <a:p>
            <a:pPr eaLnBrk="1" hangingPunct="1">
              <a:lnSpc>
                <a:spcPct val="150000"/>
              </a:lnSpc>
              <a:spcBef>
                <a:spcPct val="0"/>
              </a:spcBef>
              <a:buFont typeface="Wingdings" panose="05000000000000000000" pitchFamily="2" charset="2"/>
              <a:buChar char="p"/>
            </a:pPr>
            <a:r>
              <a:rPr lang="zh-CN" altLang="en-US" sz="3600" dirty="0"/>
              <a:t>所有的数组的索引均从</a:t>
            </a:r>
            <a:r>
              <a:rPr lang="en-US" altLang="zh-CN" sz="3600" dirty="0"/>
              <a:t>0</a:t>
            </a:r>
            <a:r>
              <a:rPr lang="zh-CN" altLang="en-US" sz="3600" dirty="0"/>
              <a:t>开始</a:t>
            </a:r>
          </a:p>
          <a:p>
            <a:pPr>
              <a:lnSpc>
                <a:spcPct val="150000"/>
              </a:lnSpc>
              <a:buFont typeface="Wingdings" panose="05000000000000000000" pitchFamily="2" charset="2"/>
              <a:buChar char="n"/>
            </a:pPr>
            <a:endParaRPr lang="zh-CN" altLang="en-US" sz="3600" dirty="0"/>
          </a:p>
        </p:txBody>
      </p:sp>
    </p:spTree>
    <p:extLst>
      <p:ext uri="{BB962C8B-B14F-4D97-AF65-F5344CB8AC3E}">
        <p14:creationId xmlns:p14="http://schemas.microsoft.com/office/powerpoint/2010/main" val="178573391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2"/>
          <p:cNvSpPr>
            <a:spLocks noChangeArrowheads="1"/>
          </p:cNvSpPr>
          <p:nvPr/>
        </p:nvSpPr>
        <p:spPr bwMode="auto">
          <a:xfrm>
            <a:off x="457200" y="1250950"/>
            <a:ext cx="84582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a:lnSpc>
                <a:spcPct val="150000"/>
              </a:lnSpc>
              <a:spcBef>
                <a:spcPts val="800"/>
              </a:spcBef>
              <a:buSzPct val="100000"/>
              <a:buFont typeface="Times New Roman" panose="02020603050405020304" pitchFamily="18" charset="0"/>
              <a:buNone/>
            </a:pPr>
            <a:r>
              <a:rPr lang="en-US" altLang="zh-CN" sz="2400" dirty="0">
                <a:latin typeface="Times New Roman" panose="02020603050405020304" pitchFamily="18" charset="0"/>
                <a:sym typeface="Times New Roman" panose="02020603050405020304" pitchFamily="18" charset="0"/>
              </a:rPr>
              <a:t>        </a:t>
            </a:r>
            <a:r>
              <a:rPr lang="en-US" altLang="zh-CN" sz="2400" b="1" dirty="0">
                <a:latin typeface="Times New Roman" panose="02020603050405020304" pitchFamily="18" charset="0"/>
                <a:sym typeface="Times New Roman" panose="02020603050405020304" pitchFamily="18" charset="0"/>
              </a:rPr>
              <a:t>3. </a:t>
            </a:r>
            <a:r>
              <a:rPr lang="zh-CN" altLang="en-US" sz="2400" b="1" dirty="0">
                <a:latin typeface="Times New Roman" panose="02020603050405020304" pitchFamily="18" charset="0"/>
                <a:sym typeface="Times New Roman" panose="02020603050405020304" pitchFamily="18" charset="0"/>
              </a:rPr>
              <a:t>浮点类</a:t>
            </a:r>
          </a:p>
          <a:p>
            <a:pPr>
              <a:lnSpc>
                <a:spcPct val="150000"/>
              </a:lnSpc>
              <a:spcBef>
                <a:spcPts val="800"/>
              </a:spcBef>
              <a:buSzPct val="100000"/>
              <a:buFont typeface="Times New Roman" panose="02020603050405020304" pitchFamily="18" charset="0"/>
              <a:buNone/>
            </a:pPr>
            <a:r>
              <a:rPr lang="zh-CN" altLang="en-US" sz="2400" dirty="0">
                <a:latin typeface="Times New Roman" panose="02020603050405020304" pitchFamily="18" charset="0"/>
                <a:sym typeface="Times New Roman" panose="02020603050405020304" pitchFamily="18" charset="0"/>
              </a:rPr>
              <a:t>        默认为</a:t>
            </a:r>
            <a:r>
              <a:rPr lang="en-US" altLang="zh-CN" sz="2400" dirty="0">
                <a:latin typeface="Times New Roman" panose="02020603050405020304" pitchFamily="18" charset="0"/>
                <a:sym typeface="Times New Roman" panose="02020603050405020304" pitchFamily="18" charset="0"/>
              </a:rPr>
              <a:t>double</a:t>
            </a:r>
            <a:r>
              <a:rPr lang="zh-CN" altLang="en-US" sz="2400" dirty="0">
                <a:latin typeface="Times New Roman" panose="02020603050405020304" pitchFamily="18" charset="0"/>
                <a:sym typeface="Times New Roman" panose="02020603050405020304" pitchFamily="18" charset="0"/>
              </a:rPr>
              <a:t>类型，如果一个数字包括小数点或指数部分，或者在数字后带有字母</a:t>
            </a:r>
            <a:r>
              <a:rPr lang="en-US" altLang="zh-CN" sz="2400" dirty="0">
                <a:latin typeface="Times New Roman" panose="02020603050405020304" pitchFamily="18" charset="0"/>
                <a:sym typeface="Times New Roman" panose="02020603050405020304" pitchFamily="18" charset="0"/>
              </a:rPr>
              <a:t>F</a:t>
            </a:r>
            <a:r>
              <a:rPr lang="zh-CN" altLang="en-US" sz="2400" dirty="0">
                <a:latin typeface="Times New Roman" panose="02020603050405020304" pitchFamily="18" charset="0"/>
                <a:sym typeface="Times New Roman" panose="02020603050405020304" pitchFamily="18" charset="0"/>
              </a:rPr>
              <a:t>或</a:t>
            </a:r>
            <a:r>
              <a:rPr lang="en-US" altLang="zh-CN" sz="2400" dirty="0">
                <a:latin typeface="Times New Roman" panose="02020603050405020304" pitchFamily="18" charset="0"/>
                <a:sym typeface="Times New Roman" panose="02020603050405020304" pitchFamily="18" charset="0"/>
              </a:rPr>
              <a:t>f(float)</a:t>
            </a:r>
            <a:r>
              <a:rPr lang="zh-CN" altLang="en-US" sz="2400" dirty="0">
                <a:latin typeface="Times New Roman" panose="02020603050405020304" pitchFamily="18" charset="0"/>
                <a:sym typeface="Times New Roman" panose="02020603050405020304" pitchFamily="18" charset="0"/>
              </a:rPr>
              <a:t>、</a:t>
            </a:r>
            <a:r>
              <a:rPr lang="en-US" altLang="zh-CN" sz="2400" dirty="0">
                <a:latin typeface="Times New Roman" panose="02020603050405020304" pitchFamily="18" charset="0"/>
                <a:sym typeface="Times New Roman" panose="02020603050405020304" pitchFamily="18" charset="0"/>
              </a:rPr>
              <a:t>D</a:t>
            </a:r>
            <a:r>
              <a:rPr lang="zh-CN" altLang="en-US" sz="2400" dirty="0">
                <a:latin typeface="Times New Roman" panose="02020603050405020304" pitchFamily="18" charset="0"/>
                <a:sym typeface="Times New Roman" panose="02020603050405020304" pitchFamily="18" charset="0"/>
              </a:rPr>
              <a:t>或</a:t>
            </a:r>
            <a:r>
              <a:rPr lang="en-US" altLang="zh-CN" sz="2400" dirty="0">
                <a:latin typeface="Times New Roman" panose="02020603050405020304" pitchFamily="18" charset="0"/>
                <a:sym typeface="Times New Roman" panose="02020603050405020304" pitchFamily="18" charset="0"/>
              </a:rPr>
              <a:t>d(double)</a:t>
            </a:r>
            <a:r>
              <a:rPr lang="zh-CN" altLang="en-US" sz="2400" dirty="0">
                <a:latin typeface="Times New Roman" panose="02020603050405020304" pitchFamily="18" charset="0"/>
                <a:sym typeface="Times New Roman" panose="02020603050405020304" pitchFamily="18" charset="0"/>
              </a:rPr>
              <a:t>，则该数字为浮点数。</a:t>
            </a:r>
            <a:endParaRPr lang="zh-CN" altLang="en-US" dirty="0"/>
          </a:p>
        </p:txBody>
      </p:sp>
    </p:spTree>
    <p:extLst>
      <p:ext uri="{BB962C8B-B14F-4D97-AF65-F5344CB8AC3E}">
        <p14:creationId xmlns:p14="http://schemas.microsoft.com/office/powerpoint/2010/main" val="3269459767"/>
      </p:ext>
    </p:extLst>
  </p:cSld>
  <p:clrMapOvr>
    <a:masterClrMapping/>
  </p:clrMapOvr>
  <p:transition>
    <p:zoom dir="in"/>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a:xfrm>
            <a:off x="539750" y="115888"/>
            <a:ext cx="8229600" cy="706437"/>
          </a:xfrm>
          <a:ln/>
        </p:spPr>
        <p:txBody>
          <a:bodyPr/>
          <a:lstStyle/>
          <a:p>
            <a:pPr marL="0" indent="0"/>
            <a:r>
              <a:rPr lang="zh-CN" altLang="en-US" sz="2800">
                <a:solidFill>
                  <a:schemeClr val="bg1"/>
                </a:solidFill>
              </a:rPr>
              <a:t>确定数组的长度</a:t>
            </a:r>
            <a:endParaRPr lang="zh-CN" altLang="en-US"/>
          </a:p>
        </p:txBody>
      </p:sp>
      <p:sp>
        <p:nvSpPr>
          <p:cNvPr id="123907" name="Rectangle 3"/>
          <p:cNvSpPr>
            <a:spLocks noGrp="1" noChangeArrowheads="1"/>
          </p:cNvSpPr>
          <p:nvPr>
            <p:ph type="body" idx="1"/>
          </p:nvPr>
        </p:nvSpPr>
        <p:spPr>
          <a:xfrm>
            <a:off x="725487" y="679096"/>
            <a:ext cx="7858125" cy="5579661"/>
          </a:xfrm>
          <a:ln/>
        </p:spPr>
        <p:txBody>
          <a:bodyPr>
            <a:noAutofit/>
          </a:bodyPr>
          <a:lstStyle/>
          <a:p>
            <a:pPr marL="342900" indent="-342900" algn="l">
              <a:buFont typeface="Times New Roman" panose="02020603050405020304" pitchFamily="18" charset="0"/>
              <a:buChar char="•"/>
            </a:pPr>
            <a:r>
              <a:rPr lang="zh-CN" altLang="en-US" sz="2800" dirty="0">
                <a:solidFill>
                  <a:srgbClr val="0000FF"/>
                </a:solidFill>
              </a:rPr>
              <a:t>可以在运行时使用</a:t>
            </a:r>
            <a:r>
              <a:rPr lang="en-US" altLang="zh-CN" sz="2800" dirty="0">
                <a:solidFill>
                  <a:srgbClr val="FF0000"/>
                </a:solidFill>
              </a:rPr>
              <a:t>length</a:t>
            </a:r>
            <a:r>
              <a:rPr lang="zh-CN" altLang="en-US" sz="2800" dirty="0">
                <a:solidFill>
                  <a:srgbClr val="FF0000"/>
                </a:solidFill>
              </a:rPr>
              <a:t>成员变量</a:t>
            </a:r>
            <a:r>
              <a:rPr lang="zh-CN" altLang="en-US" sz="2800" dirty="0">
                <a:solidFill>
                  <a:srgbClr val="0000FF"/>
                </a:solidFill>
              </a:rPr>
              <a:t>来确定数组的长度</a:t>
            </a:r>
          </a:p>
          <a:p>
            <a:pPr marL="342900" indent="-342900" algn="l">
              <a:buFont typeface="Times New Roman" panose="02020603050405020304" pitchFamily="18" charset="0"/>
              <a:buChar char="•"/>
            </a:pPr>
            <a:r>
              <a:rPr lang="en-US" altLang="zh-CN" sz="2800" dirty="0"/>
              <a:t>float[ ] </a:t>
            </a:r>
            <a:r>
              <a:rPr lang="en-US" altLang="zh-CN" sz="2800" dirty="0" err="1"/>
              <a:t>salesAmounts</a:t>
            </a:r>
            <a:r>
              <a:rPr lang="en-US" altLang="zh-CN" sz="2800" dirty="0"/>
              <a:t>=new float[10];</a:t>
            </a:r>
            <a:endParaRPr lang="zh-CN" altLang="en-US" sz="2800" dirty="0"/>
          </a:p>
          <a:p>
            <a:pPr marL="342900" indent="-342900" algn="l">
              <a:buFont typeface="Times New Roman" panose="02020603050405020304" pitchFamily="18" charset="0"/>
              <a:buChar char="•"/>
            </a:pPr>
            <a:endParaRPr lang="zh-CN" altLang="en-US" sz="2800" dirty="0"/>
          </a:p>
          <a:p>
            <a:pPr marL="342900" indent="-342900" algn="l">
              <a:buFont typeface="Times New Roman" panose="02020603050405020304" pitchFamily="18" charset="0"/>
              <a:buChar char="•"/>
            </a:pPr>
            <a:r>
              <a:rPr lang="zh-CN" altLang="en-US" sz="2800" dirty="0">
                <a:solidFill>
                  <a:srgbClr val="0000FF"/>
                </a:solidFill>
              </a:rPr>
              <a:t>遍历整个数组</a:t>
            </a:r>
          </a:p>
          <a:p>
            <a:pPr marL="342900" indent="-342900" algn="l">
              <a:buFont typeface="Times New Roman" panose="02020603050405020304" pitchFamily="18" charset="0"/>
              <a:buChar char="•"/>
            </a:pPr>
            <a:r>
              <a:rPr lang="en-US" altLang="zh-CN" sz="2800" dirty="0"/>
              <a:t>float[ ] </a:t>
            </a:r>
            <a:r>
              <a:rPr lang="en-US" altLang="zh-CN" sz="2800" dirty="0" err="1"/>
              <a:t>salesAmounts</a:t>
            </a:r>
            <a:r>
              <a:rPr lang="en-US" altLang="zh-CN" sz="2800" dirty="0"/>
              <a:t>=new float[10];</a:t>
            </a:r>
            <a:endParaRPr lang="zh-CN" altLang="en-US" sz="2800" dirty="0"/>
          </a:p>
          <a:p>
            <a:pPr marL="342900" indent="-342900" algn="l">
              <a:buFont typeface="Times New Roman" panose="02020603050405020304" pitchFamily="18" charset="0"/>
              <a:buChar char="•"/>
            </a:pPr>
            <a:r>
              <a:rPr lang="en-US" altLang="zh-CN" sz="2800" dirty="0"/>
              <a:t>for (</a:t>
            </a:r>
            <a:r>
              <a:rPr lang="en-US" altLang="zh-CN" sz="2800" dirty="0" err="1"/>
              <a:t>int</a:t>
            </a:r>
            <a:r>
              <a:rPr lang="en-US" altLang="zh-CN" sz="2800" dirty="0"/>
              <a:t> </a:t>
            </a:r>
            <a:r>
              <a:rPr lang="en-US" altLang="zh-CN" sz="2800" dirty="0" err="1"/>
              <a:t>i</a:t>
            </a:r>
            <a:r>
              <a:rPr lang="en-US" altLang="zh-CN" sz="2800" dirty="0"/>
              <a:t>=0;i &lt;</a:t>
            </a:r>
            <a:r>
              <a:rPr lang="en-US" altLang="zh-CN" sz="2800" dirty="0" err="1"/>
              <a:t>salesAmounts.length;i</a:t>
            </a:r>
            <a:r>
              <a:rPr lang="en-US" altLang="zh-CN" sz="2800" dirty="0"/>
              <a:t>++)</a:t>
            </a:r>
            <a:endParaRPr lang="zh-CN" altLang="en-US" sz="2800" dirty="0"/>
          </a:p>
          <a:p>
            <a:pPr marL="342900" indent="-342900" algn="l">
              <a:buFont typeface="Times New Roman" panose="02020603050405020304" pitchFamily="18" charset="0"/>
              <a:buChar char="•"/>
            </a:pPr>
            <a:r>
              <a:rPr lang="en-US" altLang="zh-CN" sz="2800" dirty="0"/>
              <a:t>{</a:t>
            </a:r>
            <a:endParaRPr lang="zh-CN" altLang="en-US" sz="2800" dirty="0"/>
          </a:p>
          <a:p>
            <a:pPr marL="342900" indent="-342900" algn="l">
              <a:buFont typeface="Times New Roman" panose="02020603050405020304" pitchFamily="18" charset="0"/>
              <a:buChar char="•"/>
            </a:pPr>
            <a:r>
              <a:rPr lang="en-US" altLang="zh-CN" sz="2800" dirty="0"/>
              <a:t>	</a:t>
            </a:r>
            <a:r>
              <a:rPr lang="zh-CN" altLang="en-US" sz="2800" dirty="0"/>
              <a:t>循环体；</a:t>
            </a:r>
          </a:p>
          <a:p>
            <a:pPr marL="342900" indent="-342900" algn="l">
              <a:buFont typeface="Times New Roman" panose="02020603050405020304" pitchFamily="18" charset="0"/>
              <a:buChar char="•"/>
            </a:pPr>
            <a:r>
              <a:rPr lang="en-US" altLang="zh-CN" sz="2800" dirty="0"/>
              <a:t>}</a:t>
            </a:r>
            <a:endParaRPr lang="zh-CN" altLang="en-US" sz="2800" dirty="0"/>
          </a:p>
        </p:txBody>
      </p:sp>
    </p:spTree>
    <p:extLst>
      <p:ext uri="{BB962C8B-B14F-4D97-AF65-F5344CB8AC3E}">
        <p14:creationId xmlns:p14="http://schemas.microsoft.com/office/powerpoint/2010/main" val="19402175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文本框 2"/>
          <p:cNvSpPr>
            <a:spLocks noChangeArrowheads="1"/>
          </p:cNvSpPr>
          <p:nvPr/>
        </p:nvSpPr>
        <p:spPr bwMode="auto">
          <a:xfrm>
            <a:off x="250825" y="1125538"/>
            <a:ext cx="8610600"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spAutoFit/>
          </a:bodyPr>
          <a:lstStyle/>
          <a:p>
            <a:pPr lvl="1">
              <a:spcBef>
                <a:spcPts val="7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public class TestArray</a:t>
            </a:r>
            <a:endParaRPr lang="zh-CN" altLang="en-US" sz="2400">
              <a:latin typeface="Times New Roman" panose="02020603050405020304" pitchFamily="18" charset="0"/>
              <a:sym typeface="Times New Roman" panose="02020603050405020304" pitchFamily="18" charset="0"/>
            </a:endParaRPr>
          </a:p>
          <a:p>
            <a:pPr lvl="1">
              <a:spcBef>
                <a:spcPts val="7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a:t>
            </a:r>
            <a:endParaRPr lang="zh-CN" altLang="en-US" sz="2400">
              <a:latin typeface="Times New Roman" panose="02020603050405020304" pitchFamily="18" charset="0"/>
              <a:sym typeface="Times New Roman" panose="02020603050405020304" pitchFamily="18" charset="0"/>
            </a:endParaRPr>
          </a:p>
          <a:p>
            <a:pPr lvl="1">
              <a:spcBef>
                <a:spcPts val="7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public static void main(String args[])</a:t>
            </a:r>
            <a:endParaRPr lang="zh-CN" altLang="en-US" sz="2400">
              <a:latin typeface="Times New Roman" panose="02020603050405020304" pitchFamily="18" charset="0"/>
              <a:sym typeface="Times New Roman" panose="02020603050405020304" pitchFamily="18" charset="0"/>
            </a:endParaRPr>
          </a:p>
          <a:p>
            <a:pPr lvl="1">
              <a:spcBef>
                <a:spcPts val="7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a:t>
            </a:r>
            <a:endParaRPr lang="zh-CN" altLang="en-US" sz="2400">
              <a:latin typeface="Times New Roman" panose="02020603050405020304" pitchFamily="18" charset="0"/>
              <a:sym typeface="Times New Roman" panose="02020603050405020304" pitchFamily="18" charset="0"/>
            </a:endParaRPr>
          </a:p>
          <a:p>
            <a:pPr lvl="1">
              <a:spcBef>
                <a:spcPts val="7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a:t>
            </a:r>
            <a:r>
              <a:rPr lang="zh-CN" altLang="en-US" sz="2400">
                <a:latin typeface="Times New Roman" panose="02020603050405020304" pitchFamily="18" charset="0"/>
                <a:sym typeface="Times New Roman" panose="02020603050405020304" pitchFamily="18" charset="0"/>
              </a:rPr>
              <a:t>声明数组</a:t>
            </a:r>
          </a:p>
          <a:p>
            <a:pPr lvl="1">
              <a:spcBef>
                <a:spcPts val="700"/>
              </a:spcBef>
              <a:buSzPct val="100000"/>
              <a:buFont typeface="Times New Roman" panose="02020603050405020304" pitchFamily="18" charset="0"/>
              <a:buNone/>
            </a:pPr>
            <a:r>
              <a:rPr lang="zh-CN" altLang="en-US" sz="2400">
                <a:latin typeface="Times New Roman" panose="02020603050405020304" pitchFamily="18" charset="0"/>
                <a:sym typeface="Times New Roman" panose="02020603050405020304" pitchFamily="18" charset="0"/>
              </a:rPr>
              <a:t>		</a:t>
            </a:r>
            <a:r>
              <a:rPr lang="en-US" altLang="zh-CN" sz="2400">
                <a:latin typeface="Times New Roman" panose="02020603050405020304" pitchFamily="18" charset="0"/>
                <a:sym typeface="Times New Roman" panose="02020603050405020304" pitchFamily="18" charset="0"/>
              </a:rPr>
              <a:t>int a[];</a:t>
            </a:r>
            <a:endParaRPr lang="zh-CN" altLang="en-US" sz="2400">
              <a:latin typeface="Times New Roman" panose="02020603050405020304" pitchFamily="18" charset="0"/>
              <a:sym typeface="Times New Roman" panose="02020603050405020304" pitchFamily="18" charset="0"/>
            </a:endParaRPr>
          </a:p>
          <a:p>
            <a:pPr lvl="1">
              <a:spcBef>
                <a:spcPts val="7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char b[];</a:t>
            </a:r>
            <a:endParaRPr lang="zh-CN" altLang="en-US" sz="2400">
              <a:latin typeface="Times New Roman" panose="02020603050405020304" pitchFamily="18" charset="0"/>
              <a:sym typeface="Times New Roman" panose="02020603050405020304" pitchFamily="18" charset="0"/>
            </a:endParaRPr>
          </a:p>
          <a:p>
            <a:pPr lvl="1">
              <a:spcBef>
                <a:spcPts val="7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a:t>
            </a:r>
            <a:r>
              <a:rPr lang="zh-CN" altLang="en-US" sz="2400">
                <a:latin typeface="Times New Roman" panose="02020603050405020304" pitchFamily="18" charset="0"/>
                <a:sym typeface="Times New Roman" panose="02020603050405020304" pitchFamily="18" charset="0"/>
              </a:rPr>
              <a:t>创建数组</a:t>
            </a:r>
            <a:endParaRPr lang="zh-CN" altLang="en-US"/>
          </a:p>
        </p:txBody>
      </p:sp>
    </p:spTree>
    <p:extLst>
      <p:ext uri="{BB962C8B-B14F-4D97-AF65-F5344CB8AC3E}">
        <p14:creationId xmlns:p14="http://schemas.microsoft.com/office/powerpoint/2010/main" val="3797198495"/>
      </p:ext>
    </p:extLst>
  </p:cSld>
  <p:clrMapOvr>
    <a:masterClrMapping/>
  </p:clrMapOvr>
  <p:transition>
    <p:zoom dir="in"/>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文本框 2"/>
          <p:cNvSpPr>
            <a:spLocks noChangeArrowheads="1"/>
          </p:cNvSpPr>
          <p:nvPr/>
        </p:nvSpPr>
        <p:spPr bwMode="auto">
          <a:xfrm>
            <a:off x="1331913" y="1196975"/>
            <a:ext cx="4162425" cy="531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a:lnSpc>
                <a:spcPct val="130000"/>
              </a:lnSpc>
              <a:spcBef>
                <a:spcPts val="8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a = new int[3];</a:t>
            </a:r>
            <a:endParaRPr lang="zh-CN" altLang="en-US" sz="2400">
              <a:latin typeface="Times New Roman" panose="02020603050405020304" pitchFamily="18" charset="0"/>
              <a:sym typeface="Times New Roman" panose="02020603050405020304" pitchFamily="18" charset="0"/>
            </a:endParaRPr>
          </a:p>
          <a:p>
            <a:pPr>
              <a:lnSpc>
                <a:spcPct val="130000"/>
              </a:lnSpc>
              <a:spcBef>
                <a:spcPts val="8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b = new char[2];</a:t>
            </a:r>
            <a:endParaRPr lang="zh-CN" altLang="en-US" sz="2400">
              <a:latin typeface="Times New Roman" panose="02020603050405020304" pitchFamily="18" charset="0"/>
              <a:sym typeface="Times New Roman" panose="02020603050405020304" pitchFamily="18" charset="0"/>
            </a:endParaRPr>
          </a:p>
          <a:p>
            <a:pPr>
              <a:lnSpc>
                <a:spcPct val="130000"/>
              </a:lnSpc>
              <a:spcBef>
                <a:spcPts val="8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for (int i = 0; i&lt;3; i++)</a:t>
            </a:r>
            <a:endParaRPr lang="zh-CN" altLang="en-US" sz="2400">
              <a:latin typeface="Times New Roman" panose="02020603050405020304" pitchFamily="18" charset="0"/>
              <a:sym typeface="Times New Roman" panose="02020603050405020304" pitchFamily="18" charset="0"/>
            </a:endParaRPr>
          </a:p>
          <a:p>
            <a:pPr>
              <a:lnSpc>
                <a:spcPct val="130000"/>
              </a:lnSpc>
              <a:spcBef>
                <a:spcPts val="8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a:t>
            </a:r>
            <a:endParaRPr lang="zh-CN" altLang="en-US" sz="2400">
              <a:latin typeface="Times New Roman" panose="02020603050405020304" pitchFamily="18" charset="0"/>
              <a:sym typeface="Times New Roman" panose="02020603050405020304" pitchFamily="18" charset="0"/>
            </a:endParaRPr>
          </a:p>
          <a:p>
            <a:pPr>
              <a:lnSpc>
                <a:spcPct val="130000"/>
              </a:lnSpc>
              <a:spcBef>
                <a:spcPts val="8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a[i] = i*3;</a:t>
            </a:r>
            <a:endParaRPr lang="zh-CN" altLang="en-US" sz="2400">
              <a:latin typeface="Times New Roman" panose="02020603050405020304" pitchFamily="18" charset="0"/>
              <a:sym typeface="Times New Roman" panose="02020603050405020304" pitchFamily="18" charset="0"/>
            </a:endParaRPr>
          </a:p>
          <a:p>
            <a:pPr>
              <a:lnSpc>
                <a:spcPct val="130000"/>
              </a:lnSpc>
              <a:spcBef>
                <a:spcPts val="8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a:t>
            </a:r>
            <a:endParaRPr lang="zh-CN" altLang="en-US" sz="2400">
              <a:latin typeface="Times New Roman" panose="02020603050405020304" pitchFamily="18" charset="0"/>
              <a:sym typeface="Times New Roman" panose="02020603050405020304" pitchFamily="18" charset="0"/>
            </a:endParaRPr>
          </a:p>
          <a:p>
            <a:pPr>
              <a:lnSpc>
                <a:spcPct val="130000"/>
              </a:lnSpc>
              <a:spcBef>
                <a:spcPts val="8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b[0] = 'a';</a:t>
            </a:r>
            <a:endParaRPr lang="zh-CN" altLang="en-US" sz="2400">
              <a:latin typeface="Times New Roman" panose="02020603050405020304" pitchFamily="18" charset="0"/>
              <a:sym typeface="Times New Roman" panose="02020603050405020304" pitchFamily="18" charset="0"/>
            </a:endParaRPr>
          </a:p>
          <a:p>
            <a:pPr>
              <a:lnSpc>
                <a:spcPct val="130000"/>
              </a:lnSpc>
              <a:spcBef>
                <a:spcPts val="8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b[1] = 'b';</a:t>
            </a:r>
            <a:endParaRPr lang="zh-CN" altLang="en-US" sz="2400">
              <a:latin typeface="Times New Roman" panose="02020603050405020304" pitchFamily="18" charset="0"/>
              <a:sym typeface="Times New Roman" panose="02020603050405020304" pitchFamily="18" charset="0"/>
            </a:endParaRPr>
          </a:p>
          <a:p>
            <a:pPr>
              <a:lnSpc>
                <a:spcPct val="130000"/>
              </a:lnSpc>
              <a:spcBef>
                <a:spcPts val="800"/>
              </a:spcBef>
              <a:buSzPct val="100000"/>
              <a:buFont typeface="Times New Roman" panose="02020603050405020304" pitchFamily="18" charset="0"/>
              <a:buNone/>
            </a:pPr>
            <a:r>
              <a:rPr lang="zh-CN" altLang="en-US" sz="2400">
                <a:latin typeface="Times New Roman" panose="02020603050405020304" pitchFamily="18" charset="0"/>
                <a:sym typeface="Times New Roman" panose="02020603050405020304" pitchFamily="18" charset="0"/>
              </a:rPr>
              <a:t>	</a:t>
            </a:r>
            <a:r>
              <a:rPr lang="en-US" altLang="zh-CN" sz="2400">
                <a:latin typeface="Times New Roman" panose="02020603050405020304" pitchFamily="18" charset="0"/>
                <a:sym typeface="Times New Roman" panose="02020603050405020304" pitchFamily="18" charset="0"/>
              </a:rPr>
              <a:t>int c[] = {0,1*3,2*3};</a:t>
            </a:r>
            <a:endParaRPr lang="zh-CN" altLang="en-US" sz="2400">
              <a:latin typeface="Times New Roman" panose="02020603050405020304" pitchFamily="18" charset="0"/>
              <a:sym typeface="Times New Roman" panose="02020603050405020304" pitchFamily="18" charset="0"/>
            </a:endParaRPr>
          </a:p>
          <a:p>
            <a:pPr>
              <a:lnSpc>
                <a:spcPct val="130000"/>
              </a:lnSpc>
              <a:spcBef>
                <a:spcPts val="8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a:t>
            </a:r>
            <a:r>
              <a:rPr lang="zh-CN" altLang="en-US" sz="2400">
                <a:latin typeface="Times New Roman" panose="02020603050405020304" pitchFamily="18" charset="0"/>
                <a:sym typeface="Times New Roman" panose="02020603050405020304" pitchFamily="18" charset="0"/>
              </a:rPr>
              <a:t>输出结果</a:t>
            </a:r>
          </a:p>
          <a:p>
            <a:pPr>
              <a:lnSpc>
                <a:spcPct val="130000"/>
              </a:lnSpc>
              <a:spcBef>
                <a:spcPts val="800"/>
              </a:spcBef>
              <a:buSzPct val="100000"/>
              <a:buFont typeface="Times New Roman" panose="02020603050405020304" pitchFamily="18" charset="0"/>
              <a:buNone/>
            </a:pPr>
            <a:r>
              <a:rPr lang="zh-CN" altLang="en-US" sz="2400">
                <a:latin typeface="Times New Roman" panose="02020603050405020304" pitchFamily="18" charset="0"/>
                <a:sym typeface="Times New Roman" panose="02020603050405020304" pitchFamily="18" charset="0"/>
              </a:rPr>
              <a:t>	</a:t>
            </a:r>
            <a:r>
              <a:rPr lang="en-US" altLang="zh-CN" sz="2400">
                <a:latin typeface="Times New Roman" panose="02020603050405020304" pitchFamily="18" charset="0"/>
                <a:sym typeface="Times New Roman" panose="02020603050405020304" pitchFamily="18" charset="0"/>
              </a:rPr>
              <a:t>System.out.print("</a:t>
            </a:r>
            <a:r>
              <a:rPr lang="zh-CN" altLang="en-US" sz="2400">
                <a:latin typeface="Times New Roman" panose="02020603050405020304" pitchFamily="18" charset="0"/>
                <a:sym typeface="Times New Roman" panose="02020603050405020304" pitchFamily="18" charset="0"/>
              </a:rPr>
              <a:t>数组</a:t>
            </a:r>
            <a:r>
              <a:rPr lang="en-US" altLang="zh-CN" sz="2400">
                <a:latin typeface="Times New Roman" panose="02020603050405020304" pitchFamily="18" charset="0"/>
                <a:sym typeface="Times New Roman" panose="02020603050405020304" pitchFamily="18" charset="0"/>
              </a:rPr>
              <a:t>a\n");</a:t>
            </a:r>
            <a:endParaRPr lang="zh-CN" altLang="en-US"/>
          </a:p>
        </p:txBody>
      </p:sp>
    </p:spTree>
    <p:extLst>
      <p:ext uri="{BB962C8B-B14F-4D97-AF65-F5344CB8AC3E}">
        <p14:creationId xmlns:p14="http://schemas.microsoft.com/office/powerpoint/2010/main" val="2855157273"/>
      </p:ext>
    </p:extLst>
  </p:cSld>
  <p:clrMapOvr>
    <a:masterClrMapping/>
  </p:clrMapOvr>
  <p:transition>
    <p:zoom dir="in"/>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文本框 2"/>
          <p:cNvSpPr>
            <a:spLocks noChangeArrowheads="1"/>
          </p:cNvSpPr>
          <p:nvPr/>
        </p:nvSpPr>
        <p:spPr bwMode="auto">
          <a:xfrm>
            <a:off x="1547813" y="1143000"/>
            <a:ext cx="4546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a:lnSpc>
                <a:spcPct val="140000"/>
              </a:lnSpc>
              <a:spcBef>
                <a:spcPts val="8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for (int i = 0; i&lt;2; i++)</a:t>
            </a:r>
            <a:endParaRPr lang="zh-CN" altLang="en-US" sz="2400">
              <a:latin typeface="Times New Roman" panose="02020603050405020304" pitchFamily="18" charset="0"/>
              <a:sym typeface="Times New Roman" panose="02020603050405020304" pitchFamily="18" charset="0"/>
            </a:endParaRPr>
          </a:p>
          <a:p>
            <a:pPr>
              <a:lnSpc>
                <a:spcPct val="140000"/>
              </a:lnSpc>
              <a:spcBef>
                <a:spcPts val="8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a:t>
            </a:r>
            <a:endParaRPr lang="zh-CN" altLang="en-US" sz="2400">
              <a:latin typeface="Times New Roman" panose="02020603050405020304" pitchFamily="18" charset="0"/>
              <a:sym typeface="Times New Roman" panose="02020603050405020304" pitchFamily="18" charset="0"/>
            </a:endParaRPr>
          </a:p>
          <a:p>
            <a:pPr>
              <a:lnSpc>
                <a:spcPct val="140000"/>
              </a:lnSpc>
              <a:spcBef>
                <a:spcPts val="8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System.out.print(b[i] + "  ");</a:t>
            </a:r>
            <a:endParaRPr lang="zh-CN" altLang="en-US" sz="2400">
              <a:latin typeface="Times New Roman" panose="02020603050405020304" pitchFamily="18" charset="0"/>
              <a:sym typeface="Times New Roman" panose="02020603050405020304" pitchFamily="18" charset="0"/>
            </a:endParaRPr>
          </a:p>
          <a:p>
            <a:pPr>
              <a:lnSpc>
                <a:spcPct val="140000"/>
              </a:lnSpc>
              <a:spcBef>
                <a:spcPts val="8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a:t>
            </a:r>
            <a:endParaRPr lang="zh-CN" altLang="en-US" sz="2400">
              <a:latin typeface="Times New Roman" panose="02020603050405020304" pitchFamily="18" charset="0"/>
              <a:sym typeface="Times New Roman" panose="02020603050405020304" pitchFamily="18" charset="0"/>
            </a:endParaRPr>
          </a:p>
          <a:p>
            <a:pPr>
              <a:lnSpc>
                <a:spcPct val="140000"/>
              </a:lnSpc>
              <a:spcBef>
                <a:spcPts val="8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System.out.print("\n</a:t>
            </a:r>
            <a:r>
              <a:rPr lang="zh-CN" altLang="en-US" sz="2400">
                <a:latin typeface="Times New Roman" panose="02020603050405020304" pitchFamily="18" charset="0"/>
                <a:sym typeface="Times New Roman" panose="02020603050405020304" pitchFamily="18" charset="0"/>
              </a:rPr>
              <a:t>数组</a:t>
            </a:r>
            <a:r>
              <a:rPr lang="en-US" altLang="zh-CN" sz="2400">
                <a:latin typeface="Times New Roman" panose="02020603050405020304" pitchFamily="18" charset="0"/>
                <a:sym typeface="Times New Roman" panose="02020603050405020304" pitchFamily="18" charset="0"/>
              </a:rPr>
              <a:t>c\n");</a:t>
            </a:r>
            <a:endParaRPr lang="zh-CN" altLang="en-US" sz="2400">
              <a:latin typeface="Times New Roman" panose="02020603050405020304" pitchFamily="18" charset="0"/>
              <a:sym typeface="Times New Roman" panose="02020603050405020304" pitchFamily="18" charset="0"/>
            </a:endParaRPr>
          </a:p>
          <a:p>
            <a:pPr>
              <a:lnSpc>
                <a:spcPct val="140000"/>
              </a:lnSpc>
              <a:spcBef>
                <a:spcPts val="8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for (int i = 0; i&lt;3; i++)</a:t>
            </a:r>
            <a:endParaRPr lang="zh-CN" altLang="en-US" sz="2400">
              <a:latin typeface="Times New Roman" panose="02020603050405020304" pitchFamily="18" charset="0"/>
              <a:sym typeface="Times New Roman" panose="02020603050405020304" pitchFamily="18" charset="0"/>
            </a:endParaRPr>
          </a:p>
          <a:p>
            <a:pPr>
              <a:lnSpc>
                <a:spcPct val="140000"/>
              </a:lnSpc>
              <a:spcBef>
                <a:spcPts val="8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a:t>
            </a:r>
            <a:endParaRPr lang="zh-CN" altLang="en-US" sz="2400">
              <a:latin typeface="Times New Roman" panose="02020603050405020304" pitchFamily="18" charset="0"/>
              <a:sym typeface="Times New Roman" panose="02020603050405020304" pitchFamily="18" charset="0"/>
            </a:endParaRPr>
          </a:p>
          <a:p>
            <a:pPr>
              <a:lnSpc>
                <a:spcPct val="140000"/>
              </a:lnSpc>
              <a:spcBef>
                <a:spcPts val="8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System.out.print(c[i] + "  ");</a:t>
            </a:r>
            <a:endParaRPr lang="zh-CN" altLang="en-US" sz="2400">
              <a:latin typeface="Times New Roman" panose="02020603050405020304" pitchFamily="18" charset="0"/>
              <a:sym typeface="Times New Roman" panose="02020603050405020304" pitchFamily="18" charset="0"/>
            </a:endParaRPr>
          </a:p>
          <a:p>
            <a:pPr>
              <a:lnSpc>
                <a:spcPct val="140000"/>
              </a:lnSpc>
              <a:spcBef>
                <a:spcPts val="8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a:t>
            </a:r>
            <a:endParaRPr lang="zh-CN" altLang="en-US" sz="2400">
              <a:latin typeface="Times New Roman" panose="02020603050405020304" pitchFamily="18" charset="0"/>
              <a:sym typeface="Times New Roman" panose="02020603050405020304" pitchFamily="18" charset="0"/>
            </a:endParaRPr>
          </a:p>
          <a:p>
            <a:pPr>
              <a:lnSpc>
                <a:spcPct val="140000"/>
              </a:lnSpc>
              <a:spcBef>
                <a:spcPts val="8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       }</a:t>
            </a:r>
            <a:endParaRPr lang="zh-CN" altLang="en-US" sz="2400">
              <a:latin typeface="Times New Roman" panose="02020603050405020304" pitchFamily="18" charset="0"/>
              <a:sym typeface="Times New Roman" panose="02020603050405020304" pitchFamily="18" charset="0"/>
            </a:endParaRPr>
          </a:p>
          <a:p>
            <a:pPr>
              <a:lnSpc>
                <a:spcPct val="140000"/>
              </a:lnSpc>
              <a:spcBef>
                <a:spcPts val="800"/>
              </a:spcBef>
              <a:buSzPct val="100000"/>
              <a:buFont typeface="Times New Roman" panose="02020603050405020304" pitchFamily="18" charset="0"/>
              <a:buNone/>
            </a:pPr>
            <a:r>
              <a:rPr lang="en-US" altLang="zh-CN" sz="2400">
                <a:latin typeface="Times New Roman" panose="02020603050405020304" pitchFamily="18" charset="0"/>
                <a:sym typeface="Times New Roman" panose="02020603050405020304" pitchFamily="18" charset="0"/>
              </a:rPr>
              <a:t>}</a:t>
            </a:r>
            <a:endParaRPr lang="zh-CN" altLang="en-US"/>
          </a:p>
        </p:txBody>
      </p:sp>
    </p:spTree>
    <p:extLst>
      <p:ext uri="{BB962C8B-B14F-4D97-AF65-F5344CB8AC3E}">
        <p14:creationId xmlns:p14="http://schemas.microsoft.com/office/powerpoint/2010/main" val="1150416751"/>
      </p:ext>
    </p:extLst>
  </p:cSld>
  <p:clrMapOvr>
    <a:masterClrMapping/>
  </p:clrMapOvr>
  <p:transition>
    <p:zoom dir="in"/>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1890</TotalTime>
  <Words>3408</Words>
  <Application>Microsoft Office PowerPoint</Application>
  <PresentationFormat>全屏显示(4:3)</PresentationFormat>
  <Paragraphs>796</Paragraphs>
  <Slides>93</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93</vt:i4>
      </vt:variant>
    </vt:vector>
  </HeadingPairs>
  <TitlesOfParts>
    <vt:vector size="111" baseType="lpstr">
      <vt:lpstr>Arial Unicode MS</vt:lpstr>
      <vt:lpstr>黑体</vt:lpstr>
      <vt:lpstr>华文新魏</vt:lpstr>
      <vt:lpstr>楷体_GB2312</vt:lpstr>
      <vt:lpstr>隶书</vt:lpstr>
      <vt:lpstr>宋体</vt:lpstr>
      <vt:lpstr>幼圆</vt:lpstr>
      <vt:lpstr>Arial</vt:lpstr>
      <vt:lpstr>Calibri</vt:lpstr>
      <vt:lpstr>Calibri Light</vt:lpstr>
      <vt:lpstr>Consolas</vt:lpstr>
      <vt:lpstr>Tahoma</vt:lpstr>
      <vt:lpstr>Times New Roman</vt:lpstr>
      <vt:lpstr>Verdana</vt:lpstr>
      <vt:lpstr>Wingdings</vt:lpstr>
      <vt:lpstr>Wingdings 2</vt:lpstr>
      <vt:lpstr>Office 主题​​</vt:lpstr>
      <vt:lpstr>WPS.Doc.6</vt:lpstr>
      <vt:lpstr>第七讲 JAVA语言基础</vt:lpstr>
      <vt:lpstr>报告内容大纲</vt:lpstr>
      <vt:lpstr>PowerPoint 演示文稿</vt:lpstr>
      <vt:lpstr>PowerPoint 演示文稿</vt:lpstr>
      <vt:lpstr>数据类型</vt:lpstr>
      <vt:lpstr>PowerPoint 演示文稿</vt:lpstr>
      <vt:lpstr>PowerPoint 演示文稿</vt:lpstr>
      <vt:lpstr>常用的转义字符</vt:lpstr>
      <vt:lpstr>PowerPoint 演示文稿</vt:lpstr>
      <vt:lpstr>PowerPoint 演示文稿</vt:lpstr>
      <vt:lpstr>报告内容大纲</vt:lpstr>
      <vt:lpstr>PowerPoint 演示文稿</vt:lpstr>
      <vt:lpstr>常量的定义 </vt:lpstr>
      <vt:lpstr>变量的定义 </vt:lpstr>
      <vt:lpstr>PowerPoint 演示文稿</vt:lpstr>
      <vt:lpstr>PowerPoint 演示文稿</vt:lpstr>
      <vt:lpstr>PowerPoint 演示文稿</vt:lpstr>
      <vt:lpstr>PowerPoint 演示文稿</vt:lpstr>
      <vt:lpstr>变量的作用域 </vt:lpstr>
      <vt:lpstr>PowerPoint 演示文稿</vt:lpstr>
      <vt:lpstr>PowerPoint 演示文稿</vt:lpstr>
      <vt:lpstr>变量类型转换</vt:lpstr>
      <vt:lpstr>变量类型转换</vt:lpstr>
      <vt:lpstr>报告内容大纲</vt:lpstr>
      <vt:lpstr>PowerPoint 演示文稿</vt:lpstr>
      <vt:lpstr>PowerPoint 演示文稿</vt:lpstr>
      <vt:lpstr>PowerPoint 演示文稿</vt:lpstr>
      <vt:lpstr>PowerPoint 演示文稿</vt:lpstr>
      <vt:lpstr>PowerPoint 演示文稿</vt:lpstr>
      <vt:lpstr>PowerPoint 演示文稿</vt:lpstr>
      <vt:lpstr>注意事项</vt:lpstr>
      <vt:lpstr>PowerPoint 演示文稿</vt:lpstr>
      <vt:lpstr>PowerPoint 演示文稿</vt:lpstr>
      <vt:lpstr>短路规则 ( &amp;&amp;和|| )</vt:lpstr>
      <vt:lpstr>逻辑运算(&amp;和|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报告内容大纲</vt:lpstr>
      <vt:lpstr>PowerPoint 演示文稿</vt:lpstr>
      <vt:lpstr>PowerPoint 演示文稿</vt:lpstr>
      <vt:lpstr>if语句</vt:lpstr>
      <vt:lpstr>PowerPoint 演示文稿</vt:lpstr>
      <vt:lpstr>if-else语句</vt:lpstr>
      <vt:lpstr>PowerPoint 演示文稿</vt:lpstr>
      <vt:lpstr>PowerPoint 演示文稿</vt:lpstr>
      <vt:lpstr>多分支选择结构switch语句</vt:lpstr>
      <vt:lpstr>switch语句的流程如图所示： </vt:lpstr>
      <vt:lpstr>switch语句的注意点</vt:lpstr>
      <vt:lpstr>例：用switch语句实现学生成绩的百分制到等级制的转换。 </vt:lpstr>
      <vt:lpstr>PowerPoint 演示文稿</vt:lpstr>
      <vt:lpstr>PowerPoint 演示文稿</vt:lpstr>
      <vt:lpstr>while 循环 </vt:lpstr>
      <vt:lpstr>while 循环的流程图 </vt:lpstr>
      <vt:lpstr>例：用while语句求1+2+…+10的和。 </vt:lpstr>
      <vt:lpstr>PowerPoint 演示文稿</vt:lpstr>
      <vt:lpstr>PowerPoint 演示文稿</vt:lpstr>
      <vt:lpstr>for循环的流程图</vt:lpstr>
      <vt:lpstr> for循环示例</vt:lpstr>
      <vt:lpstr>PowerPoint 演示文稿</vt:lpstr>
      <vt:lpstr>例：用for语句求1+2+…+10的和 </vt:lpstr>
      <vt:lpstr>PowerPoint 演示文稿</vt:lpstr>
      <vt:lpstr>PowerPoint 演示文稿</vt:lpstr>
      <vt:lpstr>PowerPoint 演示文稿</vt:lpstr>
      <vt:lpstr>do-while 循环的流程图 </vt:lpstr>
      <vt:lpstr>PowerPoint 演示文稿</vt:lpstr>
      <vt:lpstr>PowerPoint 演示文稿</vt:lpstr>
      <vt:lpstr>break 语句</vt:lpstr>
      <vt:lpstr>continue 语句</vt:lpstr>
      <vt:lpstr>练习</vt:lpstr>
      <vt:lpstr>PowerPoint 演示文稿</vt:lpstr>
      <vt:lpstr>PowerPoint 演示文稿</vt:lpstr>
      <vt:lpstr>PowerPoint 演示文稿</vt:lpstr>
      <vt:lpstr>报告内容大纲</vt:lpstr>
      <vt:lpstr>PowerPoint 演示文稿</vt:lpstr>
      <vt:lpstr>数组</vt:lpstr>
      <vt:lpstr>4.1 创建数组</vt:lpstr>
      <vt:lpstr>1、声明</vt:lpstr>
      <vt:lpstr>2、实例化基本数据类型数组</vt:lpstr>
      <vt:lpstr>PowerPoint 演示文稿</vt:lpstr>
      <vt:lpstr>3、初始化</vt:lpstr>
      <vt:lpstr>PowerPoint 演示文稿</vt:lpstr>
      <vt:lpstr>PowerPoint 演示文稿</vt:lpstr>
      <vt:lpstr>示例</vt:lpstr>
      <vt:lpstr>数组中注意的问题</vt:lpstr>
      <vt:lpstr>确定数组的长度</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第七讲 JAVA语言基础</dc:title>
  <dc:creator>Administrator</dc:creator>
  <cp:lastModifiedBy>程南昌 南昌</cp:lastModifiedBy>
  <cp:revision>51</cp:revision>
  <dcterms:created xsi:type="dcterms:W3CDTF">2017-04-11T07:05:36Z</dcterms:created>
  <dcterms:modified xsi:type="dcterms:W3CDTF">2019-05-13T09:12:04Z</dcterms:modified>
</cp:coreProperties>
</file>