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9" r:id="rId3"/>
    <p:sldId id="259" r:id="rId4"/>
    <p:sldId id="260" r:id="rId5"/>
    <p:sldId id="261" r:id="rId6"/>
    <p:sldId id="262" r:id="rId7"/>
    <p:sldId id="307" r:id="rId8"/>
    <p:sldId id="263" r:id="rId9"/>
    <p:sldId id="300" r:id="rId10"/>
    <p:sldId id="264" r:id="rId11"/>
    <p:sldId id="266" r:id="rId12"/>
    <p:sldId id="267" r:id="rId13"/>
    <p:sldId id="268" r:id="rId14"/>
    <p:sldId id="269" r:id="rId15"/>
    <p:sldId id="298" r:id="rId16"/>
    <p:sldId id="270" r:id="rId17"/>
    <p:sldId id="271" r:id="rId18"/>
    <p:sldId id="301" r:id="rId19"/>
    <p:sldId id="273" r:id="rId20"/>
    <p:sldId id="304" r:id="rId21"/>
    <p:sldId id="302" r:id="rId22"/>
    <p:sldId id="274" r:id="rId23"/>
    <p:sldId id="278" r:id="rId24"/>
    <p:sldId id="282" r:id="rId25"/>
    <p:sldId id="283" r:id="rId26"/>
    <p:sldId id="284" r:id="rId27"/>
    <p:sldId id="285" r:id="rId28"/>
    <p:sldId id="286" r:id="rId29"/>
    <p:sldId id="287" r:id="rId30"/>
    <p:sldId id="288" r:id="rId31"/>
    <p:sldId id="289" r:id="rId32"/>
    <p:sldId id="290" r:id="rId33"/>
    <p:sldId id="306" r:id="rId34"/>
    <p:sldId id="291" r:id="rId35"/>
    <p:sldId id="292" r:id="rId36"/>
    <p:sldId id="293" r:id="rId37"/>
    <p:sldId id="294" r:id="rId38"/>
    <p:sldId id="303" r:id="rId39"/>
    <p:sldId id="295" r:id="rId40"/>
    <p:sldId id="296"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291712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323380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370012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310353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339060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125387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46080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171551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345908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357410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3521BED-33C7-4496-860D-C0B79F893A72}" type="datetimeFigureOut">
              <a:rPr lang="zh-CN" altLang="en-US" smtClean="0"/>
              <a:t>2019/5/13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211044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21BED-33C7-4496-860D-C0B79F893A72}" type="datetimeFigureOut">
              <a:rPr lang="zh-CN" altLang="en-US" smtClean="0"/>
              <a:t>2019/5/13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B3FB8-4801-4994-B048-06786B9DF8F5}" type="slidenum">
              <a:rPr lang="zh-CN" altLang="en-US" smtClean="0"/>
              <a:t>‹#›</a:t>
            </a:fld>
            <a:endParaRPr lang="zh-CN" altLang="en-US"/>
          </a:p>
        </p:txBody>
      </p:sp>
    </p:spTree>
    <p:extLst>
      <p:ext uri="{BB962C8B-B14F-4D97-AF65-F5344CB8AC3E}">
        <p14:creationId xmlns:p14="http://schemas.microsoft.com/office/powerpoint/2010/main" val="41331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第六讲 </a:t>
            </a:r>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简介</a:t>
            </a:r>
          </a:p>
        </p:txBody>
      </p:sp>
      <p:sp>
        <p:nvSpPr>
          <p:cNvPr id="3" name="副标题 2"/>
          <p:cNvSpPr>
            <a:spLocks noGrp="1"/>
          </p:cNvSpPr>
          <p:nvPr>
            <p:ph type="subTitle" idx="1"/>
          </p:nvPr>
        </p:nvSpPr>
        <p:spPr/>
        <p:txBody>
          <a:bodyPr/>
          <a:lstStyle/>
          <a:p>
            <a:r>
              <a:rPr lang="zh-CN" altLang="en-US" dirty="0"/>
              <a:t>主讲 </a:t>
            </a:r>
            <a:r>
              <a:rPr lang="zh-CN" altLang="en-US"/>
              <a:t>程南昌</a:t>
            </a:r>
            <a:endParaRPr lang="en-US" altLang="zh-CN" dirty="0"/>
          </a:p>
        </p:txBody>
      </p:sp>
    </p:spTree>
    <p:extLst>
      <p:ext uri="{BB962C8B-B14F-4D97-AF65-F5344CB8AC3E}">
        <p14:creationId xmlns:p14="http://schemas.microsoft.com/office/powerpoint/2010/main" val="1460501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的平台无关性</a:t>
            </a:r>
          </a:p>
        </p:txBody>
      </p:sp>
      <p:sp>
        <p:nvSpPr>
          <p:cNvPr id="18435" name="Rectangle 3"/>
          <p:cNvSpPr>
            <a:spLocks noGrp="1" noChangeArrowheads="1"/>
          </p:cNvSpPr>
          <p:nvPr>
            <p:ph type="body" idx="1"/>
          </p:nvPr>
        </p:nvSpPr>
        <p:spPr>
          <a:xfrm>
            <a:off x="384968" y="1624014"/>
            <a:ext cx="8374063" cy="2305050"/>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是一种既面向对象又可以跨平台的语言，即：编写一次，随处运行；</a:t>
            </a:r>
          </a:p>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不仅适用于单机应用程序和基于网络的程序，也可用于创建消费类设备的附件程序，如移动电话、掌上设备等。</a:t>
            </a:r>
          </a:p>
        </p:txBody>
      </p:sp>
      <p:grpSp>
        <p:nvGrpSpPr>
          <p:cNvPr id="18436" name="Group 33"/>
          <p:cNvGrpSpPr>
            <a:grpSpLocks/>
          </p:cNvGrpSpPr>
          <p:nvPr/>
        </p:nvGrpSpPr>
        <p:grpSpPr bwMode="auto">
          <a:xfrm>
            <a:off x="250825" y="3646488"/>
            <a:ext cx="8642350" cy="2087562"/>
            <a:chOff x="0" y="0"/>
            <a:chExt cx="5444" cy="1315"/>
          </a:xfrm>
        </p:grpSpPr>
        <p:sp>
          <p:nvSpPr>
            <p:cNvPr id="18437" name="Line 18"/>
            <p:cNvSpPr>
              <a:spLocks noChangeShapeType="1"/>
            </p:cNvSpPr>
            <p:nvPr/>
          </p:nvSpPr>
          <p:spPr bwMode="auto">
            <a:xfrm>
              <a:off x="4083" y="862"/>
              <a:ext cx="499" cy="317"/>
            </a:xfrm>
            <a:prstGeom prst="line">
              <a:avLst/>
            </a:prstGeom>
            <a:noFill/>
            <a:ln w="25400" cmpd="sng">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sp>
          <p:nvSpPr>
            <p:cNvPr id="18438" name="Text Box 21"/>
            <p:cNvSpPr>
              <a:spLocks noChangeArrowheads="1"/>
            </p:cNvSpPr>
            <p:nvPr/>
          </p:nvSpPr>
          <p:spPr bwMode="auto">
            <a:xfrm>
              <a:off x="0" y="454"/>
              <a:ext cx="817" cy="408"/>
            </a:xfrm>
            <a:prstGeom prst="rect">
              <a:avLst/>
            </a:prstGeom>
            <a:gradFill rotWithShape="1">
              <a:gsLst>
                <a:gs pos="0">
                  <a:srgbClr val="9999FF"/>
                </a:gs>
                <a:gs pos="100000">
                  <a:srgbClr val="FFFFFF"/>
                </a:gs>
              </a:gsLst>
              <a:lin ang="5400000" scaled="1"/>
            </a:gradFill>
            <a:ln w="19050" cmpd="sng">
              <a:solidFill>
                <a:srgbClr val="000000"/>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en-US" altLang="zh-CN" sz="1600" b="1">
                  <a:solidFill>
                    <a:srgbClr val="000000"/>
                  </a:solidFill>
                  <a:latin typeface="Times New Roman" panose="02020603050405020304" pitchFamily="18" charset="0"/>
                </a:rPr>
                <a:t>Java</a:t>
              </a:r>
              <a:endParaRPr lang="zh-CN" altLang="en-US" sz="1600" b="1">
                <a:solidFill>
                  <a:srgbClr val="000000"/>
                </a:solidFill>
                <a:latin typeface="Times New Roman" panose="02020603050405020304" pitchFamily="18" charset="0"/>
              </a:endParaRPr>
            </a:p>
            <a:p>
              <a:pPr algn="ctr">
                <a:lnSpc>
                  <a:spcPct val="80000"/>
                </a:lnSpc>
                <a:spcBef>
                  <a:spcPct val="50000"/>
                </a:spcBef>
                <a:buClr>
                  <a:srgbClr val="339966"/>
                </a:buClr>
                <a:buFont typeface="Wingdings" panose="05000000000000000000" pitchFamily="2" charset="2"/>
                <a:buNone/>
              </a:pPr>
              <a:r>
                <a:rPr lang="zh-CN" altLang="en-US" sz="1600" b="1">
                  <a:solidFill>
                    <a:srgbClr val="000000"/>
                  </a:solidFill>
                  <a:latin typeface="Times New Roman" panose="02020603050405020304" pitchFamily="18" charset="0"/>
                </a:rPr>
                <a:t>源程序代码</a:t>
              </a:r>
              <a:endParaRPr lang="zh-CN" altLang="en-US"/>
            </a:p>
          </p:txBody>
        </p:sp>
        <p:sp>
          <p:nvSpPr>
            <p:cNvPr id="18439" name="Text Box 22"/>
            <p:cNvSpPr>
              <a:spLocks noChangeArrowheads="1"/>
            </p:cNvSpPr>
            <p:nvPr/>
          </p:nvSpPr>
          <p:spPr bwMode="auto">
            <a:xfrm>
              <a:off x="4582" y="0"/>
              <a:ext cx="862" cy="227"/>
            </a:xfrm>
            <a:prstGeom prst="rect">
              <a:avLst/>
            </a:prstGeom>
            <a:gradFill rotWithShape="1">
              <a:gsLst>
                <a:gs pos="0">
                  <a:srgbClr val="9999FF"/>
                </a:gs>
                <a:gs pos="100000">
                  <a:srgbClr val="FFFFFF"/>
                </a:gs>
              </a:gsLst>
              <a:lin ang="5400000" scaled="1"/>
            </a:gradFill>
            <a:ln w="19050" cmpd="sng">
              <a:solidFill>
                <a:srgbClr val="000000"/>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en-US" altLang="zh-CN" sz="2000" b="1">
                  <a:solidFill>
                    <a:srgbClr val="000000"/>
                  </a:solidFill>
                  <a:latin typeface="Times New Roman" panose="02020603050405020304" pitchFamily="18" charset="0"/>
                </a:rPr>
                <a:t>Windows</a:t>
              </a:r>
              <a:endParaRPr lang="zh-CN" altLang="en-US"/>
            </a:p>
          </p:txBody>
        </p:sp>
        <p:sp>
          <p:nvSpPr>
            <p:cNvPr id="18440" name="Text Box 23"/>
            <p:cNvSpPr>
              <a:spLocks noChangeArrowheads="1"/>
            </p:cNvSpPr>
            <p:nvPr/>
          </p:nvSpPr>
          <p:spPr bwMode="auto">
            <a:xfrm>
              <a:off x="4582" y="544"/>
              <a:ext cx="862" cy="227"/>
            </a:xfrm>
            <a:prstGeom prst="rect">
              <a:avLst/>
            </a:prstGeom>
            <a:gradFill rotWithShape="1">
              <a:gsLst>
                <a:gs pos="0">
                  <a:srgbClr val="9999FF"/>
                </a:gs>
                <a:gs pos="100000">
                  <a:srgbClr val="FFFFFF"/>
                </a:gs>
              </a:gsLst>
              <a:lin ang="5400000" scaled="1"/>
            </a:gradFill>
            <a:ln w="19050" cmpd="sng">
              <a:solidFill>
                <a:srgbClr val="000000"/>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en-US" altLang="zh-CN" sz="2000" b="1">
                  <a:solidFill>
                    <a:srgbClr val="000000"/>
                  </a:solidFill>
                  <a:latin typeface="Times New Roman" panose="02020603050405020304" pitchFamily="18" charset="0"/>
                </a:rPr>
                <a:t>Linux</a:t>
              </a:r>
              <a:endParaRPr lang="zh-CN" altLang="en-US"/>
            </a:p>
          </p:txBody>
        </p:sp>
        <p:sp>
          <p:nvSpPr>
            <p:cNvPr id="18441" name="Text Box 24"/>
            <p:cNvSpPr>
              <a:spLocks noChangeArrowheads="1"/>
            </p:cNvSpPr>
            <p:nvPr/>
          </p:nvSpPr>
          <p:spPr bwMode="auto">
            <a:xfrm>
              <a:off x="4582" y="1088"/>
              <a:ext cx="862" cy="227"/>
            </a:xfrm>
            <a:prstGeom prst="rect">
              <a:avLst/>
            </a:prstGeom>
            <a:gradFill rotWithShape="1">
              <a:gsLst>
                <a:gs pos="0">
                  <a:srgbClr val="9999FF"/>
                </a:gs>
                <a:gs pos="100000">
                  <a:srgbClr val="FFFFFF"/>
                </a:gs>
              </a:gsLst>
              <a:lin ang="5400000" scaled="1"/>
            </a:gradFill>
            <a:ln w="19050" cmpd="sng">
              <a:solidFill>
                <a:srgbClr val="000000"/>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en-US" altLang="zh-CN" sz="2000" b="1">
                  <a:solidFill>
                    <a:srgbClr val="000000"/>
                  </a:solidFill>
                  <a:latin typeface="Times New Roman" panose="02020603050405020304" pitchFamily="18" charset="0"/>
                </a:rPr>
                <a:t>Solaris</a:t>
              </a:r>
              <a:endParaRPr lang="zh-CN" altLang="en-US"/>
            </a:p>
          </p:txBody>
        </p:sp>
        <p:sp>
          <p:nvSpPr>
            <p:cNvPr id="18442" name="Text Box 25"/>
            <p:cNvSpPr>
              <a:spLocks noChangeArrowheads="1"/>
            </p:cNvSpPr>
            <p:nvPr/>
          </p:nvSpPr>
          <p:spPr bwMode="auto">
            <a:xfrm>
              <a:off x="3266" y="454"/>
              <a:ext cx="817" cy="408"/>
            </a:xfrm>
            <a:prstGeom prst="rect">
              <a:avLst/>
            </a:prstGeom>
            <a:gradFill rotWithShape="1">
              <a:gsLst>
                <a:gs pos="0">
                  <a:srgbClr val="9999FF"/>
                </a:gs>
                <a:gs pos="100000">
                  <a:srgbClr val="FFFFFF"/>
                </a:gs>
              </a:gsLst>
              <a:lin ang="5400000" scaled="1"/>
            </a:gradFill>
            <a:ln w="19050" cmpd="sng">
              <a:solidFill>
                <a:srgbClr val="000000"/>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en-US" altLang="zh-CN" sz="1600" b="1">
                  <a:solidFill>
                    <a:srgbClr val="000000"/>
                  </a:solidFill>
                  <a:latin typeface="Times New Roman" panose="02020603050405020304" pitchFamily="18" charset="0"/>
                </a:rPr>
                <a:t>JVM</a:t>
              </a:r>
              <a:endParaRPr lang="zh-CN" altLang="en-US" sz="1600" b="1">
                <a:solidFill>
                  <a:srgbClr val="000000"/>
                </a:solidFill>
                <a:latin typeface="Times New Roman" panose="02020603050405020304" pitchFamily="18" charset="0"/>
              </a:endParaRPr>
            </a:p>
            <a:p>
              <a:pPr algn="ctr">
                <a:lnSpc>
                  <a:spcPct val="80000"/>
                </a:lnSpc>
                <a:spcBef>
                  <a:spcPct val="50000"/>
                </a:spcBef>
                <a:buClr>
                  <a:srgbClr val="339966"/>
                </a:buClr>
                <a:buFont typeface="Wingdings" panose="05000000000000000000" pitchFamily="2" charset="2"/>
                <a:buNone/>
              </a:pPr>
              <a:r>
                <a:rPr lang="en-US" altLang="zh-CN" sz="1600" b="1">
                  <a:solidFill>
                    <a:srgbClr val="000000"/>
                  </a:solidFill>
                  <a:latin typeface="Times New Roman" panose="02020603050405020304" pitchFamily="18" charset="0"/>
                </a:rPr>
                <a:t>Java</a:t>
              </a:r>
              <a:r>
                <a:rPr lang="zh-CN" altLang="en-US" sz="1600" b="1">
                  <a:solidFill>
                    <a:srgbClr val="000000"/>
                  </a:solidFill>
                  <a:latin typeface="Times New Roman" panose="02020603050405020304" pitchFamily="18" charset="0"/>
                </a:rPr>
                <a:t>虚拟机</a:t>
              </a:r>
              <a:endParaRPr lang="zh-CN" altLang="en-US"/>
            </a:p>
          </p:txBody>
        </p:sp>
        <p:sp>
          <p:nvSpPr>
            <p:cNvPr id="18443" name="Text Box 26"/>
            <p:cNvSpPr>
              <a:spLocks noChangeArrowheads="1"/>
            </p:cNvSpPr>
            <p:nvPr/>
          </p:nvSpPr>
          <p:spPr bwMode="auto">
            <a:xfrm>
              <a:off x="1588" y="454"/>
              <a:ext cx="907" cy="408"/>
            </a:xfrm>
            <a:prstGeom prst="rect">
              <a:avLst/>
            </a:prstGeom>
            <a:gradFill rotWithShape="1">
              <a:gsLst>
                <a:gs pos="0">
                  <a:srgbClr val="9999FF"/>
                </a:gs>
                <a:gs pos="100000">
                  <a:srgbClr val="FFFFFF"/>
                </a:gs>
              </a:gsLst>
              <a:lin ang="5400000" scaled="1"/>
            </a:gradFill>
            <a:ln w="19050" cmpd="sng">
              <a:solidFill>
                <a:srgbClr val="000000"/>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en-US" altLang="zh-CN" sz="1600" b="1">
                  <a:solidFill>
                    <a:srgbClr val="000000"/>
                  </a:solidFill>
                  <a:latin typeface="Times New Roman" panose="02020603050405020304" pitchFamily="18" charset="0"/>
                </a:rPr>
                <a:t>Java</a:t>
              </a:r>
              <a:r>
                <a:rPr lang="zh-CN" altLang="en-US" sz="1600" b="1">
                  <a:solidFill>
                    <a:srgbClr val="000000"/>
                  </a:solidFill>
                  <a:latin typeface="Times New Roman" panose="02020603050405020304" pitchFamily="18" charset="0"/>
                </a:rPr>
                <a:t>字节码</a:t>
              </a:r>
            </a:p>
            <a:p>
              <a:pPr algn="ctr">
                <a:lnSpc>
                  <a:spcPct val="80000"/>
                </a:lnSpc>
                <a:spcBef>
                  <a:spcPct val="50000"/>
                </a:spcBef>
                <a:buClr>
                  <a:srgbClr val="339966"/>
                </a:buClr>
                <a:buFont typeface="Wingdings" panose="05000000000000000000" pitchFamily="2" charset="2"/>
                <a:buNone/>
              </a:pPr>
              <a:r>
                <a:rPr lang="zh-CN" altLang="en-US" sz="1600" b="1">
                  <a:solidFill>
                    <a:srgbClr val="000000"/>
                  </a:solidFill>
                  <a:latin typeface="Times New Roman" panose="02020603050405020304" pitchFamily="18" charset="0"/>
                </a:rPr>
                <a:t>（可跨平台）</a:t>
              </a:r>
              <a:endParaRPr lang="zh-CN" altLang="en-US"/>
            </a:p>
          </p:txBody>
        </p:sp>
        <p:sp>
          <p:nvSpPr>
            <p:cNvPr id="18444" name="Line 27"/>
            <p:cNvSpPr>
              <a:spLocks noChangeShapeType="1"/>
            </p:cNvSpPr>
            <p:nvPr/>
          </p:nvSpPr>
          <p:spPr bwMode="auto">
            <a:xfrm>
              <a:off x="817" y="635"/>
              <a:ext cx="771" cy="1"/>
            </a:xfrm>
            <a:prstGeom prst="line">
              <a:avLst/>
            </a:prstGeom>
            <a:noFill/>
            <a:ln w="25400" cmpd="sng">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sp>
          <p:nvSpPr>
            <p:cNvPr id="18445" name="Line 28"/>
            <p:cNvSpPr>
              <a:spLocks noChangeShapeType="1"/>
            </p:cNvSpPr>
            <p:nvPr/>
          </p:nvSpPr>
          <p:spPr bwMode="auto">
            <a:xfrm>
              <a:off x="2495" y="635"/>
              <a:ext cx="771" cy="1"/>
            </a:xfrm>
            <a:prstGeom prst="line">
              <a:avLst/>
            </a:prstGeom>
            <a:noFill/>
            <a:ln w="25400" cmpd="sng">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sp>
          <p:nvSpPr>
            <p:cNvPr id="18446" name="Text Box 29"/>
            <p:cNvSpPr>
              <a:spLocks noChangeArrowheads="1"/>
            </p:cNvSpPr>
            <p:nvPr/>
          </p:nvSpPr>
          <p:spPr bwMode="auto">
            <a:xfrm>
              <a:off x="908" y="408"/>
              <a:ext cx="54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sz="2400" b="1">
                  <a:solidFill>
                    <a:srgbClr val="000000"/>
                  </a:solidFill>
                  <a:latin typeface="Times New Roman" panose="02020603050405020304" pitchFamily="18" charset="0"/>
                </a:rPr>
                <a:t>编译</a:t>
              </a:r>
              <a:endParaRPr lang="zh-CN" altLang="en-US"/>
            </a:p>
          </p:txBody>
        </p:sp>
        <p:sp>
          <p:nvSpPr>
            <p:cNvPr id="18447" name="Text Box 30"/>
            <p:cNvSpPr>
              <a:spLocks noChangeArrowheads="1"/>
            </p:cNvSpPr>
            <p:nvPr/>
          </p:nvSpPr>
          <p:spPr bwMode="auto">
            <a:xfrm>
              <a:off x="2586" y="408"/>
              <a:ext cx="54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sz="2400" b="1">
                  <a:solidFill>
                    <a:srgbClr val="000000"/>
                  </a:solidFill>
                  <a:latin typeface="Times New Roman" panose="02020603050405020304" pitchFamily="18" charset="0"/>
                </a:rPr>
                <a:t>运行</a:t>
              </a:r>
              <a:endParaRPr lang="zh-CN" altLang="en-US"/>
            </a:p>
          </p:txBody>
        </p:sp>
        <p:sp>
          <p:nvSpPr>
            <p:cNvPr id="18448" name="Line 31"/>
            <p:cNvSpPr>
              <a:spLocks noChangeShapeType="1"/>
            </p:cNvSpPr>
            <p:nvPr/>
          </p:nvSpPr>
          <p:spPr bwMode="auto">
            <a:xfrm>
              <a:off x="4083" y="635"/>
              <a:ext cx="499" cy="1"/>
            </a:xfrm>
            <a:prstGeom prst="line">
              <a:avLst/>
            </a:prstGeom>
            <a:noFill/>
            <a:ln w="25400" cmpd="sng">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sp>
          <p:nvSpPr>
            <p:cNvPr id="18449" name="Line 32"/>
            <p:cNvSpPr>
              <a:spLocks noChangeShapeType="1"/>
            </p:cNvSpPr>
            <p:nvPr/>
          </p:nvSpPr>
          <p:spPr bwMode="auto">
            <a:xfrm flipV="1">
              <a:off x="4083" y="136"/>
              <a:ext cx="499" cy="318"/>
            </a:xfrm>
            <a:prstGeom prst="line">
              <a:avLst/>
            </a:prstGeom>
            <a:noFill/>
            <a:ln w="25400" cmpd="sng">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sp>
          <p:nvSpPr>
            <p:cNvPr id="18450" name="Oval 20"/>
            <p:cNvSpPr>
              <a:spLocks noChangeArrowheads="1"/>
            </p:cNvSpPr>
            <p:nvPr/>
          </p:nvSpPr>
          <p:spPr bwMode="auto">
            <a:xfrm>
              <a:off x="3130" y="227"/>
              <a:ext cx="1089" cy="862"/>
            </a:xfrm>
            <a:prstGeom prst="ellipse">
              <a:avLst/>
            </a:prstGeom>
            <a:noFill/>
            <a:ln w="2222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rgbClr val="339966"/>
                </a:buClr>
                <a:buFont typeface="Wingdings" panose="05000000000000000000" pitchFamily="2" charset="2"/>
                <a:buNone/>
              </a:pPr>
              <a:endParaRPr lang="zh-CN" altLang="zh-CN" sz="2000" b="1">
                <a:solidFill>
                  <a:srgbClr val="000000"/>
                </a:solidFill>
                <a:latin typeface="Courier New" panose="02070309020205020404" pitchFamily="49" charset="0"/>
                <a:ea typeface="黑体" panose="02010609060101010101" pitchFamily="49" charset="-122"/>
                <a:sym typeface="Courier New" panose="02070309020205020404" pitchFamily="49" charset="0"/>
              </a:endParaRPr>
            </a:p>
          </p:txBody>
        </p:sp>
      </p:grpSp>
    </p:spTree>
    <p:extLst>
      <p:ext uri="{BB962C8B-B14F-4D97-AF65-F5344CB8AC3E}">
        <p14:creationId xmlns:p14="http://schemas.microsoft.com/office/powerpoint/2010/main" val="274733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4"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217613"/>
            <a:ext cx="70866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410162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a:xfrm>
            <a:off x="448468" y="519114"/>
            <a:ext cx="5307013" cy="808038"/>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dirty="0">
                <a:latin typeface="黑体" panose="02010609060101010101" pitchFamily="49" charset="-122"/>
                <a:ea typeface="黑体" panose="02010609060101010101" pitchFamily="49" charset="-122"/>
              </a:rPr>
              <a:t> </a:t>
            </a:r>
            <a:r>
              <a:rPr lang="en-US" altLang="zh-CN" sz="2800" dirty="0" err="1">
                <a:latin typeface="黑体" panose="02010609060101010101" pitchFamily="49" charset="-122"/>
                <a:ea typeface="黑体" panose="02010609060101010101" pitchFamily="49" charset="-122"/>
              </a:rPr>
              <a:t>程序运行机制</a:t>
            </a:r>
            <a:r>
              <a:rPr lang="zh-CN" altLang="en-US" sz="2800" dirty="0">
                <a:latin typeface="黑体" panose="02010609060101010101" pitchFamily="49" charset="-122"/>
                <a:ea typeface="黑体" panose="02010609060101010101" pitchFamily="49" charset="-122"/>
              </a:rPr>
              <a:t>的对比</a:t>
            </a:r>
            <a:endParaRPr lang="en-US" altLang="zh-CN" sz="2800" dirty="0">
              <a:latin typeface="黑体" panose="02010609060101010101" pitchFamily="49" charset="-122"/>
              <a:ea typeface="黑体" panose="02010609060101010101" pitchFamily="49" charset="-122"/>
            </a:endParaRPr>
          </a:p>
        </p:txBody>
      </p:sp>
      <p:sp>
        <p:nvSpPr>
          <p:cNvPr id="21507" name="Oval 2"/>
          <p:cNvSpPr>
            <a:spLocks noChangeArrowheads="1"/>
          </p:cNvSpPr>
          <p:nvPr/>
        </p:nvSpPr>
        <p:spPr bwMode="auto">
          <a:xfrm>
            <a:off x="6184900" y="2085975"/>
            <a:ext cx="2868613" cy="1619250"/>
          </a:xfrm>
          <a:prstGeom prst="ellipse">
            <a:avLst/>
          </a:prstGeom>
          <a:gradFill rotWithShape="0">
            <a:gsLst>
              <a:gs pos="0">
                <a:srgbClr val="6699FF"/>
              </a:gs>
              <a:gs pos="100000">
                <a:srgbClr val="FFFFFF"/>
              </a:gs>
            </a:gsLst>
            <a:path path="shape">
              <a:fillToRect l="50000" t="50000" r="50000" b="50000"/>
            </a:path>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pPr>
              <a:buSzPct val="100000"/>
              <a:buFont typeface="Times New Roman" panose="02020603050405020304" pitchFamily="18" charset="0"/>
              <a:buNone/>
            </a:pPr>
            <a:endParaRPr lang="zh-CN" altLang="zh-CN">
              <a:solidFill>
                <a:srgbClr val="FFFFFF"/>
              </a:solidFill>
              <a:sym typeface="Arial" panose="020B0604020202020204" pitchFamily="34" charset="0"/>
            </a:endParaRPr>
          </a:p>
        </p:txBody>
      </p:sp>
      <p:sp>
        <p:nvSpPr>
          <p:cNvPr id="21508" name="Oval 3"/>
          <p:cNvSpPr>
            <a:spLocks noChangeArrowheads="1"/>
          </p:cNvSpPr>
          <p:nvPr/>
        </p:nvSpPr>
        <p:spPr bwMode="auto">
          <a:xfrm>
            <a:off x="6184900" y="4143375"/>
            <a:ext cx="2868613" cy="1619250"/>
          </a:xfrm>
          <a:prstGeom prst="ellipse">
            <a:avLst/>
          </a:prstGeom>
          <a:gradFill rotWithShape="0">
            <a:gsLst>
              <a:gs pos="0">
                <a:srgbClr val="969696"/>
              </a:gs>
              <a:gs pos="100000">
                <a:srgbClr val="FFFFFF"/>
              </a:gs>
            </a:gsLst>
            <a:path path="shape">
              <a:fillToRect l="50000" t="50000" r="50000" b="50000"/>
            </a:path>
          </a:gra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pPr>
              <a:buSzPct val="100000"/>
              <a:buFont typeface="Times New Roman" panose="02020603050405020304" pitchFamily="18" charset="0"/>
              <a:buNone/>
            </a:pPr>
            <a:endParaRPr lang="zh-CN" altLang="zh-CN">
              <a:solidFill>
                <a:srgbClr val="FFFFFF"/>
              </a:solidFill>
              <a:sym typeface="Arial" panose="020B0604020202020204" pitchFamily="34" charset="0"/>
            </a:endParaRPr>
          </a:p>
        </p:txBody>
      </p:sp>
      <p:sp>
        <p:nvSpPr>
          <p:cNvPr id="21509" name="Oval 4"/>
          <p:cNvSpPr>
            <a:spLocks noChangeArrowheads="1"/>
          </p:cNvSpPr>
          <p:nvPr/>
        </p:nvSpPr>
        <p:spPr bwMode="auto">
          <a:xfrm>
            <a:off x="6724650" y="2209800"/>
            <a:ext cx="1866900" cy="914400"/>
          </a:xfrm>
          <a:prstGeom prst="ellipse">
            <a:avLst/>
          </a:prstGeom>
          <a:gradFill rotWithShape="0">
            <a:gsLst>
              <a:gs pos="0">
                <a:srgbClr val="FFFFFF"/>
              </a:gs>
              <a:gs pos="100000">
                <a:srgbClr val="6699FF"/>
              </a:gs>
            </a:gsLst>
            <a:path path="shape">
              <a:fillToRect l="50000" t="50000" r="50000" b="50000"/>
            </a:path>
          </a:gradFill>
          <a:ln w="9360" cmpd="sng">
            <a:solidFill>
              <a:srgbClr val="163794"/>
            </a:solidFill>
            <a:bevel/>
            <a:headEnd/>
            <a:tailEnd/>
          </a:ln>
        </p:spPr>
        <p:txBody>
          <a:bodyPr wrap="none" lIns="90000" tIns="46800" rIns="90000" bIns="46800" anchor="ctr"/>
          <a:lstStyle/>
          <a:p>
            <a:pPr eaLnBrk="0" hangingPunct="0">
              <a:buSzPct val="100000"/>
              <a:buFont typeface="Times New Roman" panose="02020603050405020304" pitchFamily="18" charset="0"/>
              <a:buNone/>
            </a:pPr>
            <a:r>
              <a:rPr lang="en-US" altLang="zh-CN" dirty="0" err="1">
                <a:solidFill>
                  <a:srgbClr val="000000"/>
                </a:solidFill>
              </a:rPr>
              <a:t>操作系统</a:t>
            </a:r>
            <a:endParaRPr lang="zh-CN" altLang="en-US" dirty="0"/>
          </a:p>
        </p:txBody>
      </p:sp>
      <p:sp>
        <p:nvSpPr>
          <p:cNvPr id="21510" name="Rectangle 5"/>
          <p:cNvSpPr>
            <a:spLocks noChangeArrowheads="1"/>
          </p:cNvSpPr>
          <p:nvPr/>
        </p:nvSpPr>
        <p:spPr bwMode="auto">
          <a:xfrm>
            <a:off x="647700" y="2424113"/>
            <a:ext cx="1143000" cy="457200"/>
          </a:xfrm>
          <a:prstGeom prst="rect">
            <a:avLst/>
          </a:prstGeom>
          <a:gradFill rotWithShape="0">
            <a:gsLst>
              <a:gs pos="0">
                <a:srgbClr val="009999"/>
              </a:gs>
              <a:gs pos="50000">
                <a:srgbClr val="FFFFFF"/>
              </a:gs>
              <a:gs pos="100000">
                <a:srgbClr val="009999"/>
              </a:gs>
            </a:gsLst>
            <a:lin ang="5400000" scaled="1"/>
          </a:gradFill>
          <a:ln w="9360" cmpd="sng">
            <a:solidFill>
              <a:srgbClr val="C0C0C0"/>
            </a:solidFill>
            <a:bevel/>
            <a:headEnd/>
            <a:tailEnd/>
          </a:ln>
        </p:spPr>
        <p:txBody>
          <a:bodyPr wrap="none" lIns="90000" tIns="46800" rIns="90000" bIns="46800" anchor="ctr"/>
          <a:lstStyle/>
          <a:p>
            <a:pPr algn="ctr" eaLnBrk="0" hangingPunct="0">
              <a:spcBef>
                <a:spcPts val="800"/>
              </a:spcBef>
              <a:buSzPct val="100000"/>
              <a:buFont typeface="Times New Roman" panose="02020603050405020304" pitchFamily="18" charset="0"/>
              <a:buNone/>
            </a:pPr>
            <a:r>
              <a:rPr lang="en-US" altLang="zh-CN">
                <a:solidFill>
                  <a:srgbClr val="163794"/>
                </a:solidFill>
              </a:rPr>
              <a:t>源代码</a:t>
            </a:r>
            <a:endParaRPr lang="zh-CN" altLang="en-US"/>
          </a:p>
        </p:txBody>
      </p:sp>
      <p:sp>
        <p:nvSpPr>
          <p:cNvPr id="21511" name="Rectangle 6"/>
          <p:cNvSpPr>
            <a:spLocks noChangeArrowheads="1"/>
          </p:cNvSpPr>
          <p:nvPr/>
        </p:nvSpPr>
        <p:spPr bwMode="auto">
          <a:xfrm>
            <a:off x="4648200" y="2424113"/>
            <a:ext cx="1371600" cy="457200"/>
          </a:xfrm>
          <a:prstGeom prst="rect">
            <a:avLst/>
          </a:prstGeom>
          <a:gradFill rotWithShape="0">
            <a:gsLst>
              <a:gs pos="0">
                <a:srgbClr val="009999"/>
              </a:gs>
              <a:gs pos="50000">
                <a:srgbClr val="FFFFFF"/>
              </a:gs>
              <a:gs pos="100000">
                <a:srgbClr val="009999"/>
              </a:gs>
            </a:gsLst>
            <a:lin ang="5400000" scaled="1"/>
          </a:gradFill>
          <a:ln w="9360" cmpd="sng">
            <a:solidFill>
              <a:srgbClr val="C0C0C0"/>
            </a:solidFill>
            <a:bevel/>
            <a:headEnd/>
            <a:tailEnd/>
          </a:ln>
        </p:spPr>
        <p:txBody>
          <a:bodyPr wrap="none" lIns="90000" tIns="46800" rIns="90000" bIns="46800" anchor="ctr"/>
          <a:lstStyle/>
          <a:p>
            <a:pPr algn="ctr" eaLnBrk="0" hangingPunct="0">
              <a:spcBef>
                <a:spcPts val="800"/>
              </a:spcBef>
              <a:buSzPct val="100000"/>
              <a:buFont typeface="Times New Roman" panose="02020603050405020304" pitchFamily="18" charset="0"/>
              <a:buNone/>
            </a:pPr>
            <a:r>
              <a:rPr lang="en-US" altLang="zh-CN">
                <a:solidFill>
                  <a:srgbClr val="163794"/>
                </a:solidFill>
              </a:rPr>
              <a:t>可执行代码</a:t>
            </a:r>
            <a:endParaRPr lang="zh-CN" altLang="en-US"/>
          </a:p>
        </p:txBody>
      </p:sp>
      <p:sp>
        <p:nvSpPr>
          <p:cNvPr id="21512" name="Rectangle 7"/>
          <p:cNvSpPr>
            <a:spLocks noChangeArrowheads="1"/>
          </p:cNvSpPr>
          <p:nvPr/>
        </p:nvSpPr>
        <p:spPr bwMode="auto">
          <a:xfrm>
            <a:off x="2667000" y="2424113"/>
            <a:ext cx="1143000" cy="457200"/>
          </a:xfrm>
          <a:prstGeom prst="rect">
            <a:avLst/>
          </a:prstGeom>
          <a:gradFill rotWithShape="0">
            <a:gsLst>
              <a:gs pos="0">
                <a:srgbClr val="009999"/>
              </a:gs>
              <a:gs pos="50000">
                <a:srgbClr val="FFFFFF"/>
              </a:gs>
              <a:gs pos="100000">
                <a:srgbClr val="009999"/>
              </a:gs>
            </a:gsLst>
            <a:lin ang="5400000" scaled="1"/>
          </a:gradFill>
          <a:ln w="9360" cmpd="sng">
            <a:solidFill>
              <a:srgbClr val="C0C0C0"/>
            </a:solidFill>
            <a:bevel/>
            <a:headEnd/>
            <a:tailEnd/>
          </a:ln>
        </p:spPr>
        <p:txBody>
          <a:bodyPr wrap="none" lIns="90000" tIns="46800" rIns="90000" bIns="46800" anchor="ctr"/>
          <a:lstStyle/>
          <a:p>
            <a:pPr algn="ctr" eaLnBrk="0" hangingPunct="0">
              <a:spcBef>
                <a:spcPts val="800"/>
              </a:spcBef>
              <a:buSzPct val="100000"/>
              <a:buFont typeface="Times New Roman" panose="02020603050405020304" pitchFamily="18" charset="0"/>
              <a:buNone/>
            </a:pPr>
            <a:r>
              <a:rPr lang="en-US" altLang="zh-CN">
                <a:solidFill>
                  <a:srgbClr val="163794"/>
                </a:solidFill>
              </a:rPr>
              <a:t>目标码</a:t>
            </a:r>
            <a:endParaRPr lang="zh-CN" altLang="en-US"/>
          </a:p>
        </p:txBody>
      </p:sp>
      <p:sp>
        <p:nvSpPr>
          <p:cNvPr id="21513" name="Text Box 8"/>
          <p:cNvSpPr>
            <a:spLocks noChangeArrowheads="1"/>
          </p:cNvSpPr>
          <p:nvPr/>
        </p:nvSpPr>
        <p:spPr bwMode="auto">
          <a:xfrm>
            <a:off x="1905000" y="2011363"/>
            <a:ext cx="663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0000" tIns="46800" rIns="90000" bIns="46800">
            <a:spAutoFit/>
          </a:bodyPr>
          <a:lstStyle/>
          <a:p>
            <a:pPr eaLnBrk="0" hangingPunct="0">
              <a:spcBef>
                <a:spcPts val="800"/>
              </a:spcBef>
              <a:buSzPct val="100000"/>
              <a:buFont typeface="Times New Roman" panose="02020603050405020304" pitchFamily="18" charset="0"/>
              <a:buNone/>
            </a:pPr>
            <a:r>
              <a:rPr lang="en-US" altLang="zh-CN">
                <a:solidFill>
                  <a:srgbClr val="163794"/>
                </a:solidFill>
              </a:rPr>
              <a:t>编译</a:t>
            </a:r>
            <a:endParaRPr lang="zh-CN" altLang="en-US"/>
          </a:p>
        </p:txBody>
      </p:sp>
      <p:sp>
        <p:nvSpPr>
          <p:cNvPr id="21514" name="Text Box 9"/>
          <p:cNvSpPr>
            <a:spLocks noChangeArrowheads="1"/>
          </p:cNvSpPr>
          <p:nvPr/>
        </p:nvSpPr>
        <p:spPr bwMode="auto">
          <a:xfrm>
            <a:off x="3924300" y="2011363"/>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0000" tIns="46800" rIns="90000" bIns="46800">
            <a:spAutoFit/>
          </a:bodyPr>
          <a:lstStyle/>
          <a:p>
            <a:pPr eaLnBrk="0" hangingPunct="0">
              <a:spcBef>
                <a:spcPts val="800"/>
              </a:spcBef>
              <a:buSzPct val="100000"/>
              <a:buFont typeface="Times New Roman" panose="02020603050405020304" pitchFamily="18" charset="0"/>
              <a:buNone/>
            </a:pPr>
            <a:r>
              <a:rPr lang="en-US" altLang="zh-CN">
                <a:solidFill>
                  <a:srgbClr val="163794"/>
                </a:solidFill>
              </a:rPr>
              <a:t>连接</a:t>
            </a:r>
            <a:endParaRPr lang="zh-CN" altLang="en-US"/>
          </a:p>
        </p:txBody>
      </p:sp>
      <p:sp>
        <p:nvSpPr>
          <p:cNvPr id="21515" name="Text Box 10"/>
          <p:cNvSpPr>
            <a:spLocks noChangeArrowheads="1"/>
          </p:cNvSpPr>
          <p:nvPr/>
        </p:nvSpPr>
        <p:spPr bwMode="auto">
          <a:xfrm>
            <a:off x="6248400" y="2057400"/>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0000" tIns="46800" rIns="90000" bIns="46800">
            <a:spAutoFit/>
          </a:bodyPr>
          <a:lstStyle/>
          <a:p>
            <a:pPr eaLnBrk="0" hangingPunct="0">
              <a:spcBef>
                <a:spcPts val="800"/>
              </a:spcBef>
              <a:buSzPct val="100000"/>
              <a:buFont typeface="Times New Roman" panose="02020603050405020304" pitchFamily="18" charset="0"/>
              <a:buNone/>
            </a:pPr>
            <a:r>
              <a:rPr lang="en-US" altLang="zh-CN">
                <a:solidFill>
                  <a:srgbClr val="163794"/>
                </a:solidFill>
              </a:rPr>
              <a:t>运行</a:t>
            </a:r>
            <a:endParaRPr lang="zh-CN" altLang="en-US"/>
          </a:p>
        </p:txBody>
      </p:sp>
      <p:sp>
        <p:nvSpPr>
          <p:cNvPr id="21516" name="Freeform 11"/>
          <p:cNvSpPr>
            <a:spLocks/>
          </p:cNvSpPr>
          <p:nvPr/>
        </p:nvSpPr>
        <p:spPr bwMode="auto">
          <a:xfrm>
            <a:off x="1828800" y="2652713"/>
            <a:ext cx="838200" cy="1587"/>
          </a:xfrm>
          <a:custGeom>
            <a:avLst/>
            <a:gdLst>
              <a:gd name="T0" fmla="*/ 0 w 2329"/>
              <a:gd name="T1" fmla="*/ 0 h 1"/>
              <a:gd name="T2" fmla="*/ 2147483647 w 2329"/>
              <a:gd name="T3" fmla="*/ 0 h 1"/>
              <a:gd name="T4" fmla="*/ 0 w 2329"/>
              <a:gd name="T5" fmla="*/ 0 h 1"/>
              <a:gd name="T6" fmla="*/ 0 60000 65536"/>
              <a:gd name="T7" fmla="*/ 0 60000 65536"/>
              <a:gd name="T8" fmla="*/ 0 60000 65536"/>
              <a:gd name="T9" fmla="*/ 0 w 2329"/>
              <a:gd name="T10" fmla="*/ 0 h 1"/>
              <a:gd name="T11" fmla="*/ 2329 w 2329"/>
              <a:gd name="T12" fmla="*/ 1 h 1"/>
            </a:gdLst>
            <a:ahLst/>
            <a:cxnLst>
              <a:cxn ang="T6">
                <a:pos x="T0" y="T1"/>
              </a:cxn>
              <a:cxn ang="T7">
                <a:pos x="T2" y="T3"/>
              </a:cxn>
              <a:cxn ang="T8">
                <a:pos x="T4" y="T5"/>
              </a:cxn>
            </a:cxnLst>
            <a:rect l="T9" t="T10" r="T11" b="T12"/>
            <a:pathLst>
              <a:path w="2329" h="1">
                <a:moveTo>
                  <a:pt x="0" y="0"/>
                </a:moveTo>
                <a:lnTo>
                  <a:pt x="2328" y="0"/>
                </a:lnTo>
                <a:lnTo>
                  <a:pt x="0" y="0"/>
                </a:lnTo>
              </a:path>
            </a:pathLst>
          </a:custGeom>
          <a:gradFill rotWithShape="0">
            <a:gsLst>
              <a:gs pos="0">
                <a:srgbClr val="009999"/>
              </a:gs>
              <a:gs pos="50000">
                <a:srgbClr val="FFFFFF"/>
              </a:gs>
              <a:gs pos="100000">
                <a:srgbClr val="009999"/>
              </a:gs>
            </a:gsLst>
            <a:lin ang="5400000" scaled="1"/>
          </a:gradFill>
          <a:ln w="9360" cmpd="sng">
            <a:solidFill>
              <a:srgbClr val="163794"/>
            </a:solidFill>
            <a:bevel/>
            <a:headEnd/>
            <a:tailEnd type="triangle" w="med" len="med"/>
          </a:ln>
        </p:spPr>
        <p:txBody>
          <a:bodyPr wrap="none" anchor="ctr"/>
          <a:lstStyle/>
          <a:p>
            <a:endParaRPr lang="zh-CN" altLang="zh-CN">
              <a:solidFill>
                <a:srgbClr val="000000"/>
              </a:solidFill>
              <a:sym typeface="Arial" panose="020B0604020202020204" pitchFamily="34" charset="0"/>
            </a:endParaRPr>
          </a:p>
        </p:txBody>
      </p:sp>
      <p:sp>
        <p:nvSpPr>
          <p:cNvPr id="21517" name="Freeform 12"/>
          <p:cNvSpPr>
            <a:spLocks/>
          </p:cNvSpPr>
          <p:nvPr/>
        </p:nvSpPr>
        <p:spPr bwMode="auto">
          <a:xfrm>
            <a:off x="3810000" y="2652713"/>
            <a:ext cx="838200" cy="1587"/>
          </a:xfrm>
          <a:custGeom>
            <a:avLst/>
            <a:gdLst>
              <a:gd name="T0" fmla="*/ 0 w 2330"/>
              <a:gd name="T1" fmla="*/ 0 h 1"/>
              <a:gd name="T2" fmla="*/ 2147483647 w 2330"/>
              <a:gd name="T3" fmla="*/ 0 h 1"/>
              <a:gd name="T4" fmla="*/ 0 w 2330"/>
              <a:gd name="T5" fmla="*/ 0 h 1"/>
              <a:gd name="T6" fmla="*/ 0 60000 65536"/>
              <a:gd name="T7" fmla="*/ 0 60000 65536"/>
              <a:gd name="T8" fmla="*/ 0 60000 65536"/>
              <a:gd name="T9" fmla="*/ 0 w 2330"/>
              <a:gd name="T10" fmla="*/ 0 h 1"/>
              <a:gd name="T11" fmla="*/ 2330 w 2330"/>
              <a:gd name="T12" fmla="*/ 1 h 1"/>
            </a:gdLst>
            <a:ahLst/>
            <a:cxnLst>
              <a:cxn ang="T6">
                <a:pos x="T0" y="T1"/>
              </a:cxn>
              <a:cxn ang="T7">
                <a:pos x="T2" y="T3"/>
              </a:cxn>
              <a:cxn ang="T8">
                <a:pos x="T4" y="T5"/>
              </a:cxn>
            </a:cxnLst>
            <a:rect l="T9" t="T10" r="T11" b="T12"/>
            <a:pathLst>
              <a:path w="2330" h="1">
                <a:moveTo>
                  <a:pt x="0" y="0"/>
                </a:moveTo>
                <a:lnTo>
                  <a:pt x="2329" y="0"/>
                </a:lnTo>
                <a:lnTo>
                  <a:pt x="0" y="0"/>
                </a:lnTo>
              </a:path>
            </a:pathLst>
          </a:custGeom>
          <a:gradFill rotWithShape="0">
            <a:gsLst>
              <a:gs pos="0">
                <a:srgbClr val="009999"/>
              </a:gs>
              <a:gs pos="50000">
                <a:srgbClr val="FFFFFF"/>
              </a:gs>
              <a:gs pos="100000">
                <a:srgbClr val="009999"/>
              </a:gs>
            </a:gsLst>
            <a:lin ang="5400000" scaled="1"/>
          </a:gradFill>
          <a:ln w="9360" cmpd="sng">
            <a:solidFill>
              <a:srgbClr val="163794"/>
            </a:solidFill>
            <a:bevel/>
            <a:headEnd/>
            <a:tailEnd type="triangle" w="med" len="med"/>
          </a:ln>
        </p:spPr>
        <p:txBody>
          <a:bodyPr wrap="none" anchor="ctr"/>
          <a:lstStyle/>
          <a:p>
            <a:endParaRPr lang="zh-CN" altLang="zh-CN">
              <a:solidFill>
                <a:srgbClr val="000000"/>
              </a:solidFill>
              <a:sym typeface="Arial" panose="020B0604020202020204" pitchFamily="34" charset="0"/>
            </a:endParaRPr>
          </a:p>
        </p:txBody>
      </p:sp>
      <p:sp>
        <p:nvSpPr>
          <p:cNvPr id="21518" name="Line 13"/>
          <p:cNvSpPr>
            <a:spLocks noChangeShapeType="1"/>
          </p:cNvSpPr>
          <p:nvPr/>
        </p:nvSpPr>
        <p:spPr bwMode="auto">
          <a:xfrm>
            <a:off x="6019800" y="2652713"/>
            <a:ext cx="762000" cy="1587"/>
          </a:xfrm>
          <a:prstGeom prst="line">
            <a:avLst/>
          </a:prstGeom>
          <a:noFill/>
          <a:ln w="9360" cmpd="sng">
            <a:solidFill>
              <a:srgbClr val="163794"/>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21519" name="Rectangle 14"/>
          <p:cNvSpPr>
            <a:spLocks noChangeArrowheads="1"/>
          </p:cNvSpPr>
          <p:nvPr/>
        </p:nvSpPr>
        <p:spPr bwMode="auto">
          <a:xfrm>
            <a:off x="647700" y="4513263"/>
            <a:ext cx="1143000" cy="457200"/>
          </a:xfrm>
          <a:prstGeom prst="rect">
            <a:avLst/>
          </a:prstGeom>
          <a:gradFill rotWithShape="0">
            <a:gsLst>
              <a:gs pos="0">
                <a:srgbClr val="009999"/>
              </a:gs>
              <a:gs pos="50000">
                <a:srgbClr val="FFFFFF"/>
              </a:gs>
              <a:gs pos="100000">
                <a:srgbClr val="009999"/>
              </a:gs>
            </a:gsLst>
            <a:lin ang="5400000" scaled="1"/>
          </a:gradFill>
          <a:ln w="9360" cmpd="sng">
            <a:solidFill>
              <a:srgbClr val="C0C0C0"/>
            </a:solidFill>
            <a:bevel/>
            <a:headEnd/>
            <a:tailEnd/>
          </a:ln>
        </p:spPr>
        <p:txBody>
          <a:bodyPr wrap="none" lIns="90000" tIns="46800" rIns="90000" bIns="46800" anchor="ctr"/>
          <a:lstStyle/>
          <a:p>
            <a:pPr algn="ctr" eaLnBrk="0" hangingPunct="0">
              <a:spcBef>
                <a:spcPts val="800"/>
              </a:spcBef>
              <a:buSzPct val="100000"/>
              <a:buFont typeface="Times New Roman" panose="02020603050405020304" pitchFamily="18" charset="0"/>
              <a:buNone/>
            </a:pPr>
            <a:r>
              <a:rPr lang="en-US" altLang="zh-CN">
                <a:solidFill>
                  <a:srgbClr val="163794"/>
                </a:solidFill>
              </a:rPr>
              <a:t>源代码</a:t>
            </a:r>
            <a:endParaRPr lang="zh-CN" altLang="en-US"/>
          </a:p>
        </p:txBody>
      </p:sp>
      <p:sp>
        <p:nvSpPr>
          <p:cNvPr id="21520" name="Rectangle 15"/>
          <p:cNvSpPr>
            <a:spLocks noChangeArrowheads="1"/>
          </p:cNvSpPr>
          <p:nvPr/>
        </p:nvSpPr>
        <p:spPr bwMode="auto">
          <a:xfrm>
            <a:off x="2667000" y="4513263"/>
            <a:ext cx="1143000" cy="457200"/>
          </a:xfrm>
          <a:prstGeom prst="rect">
            <a:avLst/>
          </a:prstGeom>
          <a:gradFill rotWithShape="0">
            <a:gsLst>
              <a:gs pos="0">
                <a:srgbClr val="009999"/>
              </a:gs>
              <a:gs pos="50000">
                <a:srgbClr val="FFFFFF"/>
              </a:gs>
              <a:gs pos="100000">
                <a:srgbClr val="009999"/>
              </a:gs>
            </a:gsLst>
            <a:lin ang="5400000" scaled="1"/>
          </a:gradFill>
          <a:ln w="9360" cmpd="sng">
            <a:solidFill>
              <a:srgbClr val="C0C0C0"/>
            </a:solidFill>
            <a:bevel/>
            <a:headEnd/>
            <a:tailEnd/>
          </a:ln>
        </p:spPr>
        <p:txBody>
          <a:bodyPr wrap="none" lIns="90000" tIns="46800" rIns="90000" bIns="46800" anchor="ctr"/>
          <a:lstStyle/>
          <a:p>
            <a:pPr algn="ctr" eaLnBrk="0" hangingPunct="0">
              <a:spcBef>
                <a:spcPts val="800"/>
              </a:spcBef>
              <a:buSzPct val="100000"/>
              <a:buFont typeface="Times New Roman" panose="02020603050405020304" pitchFamily="18" charset="0"/>
              <a:buNone/>
            </a:pPr>
            <a:r>
              <a:rPr lang="en-US" altLang="zh-CN">
                <a:solidFill>
                  <a:srgbClr val="163794"/>
                </a:solidFill>
              </a:rPr>
              <a:t>字节码</a:t>
            </a:r>
            <a:endParaRPr lang="zh-CN" altLang="en-US"/>
          </a:p>
        </p:txBody>
      </p:sp>
      <p:sp>
        <p:nvSpPr>
          <p:cNvPr id="21521" name="Text Box 16"/>
          <p:cNvSpPr>
            <a:spLocks noChangeArrowheads="1"/>
          </p:cNvSpPr>
          <p:nvPr/>
        </p:nvSpPr>
        <p:spPr bwMode="auto">
          <a:xfrm>
            <a:off x="1878013" y="4146550"/>
            <a:ext cx="663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0000" tIns="46800" rIns="90000" bIns="46800">
            <a:spAutoFit/>
          </a:bodyPr>
          <a:lstStyle/>
          <a:p>
            <a:pPr eaLnBrk="0" hangingPunct="0">
              <a:spcBef>
                <a:spcPts val="800"/>
              </a:spcBef>
              <a:buSzPct val="100000"/>
              <a:buFont typeface="Times New Roman" panose="02020603050405020304" pitchFamily="18" charset="0"/>
              <a:buNone/>
            </a:pPr>
            <a:r>
              <a:rPr lang="en-US" altLang="zh-CN">
                <a:solidFill>
                  <a:srgbClr val="163794"/>
                </a:solidFill>
              </a:rPr>
              <a:t>编译</a:t>
            </a:r>
            <a:endParaRPr lang="zh-CN" altLang="en-US"/>
          </a:p>
        </p:txBody>
      </p:sp>
      <p:sp>
        <p:nvSpPr>
          <p:cNvPr id="21522" name="Text Box 17"/>
          <p:cNvSpPr>
            <a:spLocks noChangeArrowheads="1"/>
          </p:cNvSpPr>
          <p:nvPr/>
        </p:nvSpPr>
        <p:spPr bwMode="auto">
          <a:xfrm>
            <a:off x="4648200" y="4146550"/>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0000" tIns="46800" rIns="90000" bIns="46800">
            <a:spAutoFit/>
          </a:bodyPr>
          <a:lstStyle/>
          <a:p>
            <a:pPr eaLnBrk="0" hangingPunct="0">
              <a:spcBef>
                <a:spcPts val="800"/>
              </a:spcBef>
              <a:buSzPct val="100000"/>
              <a:buFont typeface="Times New Roman" panose="02020603050405020304" pitchFamily="18" charset="0"/>
              <a:buNone/>
            </a:pPr>
            <a:r>
              <a:rPr lang="en-US" altLang="zh-CN">
                <a:solidFill>
                  <a:srgbClr val="163794"/>
                </a:solidFill>
              </a:rPr>
              <a:t>解释执行</a:t>
            </a:r>
            <a:endParaRPr lang="zh-CN" altLang="en-US"/>
          </a:p>
        </p:txBody>
      </p:sp>
      <p:sp>
        <p:nvSpPr>
          <p:cNvPr id="21523" name="Oval 18"/>
          <p:cNvSpPr>
            <a:spLocks noChangeArrowheads="1"/>
          </p:cNvSpPr>
          <p:nvPr/>
        </p:nvSpPr>
        <p:spPr bwMode="auto">
          <a:xfrm>
            <a:off x="6724650" y="4310880"/>
            <a:ext cx="1866900" cy="914400"/>
          </a:xfrm>
          <a:prstGeom prst="ellipse">
            <a:avLst/>
          </a:prstGeom>
          <a:gradFill rotWithShape="0">
            <a:gsLst>
              <a:gs pos="0">
                <a:srgbClr val="FFFFFF"/>
              </a:gs>
              <a:gs pos="100000">
                <a:srgbClr val="969696"/>
              </a:gs>
            </a:gsLst>
            <a:path path="shape">
              <a:fillToRect l="50000" t="50000" r="50000" b="50000"/>
            </a:path>
          </a:gradFill>
          <a:ln w="9360" cmpd="sng">
            <a:solidFill>
              <a:srgbClr val="163794"/>
            </a:solidFill>
            <a:bevel/>
            <a:headEnd/>
            <a:tailEnd/>
          </a:ln>
        </p:spPr>
        <p:txBody>
          <a:bodyPr wrap="none" lIns="90000" tIns="46800" rIns="90000" bIns="46800" anchor="ctr"/>
          <a:lstStyle/>
          <a:p>
            <a:pPr eaLnBrk="0" hangingPunct="0">
              <a:buSzPct val="100000"/>
              <a:buFont typeface="Times New Roman" panose="02020603050405020304" pitchFamily="18" charset="0"/>
              <a:buNone/>
            </a:pPr>
            <a:r>
              <a:rPr lang="en-US" altLang="zh-CN">
                <a:solidFill>
                  <a:srgbClr val="163794"/>
                </a:solidFill>
              </a:rPr>
              <a:t>J</a:t>
            </a:r>
            <a:r>
              <a:rPr lang="en-US" altLang="zh-CN">
                <a:solidFill>
                  <a:srgbClr val="000000"/>
                </a:solidFill>
              </a:rPr>
              <a:t>ava解释器</a:t>
            </a:r>
            <a:endParaRPr lang="zh-CN" altLang="en-US"/>
          </a:p>
        </p:txBody>
      </p:sp>
      <p:sp>
        <p:nvSpPr>
          <p:cNvPr id="21524" name="Freeform 19"/>
          <p:cNvSpPr>
            <a:spLocks/>
          </p:cNvSpPr>
          <p:nvPr/>
        </p:nvSpPr>
        <p:spPr bwMode="auto">
          <a:xfrm>
            <a:off x="1828800" y="4741863"/>
            <a:ext cx="838200" cy="1587"/>
          </a:xfrm>
          <a:custGeom>
            <a:avLst/>
            <a:gdLst>
              <a:gd name="T0" fmla="*/ 0 w 2329"/>
              <a:gd name="T1" fmla="*/ 0 h 1"/>
              <a:gd name="T2" fmla="*/ 2147483647 w 2329"/>
              <a:gd name="T3" fmla="*/ 0 h 1"/>
              <a:gd name="T4" fmla="*/ 0 w 2329"/>
              <a:gd name="T5" fmla="*/ 0 h 1"/>
              <a:gd name="T6" fmla="*/ 0 60000 65536"/>
              <a:gd name="T7" fmla="*/ 0 60000 65536"/>
              <a:gd name="T8" fmla="*/ 0 60000 65536"/>
              <a:gd name="T9" fmla="*/ 0 w 2329"/>
              <a:gd name="T10" fmla="*/ 0 h 1"/>
              <a:gd name="T11" fmla="*/ 2329 w 2329"/>
              <a:gd name="T12" fmla="*/ 1 h 1"/>
            </a:gdLst>
            <a:ahLst/>
            <a:cxnLst>
              <a:cxn ang="T6">
                <a:pos x="T0" y="T1"/>
              </a:cxn>
              <a:cxn ang="T7">
                <a:pos x="T2" y="T3"/>
              </a:cxn>
              <a:cxn ang="T8">
                <a:pos x="T4" y="T5"/>
              </a:cxn>
            </a:cxnLst>
            <a:rect l="T9" t="T10" r="T11" b="T12"/>
            <a:pathLst>
              <a:path w="2329" h="1">
                <a:moveTo>
                  <a:pt x="0" y="0"/>
                </a:moveTo>
                <a:lnTo>
                  <a:pt x="2328" y="0"/>
                </a:lnTo>
                <a:lnTo>
                  <a:pt x="0" y="0"/>
                </a:lnTo>
              </a:path>
            </a:pathLst>
          </a:custGeom>
          <a:gradFill rotWithShape="0">
            <a:gsLst>
              <a:gs pos="0">
                <a:srgbClr val="009999"/>
              </a:gs>
              <a:gs pos="50000">
                <a:srgbClr val="FFFFFF"/>
              </a:gs>
              <a:gs pos="100000">
                <a:srgbClr val="009999"/>
              </a:gs>
            </a:gsLst>
            <a:lin ang="5400000" scaled="1"/>
          </a:gradFill>
          <a:ln w="9360" cmpd="sng">
            <a:solidFill>
              <a:srgbClr val="163794"/>
            </a:solidFill>
            <a:bevel/>
            <a:headEnd/>
            <a:tailEnd type="triangle" w="med" len="med"/>
          </a:ln>
        </p:spPr>
        <p:txBody>
          <a:bodyPr wrap="none" anchor="ctr"/>
          <a:lstStyle/>
          <a:p>
            <a:endParaRPr lang="zh-CN" altLang="zh-CN">
              <a:solidFill>
                <a:srgbClr val="000000"/>
              </a:solidFill>
              <a:sym typeface="Arial" panose="020B0604020202020204" pitchFamily="34" charset="0"/>
            </a:endParaRPr>
          </a:p>
        </p:txBody>
      </p:sp>
      <p:sp>
        <p:nvSpPr>
          <p:cNvPr id="21525" name="Line 20"/>
          <p:cNvSpPr>
            <a:spLocks noChangeShapeType="1"/>
          </p:cNvSpPr>
          <p:nvPr/>
        </p:nvSpPr>
        <p:spPr bwMode="auto">
          <a:xfrm>
            <a:off x="3810000" y="4741863"/>
            <a:ext cx="2971800" cy="1587"/>
          </a:xfrm>
          <a:prstGeom prst="line">
            <a:avLst/>
          </a:prstGeom>
          <a:noFill/>
          <a:ln w="9360" cmpd="sng">
            <a:solidFill>
              <a:srgbClr val="163794"/>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21526" name="Text Box 21"/>
          <p:cNvSpPr>
            <a:spLocks noChangeArrowheads="1"/>
          </p:cNvSpPr>
          <p:nvPr/>
        </p:nvSpPr>
        <p:spPr bwMode="auto">
          <a:xfrm>
            <a:off x="3127375" y="3186113"/>
            <a:ext cx="21288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lIns="90000" tIns="46800" rIns="90000" bIns="46800">
            <a:spAutoFit/>
          </a:bodyPr>
          <a:lstStyle/>
          <a:p>
            <a:pPr eaLnBrk="0" hangingPunct="0">
              <a:spcBef>
                <a:spcPts val="800"/>
              </a:spcBef>
              <a:buSzPct val="100000"/>
              <a:buFont typeface="Times New Roman" panose="02020603050405020304" pitchFamily="18" charset="0"/>
              <a:buNone/>
            </a:pPr>
            <a:r>
              <a:rPr lang="en-US" altLang="zh-CN" sz="1700">
                <a:solidFill>
                  <a:srgbClr val="666699"/>
                </a:solidFill>
              </a:rPr>
              <a:t>传统语言的运行机制</a:t>
            </a:r>
            <a:endParaRPr lang="zh-CN" altLang="en-US"/>
          </a:p>
        </p:txBody>
      </p:sp>
      <p:sp>
        <p:nvSpPr>
          <p:cNvPr id="21527" name="Text Box 22"/>
          <p:cNvSpPr>
            <a:spLocks noChangeArrowheads="1"/>
          </p:cNvSpPr>
          <p:nvPr/>
        </p:nvSpPr>
        <p:spPr bwMode="auto">
          <a:xfrm>
            <a:off x="3101975" y="5256213"/>
            <a:ext cx="22050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lIns="90000" tIns="46800" rIns="90000" bIns="46800">
            <a:spAutoFit/>
          </a:bodyPr>
          <a:lstStyle/>
          <a:p>
            <a:pPr eaLnBrk="0" hangingPunct="0">
              <a:spcBef>
                <a:spcPts val="800"/>
              </a:spcBef>
              <a:buSzPct val="100000"/>
              <a:buFont typeface="Times New Roman" panose="02020603050405020304" pitchFamily="18" charset="0"/>
              <a:buNone/>
            </a:pPr>
            <a:r>
              <a:rPr lang="en-US" altLang="zh-CN" sz="1700" dirty="0" err="1">
                <a:solidFill>
                  <a:srgbClr val="666699"/>
                </a:solidFill>
              </a:rPr>
              <a:t>Java语言的运行机制</a:t>
            </a:r>
            <a:endParaRPr lang="zh-CN" altLang="en-US" dirty="0"/>
          </a:p>
        </p:txBody>
      </p:sp>
    </p:spTree>
    <p:extLst>
      <p:ext uri="{BB962C8B-B14F-4D97-AF65-F5344CB8AC3E}">
        <p14:creationId xmlns:p14="http://schemas.microsoft.com/office/powerpoint/2010/main" val="26011034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1510"/>
                                        </p:tgtEl>
                                        <p:attrNameLst>
                                          <p:attrName>style.visibility</p:attrName>
                                        </p:attrNameLst>
                                      </p:cBhvr>
                                      <p:to>
                                        <p:strVal val="visible"/>
                                      </p:to>
                                    </p:set>
                                    <p:animEffect>
                                      <p:cBhvr>
                                        <p:cTn id="7" dur="500"/>
                                        <p:tgtEl>
                                          <p:spTgt spid="215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516"/>
                                        </p:tgtEl>
                                        <p:attrNameLst>
                                          <p:attrName>style.visibility</p:attrName>
                                        </p:attrNameLst>
                                      </p:cBhvr>
                                      <p:to>
                                        <p:strVal val="visible"/>
                                      </p:to>
                                    </p:set>
                                    <p:animEffect>
                                      <p:cBhvr>
                                        <p:cTn id="11" dur="500"/>
                                        <p:tgtEl>
                                          <p:spTgt spid="21516"/>
                                        </p:tgtEl>
                                      </p:cBhvr>
                                    </p:animEffect>
                                  </p:childTnLst>
                                </p:cTn>
                              </p:par>
                            </p:childTnLst>
                          </p:cTn>
                        </p:par>
                        <p:par>
                          <p:cTn id="12" fill="hold" nodeType="afterGroup">
                            <p:stCondLst>
                              <p:cond delay="1000"/>
                            </p:stCondLst>
                            <p:childTnLst>
                              <p:par>
                                <p:cTn id="13" presetID="16" presetClass="entr" presetSubtype="42" fill="hold" nodeType="afterEffect">
                                  <p:stCondLst>
                                    <p:cond delay="0"/>
                                  </p:stCondLst>
                                  <p:childTnLst>
                                    <p:set>
                                      <p:cBhvr>
                                        <p:cTn id="14" dur="1" fill="hold">
                                          <p:stCondLst>
                                            <p:cond delay="0"/>
                                          </p:stCondLst>
                                        </p:cTn>
                                        <p:tgtEl>
                                          <p:spTgt spid="21512"/>
                                        </p:tgtEl>
                                        <p:attrNameLst>
                                          <p:attrName>style.visibility</p:attrName>
                                        </p:attrNameLst>
                                      </p:cBhvr>
                                      <p:to>
                                        <p:strVal val="visible"/>
                                      </p:to>
                                    </p:set>
                                    <p:animEffect>
                                      <p:cBhvr>
                                        <p:cTn id="15" dur="500"/>
                                        <p:tgtEl>
                                          <p:spTgt spid="21512"/>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21513"/>
                                        </p:tgtEl>
                                        <p:attrNameLst>
                                          <p:attrName>style.visibility</p:attrName>
                                        </p:attrNameLst>
                                      </p:cBhvr>
                                      <p:to>
                                        <p:strVal val="visible"/>
                                      </p:to>
                                    </p:set>
                                    <p:animEffect>
                                      <p:cBhvr>
                                        <p:cTn id="19" dur="500"/>
                                        <p:tgtEl>
                                          <p:spTgt spid="21513"/>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517"/>
                                        </p:tgtEl>
                                        <p:attrNameLst>
                                          <p:attrName>style.visibility</p:attrName>
                                        </p:attrNameLst>
                                      </p:cBhvr>
                                      <p:to>
                                        <p:strVal val="visible"/>
                                      </p:to>
                                    </p:set>
                                    <p:animEffect>
                                      <p:cBhvr>
                                        <p:cTn id="23" dur="500"/>
                                        <p:tgtEl>
                                          <p:spTgt spid="21517"/>
                                        </p:tgtEl>
                                      </p:cBhvr>
                                    </p:animEffect>
                                  </p:childTnLst>
                                </p:cTn>
                              </p:par>
                            </p:childTnLst>
                          </p:cTn>
                        </p:par>
                        <p:par>
                          <p:cTn id="24" fill="hold" nodeType="afterGroup">
                            <p:stCondLst>
                              <p:cond delay="2500"/>
                            </p:stCondLst>
                            <p:childTnLst>
                              <p:par>
                                <p:cTn id="25" presetID="16" presetClass="entr" presetSubtype="42" fill="hold" nodeType="afterEffect">
                                  <p:stCondLst>
                                    <p:cond delay="0"/>
                                  </p:stCondLst>
                                  <p:childTnLst>
                                    <p:set>
                                      <p:cBhvr>
                                        <p:cTn id="26" dur="1" fill="hold">
                                          <p:stCondLst>
                                            <p:cond delay="0"/>
                                          </p:stCondLst>
                                        </p:cTn>
                                        <p:tgtEl>
                                          <p:spTgt spid="21511"/>
                                        </p:tgtEl>
                                        <p:attrNameLst>
                                          <p:attrName>style.visibility</p:attrName>
                                        </p:attrNameLst>
                                      </p:cBhvr>
                                      <p:to>
                                        <p:strVal val="visible"/>
                                      </p:to>
                                    </p:set>
                                    <p:animEffect>
                                      <p:cBhvr>
                                        <p:cTn id="27" dur="500"/>
                                        <p:tgtEl>
                                          <p:spTgt spid="21511"/>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21514"/>
                                        </p:tgtEl>
                                        <p:attrNameLst>
                                          <p:attrName>style.visibility</p:attrName>
                                        </p:attrNameLst>
                                      </p:cBhvr>
                                      <p:to>
                                        <p:strVal val="visible"/>
                                      </p:to>
                                    </p:set>
                                    <p:animEffect>
                                      <p:cBhvr>
                                        <p:cTn id="31" dur="500"/>
                                        <p:tgtEl>
                                          <p:spTgt spid="21514"/>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518"/>
                                        </p:tgtEl>
                                        <p:attrNameLst>
                                          <p:attrName>style.visibility</p:attrName>
                                        </p:attrNameLst>
                                      </p:cBhvr>
                                      <p:to>
                                        <p:strVal val="visible"/>
                                      </p:to>
                                    </p:set>
                                    <p:animEffect>
                                      <p:cBhvr>
                                        <p:cTn id="35" dur="500"/>
                                        <p:tgtEl>
                                          <p:spTgt spid="21518"/>
                                        </p:tgtEl>
                                      </p:cBhvr>
                                    </p:animEffect>
                                  </p:childTnLst>
                                </p:cTn>
                              </p:par>
                            </p:childTnLst>
                          </p:cTn>
                        </p:par>
                        <p:par>
                          <p:cTn id="36" fill="hold" nodeType="afterGroup">
                            <p:stCondLst>
                              <p:cond delay="4000"/>
                            </p:stCondLst>
                            <p:childTnLst>
                              <p:par>
                                <p:cTn id="37" presetID="23" presetClass="entr" presetSubtype="16" fill="hold" nodeType="afterEffect">
                                  <p:stCondLst>
                                    <p:cond delay="0"/>
                                  </p:stCondLst>
                                  <p:childTnLst>
                                    <p:set>
                                      <p:cBhvr>
                                        <p:cTn id="38" dur="1" fill="hold">
                                          <p:stCondLst>
                                            <p:cond delay="0"/>
                                          </p:stCondLst>
                                        </p:cTn>
                                        <p:tgtEl>
                                          <p:spTgt spid="21509"/>
                                        </p:tgtEl>
                                        <p:attrNameLst>
                                          <p:attrName>style.visibility</p:attrName>
                                        </p:attrNameLst>
                                      </p:cBhvr>
                                      <p:to>
                                        <p:strVal val="visible"/>
                                      </p:to>
                                    </p:set>
                                    <p:anim calcmode="lin" valueType="num">
                                      <p:cBhvr>
                                        <p:cTn id="39" dur="500" fill="hold"/>
                                        <p:tgtEl>
                                          <p:spTgt spid="21509"/>
                                        </p:tgtEl>
                                        <p:attrNameLst>
                                          <p:attrName>ppt_w</p:attrName>
                                        </p:attrNameLst>
                                      </p:cBhvr>
                                      <p:tavLst>
                                        <p:tav tm="100000">
                                          <p:val>
                                            <p:fltVal val="0"/>
                                          </p:val>
                                        </p:tav>
                                        <p:tav tm="0">
                                          <p:val>
                                            <p:strVal val="#ppt_w"/>
                                          </p:val>
                                        </p:tav>
                                      </p:tavLst>
                                    </p:anim>
                                    <p:anim calcmode="lin" valueType="num">
                                      <p:cBhvr>
                                        <p:cTn id="40" dur="500" fill="hold"/>
                                        <p:tgtEl>
                                          <p:spTgt spid="21509"/>
                                        </p:tgtEl>
                                        <p:attrNameLst>
                                          <p:attrName>ppt_h</p:attrName>
                                        </p:attrNameLst>
                                      </p:cBhvr>
                                      <p:tavLst>
                                        <p:tav tm="100000">
                                          <p:val>
                                            <p:fltVal val="0"/>
                                          </p:val>
                                        </p:tav>
                                        <p:tav tm="0">
                                          <p:val>
                                            <p:strVal val="#ppt_h"/>
                                          </p:val>
                                        </p:tav>
                                      </p:tavLst>
                                    </p:anim>
                                  </p:childTnLst>
                                </p:cTn>
                              </p:par>
                            </p:childTnLst>
                          </p:cTn>
                        </p:par>
                        <p:par>
                          <p:cTn id="41" fill="hold" nodeType="afterGroup">
                            <p:stCondLst>
                              <p:cond delay="4500"/>
                            </p:stCondLst>
                            <p:childTnLst>
                              <p:par>
                                <p:cTn id="42" presetID="9" presetClass="entr" presetSubtype="0" fill="hold" nodeType="afterEffect">
                                  <p:stCondLst>
                                    <p:cond delay="0"/>
                                  </p:stCondLst>
                                  <p:childTnLst>
                                    <p:set>
                                      <p:cBhvr>
                                        <p:cTn id="43" dur="1" fill="hold">
                                          <p:stCondLst>
                                            <p:cond delay="0"/>
                                          </p:stCondLst>
                                        </p:cTn>
                                        <p:tgtEl>
                                          <p:spTgt spid="21515"/>
                                        </p:tgtEl>
                                        <p:attrNameLst>
                                          <p:attrName>style.visibility</p:attrName>
                                        </p:attrNameLst>
                                      </p:cBhvr>
                                      <p:to>
                                        <p:strVal val="visible"/>
                                      </p:to>
                                    </p:set>
                                    <p:animEffect>
                                      <p:cBhvr>
                                        <p:cTn id="44" dur="500"/>
                                        <p:tgtEl>
                                          <p:spTgt spid="21515"/>
                                        </p:tgtEl>
                                      </p:cBhvr>
                                    </p:animEffect>
                                  </p:childTnLst>
                                </p:cTn>
                              </p:par>
                            </p:childTnLst>
                          </p:cTn>
                        </p:par>
                        <p:par>
                          <p:cTn id="45" fill="hold" nodeType="afterGroup">
                            <p:stCondLst>
                              <p:cond delay="5000"/>
                            </p:stCondLst>
                            <p:childTnLst>
                              <p:par>
                                <p:cTn id="46" presetID="1" presetClass="entr" presetSubtype="0" fill="hold" grpId="0" nodeType="afterEffect">
                                  <p:stCondLst>
                                    <p:cond delay="2000"/>
                                  </p:stCondLst>
                                  <p:childTnLst>
                                    <p:set>
                                      <p:cBhvr>
                                        <p:cTn id="47" dur="1" fill="hold">
                                          <p:stCondLst>
                                            <p:cond delay="0"/>
                                          </p:stCondLst>
                                        </p:cTn>
                                        <p:tgtEl>
                                          <p:spTgt spid="21507"/>
                                        </p:tgtEl>
                                        <p:attrNameLst>
                                          <p:attrName>style.visibility</p:attrName>
                                        </p:attrNameLst>
                                      </p:cBhvr>
                                      <p:to>
                                        <p:strVal val="visible"/>
                                      </p:to>
                                    </p:set>
                                  </p:childTnLst>
                                </p:cTn>
                              </p:par>
                            </p:childTnLst>
                          </p:cTn>
                        </p:par>
                        <p:par>
                          <p:cTn id="48" fill="hold" nodeType="afterGroup">
                            <p:stCondLst>
                              <p:cond delay="7001"/>
                            </p:stCondLst>
                            <p:childTnLst>
                              <p:par>
                                <p:cTn id="49" presetID="9" presetClass="entr" presetSubtype="0" fill="hold" nodeType="afterEffect">
                                  <p:stCondLst>
                                    <p:cond delay="0"/>
                                  </p:stCondLst>
                                  <p:childTnLst>
                                    <p:set>
                                      <p:cBhvr>
                                        <p:cTn id="50" dur="1" fill="hold">
                                          <p:stCondLst>
                                            <p:cond delay="0"/>
                                          </p:stCondLst>
                                        </p:cTn>
                                        <p:tgtEl>
                                          <p:spTgt spid="21526"/>
                                        </p:tgtEl>
                                        <p:attrNameLst>
                                          <p:attrName>style.visibility</p:attrName>
                                        </p:attrNameLst>
                                      </p:cBhvr>
                                      <p:to>
                                        <p:strVal val="visible"/>
                                      </p:to>
                                    </p:set>
                                    <p:animEffect>
                                      <p:cBhvr>
                                        <p:cTn id="51" dur="500"/>
                                        <p:tgtEl>
                                          <p:spTgt spid="2152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ntr" presetSubtype="26" fill="hold" nodeType="clickEffect">
                                  <p:stCondLst>
                                    <p:cond delay="0"/>
                                  </p:stCondLst>
                                  <p:childTnLst>
                                    <p:set>
                                      <p:cBhvr>
                                        <p:cTn id="55" dur="1" fill="hold">
                                          <p:stCondLst>
                                            <p:cond delay="0"/>
                                          </p:stCondLst>
                                        </p:cTn>
                                        <p:tgtEl>
                                          <p:spTgt spid="21519"/>
                                        </p:tgtEl>
                                        <p:attrNameLst>
                                          <p:attrName>style.visibility</p:attrName>
                                        </p:attrNameLst>
                                      </p:cBhvr>
                                      <p:to>
                                        <p:strVal val="visible"/>
                                      </p:to>
                                    </p:set>
                                    <p:animEffect>
                                      <p:cBhvr>
                                        <p:cTn id="56" dur="500"/>
                                        <p:tgtEl>
                                          <p:spTgt spid="21519"/>
                                        </p:tgtEl>
                                      </p:cBhvr>
                                    </p:animEffect>
                                  </p:childTnLst>
                                </p:cTn>
                              </p:par>
                            </p:childTnLst>
                          </p:cTn>
                        </p:par>
                        <p:par>
                          <p:cTn id="57" fill="hold" nodeType="afterGroup">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21524"/>
                                        </p:tgtEl>
                                        <p:attrNameLst>
                                          <p:attrName>style.visibility</p:attrName>
                                        </p:attrNameLst>
                                      </p:cBhvr>
                                      <p:to>
                                        <p:strVal val="visible"/>
                                      </p:to>
                                    </p:set>
                                    <p:animEffect>
                                      <p:cBhvr>
                                        <p:cTn id="60" dur="500"/>
                                        <p:tgtEl>
                                          <p:spTgt spid="21524"/>
                                        </p:tgtEl>
                                      </p:cBhvr>
                                    </p:animEffect>
                                  </p:childTnLst>
                                </p:cTn>
                              </p:par>
                            </p:childTnLst>
                          </p:cTn>
                        </p:par>
                        <p:par>
                          <p:cTn id="61" fill="hold" nodeType="afterGroup">
                            <p:stCondLst>
                              <p:cond delay="1000"/>
                            </p:stCondLst>
                            <p:childTnLst>
                              <p:par>
                                <p:cTn id="62" presetID="9" presetClass="entr" presetSubtype="0" fill="hold" nodeType="afterEffect">
                                  <p:stCondLst>
                                    <p:cond delay="0"/>
                                  </p:stCondLst>
                                  <p:childTnLst>
                                    <p:set>
                                      <p:cBhvr>
                                        <p:cTn id="63" dur="1" fill="hold">
                                          <p:stCondLst>
                                            <p:cond delay="0"/>
                                          </p:stCondLst>
                                        </p:cTn>
                                        <p:tgtEl>
                                          <p:spTgt spid="21521"/>
                                        </p:tgtEl>
                                        <p:attrNameLst>
                                          <p:attrName>style.visibility</p:attrName>
                                        </p:attrNameLst>
                                      </p:cBhvr>
                                      <p:to>
                                        <p:strVal val="visible"/>
                                      </p:to>
                                    </p:set>
                                    <p:animEffect>
                                      <p:cBhvr>
                                        <p:cTn id="64" dur="500"/>
                                        <p:tgtEl>
                                          <p:spTgt spid="21521"/>
                                        </p:tgtEl>
                                      </p:cBhvr>
                                    </p:animEffect>
                                  </p:childTnLst>
                                </p:cTn>
                              </p:par>
                            </p:childTnLst>
                          </p:cTn>
                        </p:par>
                        <p:par>
                          <p:cTn id="65" fill="hold" nodeType="afterGroup">
                            <p:stCondLst>
                              <p:cond delay="1500"/>
                            </p:stCondLst>
                            <p:childTnLst>
                              <p:par>
                                <p:cTn id="66" presetID="16" presetClass="entr" presetSubtype="42" fill="hold" nodeType="afterEffect">
                                  <p:stCondLst>
                                    <p:cond delay="0"/>
                                  </p:stCondLst>
                                  <p:childTnLst>
                                    <p:set>
                                      <p:cBhvr>
                                        <p:cTn id="67" dur="1" fill="hold">
                                          <p:stCondLst>
                                            <p:cond delay="0"/>
                                          </p:stCondLst>
                                        </p:cTn>
                                        <p:tgtEl>
                                          <p:spTgt spid="21520"/>
                                        </p:tgtEl>
                                        <p:attrNameLst>
                                          <p:attrName>style.visibility</p:attrName>
                                        </p:attrNameLst>
                                      </p:cBhvr>
                                      <p:to>
                                        <p:strVal val="visible"/>
                                      </p:to>
                                    </p:set>
                                    <p:animEffect>
                                      <p:cBhvr>
                                        <p:cTn id="68" dur="500"/>
                                        <p:tgtEl>
                                          <p:spTgt spid="21520"/>
                                        </p:tgtEl>
                                      </p:cBhvr>
                                    </p:animEffect>
                                  </p:childTnLst>
                                </p:cTn>
                              </p:par>
                            </p:childTnLst>
                          </p:cTn>
                        </p:par>
                        <p:par>
                          <p:cTn id="69" fill="hold" nodeType="afterGroup">
                            <p:stCondLst>
                              <p:cond delay="2000"/>
                            </p:stCondLst>
                            <p:childTnLst>
                              <p:par>
                                <p:cTn id="70" presetID="22" presetClass="entr" presetSubtype="8" fill="hold" grpId="0" nodeType="afterEffect">
                                  <p:stCondLst>
                                    <p:cond delay="0"/>
                                  </p:stCondLst>
                                  <p:childTnLst>
                                    <p:set>
                                      <p:cBhvr>
                                        <p:cTn id="71" dur="1" fill="hold">
                                          <p:stCondLst>
                                            <p:cond delay="0"/>
                                          </p:stCondLst>
                                        </p:cTn>
                                        <p:tgtEl>
                                          <p:spTgt spid="21525"/>
                                        </p:tgtEl>
                                        <p:attrNameLst>
                                          <p:attrName>style.visibility</p:attrName>
                                        </p:attrNameLst>
                                      </p:cBhvr>
                                      <p:to>
                                        <p:strVal val="visible"/>
                                      </p:to>
                                    </p:set>
                                    <p:animEffect>
                                      <p:cBhvr>
                                        <p:cTn id="72" dur="500"/>
                                        <p:tgtEl>
                                          <p:spTgt spid="21525"/>
                                        </p:tgtEl>
                                      </p:cBhvr>
                                    </p:animEffect>
                                  </p:childTnLst>
                                </p:cTn>
                              </p:par>
                            </p:childTnLst>
                          </p:cTn>
                        </p:par>
                        <p:par>
                          <p:cTn id="73" fill="hold" nodeType="afterGroup">
                            <p:stCondLst>
                              <p:cond delay="2500"/>
                            </p:stCondLst>
                            <p:childTnLst>
                              <p:par>
                                <p:cTn id="74" presetID="23" presetClass="entr" presetSubtype="16" fill="hold" nodeType="afterEffect">
                                  <p:stCondLst>
                                    <p:cond delay="0"/>
                                  </p:stCondLst>
                                  <p:childTnLst>
                                    <p:set>
                                      <p:cBhvr>
                                        <p:cTn id="75" dur="1" fill="hold">
                                          <p:stCondLst>
                                            <p:cond delay="0"/>
                                          </p:stCondLst>
                                        </p:cTn>
                                        <p:tgtEl>
                                          <p:spTgt spid="21523"/>
                                        </p:tgtEl>
                                        <p:attrNameLst>
                                          <p:attrName>style.visibility</p:attrName>
                                        </p:attrNameLst>
                                      </p:cBhvr>
                                      <p:to>
                                        <p:strVal val="visible"/>
                                      </p:to>
                                    </p:set>
                                    <p:anim calcmode="lin" valueType="num">
                                      <p:cBhvr>
                                        <p:cTn id="76" dur="500" fill="hold"/>
                                        <p:tgtEl>
                                          <p:spTgt spid="21523"/>
                                        </p:tgtEl>
                                        <p:attrNameLst>
                                          <p:attrName>ppt_w</p:attrName>
                                        </p:attrNameLst>
                                      </p:cBhvr>
                                      <p:tavLst>
                                        <p:tav tm="100000">
                                          <p:val>
                                            <p:fltVal val="0"/>
                                          </p:val>
                                        </p:tav>
                                        <p:tav tm="0">
                                          <p:val>
                                            <p:strVal val="#ppt_w"/>
                                          </p:val>
                                        </p:tav>
                                      </p:tavLst>
                                    </p:anim>
                                    <p:anim calcmode="lin" valueType="num">
                                      <p:cBhvr>
                                        <p:cTn id="77" dur="500" fill="hold"/>
                                        <p:tgtEl>
                                          <p:spTgt spid="21523"/>
                                        </p:tgtEl>
                                        <p:attrNameLst>
                                          <p:attrName>ppt_h</p:attrName>
                                        </p:attrNameLst>
                                      </p:cBhvr>
                                      <p:tavLst>
                                        <p:tav tm="100000">
                                          <p:val>
                                            <p:fltVal val="0"/>
                                          </p:val>
                                        </p:tav>
                                        <p:tav tm="0">
                                          <p:val>
                                            <p:strVal val="#ppt_h"/>
                                          </p:val>
                                        </p:tav>
                                      </p:tavLst>
                                    </p:anim>
                                  </p:childTnLst>
                                </p:cTn>
                              </p:par>
                            </p:childTnLst>
                          </p:cTn>
                        </p:par>
                        <p:par>
                          <p:cTn id="78" fill="hold" nodeType="afterGroup">
                            <p:stCondLst>
                              <p:cond delay="3000"/>
                            </p:stCondLst>
                            <p:childTnLst>
                              <p:par>
                                <p:cTn id="79" presetID="9" presetClass="entr" presetSubtype="0" fill="hold" nodeType="afterEffect">
                                  <p:stCondLst>
                                    <p:cond delay="0"/>
                                  </p:stCondLst>
                                  <p:childTnLst>
                                    <p:set>
                                      <p:cBhvr>
                                        <p:cTn id="80" dur="1" fill="hold">
                                          <p:stCondLst>
                                            <p:cond delay="0"/>
                                          </p:stCondLst>
                                        </p:cTn>
                                        <p:tgtEl>
                                          <p:spTgt spid="21522"/>
                                        </p:tgtEl>
                                        <p:attrNameLst>
                                          <p:attrName>style.visibility</p:attrName>
                                        </p:attrNameLst>
                                      </p:cBhvr>
                                      <p:to>
                                        <p:strVal val="visible"/>
                                      </p:to>
                                    </p:set>
                                    <p:animEffect>
                                      <p:cBhvr>
                                        <p:cTn id="81" dur="500"/>
                                        <p:tgtEl>
                                          <p:spTgt spid="21522"/>
                                        </p:tgtEl>
                                      </p:cBhvr>
                                    </p:animEffect>
                                  </p:childTnLst>
                                </p:cTn>
                              </p:par>
                            </p:childTnLst>
                          </p:cTn>
                        </p:par>
                        <p:par>
                          <p:cTn id="82" fill="hold" nodeType="afterGroup">
                            <p:stCondLst>
                              <p:cond delay="3500"/>
                            </p:stCondLst>
                            <p:childTnLst>
                              <p:par>
                                <p:cTn id="83" presetID="1" presetClass="entr" presetSubtype="0" fill="hold" grpId="0" nodeType="afterEffect">
                                  <p:stCondLst>
                                    <p:cond delay="2000"/>
                                  </p:stCondLst>
                                  <p:childTnLst>
                                    <p:set>
                                      <p:cBhvr>
                                        <p:cTn id="84" dur="1" fill="hold">
                                          <p:stCondLst>
                                            <p:cond delay="0"/>
                                          </p:stCondLst>
                                        </p:cTn>
                                        <p:tgtEl>
                                          <p:spTgt spid="21508"/>
                                        </p:tgtEl>
                                        <p:attrNameLst>
                                          <p:attrName>style.visibility</p:attrName>
                                        </p:attrNameLst>
                                      </p:cBhvr>
                                      <p:to>
                                        <p:strVal val="visible"/>
                                      </p:to>
                                    </p:set>
                                  </p:childTnLst>
                                </p:cTn>
                              </p:par>
                            </p:childTnLst>
                          </p:cTn>
                        </p:par>
                        <p:par>
                          <p:cTn id="85" fill="hold" nodeType="afterGroup">
                            <p:stCondLst>
                              <p:cond delay="5501"/>
                            </p:stCondLst>
                            <p:childTnLst>
                              <p:par>
                                <p:cTn id="86" presetID="9" presetClass="entr" presetSubtype="0" fill="hold" nodeType="afterEffect">
                                  <p:stCondLst>
                                    <p:cond delay="1000"/>
                                  </p:stCondLst>
                                  <p:childTnLst>
                                    <p:set>
                                      <p:cBhvr>
                                        <p:cTn id="87" dur="1" fill="hold">
                                          <p:stCondLst>
                                            <p:cond delay="0"/>
                                          </p:stCondLst>
                                        </p:cTn>
                                        <p:tgtEl>
                                          <p:spTgt spid="21527"/>
                                        </p:tgtEl>
                                        <p:attrNameLst>
                                          <p:attrName>style.visibility</p:attrName>
                                        </p:attrNameLst>
                                      </p:cBhvr>
                                      <p:to>
                                        <p:strVal val="visible"/>
                                      </p:to>
                                    </p:set>
                                    <p:animEffect>
                                      <p:cBhvr>
                                        <p:cTn id="88" dur="500"/>
                                        <p:tgtEl>
                                          <p:spTgt spid="2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ldLvl="0" animBg="1" autoUpdateAnimBg="0"/>
      <p:bldP spid="21508" grpId="0" bldLvl="0" animBg="1" autoUpdateAnimBg="0"/>
      <p:bldP spid="21516" grpId="0" bldLvl="0" animBg="1" autoUpdateAnimBg="0"/>
      <p:bldP spid="21517" grpId="0" bldLvl="0" animBg="1" autoUpdateAnimBg="0"/>
      <p:bldP spid="21518" grpId="0" bldLvl="0" animBg="1" autoUpdateAnimBg="0"/>
      <p:bldP spid="21524" grpId="0" bldLvl="0" animBg="1" autoUpdateAnimBg="0"/>
      <p:bldP spid="21525"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idx="10"/>
          </p:nvPr>
        </p:nvSpPr>
        <p:spPr/>
        <p:txBody>
          <a:bodyPr/>
          <a:lstStyle/>
          <a:p>
            <a:fld id="{6FAAD0B7-534A-4F79-9373-0DCEDC4204D4}" type="slidenum">
              <a:rPr lang="zh-CN" altLang="en-US"/>
              <a:pPr/>
              <a:t>13</a:t>
            </a:fld>
            <a:endParaRPr lang="en-US" altLang="zh-CN" sz="1800">
              <a:solidFill>
                <a:schemeClr val="tx1"/>
              </a:solidFill>
              <a:latin typeface="Arial" panose="020B0604020202020204" pitchFamily="34" charset="0"/>
            </a:endParaRPr>
          </a:p>
        </p:txBody>
      </p:sp>
      <p:sp>
        <p:nvSpPr>
          <p:cNvPr id="22530" name="Rectangle 3"/>
          <p:cNvSpPr>
            <a:spLocks noGrp="1" noChangeArrowheads="1"/>
          </p:cNvSpPr>
          <p:nvPr>
            <p:ph type="body" idx="1"/>
          </p:nvPr>
        </p:nvSpPr>
        <p:spPr>
          <a:xfrm>
            <a:off x="1258888" y="200025"/>
            <a:ext cx="6119812" cy="576263"/>
          </a:xfrm>
          <a:ln/>
          <a:extLs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342900" indent="-342900" algn="l"/>
            <a:r>
              <a:rPr lang="zh-CN" altLang="en-US" sz="3600" b="1">
                <a:solidFill>
                  <a:srgbClr val="FFFFFF"/>
                </a:solidFill>
                <a:latin typeface="华文新魏" panose="02010800040101010101" pitchFamily="2" charset="-122"/>
                <a:ea typeface="华文新魏" panose="02010800040101010101" pitchFamily="2" charset="-122"/>
                <a:sym typeface="华文新魏" panose="02010800040101010101" pitchFamily="2" charset="-122"/>
              </a:rPr>
              <a:t>什么是</a:t>
            </a:r>
            <a:r>
              <a:rPr lang="en-US" altLang="zh-CN" sz="3600" b="1">
                <a:solidFill>
                  <a:srgbClr val="FFFFFF"/>
                </a:solidFill>
                <a:latin typeface="华文新魏" panose="02010800040101010101" pitchFamily="2" charset="-122"/>
                <a:ea typeface="华文新魏" panose="02010800040101010101" pitchFamily="2" charset="-122"/>
                <a:sym typeface="华文新魏" panose="02010800040101010101" pitchFamily="2" charset="-122"/>
              </a:rPr>
              <a:t>JRE</a:t>
            </a:r>
            <a:r>
              <a:rPr lang="zh-CN" altLang="en-US" sz="3600" b="1">
                <a:solidFill>
                  <a:srgbClr val="FFFFFF"/>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3600" b="1">
                <a:solidFill>
                  <a:srgbClr val="FFFFFF"/>
                </a:solidFill>
                <a:latin typeface="华文新魏" panose="02010800040101010101" pitchFamily="2" charset="-122"/>
                <a:ea typeface="华文新魏" panose="02010800040101010101" pitchFamily="2" charset="-122"/>
                <a:sym typeface="华文新魏" panose="02010800040101010101" pitchFamily="2" charset="-122"/>
              </a:rPr>
              <a:t>JVM</a:t>
            </a:r>
            <a:r>
              <a:rPr lang="zh-CN" altLang="en-US" sz="3600" b="1">
                <a:solidFill>
                  <a:srgbClr val="FFFFFF"/>
                </a:solidFill>
                <a:latin typeface="华文新魏" panose="02010800040101010101" pitchFamily="2" charset="-122"/>
                <a:ea typeface="华文新魏" panose="02010800040101010101" pitchFamily="2" charset="-122"/>
                <a:sym typeface="华文新魏" panose="02010800040101010101" pitchFamily="2" charset="-122"/>
              </a:rPr>
              <a:t>和</a:t>
            </a:r>
            <a:r>
              <a:rPr lang="en-US" altLang="zh-CN" sz="3600" b="1">
                <a:solidFill>
                  <a:srgbClr val="FFFFFF"/>
                </a:solidFill>
                <a:latin typeface="华文新魏" panose="02010800040101010101" pitchFamily="2" charset="-122"/>
                <a:ea typeface="华文新魏" panose="02010800040101010101" pitchFamily="2" charset="-122"/>
                <a:sym typeface="华文新魏" panose="02010800040101010101" pitchFamily="2" charset="-122"/>
              </a:rPr>
              <a:t>JDK</a:t>
            </a:r>
            <a:endParaRPr lang="zh-CN" altLang="en-US" sz="3200"/>
          </a:p>
        </p:txBody>
      </p:sp>
      <p:sp>
        <p:nvSpPr>
          <p:cNvPr id="22531" name="Text Box 4"/>
          <p:cNvSpPr>
            <a:spLocks noChangeArrowheads="1"/>
          </p:cNvSpPr>
          <p:nvPr/>
        </p:nvSpPr>
        <p:spPr bwMode="auto">
          <a:xfrm>
            <a:off x="628650" y="776288"/>
            <a:ext cx="7777162" cy="142192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defTabSz="914400">
              <a:lnSpc>
                <a:spcPct val="120000"/>
              </a:lnSpc>
              <a:spcBef>
                <a:spcPts val="1000"/>
              </a:spcBef>
            </a:pP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      JRE</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是</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Java Runtime Environment</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的缩写，意思为</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Java</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实时运行环境。字节码文件需要借助</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JRE</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才能在各种不同操作系统和计算机平台中执行。    </a:t>
            </a:r>
            <a:endParaRPr lang="zh-CN" altLang="en-US"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32" name="Text Box 6"/>
          <p:cNvSpPr>
            <a:spLocks noChangeArrowheads="1"/>
          </p:cNvSpPr>
          <p:nvPr/>
        </p:nvSpPr>
        <p:spPr bwMode="auto">
          <a:xfrm>
            <a:off x="747189" y="4137489"/>
            <a:ext cx="7777162" cy="1865126"/>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defTabSz="914400">
              <a:lnSpc>
                <a:spcPct val="120000"/>
              </a:lnSpc>
              <a:spcBef>
                <a:spcPts val="1000"/>
              </a:spcBef>
            </a:pP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     JDK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是</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程序的开发平台，它除了包括</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JRE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外，还包括了用来编译</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程序的编译器，用来执行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字节码文件的解释器，以及用来运行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Java Applet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程序的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Applet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浏览器等。 </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33" name="Text Box 7"/>
          <p:cNvSpPr>
            <a:spLocks noChangeArrowheads="1"/>
          </p:cNvSpPr>
          <p:nvPr/>
        </p:nvSpPr>
        <p:spPr bwMode="auto">
          <a:xfrm>
            <a:off x="628650" y="2396841"/>
            <a:ext cx="7777162" cy="142192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defTabSz="914400">
              <a:lnSpc>
                <a:spcPct val="120000"/>
              </a:lnSpc>
              <a:spcBef>
                <a:spcPts val="1000"/>
              </a:spcBef>
            </a:pP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     JVM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是</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Java Virtual Machine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的缩写，意思为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虚拟机。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JVM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的功能就是把</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字节码文件解释成可在特定操作系统和计算机平台中执行的机器代码。</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038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p:cBhvr>
                                        <p:cTn id="7" dur="1000"/>
                                        <p:tgtEl>
                                          <p:spTgt spid="22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p:cBhvr>
                                        <p:cTn id="12" dur="2000"/>
                                        <p:tgtEl>
                                          <p:spTgt spid="22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533"/>
                                        </p:tgtEl>
                                        <p:attrNameLst>
                                          <p:attrName>style.visibility</p:attrName>
                                        </p:attrNameLst>
                                      </p:cBhvr>
                                      <p:to>
                                        <p:strVal val="visible"/>
                                      </p:to>
                                    </p:set>
                                    <p:animEffect>
                                      <p:cBhvr>
                                        <p:cTn id="17" dur="2000"/>
                                        <p:tgtEl>
                                          <p:spTgt spid="22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2532"/>
                                        </p:tgtEl>
                                        <p:attrNameLst>
                                          <p:attrName>style.visibility</p:attrName>
                                        </p:attrNameLst>
                                      </p:cBhvr>
                                      <p:to>
                                        <p:strVal val="visible"/>
                                      </p:to>
                                    </p:set>
                                    <p:animEffect>
                                      <p:cBhvr>
                                        <p:cTn id="22" dur="20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bldLvl="0" autoUpdateAnimBg="0"/>
      <p:bldP spid="22531" grpId="0" bldLvl="0" animBg="1" autoUpdateAnimBg="0"/>
      <p:bldP spid="22532" grpId="0" bldLvl="0" animBg="1" autoUpdateAnimBg="0"/>
      <p:bldP spid="22533"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19772" y="365126"/>
            <a:ext cx="7886700" cy="687387"/>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fontScale="90000"/>
          </a:bodyPr>
          <a:lstStyle/>
          <a:p>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虚拟机</a:t>
            </a:r>
          </a:p>
        </p:txBody>
      </p:sp>
      <p:sp>
        <p:nvSpPr>
          <p:cNvPr id="23555" name="Rectangle 3"/>
          <p:cNvSpPr>
            <a:spLocks noGrp="1" noChangeArrowheads="1"/>
          </p:cNvSpPr>
          <p:nvPr>
            <p:ph type="body" idx="1"/>
          </p:nvPr>
        </p:nvSpPr>
        <p:spPr>
          <a:xfrm>
            <a:off x="539750" y="1125539"/>
            <a:ext cx="8374063" cy="1981646"/>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虚拟机（</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 Virtual Machine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）是可运行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字节码的虚拟计算机系统；</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语言编写的程序，实际上是运行在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JVM</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之上，而不是运行在操作系统上；</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它有一个解释器组件，可以实现</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字节码和计算机操作系统之间的通信。</a:t>
            </a:r>
          </a:p>
        </p:txBody>
      </p:sp>
    </p:spTree>
    <p:extLst>
      <p:ext uri="{BB962C8B-B14F-4D97-AF65-F5344CB8AC3E}">
        <p14:creationId xmlns:p14="http://schemas.microsoft.com/office/powerpoint/2010/main" val="47202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614396" y="1588486"/>
            <a:ext cx="5735637" cy="3168650"/>
          </a:xfrm>
          <a:prstGeom prst="rect">
            <a:avLst/>
          </a:prstGeom>
          <a:gradFill rotWithShape="1">
            <a:gsLst>
              <a:gs pos="0">
                <a:srgbClr val="99CCFF"/>
              </a:gs>
              <a:gs pos="100000">
                <a:srgbClr val="FF9900"/>
              </a:gs>
            </a:gsLst>
            <a:path path="shape">
              <a:fillToRect l="50000" t="50000" r="50000" b="50000"/>
            </a:path>
          </a:gradFill>
          <a:ln w="12700" cmpd="sng">
            <a:solidFill>
              <a:srgbClr val="000000"/>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66"/>
              </a:buClr>
              <a:buFont typeface="Wingdings" panose="05000000000000000000" pitchFamily="2" charset="2"/>
              <a:buNone/>
            </a:pPr>
            <a:r>
              <a:rPr lang="zh-CN" altLang="en-US" b="1">
                <a:solidFill>
                  <a:srgbClr val="0000FF"/>
                </a:solidFill>
                <a:latin typeface="Times New Roman" panose="02020603050405020304" pitchFamily="18" charset="0"/>
              </a:rPr>
              <a:t>用户</a:t>
            </a:r>
            <a:r>
              <a:rPr lang="en-US" altLang="zh-CN" b="1">
                <a:solidFill>
                  <a:srgbClr val="0000FF"/>
                </a:solidFill>
                <a:latin typeface="Times New Roman" panose="02020603050405020304" pitchFamily="18" charset="0"/>
              </a:rPr>
              <a:t>USER</a:t>
            </a:r>
            <a:endParaRPr lang="zh-CN" altLang="en-US"/>
          </a:p>
        </p:txBody>
      </p:sp>
      <p:sp>
        <p:nvSpPr>
          <p:cNvPr id="5" name="Rectangle 5"/>
          <p:cNvSpPr>
            <a:spLocks noChangeArrowheads="1"/>
          </p:cNvSpPr>
          <p:nvPr/>
        </p:nvSpPr>
        <p:spPr bwMode="auto">
          <a:xfrm>
            <a:off x="2046196" y="1948849"/>
            <a:ext cx="4895850" cy="2447925"/>
          </a:xfrm>
          <a:prstGeom prst="rect">
            <a:avLst/>
          </a:prstGeom>
          <a:gradFill rotWithShape="1">
            <a:gsLst>
              <a:gs pos="0">
                <a:srgbClr val="FFFFFF"/>
              </a:gs>
              <a:gs pos="100000">
                <a:srgbClr val="FF99CC"/>
              </a:gs>
            </a:gsLst>
            <a:path path="shape">
              <a:fillToRect l="50000" t="50000" r="50000" b="50000"/>
            </a:path>
          </a:gradFill>
          <a:ln w="12700" cmpd="sng">
            <a:solidFill>
              <a:schemeClr val="tx1"/>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66"/>
              </a:buClr>
              <a:buFont typeface="Wingdings" panose="05000000000000000000" pitchFamily="2" charset="2"/>
              <a:buNone/>
            </a:pPr>
            <a:r>
              <a:rPr lang="zh-CN" altLang="en-US" b="1">
                <a:solidFill>
                  <a:srgbClr val="000000"/>
                </a:solidFill>
                <a:latin typeface="Times New Roman" panose="02020603050405020304" pitchFamily="18" charset="0"/>
              </a:rPr>
              <a:t>字节码程序</a:t>
            </a:r>
            <a:endParaRPr lang="zh-CN" altLang="en-US"/>
          </a:p>
        </p:txBody>
      </p:sp>
      <p:sp>
        <p:nvSpPr>
          <p:cNvPr id="6" name="Rectangle 6"/>
          <p:cNvSpPr>
            <a:spLocks noChangeArrowheads="1"/>
          </p:cNvSpPr>
          <p:nvPr/>
        </p:nvSpPr>
        <p:spPr bwMode="auto">
          <a:xfrm>
            <a:off x="2477996" y="2309211"/>
            <a:ext cx="4032250" cy="1800225"/>
          </a:xfrm>
          <a:prstGeom prst="rect">
            <a:avLst/>
          </a:prstGeom>
          <a:gradFill rotWithShape="1">
            <a:gsLst>
              <a:gs pos="0">
                <a:srgbClr val="FFFFFF"/>
              </a:gs>
              <a:gs pos="100000">
                <a:srgbClr val="FFCCFF"/>
              </a:gs>
            </a:gsLst>
            <a:path path="shape">
              <a:fillToRect l="50000" t="50000" r="50000" b="50000"/>
            </a:path>
          </a:gradFill>
          <a:ln w="12700" cmpd="sng">
            <a:solidFill>
              <a:schemeClr val="tx1"/>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66"/>
              </a:buClr>
              <a:buFont typeface="Wingdings" panose="05000000000000000000" pitchFamily="2" charset="2"/>
              <a:buNone/>
            </a:pPr>
            <a:r>
              <a:rPr lang="en-US" altLang="zh-CN" b="1">
                <a:solidFill>
                  <a:srgbClr val="000000"/>
                </a:solidFill>
                <a:latin typeface="Times New Roman" panose="02020603050405020304" pitchFamily="18" charset="0"/>
              </a:rPr>
              <a:t>JVM </a:t>
            </a:r>
            <a:r>
              <a:rPr lang="zh-CN" altLang="en-US"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rPr>
              <a:t>Java </a:t>
            </a:r>
            <a:r>
              <a:rPr lang="zh-CN" altLang="en-US" b="1">
                <a:solidFill>
                  <a:srgbClr val="000000"/>
                </a:solidFill>
                <a:latin typeface="Times New Roman" panose="02020603050405020304" pitchFamily="18" charset="0"/>
              </a:rPr>
              <a:t>虚拟机</a:t>
            </a:r>
            <a:r>
              <a:rPr lang="zh-CN" altLang="en-US" sz="2000" b="1">
                <a:solidFill>
                  <a:srgbClr val="000000"/>
                </a:solidFill>
                <a:latin typeface="Times New Roman" panose="02020603050405020304" pitchFamily="18" charset="0"/>
              </a:rPr>
              <a:t>）</a:t>
            </a:r>
            <a:endParaRPr lang="zh-CN" altLang="en-US"/>
          </a:p>
        </p:txBody>
      </p:sp>
      <p:sp>
        <p:nvSpPr>
          <p:cNvPr id="7" name="Rectangle 7"/>
          <p:cNvSpPr>
            <a:spLocks noChangeArrowheads="1"/>
          </p:cNvSpPr>
          <p:nvPr/>
        </p:nvSpPr>
        <p:spPr bwMode="auto">
          <a:xfrm>
            <a:off x="2838358" y="2667986"/>
            <a:ext cx="3311525" cy="1152525"/>
          </a:xfrm>
          <a:prstGeom prst="rect">
            <a:avLst/>
          </a:prstGeom>
          <a:gradFill rotWithShape="1">
            <a:gsLst>
              <a:gs pos="0">
                <a:srgbClr val="FFFFFF"/>
              </a:gs>
              <a:gs pos="100000">
                <a:srgbClr val="0066FF"/>
              </a:gs>
            </a:gsLst>
            <a:path path="shape">
              <a:fillToRect l="50000" t="50000" r="50000" b="50000"/>
            </a:path>
          </a:gradFill>
          <a:ln w="12700" cmpd="sng">
            <a:solidFill>
              <a:schemeClr val="tx1"/>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66"/>
              </a:buClr>
              <a:buFont typeface="Wingdings" panose="05000000000000000000" pitchFamily="2" charset="2"/>
              <a:buNone/>
            </a:pPr>
            <a:r>
              <a:rPr lang="zh-CN" altLang="en-US" b="1">
                <a:solidFill>
                  <a:srgbClr val="FF9933"/>
                </a:solidFill>
                <a:latin typeface="Times New Roman" panose="02020603050405020304" pitchFamily="18" charset="0"/>
              </a:rPr>
              <a:t>操作系统</a:t>
            </a:r>
            <a:endParaRPr lang="zh-CN" altLang="en-US"/>
          </a:p>
        </p:txBody>
      </p:sp>
      <p:sp>
        <p:nvSpPr>
          <p:cNvPr id="8" name="Rectangle 8"/>
          <p:cNvSpPr>
            <a:spLocks noChangeArrowheads="1"/>
          </p:cNvSpPr>
          <p:nvPr/>
        </p:nvSpPr>
        <p:spPr bwMode="auto">
          <a:xfrm>
            <a:off x="3198721" y="3028349"/>
            <a:ext cx="2590800" cy="431800"/>
          </a:xfrm>
          <a:prstGeom prst="rect">
            <a:avLst/>
          </a:prstGeom>
          <a:gradFill rotWithShape="1">
            <a:gsLst>
              <a:gs pos="0">
                <a:srgbClr val="FFFFFF"/>
              </a:gs>
              <a:gs pos="100000">
                <a:srgbClr val="3399FF"/>
              </a:gs>
            </a:gsLst>
            <a:path path="shape">
              <a:fillToRect l="50000" t="50000" r="50000" b="50000"/>
            </a:path>
          </a:gradFill>
          <a:ln w="12700" cmpd="sng">
            <a:solidFill>
              <a:schemeClr val="tx1"/>
            </a:solidFill>
            <a:bevel/>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66"/>
              </a:buClr>
              <a:buFont typeface="Wingdings" panose="05000000000000000000" pitchFamily="2" charset="2"/>
              <a:buNone/>
            </a:pPr>
            <a:r>
              <a:rPr lang="zh-CN" altLang="en-US" b="1">
                <a:solidFill>
                  <a:srgbClr val="FF9933"/>
                </a:solidFill>
                <a:latin typeface="Times New Roman" panose="02020603050405020304" pitchFamily="18" charset="0"/>
              </a:rPr>
              <a:t>硬  件</a:t>
            </a:r>
            <a:endParaRPr lang="zh-CN" altLang="en-US"/>
          </a:p>
        </p:txBody>
      </p:sp>
    </p:spTree>
    <p:extLst>
      <p:ext uri="{BB962C8B-B14F-4D97-AF65-F5344CB8AC3E}">
        <p14:creationId xmlns:p14="http://schemas.microsoft.com/office/powerpoint/2010/main" val="346311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p:cBhvr>
                                        <p:cTn id="10" dur="500"/>
                                        <p:tgtEl>
                                          <p:spTgt spid="4"/>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 calcmode="lin" valueType="num">
                                      <p:cBhvr>
                                        <p:cTn id="16" dur="500" fill="hold"/>
                                        <p:tgtEl>
                                          <p:spTgt spid="5"/>
                                        </p:tgtEl>
                                        <p:attrNameLst>
                                          <p:attrName>style.rotation</p:attrName>
                                        </p:attrNameLst>
                                      </p:cBhvr>
                                      <p:tavLst>
                                        <p:tav tm="0">
                                          <p:val>
                                            <p:fltVal val="360"/>
                                          </p:val>
                                        </p:tav>
                                        <p:tav tm="100000">
                                          <p:val>
                                            <p:fltVal val="0"/>
                                          </p:val>
                                        </p:tav>
                                      </p:tavLst>
                                    </p:anim>
                                    <p:animEffect>
                                      <p:cBhvr>
                                        <p:cTn id="17" dur="500"/>
                                        <p:tgtEl>
                                          <p:spTgt spid="5"/>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 calcmode="lin" valueType="num">
                                      <p:cBhvr>
                                        <p:cTn id="23" dur="500" fill="hold"/>
                                        <p:tgtEl>
                                          <p:spTgt spid="6"/>
                                        </p:tgtEl>
                                        <p:attrNameLst>
                                          <p:attrName>style.rotation</p:attrName>
                                        </p:attrNameLst>
                                      </p:cBhvr>
                                      <p:tavLst>
                                        <p:tav tm="0">
                                          <p:val>
                                            <p:fltVal val="360"/>
                                          </p:val>
                                        </p:tav>
                                        <p:tav tm="100000">
                                          <p:val>
                                            <p:fltVal val="0"/>
                                          </p:val>
                                        </p:tav>
                                      </p:tavLst>
                                    </p:anim>
                                    <p:animEffect>
                                      <p:cBhvr>
                                        <p:cTn id="24" dur="500"/>
                                        <p:tgtEl>
                                          <p:spTgt spid="6"/>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 calcmode="lin" valueType="num">
                                      <p:cBhvr>
                                        <p:cTn id="30" dur="500" fill="hold"/>
                                        <p:tgtEl>
                                          <p:spTgt spid="7"/>
                                        </p:tgtEl>
                                        <p:attrNameLst>
                                          <p:attrName>style.rotation</p:attrName>
                                        </p:attrNameLst>
                                      </p:cBhvr>
                                      <p:tavLst>
                                        <p:tav tm="0">
                                          <p:val>
                                            <p:fltVal val="360"/>
                                          </p:val>
                                        </p:tav>
                                        <p:tav tm="100000">
                                          <p:val>
                                            <p:fltVal val="0"/>
                                          </p:val>
                                        </p:tav>
                                      </p:tavLst>
                                    </p:anim>
                                    <p:animEffect>
                                      <p:cBhvr>
                                        <p:cTn id="31" dur="500"/>
                                        <p:tgtEl>
                                          <p:spTgt spid="7"/>
                                        </p:tgtEl>
                                      </p:cBhvr>
                                    </p:animEffect>
                                  </p:childTnLst>
                                </p:cTn>
                              </p:par>
                            </p:childTnLst>
                          </p:cTn>
                        </p:par>
                        <p:par>
                          <p:cTn id="32" fill="hold">
                            <p:stCondLst>
                              <p:cond delay="2000"/>
                            </p:stCondLst>
                            <p:childTnLst>
                              <p:par>
                                <p:cTn id="33" presetID="49" presetClass="entr" presetSubtype="0" decel="10000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P spid="7" grpId="0" bldLvl="0" animBg="1" autoUpdateAnimBg="0"/>
      <p:bldP spid="8"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28650" y="365127"/>
            <a:ext cx="7886700" cy="930274"/>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虚拟机的运行过程</a:t>
            </a:r>
          </a:p>
        </p:txBody>
      </p:sp>
      <p:grpSp>
        <p:nvGrpSpPr>
          <p:cNvPr id="24579" name="Group 64"/>
          <p:cNvGrpSpPr>
            <a:grpSpLocks/>
          </p:cNvGrpSpPr>
          <p:nvPr/>
        </p:nvGrpSpPr>
        <p:grpSpPr bwMode="auto">
          <a:xfrm>
            <a:off x="971550" y="1411288"/>
            <a:ext cx="7200900" cy="4681537"/>
            <a:chOff x="0" y="0"/>
            <a:chExt cx="4536" cy="2949"/>
          </a:xfrm>
        </p:grpSpPr>
        <p:sp>
          <p:nvSpPr>
            <p:cNvPr id="24580" name="Text Box 32"/>
            <p:cNvSpPr>
              <a:spLocks noChangeArrowheads="1"/>
            </p:cNvSpPr>
            <p:nvPr/>
          </p:nvSpPr>
          <p:spPr bwMode="auto">
            <a:xfrm>
              <a:off x="1950" y="968"/>
              <a:ext cx="6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ctr">
                <a:lnSpc>
                  <a:spcPct val="80000"/>
                </a:lnSpc>
                <a:spcBef>
                  <a:spcPct val="50000"/>
                </a:spcBef>
                <a:buClr>
                  <a:srgbClr val="339966"/>
                </a:buClr>
                <a:buFont typeface="Wingdings" panose="05000000000000000000" pitchFamily="2" charset="2"/>
                <a:buNone/>
              </a:pPr>
              <a:r>
                <a:rPr lang="zh-CN" altLang="en-US" sz="2400" b="1">
                  <a:solidFill>
                    <a:srgbClr val="000000"/>
                  </a:solidFill>
                  <a:latin typeface="Times New Roman" panose="02020603050405020304" pitchFamily="18" charset="0"/>
                </a:rPr>
                <a:t>网  络</a:t>
              </a:r>
              <a:endParaRPr lang="zh-CN" altLang="en-US"/>
            </a:p>
          </p:txBody>
        </p:sp>
        <p:sp>
          <p:nvSpPr>
            <p:cNvPr id="24581" name="Text Box 37"/>
            <p:cNvSpPr>
              <a:spLocks noChangeArrowheads="1"/>
            </p:cNvSpPr>
            <p:nvPr/>
          </p:nvSpPr>
          <p:spPr bwMode="auto">
            <a:xfrm>
              <a:off x="3720" y="1679"/>
              <a:ext cx="726" cy="460"/>
            </a:xfrm>
            <a:prstGeom prst="rect">
              <a:avLst/>
            </a:prstGeom>
            <a:noFill/>
            <a:ln w="28575" cmpd="sng">
              <a:solidFill>
                <a:srgbClr val="FF3300"/>
              </a:solidFill>
              <a:prstDash val="dash"/>
              <a:bevel/>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lnSpc>
                  <a:spcPct val="90000"/>
                </a:lnSpc>
                <a:spcBef>
                  <a:spcPct val="20000"/>
                </a:spcBef>
                <a:buClr>
                  <a:srgbClr val="339966"/>
                </a:buClr>
                <a:buFont typeface="Wingdings" panose="05000000000000000000" pitchFamily="2" charset="2"/>
                <a:buNone/>
              </a:pPr>
              <a:r>
                <a:rPr lang="en-US" altLang="zh-CN" sz="2000" b="1" dirty="0">
                  <a:solidFill>
                    <a:srgbClr val="000000"/>
                  </a:solidFill>
                  <a:latin typeface="Times New Roman" panose="02020603050405020304" pitchFamily="18" charset="0"/>
                </a:rPr>
                <a:t>JIT</a:t>
              </a:r>
              <a:r>
                <a:rPr lang="zh-CN" altLang="en-US" sz="2000" b="1" dirty="0">
                  <a:solidFill>
                    <a:srgbClr val="000000"/>
                  </a:solidFill>
                  <a:latin typeface="Times New Roman" panose="02020603050405020304" pitchFamily="18" charset="0"/>
                </a:rPr>
                <a:t>代码</a:t>
              </a:r>
            </a:p>
            <a:p>
              <a:pPr algn="ctr">
                <a:lnSpc>
                  <a:spcPct val="90000"/>
                </a:lnSpc>
                <a:spcBef>
                  <a:spcPct val="20000"/>
                </a:spcBef>
                <a:buClr>
                  <a:srgbClr val="339966"/>
                </a:buClr>
                <a:buFont typeface="Wingdings" panose="05000000000000000000" pitchFamily="2" charset="2"/>
                <a:buNone/>
              </a:pPr>
              <a:r>
                <a:rPr lang="zh-CN" altLang="en-US" sz="2000" b="1" dirty="0">
                  <a:solidFill>
                    <a:srgbClr val="000000"/>
                  </a:solidFill>
                  <a:latin typeface="Times New Roman" panose="02020603050405020304" pitchFamily="18" charset="0"/>
                </a:rPr>
                <a:t>生成器</a:t>
              </a:r>
              <a:endParaRPr lang="zh-CN" altLang="en-US" dirty="0"/>
            </a:p>
          </p:txBody>
        </p:sp>
        <p:grpSp>
          <p:nvGrpSpPr>
            <p:cNvPr id="24582" name="Group 43"/>
            <p:cNvGrpSpPr>
              <a:grpSpLocks/>
            </p:cNvGrpSpPr>
            <p:nvPr/>
          </p:nvGrpSpPr>
          <p:grpSpPr bwMode="auto">
            <a:xfrm>
              <a:off x="408" y="590"/>
              <a:ext cx="998" cy="680"/>
              <a:chOff x="0" y="0"/>
              <a:chExt cx="998" cy="680"/>
            </a:xfrm>
          </p:grpSpPr>
          <p:sp>
            <p:nvSpPr>
              <p:cNvPr id="24583" name="AutoShape 12"/>
              <p:cNvSpPr>
                <a:spLocks noChangeArrowheads="1"/>
              </p:cNvSpPr>
              <p:nvPr/>
            </p:nvSpPr>
            <p:spPr bwMode="auto">
              <a:xfrm>
                <a:off x="46" y="0"/>
                <a:ext cx="907" cy="453"/>
              </a:xfrm>
              <a:prstGeom prst="foldedCorner">
                <a:avLst>
                  <a:gd name="adj" fmla="val 26782"/>
                </a:avLst>
              </a:prstGeom>
              <a:gradFill rotWithShape="1">
                <a:gsLst>
                  <a:gs pos="0">
                    <a:srgbClr val="FFFF99"/>
                  </a:gs>
                  <a:gs pos="100000">
                    <a:srgbClr val="99CC00"/>
                  </a:gs>
                </a:gsLst>
                <a:lin ang="5400000" scaled="1"/>
              </a:gradFill>
              <a:ln w="9525" cmpd="sng">
                <a:solidFill>
                  <a:schemeClr val="tx1"/>
                </a:solidFill>
                <a:miter lim="800000"/>
                <a:headEnd/>
                <a:tailEnd/>
              </a:ln>
            </p:spPr>
            <p:txBody>
              <a:bodyPr wrap="none" anchor="ctr"/>
              <a:lstStyle/>
              <a:p>
                <a:pPr algn="ctr">
                  <a:lnSpc>
                    <a:spcPct val="80000"/>
                  </a:lnSpc>
                  <a:spcBef>
                    <a:spcPct val="20000"/>
                  </a:spcBef>
                  <a:buClr>
                    <a:srgbClr val="339966"/>
                  </a:buClr>
                  <a:buFont typeface="Wingdings" panose="05000000000000000000" pitchFamily="2" charset="2"/>
                  <a:buNone/>
                </a:pPr>
                <a:r>
                  <a:rPr lang="en-US" altLang="zh-CN" sz="2800" b="1" dirty="0">
                    <a:solidFill>
                      <a:srgbClr val="0033CC"/>
                    </a:solidFill>
                    <a:latin typeface="Times New Roman" panose="02020603050405020304" pitchFamily="18" charset="0"/>
                  </a:rPr>
                  <a:t>.java</a:t>
                </a:r>
                <a:endParaRPr lang="zh-CN" altLang="en-US" dirty="0"/>
              </a:p>
            </p:txBody>
          </p:sp>
          <p:sp>
            <p:nvSpPr>
              <p:cNvPr id="24584" name="Text Box 13"/>
              <p:cNvSpPr>
                <a:spLocks noChangeArrowheads="1"/>
              </p:cNvSpPr>
              <p:nvPr/>
            </p:nvSpPr>
            <p:spPr bwMode="auto">
              <a:xfrm>
                <a:off x="0" y="468"/>
                <a:ext cx="9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ctr">
                  <a:lnSpc>
                    <a:spcPct val="80000"/>
                  </a:lnSpc>
                  <a:spcBef>
                    <a:spcPct val="50000"/>
                  </a:spcBef>
                  <a:buClr>
                    <a:srgbClr val="339966"/>
                  </a:buClr>
                  <a:buFont typeface="Wingdings" panose="05000000000000000000" pitchFamily="2" charset="2"/>
                  <a:buNone/>
                </a:pPr>
                <a:r>
                  <a:rPr lang="zh-CN" altLang="en-US" sz="2000" b="1">
                    <a:solidFill>
                      <a:srgbClr val="000000"/>
                    </a:solidFill>
                    <a:latin typeface="Times New Roman" panose="02020603050405020304" pitchFamily="18" charset="0"/>
                  </a:rPr>
                  <a:t>源代码文件</a:t>
                </a:r>
                <a:endParaRPr lang="zh-CN" altLang="en-US"/>
              </a:p>
            </p:txBody>
          </p:sp>
        </p:grpSp>
        <p:sp>
          <p:nvSpPr>
            <p:cNvPr id="24585" name="Line 14"/>
            <p:cNvSpPr>
              <a:spLocks noChangeShapeType="1"/>
            </p:cNvSpPr>
            <p:nvPr/>
          </p:nvSpPr>
          <p:spPr bwMode="auto">
            <a:xfrm>
              <a:off x="907" y="1270"/>
              <a:ext cx="1" cy="681"/>
            </a:xfrm>
            <a:prstGeom prst="line">
              <a:avLst/>
            </a:prstGeom>
            <a:noFill/>
            <a:ln w="57150" cmpd="sng">
              <a:solidFill>
                <a:srgbClr val="0033CC"/>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grpSp>
          <p:nvGrpSpPr>
            <p:cNvPr id="24586" name="Group 44"/>
            <p:cNvGrpSpPr>
              <a:grpSpLocks/>
            </p:cNvGrpSpPr>
            <p:nvPr/>
          </p:nvGrpSpPr>
          <p:grpSpPr bwMode="auto">
            <a:xfrm>
              <a:off x="408" y="1951"/>
              <a:ext cx="998" cy="680"/>
              <a:chOff x="0" y="0"/>
              <a:chExt cx="998" cy="680"/>
            </a:xfrm>
          </p:grpSpPr>
          <p:sp>
            <p:nvSpPr>
              <p:cNvPr id="24587" name="AutoShape 45"/>
              <p:cNvSpPr>
                <a:spLocks noChangeArrowheads="1"/>
              </p:cNvSpPr>
              <p:nvPr/>
            </p:nvSpPr>
            <p:spPr bwMode="auto">
              <a:xfrm>
                <a:off x="46" y="0"/>
                <a:ext cx="907" cy="453"/>
              </a:xfrm>
              <a:prstGeom prst="foldedCorner">
                <a:avLst>
                  <a:gd name="adj" fmla="val 26782"/>
                </a:avLst>
              </a:prstGeom>
              <a:gradFill rotWithShape="1">
                <a:gsLst>
                  <a:gs pos="0">
                    <a:srgbClr val="FFFF99"/>
                  </a:gs>
                  <a:gs pos="100000">
                    <a:srgbClr val="99CC00"/>
                  </a:gs>
                </a:gsLst>
                <a:lin ang="5400000" scaled="1"/>
              </a:gradFill>
              <a:ln w="9525" cmpd="sng">
                <a:solidFill>
                  <a:schemeClr val="tx1"/>
                </a:solidFill>
                <a:miter lim="800000"/>
                <a:headEnd/>
                <a:tailEnd/>
              </a:ln>
            </p:spPr>
            <p:txBody>
              <a:bodyPr wrap="none" anchor="ctr"/>
              <a:lstStyle/>
              <a:p>
                <a:pPr algn="ctr">
                  <a:lnSpc>
                    <a:spcPct val="80000"/>
                  </a:lnSpc>
                  <a:spcBef>
                    <a:spcPct val="20000"/>
                  </a:spcBef>
                  <a:buClr>
                    <a:srgbClr val="339966"/>
                  </a:buClr>
                  <a:buFont typeface="Wingdings" panose="05000000000000000000" pitchFamily="2" charset="2"/>
                  <a:buNone/>
                </a:pPr>
                <a:r>
                  <a:rPr lang="en-US" altLang="zh-CN" sz="2800" b="1">
                    <a:solidFill>
                      <a:srgbClr val="0033CC"/>
                    </a:solidFill>
                    <a:latin typeface="Times New Roman" panose="02020603050405020304" pitchFamily="18" charset="0"/>
                  </a:rPr>
                  <a:t>.class</a:t>
                </a:r>
                <a:endParaRPr lang="zh-CN" altLang="en-US"/>
              </a:p>
            </p:txBody>
          </p:sp>
          <p:sp>
            <p:nvSpPr>
              <p:cNvPr id="24588" name="Text Box 46"/>
              <p:cNvSpPr>
                <a:spLocks noChangeArrowheads="1"/>
              </p:cNvSpPr>
              <p:nvPr/>
            </p:nvSpPr>
            <p:spPr bwMode="auto">
              <a:xfrm>
                <a:off x="0" y="468"/>
                <a:ext cx="9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ctr">
                  <a:lnSpc>
                    <a:spcPct val="80000"/>
                  </a:lnSpc>
                  <a:spcBef>
                    <a:spcPct val="50000"/>
                  </a:spcBef>
                  <a:buClr>
                    <a:srgbClr val="339966"/>
                  </a:buClr>
                  <a:buFont typeface="Wingdings" panose="05000000000000000000" pitchFamily="2" charset="2"/>
                  <a:buNone/>
                </a:pPr>
                <a:r>
                  <a:rPr lang="zh-CN" altLang="en-US" sz="2000" b="1">
                    <a:solidFill>
                      <a:srgbClr val="000000"/>
                    </a:solidFill>
                    <a:latin typeface="Times New Roman" panose="02020603050405020304" pitchFamily="18" charset="0"/>
                  </a:rPr>
                  <a:t>字节码文件</a:t>
                </a:r>
                <a:endParaRPr lang="zh-CN" altLang="en-US"/>
              </a:p>
            </p:txBody>
          </p:sp>
        </p:grpSp>
        <p:grpSp>
          <p:nvGrpSpPr>
            <p:cNvPr id="24589" name="Group 49"/>
            <p:cNvGrpSpPr>
              <a:grpSpLocks/>
            </p:cNvGrpSpPr>
            <p:nvPr/>
          </p:nvGrpSpPr>
          <p:grpSpPr bwMode="auto">
            <a:xfrm>
              <a:off x="0" y="0"/>
              <a:ext cx="1814" cy="2949"/>
              <a:chOff x="0" y="0"/>
              <a:chExt cx="1814" cy="2949"/>
            </a:xfrm>
          </p:grpSpPr>
          <p:sp>
            <p:nvSpPr>
              <p:cNvPr id="24590" name="Rectangle 38"/>
              <p:cNvSpPr>
                <a:spLocks noChangeArrowheads="1"/>
              </p:cNvSpPr>
              <p:nvPr/>
            </p:nvSpPr>
            <p:spPr bwMode="auto">
              <a:xfrm>
                <a:off x="0" y="0"/>
                <a:ext cx="1814" cy="2949"/>
              </a:xfrm>
              <a:prstGeom prst="rect">
                <a:avLst/>
              </a:prstGeom>
              <a:noFill/>
              <a:ln w="28575" cmpd="sng">
                <a:solidFill>
                  <a:srgbClr val="FF9933"/>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rgbClr val="339966"/>
                  </a:buClr>
                  <a:buFont typeface="Wingdings" panose="05000000000000000000" pitchFamily="2" charset="2"/>
                  <a:buNone/>
                </a:pPr>
                <a:endParaRPr lang="zh-CN" altLang="zh-CN" sz="2000" b="1">
                  <a:solidFill>
                    <a:srgbClr val="000000"/>
                  </a:solidFill>
                  <a:latin typeface="Courier New" panose="02070309020205020404" pitchFamily="49" charset="0"/>
                  <a:ea typeface="黑体" panose="02010609060101010101" pitchFamily="49" charset="-122"/>
                  <a:sym typeface="Courier New" panose="02070309020205020404" pitchFamily="49" charset="0"/>
                </a:endParaRPr>
              </a:p>
            </p:txBody>
          </p:sp>
          <p:sp>
            <p:nvSpPr>
              <p:cNvPr id="24591" name="Text Box 48"/>
              <p:cNvSpPr>
                <a:spLocks noChangeArrowheads="1"/>
              </p:cNvSpPr>
              <p:nvPr/>
            </p:nvSpPr>
            <p:spPr bwMode="auto">
              <a:xfrm>
                <a:off x="454" y="71"/>
                <a:ext cx="907" cy="304"/>
              </a:xfrm>
              <a:prstGeom prst="rect">
                <a:avLst/>
              </a:prstGeom>
              <a:solidFill>
                <a:srgbClr val="FF9933"/>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sz="3200" b="1" dirty="0">
                    <a:solidFill>
                      <a:srgbClr val="000000"/>
                    </a:solidFill>
                    <a:latin typeface="Times New Roman" panose="02020603050405020304" pitchFamily="18" charset="0"/>
                  </a:rPr>
                  <a:t>编译时</a:t>
                </a:r>
                <a:endParaRPr lang="zh-CN" altLang="en-US" dirty="0"/>
              </a:p>
            </p:txBody>
          </p:sp>
        </p:grpSp>
        <p:grpSp>
          <p:nvGrpSpPr>
            <p:cNvPr id="24592" name="Group 50"/>
            <p:cNvGrpSpPr>
              <a:grpSpLocks/>
            </p:cNvGrpSpPr>
            <p:nvPr/>
          </p:nvGrpSpPr>
          <p:grpSpPr bwMode="auto">
            <a:xfrm>
              <a:off x="2722" y="0"/>
              <a:ext cx="1814" cy="2949"/>
              <a:chOff x="0" y="0"/>
              <a:chExt cx="1814" cy="2949"/>
            </a:xfrm>
          </p:grpSpPr>
          <p:sp>
            <p:nvSpPr>
              <p:cNvPr id="24593" name="Rectangle 51"/>
              <p:cNvSpPr>
                <a:spLocks noChangeArrowheads="1"/>
              </p:cNvSpPr>
              <p:nvPr/>
            </p:nvSpPr>
            <p:spPr bwMode="auto">
              <a:xfrm>
                <a:off x="0" y="0"/>
                <a:ext cx="1814" cy="2949"/>
              </a:xfrm>
              <a:prstGeom prst="rect">
                <a:avLst/>
              </a:prstGeom>
              <a:noFill/>
              <a:ln w="28575" cmpd="sng">
                <a:solidFill>
                  <a:srgbClr val="FF9933"/>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rgbClr val="339966"/>
                  </a:buClr>
                  <a:buFont typeface="Wingdings" panose="05000000000000000000" pitchFamily="2" charset="2"/>
                  <a:buNone/>
                </a:pPr>
                <a:endParaRPr lang="zh-CN" altLang="zh-CN" sz="2000" b="1">
                  <a:solidFill>
                    <a:srgbClr val="000000"/>
                  </a:solidFill>
                  <a:latin typeface="Courier New" panose="02070309020205020404" pitchFamily="49" charset="0"/>
                  <a:ea typeface="黑体" panose="02010609060101010101" pitchFamily="49" charset="-122"/>
                  <a:sym typeface="Courier New" panose="02070309020205020404" pitchFamily="49" charset="0"/>
                </a:endParaRPr>
              </a:p>
            </p:txBody>
          </p:sp>
          <p:sp>
            <p:nvSpPr>
              <p:cNvPr id="24594" name="Text Box 52"/>
              <p:cNvSpPr>
                <a:spLocks noChangeArrowheads="1"/>
              </p:cNvSpPr>
              <p:nvPr/>
            </p:nvSpPr>
            <p:spPr bwMode="auto">
              <a:xfrm>
                <a:off x="453" y="77"/>
                <a:ext cx="907" cy="304"/>
              </a:xfrm>
              <a:prstGeom prst="rect">
                <a:avLst/>
              </a:prstGeom>
              <a:solidFill>
                <a:srgbClr val="FF9933"/>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sz="3200" b="1">
                    <a:solidFill>
                      <a:srgbClr val="000000"/>
                    </a:solidFill>
                    <a:latin typeface="Times New Roman" panose="02020603050405020304" pitchFamily="18" charset="0"/>
                  </a:rPr>
                  <a:t>运行时</a:t>
                </a:r>
                <a:endParaRPr lang="zh-CN" altLang="en-US"/>
              </a:p>
            </p:txBody>
          </p:sp>
        </p:grpSp>
        <p:sp>
          <p:nvSpPr>
            <p:cNvPr id="24595" name="Text Box 53"/>
            <p:cNvSpPr>
              <a:spLocks noChangeArrowheads="1"/>
            </p:cNvSpPr>
            <p:nvPr/>
          </p:nvSpPr>
          <p:spPr bwMode="auto">
            <a:xfrm>
              <a:off x="3175" y="2480"/>
              <a:ext cx="907" cy="250"/>
            </a:xfrm>
            <a:prstGeom prst="rect">
              <a:avLst/>
            </a:prstGeom>
            <a:gradFill rotWithShape="1">
              <a:gsLst>
                <a:gs pos="0">
                  <a:srgbClr val="FFFFFF"/>
                </a:gs>
                <a:gs pos="100000">
                  <a:srgbClr val="FF99FF"/>
                </a:gs>
              </a:gsLst>
              <a:path path="shape">
                <a:fillToRect l="50000" t="50000" r="50000" b="50000"/>
              </a:path>
            </a:gradFill>
            <a:ln w="12700" cmpd="sng">
              <a:solidFill>
                <a:schemeClr val="tx1"/>
              </a:solidFill>
              <a:bevel/>
              <a:headEnd/>
              <a:tailEnd/>
            </a:ln>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sz="2400" b="1">
                  <a:solidFill>
                    <a:srgbClr val="000000"/>
                  </a:solidFill>
                  <a:latin typeface="Times New Roman" panose="02020603050405020304" pitchFamily="18" charset="0"/>
                </a:rPr>
                <a:t>硬件</a:t>
              </a:r>
              <a:endParaRPr lang="zh-CN" altLang="en-US"/>
            </a:p>
          </p:txBody>
        </p:sp>
        <p:sp>
          <p:nvSpPr>
            <p:cNvPr id="24596" name="Text Box 54"/>
            <p:cNvSpPr>
              <a:spLocks noChangeArrowheads="1"/>
            </p:cNvSpPr>
            <p:nvPr/>
          </p:nvSpPr>
          <p:spPr bwMode="auto">
            <a:xfrm>
              <a:off x="3175" y="454"/>
              <a:ext cx="907" cy="260"/>
            </a:xfrm>
            <a:prstGeom prst="rect">
              <a:avLst/>
            </a:prstGeom>
            <a:noFill/>
            <a:ln w="28575" cmpd="sng">
              <a:solidFill>
                <a:srgbClr val="FF3300"/>
              </a:solidFill>
              <a:prstDash val="dash"/>
              <a:bevel/>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sz="2400" b="1">
                  <a:solidFill>
                    <a:srgbClr val="000000"/>
                  </a:solidFill>
                  <a:latin typeface="Times New Roman" panose="02020603050405020304" pitchFamily="18" charset="0"/>
                </a:rPr>
                <a:t>类加载器</a:t>
              </a:r>
              <a:endParaRPr lang="zh-CN" altLang="en-US"/>
            </a:p>
          </p:txBody>
        </p:sp>
        <p:sp>
          <p:nvSpPr>
            <p:cNvPr id="24597" name="Text Box 55"/>
            <p:cNvSpPr>
              <a:spLocks noChangeArrowheads="1"/>
            </p:cNvSpPr>
            <p:nvPr/>
          </p:nvSpPr>
          <p:spPr bwMode="auto">
            <a:xfrm>
              <a:off x="2903" y="1101"/>
              <a:ext cx="1452" cy="260"/>
            </a:xfrm>
            <a:prstGeom prst="rect">
              <a:avLst/>
            </a:prstGeom>
            <a:noFill/>
            <a:ln w="28575" cmpd="sng">
              <a:solidFill>
                <a:srgbClr val="FF3300"/>
              </a:solidFill>
              <a:prstDash val="dash"/>
              <a:bevel/>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sz="2400" b="1">
                  <a:solidFill>
                    <a:srgbClr val="000000"/>
                  </a:solidFill>
                  <a:latin typeface="Times New Roman" panose="02020603050405020304" pitchFamily="18" charset="0"/>
                </a:rPr>
                <a:t>字节码校验器</a:t>
              </a:r>
              <a:endParaRPr lang="zh-CN" altLang="en-US"/>
            </a:p>
          </p:txBody>
        </p:sp>
        <p:sp>
          <p:nvSpPr>
            <p:cNvPr id="24598" name="Text Box 56"/>
            <p:cNvSpPr>
              <a:spLocks noChangeArrowheads="1"/>
            </p:cNvSpPr>
            <p:nvPr/>
          </p:nvSpPr>
          <p:spPr bwMode="auto">
            <a:xfrm>
              <a:off x="2812" y="1815"/>
              <a:ext cx="635" cy="230"/>
            </a:xfrm>
            <a:prstGeom prst="rect">
              <a:avLst/>
            </a:prstGeom>
            <a:noFill/>
            <a:ln w="28575" cmpd="sng">
              <a:solidFill>
                <a:srgbClr val="FF3300"/>
              </a:solidFill>
              <a:prstDash val="dash"/>
              <a:bevel/>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sz="2000" b="1">
                  <a:solidFill>
                    <a:srgbClr val="000000"/>
                  </a:solidFill>
                  <a:latin typeface="Times New Roman" panose="02020603050405020304" pitchFamily="18" charset="0"/>
                </a:rPr>
                <a:t>解释器</a:t>
              </a:r>
              <a:endParaRPr lang="zh-CN" altLang="en-US"/>
            </a:p>
          </p:txBody>
        </p:sp>
        <p:sp>
          <p:nvSpPr>
            <p:cNvPr id="24599" name="Line 58"/>
            <p:cNvSpPr>
              <a:spLocks noChangeShapeType="1"/>
            </p:cNvSpPr>
            <p:nvPr/>
          </p:nvSpPr>
          <p:spPr bwMode="auto">
            <a:xfrm>
              <a:off x="3629" y="726"/>
              <a:ext cx="1" cy="363"/>
            </a:xfrm>
            <a:prstGeom prst="line">
              <a:avLst/>
            </a:prstGeom>
            <a:noFill/>
            <a:ln w="38100" cmpd="sng">
              <a:solidFill>
                <a:srgbClr val="0033CC"/>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sp>
          <p:nvSpPr>
            <p:cNvPr id="24600" name="Line 59"/>
            <p:cNvSpPr>
              <a:spLocks noChangeShapeType="1"/>
            </p:cNvSpPr>
            <p:nvPr/>
          </p:nvSpPr>
          <p:spPr bwMode="auto">
            <a:xfrm flipH="1">
              <a:off x="3130" y="1361"/>
              <a:ext cx="499" cy="454"/>
            </a:xfrm>
            <a:prstGeom prst="line">
              <a:avLst/>
            </a:prstGeom>
            <a:noFill/>
            <a:ln w="38100" cmpd="sng">
              <a:solidFill>
                <a:srgbClr val="0033CC"/>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sp>
          <p:nvSpPr>
            <p:cNvPr id="24601" name="Line 60"/>
            <p:cNvSpPr>
              <a:spLocks noChangeShapeType="1"/>
            </p:cNvSpPr>
            <p:nvPr/>
          </p:nvSpPr>
          <p:spPr bwMode="auto">
            <a:xfrm>
              <a:off x="3629" y="1361"/>
              <a:ext cx="453" cy="318"/>
            </a:xfrm>
            <a:prstGeom prst="line">
              <a:avLst/>
            </a:prstGeom>
            <a:noFill/>
            <a:ln w="38100" cmpd="sng">
              <a:solidFill>
                <a:srgbClr val="0033CC"/>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sp>
          <p:nvSpPr>
            <p:cNvPr id="24602" name="Line 61"/>
            <p:cNvSpPr>
              <a:spLocks noChangeShapeType="1"/>
            </p:cNvSpPr>
            <p:nvPr/>
          </p:nvSpPr>
          <p:spPr bwMode="auto">
            <a:xfrm>
              <a:off x="3175" y="2041"/>
              <a:ext cx="454" cy="454"/>
            </a:xfrm>
            <a:prstGeom prst="line">
              <a:avLst/>
            </a:prstGeom>
            <a:noFill/>
            <a:ln w="38100" cmpd="sng">
              <a:solidFill>
                <a:srgbClr val="0033CC"/>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sp>
          <p:nvSpPr>
            <p:cNvPr id="24603" name="Line 62"/>
            <p:cNvSpPr>
              <a:spLocks noChangeShapeType="1"/>
            </p:cNvSpPr>
            <p:nvPr/>
          </p:nvSpPr>
          <p:spPr bwMode="auto">
            <a:xfrm flipH="1">
              <a:off x="3629" y="2177"/>
              <a:ext cx="453" cy="318"/>
            </a:xfrm>
            <a:prstGeom prst="line">
              <a:avLst/>
            </a:prstGeom>
            <a:noFill/>
            <a:ln w="38100" cmpd="sng">
              <a:solidFill>
                <a:srgbClr val="0033CC"/>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sp>
          <p:nvSpPr>
            <p:cNvPr id="24604" name="Line 31"/>
            <p:cNvSpPr>
              <a:spLocks noChangeShapeType="1"/>
            </p:cNvSpPr>
            <p:nvPr/>
          </p:nvSpPr>
          <p:spPr bwMode="auto">
            <a:xfrm flipV="1">
              <a:off x="1406" y="590"/>
              <a:ext cx="1724" cy="1515"/>
            </a:xfrm>
            <a:prstGeom prst="line">
              <a:avLst/>
            </a:prstGeom>
            <a:noFill/>
            <a:ln w="57150" cmpd="sng">
              <a:solidFill>
                <a:srgbClr val="0033CC"/>
              </a:solidFill>
              <a:miter lim="800000"/>
              <a:headEnd/>
              <a:tailEnd type="triangle" w="lg"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楷体_GB2312" charset="-122"/>
              </a:endParaRPr>
            </a:p>
          </p:txBody>
        </p:sp>
      </p:grpSp>
    </p:spTree>
    <p:extLst>
      <p:ext uri="{BB962C8B-B14F-4D97-AF65-F5344CB8AC3E}">
        <p14:creationId xmlns:p14="http://schemas.microsoft.com/office/powerpoint/2010/main" val="1903158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p:cBhvr>
                                        <p:cTn id="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28650" y="365127"/>
            <a:ext cx="7886700" cy="760412"/>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开发工具包</a:t>
            </a:r>
          </a:p>
        </p:txBody>
      </p:sp>
      <p:sp>
        <p:nvSpPr>
          <p:cNvPr id="25603" name="Rectangle 3"/>
          <p:cNvSpPr>
            <a:spLocks noGrp="1" noChangeArrowheads="1"/>
          </p:cNvSpPr>
          <p:nvPr>
            <p:ph type="body" idx="1"/>
          </p:nvPr>
        </p:nvSpPr>
        <p:spPr>
          <a:xfrm>
            <a:off x="313531" y="1141369"/>
            <a:ext cx="8374063" cy="5183187"/>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开发和运行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程序，必须依赖和使用由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Sun Microsystem</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公司提供的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开发工具包（</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 Development Kit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25604" name="Picture 4" descr="SD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398713"/>
            <a:ext cx="7775575"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pSp>
        <p:nvGrpSpPr>
          <p:cNvPr id="25605" name="Group 8"/>
          <p:cNvGrpSpPr>
            <a:grpSpLocks/>
          </p:cNvGrpSpPr>
          <p:nvPr/>
        </p:nvGrpSpPr>
        <p:grpSpPr bwMode="auto">
          <a:xfrm>
            <a:off x="1403350" y="5516563"/>
            <a:ext cx="6337300" cy="815975"/>
            <a:chOff x="0" y="0"/>
            <a:chExt cx="3992" cy="514"/>
          </a:xfrm>
        </p:grpSpPr>
        <p:sp>
          <p:nvSpPr>
            <p:cNvPr id="25606" name="Rectangle 6"/>
            <p:cNvSpPr>
              <a:spLocks noChangeArrowheads="1"/>
            </p:cNvSpPr>
            <p:nvPr/>
          </p:nvSpPr>
          <p:spPr bwMode="auto">
            <a:xfrm>
              <a:off x="0" y="0"/>
              <a:ext cx="3992" cy="318"/>
            </a:xfrm>
            <a:prstGeom prst="rect">
              <a:avLst/>
            </a:prstGeom>
            <a:noFill/>
            <a:ln w="19050" cmpd="sng">
              <a:solidFill>
                <a:srgbClr val="FF3300"/>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rgbClr val="339966"/>
                </a:buClr>
                <a:buFont typeface="Wingdings" panose="05000000000000000000" pitchFamily="2" charset="2"/>
                <a:buNone/>
              </a:pPr>
              <a:endParaRPr lang="zh-CN" altLang="zh-CN" sz="2000" b="1">
                <a:solidFill>
                  <a:srgbClr val="000000"/>
                </a:solidFill>
                <a:latin typeface="Courier New" panose="02070309020205020404" pitchFamily="49" charset="0"/>
                <a:ea typeface="黑体" panose="02010609060101010101" pitchFamily="49" charset="-122"/>
                <a:sym typeface="Courier New" panose="02070309020205020404" pitchFamily="49" charset="0"/>
              </a:endParaRPr>
            </a:p>
          </p:txBody>
        </p:sp>
        <p:sp>
          <p:nvSpPr>
            <p:cNvPr id="25607" name="Text Box 7"/>
            <p:cNvSpPr>
              <a:spLocks noChangeArrowheads="1"/>
            </p:cNvSpPr>
            <p:nvPr/>
          </p:nvSpPr>
          <p:spPr bwMode="auto">
            <a:xfrm>
              <a:off x="0" y="318"/>
              <a:ext cx="399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b="1">
                  <a:solidFill>
                    <a:srgbClr val="FF3300"/>
                  </a:solidFill>
                  <a:latin typeface="Times New Roman" panose="02020603050405020304" pitchFamily="18" charset="0"/>
                </a:rPr>
                <a:t>操作系统</a:t>
              </a:r>
              <a:endParaRPr lang="zh-CN" altLang="en-US"/>
            </a:p>
          </p:txBody>
        </p:sp>
      </p:grpSp>
      <p:sp>
        <p:nvSpPr>
          <p:cNvPr id="25608" name="AutoShape 9"/>
          <p:cNvSpPr>
            <a:spLocks noChangeArrowheads="1"/>
          </p:cNvSpPr>
          <p:nvPr/>
        </p:nvSpPr>
        <p:spPr bwMode="auto">
          <a:xfrm>
            <a:off x="250825" y="6165850"/>
            <a:ext cx="1366838" cy="358775"/>
          </a:xfrm>
          <a:prstGeom prst="wedgeRectCallout">
            <a:avLst>
              <a:gd name="adj1" fmla="val 68468"/>
              <a:gd name="adj2" fmla="val -320352"/>
            </a:avLst>
          </a:prstGeom>
          <a:noFill/>
          <a:ln w="19050" cmpd="sng">
            <a:solidFill>
              <a:srgbClr val="0000FF"/>
            </a:solidFill>
            <a:bevel/>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Clr>
                <a:srgbClr val="339966"/>
              </a:buClr>
              <a:buFont typeface="Wingdings" panose="05000000000000000000" pitchFamily="2" charset="2"/>
              <a:buNone/>
            </a:pPr>
            <a:r>
              <a:rPr lang="en-US" altLang="zh-CN" b="1">
                <a:solidFill>
                  <a:srgbClr val="0000FF"/>
                </a:solidFill>
                <a:latin typeface="Times New Roman" panose="02020603050405020304" pitchFamily="18" charset="0"/>
              </a:rPr>
              <a:t>Java</a:t>
            </a:r>
            <a:r>
              <a:rPr lang="zh-CN" altLang="en-US" b="1">
                <a:solidFill>
                  <a:srgbClr val="0000FF"/>
                </a:solidFill>
                <a:latin typeface="Times New Roman" panose="02020603050405020304" pitchFamily="18" charset="0"/>
              </a:rPr>
              <a:t>虚拟机</a:t>
            </a:r>
            <a:endParaRPr lang="zh-CN" altLang="en-US"/>
          </a:p>
        </p:txBody>
      </p:sp>
      <p:sp>
        <p:nvSpPr>
          <p:cNvPr id="25609" name="Rectangle 10"/>
          <p:cNvSpPr>
            <a:spLocks noChangeArrowheads="1"/>
          </p:cNvSpPr>
          <p:nvPr/>
        </p:nvSpPr>
        <p:spPr bwMode="auto">
          <a:xfrm>
            <a:off x="2484438" y="3933825"/>
            <a:ext cx="5256212" cy="1223963"/>
          </a:xfrm>
          <a:prstGeom prst="rect">
            <a:avLst/>
          </a:prstGeom>
          <a:noFill/>
          <a:ln w="19050" cmpd="sng">
            <a:solidFill>
              <a:srgbClr val="33CC33"/>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rgbClr val="339966"/>
              </a:buClr>
              <a:buFont typeface="Wingdings" panose="05000000000000000000" pitchFamily="2" charset="2"/>
              <a:buNone/>
            </a:pPr>
            <a:endParaRPr lang="zh-CN" altLang="zh-CN" sz="2000" b="1">
              <a:solidFill>
                <a:srgbClr val="000000"/>
              </a:solidFill>
              <a:latin typeface="Courier New" panose="02070309020205020404" pitchFamily="49" charset="0"/>
              <a:ea typeface="黑体" panose="02010609060101010101" pitchFamily="49" charset="-122"/>
              <a:sym typeface="Courier New" panose="02070309020205020404" pitchFamily="49" charset="0"/>
            </a:endParaRPr>
          </a:p>
        </p:txBody>
      </p:sp>
      <p:sp>
        <p:nvSpPr>
          <p:cNvPr id="25610" name="AutoShape 11"/>
          <p:cNvSpPr>
            <a:spLocks noChangeArrowheads="1"/>
          </p:cNvSpPr>
          <p:nvPr/>
        </p:nvSpPr>
        <p:spPr bwMode="auto">
          <a:xfrm>
            <a:off x="7813675" y="2420938"/>
            <a:ext cx="1150938" cy="720725"/>
          </a:xfrm>
          <a:prstGeom prst="wedgeRectCallout">
            <a:avLst>
              <a:gd name="adj1" fmla="val -69856"/>
              <a:gd name="adj2" fmla="val 175991"/>
            </a:avLst>
          </a:prstGeom>
          <a:noFill/>
          <a:ln w="19050" cmpd="sng">
            <a:solidFill>
              <a:srgbClr val="33CC33"/>
            </a:solidFill>
            <a:bevel/>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Clr>
                <a:srgbClr val="339966"/>
              </a:buClr>
              <a:buFont typeface="Wingdings" panose="05000000000000000000" pitchFamily="2" charset="2"/>
              <a:buNone/>
            </a:pPr>
            <a:r>
              <a:rPr lang="en-US" altLang="zh-CN" b="1">
                <a:solidFill>
                  <a:srgbClr val="33CC33"/>
                </a:solidFill>
                <a:latin typeface="Times New Roman" panose="02020603050405020304" pitchFamily="18" charset="0"/>
              </a:rPr>
              <a:t>Java</a:t>
            </a:r>
            <a:endParaRPr lang="zh-CN" altLang="en-US" b="1">
              <a:solidFill>
                <a:srgbClr val="33CC33"/>
              </a:solidFill>
              <a:latin typeface="Times New Roman" panose="02020603050405020304" pitchFamily="18" charset="0"/>
            </a:endParaRPr>
          </a:p>
          <a:p>
            <a:pPr algn="ctr">
              <a:lnSpc>
                <a:spcPct val="80000"/>
              </a:lnSpc>
              <a:spcBef>
                <a:spcPct val="20000"/>
              </a:spcBef>
              <a:buClr>
                <a:srgbClr val="339966"/>
              </a:buClr>
              <a:buFont typeface="Wingdings" panose="05000000000000000000" pitchFamily="2" charset="2"/>
              <a:buNone/>
            </a:pPr>
            <a:r>
              <a:rPr lang="zh-CN" altLang="en-US" b="1">
                <a:solidFill>
                  <a:srgbClr val="33CC33"/>
                </a:solidFill>
                <a:latin typeface="Times New Roman" panose="02020603050405020304" pitchFamily="18" charset="0"/>
              </a:rPr>
              <a:t>基础类库</a:t>
            </a:r>
            <a:endParaRPr lang="zh-CN" altLang="en-US"/>
          </a:p>
        </p:txBody>
      </p:sp>
      <p:sp>
        <p:nvSpPr>
          <p:cNvPr id="25611" name="AutoShape 12"/>
          <p:cNvSpPr>
            <a:spLocks noChangeArrowheads="1"/>
          </p:cNvSpPr>
          <p:nvPr/>
        </p:nvSpPr>
        <p:spPr bwMode="auto">
          <a:xfrm>
            <a:off x="179388" y="2708275"/>
            <a:ext cx="1008062" cy="574675"/>
          </a:xfrm>
          <a:prstGeom prst="wedgeRectCallout">
            <a:avLst>
              <a:gd name="adj1" fmla="val 86218"/>
              <a:gd name="adj2" fmla="val 94194"/>
            </a:avLst>
          </a:prstGeom>
          <a:noFill/>
          <a:ln w="19050" cmpd="sng">
            <a:solidFill>
              <a:srgbClr val="FF9933"/>
            </a:solidFill>
            <a:bevel/>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Clr>
                <a:srgbClr val="339966"/>
              </a:buClr>
              <a:buFont typeface="Wingdings" panose="05000000000000000000" pitchFamily="2" charset="2"/>
              <a:buNone/>
            </a:pPr>
            <a:r>
              <a:rPr lang="zh-CN" altLang="en-US" b="1">
                <a:solidFill>
                  <a:srgbClr val="FF9933"/>
                </a:solidFill>
                <a:latin typeface="Times New Roman" panose="02020603050405020304" pitchFamily="18" charset="0"/>
              </a:rPr>
              <a:t>客户端</a:t>
            </a:r>
          </a:p>
          <a:p>
            <a:pPr algn="ctr">
              <a:lnSpc>
                <a:spcPct val="80000"/>
              </a:lnSpc>
              <a:spcBef>
                <a:spcPct val="20000"/>
              </a:spcBef>
              <a:buClr>
                <a:srgbClr val="339966"/>
              </a:buClr>
              <a:buFont typeface="Wingdings" panose="05000000000000000000" pitchFamily="2" charset="2"/>
              <a:buNone/>
            </a:pPr>
            <a:r>
              <a:rPr lang="zh-CN" altLang="en-US" b="1">
                <a:solidFill>
                  <a:srgbClr val="FF9933"/>
                </a:solidFill>
                <a:latin typeface="Times New Roman" panose="02020603050405020304" pitchFamily="18" charset="0"/>
              </a:rPr>
              <a:t>编译器</a:t>
            </a:r>
            <a:endParaRPr lang="zh-CN" altLang="en-US"/>
          </a:p>
        </p:txBody>
      </p:sp>
      <p:sp>
        <p:nvSpPr>
          <p:cNvPr id="25612" name="AutoShape 13"/>
          <p:cNvSpPr>
            <a:spLocks noChangeArrowheads="1"/>
          </p:cNvSpPr>
          <p:nvPr/>
        </p:nvSpPr>
        <p:spPr bwMode="auto">
          <a:xfrm>
            <a:off x="179388" y="3573463"/>
            <a:ext cx="1008062" cy="574675"/>
          </a:xfrm>
          <a:prstGeom prst="wedgeRectCallout">
            <a:avLst>
              <a:gd name="adj1" fmla="val 287639"/>
              <a:gd name="adj2" fmla="val -56079"/>
            </a:avLst>
          </a:prstGeom>
          <a:noFill/>
          <a:ln w="19050" cmpd="sng">
            <a:solidFill>
              <a:srgbClr val="FF9933"/>
            </a:solidFill>
            <a:bevel/>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Clr>
                <a:srgbClr val="339966"/>
              </a:buClr>
              <a:buFont typeface="Wingdings" panose="05000000000000000000" pitchFamily="2" charset="2"/>
              <a:buNone/>
            </a:pPr>
            <a:r>
              <a:rPr lang="zh-CN" altLang="en-US" b="1">
                <a:solidFill>
                  <a:srgbClr val="FF9933"/>
                </a:solidFill>
                <a:latin typeface="Times New Roman" panose="02020603050405020304" pitchFamily="18" charset="0"/>
              </a:rPr>
              <a:t>浏览器</a:t>
            </a:r>
          </a:p>
          <a:p>
            <a:pPr algn="ctr">
              <a:lnSpc>
                <a:spcPct val="80000"/>
              </a:lnSpc>
              <a:spcBef>
                <a:spcPct val="20000"/>
              </a:spcBef>
              <a:buClr>
                <a:srgbClr val="339966"/>
              </a:buClr>
              <a:buFont typeface="Wingdings" panose="05000000000000000000" pitchFamily="2" charset="2"/>
              <a:buNone/>
            </a:pPr>
            <a:r>
              <a:rPr lang="zh-CN" altLang="en-US" b="1">
                <a:solidFill>
                  <a:srgbClr val="FF9933"/>
                </a:solidFill>
                <a:latin typeface="Times New Roman" panose="02020603050405020304" pitchFamily="18" charset="0"/>
              </a:rPr>
              <a:t>插件</a:t>
            </a:r>
            <a:endParaRPr lang="zh-CN" altLang="en-US"/>
          </a:p>
        </p:txBody>
      </p:sp>
      <p:sp>
        <p:nvSpPr>
          <p:cNvPr id="25613" name="Rectangle 14"/>
          <p:cNvSpPr>
            <a:spLocks noChangeArrowheads="1"/>
          </p:cNvSpPr>
          <p:nvPr/>
        </p:nvSpPr>
        <p:spPr bwMode="auto">
          <a:xfrm>
            <a:off x="1403350" y="2852738"/>
            <a:ext cx="6337300" cy="504825"/>
          </a:xfrm>
          <a:prstGeom prst="rect">
            <a:avLst/>
          </a:prstGeom>
          <a:noFill/>
          <a:ln w="19050" cmpd="sng">
            <a:solidFill>
              <a:srgbClr val="FF00FF"/>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rgbClr val="339966"/>
              </a:buClr>
              <a:buFont typeface="Wingdings" panose="05000000000000000000" pitchFamily="2" charset="2"/>
              <a:buNone/>
            </a:pPr>
            <a:endParaRPr lang="zh-CN" altLang="zh-CN" sz="2000" b="1">
              <a:solidFill>
                <a:srgbClr val="000000"/>
              </a:solidFill>
              <a:latin typeface="Courier New" panose="02070309020205020404" pitchFamily="49" charset="0"/>
              <a:ea typeface="黑体" panose="02010609060101010101" pitchFamily="49" charset="-122"/>
              <a:sym typeface="Courier New" panose="02070309020205020404" pitchFamily="49" charset="0"/>
            </a:endParaRPr>
          </a:p>
        </p:txBody>
      </p:sp>
      <p:sp>
        <p:nvSpPr>
          <p:cNvPr id="25614" name="AutoShape 15"/>
          <p:cNvSpPr>
            <a:spLocks noChangeArrowheads="1"/>
          </p:cNvSpPr>
          <p:nvPr/>
        </p:nvSpPr>
        <p:spPr bwMode="auto">
          <a:xfrm>
            <a:off x="179388" y="1989138"/>
            <a:ext cx="1223962" cy="360362"/>
          </a:xfrm>
          <a:prstGeom prst="wedgeRectCallout">
            <a:avLst>
              <a:gd name="adj1" fmla="val 72051"/>
              <a:gd name="adj2" fmla="val 220926"/>
            </a:avLst>
          </a:prstGeom>
          <a:noFill/>
          <a:ln w="19050" cmpd="sng">
            <a:solidFill>
              <a:srgbClr val="FF00FF"/>
            </a:solidFill>
            <a:bevel/>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Clr>
                <a:srgbClr val="339966"/>
              </a:buClr>
              <a:buFont typeface="Wingdings" panose="05000000000000000000" pitchFamily="2" charset="2"/>
              <a:buNone/>
            </a:pPr>
            <a:r>
              <a:rPr lang="zh-CN" altLang="en-US" b="1">
                <a:solidFill>
                  <a:srgbClr val="FF00FF"/>
                </a:solidFill>
                <a:latin typeface="Times New Roman" panose="02020603050405020304" pitchFamily="18" charset="0"/>
              </a:rPr>
              <a:t>开发工具</a:t>
            </a:r>
            <a:endParaRPr lang="zh-CN" altLang="en-US"/>
          </a:p>
        </p:txBody>
      </p:sp>
      <p:sp>
        <p:nvSpPr>
          <p:cNvPr id="25615" name="Text Box 16"/>
          <p:cNvSpPr>
            <a:spLocks noChangeArrowheads="1"/>
          </p:cNvSpPr>
          <p:nvPr/>
        </p:nvSpPr>
        <p:spPr bwMode="auto">
          <a:xfrm>
            <a:off x="5219700" y="2420938"/>
            <a:ext cx="21605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b="1">
                <a:solidFill>
                  <a:srgbClr val="CC6600"/>
                </a:solidFill>
                <a:latin typeface="Times New Roman" panose="02020603050405020304" pitchFamily="18" charset="0"/>
              </a:rPr>
              <a:t>集成开发环境</a:t>
            </a:r>
            <a:endParaRPr lang="zh-CN" altLang="en-US"/>
          </a:p>
        </p:txBody>
      </p:sp>
    </p:spTree>
    <p:extLst>
      <p:ext uri="{BB962C8B-B14F-4D97-AF65-F5344CB8AC3E}">
        <p14:creationId xmlns:p14="http://schemas.microsoft.com/office/powerpoint/2010/main" val="4226156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p:cBhvr>
                                        <p:cTn id="7" dur="5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08"/>
                                        </p:tgtEl>
                                        <p:attrNameLst>
                                          <p:attrName>style.visibility</p:attrName>
                                        </p:attrNameLst>
                                      </p:cBhvr>
                                      <p:to>
                                        <p:strVal val="visible"/>
                                      </p:to>
                                    </p:set>
                                    <p:animEffect>
                                      <p:cBhvr>
                                        <p:cTn id="12" dur="500"/>
                                        <p:tgtEl>
                                          <p:spTgt spid="256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25609"/>
                                        </p:tgtEl>
                                        <p:attrNameLst>
                                          <p:attrName>style.visibility</p:attrName>
                                        </p:attrNameLst>
                                      </p:cBhvr>
                                      <p:to>
                                        <p:strVal val="visible"/>
                                      </p:to>
                                    </p:set>
                                    <p:animEffect>
                                      <p:cBhvr>
                                        <p:cTn id="17" dur="500"/>
                                        <p:tgtEl>
                                          <p:spTgt spid="25609"/>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5610"/>
                                        </p:tgtEl>
                                        <p:attrNameLst>
                                          <p:attrName>style.visibility</p:attrName>
                                        </p:attrNameLst>
                                      </p:cBhvr>
                                      <p:to>
                                        <p:strVal val="visible"/>
                                      </p:to>
                                    </p:set>
                                    <p:animEffect>
                                      <p:cBhvr>
                                        <p:cTn id="21" dur="500"/>
                                        <p:tgtEl>
                                          <p:spTgt spid="256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5612"/>
                                        </p:tgtEl>
                                        <p:attrNameLst>
                                          <p:attrName>style.visibility</p:attrName>
                                        </p:attrNameLst>
                                      </p:cBhvr>
                                      <p:to>
                                        <p:strVal val="visible"/>
                                      </p:to>
                                    </p:set>
                                    <p:animEffect>
                                      <p:cBhvr>
                                        <p:cTn id="26" dur="500"/>
                                        <p:tgtEl>
                                          <p:spTgt spid="2561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5611"/>
                                        </p:tgtEl>
                                        <p:attrNameLst>
                                          <p:attrName>style.visibility</p:attrName>
                                        </p:attrNameLst>
                                      </p:cBhvr>
                                      <p:to>
                                        <p:strVal val="visible"/>
                                      </p:to>
                                    </p:set>
                                    <p:animEffect>
                                      <p:cBhvr>
                                        <p:cTn id="29" dur="500"/>
                                        <p:tgtEl>
                                          <p:spTgt spid="256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1" presetClass="entr" presetSubtype="4" fill="hold" grpId="0" nodeType="clickEffect">
                                  <p:stCondLst>
                                    <p:cond delay="0"/>
                                  </p:stCondLst>
                                  <p:childTnLst>
                                    <p:set>
                                      <p:cBhvr>
                                        <p:cTn id="33" dur="1" fill="hold">
                                          <p:stCondLst>
                                            <p:cond delay="0"/>
                                          </p:stCondLst>
                                        </p:cTn>
                                        <p:tgtEl>
                                          <p:spTgt spid="25613"/>
                                        </p:tgtEl>
                                        <p:attrNameLst>
                                          <p:attrName>style.visibility</p:attrName>
                                        </p:attrNameLst>
                                      </p:cBhvr>
                                      <p:to>
                                        <p:strVal val="visible"/>
                                      </p:to>
                                    </p:set>
                                    <p:animEffect>
                                      <p:cBhvr>
                                        <p:cTn id="34" dur="500"/>
                                        <p:tgtEl>
                                          <p:spTgt spid="25613"/>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5614"/>
                                        </p:tgtEl>
                                        <p:attrNameLst>
                                          <p:attrName>style.visibility</p:attrName>
                                        </p:attrNameLst>
                                      </p:cBhvr>
                                      <p:to>
                                        <p:strVal val="visible"/>
                                      </p:to>
                                    </p:set>
                                    <p:animEffect>
                                      <p:cBhvr>
                                        <p:cTn id="38" dur="500"/>
                                        <p:tgtEl>
                                          <p:spTgt spid="256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5615"/>
                                        </p:tgtEl>
                                        <p:attrNameLst>
                                          <p:attrName>style.visibility</p:attrName>
                                        </p:attrNameLst>
                                      </p:cBhvr>
                                      <p:to>
                                        <p:strVal val="visible"/>
                                      </p:to>
                                    </p:set>
                                    <p:animEffect>
                                      <p:cBhvr>
                                        <p:cTn id="43" dur="500"/>
                                        <p:tgtEl>
                                          <p:spTgt spid="2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bldLvl="0" animBg="1" autoUpdateAnimBg="0"/>
      <p:bldP spid="25609" grpId="0" bldLvl="0" animBg="1" autoUpdateAnimBg="0"/>
      <p:bldP spid="25610" grpId="0" bldLvl="0" animBg="1" autoUpdateAnimBg="0"/>
      <p:bldP spid="25611" grpId="0" bldLvl="0" animBg="1" autoUpdateAnimBg="0"/>
      <p:bldP spid="25612" grpId="0" bldLvl="0" animBg="1" autoUpdateAnimBg="0"/>
      <p:bldP spid="25613" grpId="0" bldLvl="0" animBg="1" autoUpdateAnimBg="0"/>
      <p:bldP spid="25614" grpId="0" bldLvl="0" animBg="1" autoUpdateAnimBg="0"/>
      <p:bldP spid="25615"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50" y="142954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solidFill>
                  <a:schemeClr val="tx1"/>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800" dirty="0"/>
              <a:t> </a:t>
            </a:r>
            <a:r>
              <a:rPr lang="en-US" altLang="zh-CN" sz="2800" dirty="0"/>
              <a:t>JAVA</a:t>
            </a:r>
            <a:r>
              <a:rPr lang="zh-CN" altLang="en-US" sz="2800" dirty="0"/>
              <a:t>的定义及主要特征</a:t>
            </a:r>
          </a:p>
        </p:txBody>
      </p:sp>
      <p:sp>
        <p:nvSpPr>
          <p:cNvPr id="8" name="标题 1"/>
          <p:cNvSpPr>
            <a:spLocks noGrp="1"/>
          </p:cNvSpPr>
          <p:nvPr>
            <p:ph type="title"/>
          </p:nvPr>
        </p:nvSpPr>
        <p:spPr>
          <a:xfrm>
            <a:off x="1386099" y="313656"/>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50" y="222159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solidFill>
                  <a:srgbClr val="FF0000"/>
                </a:solidFill>
              </a:rPr>
              <a:t> </a:t>
            </a:r>
            <a:r>
              <a:rPr lang="en-US" altLang="zh-CN" sz="2800" dirty="0">
                <a:solidFill>
                  <a:srgbClr val="FF0000"/>
                </a:solidFill>
              </a:rPr>
              <a:t>JAVA</a:t>
            </a:r>
            <a:r>
              <a:rPr lang="zh-CN" altLang="en-US" sz="2800" dirty="0">
                <a:solidFill>
                  <a:srgbClr val="FF0000"/>
                </a:solidFill>
              </a:rPr>
              <a:t>的运行机制</a:t>
            </a:r>
          </a:p>
        </p:txBody>
      </p:sp>
      <p:sp>
        <p:nvSpPr>
          <p:cNvPr id="12" name="Text Box 11"/>
          <p:cNvSpPr txBox="1">
            <a:spLocks noChangeArrowheads="1"/>
          </p:cNvSpPr>
          <p:nvPr/>
        </p:nvSpPr>
        <p:spPr bwMode="auto">
          <a:xfrm>
            <a:off x="1312550" y="30136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a:t>
            </a:r>
            <a:r>
              <a:rPr lang="en-US" altLang="zh-CN" dirty="0"/>
              <a:t>JAVA</a:t>
            </a:r>
            <a:r>
              <a:rPr lang="zh-CN" altLang="en-US" dirty="0"/>
              <a:t>帮助文档</a:t>
            </a:r>
          </a:p>
        </p:txBody>
      </p:sp>
      <p:sp>
        <p:nvSpPr>
          <p:cNvPr id="18" name="Text Box 11"/>
          <p:cNvSpPr txBox="1">
            <a:spLocks noChangeArrowheads="1"/>
          </p:cNvSpPr>
          <p:nvPr/>
        </p:nvSpPr>
        <p:spPr bwMode="auto">
          <a:xfrm>
            <a:off x="1312550" y="3805691"/>
            <a:ext cx="522077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平台及应用程序命名规范</a:t>
            </a:r>
          </a:p>
        </p:txBody>
      </p:sp>
      <p:sp>
        <p:nvSpPr>
          <p:cNvPr id="19" name="Text Box 11"/>
          <p:cNvSpPr txBox="1">
            <a:spLocks noChangeArrowheads="1"/>
          </p:cNvSpPr>
          <p:nvPr/>
        </p:nvSpPr>
        <p:spPr bwMode="auto">
          <a:xfrm>
            <a:off x="1312550" y="4597741"/>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集成开发环境</a:t>
            </a:r>
          </a:p>
        </p:txBody>
      </p:sp>
    </p:spTree>
    <p:extLst>
      <p:ext uri="{BB962C8B-B14F-4D97-AF65-F5344CB8AC3E}">
        <p14:creationId xmlns:p14="http://schemas.microsoft.com/office/powerpoint/2010/main" val="53412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0"/>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2"/>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idx="10"/>
          </p:nvPr>
        </p:nvSpPr>
        <p:spPr/>
        <p:txBody>
          <a:bodyPr/>
          <a:lstStyle/>
          <a:p>
            <a:fld id="{D08647D1-8BE5-44F0-BFF4-23611C218744}" type="slidenum">
              <a:rPr lang="zh-CN" altLang="en-US"/>
              <a:pPr/>
              <a:t>19</a:t>
            </a:fld>
            <a:endParaRPr lang="en-US" altLang="zh-CN" sz="1800">
              <a:solidFill>
                <a:schemeClr val="tx1"/>
              </a:solidFill>
              <a:latin typeface="Arial" panose="020B0604020202020204" pitchFamily="34" charset="0"/>
            </a:endParaRPr>
          </a:p>
        </p:txBody>
      </p:sp>
      <p:sp>
        <p:nvSpPr>
          <p:cNvPr id="27650" name="Rectangle 2"/>
          <p:cNvSpPr>
            <a:spLocks noGrp="1" noChangeArrowheads="1"/>
          </p:cNvSpPr>
          <p:nvPr>
            <p:ph type="title" idx="4294967295"/>
          </p:nvPr>
        </p:nvSpPr>
        <p:spPr>
          <a:xfrm>
            <a:off x="557629" y="320738"/>
            <a:ext cx="7886700" cy="913258"/>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 API</a:t>
            </a:r>
            <a:r>
              <a:rPr lang="zh-CN" altLang="en-US" dirty="0">
                <a:latin typeface="黑体" panose="02010609060101010101" pitchFamily="49" charset="-122"/>
                <a:ea typeface="黑体" panose="02010609060101010101" pitchFamily="49" charset="-122"/>
              </a:rPr>
              <a:t>文档</a:t>
            </a:r>
          </a:p>
        </p:txBody>
      </p:sp>
      <p:sp>
        <p:nvSpPr>
          <p:cNvPr id="27651" name="Rectangle 3"/>
          <p:cNvSpPr>
            <a:spLocks noGrp="1" noChangeArrowheads="1"/>
          </p:cNvSpPr>
          <p:nvPr>
            <p:ph type="body" idx="1"/>
          </p:nvPr>
        </p:nvSpPr>
        <p:spPr>
          <a:xfrm>
            <a:off x="457993" y="1087007"/>
            <a:ext cx="8228013" cy="149639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Java API</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文档描述了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的许多内置功能，以及提供各种类的帮助说明，它是程序员经常查阅的资料；给大家下载了个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1.8</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的中文帮助文档，注意要右键属性解除锁定。</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526" y="2396972"/>
            <a:ext cx="4439270" cy="4972744"/>
          </a:xfrm>
          <a:prstGeom prst="rect">
            <a:avLst/>
          </a:prstGeom>
        </p:spPr>
      </p:pic>
    </p:spTree>
    <p:extLst>
      <p:ext uri="{BB962C8B-B14F-4D97-AF65-F5344CB8AC3E}">
        <p14:creationId xmlns:p14="http://schemas.microsoft.com/office/powerpoint/2010/main" val="66411307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50" y="142954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solidFill>
                  <a:schemeClr val="tx1"/>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800" dirty="0"/>
              <a:t> </a:t>
            </a:r>
            <a:r>
              <a:rPr lang="en-US" altLang="zh-CN" sz="2800" dirty="0"/>
              <a:t>JAVA</a:t>
            </a:r>
            <a:r>
              <a:rPr lang="zh-CN" altLang="en-US" sz="2800" dirty="0"/>
              <a:t>的定义及主要特征</a:t>
            </a:r>
          </a:p>
        </p:txBody>
      </p:sp>
      <p:sp>
        <p:nvSpPr>
          <p:cNvPr id="8" name="标题 1"/>
          <p:cNvSpPr>
            <a:spLocks noGrp="1"/>
          </p:cNvSpPr>
          <p:nvPr>
            <p:ph type="title"/>
          </p:nvPr>
        </p:nvSpPr>
        <p:spPr>
          <a:xfrm>
            <a:off x="1386099" y="313656"/>
            <a:ext cx="4917047"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50" y="222159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t> </a:t>
            </a:r>
            <a:r>
              <a:rPr lang="en-US" altLang="zh-CN" sz="2800" dirty="0"/>
              <a:t>JAVA</a:t>
            </a:r>
            <a:r>
              <a:rPr lang="zh-CN" altLang="en-US" sz="2800" dirty="0"/>
              <a:t>的运行机制</a:t>
            </a:r>
          </a:p>
        </p:txBody>
      </p:sp>
      <p:sp>
        <p:nvSpPr>
          <p:cNvPr id="12" name="Text Box 11"/>
          <p:cNvSpPr txBox="1">
            <a:spLocks noChangeArrowheads="1"/>
          </p:cNvSpPr>
          <p:nvPr/>
        </p:nvSpPr>
        <p:spPr bwMode="auto">
          <a:xfrm>
            <a:off x="1312550" y="30136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a:t>
            </a:r>
            <a:r>
              <a:rPr lang="en-US" altLang="zh-CN" dirty="0"/>
              <a:t>JAVA</a:t>
            </a:r>
            <a:r>
              <a:rPr lang="zh-CN" altLang="en-US" dirty="0"/>
              <a:t>帮助文档</a:t>
            </a:r>
          </a:p>
        </p:txBody>
      </p:sp>
      <p:sp>
        <p:nvSpPr>
          <p:cNvPr id="18" name="Text Box 11"/>
          <p:cNvSpPr txBox="1">
            <a:spLocks noChangeArrowheads="1"/>
          </p:cNvSpPr>
          <p:nvPr/>
        </p:nvSpPr>
        <p:spPr bwMode="auto">
          <a:xfrm>
            <a:off x="1312550" y="3805691"/>
            <a:ext cx="522077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平台及应用程序命名规范</a:t>
            </a:r>
          </a:p>
        </p:txBody>
      </p:sp>
      <p:sp>
        <p:nvSpPr>
          <p:cNvPr id="19" name="Text Box 11"/>
          <p:cNvSpPr txBox="1">
            <a:spLocks noChangeArrowheads="1"/>
          </p:cNvSpPr>
          <p:nvPr/>
        </p:nvSpPr>
        <p:spPr bwMode="auto">
          <a:xfrm>
            <a:off x="1312550" y="4597741"/>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集成开发环境</a:t>
            </a:r>
          </a:p>
        </p:txBody>
      </p:sp>
    </p:spTree>
    <p:extLst>
      <p:ext uri="{BB962C8B-B14F-4D97-AF65-F5344CB8AC3E}">
        <p14:creationId xmlns:p14="http://schemas.microsoft.com/office/powerpoint/2010/main" val="358365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4"/>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31224" y="0"/>
            <a:ext cx="5281551" cy="6858000"/>
          </a:xfrm>
          <a:prstGeom prst="rect">
            <a:avLst/>
          </a:prstGeom>
        </p:spPr>
      </p:pic>
    </p:spTree>
    <p:extLst>
      <p:ext uri="{BB962C8B-B14F-4D97-AF65-F5344CB8AC3E}">
        <p14:creationId xmlns:p14="http://schemas.microsoft.com/office/powerpoint/2010/main" val="118235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50" y="142954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solidFill>
                  <a:schemeClr val="tx1"/>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800" dirty="0"/>
              <a:t> </a:t>
            </a:r>
            <a:r>
              <a:rPr lang="en-US" altLang="zh-CN" sz="2800" dirty="0"/>
              <a:t>JAVA</a:t>
            </a:r>
            <a:r>
              <a:rPr lang="zh-CN" altLang="en-US" sz="2800" dirty="0"/>
              <a:t>的定义及主要特征</a:t>
            </a:r>
          </a:p>
        </p:txBody>
      </p:sp>
      <p:sp>
        <p:nvSpPr>
          <p:cNvPr id="8" name="标题 1"/>
          <p:cNvSpPr>
            <a:spLocks noGrp="1"/>
          </p:cNvSpPr>
          <p:nvPr>
            <p:ph type="title"/>
          </p:nvPr>
        </p:nvSpPr>
        <p:spPr>
          <a:xfrm>
            <a:off x="1386099" y="313656"/>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50" y="222159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t> </a:t>
            </a:r>
            <a:r>
              <a:rPr lang="en-US" altLang="zh-CN" sz="2800" dirty="0"/>
              <a:t>JAVA</a:t>
            </a:r>
            <a:r>
              <a:rPr lang="zh-CN" altLang="en-US" sz="2800" dirty="0"/>
              <a:t>的运行机制</a:t>
            </a:r>
          </a:p>
        </p:txBody>
      </p:sp>
      <p:sp>
        <p:nvSpPr>
          <p:cNvPr id="12" name="Text Box 11"/>
          <p:cNvSpPr txBox="1">
            <a:spLocks noChangeArrowheads="1"/>
          </p:cNvSpPr>
          <p:nvPr/>
        </p:nvSpPr>
        <p:spPr bwMode="auto">
          <a:xfrm>
            <a:off x="1312550" y="30136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solidFill>
                  <a:srgbClr val="FF0000"/>
                </a:solidFill>
              </a:rPr>
              <a:t> </a:t>
            </a:r>
            <a:r>
              <a:rPr lang="en-US" altLang="zh-CN" dirty="0">
                <a:solidFill>
                  <a:srgbClr val="FF0000"/>
                </a:solidFill>
              </a:rPr>
              <a:t>JAVA</a:t>
            </a:r>
            <a:r>
              <a:rPr lang="zh-CN" altLang="en-US" dirty="0">
                <a:solidFill>
                  <a:srgbClr val="FF0000"/>
                </a:solidFill>
              </a:rPr>
              <a:t>帮助文档</a:t>
            </a:r>
          </a:p>
        </p:txBody>
      </p:sp>
      <p:sp>
        <p:nvSpPr>
          <p:cNvPr id="18" name="Text Box 11"/>
          <p:cNvSpPr txBox="1">
            <a:spLocks noChangeArrowheads="1"/>
          </p:cNvSpPr>
          <p:nvPr/>
        </p:nvSpPr>
        <p:spPr bwMode="auto">
          <a:xfrm>
            <a:off x="1312550" y="3805691"/>
            <a:ext cx="522077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平台及应用程序命名规范</a:t>
            </a:r>
          </a:p>
        </p:txBody>
      </p:sp>
      <p:sp>
        <p:nvSpPr>
          <p:cNvPr id="19" name="Text Box 11"/>
          <p:cNvSpPr txBox="1">
            <a:spLocks noChangeArrowheads="1"/>
          </p:cNvSpPr>
          <p:nvPr/>
        </p:nvSpPr>
        <p:spPr bwMode="auto">
          <a:xfrm>
            <a:off x="1312550" y="4597741"/>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集成开发环境</a:t>
            </a:r>
          </a:p>
        </p:txBody>
      </p:sp>
    </p:spTree>
    <p:extLst>
      <p:ext uri="{BB962C8B-B14F-4D97-AF65-F5344CB8AC3E}">
        <p14:creationId xmlns:p14="http://schemas.microsoft.com/office/powerpoint/2010/main" val="319382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2"/>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8"/>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380076" y="302983"/>
            <a:ext cx="7886700" cy="1002034"/>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 Platform 2</a:t>
            </a:r>
            <a:endParaRPr lang="zh-CN" altLang="en-US" dirty="0">
              <a:latin typeface="黑体" panose="02010609060101010101" pitchFamily="49" charset="-122"/>
              <a:ea typeface="黑体" panose="02010609060101010101" pitchFamily="49" charset="-122"/>
            </a:endParaRPr>
          </a:p>
        </p:txBody>
      </p:sp>
      <p:sp>
        <p:nvSpPr>
          <p:cNvPr id="28675" name="Rectangle 3"/>
          <p:cNvSpPr>
            <a:spLocks noGrp="1" noChangeArrowheads="1"/>
          </p:cNvSpPr>
          <p:nvPr>
            <p:ph type="body" idx="1"/>
          </p:nvPr>
        </p:nvSpPr>
        <p:spPr>
          <a:xfrm>
            <a:off x="486484" y="1420428"/>
            <a:ext cx="8374063" cy="4776186"/>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a:lnSpc>
                <a:spcPct val="12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JDK</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Java</a:t>
            </a:r>
            <a:r>
              <a:rPr lang="zh-CN" altLang="en-US" dirty="0">
                <a:latin typeface="宋体" panose="02010600030101010101" pitchFamily="2" charset="-122"/>
                <a:ea typeface="宋体" panose="02010600030101010101" pitchFamily="2" charset="-122"/>
                <a:cs typeface="Times New Roman" panose="02020603050405020304" pitchFamily="18" charset="0"/>
              </a:rPr>
              <a:t>开发工具包）从</a:t>
            </a:r>
            <a:r>
              <a:rPr lang="en-US" altLang="zh-CN" dirty="0">
                <a:latin typeface="宋体" panose="02010600030101010101" pitchFamily="2" charset="-122"/>
                <a:ea typeface="宋体" panose="02010600030101010101" pitchFamily="2" charset="-122"/>
                <a:cs typeface="Times New Roman" panose="02020603050405020304" pitchFamily="18" charset="0"/>
              </a:rPr>
              <a:t>1.2</a:t>
            </a:r>
            <a:r>
              <a:rPr lang="zh-CN" altLang="en-US" dirty="0">
                <a:latin typeface="宋体" panose="02010600030101010101" pitchFamily="2" charset="-122"/>
                <a:ea typeface="宋体" panose="02010600030101010101" pitchFamily="2" charset="-122"/>
                <a:cs typeface="Times New Roman" panose="02020603050405020304" pitchFamily="18" charset="0"/>
              </a:rPr>
              <a:t>版本以后，</a:t>
            </a:r>
            <a:r>
              <a:rPr lang="en-US" altLang="zh-CN" dirty="0">
                <a:latin typeface="宋体" panose="02010600030101010101" pitchFamily="2" charset="-122"/>
                <a:ea typeface="宋体" panose="02010600030101010101" pitchFamily="2" charset="-122"/>
                <a:cs typeface="Times New Roman" panose="02020603050405020304" pitchFamily="18" charset="0"/>
              </a:rPr>
              <a:t>Sun</a:t>
            </a:r>
            <a:r>
              <a:rPr lang="zh-CN" altLang="en-US" dirty="0">
                <a:latin typeface="宋体" panose="02010600030101010101" pitchFamily="2" charset="-122"/>
                <a:ea typeface="宋体" panose="02010600030101010101" pitchFamily="2" charset="-122"/>
                <a:cs typeface="Times New Roman" panose="02020603050405020304" pitchFamily="18" charset="0"/>
              </a:rPr>
              <a:t>公司将其正式更名为</a:t>
            </a:r>
            <a:r>
              <a:rPr lang="en-US" altLang="zh-CN" dirty="0">
                <a:latin typeface="宋体" panose="02010600030101010101" pitchFamily="2" charset="-122"/>
                <a:ea typeface="宋体" panose="02010600030101010101" pitchFamily="2" charset="-122"/>
                <a:cs typeface="Times New Roman" panose="02020603050405020304" pitchFamily="18" charset="0"/>
              </a:rPr>
              <a:t>Java Platform 2</a:t>
            </a:r>
            <a:r>
              <a:rPr lang="zh-CN" altLang="en-US" dirty="0">
                <a:latin typeface="宋体" panose="02010600030101010101" pitchFamily="2" charset="-122"/>
                <a:ea typeface="宋体" panose="02010600030101010101" pitchFamily="2" charset="-122"/>
                <a:cs typeface="Times New Roman" panose="02020603050405020304" pitchFamily="18" charset="0"/>
              </a:rPr>
              <a:t>；</a:t>
            </a:r>
          </a:p>
          <a:p>
            <a:pPr algn="just">
              <a:lnSpc>
                <a:spcPct val="12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为适应不同的用途，又将其细分为三个版本：</a:t>
            </a:r>
          </a:p>
          <a:p>
            <a:pPr lvl="1" algn="just"/>
            <a:endParaRPr lang="en-US" altLang="zh-CN" dirty="0">
              <a:latin typeface="宋体" panose="02010600030101010101" pitchFamily="2" charset="-122"/>
              <a:ea typeface="宋体" panose="02010600030101010101" pitchFamily="2" charset="-122"/>
            </a:endParaRPr>
          </a:p>
          <a:p>
            <a:pPr lvl="1" algn="just"/>
            <a:r>
              <a:rPr lang="en-US" altLang="zh-CN" dirty="0">
                <a:latin typeface="宋体" panose="02010600030101010101" pitchFamily="2" charset="-122"/>
                <a:ea typeface="宋体" panose="02010600030101010101" pitchFamily="2" charset="-122"/>
              </a:rPr>
              <a:t>JAVA SE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Standard Edition</a:t>
            </a:r>
            <a:r>
              <a:rPr lang="zh-CN" altLang="en-US" dirty="0">
                <a:latin typeface="宋体" panose="02010600030101010101" pitchFamily="2" charset="-122"/>
                <a:ea typeface="宋体" panose="02010600030101010101" pitchFamily="2" charset="-122"/>
              </a:rPr>
              <a:t>）：标准版，适用于普通应用程序的开发；</a:t>
            </a:r>
          </a:p>
          <a:p>
            <a:pPr lvl="1" algn="just"/>
            <a:endParaRPr lang="en-US" altLang="zh-CN" dirty="0">
              <a:latin typeface="宋体" panose="02010600030101010101" pitchFamily="2" charset="-122"/>
              <a:ea typeface="宋体" panose="02010600030101010101" pitchFamily="2" charset="-122"/>
            </a:endParaRPr>
          </a:p>
          <a:p>
            <a:pPr lvl="1" algn="just"/>
            <a:r>
              <a:rPr lang="en-US" altLang="zh-CN" dirty="0">
                <a:latin typeface="宋体" panose="02010600030101010101" pitchFamily="2" charset="-122"/>
                <a:ea typeface="宋体" panose="02010600030101010101" pitchFamily="2" charset="-122"/>
              </a:rPr>
              <a:t>JAVA EE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Enterprise Edition</a:t>
            </a:r>
            <a:r>
              <a:rPr lang="zh-CN" altLang="en-US" dirty="0">
                <a:latin typeface="宋体" panose="02010600030101010101" pitchFamily="2" charset="-122"/>
                <a:ea typeface="宋体" panose="02010600030101010101" pitchFamily="2" charset="-122"/>
              </a:rPr>
              <a:t>）：企业版，适用于大型企业级应用程序的开发；</a:t>
            </a:r>
          </a:p>
          <a:p>
            <a:pPr lvl="1" algn="just"/>
            <a:endParaRPr lang="en-US" altLang="zh-CN" dirty="0">
              <a:latin typeface="宋体" panose="02010600030101010101" pitchFamily="2" charset="-122"/>
              <a:ea typeface="宋体" panose="02010600030101010101" pitchFamily="2" charset="-122"/>
            </a:endParaRPr>
          </a:p>
          <a:p>
            <a:pPr lvl="1" algn="just"/>
            <a:r>
              <a:rPr lang="en-US" altLang="zh-CN" dirty="0">
                <a:latin typeface="宋体" panose="02010600030101010101" pitchFamily="2" charset="-122"/>
                <a:ea typeface="宋体" panose="02010600030101010101" pitchFamily="2" charset="-122"/>
              </a:rPr>
              <a:t>JAVA ME</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Mirco</a:t>
            </a:r>
            <a:r>
              <a:rPr lang="en-US" altLang="zh-CN" dirty="0">
                <a:latin typeface="宋体" panose="02010600030101010101" pitchFamily="2" charset="-122"/>
                <a:ea typeface="宋体" panose="02010600030101010101" pitchFamily="2" charset="-122"/>
              </a:rPr>
              <a:t> Edition</a:t>
            </a:r>
            <a:r>
              <a:rPr lang="zh-CN" altLang="en-US" dirty="0">
                <a:latin typeface="宋体" panose="02010600030101010101" pitchFamily="2" charset="-122"/>
                <a:ea typeface="宋体" panose="02010600030101010101" pitchFamily="2" charset="-122"/>
              </a:rPr>
              <a:t>）：微型版，适用于移动设备或嵌入式设备的程序开发。</a:t>
            </a:r>
          </a:p>
        </p:txBody>
      </p:sp>
    </p:spTree>
    <p:extLst>
      <p:ext uri="{BB962C8B-B14F-4D97-AF65-F5344CB8AC3E}">
        <p14:creationId xmlns:p14="http://schemas.microsoft.com/office/powerpoint/2010/main" val="2061440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0"/>
          </p:nvPr>
        </p:nvSpPr>
        <p:spPr/>
        <p:txBody>
          <a:bodyPr/>
          <a:lstStyle/>
          <a:p>
            <a:fld id="{EF45D7F5-2614-46DE-AB4A-90C20E035A8D}" type="slidenum">
              <a:rPr lang="zh-CN" altLang="en-US"/>
              <a:pPr/>
              <a:t>23</a:t>
            </a:fld>
            <a:endParaRPr lang="en-US" altLang="zh-CN" sz="1800">
              <a:solidFill>
                <a:schemeClr val="tx1"/>
              </a:solidFill>
              <a:latin typeface="Arial" panose="020B0604020202020204" pitchFamily="34" charset="0"/>
            </a:endParaRPr>
          </a:p>
        </p:txBody>
      </p:sp>
      <p:sp>
        <p:nvSpPr>
          <p:cNvPr id="32770" name="Rectangle 1"/>
          <p:cNvSpPr>
            <a:spLocks noGrp="1" noChangeArrowheads="1"/>
          </p:cNvSpPr>
          <p:nvPr>
            <p:ph type="title" idx="4294967295"/>
          </p:nvPr>
        </p:nvSpPr>
        <p:spPr>
          <a:xfrm>
            <a:off x="0" y="112713"/>
            <a:ext cx="9144000" cy="642937"/>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fontScale="90000"/>
          </a:bodyPr>
          <a:lstStyle/>
          <a:p>
            <a:r>
              <a:rPr lang="en-US" altLang="zh-CN" dirty="0" err="1">
                <a:latin typeface="黑体" panose="02010609060101010101" pitchFamily="49" charset="-122"/>
                <a:ea typeface="黑体" panose="02010609060101010101" pitchFamily="49" charset="-122"/>
                <a:sym typeface="宋体" panose="02010600030101010101" pitchFamily="2" charset="-122"/>
              </a:rPr>
              <a:t>Java程序类型</a:t>
            </a:r>
            <a:endParaRPr lang="zh-CN" altLang="en-US" dirty="0">
              <a:latin typeface="黑体" panose="02010609060101010101" pitchFamily="49" charset="-122"/>
              <a:ea typeface="黑体" panose="02010609060101010101" pitchFamily="49" charset="-122"/>
            </a:endParaRPr>
          </a:p>
        </p:txBody>
      </p:sp>
      <p:sp>
        <p:nvSpPr>
          <p:cNvPr id="2" name="矩形 1"/>
          <p:cNvSpPr/>
          <p:nvPr/>
        </p:nvSpPr>
        <p:spPr>
          <a:xfrm>
            <a:off x="309053" y="801958"/>
            <a:ext cx="8373308" cy="573695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defTabSz="914400">
              <a:lnSpc>
                <a:spcPct val="120000"/>
              </a:lnSpc>
              <a:spcBef>
                <a:spcPts val="1000"/>
              </a:spcBef>
            </a:pPr>
            <a:r>
              <a:rPr lang="en-US" altLang="zh-CN" sz="2400" dirty="0">
                <a:latin typeface="宋体" panose="02010600030101010101" pitchFamily="2" charset="-122"/>
                <a:ea typeface="宋体" panose="02010600030101010101" pitchFamily="2" charset="-122"/>
                <a:cs typeface="Times New Roman" panose="02020603050405020304" pitchFamily="18" charset="0"/>
              </a:rPr>
              <a:t>Java</a:t>
            </a:r>
            <a:r>
              <a:rPr lang="zh-CN" altLang="en-US" sz="2400" dirty="0">
                <a:latin typeface="宋体" panose="02010600030101010101" pitchFamily="2" charset="-122"/>
                <a:ea typeface="宋体" panose="02010600030101010101" pitchFamily="2" charset="-122"/>
                <a:cs typeface="Times New Roman" panose="02020603050405020304" pitchFamily="18" charset="0"/>
              </a:rPr>
              <a:t>应用程序（</a:t>
            </a:r>
            <a:r>
              <a:rPr lang="en-US" altLang="zh-CN" sz="2400" dirty="0">
                <a:latin typeface="宋体" panose="02010600030101010101" pitchFamily="2" charset="-122"/>
                <a:ea typeface="宋体" panose="02010600030101010101" pitchFamily="2" charset="-122"/>
                <a:cs typeface="Times New Roman" panose="02020603050405020304" pitchFamily="18" charset="0"/>
              </a:rPr>
              <a:t>Java Application</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a:p>
            <a:pPr algn="just" defTabSz="914400">
              <a:lnSpc>
                <a:spcPct val="120000"/>
              </a:lnSpc>
              <a:spcBef>
                <a:spcPts val="1000"/>
              </a:spcBef>
            </a:pPr>
            <a:r>
              <a:rPr lang="zh-CN" altLang="en-US" sz="2400" dirty="0">
                <a:latin typeface="宋体" panose="02010600030101010101" pitchFamily="2" charset="-122"/>
                <a:ea typeface="宋体" panose="02010600030101010101" pitchFamily="2" charset="-122"/>
                <a:cs typeface="Times New Roman" panose="02020603050405020304" pitchFamily="18" charset="0"/>
              </a:rPr>
              <a:t>是独立完整的程序</a:t>
            </a:r>
          </a:p>
          <a:p>
            <a:pPr algn="just" defTabSz="914400">
              <a:lnSpc>
                <a:spcPct val="120000"/>
              </a:lnSpc>
              <a:spcBef>
                <a:spcPts val="1000"/>
              </a:spcBef>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在命令行调用独立的解释器软件即可运行</a:t>
            </a:r>
          </a:p>
          <a:p>
            <a:pPr algn="just" defTabSz="914400">
              <a:lnSpc>
                <a:spcPct val="120000"/>
              </a:lnSpc>
              <a:spcBef>
                <a:spcPts val="1000"/>
              </a:spcBef>
            </a:pPr>
            <a:r>
              <a:rPr lang="zh-CN" altLang="en-US" sz="2400" dirty="0">
                <a:latin typeface="宋体" panose="02010600030101010101" pitchFamily="2" charset="-122"/>
                <a:ea typeface="宋体" panose="02010600030101010101" pitchFamily="2" charset="-122"/>
                <a:cs typeface="Times New Roman" panose="02020603050405020304" pitchFamily="18" charset="0"/>
              </a:rPr>
              <a:t>主类必须有</a:t>
            </a:r>
            <a:r>
              <a:rPr lang="en-US" altLang="zh-CN" sz="2400" dirty="0">
                <a:latin typeface="宋体" panose="02010600030101010101" pitchFamily="2" charset="-122"/>
                <a:ea typeface="宋体" panose="02010600030101010101" pitchFamily="2" charset="-122"/>
                <a:cs typeface="Times New Roman" panose="02020603050405020304" pitchFamily="18" charset="0"/>
              </a:rPr>
              <a:t>main</a:t>
            </a:r>
            <a:r>
              <a:rPr lang="zh-CN" altLang="en-US" sz="2400" dirty="0">
                <a:latin typeface="宋体" panose="02010600030101010101" pitchFamily="2" charset="-122"/>
                <a:ea typeface="宋体" panose="02010600030101010101" pitchFamily="2" charset="-122"/>
                <a:cs typeface="Times New Roman" panose="02020603050405020304" pitchFamily="18" charset="0"/>
              </a:rPr>
              <a:t>方法，这也是程序的入口 </a:t>
            </a:r>
          </a:p>
          <a:p>
            <a:pPr algn="just" defTabSz="914400">
              <a:lnSpc>
                <a:spcPct val="120000"/>
              </a:lnSpc>
              <a:spcBef>
                <a:spcPts val="1000"/>
              </a:spcBef>
            </a:pPr>
            <a:r>
              <a:rPr lang="en-US" altLang="zh-CN" sz="2400" dirty="0">
                <a:latin typeface="宋体" panose="02010600030101010101" pitchFamily="2" charset="-122"/>
                <a:ea typeface="宋体" panose="02010600030101010101" pitchFamily="2" charset="-122"/>
                <a:cs typeface="Times New Roman" panose="02020603050405020304" pitchFamily="18" charset="0"/>
              </a:rPr>
              <a:t>Java</a:t>
            </a:r>
            <a:r>
              <a:rPr lang="zh-CN" altLang="en-US" sz="2400" dirty="0">
                <a:latin typeface="宋体" panose="02010600030101010101" pitchFamily="2" charset="-122"/>
                <a:ea typeface="宋体" panose="02010600030101010101" pitchFamily="2" charset="-122"/>
                <a:cs typeface="Times New Roman" panose="02020603050405020304" pitchFamily="18" charset="0"/>
              </a:rPr>
              <a:t>小程序</a:t>
            </a:r>
          </a:p>
          <a:p>
            <a:pPr algn="just" defTabSz="914400">
              <a:lnSpc>
                <a:spcPct val="120000"/>
              </a:lnSpc>
              <a:spcBef>
                <a:spcPts val="1000"/>
              </a:spcBef>
            </a:pPr>
            <a:r>
              <a:rPr lang="en-US" altLang="zh-CN" sz="2400" dirty="0">
                <a:latin typeface="宋体" panose="02010600030101010101" pitchFamily="2" charset="-122"/>
                <a:ea typeface="宋体" panose="02010600030101010101" pitchFamily="2" charset="-122"/>
                <a:cs typeface="Times New Roman" panose="02020603050405020304" pitchFamily="18" charset="0"/>
              </a:rPr>
              <a:t>Java Applet——</a:t>
            </a:r>
            <a:r>
              <a:rPr lang="zh-CN" altLang="en-US" sz="2400" dirty="0">
                <a:latin typeface="宋体" panose="02010600030101010101" pitchFamily="2" charset="-122"/>
                <a:ea typeface="宋体" panose="02010600030101010101" pitchFamily="2" charset="-122"/>
                <a:cs typeface="Times New Roman" panose="02020603050405020304" pitchFamily="18" charset="0"/>
              </a:rPr>
              <a:t>是指在客户端运行的</a:t>
            </a:r>
            <a:r>
              <a:rPr lang="en-US" altLang="zh-CN" sz="2400" dirty="0">
                <a:latin typeface="宋体" panose="02010600030101010101" pitchFamily="2" charset="-122"/>
                <a:ea typeface="宋体" panose="02010600030101010101" pitchFamily="2" charset="-122"/>
                <a:cs typeface="Times New Roman" panose="02020603050405020304" pitchFamily="18" charset="0"/>
              </a:rPr>
              <a:t>Java</a:t>
            </a:r>
            <a:r>
              <a:rPr lang="zh-CN" altLang="en-US" sz="2400" dirty="0">
                <a:latin typeface="宋体" panose="02010600030101010101" pitchFamily="2" charset="-122"/>
                <a:ea typeface="宋体" panose="02010600030101010101" pitchFamily="2" charset="-122"/>
                <a:cs typeface="Times New Roman" panose="02020603050405020304" pitchFamily="18" charset="0"/>
              </a:rPr>
              <a:t>小程序，一般来说客户端是指用户所使用的浏览器 </a:t>
            </a:r>
          </a:p>
          <a:p>
            <a:pPr algn="just" defTabSz="914400">
              <a:lnSpc>
                <a:spcPct val="120000"/>
              </a:lnSpc>
              <a:spcBef>
                <a:spcPts val="1000"/>
              </a:spcBef>
            </a:pPr>
            <a:r>
              <a:rPr lang="en-US" altLang="zh-CN" sz="2400" dirty="0">
                <a:latin typeface="宋体" panose="02010600030101010101" pitchFamily="2" charset="-122"/>
                <a:ea typeface="宋体" panose="02010600030101010101" pitchFamily="2" charset="-122"/>
                <a:cs typeface="Times New Roman" panose="02020603050405020304" pitchFamily="18" charset="0"/>
              </a:rPr>
              <a:t>Java Servlet——</a:t>
            </a:r>
            <a:r>
              <a:rPr lang="zh-CN" altLang="en-US" sz="2400" dirty="0">
                <a:latin typeface="宋体" panose="02010600030101010101" pitchFamily="2" charset="-122"/>
                <a:ea typeface="宋体" panose="02010600030101010101" pitchFamily="2" charset="-122"/>
                <a:cs typeface="Times New Roman" panose="02020603050405020304" pitchFamily="18" charset="0"/>
              </a:rPr>
              <a:t>是在服务器端执行的</a:t>
            </a:r>
            <a:r>
              <a:rPr lang="en-US" altLang="zh-CN" sz="2400" dirty="0">
                <a:latin typeface="宋体" panose="02010600030101010101" pitchFamily="2" charset="-122"/>
                <a:ea typeface="宋体" panose="02010600030101010101" pitchFamily="2" charset="-122"/>
                <a:cs typeface="Times New Roman" panose="02020603050405020304" pitchFamily="18" charset="0"/>
              </a:rPr>
              <a:t>Java</a:t>
            </a:r>
            <a:r>
              <a:rPr lang="zh-CN" altLang="en-US" sz="2400" dirty="0">
                <a:latin typeface="宋体" panose="02010600030101010101" pitchFamily="2" charset="-122"/>
                <a:ea typeface="宋体" panose="02010600030101010101" pitchFamily="2" charset="-122"/>
                <a:cs typeface="Times New Roman" panose="02020603050405020304" pitchFamily="18" charset="0"/>
              </a:rPr>
              <a:t>小程序，为了能够支持</a:t>
            </a:r>
            <a:r>
              <a:rPr lang="en-US" altLang="zh-CN" sz="2400" dirty="0">
                <a:latin typeface="宋体" panose="02010600030101010101" pitchFamily="2" charset="-122"/>
                <a:ea typeface="宋体" panose="02010600030101010101" pitchFamily="2" charset="-122"/>
                <a:cs typeface="Times New Roman" panose="02020603050405020304" pitchFamily="18" charset="0"/>
              </a:rPr>
              <a:t>Servlet</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的运行，服务器端必须安装包含</a:t>
            </a:r>
            <a:r>
              <a:rPr lang="en-US" altLang="zh-CN" sz="2400" dirty="0">
                <a:latin typeface="宋体" panose="02010600030101010101" pitchFamily="2" charset="-122"/>
                <a:ea typeface="宋体" panose="02010600030101010101" pitchFamily="2" charset="-122"/>
                <a:cs typeface="Times New Roman" panose="02020603050405020304" pitchFamily="18" charset="0"/>
              </a:rPr>
              <a:t>Java</a:t>
            </a:r>
            <a:r>
              <a:rPr lang="zh-CN" altLang="en-US" sz="2400" dirty="0">
                <a:latin typeface="宋体" panose="02010600030101010101" pitchFamily="2" charset="-122"/>
                <a:ea typeface="宋体" panose="02010600030101010101" pitchFamily="2" charset="-122"/>
                <a:cs typeface="Times New Roman" panose="02020603050405020304" pitchFamily="18" charset="0"/>
              </a:rPr>
              <a:t>虚拟机的服务器软件，这种能够支持服务端小程序的服务器一般被称为应用服务器 </a:t>
            </a:r>
          </a:p>
        </p:txBody>
      </p:sp>
    </p:spTree>
    <p:extLst>
      <p:ext uri="{BB962C8B-B14F-4D97-AF65-F5344CB8AC3E}">
        <p14:creationId xmlns:p14="http://schemas.microsoft.com/office/powerpoint/2010/main" val="117857542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idx="10"/>
          </p:nvPr>
        </p:nvSpPr>
        <p:spPr/>
        <p:txBody>
          <a:bodyPr/>
          <a:lstStyle/>
          <a:p>
            <a:fld id="{1E97214A-CF21-407D-8A45-92CC0DAC9532}" type="slidenum">
              <a:rPr lang="zh-CN" altLang="en-US"/>
              <a:pPr/>
              <a:t>24</a:t>
            </a:fld>
            <a:endParaRPr lang="en-US" altLang="zh-CN" sz="1800">
              <a:solidFill>
                <a:schemeClr val="tx1"/>
              </a:solidFill>
              <a:latin typeface="Arial" panose="020B0604020202020204" pitchFamily="34" charset="0"/>
            </a:endParaRPr>
          </a:p>
        </p:txBody>
      </p:sp>
      <p:sp>
        <p:nvSpPr>
          <p:cNvPr id="36866" name="Rectangle 1"/>
          <p:cNvSpPr>
            <a:spLocks noGrp="1" noChangeArrowheads="1"/>
          </p:cNvSpPr>
          <p:nvPr>
            <p:ph type="title" idx="4294967295"/>
          </p:nvPr>
        </p:nvSpPr>
        <p:spPr>
          <a:xfrm>
            <a:off x="304800" y="112713"/>
            <a:ext cx="8458200" cy="642937"/>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fontScale="90000"/>
          </a:bodyPr>
          <a:lstStyle/>
          <a:p>
            <a:r>
              <a:rPr lang="en-US" altLang="zh-CN" dirty="0" err="1">
                <a:latin typeface="黑体" panose="02010609060101010101" pitchFamily="49" charset="-122"/>
                <a:ea typeface="黑体" panose="02010609060101010101" pitchFamily="49" charset="-122"/>
                <a:sym typeface="宋体" panose="02010600030101010101" pitchFamily="2" charset="-122"/>
              </a:rPr>
              <a:t>Java程序的开发过程</a:t>
            </a:r>
            <a:r>
              <a:rPr lang="en-US" altLang="zh-CN" dirty="0">
                <a:latin typeface="黑体" panose="02010609060101010101" pitchFamily="49" charset="-122"/>
                <a:ea typeface="黑体" panose="02010609060101010101" pitchFamily="49" charset="-122"/>
                <a:sym typeface="宋体" panose="02010600030101010101" pitchFamily="2" charset="-122"/>
              </a:rPr>
              <a:t>——</a:t>
            </a:r>
            <a:r>
              <a:rPr lang="en-US" altLang="zh-CN" dirty="0" err="1">
                <a:latin typeface="黑体" panose="02010609060101010101" pitchFamily="49" charset="-122"/>
                <a:ea typeface="黑体" panose="02010609060101010101" pitchFamily="49" charset="-122"/>
                <a:sym typeface="宋体" panose="02010600030101010101" pitchFamily="2" charset="-122"/>
              </a:rPr>
              <a:t>编辑源代码</a:t>
            </a:r>
            <a:endParaRPr lang="zh-CN" altLang="en-US" dirty="0">
              <a:latin typeface="黑体" panose="02010609060101010101" pitchFamily="49" charset="-122"/>
              <a:ea typeface="黑体" panose="02010609060101010101" pitchFamily="49" charset="-122"/>
            </a:endParaRPr>
          </a:p>
        </p:txBody>
      </p:sp>
      <p:sp>
        <p:nvSpPr>
          <p:cNvPr id="36867" name="Rectangle 2"/>
          <p:cNvSpPr>
            <a:spLocks noGrp="1" noChangeArrowheads="1"/>
          </p:cNvSpPr>
          <p:nvPr>
            <p:ph type="body" idx="4294967295"/>
          </p:nvPr>
        </p:nvSpPr>
        <p:spPr>
          <a:xfrm>
            <a:off x="457200" y="1152525"/>
            <a:ext cx="8229600" cy="2636838"/>
          </a:xfrm>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ts val="600"/>
              </a:spcBef>
              <a:buClr>
                <a:srgbClr val="6699FF"/>
              </a:buClr>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latin typeface="楷体_GB2312" charset="-122"/>
                <a:sym typeface="楷体_GB2312" charset="-122"/>
              </a:rPr>
              <a:t>一般情况下，我们可以使用系统平台下的任何文本编辑器进行源代码的编辑，在Windows平台下常用的是Window系统自带的“记事本”程序或“写字板”程序 </a:t>
            </a:r>
            <a:endParaRPr lang="zh-CN" altLang="en-US" sz="2400" dirty="0">
              <a:latin typeface="楷体_GB2312" charset="-122"/>
              <a:sym typeface="楷体_GB2312" charset="-122"/>
            </a:endParaRPr>
          </a:p>
          <a:p>
            <a:pPr eaLnBrk="1" hangingPunct="1">
              <a:lnSpc>
                <a:spcPct val="90000"/>
              </a:lnSpc>
              <a:spcBef>
                <a:spcPts val="600"/>
              </a:spcBef>
              <a:buClr>
                <a:srgbClr val="6699FF"/>
              </a:buClr>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latin typeface="楷体_GB2312" charset="-122"/>
                <a:sym typeface="楷体_GB2312" charset="-122"/>
              </a:rPr>
              <a:t>Java源码大小写敏感</a:t>
            </a:r>
            <a:endParaRPr lang="zh-CN" altLang="en-US" sz="2400" dirty="0">
              <a:latin typeface="楷体_GB2312" charset="-122"/>
              <a:sym typeface="楷体_GB2312" charset="-122"/>
            </a:endParaRPr>
          </a:p>
          <a:p>
            <a:pPr eaLnBrk="1" hangingPunct="1">
              <a:lnSpc>
                <a:spcPct val="90000"/>
              </a:lnSpc>
              <a:spcBef>
                <a:spcPts val="600"/>
              </a:spcBef>
              <a:buClr>
                <a:srgbClr val="6699FF"/>
              </a:buClr>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latin typeface="楷体_GB2312" charset="-122"/>
                <a:sym typeface="楷体_GB2312" charset="-122"/>
              </a:rPr>
              <a:t>Java源码文件的扩展名：.java</a:t>
            </a:r>
            <a:endParaRPr lang="zh-CN" altLang="en-US" sz="2400" dirty="0">
              <a:latin typeface="楷体_GB2312" charset="-122"/>
              <a:sym typeface="楷体_GB2312" charset="-122"/>
            </a:endParaRPr>
          </a:p>
          <a:p>
            <a:pPr eaLnBrk="1" hangingPunct="1">
              <a:lnSpc>
                <a:spcPct val="90000"/>
              </a:lnSpc>
              <a:spcBef>
                <a:spcPts val="600"/>
              </a:spcBef>
              <a:buClr>
                <a:srgbClr val="6699FF"/>
              </a:buClr>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latin typeface="楷体_GB2312" charset="-122"/>
                <a:sym typeface="楷体_GB2312" charset="-122"/>
              </a:rPr>
              <a:t>Java源程序文件也不能随意命名，其文件名必须与程序中主类的类名完全相同，包括大小写在内</a:t>
            </a:r>
            <a:r>
              <a:rPr lang="en-US" altLang="zh-CN" sz="2400" dirty="0">
                <a:latin typeface="楷体_GB2312" charset="-122"/>
                <a:sym typeface="楷体_GB2312" charset="-122"/>
              </a:rPr>
              <a:t> </a:t>
            </a:r>
            <a:endParaRPr lang="zh-CN" altLang="en-US" dirty="0"/>
          </a:p>
        </p:txBody>
      </p:sp>
      <p:sp>
        <p:nvSpPr>
          <p:cNvPr id="36868" name="Text Box 3"/>
          <p:cNvSpPr>
            <a:spLocks noChangeArrowheads="1"/>
          </p:cNvSpPr>
          <p:nvPr/>
        </p:nvSpPr>
        <p:spPr bwMode="auto">
          <a:xfrm>
            <a:off x="741147" y="3958432"/>
            <a:ext cx="7056437" cy="2228850"/>
          </a:xfrm>
          <a:prstGeom prst="rect">
            <a:avLst/>
          </a:prstGeom>
          <a:solidFill>
            <a:srgbClr val="6699FF">
              <a:alpha val="20000"/>
            </a:srgbClr>
          </a:solidFill>
          <a:ln w="9360" cmpd="sng">
            <a:solidFill>
              <a:srgbClr val="0000FF"/>
            </a:solidFill>
            <a:bevel/>
            <a:headEnd/>
            <a:tailEnd/>
          </a:ln>
        </p:spPr>
        <p:txBody>
          <a:bodyPr lIns="90000" tIns="46800" rIns="90000" bIns="46800">
            <a:spAutoFit/>
          </a:bodyPr>
          <a:lstStyle/>
          <a:p>
            <a:pPr>
              <a:spcBef>
                <a:spcPts val="800"/>
              </a:spcBef>
              <a:buSzPct val="100000"/>
              <a:buFont typeface="Times New Roman" panose="02020603050405020304" pitchFamily="18" charset="0"/>
              <a:buNone/>
            </a:pPr>
            <a:endParaRPr lang="zh-CN" altLang="en-US" sz="2000" b="1">
              <a:solidFill>
                <a:srgbClr val="163794"/>
              </a:solidFill>
              <a:latin typeface="Times New Roman" panose="02020603050405020304" pitchFamily="18" charset="0"/>
              <a:sym typeface="Times New Roman" panose="02020603050405020304" pitchFamily="18" charset="0"/>
            </a:endParaRPr>
          </a:p>
          <a:p>
            <a:pPr>
              <a:spcBef>
                <a:spcPts val="800"/>
              </a:spcBef>
              <a:buSzPct val="100000"/>
              <a:buFont typeface="Times New Roman" panose="02020603050405020304" pitchFamily="18" charset="0"/>
              <a:buNone/>
            </a:pPr>
            <a:r>
              <a:rPr lang="en-US" altLang="zh-CN" sz="2000" b="1">
                <a:solidFill>
                  <a:srgbClr val="163794"/>
                </a:solidFill>
                <a:latin typeface="Times New Roman" panose="02020603050405020304" pitchFamily="18" charset="0"/>
                <a:sym typeface="Times New Roman" panose="02020603050405020304" pitchFamily="18" charset="0"/>
              </a:rPr>
              <a:t>public class MyFirstJavaApp {</a:t>
            </a:r>
            <a:endParaRPr lang="zh-CN" altLang="en-US" sz="2000" b="1">
              <a:solidFill>
                <a:srgbClr val="163794"/>
              </a:solidFill>
              <a:latin typeface="Times New Roman" panose="02020603050405020304" pitchFamily="18" charset="0"/>
              <a:sym typeface="Times New Roman" panose="02020603050405020304" pitchFamily="18" charset="0"/>
            </a:endParaRPr>
          </a:p>
          <a:p>
            <a:pPr>
              <a:spcBef>
                <a:spcPts val="800"/>
              </a:spcBef>
              <a:buSzPct val="100000"/>
              <a:buFont typeface="Times New Roman" panose="02020603050405020304" pitchFamily="18" charset="0"/>
              <a:buNone/>
            </a:pPr>
            <a:r>
              <a:rPr lang="en-US" altLang="zh-CN" sz="2000" b="1">
                <a:solidFill>
                  <a:srgbClr val="163794"/>
                </a:solidFill>
                <a:latin typeface="Times New Roman" panose="02020603050405020304" pitchFamily="18" charset="0"/>
                <a:sym typeface="Times New Roman" panose="02020603050405020304" pitchFamily="18" charset="0"/>
              </a:rPr>
              <a:t>    public static void main(String[] args) {</a:t>
            </a:r>
            <a:endParaRPr lang="zh-CN" altLang="en-US" sz="2000" b="1">
              <a:solidFill>
                <a:srgbClr val="163794"/>
              </a:solidFill>
              <a:latin typeface="Times New Roman" panose="02020603050405020304" pitchFamily="18" charset="0"/>
              <a:sym typeface="Times New Roman" panose="02020603050405020304" pitchFamily="18" charset="0"/>
            </a:endParaRPr>
          </a:p>
          <a:p>
            <a:pPr>
              <a:spcBef>
                <a:spcPts val="800"/>
              </a:spcBef>
              <a:buSzPct val="100000"/>
              <a:buFont typeface="Times New Roman" panose="02020603050405020304" pitchFamily="18" charset="0"/>
              <a:buNone/>
            </a:pPr>
            <a:r>
              <a:rPr lang="en-US" altLang="zh-CN" sz="2000" b="1">
                <a:solidFill>
                  <a:srgbClr val="163794"/>
                </a:solidFill>
                <a:latin typeface="Times New Roman" panose="02020603050405020304" pitchFamily="18" charset="0"/>
                <a:sym typeface="Times New Roman" panose="02020603050405020304" pitchFamily="18" charset="0"/>
              </a:rPr>
              <a:t>         System.out.println(</a:t>
            </a:r>
            <a:r>
              <a:rPr lang="en-US" altLang="zh-CN" sz="2000" b="1">
                <a:solidFill>
                  <a:srgbClr val="163794"/>
                </a:solidFill>
                <a:sym typeface="Times New Roman" panose="02020603050405020304" pitchFamily="18" charset="0"/>
              </a:rPr>
              <a:t>“</a:t>
            </a:r>
            <a:r>
              <a:rPr lang="en-US" altLang="zh-CN" sz="2000" b="1">
                <a:solidFill>
                  <a:srgbClr val="163794"/>
                </a:solidFill>
                <a:latin typeface="Times New Roman" panose="02020603050405020304" pitchFamily="18" charset="0"/>
                <a:sym typeface="Times New Roman" panose="02020603050405020304" pitchFamily="18" charset="0"/>
              </a:rPr>
              <a:t>This is My First Java Application!</a:t>
            </a:r>
            <a:r>
              <a:rPr lang="en-US" altLang="zh-CN" sz="2000" b="1">
                <a:solidFill>
                  <a:srgbClr val="163794"/>
                </a:solidFill>
                <a:sym typeface="Times New Roman" panose="02020603050405020304" pitchFamily="18" charset="0"/>
              </a:rPr>
              <a:t>”</a:t>
            </a:r>
            <a:r>
              <a:rPr lang="en-US" altLang="zh-CN" sz="2000" b="1">
                <a:solidFill>
                  <a:srgbClr val="163794"/>
                </a:solidFill>
                <a:latin typeface="Times New Roman" panose="02020603050405020304" pitchFamily="18" charset="0"/>
                <a:sym typeface="Times New Roman" panose="02020603050405020304" pitchFamily="18" charset="0"/>
              </a:rPr>
              <a:t>);</a:t>
            </a:r>
            <a:endParaRPr lang="zh-CN" altLang="en-US" sz="2000" b="1">
              <a:solidFill>
                <a:srgbClr val="163794"/>
              </a:solidFill>
              <a:latin typeface="Times New Roman" panose="02020603050405020304" pitchFamily="18" charset="0"/>
              <a:sym typeface="Times New Roman" panose="02020603050405020304" pitchFamily="18" charset="0"/>
            </a:endParaRPr>
          </a:p>
          <a:p>
            <a:pPr>
              <a:spcBef>
                <a:spcPts val="800"/>
              </a:spcBef>
              <a:buSzPct val="100000"/>
              <a:buFont typeface="Times New Roman" panose="02020603050405020304" pitchFamily="18" charset="0"/>
              <a:buNone/>
            </a:pPr>
            <a:r>
              <a:rPr lang="en-US" altLang="zh-CN" sz="2000" b="1">
                <a:solidFill>
                  <a:srgbClr val="163794"/>
                </a:solidFill>
                <a:latin typeface="Times New Roman" panose="02020603050405020304" pitchFamily="18" charset="0"/>
                <a:sym typeface="Times New Roman" panose="02020603050405020304" pitchFamily="18" charset="0"/>
              </a:rPr>
              <a:t>    }</a:t>
            </a:r>
            <a:endParaRPr lang="zh-CN" altLang="en-US" sz="2000" b="1">
              <a:solidFill>
                <a:srgbClr val="163794"/>
              </a:solidFill>
              <a:latin typeface="Times New Roman" panose="02020603050405020304" pitchFamily="18" charset="0"/>
              <a:sym typeface="Times New Roman" panose="02020603050405020304" pitchFamily="18" charset="0"/>
            </a:endParaRPr>
          </a:p>
          <a:p>
            <a:pPr>
              <a:spcBef>
                <a:spcPts val="800"/>
              </a:spcBef>
              <a:buSzPct val="100000"/>
              <a:buFont typeface="Times New Roman" panose="02020603050405020304" pitchFamily="18" charset="0"/>
              <a:buNone/>
            </a:pPr>
            <a:r>
              <a:rPr lang="en-US" altLang="zh-CN" sz="2000" b="1">
                <a:solidFill>
                  <a:srgbClr val="163794"/>
                </a:solidFill>
                <a:latin typeface="Times New Roman" panose="02020603050405020304" pitchFamily="18" charset="0"/>
                <a:sym typeface="Times New Roman" panose="02020603050405020304" pitchFamily="18" charset="0"/>
              </a:rPr>
              <a:t>}</a:t>
            </a:r>
            <a:endParaRPr lang="zh-CN" altLang="en-US" sz="2000" b="1">
              <a:solidFill>
                <a:srgbClr val="163794"/>
              </a:solidFill>
              <a:latin typeface="Times New Roman" panose="02020603050405020304" pitchFamily="18" charset="0"/>
              <a:sym typeface="Times New Roman" panose="02020603050405020304" pitchFamily="18" charset="0"/>
            </a:endParaRPr>
          </a:p>
          <a:p>
            <a:pPr>
              <a:spcBef>
                <a:spcPts val="800"/>
              </a:spcBef>
              <a:buSzPct val="100000"/>
              <a:buFont typeface="Times New Roman" panose="02020603050405020304" pitchFamily="18" charset="0"/>
              <a:buNone/>
            </a:pPr>
            <a:endParaRPr lang="zh-CN" altLang="en-US" sz="2000" b="1">
              <a:solidFill>
                <a:srgbClr val="163794"/>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70895252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0"/>
          </p:nvPr>
        </p:nvSpPr>
        <p:spPr/>
        <p:txBody>
          <a:bodyPr/>
          <a:lstStyle/>
          <a:p>
            <a:fld id="{17FA0709-988A-40DB-BF1A-5591225445BA}" type="slidenum">
              <a:rPr lang="zh-CN" altLang="en-US"/>
              <a:pPr/>
              <a:t>25</a:t>
            </a:fld>
            <a:endParaRPr lang="en-US" altLang="zh-CN" sz="1800">
              <a:solidFill>
                <a:schemeClr val="tx1"/>
              </a:solidFill>
              <a:latin typeface="Arial" panose="020B0604020202020204" pitchFamily="34" charset="0"/>
            </a:endParaRPr>
          </a:p>
        </p:txBody>
      </p:sp>
      <p:sp>
        <p:nvSpPr>
          <p:cNvPr id="37890" name="Rectangle 1"/>
          <p:cNvSpPr>
            <a:spLocks noGrp="1" noChangeArrowheads="1"/>
          </p:cNvSpPr>
          <p:nvPr>
            <p:ph type="title" idx="4294967295"/>
          </p:nvPr>
        </p:nvSpPr>
        <p:spPr>
          <a:xfrm>
            <a:off x="304800" y="112713"/>
            <a:ext cx="8458200" cy="642937"/>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fontScale="90000"/>
          </a:bodyPr>
          <a:lstStyle/>
          <a:p>
            <a:r>
              <a:rPr lang="en-US" altLang="zh-CN" dirty="0" err="1">
                <a:latin typeface="黑体" panose="02010609060101010101" pitchFamily="49" charset="-122"/>
                <a:ea typeface="黑体" panose="02010609060101010101" pitchFamily="49" charset="-122"/>
                <a:sym typeface="宋体" panose="02010600030101010101" pitchFamily="2" charset="-122"/>
              </a:rPr>
              <a:t>Java程序的开发过程</a:t>
            </a:r>
            <a:r>
              <a:rPr lang="en-US" altLang="zh-CN" dirty="0">
                <a:latin typeface="黑体" panose="02010609060101010101" pitchFamily="49" charset="-122"/>
                <a:ea typeface="黑体" panose="02010609060101010101" pitchFamily="49" charset="-122"/>
                <a:sym typeface="宋体" panose="02010600030101010101" pitchFamily="2" charset="-122"/>
              </a:rPr>
              <a:t>——</a:t>
            </a:r>
            <a:r>
              <a:rPr lang="en-US" altLang="zh-CN" dirty="0" err="1">
                <a:latin typeface="黑体" panose="02010609060101010101" pitchFamily="49" charset="-122"/>
                <a:ea typeface="黑体" panose="02010609060101010101" pitchFamily="49" charset="-122"/>
                <a:sym typeface="宋体" panose="02010600030101010101" pitchFamily="2" charset="-122"/>
              </a:rPr>
              <a:t>编译源代码</a:t>
            </a:r>
            <a:endParaRPr lang="zh-CN" altLang="en-US" dirty="0">
              <a:latin typeface="黑体" panose="02010609060101010101" pitchFamily="49" charset="-122"/>
              <a:ea typeface="黑体" panose="02010609060101010101" pitchFamily="49" charset="-122"/>
            </a:endParaRPr>
          </a:p>
        </p:txBody>
      </p:sp>
      <p:sp>
        <p:nvSpPr>
          <p:cNvPr id="37891" name="Rectangle 2"/>
          <p:cNvSpPr>
            <a:spLocks noGrp="1" noChangeArrowheads="1"/>
          </p:cNvSpPr>
          <p:nvPr>
            <p:ph type="body" idx="4294967295"/>
          </p:nvPr>
        </p:nvSpPr>
        <p:spPr>
          <a:xfrm>
            <a:off x="457200" y="1152525"/>
            <a:ext cx="8229600" cy="5248275"/>
          </a:xfrm>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700"/>
              </a:spcBef>
              <a:buClr>
                <a:srgbClr val="6699FF"/>
              </a:buClr>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dirty="0">
                <a:latin typeface="楷体_GB2312" charset="-122"/>
                <a:sym typeface="楷体_GB2312" charset="-122"/>
              </a:rPr>
              <a:t>使用JDK实用程序javac对源代码文件进行编译</a:t>
            </a:r>
            <a:endParaRPr lang="zh-CN" altLang="en-US" sz="2800" dirty="0">
              <a:latin typeface="楷体_GB2312" charset="-122"/>
              <a:sym typeface="楷体_GB2312" charset="-122"/>
            </a:endParaRPr>
          </a:p>
          <a:p>
            <a:pPr marL="741363" lvl="1" indent="-284163" eaLnBrk="1" hangingPunct="1">
              <a:spcBef>
                <a:spcPts val="600"/>
              </a:spcBef>
              <a:buClr>
                <a:srgbClr val="009999"/>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t>C:\MyJava&gt;javac MyFirstJavaApp.java</a:t>
            </a:r>
            <a:endParaRPr lang="zh-CN" altLang="en-US" sz="2400" dirty="0"/>
          </a:p>
          <a:p>
            <a:pPr marL="741363" lvl="1" indent="-284163" eaLnBrk="1" hangingPunct="1">
              <a:spcBef>
                <a:spcPts val="600"/>
              </a:spcBef>
              <a:buClr>
                <a:srgbClr val="009999"/>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t>如果系统提示符再次出现并且没有任何消息产生，那么编译便成功了</a:t>
            </a:r>
            <a:endParaRPr lang="zh-CN" altLang="en-US" sz="2400" dirty="0"/>
          </a:p>
          <a:p>
            <a:pPr marL="741363" lvl="1" indent="-284163" eaLnBrk="1" hangingPunct="1">
              <a:spcBef>
                <a:spcPts val="600"/>
              </a:spcBef>
              <a:buClr>
                <a:srgbClr val="009999"/>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t>如果有系统报错消息产生，则表示程序编译出错，程序员必须阅读报错信息，并根据这些信息对程序进行修改</a:t>
            </a:r>
            <a:endParaRPr lang="zh-CN" altLang="en-US" sz="2400" dirty="0"/>
          </a:p>
          <a:p>
            <a:pPr eaLnBrk="1" hangingPunct="1">
              <a:spcBef>
                <a:spcPts val="700"/>
              </a:spcBef>
              <a:buClr>
                <a:srgbClr val="6699FF"/>
              </a:buClr>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dirty="0">
                <a:latin typeface="楷体_GB2312" charset="-122"/>
                <a:sym typeface="楷体_GB2312" charset="-122"/>
              </a:rPr>
              <a:t>程序成功编译后，在与源代码文件同一目录下会生成一个新的文件，其文件名与源代码文件名相同，扩展名为“.class”。这个文件就是源代码文件编译产生的程序字节码文件</a:t>
            </a:r>
            <a:r>
              <a:rPr lang="en-US" altLang="zh-CN" sz="2800" dirty="0"/>
              <a:t> </a:t>
            </a:r>
            <a:endParaRPr lang="zh-CN" altLang="en-US" sz="2800" dirty="0"/>
          </a:p>
          <a:p>
            <a:pPr marL="741363" lvl="1" indent="-284163" eaLnBrk="1" hangingPunct="1">
              <a:spcBef>
                <a:spcPts val="600"/>
              </a:spcBef>
              <a:buClr>
                <a:srgbClr val="009999"/>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t>MyFirstJava.class</a:t>
            </a:r>
            <a:endParaRPr lang="zh-CN" altLang="en-US" dirty="0"/>
          </a:p>
        </p:txBody>
      </p:sp>
    </p:spTree>
    <p:extLst>
      <p:ext uri="{BB962C8B-B14F-4D97-AF65-F5344CB8AC3E}">
        <p14:creationId xmlns:p14="http://schemas.microsoft.com/office/powerpoint/2010/main" val="66893270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idx="10"/>
          </p:nvPr>
        </p:nvSpPr>
        <p:spPr/>
        <p:txBody>
          <a:bodyPr/>
          <a:lstStyle/>
          <a:p>
            <a:fld id="{AC1D8062-416E-406C-A83C-8F4EDF1ECD35}" type="slidenum">
              <a:rPr lang="zh-CN" altLang="en-US"/>
              <a:pPr/>
              <a:t>26</a:t>
            </a:fld>
            <a:endParaRPr lang="en-US" altLang="zh-CN" sz="1800">
              <a:solidFill>
                <a:schemeClr val="tx1"/>
              </a:solidFill>
              <a:latin typeface="Arial" panose="020B0604020202020204" pitchFamily="34" charset="0"/>
            </a:endParaRPr>
          </a:p>
        </p:txBody>
      </p:sp>
      <p:sp>
        <p:nvSpPr>
          <p:cNvPr id="38914" name="Rectangle 1"/>
          <p:cNvSpPr>
            <a:spLocks noGrp="1" noChangeArrowheads="1"/>
          </p:cNvSpPr>
          <p:nvPr>
            <p:ph type="title" idx="4294967295"/>
          </p:nvPr>
        </p:nvSpPr>
        <p:spPr>
          <a:xfrm>
            <a:off x="304800" y="112713"/>
            <a:ext cx="8458200" cy="642937"/>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fontScale="90000"/>
          </a:bodyPr>
          <a:lstStyle/>
          <a:p>
            <a:r>
              <a:rPr lang="en-US" altLang="zh-CN" dirty="0" err="1">
                <a:latin typeface="黑体" panose="02010609060101010101" pitchFamily="49" charset="-122"/>
                <a:ea typeface="黑体" panose="02010609060101010101" pitchFamily="49" charset="-122"/>
                <a:sym typeface="宋体" panose="02010600030101010101" pitchFamily="2" charset="-122"/>
              </a:rPr>
              <a:t>Java程序的开发过程</a:t>
            </a:r>
            <a:r>
              <a:rPr lang="en-US" altLang="zh-CN" dirty="0">
                <a:latin typeface="黑体" panose="02010609060101010101" pitchFamily="49" charset="-122"/>
                <a:ea typeface="黑体" panose="02010609060101010101" pitchFamily="49" charset="-122"/>
                <a:sym typeface="宋体" panose="02010600030101010101" pitchFamily="2" charset="-122"/>
              </a:rPr>
              <a:t>——</a:t>
            </a:r>
            <a:r>
              <a:rPr lang="en-US" altLang="zh-CN" dirty="0" err="1">
                <a:latin typeface="黑体" panose="02010609060101010101" pitchFamily="49" charset="-122"/>
                <a:ea typeface="黑体" panose="02010609060101010101" pitchFamily="49" charset="-122"/>
                <a:sym typeface="宋体" panose="02010600030101010101" pitchFamily="2" charset="-122"/>
              </a:rPr>
              <a:t>运行程序</a:t>
            </a: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8915" name="Rectangle 2"/>
          <p:cNvSpPr>
            <a:spLocks noGrp="1" noChangeArrowheads="1"/>
          </p:cNvSpPr>
          <p:nvPr>
            <p:ph type="body" idx="4294967295"/>
          </p:nvPr>
        </p:nvSpPr>
        <p:spPr>
          <a:xfrm>
            <a:off x="250825" y="1152525"/>
            <a:ext cx="3744913" cy="4364038"/>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1313" indent="-341313">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latin typeface="楷体_GB2312" charset="-122"/>
                <a:sym typeface="楷体_GB2312" charset="-122"/>
              </a:rPr>
              <a:t>要执行一个</a:t>
            </a:r>
            <a:r>
              <a:rPr lang="en-US" altLang="zh-CN" dirty="0">
                <a:latin typeface="楷体_GB2312" charset="-122"/>
                <a:sym typeface="楷体_GB2312" charset="-122"/>
              </a:rPr>
              <a:t>Java</a:t>
            </a:r>
            <a:r>
              <a:rPr lang="zh-CN" altLang="en-US" dirty="0">
                <a:latin typeface="楷体_GB2312" charset="-122"/>
                <a:sym typeface="楷体_GB2312" charset="-122"/>
              </a:rPr>
              <a:t>程序非常简单，只需在字节码文件所在目录下输入下列命令就可以了</a:t>
            </a:r>
            <a:r>
              <a:rPr lang="en-US" altLang="zh-CN" dirty="0">
                <a:latin typeface="楷体_GB2312" charset="-122"/>
                <a:sym typeface="楷体_GB2312" charset="-122"/>
              </a:rPr>
              <a:t>:</a:t>
            </a:r>
          </a:p>
          <a:p>
            <a:pPr marL="341313" indent="-341313">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a:latin typeface="楷体_GB2312" charset="-122"/>
                <a:sym typeface="楷体_GB2312" charset="-122"/>
              </a:rPr>
              <a:t>java </a:t>
            </a:r>
            <a:r>
              <a:rPr lang="zh-CN" altLang="en-US" dirty="0">
                <a:latin typeface="楷体_GB2312" charset="-122"/>
                <a:sym typeface="楷体_GB2312" charset="-122"/>
              </a:rPr>
              <a:t>字节码文件名</a:t>
            </a:r>
          </a:p>
          <a:p>
            <a:pPr marL="341313" indent="-341313" eaLnBrk="1" hangingPunct="1">
              <a:spcBef>
                <a:spcPts val="700"/>
              </a:spcBef>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2800" dirty="0">
              <a:latin typeface="楷体_GB2312" charset="-122"/>
              <a:sym typeface="楷体_GB2312" charset="-122"/>
            </a:endParaRPr>
          </a:p>
        </p:txBody>
      </p:sp>
      <p:pic>
        <p:nvPicPr>
          <p:cNvPr id="389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268413"/>
            <a:ext cx="50768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94603028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idx="10"/>
          </p:nvPr>
        </p:nvSpPr>
        <p:spPr/>
        <p:txBody>
          <a:bodyPr/>
          <a:lstStyle/>
          <a:p>
            <a:fld id="{EBD14420-67CB-437E-A752-5E39A46CBD50}" type="slidenum">
              <a:rPr lang="zh-CN" altLang="en-US"/>
              <a:pPr/>
              <a:t>27</a:t>
            </a:fld>
            <a:endParaRPr lang="en-US" altLang="zh-CN" sz="1800">
              <a:solidFill>
                <a:schemeClr val="tx1"/>
              </a:solidFill>
              <a:latin typeface="Arial" panose="020B0604020202020204" pitchFamily="34" charset="0"/>
            </a:endParaRPr>
          </a:p>
        </p:txBody>
      </p:sp>
      <p:sp>
        <p:nvSpPr>
          <p:cNvPr id="39938" name="Rectangle 2"/>
          <p:cNvSpPr>
            <a:spLocks noChangeArrowheads="1"/>
          </p:cNvSpPr>
          <p:nvPr/>
        </p:nvSpPr>
        <p:spPr bwMode="auto">
          <a:xfrm>
            <a:off x="539750" y="1484313"/>
            <a:ext cx="7921625" cy="3970337"/>
          </a:xfrm>
          <a:prstGeom prst="rect">
            <a:avLst/>
          </a:prstGeom>
          <a:ln>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lIns="0" tIns="0" rIns="0" bIns="0" anchor="ctr"/>
          <a:lstStyle/>
          <a:p>
            <a:pPr>
              <a:lnSpc>
                <a:spcPct val="80000"/>
              </a:lnSpc>
              <a:spcBef>
                <a:spcPts val="800"/>
              </a:spcBef>
              <a:buClr>
                <a:schemeClr val="accent2"/>
              </a:buClr>
              <a:buSzPct val="100000"/>
            </a:pPr>
            <a:r>
              <a:rPr lang="zh-CN" altLang="en-US" sz="2000" dirty="0">
                <a:solidFill>
                  <a:schemeClr val="dk1"/>
                </a:solidFill>
                <a:sym typeface="Verdana" panose="020B0604030504040204" pitchFamily="34" charset="0"/>
              </a:rPr>
              <a:t>源文件：</a:t>
            </a:r>
            <a:r>
              <a:rPr lang="en-US" altLang="zh-CN" sz="2000" dirty="0">
                <a:solidFill>
                  <a:schemeClr val="dk1"/>
                </a:solidFill>
                <a:sym typeface="Verdana" panose="020B0604030504040204" pitchFamily="34" charset="0"/>
              </a:rPr>
              <a:t>HelloWorld.java</a:t>
            </a:r>
            <a:endParaRPr lang="zh-CN" altLang="en-US" sz="2000" dirty="0">
              <a:solidFill>
                <a:schemeClr val="dk1"/>
              </a:solidFill>
              <a:sym typeface="Verdana" panose="020B0604030504040204" pitchFamily="34" charset="0"/>
            </a:endParaRPr>
          </a:p>
          <a:p>
            <a:pPr>
              <a:lnSpc>
                <a:spcPct val="80000"/>
              </a:lnSpc>
              <a:spcBef>
                <a:spcPts val="800"/>
              </a:spcBef>
              <a:buClr>
                <a:schemeClr val="accent2"/>
              </a:buClr>
              <a:buSzPct val="100000"/>
            </a:pPr>
            <a:r>
              <a:rPr lang="en-US" altLang="zh-CN" sz="2000" dirty="0">
                <a:solidFill>
                  <a:schemeClr val="dk1"/>
                </a:solidFill>
                <a:sym typeface="Verdana" panose="020B0604030504040204" pitchFamily="34" charset="0"/>
              </a:rPr>
              <a:t>        </a:t>
            </a:r>
            <a:endParaRPr lang="zh-CN" altLang="en-US" sz="2000" dirty="0">
              <a:solidFill>
                <a:schemeClr val="dk1"/>
              </a:solidFill>
              <a:sym typeface="Verdana" panose="020B0604030504040204" pitchFamily="34" charset="0"/>
            </a:endParaRPr>
          </a:p>
          <a:p>
            <a:pPr>
              <a:lnSpc>
                <a:spcPct val="80000"/>
              </a:lnSpc>
              <a:spcBef>
                <a:spcPts val="800"/>
              </a:spcBef>
              <a:buClr>
                <a:schemeClr val="accent2"/>
              </a:buClr>
              <a:buSzPct val="100000"/>
            </a:pPr>
            <a:r>
              <a:rPr lang="en-US" altLang="zh-CN" sz="2000" dirty="0">
                <a:solidFill>
                  <a:schemeClr val="dk1"/>
                </a:solidFill>
                <a:sym typeface="Verdana" panose="020B0604030504040204" pitchFamily="34" charset="0"/>
              </a:rPr>
              <a:t>      public class HelloWorld </a:t>
            </a:r>
            <a:endParaRPr lang="zh-CN" altLang="en-US" sz="2000" dirty="0">
              <a:solidFill>
                <a:schemeClr val="dk1"/>
              </a:solidFill>
              <a:sym typeface="Verdana" panose="020B0604030504040204" pitchFamily="34" charset="0"/>
            </a:endParaRPr>
          </a:p>
          <a:p>
            <a:pPr>
              <a:lnSpc>
                <a:spcPct val="80000"/>
              </a:lnSpc>
              <a:spcBef>
                <a:spcPts val="800"/>
              </a:spcBef>
              <a:buClr>
                <a:schemeClr val="accent2"/>
              </a:buClr>
              <a:buSzPct val="100000"/>
            </a:pPr>
            <a:r>
              <a:rPr lang="en-US" altLang="zh-CN" sz="2000" dirty="0">
                <a:solidFill>
                  <a:schemeClr val="dk1"/>
                </a:solidFill>
                <a:sym typeface="Verdana" panose="020B0604030504040204" pitchFamily="34" charset="0"/>
              </a:rPr>
              <a:t>	{ </a:t>
            </a:r>
            <a:endParaRPr lang="zh-CN" altLang="en-US" sz="2000" dirty="0">
              <a:solidFill>
                <a:schemeClr val="dk1"/>
              </a:solidFill>
              <a:sym typeface="Verdana" panose="020B0604030504040204" pitchFamily="34" charset="0"/>
            </a:endParaRPr>
          </a:p>
          <a:p>
            <a:pPr lvl="2"/>
            <a:r>
              <a:rPr lang="en-US" altLang="zh-CN" sz="2000" dirty="0">
                <a:solidFill>
                  <a:schemeClr val="dk1"/>
                </a:solidFill>
                <a:sym typeface="Verdana" panose="020B0604030504040204" pitchFamily="34" charset="0"/>
              </a:rPr>
              <a:t>    public static void main (String[] </a:t>
            </a:r>
            <a:r>
              <a:rPr lang="en-US" altLang="zh-CN" sz="2000" dirty="0" err="1">
                <a:solidFill>
                  <a:schemeClr val="dk1"/>
                </a:solidFill>
                <a:sym typeface="Verdana" panose="020B0604030504040204" pitchFamily="34" charset="0"/>
              </a:rPr>
              <a:t>args</a:t>
            </a:r>
            <a:r>
              <a:rPr lang="en-US" altLang="zh-CN" sz="2000" dirty="0">
                <a:solidFill>
                  <a:schemeClr val="dk1"/>
                </a:solidFill>
                <a:sym typeface="Verdana" panose="020B0604030504040204" pitchFamily="34" charset="0"/>
              </a:rPr>
              <a:t>)</a:t>
            </a:r>
            <a:endParaRPr lang="zh-CN" altLang="en-US" sz="2000" dirty="0">
              <a:solidFill>
                <a:schemeClr val="dk1"/>
              </a:solidFill>
              <a:sym typeface="Verdana" panose="020B0604030504040204" pitchFamily="34" charset="0"/>
            </a:endParaRPr>
          </a:p>
          <a:p>
            <a:pPr lvl="2"/>
            <a:r>
              <a:rPr lang="en-US" altLang="zh-CN" sz="2000" dirty="0">
                <a:solidFill>
                  <a:schemeClr val="dk1"/>
                </a:solidFill>
                <a:sym typeface="Verdana" panose="020B0604030504040204" pitchFamily="34" charset="0"/>
              </a:rPr>
              <a:t>	 {</a:t>
            </a:r>
            <a:endParaRPr lang="zh-CN" altLang="en-US" sz="2000" dirty="0">
              <a:solidFill>
                <a:schemeClr val="dk1"/>
              </a:solidFill>
              <a:sym typeface="Verdana" panose="020B0604030504040204" pitchFamily="34" charset="0"/>
            </a:endParaRPr>
          </a:p>
          <a:p>
            <a:pPr>
              <a:lnSpc>
                <a:spcPct val="80000"/>
              </a:lnSpc>
              <a:spcBef>
                <a:spcPts val="800"/>
              </a:spcBef>
              <a:buClr>
                <a:schemeClr val="accent2"/>
              </a:buClr>
              <a:buSzPct val="100000"/>
            </a:pPr>
            <a:r>
              <a:rPr lang="en-US" altLang="zh-CN" sz="2000" dirty="0">
                <a:solidFill>
                  <a:schemeClr val="dk1"/>
                </a:solidFill>
                <a:sym typeface="Verdana" panose="020B0604030504040204" pitchFamily="34" charset="0"/>
              </a:rPr>
              <a:t>                           </a:t>
            </a:r>
            <a:r>
              <a:rPr lang="en-US" altLang="zh-CN" sz="2000" dirty="0" err="1">
                <a:solidFill>
                  <a:schemeClr val="dk1"/>
                </a:solidFill>
                <a:sym typeface="Verdana" panose="020B0604030504040204" pitchFamily="34" charset="0"/>
              </a:rPr>
              <a:t>System.out.println</a:t>
            </a:r>
            <a:r>
              <a:rPr lang="en-US" altLang="zh-CN" sz="2000" dirty="0">
                <a:solidFill>
                  <a:schemeClr val="dk1"/>
                </a:solidFill>
                <a:sym typeface="Verdana" panose="020B0604030504040204" pitchFamily="34" charset="0"/>
              </a:rPr>
              <a:t>("Hello World!");</a:t>
            </a:r>
            <a:endParaRPr lang="zh-CN" altLang="en-US" sz="2000" dirty="0">
              <a:solidFill>
                <a:schemeClr val="dk1"/>
              </a:solidFill>
              <a:sym typeface="Verdana" panose="020B0604030504040204" pitchFamily="34" charset="0"/>
            </a:endParaRPr>
          </a:p>
          <a:p>
            <a:pPr>
              <a:lnSpc>
                <a:spcPct val="80000"/>
              </a:lnSpc>
              <a:spcBef>
                <a:spcPts val="800"/>
              </a:spcBef>
              <a:buClr>
                <a:schemeClr val="accent2"/>
              </a:buClr>
              <a:buSzPct val="100000"/>
            </a:pPr>
            <a:r>
              <a:rPr lang="en-US" altLang="zh-CN" sz="2000" dirty="0">
                <a:solidFill>
                  <a:schemeClr val="dk1"/>
                </a:solidFill>
                <a:sym typeface="Verdana" panose="020B0604030504040204" pitchFamily="34" charset="0"/>
              </a:rPr>
              <a:t>                  	 }</a:t>
            </a:r>
            <a:endParaRPr lang="zh-CN" altLang="en-US" sz="2000" dirty="0">
              <a:solidFill>
                <a:schemeClr val="dk1"/>
              </a:solidFill>
              <a:sym typeface="Verdana" panose="020B0604030504040204" pitchFamily="34" charset="0"/>
            </a:endParaRPr>
          </a:p>
          <a:p>
            <a:pPr>
              <a:lnSpc>
                <a:spcPct val="80000"/>
              </a:lnSpc>
              <a:spcBef>
                <a:spcPts val="800"/>
              </a:spcBef>
              <a:buClr>
                <a:schemeClr val="accent2"/>
              </a:buClr>
              <a:buSzPct val="100000"/>
            </a:pPr>
            <a:r>
              <a:rPr lang="en-US" altLang="zh-CN" sz="2000" dirty="0">
                <a:solidFill>
                  <a:schemeClr val="dk1"/>
                </a:solidFill>
                <a:sym typeface="Verdana" panose="020B0604030504040204" pitchFamily="34" charset="0"/>
              </a:rPr>
              <a:t>       	 }</a:t>
            </a:r>
            <a:endParaRPr lang="zh-CN" altLang="en-US" sz="2000" dirty="0">
              <a:solidFill>
                <a:schemeClr val="dk1"/>
              </a:solidFill>
              <a:sym typeface="Verdana" panose="020B0604030504040204" pitchFamily="34" charset="0"/>
            </a:endParaRPr>
          </a:p>
          <a:p>
            <a:pPr>
              <a:lnSpc>
                <a:spcPct val="80000"/>
              </a:lnSpc>
              <a:spcBef>
                <a:spcPts val="800"/>
              </a:spcBef>
              <a:buClr>
                <a:schemeClr val="accent2"/>
              </a:buClr>
              <a:buSzPct val="100000"/>
            </a:pPr>
            <a:r>
              <a:rPr lang="en-US" altLang="zh-CN" sz="2000" dirty="0">
                <a:solidFill>
                  <a:schemeClr val="dk1"/>
                </a:solidFill>
              </a:rPr>
              <a:t> </a:t>
            </a:r>
            <a:r>
              <a:rPr lang="zh-CN" altLang="en-US" sz="2000" dirty="0">
                <a:solidFill>
                  <a:schemeClr val="dk1"/>
                </a:solidFill>
                <a:sym typeface="Verdana" panose="020B0604030504040204" pitchFamily="34" charset="0"/>
              </a:rPr>
              <a:t>程序代码编辑注意事项 </a:t>
            </a:r>
          </a:p>
          <a:p>
            <a:pPr>
              <a:lnSpc>
                <a:spcPct val="80000"/>
              </a:lnSpc>
              <a:spcBef>
                <a:spcPts val="800"/>
              </a:spcBef>
              <a:buClr>
                <a:schemeClr val="accent2"/>
              </a:buClr>
              <a:buSzPct val="100000"/>
            </a:pPr>
            <a:r>
              <a:rPr lang="en-US" altLang="zh-CN" sz="2000" dirty="0">
                <a:solidFill>
                  <a:schemeClr val="dk1"/>
                </a:solidFill>
                <a:sym typeface="Verdana" panose="020B0604030504040204" pitchFamily="34" charset="0"/>
              </a:rPr>
              <a:t>1.</a:t>
            </a:r>
            <a:r>
              <a:rPr lang="zh-CN" altLang="en-US" sz="2000" dirty="0">
                <a:solidFill>
                  <a:schemeClr val="dk1"/>
                </a:solidFill>
                <a:sym typeface="Verdana" panose="020B0604030504040204" pitchFamily="34" charset="0"/>
              </a:rPr>
              <a:t>不要漏掉任何一个该有分号（；）的地方。 </a:t>
            </a:r>
          </a:p>
          <a:p>
            <a:pPr>
              <a:lnSpc>
                <a:spcPct val="80000"/>
              </a:lnSpc>
              <a:spcBef>
                <a:spcPts val="800"/>
              </a:spcBef>
              <a:buClr>
                <a:schemeClr val="accent2"/>
              </a:buClr>
              <a:buSzPct val="100000"/>
            </a:pPr>
            <a:r>
              <a:rPr lang="en-US" altLang="zh-CN" sz="2000" dirty="0">
                <a:solidFill>
                  <a:schemeClr val="dk1"/>
                </a:solidFill>
                <a:sym typeface="Verdana" panose="020B0604030504040204" pitchFamily="34" charset="0"/>
              </a:rPr>
              <a:t>2.</a:t>
            </a:r>
            <a:r>
              <a:rPr lang="zh-CN" altLang="en-US" sz="2000" dirty="0">
                <a:solidFill>
                  <a:schemeClr val="dk1"/>
                </a:solidFill>
                <a:sym typeface="Verdana" panose="020B0604030504040204" pitchFamily="34" charset="0"/>
              </a:rPr>
              <a:t>大括号｛｝一定要左右成对，否则编译会错。每一对大括号间程序代码称为区块（</a:t>
            </a:r>
            <a:r>
              <a:rPr lang="en-US" altLang="zh-CN" sz="2000" dirty="0">
                <a:solidFill>
                  <a:schemeClr val="dk1"/>
                </a:solidFill>
                <a:sym typeface="Verdana" panose="020B0604030504040204" pitchFamily="34" charset="0"/>
              </a:rPr>
              <a:t>block</a:t>
            </a:r>
            <a:r>
              <a:rPr lang="zh-CN" altLang="en-US" sz="2000" dirty="0">
                <a:solidFill>
                  <a:schemeClr val="dk1"/>
                </a:solidFill>
                <a:sym typeface="Verdana" panose="020B0604030504040204" pitchFamily="34" charset="0"/>
              </a:rPr>
              <a:t>） 。</a:t>
            </a:r>
          </a:p>
          <a:p>
            <a:pPr>
              <a:lnSpc>
                <a:spcPct val="80000"/>
              </a:lnSpc>
              <a:spcBef>
                <a:spcPts val="800"/>
              </a:spcBef>
              <a:buClr>
                <a:schemeClr val="accent2"/>
              </a:buClr>
              <a:buSzPct val="100000"/>
            </a:pPr>
            <a:r>
              <a:rPr lang="en-US" altLang="zh-CN" sz="2000" dirty="0">
                <a:solidFill>
                  <a:schemeClr val="dk1"/>
                </a:solidFill>
                <a:sym typeface="Verdana" panose="020B0604030504040204" pitchFamily="34" charset="0"/>
              </a:rPr>
              <a:t>3.</a:t>
            </a:r>
            <a:r>
              <a:rPr lang="zh-CN" altLang="en-US" sz="2000" dirty="0">
                <a:solidFill>
                  <a:schemeClr val="dk1"/>
                </a:solidFill>
                <a:sym typeface="Verdana" panose="020B0604030504040204" pitchFamily="34" charset="0"/>
              </a:rPr>
              <a:t>输入完毕后请存成</a:t>
            </a:r>
            <a:r>
              <a:rPr lang="en-US" altLang="zh-CN" sz="2000" dirty="0">
                <a:solidFill>
                  <a:schemeClr val="dk1"/>
                </a:solidFill>
                <a:sym typeface="Verdana" panose="020B0604030504040204" pitchFamily="34" charset="0"/>
              </a:rPr>
              <a:t>HelloWorld.java</a:t>
            </a:r>
            <a:r>
              <a:rPr lang="zh-CN" altLang="en-US" sz="2000" dirty="0">
                <a:solidFill>
                  <a:schemeClr val="dk1"/>
                </a:solidFill>
                <a:sym typeface="Verdana" panose="020B0604030504040204" pitchFamily="34" charset="0"/>
              </a:rPr>
              <a:t>文件。</a:t>
            </a:r>
            <a:endParaRPr lang="zh-CN" altLang="en-US" sz="2000" dirty="0">
              <a:solidFill>
                <a:schemeClr val="dk1"/>
              </a:solidFill>
            </a:endParaRPr>
          </a:p>
        </p:txBody>
      </p:sp>
      <p:sp>
        <p:nvSpPr>
          <p:cNvPr id="39939" name="Rectangle 3"/>
          <p:cNvSpPr>
            <a:spLocks noGrp="1" noChangeArrowheads="1"/>
          </p:cNvSpPr>
          <p:nvPr>
            <p:ph type="title" idx="4294967295"/>
          </p:nvPr>
        </p:nvSpPr>
        <p:spPr>
          <a:xfrm>
            <a:off x="614363" y="0"/>
            <a:ext cx="7772400" cy="936625"/>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zh-CN" altLang="en-US" dirty="0">
                <a:latin typeface="黑体" panose="02010609060101010101" pitchFamily="49" charset="-122"/>
                <a:ea typeface="黑体" panose="02010609060101010101" pitchFamily="49" charset="-122"/>
              </a:rPr>
              <a:t>创建</a:t>
            </a:r>
            <a:r>
              <a:rPr lang="en-US" altLang="zh-CN" dirty="0">
                <a:latin typeface="黑体" panose="02010609060101010101" pitchFamily="49" charset="-122"/>
                <a:ea typeface="黑体" panose="02010609060101010101" pitchFamily="49" charset="-122"/>
              </a:rPr>
              <a:t>Application</a:t>
            </a:r>
            <a:endParaRPr lang="zh-CN" altLang="en-US" dirty="0">
              <a:latin typeface="黑体" panose="02010609060101010101" pitchFamily="49" charset="-122"/>
              <a:ea typeface="黑体" panose="02010609060101010101" pitchFamily="49" charset="-122"/>
            </a:endParaRPr>
          </a:p>
        </p:txBody>
      </p:sp>
      <p:sp>
        <p:nvSpPr>
          <p:cNvPr id="39940" name="AutoShape 4"/>
          <p:cNvSpPr>
            <a:spLocks noChangeArrowheads="1"/>
          </p:cNvSpPr>
          <p:nvPr/>
        </p:nvSpPr>
        <p:spPr bwMode="auto">
          <a:xfrm>
            <a:off x="5439598" y="112888"/>
            <a:ext cx="2586801" cy="1049867"/>
          </a:xfrm>
          <a:prstGeom prst="wedgeEllipseCallout">
            <a:avLst>
              <a:gd name="adj1" fmla="val -135119"/>
              <a:gd name="adj2" fmla="val 63191"/>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lstStyle/>
          <a:p>
            <a:pPr>
              <a:lnSpc>
                <a:spcPct val="80000"/>
              </a:lnSpc>
              <a:spcBef>
                <a:spcPts val="800"/>
              </a:spcBef>
              <a:buClr>
                <a:schemeClr val="accent2"/>
              </a:buClr>
              <a:buSzPct val="100000"/>
            </a:pPr>
            <a:r>
              <a:rPr lang="zh-CN" altLang="en-US" sz="2000" b="1" dirty="0">
                <a:sym typeface="楷体_GB2312" charset="-122"/>
              </a:rPr>
              <a:t>定义类的关键字 </a:t>
            </a:r>
            <a:endParaRPr lang="zh-CN" altLang="en-US" sz="2000" b="1" dirty="0"/>
          </a:p>
        </p:txBody>
      </p:sp>
      <p:sp>
        <p:nvSpPr>
          <p:cNvPr id="39941" name="AutoShape 5"/>
          <p:cNvSpPr>
            <a:spLocks noChangeArrowheads="1"/>
          </p:cNvSpPr>
          <p:nvPr/>
        </p:nvSpPr>
        <p:spPr bwMode="auto">
          <a:xfrm>
            <a:off x="3489619" y="1648751"/>
            <a:ext cx="990600" cy="457200"/>
          </a:xfrm>
          <a:prstGeom prst="wedgeEllipseCallout">
            <a:avLst>
              <a:gd name="adj1" fmla="val -70692"/>
              <a:gd name="adj2" fmla="val 24190"/>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lstStyle/>
          <a:p>
            <a:pPr>
              <a:lnSpc>
                <a:spcPct val="80000"/>
              </a:lnSpc>
              <a:spcBef>
                <a:spcPts val="800"/>
              </a:spcBef>
              <a:buClr>
                <a:schemeClr val="accent2"/>
              </a:buClr>
              <a:buSzPct val="100000"/>
            </a:pPr>
            <a:r>
              <a:rPr lang="zh-CN" altLang="en-US" sz="2000" b="1" dirty="0">
                <a:sym typeface="楷体_GB2312" charset="-122"/>
              </a:rPr>
              <a:t>类名 </a:t>
            </a:r>
            <a:endParaRPr lang="zh-CN" altLang="en-US" sz="2000" b="1" dirty="0"/>
          </a:p>
        </p:txBody>
      </p:sp>
      <p:sp>
        <p:nvSpPr>
          <p:cNvPr id="39942" name="AutoShape 6"/>
          <p:cNvSpPr>
            <a:spLocks noChangeArrowheads="1"/>
          </p:cNvSpPr>
          <p:nvPr/>
        </p:nvSpPr>
        <p:spPr bwMode="auto">
          <a:xfrm>
            <a:off x="5223799" y="1484313"/>
            <a:ext cx="1944688" cy="1056366"/>
          </a:xfrm>
          <a:prstGeom prst="wedgeEllipseCallout">
            <a:avLst>
              <a:gd name="adj1" fmla="val -47384"/>
              <a:gd name="adj2" fmla="val 48762"/>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lstStyle/>
          <a:p>
            <a:pPr>
              <a:lnSpc>
                <a:spcPct val="80000"/>
              </a:lnSpc>
              <a:spcBef>
                <a:spcPts val="800"/>
              </a:spcBef>
              <a:buClr>
                <a:schemeClr val="accent2"/>
              </a:buClr>
              <a:buSzPct val="100000"/>
            </a:pPr>
            <a:r>
              <a:rPr lang="zh-CN" altLang="en-US" sz="2000" b="1" dirty="0">
                <a:solidFill>
                  <a:schemeClr val="dk1"/>
                </a:solidFill>
                <a:sym typeface="楷体_GB2312" charset="-122"/>
              </a:rPr>
              <a:t>必须这么写 </a:t>
            </a:r>
            <a:endParaRPr lang="zh-CN" altLang="en-US" sz="2000" b="1" dirty="0">
              <a:solidFill>
                <a:schemeClr val="dk1"/>
              </a:solidFill>
            </a:endParaRPr>
          </a:p>
        </p:txBody>
      </p:sp>
    </p:spTree>
    <p:extLst>
      <p:ext uri="{BB962C8B-B14F-4D97-AF65-F5344CB8AC3E}">
        <p14:creationId xmlns:p14="http://schemas.microsoft.com/office/powerpoint/2010/main" val="378108550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p:cBhvr>
                                        <p:cTn id="7" dur="500"/>
                                        <p:tgtEl>
                                          <p:spTgt spid="39940"/>
                                        </p:tgtEl>
                                      </p:cBhvr>
                                    </p:animEffect>
                                  </p:childTnLst>
                                  <p:subTnLst>
                                    <p:set>
                                      <p:cBhvr override="childStyle">
                                        <p:cTn dur="1" fill="hold" display="0" masterRel="nextClick" afterEffect="1"/>
                                        <p:tgtEl>
                                          <p:spTgt spid="39940"/>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p:cBhvr>
                                        <p:cTn id="12" dur="500"/>
                                        <p:tgtEl>
                                          <p:spTgt spid="39941"/>
                                        </p:tgtEl>
                                      </p:cBhvr>
                                    </p:animEffect>
                                  </p:childTnLst>
                                  <p:subTnLst>
                                    <p:set>
                                      <p:cBhvr override="childStyle">
                                        <p:cTn dur="1" fill="hold" display="0" masterRel="nextClick" afterEffect="1"/>
                                        <p:tgtEl>
                                          <p:spTgt spid="39941"/>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p:cBhvr>
                                        <p:cTn id="17" dur="500"/>
                                        <p:tgtEl>
                                          <p:spTgt spid="39942"/>
                                        </p:tgtEl>
                                      </p:cBhvr>
                                    </p:animEffect>
                                  </p:childTnLst>
                                  <p:subTnLst>
                                    <p:set>
                                      <p:cBhvr override="childStyle">
                                        <p:cTn dur="1" fill="hold" display="0" masterRel="nextClick" afterEffect="1"/>
                                        <p:tgtEl>
                                          <p:spTgt spid="399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ldLvl="0" animBg="1" autoUpdateAnimBg="0"/>
      <p:bldP spid="39941" grpId="0" bldLvl="0" animBg="1" autoUpdateAnimBg="0"/>
      <p:bldP spid="3994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681916" y="0"/>
            <a:ext cx="7886700" cy="1325563"/>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zh-CN" altLang="en-US" dirty="0">
                <a:latin typeface="黑体" panose="02010609060101010101" pitchFamily="49" charset="-122"/>
                <a:ea typeface="黑体" panose="02010609060101010101" pitchFamily="49" charset="-122"/>
              </a:rPr>
              <a:t>分析程序</a:t>
            </a:r>
            <a:endParaRPr lang="en-US" altLang="zh-CN" dirty="0">
              <a:latin typeface="黑体" panose="02010609060101010101" pitchFamily="49" charset="-122"/>
              <a:ea typeface="黑体" panose="02010609060101010101" pitchFamily="49" charset="-122"/>
            </a:endParaRPr>
          </a:p>
        </p:txBody>
      </p:sp>
      <p:sp>
        <p:nvSpPr>
          <p:cNvPr id="40963" name="Rectangle 3"/>
          <p:cNvSpPr>
            <a:spLocks noGrp="1" noChangeArrowheads="1"/>
          </p:cNvSpPr>
          <p:nvPr>
            <p:ph type="body" idx="1"/>
          </p:nvPr>
        </p:nvSpPr>
        <p:spPr>
          <a:xfrm>
            <a:off x="457200" y="1152525"/>
            <a:ext cx="8507413" cy="4635716"/>
          </a:xfrm>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800" dirty="0"/>
              <a:t>关键字</a:t>
            </a:r>
            <a:r>
              <a:rPr lang="en-US" altLang="zh-CN" sz="2800" dirty="0"/>
              <a:t>class</a:t>
            </a:r>
            <a:r>
              <a:rPr lang="zh-CN" altLang="en-US" sz="2800" dirty="0"/>
              <a:t>用来定义一个类，</a:t>
            </a:r>
            <a:r>
              <a:rPr lang="en-US" altLang="zh-CN" sz="2800" dirty="0"/>
              <a:t>HelloWorld</a:t>
            </a:r>
            <a:r>
              <a:rPr lang="zh-CN" altLang="en-US" sz="2800" dirty="0"/>
              <a:t>是类的名称；</a:t>
            </a:r>
          </a:p>
          <a:p>
            <a:pPr algn="l"/>
            <a:r>
              <a:rPr lang="zh-CN" altLang="en-US" sz="2800" dirty="0"/>
              <a:t>在</a:t>
            </a:r>
            <a:r>
              <a:rPr lang="en-US" altLang="zh-CN" sz="2800" dirty="0"/>
              <a:t>Java</a:t>
            </a:r>
            <a:r>
              <a:rPr lang="zh-CN" altLang="en-US" sz="2800" dirty="0"/>
              <a:t>程序中，所有的语句都必须放在某个类中；</a:t>
            </a:r>
          </a:p>
          <a:p>
            <a:pPr algn="l"/>
            <a:r>
              <a:rPr lang="zh-CN" altLang="en-US" sz="2800" dirty="0"/>
              <a:t>整个类及其所有成员都包含在一对花括号中（即</a:t>
            </a:r>
            <a:r>
              <a:rPr lang="en-US" altLang="zh-CN" sz="2800" dirty="0"/>
              <a:t>{</a:t>
            </a:r>
            <a:r>
              <a:rPr lang="zh-CN" altLang="en-US" sz="2800" dirty="0"/>
              <a:t>和</a:t>
            </a:r>
            <a:r>
              <a:rPr lang="en-US" altLang="zh-CN" sz="2800" dirty="0"/>
              <a:t>}</a:t>
            </a:r>
            <a:r>
              <a:rPr lang="zh-CN" altLang="en-US" sz="2800" dirty="0"/>
              <a:t>之间），它们标志着类定义块的开始和结束。</a:t>
            </a:r>
          </a:p>
          <a:p>
            <a:pPr algn="l"/>
            <a:r>
              <a:rPr lang="zh-CN" altLang="en-US" sz="2800" dirty="0"/>
              <a:t>定义类的一般语法：</a:t>
            </a:r>
          </a:p>
          <a:p>
            <a:pPr algn="l"/>
            <a:r>
              <a:rPr lang="zh-CN" altLang="en-US" sz="2800" dirty="0"/>
              <a:t>	</a:t>
            </a:r>
            <a:r>
              <a:rPr lang="en-US" altLang="zh-CN" sz="2800" dirty="0">
                <a:solidFill>
                  <a:srgbClr val="0033CC"/>
                </a:solidFill>
                <a:latin typeface="Courier New" panose="02070309020205020404" pitchFamily="49" charset="0"/>
                <a:sym typeface="Courier New" panose="02070309020205020404" pitchFamily="49" charset="0"/>
              </a:rPr>
              <a:t>class</a:t>
            </a:r>
            <a:r>
              <a:rPr lang="en-US" altLang="zh-CN" sz="2800" dirty="0">
                <a:latin typeface="Courier New" panose="02070309020205020404" pitchFamily="49" charset="0"/>
                <a:sym typeface="Courier New" panose="02070309020205020404" pitchFamily="49" charset="0"/>
              </a:rPr>
              <a:t> </a:t>
            </a:r>
            <a:r>
              <a:rPr lang="zh-CN" altLang="en-US" sz="2800" dirty="0">
                <a:latin typeface="Courier New" panose="02070309020205020404" pitchFamily="49" charset="0"/>
                <a:sym typeface="Courier New" panose="02070309020205020404" pitchFamily="49" charset="0"/>
              </a:rPr>
              <a:t>类名</a:t>
            </a:r>
          </a:p>
          <a:p>
            <a:pPr algn="l"/>
            <a:r>
              <a:rPr lang="zh-CN" altLang="en-US" sz="2800" dirty="0">
                <a:latin typeface="Courier New" panose="02070309020205020404" pitchFamily="49" charset="0"/>
                <a:sym typeface="Courier New" panose="02070309020205020404" pitchFamily="49" charset="0"/>
              </a:rPr>
              <a:t>	</a:t>
            </a:r>
            <a:r>
              <a:rPr lang="en-US" altLang="zh-CN" sz="2800" dirty="0">
                <a:latin typeface="Courier New" panose="02070309020205020404" pitchFamily="49" charset="0"/>
                <a:sym typeface="Courier New" panose="02070309020205020404" pitchFamily="49" charset="0"/>
              </a:rPr>
              <a:t>{</a:t>
            </a:r>
            <a:endParaRPr lang="zh-CN" altLang="en-US" sz="2800" dirty="0">
              <a:latin typeface="Courier New" panose="02070309020205020404" pitchFamily="49" charset="0"/>
              <a:sym typeface="Courier New" panose="02070309020205020404" pitchFamily="49" charset="0"/>
            </a:endParaRPr>
          </a:p>
          <a:p>
            <a:pPr algn="l"/>
            <a:r>
              <a:rPr lang="en-US" altLang="zh-CN" sz="2800" dirty="0">
                <a:latin typeface="Courier New" panose="02070309020205020404" pitchFamily="49" charset="0"/>
                <a:sym typeface="Courier New" panose="02070309020205020404" pitchFamily="49" charset="0"/>
              </a:rPr>
              <a:t>		……</a:t>
            </a:r>
            <a:endParaRPr lang="zh-CN" altLang="en-US" sz="2800" dirty="0">
              <a:latin typeface="Courier New" panose="02070309020205020404" pitchFamily="49" charset="0"/>
              <a:sym typeface="Courier New" panose="02070309020205020404" pitchFamily="49" charset="0"/>
            </a:endParaRPr>
          </a:p>
          <a:p>
            <a:pPr algn="l"/>
            <a:r>
              <a:rPr lang="en-US" altLang="zh-CN" sz="2800" dirty="0">
                <a:latin typeface="Courier New" panose="02070309020205020404" pitchFamily="49" charset="0"/>
                <a:sym typeface="Courier New" panose="02070309020205020404" pitchFamily="49" charset="0"/>
              </a:rPr>
              <a:t>	}</a:t>
            </a:r>
            <a:endParaRPr lang="zh-CN" altLang="en-US" sz="3200" dirty="0"/>
          </a:p>
        </p:txBody>
      </p:sp>
    </p:spTree>
    <p:extLst>
      <p:ext uri="{BB962C8B-B14F-4D97-AF65-F5344CB8AC3E}">
        <p14:creationId xmlns:p14="http://schemas.microsoft.com/office/powerpoint/2010/main" val="269619210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27856" y="0"/>
            <a:ext cx="7886700" cy="1325563"/>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zh-CN" altLang="en-US" dirty="0">
                <a:latin typeface="黑体" panose="02010609060101010101" pitchFamily="49" charset="-122"/>
                <a:ea typeface="黑体" panose="02010609060101010101" pitchFamily="49" charset="-122"/>
              </a:rPr>
              <a:t>分析程序</a:t>
            </a:r>
            <a:endParaRPr lang="en-US" altLang="zh-CN" dirty="0">
              <a:latin typeface="黑体" panose="02010609060101010101" pitchFamily="49" charset="-122"/>
              <a:ea typeface="黑体" panose="02010609060101010101" pitchFamily="49" charset="-122"/>
            </a:endParaRPr>
          </a:p>
        </p:txBody>
      </p:sp>
      <p:sp>
        <p:nvSpPr>
          <p:cNvPr id="41987" name="Rectangle 3"/>
          <p:cNvSpPr>
            <a:spLocks noGrp="1" noChangeArrowheads="1"/>
          </p:cNvSpPr>
          <p:nvPr>
            <p:ph type="body" idx="1"/>
          </p:nvPr>
        </p:nvSpPr>
        <p:spPr>
          <a:xfrm>
            <a:off x="457200" y="1152525"/>
            <a:ext cx="8228013" cy="5246688"/>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zh-CN" altLang="en-US" dirty="0"/>
              <a:t>程序必须从</a:t>
            </a:r>
            <a:r>
              <a:rPr lang="en-US" altLang="zh-CN" dirty="0"/>
              <a:t>main</a:t>
            </a:r>
            <a:r>
              <a:rPr lang="zh-CN" altLang="en-US" dirty="0"/>
              <a:t>函数开始执行；</a:t>
            </a:r>
          </a:p>
          <a:p>
            <a:pPr marL="342900" indent="-342900" algn="l">
              <a:buFont typeface="Times New Roman" panose="02020603050405020304" pitchFamily="18" charset="0"/>
              <a:buChar char="•"/>
            </a:pPr>
            <a:r>
              <a:rPr lang="zh-CN" altLang="en-US" dirty="0"/>
              <a:t>关键字</a:t>
            </a:r>
            <a:r>
              <a:rPr lang="en-US" altLang="zh-CN" dirty="0"/>
              <a:t>public</a:t>
            </a:r>
            <a:r>
              <a:rPr lang="zh-CN" altLang="en-US" dirty="0"/>
              <a:t>是访问修饰符，用来控制类成员的可见范围及作用域；</a:t>
            </a:r>
          </a:p>
          <a:p>
            <a:pPr marL="342900" indent="-342900" algn="l">
              <a:buFont typeface="Times New Roman" panose="02020603050405020304" pitchFamily="18" charset="0"/>
              <a:buChar char="•"/>
            </a:pPr>
            <a:r>
              <a:rPr lang="zh-CN" altLang="en-US" dirty="0"/>
              <a:t>关键字</a:t>
            </a:r>
            <a:r>
              <a:rPr lang="en-US" altLang="zh-CN" dirty="0"/>
              <a:t>static</a:t>
            </a:r>
            <a:r>
              <a:rPr lang="zh-CN" altLang="en-US" dirty="0"/>
              <a:t>允许在不创建类的实例的情况下，调用</a:t>
            </a:r>
            <a:r>
              <a:rPr lang="en-US" altLang="zh-CN" dirty="0"/>
              <a:t>main</a:t>
            </a:r>
            <a:r>
              <a:rPr lang="zh-CN" altLang="en-US" dirty="0"/>
              <a:t>函数；</a:t>
            </a:r>
          </a:p>
          <a:p>
            <a:pPr marL="342900" indent="-342900" algn="l">
              <a:buFont typeface="Times New Roman" panose="02020603050405020304" pitchFamily="18" charset="0"/>
              <a:buChar char="•"/>
            </a:pPr>
            <a:r>
              <a:rPr lang="zh-CN" altLang="en-US" dirty="0"/>
              <a:t>关键字</a:t>
            </a:r>
            <a:r>
              <a:rPr lang="en-US" altLang="zh-CN" dirty="0"/>
              <a:t>void</a:t>
            </a:r>
            <a:r>
              <a:rPr lang="zh-CN" altLang="en-US" dirty="0"/>
              <a:t>用来说明</a:t>
            </a:r>
            <a:r>
              <a:rPr lang="en-US" altLang="zh-CN" dirty="0"/>
              <a:t>main</a:t>
            </a:r>
            <a:r>
              <a:rPr lang="zh-CN" altLang="en-US" dirty="0"/>
              <a:t>函数是没有返回值的；</a:t>
            </a:r>
          </a:p>
          <a:p>
            <a:pPr marL="342900" indent="-342900" algn="l">
              <a:buFont typeface="Times New Roman" panose="02020603050405020304" pitchFamily="18" charset="0"/>
              <a:buChar char="•"/>
            </a:pPr>
            <a:r>
              <a:rPr lang="en-US" altLang="zh-CN" dirty="0" err="1"/>
              <a:t>args</a:t>
            </a:r>
            <a:r>
              <a:rPr lang="zh-CN" altLang="en-US" dirty="0"/>
              <a:t>是字符串数组，用来从命令行接收参数；</a:t>
            </a:r>
          </a:p>
          <a:p>
            <a:pPr marL="342900" indent="-342900" algn="l">
              <a:buFont typeface="Times New Roman" panose="02020603050405020304" pitchFamily="18" charset="0"/>
              <a:buChar char="•"/>
            </a:pPr>
            <a:r>
              <a:rPr lang="en-US" altLang="zh-CN" dirty="0"/>
              <a:t>main</a:t>
            </a:r>
            <a:r>
              <a:rPr lang="zh-CN" altLang="en-US" dirty="0"/>
              <a:t>函数的一般形式如下：</a:t>
            </a:r>
          </a:p>
          <a:p>
            <a:pPr marL="342900" indent="-342900" algn="l">
              <a:buFont typeface="Wingdings" panose="05000000000000000000" pitchFamily="2" charset="2"/>
              <a:buNone/>
            </a:pPr>
            <a:r>
              <a:rPr lang="zh-CN" altLang="en-US" dirty="0"/>
              <a:t>	</a:t>
            </a:r>
            <a:r>
              <a:rPr lang="en-US" altLang="zh-CN" dirty="0">
                <a:solidFill>
                  <a:srgbClr val="0033CC"/>
                </a:solidFill>
                <a:latin typeface="Courier New" panose="02070309020205020404" pitchFamily="49" charset="0"/>
                <a:sym typeface="Courier New" panose="02070309020205020404" pitchFamily="49" charset="0"/>
              </a:rPr>
              <a:t>public</a:t>
            </a:r>
            <a:r>
              <a:rPr lang="en-US" altLang="zh-CN" dirty="0">
                <a:latin typeface="Courier New" panose="02070309020205020404" pitchFamily="49" charset="0"/>
                <a:sym typeface="Courier New" panose="02070309020205020404" pitchFamily="49" charset="0"/>
              </a:rPr>
              <a:t> </a:t>
            </a:r>
            <a:r>
              <a:rPr lang="en-US" altLang="zh-CN" dirty="0">
                <a:solidFill>
                  <a:srgbClr val="0033CC"/>
                </a:solidFill>
                <a:latin typeface="Courier New" panose="02070309020205020404" pitchFamily="49" charset="0"/>
                <a:sym typeface="Courier New" panose="02070309020205020404" pitchFamily="49" charset="0"/>
              </a:rPr>
              <a:t>static</a:t>
            </a:r>
            <a:r>
              <a:rPr lang="en-US" altLang="zh-CN" dirty="0">
                <a:latin typeface="Courier New" panose="02070309020205020404" pitchFamily="49" charset="0"/>
                <a:sym typeface="Courier New" panose="02070309020205020404" pitchFamily="49" charset="0"/>
              </a:rPr>
              <a:t> </a:t>
            </a:r>
            <a:r>
              <a:rPr lang="en-US" altLang="zh-CN" dirty="0">
                <a:solidFill>
                  <a:srgbClr val="0033CC"/>
                </a:solidFill>
                <a:latin typeface="Courier New" panose="02070309020205020404" pitchFamily="49" charset="0"/>
                <a:sym typeface="Courier New" panose="02070309020205020404" pitchFamily="49" charset="0"/>
              </a:rPr>
              <a:t>void</a:t>
            </a:r>
            <a:r>
              <a:rPr lang="en-US" altLang="zh-CN" dirty="0">
                <a:latin typeface="Courier New" panose="02070309020205020404" pitchFamily="49" charset="0"/>
                <a:sym typeface="Courier New" panose="02070309020205020404" pitchFamily="49" charset="0"/>
              </a:rPr>
              <a:t> main(String[] </a:t>
            </a:r>
            <a:r>
              <a:rPr lang="en-US" altLang="zh-CN" dirty="0" err="1">
                <a:latin typeface="Courier New" panose="02070309020205020404" pitchFamily="49" charset="0"/>
                <a:sym typeface="Courier New" panose="02070309020205020404" pitchFamily="49" charset="0"/>
              </a:rPr>
              <a:t>args</a:t>
            </a:r>
            <a:r>
              <a:rPr lang="en-US" altLang="zh-CN" dirty="0">
                <a:latin typeface="Courier New" panose="02070309020205020404" pitchFamily="49" charset="0"/>
                <a:sym typeface="Courier New" panose="02070309020205020404" pitchFamily="49" charset="0"/>
              </a:rPr>
              <a:t>)</a:t>
            </a:r>
            <a:endParaRPr lang="zh-CN" altLang="en-US" dirty="0">
              <a:latin typeface="Courier New" panose="02070309020205020404" pitchFamily="49" charset="0"/>
              <a:sym typeface="Courier New" panose="02070309020205020404" pitchFamily="49" charset="0"/>
            </a:endParaRPr>
          </a:p>
          <a:p>
            <a:pPr marL="342900" indent="-342900" algn="l">
              <a:buFont typeface="Wingdings" panose="05000000000000000000" pitchFamily="2" charset="2"/>
              <a:buNone/>
            </a:pPr>
            <a:r>
              <a:rPr lang="en-US" altLang="zh-CN" dirty="0">
                <a:latin typeface="Courier New" panose="02070309020205020404" pitchFamily="49" charset="0"/>
                <a:sym typeface="Courier New" panose="02070309020205020404" pitchFamily="49" charset="0"/>
              </a:rPr>
              <a:t>	{</a:t>
            </a:r>
            <a:endParaRPr lang="zh-CN" altLang="en-US" dirty="0">
              <a:latin typeface="Courier New" panose="02070309020205020404" pitchFamily="49" charset="0"/>
              <a:sym typeface="Courier New" panose="02070309020205020404" pitchFamily="49" charset="0"/>
            </a:endParaRPr>
          </a:p>
          <a:p>
            <a:pPr marL="342900" indent="-342900" algn="l">
              <a:buFont typeface="Wingdings" panose="05000000000000000000" pitchFamily="2" charset="2"/>
              <a:buNone/>
            </a:pPr>
            <a:r>
              <a:rPr lang="en-US" altLang="zh-CN" dirty="0">
                <a:latin typeface="Courier New" panose="02070309020205020404" pitchFamily="49" charset="0"/>
                <a:sym typeface="Courier New" panose="02070309020205020404" pitchFamily="49" charset="0"/>
              </a:rPr>
              <a:t>		……</a:t>
            </a:r>
            <a:endParaRPr lang="zh-CN" altLang="en-US" dirty="0">
              <a:latin typeface="Courier New" panose="02070309020205020404" pitchFamily="49" charset="0"/>
              <a:sym typeface="Courier New" panose="02070309020205020404" pitchFamily="49" charset="0"/>
            </a:endParaRPr>
          </a:p>
          <a:p>
            <a:pPr marL="342900" indent="-342900" algn="l">
              <a:buFont typeface="Wingdings" panose="05000000000000000000" pitchFamily="2" charset="2"/>
              <a:buNone/>
            </a:pPr>
            <a:r>
              <a:rPr lang="en-US" altLang="zh-CN" dirty="0">
                <a:latin typeface="Courier New" panose="02070309020205020404" pitchFamily="49" charset="0"/>
                <a:sym typeface="Courier New" panose="02070309020205020404" pitchFamily="49" charset="0"/>
              </a:rPr>
              <a:t>	}</a:t>
            </a:r>
            <a:endParaRPr lang="zh-CN" altLang="en-US" sz="3200" dirty="0"/>
          </a:p>
        </p:txBody>
      </p:sp>
    </p:spTree>
    <p:extLst>
      <p:ext uri="{BB962C8B-B14F-4D97-AF65-F5344CB8AC3E}">
        <p14:creationId xmlns:p14="http://schemas.microsoft.com/office/powerpoint/2010/main" val="250563998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37528" y="276351"/>
            <a:ext cx="7886700" cy="1073776"/>
          </a:xfrm>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释义</a:t>
            </a:r>
          </a:p>
        </p:txBody>
      </p:sp>
      <p:sp>
        <p:nvSpPr>
          <p:cNvPr id="13315" name="Rectangle 3"/>
          <p:cNvSpPr>
            <a:spLocks noGrp="1" noChangeArrowheads="1"/>
          </p:cNvSpPr>
          <p:nvPr>
            <p:ph type="body" idx="1"/>
          </p:nvPr>
        </p:nvSpPr>
        <p:spPr>
          <a:xfrm>
            <a:off x="557505" y="1601913"/>
            <a:ext cx="8374063" cy="1076123"/>
          </a:xfrm>
          <a:ln/>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rPr>
              <a:t>“Java”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一词的本意是地名</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爪哇”；</a:t>
            </a:r>
          </a:p>
          <a:p>
            <a:pPr algn="l"/>
            <a:r>
              <a:rPr lang="zh-CN" altLang="en-US" dirty="0">
                <a:latin typeface="Times New Roman" panose="02020603050405020304" pitchFamily="18" charset="0"/>
                <a:ea typeface="宋体" panose="02010600030101010101" pitchFamily="2" charset="-122"/>
                <a:cs typeface="Times New Roman" panose="02020603050405020304" pitchFamily="18" charset="0"/>
              </a:rPr>
              <a:t>爪哇岛位于南太平洋，是印度尼西亚的一部分。</a:t>
            </a:r>
          </a:p>
        </p:txBody>
      </p:sp>
      <p:pic>
        <p:nvPicPr>
          <p:cNvPr id="13316" name="Picture 6"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060" y="3012992"/>
            <a:ext cx="5670581" cy="21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3317" name="Oval 8"/>
          <p:cNvSpPr>
            <a:spLocks noChangeArrowheads="1"/>
          </p:cNvSpPr>
          <p:nvPr/>
        </p:nvSpPr>
        <p:spPr bwMode="auto">
          <a:xfrm>
            <a:off x="2041757" y="4293216"/>
            <a:ext cx="1728787" cy="1082675"/>
          </a:xfrm>
          <a:prstGeom prst="ellipse">
            <a:avLst/>
          </a:prstGeom>
          <a:noFill/>
          <a:ln w="38100" cmpd="sng">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rgbClr val="339966"/>
              </a:buClr>
              <a:buFont typeface="Wingdings" panose="05000000000000000000" pitchFamily="2" charset="2"/>
              <a:buNone/>
            </a:pPr>
            <a:endParaRPr lang="zh-CN" altLang="zh-CN" sz="2000" b="1">
              <a:solidFill>
                <a:srgbClr val="000000"/>
              </a:solidFill>
              <a:latin typeface="Courier New" panose="02070309020205020404" pitchFamily="49" charset="0"/>
              <a:ea typeface="黑体" panose="02010609060101010101" pitchFamily="49" charset="-122"/>
              <a:sym typeface="Courier New" panose="02070309020205020404" pitchFamily="49" charset="0"/>
            </a:endParaRPr>
          </a:p>
        </p:txBody>
      </p:sp>
      <p:sp>
        <p:nvSpPr>
          <p:cNvPr id="13318" name="Text Box 9"/>
          <p:cNvSpPr>
            <a:spLocks noChangeArrowheads="1"/>
          </p:cNvSpPr>
          <p:nvPr/>
        </p:nvSpPr>
        <p:spPr bwMode="auto">
          <a:xfrm>
            <a:off x="2258450" y="5625614"/>
            <a:ext cx="12954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50000"/>
              </a:spcBef>
              <a:buClr>
                <a:srgbClr val="339966"/>
              </a:buClr>
              <a:buFont typeface="Wingdings" panose="05000000000000000000" pitchFamily="2" charset="2"/>
              <a:buNone/>
            </a:pPr>
            <a:r>
              <a:rPr lang="zh-CN" altLang="en-US" sz="2800" b="1" dirty="0">
                <a:solidFill>
                  <a:srgbClr val="0000FF"/>
                </a:solidFill>
                <a:latin typeface="Times New Roman" panose="02020603050405020304" pitchFamily="18" charset="0"/>
              </a:rPr>
              <a:t>爪哇岛</a:t>
            </a:r>
            <a:endParaRPr lang="zh-CN" altLang="en-US" dirty="0"/>
          </a:p>
        </p:txBody>
      </p:sp>
    </p:spTree>
    <p:extLst>
      <p:ext uri="{BB962C8B-B14F-4D97-AF65-F5344CB8AC3E}">
        <p14:creationId xmlns:p14="http://schemas.microsoft.com/office/powerpoint/2010/main" val="3839186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13317"/>
                                        </p:tgtEl>
                                        <p:attrNameLst>
                                          <p:attrName>style.visibility</p:attrName>
                                        </p:attrNameLst>
                                      </p:cBhvr>
                                      <p:to>
                                        <p:strVal val="visible"/>
                                      </p:to>
                                    </p:set>
                                    <p:animEffect>
                                      <p:cBhvr>
                                        <p:cTn id="7" dur="500"/>
                                        <p:tgtEl>
                                          <p:spTgt spid="1331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318"/>
                                        </p:tgtEl>
                                        <p:attrNameLst>
                                          <p:attrName>style.visibility</p:attrName>
                                        </p:attrNameLst>
                                      </p:cBhvr>
                                      <p:to>
                                        <p:strVal val="visible"/>
                                      </p:to>
                                    </p:set>
                                    <p:animEffect>
                                      <p:cBhvr>
                                        <p:cTn id="11"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ldLvl="0" animBg="1" autoUpdateAnimBg="0"/>
      <p:bldP spid="13318" grpId="0" bldLvl="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zh-CN" altLang="zh-CN" dirty="0">
                <a:latin typeface="黑体" panose="02010609060101010101" pitchFamily="49" charset="-122"/>
                <a:ea typeface="黑体" panose="02010609060101010101" pitchFamily="49" charset="-122"/>
              </a:rPr>
              <a:t>文件的命名规范</a:t>
            </a:r>
          </a:p>
        </p:txBody>
      </p:sp>
      <p:sp>
        <p:nvSpPr>
          <p:cNvPr id="43011" name="Rectangle 3"/>
          <p:cNvSpPr>
            <a:spLocks noGrp="1" noChangeArrowheads="1"/>
          </p:cNvSpPr>
          <p:nvPr>
            <p:ph type="body" idx="1"/>
          </p:nvPr>
        </p:nvSpPr>
        <p:spPr>
          <a:xfrm>
            <a:off x="386410" y="1690689"/>
            <a:ext cx="8229600" cy="4456112"/>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p>
            <a:pPr marL="342900" indent="-342900" algn="just">
              <a:lnSpc>
                <a:spcPct val="150000"/>
              </a:lnSpc>
              <a:buFont typeface="Times New Roman" panose="02020603050405020304" pitchFamily="18" charset="0"/>
              <a:buChar char="•"/>
            </a:pPr>
            <a:r>
              <a:rPr lang="en-US" altLang="zh-CN" sz="3600" dirty="0"/>
              <a:t>Java</a:t>
            </a:r>
            <a:r>
              <a:rPr lang="zh-CN" altLang="en-US" sz="3600" dirty="0"/>
              <a:t>源程序文件的命名规范</a:t>
            </a:r>
          </a:p>
          <a:p>
            <a:pPr lvl="1" algn="just">
              <a:lnSpc>
                <a:spcPct val="150000"/>
              </a:lnSpc>
            </a:pPr>
            <a:r>
              <a:rPr lang="zh-CN" altLang="en-US" sz="3600" dirty="0"/>
              <a:t>必须与该文件中</a:t>
            </a:r>
            <a:r>
              <a:rPr lang="en-US" altLang="zh-CN" sz="3600" dirty="0"/>
              <a:t>public</a:t>
            </a:r>
            <a:r>
              <a:rPr lang="zh-CN" altLang="en-US" sz="3600" dirty="0"/>
              <a:t>类的类名同名</a:t>
            </a:r>
          </a:p>
          <a:p>
            <a:pPr lvl="1" algn="just">
              <a:lnSpc>
                <a:spcPct val="150000"/>
              </a:lnSpc>
            </a:pPr>
            <a:r>
              <a:rPr lang="zh-CN" altLang="en-US" sz="3600" dirty="0"/>
              <a:t>后缀必须是</a:t>
            </a:r>
            <a:r>
              <a:rPr lang="en-US" altLang="zh-CN" sz="3600" dirty="0"/>
              <a:t>.java</a:t>
            </a:r>
            <a:endParaRPr lang="zh-CN" altLang="en-US" sz="3600" dirty="0"/>
          </a:p>
        </p:txBody>
      </p:sp>
    </p:spTree>
    <p:extLst>
      <p:ext uri="{BB962C8B-B14F-4D97-AF65-F5344CB8AC3E}">
        <p14:creationId xmlns:p14="http://schemas.microsoft.com/office/powerpoint/2010/main" val="2617663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266330" y="352147"/>
            <a:ext cx="6365289" cy="1143000"/>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zh-CN" altLang="en-US" dirty="0">
                <a:latin typeface="黑体" panose="02010609060101010101" pitchFamily="49" charset="-122"/>
                <a:ea typeface="黑体" panose="02010609060101010101" pitchFamily="49" charset="-122"/>
              </a:rPr>
              <a:t>类</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接口的命名规范</a:t>
            </a:r>
          </a:p>
        </p:txBody>
      </p:sp>
      <p:sp>
        <p:nvSpPr>
          <p:cNvPr id="44035" name="Rectangle 3"/>
          <p:cNvSpPr>
            <a:spLocks noGrp="1" noChangeArrowheads="1"/>
          </p:cNvSpPr>
          <p:nvPr>
            <p:ph type="body" idx="1"/>
          </p:nvPr>
        </p:nvSpPr>
        <p:spPr>
          <a:xfrm>
            <a:off x="448322" y="1575047"/>
            <a:ext cx="8229600" cy="4456112"/>
          </a:xfrm>
          <a:ln/>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533400" indent="-533400" algn="l">
              <a:lnSpc>
                <a:spcPct val="90000"/>
              </a:lnSpc>
              <a:buFontTx/>
              <a:buAutoNum type="arabicParenR"/>
            </a:pPr>
            <a:r>
              <a:rPr lang="zh-CN" altLang="en-US" dirty="0"/>
              <a:t>类名一般是名词</a:t>
            </a:r>
            <a:r>
              <a:rPr lang="en-US" altLang="zh-CN" dirty="0"/>
              <a:t>/</a:t>
            </a:r>
            <a:r>
              <a:rPr lang="zh-CN" altLang="en-US" dirty="0"/>
              <a:t>名词词组</a:t>
            </a:r>
            <a:r>
              <a:rPr lang="en-US" altLang="zh-CN" dirty="0"/>
              <a:t>: </a:t>
            </a:r>
            <a:r>
              <a:rPr lang="zh-CN" altLang="en-US" dirty="0"/>
              <a:t>每个单词的首字母大写，其它字母小写</a:t>
            </a:r>
          </a:p>
          <a:p>
            <a:pPr marL="533400" indent="-533400" algn="l">
              <a:lnSpc>
                <a:spcPct val="90000"/>
              </a:lnSpc>
              <a:buFontTx/>
              <a:buAutoNum type="arabicParenR"/>
            </a:pPr>
            <a:r>
              <a:rPr lang="zh-CN" altLang="en-US" dirty="0"/>
              <a:t>类名应当尽量简单，而且其含义能够尽量准确地刻画该类的含义</a:t>
            </a:r>
          </a:p>
          <a:p>
            <a:pPr marL="533400" indent="-533400" algn="l">
              <a:lnSpc>
                <a:spcPct val="90000"/>
              </a:lnSpc>
              <a:buFontTx/>
              <a:buAutoNum type="arabicParenR"/>
            </a:pPr>
            <a:r>
              <a:rPr lang="zh-CN" altLang="en-US" dirty="0"/>
              <a:t>一般采用全称</a:t>
            </a:r>
            <a:r>
              <a:rPr lang="en-US" altLang="zh-CN" dirty="0"/>
              <a:t>—</a:t>
            </a:r>
            <a:r>
              <a:rPr lang="zh-CN" altLang="en-US" dirty="0"/>
              <a:t>尽量少用缩写词 </a:t>
            </a:r>
          </a:p>
          <a:p>
            <a:pPr marL="533400" indent="-533400" algn="l">
              <a:lnSpc>
                <a:spcPct val="90000"/>
              </a:lnSpc>
            </a:pPr>
            <a:r>
              <a:rPr lang="zh-CN" altLang="en-US" dirty="0"/>
              <a:t>   示例</a:t>
            </a:r>
          </a:p>
          <a:p>
            <a:pPr marL="914400" lvl="1" indent="-457200" algn="l" eaLnBrk="1" hangingPunct="1">
              <a:lnSpc>
                <a:spcPct val="90000"/>
              </a:lnSpc>
            </a:pPr>
            <a:r>
              <a:rPr lang="en-US" altLang="zh-CN" sz="2400" dirty="0" err="1"/>
              <a:t>J_Clock</a:t>
            </a:r>
            <a:endParaRPr lang="zh-CN" altLang="en-US" sz="2400" dirty="0"/>
          </a:p>
          <a:p>
            <a:pPr marL="914400" lvl="1" indent="-457200" algn="l" eaLnBrk="1" hangingPunct="1">
              <a:lnSpc>
                <a:spcPct val="90000"/>
              </a:lnSpc>
            </a:pPr>
            <a:r>
              <a:rPr lang="en-US" altLang="zh-CN" sz="2400" dirty="0" err="1"/>
              <a:t>J_Circle</a:t>
            </a:r>
            <a:endParaRPr lang="zh-CN" altLang="en-US" sz="2400" dirty="0"/>
          </a:p>
          <a:p>
            <a:pPr marL="914400" lvl="1" indent="-457200" algn="l" eaLnBrk="1" hangingPunct="1">
              <a:lnSpc>
                <a:spcPct val="90000"/>
              </a:lnSpc>
            </a:pPr>
            <a:r>
              <a:rPr lang="en-US" altLang="zh-CN" sz="2400" dirty="0"/>
              <a:t>Time</a:t>
            </a:r>
            <a:endParaRPr lang="zh-CN" altLang="en-US" sz="2400" dirty="0"/>
          </a:p>
        </p:txBody>
      </p:sp>
    </p:spTree>
    <p:extLst>
      <p:ext uri="{BB962C8B-B14F-4D97-AF65-F5344CB8AC3E}">
        <p14:creationId xmlns:p14="http://schemas.microsoft.com/office/powerpoint/2010/main" val="326828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21135E8-A727-402D-B4DE-87DB4520185D}" type="slidenum">
              <a:rPr lang="zh-CN" altLang="en-US"/>
              <a:pPr/>
              <a:t>32</a:t>
            </a:fld>
            <a:endParaRPr lang="en-US" altLang="zh-CN" sz="1800">
              <a:solidFill>
                <a:schemeClr val="tx1"/>
              </a:solidFill>
              <a:latin typeface="Arial" panose="020B0604020202020204" pitchFamily="34" charset="0"/>
            </a:endParaRPr>
          </a:p>
        </p:txBody>
      </p:sp>
      <p:sp>
        <p:nvSpPr>
          <p:cNvPr id="45058" name="Rectangle 2"/>
          <p:cNvSpPr>
            <a:spLocks noGrp="1" noChangeArrowheads="1"/>
          </p:cNvSpPr>
          <p:nvPr>
            <p:ph type="title" idx="4294967295"/>
          </p:nvPr>
        </p:nvSpPr>
        <p:spPr>
          <a:xfrm>
            <a:off x="523783" y="423862"/>
            <a:ext cx="5140171" cy="1143000"/>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zh-CN" altLang="zh-CN" dirty="0">
                <a:latin typeface="黑体" panose="02010609060101010101" pitchFamily="49" charset="-122"/>
                <a:ea typeface="黑体" panose="02010609060101010101" pitchFamily="49" charset="-122"/>
              </a:rPr>
              <a:t>方法的命名规范</a:t>
            </a:r>
          </a:p>
        </p:txBody>
      </p:sp>
      <p:sp>
        <p:nvSpPr>
          <p:cNvPr id="45059" name="Rectangle 3"/>
          <p:cNvSpPr>
            <a:spLocks noGrp="1" noChangeArrowheads="1"/>
          </p:cNvSpPr>
          <p:nvPr>
            <p:ph type="body" idx="1"/>
          </p:nvPr>
        </p:nvSpPr>
        <p:spPr>
          <a:xfrm>
            <a:off x="395288" y="1916113"/>
            <a:ext cx="8229600" cy="4456112"/>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90000"/>
              </a:lnSpc>
              <a:buFontTx/>
              <a:buChar char="•"/>
            </a:pPr>
            <a:r>
              <a:rPr lang="zh-CN" altLang="en-US" sz="3200" dirty="0"/>
              <a:t>方法名一般是</a:t>
            </a:r>
          </a:p>
          <a:p>
            <a:pPr marL="742950" lvl="1" indent="-285750" algn="l" eaLnBrk="1" hangingPunct="1">
              <a:lnSpc>
                <a:spcPct val="90000"/>
              </a:lnSpc>
              <a:buFontTx/>
              <a:buChar char="–"/>
            </a:pPr>
            <a:r>
              <a:rPr lang="zh-CN" altLang="en-US" sz="2800" dirty="0"/>
              <a:t>动词</a:t>
            </a:r>
            <a:r>
              <a:rPr lang="en-US" altLang="zh-CN" sz="2800" dirty="0"/>
              <a:t>/</a:t>
            </a:r>
            <a:r>
              <a:rPr lang="zh-CN" altLang="en-US" sz="2800" dirty="0"/>
              <a:t>动词性词组</a:t>
            </a:r>
            <a:r>
              <a:rPr lang="en-US" altLang="zh-CN" sz="2800" dirty="0"/>
              <a:t>, </a:t>
            </a:r>
            <a:endParaRPr lang="zh-CN" altLang="en-US" sz="2800" dirty="0"/>
          </a:p>
          <a:p>
            <a:pPr marL="742950" lvl="1" indent="-285750" algn="l" eaLnBrk="1" hangingPunct="1">
              <a:lnSpc>
                <a:spcPct val="90000"/>
              </a:lnSpc>
              <a:buFontTx/>
              <a:buChar char="–"/>
            </a:pPr>
            <a:r>
              <a:rPr lang="zh-CN" altLang="en-US" sz="2800" dirty="0"/>
              <a:t>首字母小写</a:t>
            </a:r>
          </a:p>
          <a:p>
            <a:pPr marL="742950" lvl="1" indent="-285750" algn="l" eaLnBrk="1" hangingPunct="1">
              <a:lnSpc>
                <a:spcPct val="90000"/>
              </a:lnSpc>
              <a:buFontTx/>
              <a:buChar char="–"/>
            </a:pPr>
            <a:r>
              <a:rPr lang="zh-CN" altLang="en-US" sz="2800" dirty="0"/>
              <a:t>中间单词的首字母大写，其它字母小写</a:t>
            </a:r>
          </a:p>
          <a:p>
            <a:pPr marL="342900" indent="-342900" algn="l">
              <a:lnSpc>
                <a:spcPct val="90000"/>
              </a:lnSpc>
              <a:buFontTx/>
              <a:buChar char="•"/>
            </a:pPr>
            <a:r>
              <a:rPr lang="zh-CN" altLang="en-US" sz="3200" dirty="0"/>
              <a:t>示例</a:t>
            </a:r>
            <a:r>
              <a:rPr lang="en-US" altLang="zh-CN" sz="3200" dirty="0"/>
              <a:t>: </a:t>
            </a:r>
            <a:endParaRPr lang="zh-CN" altLang="en-US" sz="3200" dirty="0"/>
          </a:p>
          <a:p>
            <a:pPr marL="742950" lvl="1" indent="-285750" algn="l" eaLnBrk="1" hangingPunct="1">
              <a:lnSpc>
                <a:spcPct val="90000"/>
              </a:lnSpc>
            </a:pPr>
            <a:r>
              <a:rPr lang="en-US" altLang="zh-CN" sz="2800" dirty="0"/>
              <a:t>run( );</a:t>
            </a:r>
            <a:endParaRPr lang="zh-CN" altLang="en-US" sz="2800" dirty="0"/>
          </a:p>
          <a:p>
            <a:pPr marL="742950" lvl="1" indent="-285750" algn="l" eaLnBrk="1" hangingPunct="1">
              <a:lnSpc>
                <a:spcPct val="90000"/>
              </a:lnSpc>
            </a:pPr>
            <a:r>
              <a:rPr lang="en-US" altLang="zh-CN" sz="2800" dirty="0" err="1"/>
              <a:t>getBackground</a:t>
            </a:r>
            <a:r>
              <a:rPr lang="en-US" altLang="zh-CN" sz="2800" dirty="0"/>
              <a:t>( );</a:t>
            </a:r>
            <a:endParaRPr lang="zh-CN" altLang="en-US" sz="2800" dirty="0"/>
          </a:p>
          <a:p>
            <a:pPr marL="742950" lvl="1" indent="-285750" algn="l" eaLnBrk="1" hangingPunct="1">
              <a:lnSpc>
                <a:spcPct val="90000"/>
              </a:lnSpc>
            </a:pPr>
            <a:r>
              <a:rPr lang="en-US" altLang="zh-CN" sz="2800" dirty="0" err="1"/>
              <a:t>getTime</a:t>
            </a:r>
            <a:r>
              <a:rPr lang="en-US" altLang="zh-CN" sz="2800" dirty="0"/>
              <a:t>( );</a:t>
            </a:r>
            <a:endParaRPr lang="zh-CN" altLang="en-US" sz="2800" dirty="0"/>
          </a:p>
        </p:txBody>
      </p:sp>
    </p:spTree>
    <p:extLst>
      <p:ext uri="{BB962C8B-B14F-4D97-AF65-F5344CB8AC3E}">
        <p14:creationId xmlns:p14="http://schemas.microsoft.com/office/powerpoint/2010/main" val="3227844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21135E8-A727-402D-B4DE-87DB4520185D}" type="slidenum">
              <a:rPr lang="zh-CN" altLang="en-US"/>
              <a:pPr/>
              <a:t>33</a:t>
            </a:fld>
            <a:endParaRPr lang="en-US" altLang="zh-CN" sz="1800">
              <a:solidFill>
                <a:schemeClr val="tx1"/>
              </a:solidFill>
              <a:latin typeface="Arial" panose="020B0604020202020204" pitchFamily="34" charset="0"/>
            </a:endParaRPr>
          </a:p>
        </p:txBody>
      </p:sp>
      <p:sp>
        <p:nvSpPr>
          <p:cNvPr id="45058" name="Rectangle 2"/>
          <p:cNvSpPr>
            <a:spLocks noGrp="1" noChangeArrowheads="1"/>
          </p:cNvSpPr>
          <p:nvPr>
            <p:ph type="title" idx="4294967295"/>
          </p:nvPr>
        </p:nvSpPr>
        <p:spPr>
          <a:xfrm>
            <a:off x="479394" y="306879"/>
            <a:ext cx="6578353" cy="1143000"/>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zh-CN" altLang="zh-CN" dirty="0">
                <a:latin typeface="黑体" panose="02010609060101010101" pitchFamily="49" charset="-122"/>
                <a:ea typeface="黑体" panose="02010609060101010101" pitchFamily="49" charset="-122"/>
              </a:rPr>
              <a:t>方法</a:t>
            </a:r>
            <a:r>
              <a:rPr lang="zh-CN" altLang="en-US" dirty="0">
                <a:latin typeface="黑体" panose="02010609060101010101" pitchFamily="49" charset="-122"/>
                <a:ea typeface="黑体" panose="02010609060101010101" pitchFamily="49" charset="-122"/>
              </a:rPr>
              <a:t>与函数的区别与联系</a:t>
            </a:r>
            <a:endParaRPr lang="zh-CN" altLang="zh-CN" dirty="0">
              <a:latin typeface="黑体" panose="02010609060101010101" pitchFamily="49" charset="-122"/>
              <a:ea typeface="黑体" panose="02010609060101010101" pitchFamily="49" charset="-122"/>
            </a:endParaRPr>
          </a:p>
        </p:txBody>
      </p:sp>
      <p:sp>
        <p:nvSpPr>
          <p:cNvPr id="45059" name="Rectangle 3"/>
          <p:cNvSpPr>
            <a:spLocks noGrp="1" noChangeArrowheads="1"/>
          </p:cNvSpPr>
          <p:nvPr>
            <p:ph type="body" idx="1"/>
          </p:nvPr>
        </p:nvSpPr>
        <p:spPr>
          <a:xfrm>
            <a:off x="404165" y="1389309"/>
            <a:ext cx="8229600" cy="4456112"/>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l">
              <a:lnSpc>
                <a:spcPct val="150000"/>
              </a:lnSpc>
              <a:buFont typeface="Wingdings" panose="05000000000000000000" pitchFamily="2" charset="2"/>
              <a:buChar char="p"/>
            </a:pPr>
            <a:r>
              <a:rPr lang="zh-CN" altLang="en-US" sz="3200" dirty="0"/>
              <a:t>面向对象的语言叫方法</a:t>
            </a:r>
          </a:p>
          <a:p>
            <a:pPr marL="457200" indent="-457200" algn="l">
              <a:lnSpc>
                <a:spcPct val="150000"/>
              </a:lnSpc>
              <a:buFont typeface="Wingdings" panose="05000000000000000000" pitchFamily="2" charset="2"/>
              <a:buChar char="p"/>
            </a:pPr>
            <a:r>
              <a:rPr lang="zh-CN" altLang="en-US" sz="3200" dirty="0"/>
              <a:t>面向过程的语言叫函数</a:t>
            </a:r>
          </a:p>
          <a:p>
            <a:pPr marL="457200" indent="-457200" algn="l">
              <a:lnSpc>
                <a:spcPct val="150000"/>
              </a:lnSpc>
              <a:buFont typeface="Wingdings" panose="05000000000000000000" pitchFamily="2" charset="2"/>
              <a:buChar char="p"/>
            </a:pPr>
            <a:r>
              <a:rPr lang="en-US" altLang="zh-CN" sz="3200" dirty="0"/>
              <a:t>Java</a:t>
            </a:r>
            <a:r>
              <a:rPr lang="zh-CN" altLang="en-US" sz="3200" dirty="0"/>
              <a:t>一般都叫方法</a:t>
            </a:r>
          </a:p>
          <a:p>
            <a:pPr marL="457200" indent="-457200" algn="l">
              <a:lnSpc>
                <a:spcPct val="150000"/>
              </a:lnSpc>
              <a:buFont typeface="Wingdings" panose="05000000000000000000" pitchFamily="2" charset="2"/>
              <a:buChar char="p"/>
            </a:pPr>
            <a:r>
              <a:rPr lang="zh-CN" altLang="en-US" sz="3200" dirty="0"/>
              <a:t>其实函数与方法没有严格的区别，就是一个执行一定功能的语块。</a:t>
            </a:r>
            <a:endParaRPr lang="zh-CN" altLang="en-US" sz="2800" dirty="0"/>
          </a:p>
        </p:txBody>
      </p:sp>
    </p:spTree>
    <p:extLst>
      <p:ext uri="{BB962C8B-B14F-4D97-AF65-F5344CB8AC3E}">
        <p14:creationId xmlns:p14="http://schemas.microsoft.com/office/powerpoint/2010/main" val="3523182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72862" y="432046"/>
            <a:ext cx="5335480" cy="1143000"/>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zh-CN" altLang="zh-CN" dirty="0">
                <a:latin typeface="黑体" panose="02010609060101010101" pitchFamily="49" charset="-122"/>
                <a:ea typeface="黑体" panose="02010609060101010101" pitchFamily="49" charset="-122"/>
              </a:rPr>
              <a:t>变量的命名规范</a:t>
            </a:r>
          </a:p>
        </p:txBody>
      </p:sp>
      <p:sp>
        <p:nvSpPr>
          <p:cNvPr id="46083" name="Rectangle 3"/>
          <p:cNvSpPr>
            <a:spLocks noGrp="1" noChangeArrowheads="1"/>
          </p:cNvSpPr>
          <p:nvPr>
            <p:ph type="body" idx="1"/>
          </p:nvPr>
        </p:nvSpPr>
        <p:spPr>
          <a:xfrm>
            <a:off x="468313" y="1773238"/>
            <a:ext cx="8229600" cy="4456112"/>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90000"/>
              </a:lnSpc>
              <a:buFontTx/>
              <a:buChar char="•"/>
            </a:pPr>
            <a:r>
              <a:rPr lang="zh-CN" altLang="en-US" sz="2800" dirty="0"/>
              <a:t>变量名的首字母小写</a:t>
            </a:r>
          </a:p>
          <a:p>
            <a:pPr marL="342900" indent="-342900" algn="l">
              <a:lnSpc>
                <a:spcPct val="90000"/>
              </a:lnSpc>
              <a:buFontTx/>
              <a:buChar char="•"/>
            </a:pPr>
            <a:r>
              <a:rPr lang="zh-CN" altLang="en-US" sz="2800" dirty="0"/>
              <a:t>中间单词的首字母大写，其它字母小写</a:t>
            </a:r>
          </a:p>
          <a:p>
            <a:pPr marL="342900" indent="-342900" algn="l">
              <a:lnSpc>
                <a:spcPct val="90000"/>
              </a:lnSpc>
              <a:buFontTx/>
              <a:buChar char="•"/>
            </a:pPr>
            <a:r>
              <a:rPr lang="zh-CN" altLang="en-US" sz="2800" dirty="0"/>
              <a:t>变量名的首字母尽量不要用字符</a:t>
            </a:r>
            <a:r>
              <a:rPr lang="en-US" altLang="zh-CN" sz="2800" dirty="0"/>
              <a:t>: _ </a:t>
            </a:r>
            <a:r>
              <a:rPr lang="zh-CN" altLang="en-US" sz="2800" dirty="0"/>
              <a:t>或 </a:t>
            </a:r>
            <a:r>
              <a:rPr lang="en-US" altLang="zh-CN" sz="2800" dirty="0"/>
              <a:t>$</a:t>
            </a:r>
          </a:p>
          <a:p>
            <a:pPr marL="342900" indent="-342900" algn="l">
              <a:lnSpc>
                <a:spcPct val="90000"/>
              </a:lnSpc>
              <a:buFontTx/>
              <a:buChar char="•"/>
            </a:pPr>
            <a:r>
              <a:rPr lang="zh-CN" altLang="en-US" sz="2800" dirty="0"/>
              <a:t>变量名应当简短、有含义、且便于记忆</a:t>
            </a:r>
          </a:p>
          <a:p>
            <a:pPr marL="342900" indent="-342900" algn="l">
              <a:lnSpc>
                <a:spcPct val="90000"/>
              </a:lnSpc>
              <a:buFontTx/>
              <a:buChar char="•"/>
            </a:pPr>
            <a:r>
              <a:rPr lang="zh-CN" altLang="en-US" sz="2800" dirty="0"/>
              <a:t>示例</a:t>
            </a:r>
            <a:r>
              <a:rPr lang="en-US" altLang="zh-CN" sz="2800" dirty="0"/>
              <a:t>:</a:t>
            </a:r>
            <a:endParaRPr lang="zh-CN" altLang="en-US" sz="2800" dirty="0"/>
          </a:p>
          <a:p>
            <a:pPr marL="742950" lvl="1" indent="-285750" algn="l" eaLnBrk="1" hangingPunct="1">
              <a:lnSpc>
                <a:spcPct val="90000"/>
              </a:lnSpc>
            </a:pPr>
            <a:r>
              <a:rPr lang="en-US" altLang="zh-CN" sz="2800" dirty="0" err="1"/>
              <a:t>int</a:t>
            </a:r>
            <a:r>
              <a:rPr lang="en-US" altLang="zh-CN" sz="2800" dirty="0"/>
              <a:t> </a:t>
            </a:r>
            <a:r>
              <a:rPr lang="en-US" altLang="zh-CN" sz="2800" dirty="0" err="1"/>
              <a:t>i</a:t>
            </a:r>
            <a:r>
              <a:rPr lang="en-US" altLang="zh-CN" sz="2800" dirty="0"/>
              <a:t>;</a:t>
            </a:r>
            <a:endParaRPr lang="zh-CN" altLang="en-US" sz="2800" dirty="0"/>
          </a:p>
          <a:p>
            <a:pPr marL="742950" lvl="1" indent="-285750" algn="l" eaLnBrk="1" hangingPunct="1">
              <a:lnSpc>
                <a:spcPct val="90000"/>
              </a:lnSpc>
            </a:pPr>
            <a:r>
              <a:rPr lang="en-US" altLang="zh-CN" sz="2800" dirty="0"/>
              <a:t>char c;</a:t>
            </a:r>
            <a:endParaRPr lang="zh-CN" altLang="en-US" sz="2800" dirty="0"/>
          </a:p>
          <a:p>
            <a:pPr marL="742950" lvl="1" indent="-285750" algn="l" eaLnBrk="1" hangingPunct="1">
              <a:lnSpc>
                <a:spcPct val="90000"/>
              </a:lnSpc>
            </a:pPr>
            <a:r>
              <a:rPr lang="en-US" altLang="zh-CN" sz="2800" dirty="0"/>
              <a:t>double </a:t>
            </a:r>
            <a:r>
              <a:rPr lang="en-US" altLang="zh-CN" sz="2800" dirty="0" err="1"/>
              <a:t>widthBox</a:t>
            </a:r>
            <a:r>
              <a:rPr lang="en-US" altLang="zh-CN" sz="2800" dirty="0"/>
              <a:t>;</a:t>
            </a:r>
            <a:endParaRPr lang="zh-CN" altLang="en-US" sz="2800" dirty="0"/>
          </a:p>
          <a:p>
            <a:pPr marL="342900" indent="-342900" algn="l">
              <a:lnSpc>
                <a:spcPct val="90000"/>
              </a:lnSpc>
            </a:pPr>
            <a:r>
              <a:rPr lang="en-US" altLang="zh-CN" sz="2800" dirty="0"/>
              <a:t>    </a:t>
            </a:r>
            <a:r>
              <a:rPr lang="en-US" altLang="zh-CN" sz="3200" dirty="0" err="1"/>
              <a:t>int</a:t>
            </a:r>
            <a:r>
              <a:rPr lang="en-US" altLang="zh-CN" sz="2800" dirty="0"/>
              <a:t> length;</a:t>
            </a:r>
            <a:endParaRPr lang="zh-CN" altLang="en-US" sz="2800" dirty="0"/>
          </a:p>
          <a:p>
            <a:pPr marL="742950" lvl="1" indent="-285750" algn="l" eaLnBrk="1" hangingPunct="1">
              <a:lnSpc>
                <a:spcPct val="90000"/>
              </a:lnSpc>
            </a:pPr>
            <a:endParaRPr lang="zh-CN" altLang="en-US" sz="2800" dirty="0"/>
          </a:p>
        </p:txBody>
      </p:sp>
    </p:spTree>
    <p:extLst>
      <p:ext uri="{BB962C8B-B14F-4D97-AF65-F5344CB8AC3E}">
        <p14:creationId xmlns:p14="http://schemas.microsoft.com/office/powerpoint/2010/main" val="114506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468313" y="449802"/>
            <a:ext cx="5495278" cy="1143000"/>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zh-CN" altLang="zh-CN" dirty="0">
                <a:latin typeface="黑体" panose="02010609060101010101" pitchFamily="49" charset="-122"/>
                <a:ea typeface="黑体" panose="02010609060101010101" pitchFamily="49" charset="-122"/>
              </a:rPr>
              <a:t>变量的命名规范</a:t>
            </a:r>
          </a:p>
        </p:txBody>
      </p:sp>
      <p:sp>
        <p:nvSpPr>
          <p:cNvPr id="47107" name="Rectangle 3"/>
          <p:cNvSpPr>
            <a:spLocks noGrp="1" noChangeArrowheads="1"/>
          </p:cNvSpPr>
          <p:nvPr>
            <p:ph type="body" idx="1"/>
          </p:nvPr>
        </p:nvSpPr>
        <p:spPr>
          <a:xfrm>
            <a:off x="468313" y="1844675"/>
            <a:ext cx="8229600" cy="3863667"/>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Tx/>
              <a:buChar char="•"/>
            </a:pPr>
            <a:r>
              <a:rPr lang="zh-CN" altLang="en-US" sz="3200" dirty="0"/>
              <a:t>变量名常常由表示其所扮演的角色与数据类型组成</a:t>
            </a:r>
          </a:p>
          <a:p>
            <a:pPr marL="342900" indent="-342900" algn="l">
              <a:buFontTx/>
              <a:buChar char="•"/>
            </a:pPr>
            <a:r>
              <a:rPr lang="zh-CN" altLang="en-US" sz="3200" dirty="0"/>
              <a:t>示例</a:t>
            </a:r>
            <a:r>
              <a:rPr lang="en-US" altLang="zh-CN" sz="3200" dirty="0"/>
              <a:t>: </a:t>
            </a:r>
            <a:endParaRPr lang="zh-CN" altLang="en-US" sz="3200" dirty="0"/>
          </a:p>
          <a:p>
            <a:pPr marL="742950" lvl="1" indent="-285750" algn="l" eaLnBrk="1" hangingPunct="1"/>
            <a:r>
              <a:rPr lang="en-US" altLang="zh-CN" sz="2800" dirty="0"/>
              <a:t>     Point     </a:t>
            </a:r>
            <a:r>
              <a:rPr lang="en-US" altLang="zh-CN" sz="2800" dirty="0" err="1"/>
              <a:t>startingPoint</a:t>
            </a:r>
            <a:r>
              <a:rPr lang="en-US" altLang="zh-CN" sz="2800" dirty="0"/>
              <a:t>, </a:t>
            </a:r>
            <a:r>
              <a:rPr lang="en-US" altLang="zh-CN" sz="2800" dirty="0" err="1"/>
              <a:t>centerPoint</a:t>
            </a:r>
            <a:r>
              <a:rPr lang="en-US" altLang="zh-CN" sz="2800" dirty="0"/>
              <a:t>;</a:t>
            </a:r>
            <a:endParaRPr lang="zh-CN" altLang="en-US" sz="2800" dirty="0"/>
          </a:p>
          <a:p>
            <a:pPr marL="742950" lvl="1" indent="-285750" algn="l" eaLnBrk="1" hangingPunct="1"/>
            <a:r>
              <a:rPr lang="en-US" altLang="zh-CN" sz="2800" dirty="0"/>
              <a:t>     Name    </a:t>
            </a:r>
            <a:r>
              <a:rPr lang="en-US" altLang="zh-CN" sz="2800" dirty="0" err="1"/>
              <a:t>loginName</a:t>
            </a:r>
            <a:r>
              <a:rPr lang="en-US" altLang="zh-CN" sz="2800" dirty="0"/>
              <a:t>;</a:t>
            </a:r>
            <a:endParaRPr lang="zh-CN" altLang="en-US" sz="2800" dirty="0"/>
          </a:p>
        </p:txBody>
      </p:sp>
    </p:spTree>
    <p:extLst>
      <p:ext uri="{BB962C8B-B14F-4D97-AF65-F5344CB8AC3E}">
        <p14:creationId xmlns:p14="http://schemas.microsoft.com/office/powerpoint/2010/main" val="2076477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bwMode="auto">
          <a:xfrm>
            <a:off x="900113" y="563563"/>
            <a:ext cx="8229600" cy="1143000"/>
          </a:xfrm>
          <a:prstGeom prst="rect">
            <a:avLst/>
          </a:prstGeo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关键字</a:t>
            </a:r>
            <a:r>
              <a:rPr lang="en-US" altLang="zh-CN" dirty="0">
                <a:latin typeface="黑体" panose="02010609060101010101" pitchFamily="49" charset="-122"/>
                <a:ea typeface="黑体" panose="02010609060101010101" pitchFamily="49" charset="-122"/>
              </a:rPr>
              <a:t>(50</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pic>
        <p:nvPicPr>
          <p:cNvPr id="48131" name="Picture 4"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61879"/>
            <a:ext cx="696436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760018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619772" y="143184"/>
            <a:ext cx="7886700" cy="1325563"/>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文件中的注释</a:t>
            </a:r>
          </a:p>
        </p:txBody>
      </p:sp>
      <p:sp>
        <p:nvSpPr>
          <p:cNvPr id="49155" name="Rectangle 3"/>
          <p:cNvSpPr>
            <a:spLocks noGrp="1" noChangeArrowheads="1"/>
          </p:cNvSpPr>
          <p:nvPr>
            <p:ph type="body" idx="1"/>
          </p:nvPr>
        </p:nvSpPr>
        <p:spPr>
          <a:xfrm>
            <a:off x="450973" y="1711466"/>
            <a:ext cx="8374063" cy="3659526"/>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l">
              <a:buFont typeface="Wingdings" panose="05000000000000000000" pitchFamily="2" charset="2"/>
              <a:buChar char="p"/>
            </a:pPr>
            <a:r>
              <a:rPr lang="zh-CN" altLang="en-US" sz="2800" dirty="0"/>
              <a:t>与其它编程语言一样，也可以在</a:t>
            </a:r>
            <a:r>
              <a:rPr lang="en-US" altLang="zh-CN" sz="2800" dirty="0"/>
              <a:t>Java</a:t>
            </a:r>
            <a:r>
              <a:rPr lang="zh-CN" altLang="en-US" sz="2800" dirty="0"/>
              <a:t>文件添加注释，</a:t>
            </a:r>
            <a:r>
              <a:rPr lang="en-US" altLang="zh-CN" sz="2800" dirty="0"/>
              <a:t>Java</a:t>
            </a:r>
            <a:r>
              <a:rPr lang="zh-CN" altLang="en-US" sz="2800" dirty="0"/>
              <a:t>文件中的注释有三种：</a:t>
            </a:r>
          </a:p>
          <a:p>
            <a:pPr marL="800100" lvl="1" indent="-342900" algn="l" eaLnBrk="1" hangingPunct="1">
              <a:buFont typeface="Wingdings" panose="05000000000000000000" pitchFamily="2" charset="2"/>
              <a:buChar char="p"/>
            </a:pPr>
            <a:r>
              <a:rPr lang="zh-CN" altLang="en-US" sz="2400" dirty="0"/>
              <a:t>单行注释：以</a:t>
            </a:r>
            <a:r>
              <a:rPr lang="en-US" altLang="zh-CN" sz="2400" dirty="0"/>
              <a:t>//</a:t>
            </a:r>
            <a:r>
              <a:rPr lang="zh-CN" altLang="en-US" sz="2400" dirty="0"/>
              <a:t>开始，在行尾结束；</a:t>
            </a:r>
          </a:p>
          <a:p>
            <a:pPr marL="800100" lvl="1" indent="-342900" algn="l" eaLnBrk="1" hangingPunct="1">
              <a:buFont typeface="Wingdings" panose="05000000000000000000" pitchFamily="2" charset="2"/>
              <a:buChar char="p"/>
            </a:pPr>
            <a:r>
              <a:rPr lang="zh-CN" altLang="en-US" sz="2400" dirty="0"/>
              <a:t>多行注释：以</a:t>
            </a:r>
            <a:r>
              <a:rPr lang="en-US" altLang="zh-CN" sz="2400" dirty="0"/>
              <a:t>/*</a:t>
            </a:r>
            <a:r>
              <a:rPr lang="zh-CN" altLang="en-US" sz="2400" dirty="0"/>
              <a:t>开始，以*</a:t>
            </a:r>
            <a:r>
              <a:rPr lang="en-US" altLang="zh-CN" sz="2400" dirty="0"/>
              <a:t>/</a:t>
            </a:r>
            <a:r>
              <a:rPr lang="zh-CN" altLang="en-US" sz="2400" dirty="0"/>
              <a:t>结束，可以有多行；</a:t>
            </a:r>
          </a:p>
          <a:p>
            <a:pPr marL="800100" lvl="1" indent="-342900" algn="l" eaLnBrk="1" hangingPunct="1">
              <a:buFont typeface="Wingdings" panose="05000000000000000000" pitchFamily="2" charset="2"/>
              <a:buChar char="p"/>
            </a:pPr>
            <a:r>
              <a:rPr lang="zh-CN" altLang="en-US" sz="2400" dirty="0"/>
              <a:t>文档注释：以</a:t>
            </a:r>
            <a:r>
              <a:rPr lang="en-US" altLang="zh-CN" sz="2400" dirty="0"/>
              <a:t>/**</a:t>
            </a:r>
            <a:r>
              <a:rPr lang="zh-CN" altLang="en-US" sz="2400" dirty="0"/>
              <a:t>开始，以*</a:t>
            </a:r>
            <a:r>
              <a:rPr lang="en-US" altLang="zh-CN" sz="2400" dirty="0"/>
              <a:t>/</a:t>
            </a:r>
            <a:r>
              <a:rPr lang="zh-CN" altLang="en-US" sz="2400" dirty="0"/>
              <a:t>结束，可以有多行，</a:t>
            </a:r>
          </a:p>
          <a:p>
            <a:pPr marL="457200" indent="-457200" algn="l">
              <a:buFont typeface="Wingdings" panose="05000000000000000000" pitchFamily="2" charset="2"/>
              <a:buChar char="p"/>
            </a:pPr>
            <a:r>
              <a:rPr lang="zh-CN" altLang="en-US" sz="2800" dirty="0"/>
              <a:t>可以使用</a:t>
            </a:r>
            <a:r>
              <a:rPr lang="en-US" altLang="zh-CN" sz="2800" dirty="0" err="1"/>
              <a:t>javadoc</a:t>
            </a:r>
            <a:r>
              <a:rPr lang="zh-CN" altLang="en-US" sz="2800" dirty="0"/>
              <a:t>命令，将文档注释从源代码中提取出来，生成</a:t>
            </a:r>
            <a:r>
              <a:rPr lang="en-US" altLang="zh-CN" sz="2800" dirty="0"/>
              <a:t>HTML</a:t>
            </a:r>
            <a:r>
              <a:rPr lang="zh-CN" altLang="en-US" sz="2800" dirty="0"/>
              <a:t>文件，形成类似于</a:t>
            </a:r>
            <a:r>
              <a:rPr lang="en-US" altLang="zh-CN" sz="2800" dirty="0"/>
              <a:t>Java API</a:t>
            </a:r>
            <a:r>
              <a:rPr lang="zh-CN" altLang="en-US" sz="2800" dirty="0"/>
              <a:t>文档的帮助说明文件。</a:t>
            </a:r>
          </a:p>
        </p:txBody>
      </p:sp>
    </p:spTree>
    <p:extLst>
      <p:ext uri="{BB962C8B-B14F-4D97-AF65-F5344CB8AC3E}">
        <p14:creationId xmlns:p14="http://schemas.microsoft.com/office/powerpoint/2010/main" val="960360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50" y="142954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solidFill>
                  <a:schemeClr val="tx1"/>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800" dirty="0"/>
              <a:t> </a:t>
            </a:r>
            <a:r>
              <a:rPr lang="en-US" altLang="zh-CN" sz="2800" dirty="0"/>
              <a:t>JAVA</a:t>
            </a:r>
            <a:r>
              <a:rPr lang="zh-CN" altLang="en-US" sz="2800" dirty="0"/>
              <a:t>的定义及主要特征</a:t>
            </a:r>
          </a:p>
        </p:txBody>
      </p:sp>
      <p:sp>
        <p:nvSpPr>
          <p:cNvPr id="8" name="标题 1"/>
          <p:cNvSpPr>
            <a:spLocks noGrp="1"/>
          </p:cNvSpPr>
          <p:nvPr>
            <p:ph type="title"/>
          </p:nvPr>
        </p:nvSpPr>
        <p:spPr>
          <a:xfrm>
            <a:off x="1386099" y="313656"/>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50" y="222159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t> </a:t>
            </a:r>
            <a:r>
              <a:rPr lang="en-US" altLang="zh-CN" sz="2800" dirty="0"/>
              <a:t>JAVA</a:t>
            </a:r>
            <a:r>
              <a:rPr lang="zh-CN" altLang="en-US" sz="2800" dirty="0"/>
              <a:t>的运行机制</a:t>
            </a:r>
          </a:p>
        </p:txBody>
      </p:sp>
      <p:sp>
        <p:nvSpPr>
          <p:cNvPr id="12" name="Text Box 11"/>
          <p:cNvSpPr txBox="1">
            <a:spLocks noChangeArrowheads="1"/>
          </p:cNvSpPr>
          <p:nvPr/>
        </p:nvSpPr>
        <p:spPr bwMode="auto">
          <a:xfrm>
            <a:off x="1312550" y="30136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a:t>
            </a:r>
            <a:r>
              <a:rPr lang="en-US" altLang="zh-CN" dirty="0"/>
              <a:t>JAVA</a:t>
            </a:r>
            <a:r>
              <a:rPr lang="zh-CN" altLang="en-US" dirty="0"/>
              <a:t>帮助文档</a:t>
            </a:r>
          </a:p>
        </p:txBody>
      </p:sp>
      <p:sp>
        <p:nvSpPr>
          <p:cNvPr id="18" name="Text Box 11"/>
          <p:cNvSpPr txBox="1">
            <a:spLocks noChangeArrowheads="1"/>
          </p:cNvSpPr>
          <p:nvPr/>
        </p:nvSpPr>
        <p:spPr bwMode="auto">
          <a:xfrm>
            <a:off x="1312550" y="3805691"/>
            <a:ext cx="522077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solidFill>
                  <a:srgbClr val="FF0000"/>
                </a:solidFill>
              </a:rPr>
              <a:t> 平台及应用程序命名规范</a:t>
            </a:r>
          </a:p>
        </p:txBody>
      </p:sp>
      <p:sp>
        <p:nvSpPr>
          <p:cNvPr id="19" name="Text Box 11"/>
          <p:cNvSpPr txBox="1">
            <a:spLocks noChangeArrowheads="1"/>
          </p:cNvSpPr>
          <p:nvPr/>
        </p:nvSpPr>
        <p:spPr bwMode="auto">
          <a:xfrm>
            <a:off x="1312550" y="4597741"/>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集成开发环境</a:t>
            </a:r>
          </a:p>
        </p:txBody>
      </p:sp>
    </p:spTree>
    <p:extLst>
      <p:ext uri="{BB962C8B-B14F-4D97-AF65-F5344CB8AC3E}">
        <p14:creationId xmlns:p14="http://schemas.microsoft.com/office/powerpoint/2010/main" val="404993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8"/>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9"/>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idx="4294967295"/>
          </p:nvPr>
        </p:nvSpPr>
        <p:spPr>
          <a:xfrm>
            <a:off x="517865" y="523783"/>
            <a:ext cx="6957134" cy="907677"/>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sym typeface="宋体" panose="02010600030101010101" pitchFamily="2" charset="-122"/>
              </a:rPr>
              <a:t>Java</a:t>
            </a:r>
            <a:r>
              <a:rPr lang="zh-CN" altLang="en-US" dirty="0">
                <a:latin typeface="黑体" panose="02010609060101010101" pitchFamily="49" charset="-122"/>
                <a:ea typeface="黑体" panose="02010609060101010101" pitchFamily="49" charset="-122"/>
                <a:sym typeface="宋体" panose="02010600030101010101" pitchFamily="2" charset="-122"/>
              </a:rPr>
              <a:t>集成</a:t>
            </a:r>
            <a:r>
              <a:rPr lang="en-US" altLang="zh-CN" dirty="0" err="1">
                <a:latin typeface="黑体" panose="02010609060101010101" pitchFamily="49" charset="-122"/>
                <a:ea typeface="黑体" panose="02010609060101010101" pitchFamily="49" charset="-122"/>
                <a:sym typeface="宋体" panose="02010600030101010101" pitchFamily="2" charset="-122"/>
              </a:rPr>
              <a:t>开发环境</a:t>
            </a:r>
            <a:r>
              <a:rPr lang="zh-CN" altLang="en-US" dirty="0"/>
              <a:t>（</a:t>
            </a:r>
            <a:r>
              <a:rPr lang="en-US" altLang="zh-CN" dirty="0"/>
              <a:t>IDE</a:t>
            </a:r>
            <a:r>
              <a:rPr lang="zh-CN" altLang="en-US" dirty="0"/>
              <a:t>）</a:t>
            </a:r>
            <a:endParaRPr lang="zh-CN" altLang="en-US" dirty="0">
              <a:latin typeface="黑体" panose="02010609060101010101" pitchFamily="49" charset="-122"/>
              <a:ea typeface="黑体" panose="02010609060101010101" pitchFamily="49" charset="-122"/>
            </a:endParaRPr>
          </a:p>
        </p:txBody>
      </p:sp>
      <p:sp>
        <p:nvSpPr>
          <p:cNvPr id="2" name="矩形 1"/>
          <p:cNvSpPr/>
          <p:nvPr/>
        </p:nvSpPr>
        <p:spPr>
          <a:xfrm>
            <a:off x="705775" y="1546869"/>
            <a:ext cx="6032376" cy="3416320"/>
          </a:xfrm>
          <a:prstGeom prst="rect">
            <a:avLst/>
          </a:prstGeom>
        </p:spPr>
        <p:txBody>
          <a:bodyPr wrap="square">
            <a:spAutoFit/>
          </a:bodyPr>
          <a:lstStyle/>
          <a:p>
            <a:r>
              <a:rPr lang="en-US" altLang="zh-CN" sz="3600" dirty="0" err="1"/>
              <a:t>JBuilder</a:t>
            </a:r>
            <a:endParaRPr lang="en-US" altLang="zh-CN" sz="3600" dirty="0"/>
          </a:p>
          <a:p>
            <a:r>
              <a:rPr lang="en-US" altLang="zh-CN" sz="3600" dirty="0"/>
              <a:t>Eclipse</a:t>
            </a:r>
          </a:p>
          <a:p>
            <a:r>
              <a:rPr lang="en-US" altLang="zh-CN" sz="3600" dirty="0" err="1"/>
              <a:t>JCreator</a:t>
            </a:r>
            <a:endParaRPr lang="en-US" altLang="zh-CN" sz="3600" dirty="0"/>
          </a:p>
          <a:p>
            <a:r>
              <a:rPr lang="en-US" altLang="zh-CN" sz="3600" dirty="0"/>
              <a:t>Forte for Java</a:t>
            </a:r>
          </a:p>
          <a:p>
            <a:r>
              <a:rPr lang="en-US" altLang="zh-CN" sz="3600" dirty="0"/>
              <a:t>Visual J++ </a:t>
            </a:r>
          </a:p>
          <a:p>
            <a:r>
              <a:rPr lang="en-US" altLang="zh-CN" sz="3600" dirty="0"/>
              <a:t>WSAD ……</a:t>
            </a:r>
            <a:endParaRPr lang="zh-CN" altLang="en-US" sz="3600" dirty="0"/>
          </a:p>
        </p:txBody>
      </p:sp>
    </p:spTree>
    <p:extLst>
      <p:ext uri="{BB962C8B-B14F-4D97-AF65-F5344CB8AC3E}">
        <p14:creationId xmlns:p14="http://schemas.microsoft.com/office/powerpoint/2010/main" val="7185559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语言简介</a:t>
            </a:r>
          </a:p>
        </p:txBody>
      </p:sp>
      <p:sp>
        <p:nvSpPr>
          <p:cNvPr id="14339" name="Rectangle 3"/>
          <p:cNvSpPr>
            <a:spLocks noGrp="1" noChangeArrowheads="1"/>
          </p:cNvSpPr>
          <p:nvPr>
            <p:ph type="body" idx="1"/>
          </p:nvPr>
        </p:nvSpPr>
        <p:spPr>
          <a:xfrm>
            <a:off x="384968" y="1584157"/>
            <a:ext cx="8374063" cy="4337249"/>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是一种程序设计语言，由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Sun Microsystem</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公司于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年推出；</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早在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dirty="0">
                <a:latin typeface="Times New Roman" panose="02020603050405020304" pitchFamily="18" charset="0"/>
                <a:ea typeface="宋体" panose="02010600030101010101" pitchFamily="2" charset="-122"/>
                <a:cs typeface="Times New Roman" panose="02020603050405020304" pitchFamily="18" charset="0"/>
              </a:rPr>
              <a:t>Sun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公司的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James Gosling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等人开始开发名为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Oak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的程序设计语言，希望用来控制嵌入在有线电视机顶盒和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PDA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等设备中的微处理器；</a:t>
            </a:r>
          </a:p>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1994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dirty="0">
                <a:latin typeface="Times New Roman" panose="02020603050405020304" pitchFamily="18" charset="0"/>
                <a:ea typeface="宋体" panose="02010600030101010101" pitchFamily="2" charset="-122"/>
                <a:cs typeface="Times New Roman" panose="02020603050405020304" pitchFamily="18" charset="0"/>
              </a:rPr>
              <a:t>Oak</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语言正式更名为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语言凭借其独有的安全性、可移植性和平台无关性，迅速走红。</a:t>
            </a:r>
          </a:p>
        </p:txBody>
      </p:sp>
    </p:spTree>
    <p:extLst>
      <p:ext uri="{BB962C8B-B14F-4D97-AF65-F5344CB8AC3E}">
        <p14:creationId xmlns:p14="http://schemas.microsoft.com/office/powerpoint/2010/main" val="3522411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0"/>
          </p:nvPr>
        </p:nvSpPr>
        <p:spPr/>
        <p:txBody>
          <a:bodyPr/>
          <a:lstStyle/>
          <a:p>
            <a:fld id="{BBE96942-AECF-401D-9B90-293CAD6C3DA6}" type="slidenum">
              <a:rPr lang="zh-CN" altLang="en-US"/>
              <a:pPr/>
              <a:t>40</a:t>
            </a:fld>
            <a:endParaRPr lang="en-US" altLang="zh-CN" sz="1800">
              <a:solidFill>
                <a:schemeClr val="tx1"/>
              </a:solidFill>
              <a:latin typeface="Arial" panose="020B0604020202020204" pitchFamily="34" charset="0"/>
            </a:endParaRPr>
          </a:p>
        </p:txBody>
      </p:sp>
      <p:sp>
        <p:nvSpPr>
          <p:cNvPr id="51202" name="Rectangle 4"/>
          <p:cNvSpPr>
            <a:spLocks noGrp="1" noChangeArrowheads="1"/>
          </p:cNvSpPr>
          <p:nvPr>
            <p:ph type="title" idx="4294967295"/>
          </p:nvPr>
        </p:nvSpPr>
        <p:spPr>
          <a:xfrm>
            <a:off x="611188" y="7938"/>
            <a:ext cx="7772400" cy="874712"/>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fontScale="90000"/>
          </a:bodyPr>
          <a:lstStyle/>
          <a:p>
            <a:r>
              <a:rPr lang="zh-CN" altLang="en-US" dirty="0">
                <a:latin typeface="黑体" panose="02010609060101010101" pitchFamily="49" charset="-122"/>
                <a:ea typeface="黑体" panose="02010609060101010101" pitchFamily="49" charset="-122"/>
              </a:rPr>
              <a:t>优秀的</a:t>
            </a:r>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集成开发环境</a:t>
            </a:r>
            <a:r>
              <a:rPr lang="en-US" altLang="zh-CN" dirty="0">
                <a:latin typeface="黑体" panose="02010609060101010101" pitchFamily="49" charset="-122"/>
                <a:ea typeface="黑体" panose="02010609060101010101" pitchFamily="49" charset="-122"/>
              </a:rPr>
              <a:t>Eclipse </a:t>
            </a:r>
            <a:endParaRPr lang="zh-CN" altLang="en-US" dirty="0">
              <a:latin typeface="黑体" panose="02010609060101010101" pitchFamily="49" charset="-122"/>
              <a:ea typeface="黑体" panose="02010609060101010101" pitchFamily="49" charset="-122"/>
            </a:endParaRPr>
          </a:p>
        </p:txBody>
      </p:sp>
      <p:sp>
        <p:nvSpPr>
          <p:cNvPr id="51203" name="Text Box 5"/>
          <p:cNvSpPr>
            <a:spLocks noChangeArrowheads="1"/>
          </p:cNvSpPr>
          <p:nvPr/>
        </p:nvSpPr>
        <p:spPr bwMode="auto">
          <a:xfrm>
            <a:off x="611188" y="1219986"/>
            <a:ext cx="799306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ct val="50000"/>
              </a:spcBef>
              <a:buSzPct val="100000"/>
              <a:buFont typeface="Times New Roman" panose="02020603050405020304" pitchFamily="18" charset="0"/>
              <a:buNone/>
            </a:pPr>
            <a:r>
              <a:rPr lang="en-US" altLang="zh-CN" sz="2400" dirty="0">
                <a:sym typeface="Arial" panose="020B0604020202020204" pitchFamily="34" charset="0"/>
              </a:rPr>
              <a:t>      Eclipse</a:t>
            </a:r>
            <a:r>
              <a:rPr lang="zh-CN" altLang="en-US" sz="2400" dirty="0">
                <a:sym typeface="Arial" panose="020B0604020202020204" pitchFamily="34" charset="0"/>
              </a:rPr>
              <a:t>最初是</a:t>
            </a:r>
            <a:r>
              <a:rPr lang="en-US" altLang="zh-CN" sz="2400" dirty="0">
                <a:sym typeface="Arial" panose="020B0604020202020204" pitchFamily="34" charset="0"/>
              </a:rPr>
              <a:t>IBM</a:t>
            </a:r>
            <a:r>
              <a:rPr lang="zh-CN" altLang="en-US" sz="2400" dirty="0">
                <a:sym typeface="Arial" panose="020B0604020202020204" pitchFamily="34" charset="0"/>
              </a:rPr>
              <a:t>开发的一个软件产品</a:t>
            </a:r>
            <a:r>
              <a:rPr lang="en-US" altLang="zh-CN" sz="2400" dirty="0">
                <a:sym typeface="Arial" panose="020B0604020202020204" pitchFamily="34" charset="0"/>
              </a:rPr>
              <a:t>.</a:t>
            </a:r>
            <a:r>
              <a:rPr lang="zh-CN" altLang="en-US" sz="2400" dirty="0">
                <a:sym typeface="Arial" panose="020B0604020202020204" pitchFamily="34" charset="0"/>
              </a:rPr>
              <a:t>。</a:t>
            </a:r>
            <a:r>
              <a:rPr lang="en-US" altLang="zh-CN" sz="2400" dirty="0">
                <a:sym typeface="Arial" panose="020B0604020202020204" pitchFamily="34" charset="0"/>
              </a:rPr>
              <a:t>Eclipse</a:t>
            </a:r>
            <a:r>
              <a:rPr lang="zh-CN" altLang="en-US" sz="2400" dirty="0">
                <a:sym typeface="Arial" panose="020B0604020202020204" pitchFamily="34" charset="0"/>
              </a:rPr>
              <a:t>的设计思想是：一切皆为插件。它自身的核心是非常小的，其他所有功能都以插件的形式附加到该核心上。 </a:t>
            </a:r>
          </a:p>
          <a:p>
            <a:pPr>
              <a:spcBef>
                <a:spcPct val="50000"/>
              </a:spcBef>
              <a:buSzPct val="100000"/>
              <a:buFont typeface="Times New Roman" panose="02020603050405020304" pitchFamily="18" charset="0"/>
              <a:buNone/>
            </a:pPr>
            <a:r>
              <a:rPr lang="zh-CN" altLang="en-US" sz="2400" dirty="0">
                <a:sym typeface="Arial" panose="020B0604020202020204" pitchFamily="34" charset="0"/>
              </a:rPr>
              <a:t>      </a:t>
            </a:r>
            <a:r>
              <a:rPr lang="en-US" altLang="zh-CN" sz="2400" dirty="0">
                <a:sym typeface="Arial" panose="020B0604020202020204" pitchFamily="34" charset="0"/>
              </a:rPr>
              <a:t>Eclipse</a:t>
            </a:r>
            <a:r>
              <a:rPr lang="zh-CN" altLang="en-US" sz="2400" dirty="0">
                <a:sym typeface="Arial" panose="020B0604020202020204" pitchFamily="34" charset="0"/>
              </a:rPr>
              <a:t>有三个最吸引人的地方：一是它创新性的图形</a:t>
            </a:r>
            <a:r>
              <a:rPr lang="en-US" altLang="zh-CN" sz="2400" dirty="0">
                <a:sym typeface="Arial" panose="020B0604020202020204" pitchFamily="34" charset="0"/>
              </a:rPr>
              <a:t>API</a:t>
            </a:r>
            <a:r>
              <a:rPr lang="zh-CN" altLang="en-US" sz="2400" dirty="0">
                <a:sym typeface="Arial" panose="020B0604020202020204" pitchFamily="34" charset="0"/>
              </a:rPr>
              <a:t>，即</a:t>
            </a:r>
            <a:r>
              <a:rPr lang="en-US" altLang="zh-CN" sz="2400" dirty="0">
                <a:sym typeface="Arial" panose="020B0604020202020204" pitchFamily="34" charset="0"/>
              </a:rPr>
              <a:t>SWT/</a:t>
            </a:r>
            <a:r>
              <a:rPr lang="en-US" altLang="zh-CN" sz="2400" dirty="0" err="1">
                <a:sym typeface="Arial" panose="020B0604020202020204" pitchFamily="34" charset="0"/>
              </a:rPr>
              <a:t>JFace</a:t>
            </a:r>
            <a:r>
              <a:rPr lang="zh-CN" altLang="en-US" sz="2400" dirty="0">
                <a:sym typeface="Arial" panose="020B0604020202020204" pitchFamily="34" charset="0"/>
              </a:rPr>
              <a:t>；二是它的插件机制；三是利用它的插件机制开发的众多功能强大的插件。 </a:t>
            </a:r>
          </a:p>
          <a:p>
            <a:pPr>
              <a:spcBef>
                <a:spcPct val="50000"/>
              </a:spcBef>
              <a:buSzPct val="100000"/>
              <a:buFont typeface="Times New Roman" panose="02020603050405020304" pitchFamily="18" charset="0"/>
              <a:buNone/>
            </a:pPr>
            <a:r>
              <a:rPr lang="zh-CN" altLang="en-US" sz="2400" dirty="0">
                <a:sym typeface="Arial" panose="020B0604020202020204" pitchFamily="34" charset="0"/>
              </a:rPr>
              <a:t>      尽管 </a:t>
            </a:r>
            <a:r>
              <a:rPr lang="en-US" altLang="zh-CN" sz="2400" dirty="0">
                <a:sym typeface="Arial" panose="020B0604020202020204" pitchFamily="34" charset="0"/>
              </a:rPr>
              <a:t>Eclipse</a:t>
            </a:r>
            <a:r>
              <a:rPr lang="zh-CN" altLang="en-US" sz="2400" dirty="0">
                <a:sym typeface="Arial" panose="020B0604020202020204" pitchFamily="34" charset="0"/>
              </a:rPr>
              <a:t>是使用</a:t>
            </a:r>
            <a:r>
              <a:rPr lang="en-US" altLang="zh-CN" sz="2400" dirty="0">
                <a:sym typeface="Arial" panose="020B0604020202020204" pitchFamily="34" charset="0"/>
              </a:rPr>
              <a:t>Java</a:t>
            </a:r>
            <a:r>
              <a:rPr lang="zh-CN" altLang="en-US" sz="2400" dirty="0">
                <a:sym typeface="Arial" panose="020B0604020202020204" pitchFamily="34" charset="0"/>
              </a:rPr>
              <a:t>语言开发的，但它的用途并不限于</a:t>
            </a:r>
            <a:r>
              <a:rPr lang="en-US" altLang="zh-CN" sz="2400" dirty="0">
                <a:sym typeface="Arial" panose="020B0604020202020204" pitchFamily="34" charset="0"/>
              </a:rPr>
              <a:t>Java</a:t>
            </a:r>
            <a:r>
              <a:rPr lang="zh-CN" altLang="en-US" sz="2400" dirty="0">
                <a:sym typeface="Arial" panose="020B0604020202020204" pitchFamily="34" charset="0"/>
              </a:rPr>
              <a:t>语言；例如，支持诸如</a:t>
            </a:r>
            <a:r>
              <a:rPr lang="en-US" altLang="zh-CN" sz="2400" dirty="0">
                <a:sym typeface="Arial" panose="020B0604020202020204" pitchFamily="34" charset="0"/>
              </a:rPr>
              <a:t>C/C++</a:t>
            </a:r>
            <a:r>
              <a:rPr lang="zh-CN" altLang="en-US" sz="2400" dirty="0">
                <a:sym typeface="Arial" panose="020B0604020202020204" pitchFamily="34" charset="0"/>
              </a:rPr>
              <a:t>、</a:t>
            </a:r>
            <a:r>
              <a:rPr lang="en-US" altLang="zh-CN" sz="2400" dirty="0">
                <a:sym typeface="Arial" panose="020B0604020202020204" pitchFamily="34" charset="0"/>
              </a:rPr>
              <a:t>COBOL</a:t>
            </a:r>
            <a:r>
              <a:rPr lang="zh-CN" altLang="en-US" sz="2400" dirty="0">
                <a:sym typeface="Arial" panose="020B0604020202020204" pitchFamily="34" charset="0"/>
              </a:rPr>
              <a:t>和</a:t>
            </a:r>
            <a:r>
              <a:rPr lang="en-US" altLang="zh-CN" sz="2400" dirty="0">
                <a:sym typeface="Arial" panose="020B0604020202020204" pitchFamily="34" charset="0"/>
              </a:rPr>
              <a:t>Eiffel</a:t>
            </a:r>
            <a:r>
              <a:rPr lang="zh-CN" altLang="en-US" sz="2400" dirty="0">
                <a:sym typeface="Arial" panose="020B0604020202020204" pitchFamily="34" charset="0"/>
              </a:rPr>
              <a:t>等编程语言的插件已经可用，或预计会推出。</a:t>
            </a:r>
            <a:r>
              <a:rPr lang="en-US" altLang="zh-CN" sz="2400" dirty="0">
                <a:sym typeface="Arial" panose="020B0604020202020204" pitchFamily="34" charset="0"/>
              </a:rPr>
              <a:t>Eclipse </a:t>
            </a:r>
            <a:r>
              <a:rPr lang="zh-CN" altLang="en-US" sz="2400" dirty="0">
                <a:sym typeface="Arial" panose="020B0604020202020204" pitchFamily="34" charset="0"/>
              </a:rPr>
              <a:t>框架还可用来作为与软件开发无关的其他应用程序类型的基础，比如内容管理系统。 </a:t>
            </a:r>
            <a:endParaRPr lang="zh-CN" altLang="en-US" sz="2400" dirty="0"/>
          </a:p>
        </p:txBody>
      </p:sp>
    </p:spTree>
    <p:extLst>
      <p:ext uri="{BB962C8B-B14F-4D97-AF65-F5344CB8AC3E}">
        <p14:creationId xmlns:p14="http://schemas.microsoft.com/office/powerpoint/2010/main" val="2531780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1202"/>
                                        </p:tgtEl>
                                        <p:attrNameLst>
                                          <p:attrName>style.visibility</p:attrName>
                                        </p:attrNameLst>
                                      </p:cBhvr>
                                      <p:to>
                                        <p:strVal val="visible"/>
                                      </p:to>
                                    </p:set>
                                    <p:animEffect>
                                      <p:cBhvr>
                                        <p:cTn id="7" dur="1000"/>
                                        <p:tgtEl>
                                          <p:spTgt spid="51202"/>
                                        </p:tgtEl>
                                      </p:cBhvr>
                                    </p:animEffect>
                                  </p:childTnLst>
                                </p:cTn>
                              </p:par>
                            </p:childTnLst>
                          </p:cTn>
                        </p:par>
                        <p:par>
                          <p:cTn id="8" fill="hold" nodeType="afterGroup">
                            <p:stCondLst>
                              <p:cond delay="1000"/>
                            </p:stCondLst>
                            <p:childTnLst>
                              <p:par>
                                <p:cTn id="9" presetID="4" presetClass="entr" presetSubtype="16" fill="hold" nodeType="afterEffect">
                                  <p:stCondLst>
                                    <p:cond delay="0"/>
                                  </p:stCondLst>
                                  <p:childTnLst>
                                    <p:set>
                                      <p:cBhvr>
                                        <p:cTn id="10" dur="1" fill="hold">
                                          <p:stCondLst>
                                            <p:cond delay="0"/>
                                          </p:stCondLst>
                                        </p:cTn>
                                        <p:tgtEl>
                                          <p:spTgt spid="51203">
                                            <p:txEl>
                                              <p:pRg st="0" end="0"/>
                                            </p:txEl>
                                          </p:spTgt>
                                        </p:tgtEl>
                                        <p:attrNameLst>
                                          <p:attrName>style.visibility</p:attrName>
                                        </p:attrNameLst>
                                      </p:cBhvr>
                                      <p:to>
                                        <p:strVal val="visible"/>
                                      </p:to>
                                    </p:set>
                                    <p:animEffect>
                                      <p:cBhvr>
                                        <p:cTn id="11" dur="1000"/>
                                        <p:tgtEl>
                                          <p:spTgt spid="51203">
                                            <p:txEl>
                                              <p:pRg st="0" end="0"/>
                                            </p:txEl>
                                          </p:spTgt>
                                        </p:tgtEl>
                                      </p:cBhvr>
                                    </p:animEffect>
                                  </p:childTnLst>
                                </p:cTn>
                              </p:par>
                            </p:childTnLst>
                          </p:cTn>
                        </p:par>
                        <p:par>
                          <p:cTn id="12" fill="hold" nodeType="afterGroup">
                            <p:stCondLst>
                              <p:cond delay="2000"/>
                            </p:stCondLst>
                            <p:childTnLst>
                              <p:par>
                                <p:cTn id="13" presetID="4" presetClass="entr" presetSubtype="16" fill="hold" nodeType="afterEffect">
                                  <p:stCondLst>
                                    <p:cond delay="0"/>
                                  </p:stCondLst>
                                  <p:childTnLst>
                                    <p:set>
                                      <p:cBhvr>
                                        <p:cTn id="14" dur="1" fill="hold">
                                          <p:stCondLst>
                                            <p:cond delay="0"/>
                                          </p:stCondLst>
                                        </p:cTn>
                                        <p:tgtEl>
                                          <p:spTgt spid="51203">
                                            <p:txEl>
                                              <p:pRg st="1" end="1"/>
                                            </p:txEl>
                                          </p:spTgt>
                                        </p:tgtEl>
                                        <p:attrNameLst>
                                          <p:attrName>style.visibility</p:attrName>
                                        </p:attrNameLst>
                                      </p:cBhvr>
                                      <p:to>
                                        <p:strVal val="visible"/>
                                      </p:to>
                                    </p:set>
                                    <p:animEffect>
                                      <p:cBhvr>
                                        <p:cTn id="15" dur="1000"/>
                                        <p:tgtEl>
                                          <p:spTgt spid="51203">
                                            <p:txEl>
                                              <p:pRg st="1" end="1"/>
                                            </p:txEl>
                                          </p:spTgt>
                                        </p:tgtEl>
                                      </p:cBhvr>
                                    </p:animEffect>
                                  </p:childTnLst>
                                </p:cTn>
                              </p:par>
                            </p:childTnLst>
                          </p:cTn>
                        </p:par>
                        <p:par>
                          <p:cTn id="16" fill="hold" nodeType="afterGroup">
                            <p:stCondLst>
                              <p:cond delay="3000"/>
                            </p:stCondLst>
                            <p:childTnLst>
                              <p:par>
                                <p:cTn id="17" presetID="4" presetClass="entr" presetSubtype="16" fill="hold" nodeType="afterEffect">
                                  <p:stCondLst>
                                    <p:cond delay="0"/>
                                  </p:stCondLst>
                                  <p:childTnLst>
                                    <p:set>
                                      <p:cBhvr>
                                        <p:cTn id="18" dur="1" fill="hold">
                                          <p:stCondLst>
                                            <p:cond delay="0"/>
                                          </p:stCondLst>
                                        </p:cTn>
                                        <p:tgtEl>
                                          <p:spTgt spid="51203">
                                            <p:txEl>
                                              <p:pRg st="2" end="2"/>
                                            </p:txEl>
                                          </p:spTgt>
                                        </p:tgtEl>
                                        <p:attrNameLst>
                                          <p:attrName>style.visibility</p:attrName>
                                        </p:attrNameLst>
                                      </p:cBhvr>
                                      <p:to>
                                        <p:strVal val="visible"/>
                                      </p:to>
                                    </p:set>
                                    <p:animEffect>
                                      <p:cBhvr>
                                        <p:cTn id="19" dur="10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与</a:t>
            </a:r>
            <a:r>
              <a:rPr lang="en-US" altLang="zh-CN" dirty="0">
                <a:latin typeface="黑体" panose="02010609060101010101" pitchFamily="49" charset="-122"/>
                <a:ea typeface="黑体" panose="02010609060101010101" pitchFamily="49" charset="-122"/>
              </a:rPr>
              <a:t>Internet</a:t>
            </a:r>
            <a:endParaRPr lang="zh-CN" altLang="en-US" dirty="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486484" y="1837678"/>
            <a:ext cx="8374063" cy="3604334"/>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Internet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成为网络上最流行的编程语言；</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同时，</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Internet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的影响也意义深远；</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出现以前，几乎没有工具可以在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Internet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上执行动态交互程序；</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语言编写的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Applet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程序可以对用户的输入和操作作出响应。</a:t>
            </a:r>
          </a:p>
        </p:txBody>
      </p:sp>
    </p:spTree>
    <p:extLst>
      <p:ext uri="{BB962C8B-B14F-4D97-AF65-F5344CB8AC3E}">
        <p14:creationId xmlns:p14="http://schemas.microsoft.com/office/powerpoint/2010/main" val="2500053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语言的特点</a:t>
            </a:r>
            <a:endParaRPr lang="en-US" altLang="zh-CN"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504239" y="1539769"/>
            <a:ext cx="8374063" cy="4391148"/>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a:lnSpc>
                <a:spcPct val="12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简单</a:t>
            </a:r>
          </a:p>
          <a:p>
            <a:pPr lvl="1"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去掉了</a:t>
            </a:r>
            <a:r>
              <a:rPr lang="en-US" altLang="zh-CN" sz="2400" dirty="0">
                <a:latin typeface="宋体" panose="02010600030101010101" pitchFamily="2" charset="-122"/>
                <a:ea typeface="宋体" panose="02010600030101010101" pitchFamily="2" charset="-122"/>
                <a:cs typeface="Times New Roman" panose="02020603050405020304" pitchFamily="18" charset="0"/>
              </a:rPr>
              <a:t>C</a:t>
            </a:r>
            <a:r>
              <a:rPr lang="zh-CN" altLang="en-US" sz="2400" dirty="0">
                <a:latin typeface="宋体" panose="02010600030101010101" pitchFamily="2" charset="-122"/>
                <a:ea typeface="宋体" panose="02010600030101010101" pitchFamily="2" charset="-122"/>
                <a:cs typeface="Times New Roman" panose="02020603050405020304" pitchFamily="18" charset="0"/>
              </a:rPr>
              <a:t>和</a:t>
            </a:r>
            <a:r>
              <a:rPr lang="en-US" altLang="zh-CN" sz="2400" dirty="0">
                <a:latin typeface="宋体" panose="02010600030101010101" pitchFamily="2" charset="-122"/>
                <a:ea typeface="宋体" panose="02010600030101010101" pitchFamily="2" charset="-122"/>
                <a:cs typeface="Times New Roman" panose="02020603050405020304" pitchFamily="18" charset="0"/>
              </a:rPr>
              <a:t>C++</a:t>
            </a:r>
            <a:r>
              <a:rPr lang="zh-CN" altLang="en-US" sz="2400" dirty="0">
                <a:latin typeface="宋体" panose="02010600030101010101" pitchFamily="2" charset="-122"/>
                <a:ea typeface="宋体" panose="02010600030101010101" pitchFamily="2" charset="-122"/>
                <a:cs typeface="Times New Roman" panose="02020603050405020304" pitchFamily="18" charset="0"/>
              </a:rPr>
              <a:t>中许多复杂功能，如指针、运算符重载等，没有</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goto</a:t>
            </a:r>
            <a:r>
              <a:rPr lang="zh-CN" altLang="en-US" sz="2400" dirty="0">
                <a:latin typeface="宋体" panose="02010600030101010101" pitchFamily="2" charset="-122"/>
                <a:ea typeface="宋体" panose="02010600030101010101" pitchFamily="2" charset="-122"/>
                <a:cs typeface="Times New Roman" panose="02020603050405020304" pitchFamily="18" charset="0"/>
              </a:rPr>
              <a:t>语句，没有</a:t>
            </a:r>
            <a:r>
              <a:rPr lang="en-US" altLang="zh-CN" sz="2400" dirty="0">
                <a:latin typeface="宋体" panose="02010600030101010101" pitchFamily="2" charset="-122"/>
                <a:ea typeface="宋体" panose="02010600030101010101" pitchFamily="2" charset="-122"/>
                <a:cs typeface="Times New Roman" panose="02020603050405020304" pitchFamily="18" charset="0"/>
              </a:rPr>
              <a:t>struct</a:t>
            </a:r>
            <a:r>
              <a:rPr lang="zh-CN" altLang="en-US" sz="2400" dirty="0">
                <a:latin typeface="宋体" panose="02010600030101010101" pitchFamily="2" charset="-122"/>
                <a:ea typeface="宋体" panose="02010600030101010101" pitchFamily="2" charset="-122"/>
                <a:cs typeface="Times New Roman" panose="02020603050405020304" pitchFamily="18" charset="0"/>
              </a:rPr>
              <a:t>和</a:t>
            </a:r>
            <a:r>
              <a:rPr lang="en-US" altLang="zh-CN" sz="2400" dirty="0">
                <a:latin typeface="宋体" panose="02010600030101010101" pitchFamily="2" charset="-122"/>
                <a:ea typeface="宋体" panose="02010600030101010101" pitchFamily="2" charset="-122"/>
                <a:cs typeface="Times New Roman" panose="02020603050405020304" pitchFamily="18" charset="0"/>
              </a:rPr>
              <a:t>union</a:t>
            </a:r>
            <a:r>
              <a:rPr lang="zh-CN" altLang="en-US" sz="2400" dirty="0">
                <a:latin typeface="宋体" panose="02010600030101010101" pitchFamily="2" charset="-122"/>
                <a:ea typeface="宋体" panose="02010600030101010101" pitchFamily="2" charset="-122"/>
                <a:cs typeface="Times New Roman" panose="02020603050405020304" pitchFamily="18" charset="0"/>
              </a:rPr>
              <a:t>等；</a:t>
            </a:r>
          </a:p>
          <a:p>
            <a:pPr algn="just">
              <a:lnSpc>
                <a:spcPct val="12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面向对象</a:t>
            </a:r>
          </a:p>
          <a:p>
            <a:pPr lvl="1" algn="just"/>
            <a:r>
              <a:rPr lang="en-US" altLang="zh-CN" sz="2400" dirty="0">
                <a:latin typeface="宋体" panose="02010600030101010101" pitchFamily="2" charset="-122"/>
                <a:ea typeface="宋体" panose="02010600030101010101" pitchFamily="2" charset="-122"/>
                <a:cs typeface="Times New Roman" panose="02020603050405020304" pitchFamily="18" charset="0"/>
              </a:rPr>
              <a:t>Java</a:t>
            </a:r>
            <a:r>
              <a:rPr lang="zh-CN" altLang="en-US" sz="2400" dirty="0">
                <a:latin typeface="宋体" panose="02010600030101010101" pitchFamily="2" charset="-122"/>
                <a:ea typeface="宋体" panose="02010600030101010101" pitchFamily="2" charset="-122"/>
                <a:cs typeface="Times New Roman" panose="02020603050405020304" pitchFamily="18" charset="0"/>
              </a:rPr>
              <a:t>是完全面向对象的编程语言，比</a:t>
            </a:r>
            <a:r>
              <a:rPr lang="en-US" altLang="zh-CN" sz="2400" dirty="0">
                <a:latin typeface="宋体" panose="02010600030101010101" pitchFamily="2" charset="-122"/>
                <a:ea typeface="宋体" panose="02010600030101010101" pitchFamily="2" charset="-122"/>
                <a:cs typeface="Times New Roman" panose="02020603050405020304" pitchFamily="18" charset="0"/>
              </a:rPr>
              <a:t>C++</a:t>
            </a:r>
            <a:r>
              <a:rPr lang="zh-CN" altLang="en-US" sz="2400" dirty="0">
                <a:latin typeface="宋体" panose="02010600030101010101" pitchFamily="2" charset="-122"/>
                <a:ea typeface="宋体" panose="02010600030101010101" pitchFamily="2" charset="-122"/>
                <a:cs typeface="Times New Roman" panose="02020603050405020304" pitchFamily="18" charset="0"/>
              </a:rPr>
              <a:t>更彻底，纯度更高；</a:t>
            </a:r>
          </a:p>
          <a:p>
            <a:pPr algn="just">
              <a:lnSpc>
                <a:spcPct val="12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健壮性</a:t>
            </a:r>
          </a:p>
          <a:p>
            <a:pPr lvl="1"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没有指针，避免对指针的误操作造成程序崩溃；</a:t>
            </a:r>
          </a:p>
          <a:p>
            <a:pPr lvl="1"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程序员分配的内存空间，无需释放，由</a:t>
            </a:r>
            <a:r>
              <a:rPr lang="en-US" altLang="zh-CN" sz="2400" dirty="0">
                <a:latin typeface="宋体" panose="02010600030101010101" pitchFamily="2" charset="-122"/>
                <a:ea typeface="宋体" panose="02010600030101010101" pitchFamily="2" charset="-122"/>
                <a:cs typeface="Times New Roman" panose="02020603050405020304" pitchFamily="18" charset="0"/>
              </a:rPr>
              <a:t>Java</a:t>
            </a:r>
            <a:r>
              <a:rPr lang="zh-CN" altLang="en-US" sz="2400" dirty="0">
                <a:latin typeface="宋体" panose="02010600030101010101" pitchFamily="2" charset="-122"/>
                <a:ea typeface="宋体" panose="02010600030101010101" pitchFamily="2" charset="-122"/>
                <a:cs typeface="Times New Roman" panose="02020603050405020304" pitchFamily="18" charset="0"/>
              </a:rPr>
              <a:t>虚拟机的垃圾回收机制来统一完成此项工作，避免了内存泄漏；</a:t>
            </a:r>
          </a:p>
        </p:txBody>
      </p:sp>
    </p:spTree>
    <p:extLst>
      <p:ext uri="{BB962C8B-B14F-4D97-AF65-F5344CB8AC3E}">
        <p14:creationId xmlns:p14="http://schemas.microsoft.com/office/powerpoint/2010/main" val="402925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4260BA-8A01-4FDF-B7D4-36E1390555A0}"/>
              </a:ext>
            </a:extLst>
          </p:cNvPr>
          <p:cNvSpPr>
            <a:spLocks noGrp="1"/>
          </p:cNvSpPr>
          <p:nvPr>
            <p:ph idx="1"/>
          </p:nvPr>
        </p:nvSpPr>
        <p:spPr>
          <a:xfrm>
            <a:off x="708549" y="742550"/>
            <a:ext cx="7886700" cy="3864961"/>
          </a:xfrm>
        </p:spPr>
        <p:txBody>
          <a:bodyPr/>
          <a:lstStyle/>
          <a:p>
            <a:pPr>
              <a:lnSpc>
                <a:spcPct val="120000"/>
              </a:lnSpc>
            </a:pPr>
            <a:r>
              <a:rPr lang="zh-CN" altLang="en-US" dirty="0"/>
              <a:t>面向过程就是分析出解决问题所需要的步骤，然后用函数把这些步骤一步一步实现，使用的时候一个一个依次调用就可以了。 </a:t>
            </a:r>
          </a:p>
          <a:p>
            <a:pPr>
              <a:lnSpc>
                <a:spcPct val="120000"/>
              </a:lnSpc>
            </a:pPr>
            <a:r>
              <a:rPr lang="zh-CN" altLang="en-US" dirty="0"/>
              <a:t>面向对象是把构成问题事务分解成各个对象，建立对象的目的不是为了完成一个步骤，而是为了描叙某个事物在整个解决问题的步骤中的行为。</a:t>
            </a:r>
          </a:p>
        </p:txBody>
      </p:sp>
    </p:spTree>
    <p:extLst>
      <p:ext uri="{BB962C8B-B14F-4D97-AF65-F5344CB8AC3E}">
        <p14:creationId xmlns:p14="http://schemas.microsoft.com/office/powerpoint/2010/main" val="323309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68728" y="329616"/>
            <a:ext cx="7886700" cy="1076987"/>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语言的特点</a:t>
            </a:r>
            <a:endParaRPr lang="en-US" altLang="zh-CN" dirty="0">
              <a:latin typeface="黑体" panose="02010609060101010101" pitchFamily="49" charset="-122"/>
              <a:ea typeface="黑体" panose="02010609060101010101" pitchFamily="49" charset="-122"/>
            </a:endParaRPr>
          </a:p>
        </p:txBody>
      </p:sp>
      <p:sp>
        <p:nvSpPr>
          <p:cNvPr id="17411" name="Rectangle 3"/>
          <p:cNvSpPr>
            <a:spLocks noGrp="1" noChangeArrowheads="1"/>
          </p:cNvSpPr>
          <p:nvPr>
            <p:ph type="body" idx="1"/>
          </p:nvPr>
        </p:nvSpPr>
        <p:spPr>
          <a:xfrm>
            <a:off x="468728" y="1406604"/>
            <a:ext cx="8374063" cy="4417781"/>
          </a:xfrm>
          <a:ln/>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安全性</a:t>
            </a:r>
          </a:p>
          <a:p>
            <a:pPr lvl="1" algn="just"/>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取消了指针运算，有效地提高了程序的安全性；</a:t>
            </a:r>
          </a:p>
          <a:p>
            <a:pPr lvl="1" algn="just"/>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程序运行在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虚拟机上，虚拟机可以有效地过滤掉恶意代码，防止程序员有意编写的病毒程序；</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分布性</a:t>
            </a:r>
          </a:p>
          <a:p>
            <a:pPr lvl="1" algn="just"/>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程序可以跨平台，跨操作系统，完全支持网络应用程序的设计；</a:t>
            </a:r>
          </a:p>
          <a:p>
            <a:pPr algn="just">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多线程</a:t>
            </a:r>
          </a:p>
          <a:p>
            <a:pPr lvl="1" algn="just"/>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程序使用一个称为“多线程”的进程同时处理多项任务。</a:t>
            </a:r>
          </a:p>
        </p:txBody>
      </p:sp>
    </p:spTree>
    <p:extLst>
      <p:ext uri="{BB962C8B-B14F-4D97-AF65-F5344CB8AC3E}">
        <p14:creationId xmlns:p14="http://schemas.microsoft.com/office/powerpoint/2010/main" val="122085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50" y="14295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solidFill>
                  <a:srgbClr val="FF0000"/>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t> </a:t>
            </a:r>
            <a:r>
              <a:rPr lang="en-US" altLang="zh-CN" dirty="0"/>
              <a:t>JAVA</a:t>
            </a:r>
            <a:r>
              <a:rPr lang="zh-CN" altLang="en-US" dirty="0"/>
              <a:t>的定义及主要特征</a:t>
            </a:r>
          </a:p>
        </p:txBody>
      </p:sp>
      <p:sp>
        <p:nvSpPr>
          <p:cNvPr id="8" name="标题 1"/>
          <p:cNvSpPr>
            <a:spLocks noGrp="1"/>
          </p:cNvSpPr>
          <p:nvPr>
            <p:ph type="title"/>
          </p:nvPr>
        </p:nvSpPr>
        <p:spPr>
          <a:xfrm>
            <a:off x="1386099" y="313656"/>
            <a:ext cx="6371802"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50" y="222159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t> </a:t>
            </a:r>
            <a:r>
              <a:rPr lang="en-US" altLang="zh-CN" sz="2800" dirty="0"/>
              <a:t>JAVA</a:t>
            </a:r>
            <a:r>
              <a:rPr lang="zh-CN" altLang="en-US" sz="2800" dirty="0"/>
              <a:t>的运行机制</a:t>
            </a:r>
          </a:p>
        </p:txBody>
      </p:sp>
      <p:sp>
        <p:nvSpPr>
          <p:cNvPr id="12" name="Text Box 11"/>
          <p:cNvSpPr txBox="1">
            <a:spLocks noChangeArrowheads="1"/>
          </p:cNvSpPr>
          <p:nvPr/>
        </p:nvSpPr>
        <p:spPr bwMode="auto">
          <a:xfrm>
            <a:off x="1312550" y="30136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a:t>
            </a:r>
            <a:r>
              <a:rPr lang="en-US" altLang="zh-CN" dirty="0"/>
              <a:t>JAVA</a:t>
            </a:r>
            <a:r>
              <a:rPr lang="zh-CN" altLang="en-US" dirty="0"/>
              <a:t>帮助文档</a:t>
            </a:r>
          </a:p>
        </p:txBody>
      </p:sp>
      <p:sp>
        <p:nvSpPr>
          <p:cNvPr id="18" name="Text Box 11"/>
          <p:cNvSpPr txBox="1">
            <a:spLocks noChangeArrowheads="1"/>
          </p:cNvSpPr>
          <p:nvPr/>
        </p:nvSpPr>
        <p:spPr bwMode="auto">
          <a:xfrm>
            <a:off x="1312550" y="3805691"/>
            <a:ext cx="522077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平台及应用程序命名规范</a:t>
            </a:r>
          </a:p>
        </p:txBody>
      </p:sp>
      <p:sp>
        <p:nvSpPr>
          <p:cNvPr id="19" name="Text Box 11"/>
          <p:cNvSpPr txBox="1">
            <a:spLocks noChangeArrowheads="1"/>
          </p:cNvSpPr>
          <p:nvPr/>
        </p:nvSpPr>
        <p:spPr bwMode="auto">
          <a:xfrm>
            <a:off x="1312550" y="4597741"/>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集成开发环境</a:t>
            </a:r>
          </a:p>
        </p:txBody>
      </p:sp>
    </p:spTree>
    <p:extLst>
      <p:ext uri="{BB962C8B-B14F-4D97-AF65-F5344CB8AC3E}">
        <p14:creationId xmlns:p14="http://schemas.microsoft.com/office/powerpoint/2010/main" val="324672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4"/>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0"/>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TotalTime>
  <Words>2021</Words>
  <Application>Microsoft Office PowerPoint</Application>
  <PresentationFormat>全屏显示(4:3)</PresentationFormat>
  <Paragraphs>278</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黑体</vt:lpstr>
      <vt:lpstr>华文新魏</vt:lpstr>
      <vt:lpstr>楷体_GB2312</vt:lpstr>
      <vt:lpstr>宋体</vt:lpstr>
      <vt:lpstr>Arial</vt:lpstr>
      <vt:lpstr>Calibri</vt:lpstr>
      <vt:lpstr>Calibri Light</vt:lpstr>
      <vt:lpstr>Courier New</vt:lpstr>
      <vt:lpstr>Times New Roman</vt:lpstr>
      <vt:lpstr>Wingdings</vt:lpstr>
      <vt:lpstr>Office 主题​​</vt:lpstr>
      <vt:lpstr>第六讲 JAVA简介</vt:lpstr>
      <vt:lpstr>报告内容大纲</vt:lpstr>
      <vt:lpstr>Java释义</vt:lpstr>
      <vt:lpstr>Java语言简介</vt:lpstr>
      <vt:lpstr>Java与Internet</vt:lpstr>
      <vt:lpstr>Java语言的特点</vt:lpstr>
      <vt:lpstr>PowerPoint 演示文稿</vt:lpstr>
      <vt:lpstr>Java语言的特点</vt:lpstr>
      <vt:lpstr>报告内容大纲</vt:lpstr>
      <vt:lpstr>Java的平台无关性</vt:lpstr>
      <vt:lpstr>PowerPoint 演示文稿</vt:lpstr>
      <vt:lpstr> 程序运行机制的对比</vt:lpstr>
      <vt:lpstr>PowerPoint 演示文稿</vt:lpstr>
      <vt:lpstr>Java虚拟机</vt:lpstr>
      <vt:lpstr>PowerPoint 演示文稿</vt:lpstr>
      <vt:lpstr>Java虚拟机的运行过程</vt:lpstr>
      <vt:lpstr>Java开发工具包</vt:lpstr>
      <vt:lpstr>报告内容大纲</vt:lpstr>
      <vt:lpstr>Java API文档</vt:lpstr>
      <vt:lpstr>PowerPoint 演示文稿</vt:lpstr>
      <vt:lpstr>报告内容大纲</vt:lpstr>
      <vt:lpstr>Java Platform 2</vt:lpstr>
      <vt:lpstr>Java程序类型</vt:lpstr>
      <vt:lpstr>Java程序的开发过程——编辑源代码</vt:lpstr>
      <vt:lpstr>Java程序的开发过程——编译源代码</vt:lpstr>
      <vt:lpstr>Java程序的开发过程——运行程序 </vt:lpstr>
      <vt:lpstr>创建Application</vt:lpstr>
      <vt:lpstr>分析程序</vt:lpstr>
      <vt:lpstr>分析程序</vt:lpstr>
      <vt:lpstr>文件的命名规范</vt:lpstr>
      <vt:lpstr>类/接口的命名规范</vt:lpstr>
      <vt:lpstr>方法的命名规范</vt:lpstr>
      <vt:lpstr>方法与函数的区别与联系</vt:lpstr>
      <vt:lpstr>变量的命名规范</vt:lpstr>
      <vt:lpstr>变量的命名规范</vt:lpstr>
      <vt:lpstr>Java关键字(50个)</vt:lpstr>
      <vt:lpstr>Java文件中的注释</vt:lpstr>
      <vt:lpstr>报告内容大纲</vt:lpstr>
      <vt:lpstr>Java集成开发环境（IDE）</vt:lpstr>
      <vt:lpstr>优秀的Java集成开发环境Eclipse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第六讲 JAVA基础知识</dc:title>
  <dc:creator>Administrator</dc:creator>
  <cp:lastModifiedBy>程南昌 南昌</cp:lastModifiedBy>
  <cp:revision>30</cp:revision>
  <dcterms:created xsi:type="dcterms:W3CDTF">2017-04-10T13:24:19Z</dcterms:created>
  <dcterms:modified xsi:type="dcterms:W3CDTF">2019-05-13T09:11:51Z</dcterms:modified>
</cp:coreProperties>
</file>