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eg"/>
  <Override PartName="/ppt/media/image4.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56" r:id="rId2"/>
    <p:sldId id="303" r:id="rId3"/>
    <p:sldId id="290" r:id="rId4"/>
    <p:sldId id="291" r:id="rId5"/>
    <p:sldId id="292" r:id="rId6"/>
    <p:sldId id="293" r:id="rId7"/>
    <p:sldId id="294" r:id="rId8"/>
    <p:sldId id="311" r:id="rId9"/>
    <p:sldId id="296" r:id="rId10"/>
    <p:sldId id="297" r:id="rId11"/>
    <p:sldId id="298" r:id="rId12"/>
    <p:sldId id="312" r:id="rId13"/>
    <p:sldId id="318" r:id="rId14"/>
    <p:sldId id="284" r:id="rId15"/>
    <p:sldId id="285" r:id="rId16"/>
    <p:sldId id="313" r:id="rId17"/>
    <p:sldId id="286" r:id="rId18"/>
    <p:sldId id="287" r:id="rId19"/>
    <p:sldId id="288" r:id="rId20"/>
    <p:sldId id="289" r:id="rId21"/>
    <p:sldId id="314" r:id="rId22"/>
    <p:sldId id="304" r:id="rId23"/>
    <p:sldId id="305" r:id="rId24"/>
    <p:sldId id="306" r:id="rId25"/>
    <p:sldId id="307" r:id="rId26"/>
    <p:sldId id="308" r:id="rId27"/>
    <p:sldId id="323" r:id="rId28"/>
    <p:sldId id="309" r:id="rId29"/>
    <p:sldId id="310" r:id="rId30"/>
    <p:sldId id="315"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316" r:id="rId47"/>
    <p:sldId id="302" r:id="rId48"/>
    <p:sldId id="267" r:id="rId49"/>
    <p:sldId id="268" r:id="rId50"/>
    <p:sldId id="317" r:id="rId51"/>
    <p:sldId id="299" r:id="rId52"/>
    <p:sldId id="300" r:id="rId53"/>
    <p:sldId id="301" r:id="rId54"/>
    <p:sldId id="322" r:id="rId55"/>
    <p:sldId id="320" r:id="rId56"/>
    <p:sldId id="321" r:id="rId57"/>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8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2D6FF1B9-6C7B-441E-9C19-289032DF971A}" type="datetimeFigureOut">
              <a:rPr lang="zh-CN" altLang="en-US" smtClean="0"/>
              <a:t>2019/4/29</a:t>
            </a:fld>
            <a:endParaRPr lang="zh-CN" altLang="en-US"/>
          </a:p>
        </p:txBody>
      </p:sp>
      <p:sp>
        <p:nvSpPr>
          <p:cNvPr id="4" name="页脚占位符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EEE165A0-E808-4322-A9CE-3F6384356F67}" type="slidenum">
              <a:rPr lang="zh-CN" altLang="en-US" smtClean="0"/>
              <a:t>‹#›</a:t>
            </a:fld>
            <a:endParaRPr lang="zh-CN" altLang="en-US"/>
          </a:p>
        </p:txBody>
      </p:sp>
    </p:spTree>
    <p:extLst>
      <p:ext uri="{BB962C8B-B14F-4D97-AF65-F5344CB8AC3E}">
        <p14:creationId xmlns:p14="http://schemas.microsoft.com/office/powerpoint/2010/main" val="2505636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F2BE21F-40B3-4CC6-8443-2A9A7B794566}"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4522F769-9EB0-49D8-8725-8F314B56E5AA}" type="slidenum">
              <a:rPr lang="zh-CN" altLang="en-US" smtClean="0"/>
              <a:t>‹#›</a:t>
            </a:fld>
            <a:endParaRPr lang="zh-CN" altLang="en-US"/>
          </a:p>
        </p:txBody>
      </p:sp>
    </p:spTree>
    <p:extLst>
      <p:ext uri="{BB962C8B-B14F-4D97-AF65-F5344CB8AC3E}">
        <p14:creationId xmlns:p14="http://schemas.microsoft.com/office/powerpoint/2010/main" val="43094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2683C9-8EA2-4D2F-A9FD-6201C279F75C}" type="slidenum">
              <a:rPr lang="zh-CN" altLang="en-US"/>
              <a:pPr>
                <a:spcBef>
                  <a:spcPct val="0"/>
                </a:spcBef>
              </a:pPr>
              <a:t>17</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2561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079E62-C913-469E-8050-81FFF42E1C22}" type="slidenum">
              <a:rPr lang="zh-CN" altLang="en-US"/>
              <a:pPr>
                <a:spcBef>
                  <a:spcPct val="0"/>
                </a:spcBef>
              </a:pPr>
              <a:t>18</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2822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410A956-0452-47F8-A287-DF6AA656DBF4}" type="slidenum">
              <a:rPr lang="zh-CN" altLang="en-US"/>
              <a:pPr>
                <a:spcBef>
                  <a:spcPct val="0"/>
                </a:spcBef>
              </a:pPr>
              <a:t>19</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6196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6220EA-0CA4-4A7A-942A-171E4D8912DF}" type="slidenum">
              <a:rPr lang="zh-CN" altLang="en-US"/>
              <a:pPr>
                <a:spcBef>
                  <a:spcPct val="0"/>
                </a:spcBef>
              </a:pPr>
              <a:t>20</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097986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D75EDF-4C90-4FB4-8E66-751EB58E0120}" type="slidenum">
              <a:rPr lang="zh-CN" altLang="en-US"/>
              <a:pPr>
                <a:spcBef>
                  <a:spcPct val="0"/>
                </a:spcBef>
              </a:pPr>
              <a:t>48</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8305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94F4D5-E7A9-424F-94D0-527779FBF1BE}" type="slidenum">
              <a:rPr lang="zh-CN" altLang="en-US"/>
              <a:pPr>
                <a:spcBef>
                  <a:spcPct val="0"/>
                </a:spcBef>
              </a:pPr>
              <a:t>49</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6343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2E48B8-EDEA-425C-85CF-2F3377FCD2AC}" type="slidenum">
              <a:rPr lang="zh-CN" altLang="en-US"/>
              <a:pPr>
                <a:spcBef>
                  <a:spcPct val="0"/>
                </a:spcBef>
              </a:pPr>
              <a:t>55</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4112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4A3D9C-C711-4A7E-9D1A-B46B5E72201A}" type="slidenum">
              <a:rPr lang="zh-CN" altLang="en-US"/>
              <a:pPr>
                <a:spcBef>
                  <a:spcPct val="0"/>
                </a:spcBef>
              </a:pPr>
              <a:t>56</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4137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266750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346270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267946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338233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138197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24881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417526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114288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342680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238525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12DB6F1-8D0F-411B-B3B9-C266BFECA3EB}" type="datetimeFigureOut">
              <a:rPr lang="zh-CN" altLang="en-US" smtClean="0"/>
              <a:t>2019/4/29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271200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DB6F1-8D0F-411B-B3B9-C266BFECA3EB}" type="datetimeFigureOut">
              <a:rPr lang="zh-CN" altLang="en-US" smtClean="0"/>
              <a:t>2019/4/29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C93B8-CD6F-4D04-81C0-663EB6C86B80}" type="slidenum">
              <a:rPr lang="zh-CN" altLang="en-US" smtClean="0"/>
              <a:t>‹#›</a:t>
            </a:fld>
            <a:endParaRPr lang="zh-CN" altLang="en-US"/>
          </a:p>
        </p:txBody>
      </p:sp>
    </p:spTree>
    <p:extLst>
      <p:ext uri="{BB962C8B-B14F-4D97-AF65-F5344CB8AC3E}">
        <p14:creationId xmlns:p14="http://schemas.microsoft.com/office/powerpoint/2010/main" val="757977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baike.baidu.com/item/PHP" TargetMode="External"/><Relationship Id="rId3" Type="http://schemas.openxmlformats.org/officeDocument/2006/relationships/hyperlink" Target="http://baike.baidu.com/item/C" TargetMode="External"/><Relationship Id="rId7" Type="http://schemas.openxmlformats.org/officeDocument/2006/relationships/hyperlink" Target="http://baike.baidu.com/item/Scala" TargetMode="External"/><Relationship Id="rId2" Type="http://schemas.openxmlformats.org/officeDocument/2006/relationships/hyperlink" Target="http://baike.baidu.com/item/C++" TargetMode="External"/><Relationship Id="rId1" Type="http://schemas.openxmlformats.org/officeDocument/2006/relationships/slideLayout" Target="../slideLayouts/slideLayout2.xml"/><Relationship Id="rId6" Type="http://schemas.openxmlformats.org/officeDocument/2006/relationships/hyperlink" Target="http://baike.baidu.com/item/Python" TargetMode="External"/><Relationship Id="rId5" Type="http://schemas.openxmlformats.org/officeDocument/2006/relationships/hyperlink" Target="http://baike.baidu.com/item/Ruby" TargetMode="External"/><Relationship Id="rId4" Type="http://schemas.openxmlformats.org/officeDocument/2006/relationships/hyperlink" Target="http://baike.baidu.com/item/Javascrip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8740"/>
            <a:ext cx="7772400" cy="1295269"/>
          </a:xfrm>
        </p:spPr>
        <p:txBody>
          <a:bodyPr/>
          <a:lstStyle/>
          <a:p>
            <a:r>
              <a:rPr lang="zh-CN" altLang="en-US" dirty="0">
                <a:latin typeface="黑体" panose="02010609060101010101" pitchFamily="49" charset="-122"/>
                <a:ea typeface="黑体" panose="02010609060101010101" pitchFamily="49" charset="-122"/>
              </a:rPr>
              <a:t>第四讲 正则表达式</a:t>
            </a:r>
          </a:p>
        </p:txBody>
      </p:sp>
      <p:sp>
        <p:nvSpPr>
          <p:cNvPr id="3" name="副标题 2"/>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主讲 程南昌</a:t>
            </a:r>
            <a:endParaRPr lang="en-US" altLang="zh-CN" dirty="0">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2019</a:t>
            </a:r>
            <a:r>
              <a:rPr lang="zh-CN" altLang="en-US">
                <a:latin typeface="宋体" panose="02010600030101010101" pitchFamily="2" charset="-122"/>
                <a:ea typeface="宋体" panose="02010600030101010101" pitchFamily="2" charset="-122"/>
              </a:rPr>
              <a:t>年</a:t>
            </a:r>
            <a:r>
              <a:rPr lang="zh-CN" altLang="en-US" dirty="0">
                <a:latin typeface="宋体" panose="02010600030101010101" pitchFamily="2" charset="-122"/>
                <a:ea typeface="宋体" panose="02010600030101010101" pitchFamily="2" charset="-122"/>
              </a:rPr>
              <a:t>春季</a:t>
            </a:r>
          </a:p>
        </p:txBody>
      </p:sp>
    </p:spTree>
    <p:extLst>
      <p:ext uri="{BB962C8B-B14F-4D97-AF65-F5344CB8AC3E}">
        <p14:creationId xmlns:p14="http://schemas.microsoft.com/office/powerpoint/2010/main" val="100308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步骤</a:t>
            </a:r>
          </a:p>
        </p:txBody>
      </p:sp>
      <p:sp>
        <p:nvSpPr>
          <p:cNvPr id="3" name="内容占位符 2"/>
          <p:cNvSpPr>
            <a:spLocks noGrp="1"/>
          </p:cNvSpPr>
          <p:nvPr>
            <p:ph idx="1"/>
          </p:nvPr>
        </p:nvSpPr>
        <p:spPr>
          <a:xfrm>
            <a:off x="628650" y="1612561"/>
            <a:ext cx="7886700" cy="4351338"/>
          </a:xfrm>
        </p:spPr>
        <p:txBody>
          <a:bodyPr vert="horz" lIns="91440" tIns="45720" rIns="91440" bIns="45720" rtlCol="0">
            <a:normAutofit/>
          </a:bodyPr>
          <a:lstStyle/>
          <a:p>
            <a:pPr>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 学习正则式元符号</a:t>
            </a:r>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 学习正则式组合符号</a:t>
            </a:r>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 学习正则式组的概念</a:t>
            </a:r>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 分组作业</a:t>
            </a: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4718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85227"/>
            <a:ext cx="7886700" cy="1325563"/>
          </a:xfrm>
        </p:spPr>
        <p:txBody>
          <a:bodyPr/>
          <a:lstStyle/>
          <a:p>
            <a:r>
              <a:rPr lang="zh-CN" altLang="en-US" dirty="0">
                <a:latin typeface="黑体" panose="02010609060101010101" pitchFamily="49" charset="-122"/>
                <a:ea typeface="黑体" panose="02010609060101010101" pitchFamily="49" charset="-122"/>
              </a:rPr>
              <a:t>分组练习</a:t>
            </a:r>
          </a:p>
        </p:txBody>
      </p:sp>
      <p:sp>
        <p:nvSpPr>
          <p:cNvPr id="3" name="内容占位符 2"/>
          <p:cNvSpPr>
            <a:spLocks noGrp="1"/>
          </p:cNvSpPr>
          <p:nvPr>
            <p:ph idx="1"/>
          </p:nvPr>
        </p:nvSpPr>
        <p:spPr>
          <a:xfrm>
            <a:off x="628650" y="1522014"/>
            <a:ext cx="7886700" cy="3431726"/>
          </a:xfrm>
        </p:spPr>
        <p:txBody>
          <a:bodyPr vert="horz" lIns="91440" tIns="45720" rIns="91440" bIns="45720" rtlCol="0">
            <a:normAutofit/>
          </a:bodyPr>
          <a:lstStyle/>
          <a:p>
            <a:pPr>
              <a:lnSpc>
                <a:spcPct val="150000"/>
              </a:lnSpc>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 发给学生语料，正则式软件。</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）检索含有关键词“的”的句子。</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）检索所有名词</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）检索所有形容词</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）提取超文本中的</a:t>
            </a:r>
            <a:r>
              <a:rPr lang="en-US" altLang="zh-CN" sz="2400" dirty="0" err="1">
                <a:latin typeface="宋体" panose="02010600030101010101" pitchFamily="2" charset="-122"/>
                <a:ea typeface="宋体" panose="02010600030101010101" pitchFamily="2" charset="-122"/>
              </a:rPr>
              <a:t>url</a:t>
            </a:r>
            <a:r>
              <a:rPr lang="zh-CN" altLang="en-US" sz="2400" dirty="0">
                <a:latin typeface="宋体" panose="02010600030101010101" pitchFamily="2" charset="-122"/>
                <a:ea typeface="宋体" panose="02010600030101010101" pitchFamily="2" charset="-122"/>
              </a:rPr>
              <a:t>、标题、关键词、正文</a:t>
            </a:r>
          </a:p>
          <a:p>
            <a:pPr marL="0" indent="0">
              <a:lnSpc>
                <a:spcPct val="150000"/>
              </a:lnSpc>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9256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olidFill>
                  <a:schemeClr val="tx1"/>
                </a:solidFill>
              </a:rPr>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193687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0"/>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2"/>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149" y="140439"/>
            <a:ext cx="7886700" cy="1092744"/>
          </a:xfrm>
        </p:spPr>
        <p:txBody>
          <a:bodyPr/>
          <a:lstStyle/>
          <a:p>
            <a:r>
              <a:rPr lang="zh-CN" altLang="en-US" dirty="0">
                <a:latin typeface="黑体" panose="02010609060101010101" pitchFamily="49" charset="-122"/>
                <a:ea typeface="黑体" panose="02010609060101010101" pitchFamily="49" charset="-122"/>
              </a:rPr>
              <a:t>计算机是否有智能？</a:t>
            </a:r>
          </a:p>
        </p:txBody>
      </p:sp>
      <p:sp>
        <p:nvSpPr>
          <p:cNvPr id="3" name="内容占位符 2"/>
          <p:cNvSpPr>
            <a:spLocks noGrp="1"/>
          </p:cNvSpPr>
          <p:nvPr>
            <p:ph idx="1"/>
          </p:nvPr>
        </p:nvSpPr>
        <p:spPr>
          <a:xfrm>
            <a:off x="498889" y="1170267"/>
            <a:ext cx="7886700" cy="1655807"/>
          </a:xfrm>
        </p:spPr>
        <p:txBody>
          <a:bodyPr>
            <a:normAutofit/>
          </a:bodyPr>
          <a:lstStyle/>
          <a:p>
            <a:pPr marL="0" indent="0" algn="just">
              <a:lnSpc>
                <a:spcPct val="130000"/>
              </a:lnSpc>
              <a:buNone/>
            </a:pPr>
            <a:r>
              <a:rPr lang="zh-CN" altLang="en-US" sz="2400" dirty="0"/>
              <a:t>人工智能的终极目标是制造一台可以和人自由对话、执行人的各种指令的机器人，你分不出他是人还是机器。这是科学家的梦想。</a:t>
            </a:r>
          </a:p>
        </p:txBody>
      </p:sp>
      <p:grpSp>
        <p:nvGrpSpPr>
          <p:cNvPr id="8" name="组合 7"/>
          <p:cNvGrpSpPr/>
          <p:nvPr/>
        </p:nvGrpSpPr>
        <p:grpSpPr>
          <a:xfrm>
            <a:off x="1038185" y="3722019"/>
            <a:ext cx="1329205" cy="1015663"/>
            <a:chOff x="1024892" y="3496004"/>
            <a:chExt cx="1329205" cy="1015663"/>
          </a:xfrm>
        </p:grpSpPr>
        <p:sp>
          <p:nvSpPr>
            <p:cNvPr id="4" name="矩形 3"/>
            <p:cNvSpPr/>
            <p:nvPr/>
          </p:nvSpPr>
          <p:spPr>
            <a:xfrm>
              <a:off x="1024892" y="3496004"/>
              <a:ext cx="574196" cy="1015663"/>
            </a:xfrm>
            <a:prstGeom prst="rect">
              <a:avLst/>
            </a:prstGeom>
          </p:spPr>
          <p:txBody>
            <a:bodyPr wrap="none">
              <a:spAutoFit/>
            </a:bodyPr>
            <a:lstStyle/>
            <a:p>
              <a:r>
                <a:rPr lang="en-US" altLang="zh-CN" sz="6000" dirty="0">
                  <a:latin typeface="黑体" panose="02010609060101010101" pitchFamily="49" charset="-122"/>
                  <a:ea typeface="黑体" panose="02010609060101010101" pitchFamily="49" charset="-122"/>
                </a:rPr>
                <a:t>0</a:t>
              </a:r>
              <a:endParaRPr lang="zh-CN" altLang="en-US" sz="6000" dirty="0">
                <a:latin typeface="黑体" panose="02010609060101010101" pitchFamily="49" charset="-122"/>
                <a:ea typeface="黑体" panose="02010609060101010101" pitchFamily="49" charset="-122"/>
              </a:endParaRPr>
            </a:p>
          </p:txBody>
        </p:sp>
        <p:sp>
          <p:nvSpPr>
            <p:cNvPr id="5" name="矩形 4"/>
            <p:cNvSpPr/>
            <p:nvPr/>
          </p:nvSpPr>
          <p:spPr>
            <a:xfrm>
              <a:off x="1779901" y="3496004"/>
              <a:ext cx="574196" cy="1015663"/>
            </a:xfrm>
            <a:prstGeom prst="rect">
              <a:avLst/>
            </a:prstGeom>
          </p:spPr>
          <p:txBody>
            <a:bodyPr wrap="none">
              <a:spAutoFit/>
            </a:bodyPr>
            <a:lstStyle/>
            <a:p>
              <a:r>
                <a:rPr lang="en-US" altLang="zh-CN" sz="6000" dirty="0">
                  <a:latin typeface="黑体" panose="02010609060101010101" pitchFamily="49" charset="-122"/>
                  <a:ea typeface="黑体" panose="02010609060101010101" pitchFamily="49" charset="-122"/>
                </a:rPr>
                <a:t>1</a:t>
              </a:r>
              <a:endParaRPr lang="zh-CN" altLang="en-US" sz="6000" dirty="0">
                <a:latin typeface="黑体" panose="02010609060101010101" pitchFamily="49" charset="-122"/>
                <a:ea typeface="黑体" panose="02010609060101010101" pitchFamily="49" charset="-122"/>
              </a:endParaRPr>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861" y="3076809"/>
            <a:ext cx="2552700" cy="2552700"/>
          </a:xfrm>
          <a:prstGeom prst="rect">
            <a:avLst/>
          </a:prstGeom>
        </p:spPr>
      </p:pic>
      <p:grpSp>
        <p:nvGrpSpPr>
          <p:cNvPr id="9" name="组合 8"/>
          <p:cNvGrpSpPr/>
          <p:nvPr/>
        </p:nvGrpSpPr>
        <p:grpSpPr>
          <a:xfrm>
            <a:off x="6171768" y="3562628"/>
            <a:ext cx="2125501" cy="1015663"/>
            <a:chOff x="1024892" y="3496004"/>
            <a:chExt cx="1369968" cy="1015663"/>
          </a:xfrm>
        </p:grpSpPr>
        <p:sp>
          <p:nvSpPr>
            <p:cNvPr id="10" name="矩形 9"/>
            <p:cNvSpPr/>
            <p:nvPr/>
          </p:nvSpPr>
          <p:spPr>
            <a:xfrm>
              <a:off x="1024892" y="3496004"/>
              <a:ext cx="954107" cy="1015663"/>
            </a:xfrm>
            <a:prstGeom prst="rect">
              <a:avLst/>
            </a:prstGeom>
          </p:spPr>
          <p:txBody>
            <a:bodyPr wrap="none">
              <a:spAutoFit/>
            </a:bodyPr>
            <a:lstStyle/>
            <a:p>
              <a:r>
                <a:rPr lang="zh-CN" altLang="en-US" sz="6000" dirty="0">
                  <a:latin typeface="黑体" panose="02010609060101010101" pitchFamily="49" charset="-122"/>
                  <a:ea typeface="黑体" panose="02010609060101010101" pitchFamily="49" charset="-122"/>
                </a:rPr>
                <a:t>日</a:t>
              </a:r>
            </a:p>
          </p:txBody>
        </p:sp>
        <p:sp>
          <p:nvSpPr>
            <p:cNvPr id="11" name="矩形 10"/>
            <p:cNvSpPr/>
            <p:nvPr/>
          </p:nvSpPr>
          <p:spPr>
            <a:xfrm>
              <a:off x="1779901" y="3496004"/>
              <a:ext cx="614959" cy="1015663"/>
            </a:xfrm>
            <a:prstGeom prst="rect">
              <a:avLst/>
            </a:prstGeom>
          </p:spPr>
          <p:txBody>
            <a:bodyPr wrap="none">
              <a:spAutoFit/>
            </a:bodyPr>
            <a:lstStyle/>
            <a:p>
              <a:r>
                <a:rPr lang="zh-CN" altLang="en-US" sz="6000" dirty="0">
                  <a:latin typeface="黑体" panose="02010609060101010101" pitchFamily="49" charset="-122"/>
                  <a:ea typeface="黑体" panose="02010609060101010101" pitchFamily="49" charset="-122"/>
                </a:rPr>
                <a:t>月</a:t>
              </a:r>
            </a:p>
          </p:txBody>
        </p:sp>
      </p:grpSp>
      <p:grpSp>
        <p:nvGrpSpPr>
          <p:cNvPr id="12" name="组合 11"/>
          <p:cNvGrpSpPr/>
          <p:nvPr/>
        </p:nvGrpSpPr>
        <p:grpSpPr>
          <a:xfrm>
            <a:off x="3119481" y="2170111"/>
            <a:ext cx="2125501" cy="1015663"/>
            <a:chOff x="1024892" y="3496004"/>
            <a:chExt cx="1369968" cy="1015663"/>
          </a:xfrm>
        </p:grpSpPr>
        <p:sp>
          <p:nvSpPr>
            <p:cNvPr id="13" name="矩形 12"/>
            <p:cNvSpPr/>
            <p:nvPr/>
          </p:nvSpPr>
          <p:spPr>
            <a:xfrm>
              <a:off x="1024892" y="3496004"/>
              <a:ext cx="614959" cy="1015663"/>
            </a:xfrm>
            <a:prstGeom prst="rect">
              <a:avLst/>
            </a:prstGeom>
          </p:spPr>
          <p:txBody>
            <a:bodyPr wrap="none">
              <a:spAutoFit/>
            </a:bodyPr>
            <a:lstStyle/>
            <a:p>
              <a:r>
                <a:rPr lang="zh-CN" altLang="en-US" sz="6000" dirty="0">
                  <a:latin typeface="黑体" panose="02010609060101010101" pitchFamily="49" charset="-122"/>
                  <a:ea typeface="黑体" panose="02010609060101010101" pitchFamily="49" charset="-122"/>
                </a:rPr>
                <a:t>天</a:t>
              </a:r>
            </a:p>
          </p:txBody>
        </p:sp>
        <p:sp>
          <p:nvSpPr>
            <p:cNvPr id="14" name="矩形 13"/>
            <p:cNvSpPr/>
            <p:nvPr/>
          </p:nvSpPr>
          <p:spPr>
            <a:xfrm>
              <a:off x="1779901" y="3496004"/>
              <a:ext cx="614959" cy="1015663"/>
            </a:xfrm>
            <a:prstGeom prst="rect">
              <a:avLst/>
            </a:prstGeom>
          </p:spPr>
          <p:txBody>
            <a:bodyPr wrap="none">
              <a:spAutoFit/>
            </a:bodyPr>
            <a:lstStyle/>
            <a:p>
              <a:r>
                <a:rPr lang="zh-CN" altLang="en-US" sz="6000" dirty="0">
                  <a:latin typeface="黑体" panose="02010609060101010101" pitchFamily="49" charset="-122"/>
                  <a:ea typeface="黑体" panose="02010609060101010101" pitchFamily="49" charset="-122"/>
                </a:rPr>
                <a:t>地</a:t>
              </a:r>
            </a:p>
          </p:txBody>
        </p:sp>
      </p:grpSp>
      <p:sp>
        <p:nvSpPr>
          <p:cNvPr id="18" name="矩形 17"/>
          <p:cNvSpPr/>
          <p:nvPr/>
        </p:nvSpPr>
        <p:spPr>
          <a:xfrm>
            <a:off x="1344319" y="5729243"/>
            <a:ext cx="6847218" cy="954107"/>
          </a:xfrm>
          <a:prstGeom prst="rect">
            <a:avLst/>
          </a:prstGeom>
        </p:spPr>
        <p:txBody>
          <a:bodyPr wrap="square">
            <a:spAutoFit/>
          </a:bodyPr>
          <a:lstStyle/>
          <a:p>
            <a:r>
              <a:rPr lang="zh-CN" altLang="en-US" sz="2800" dirty="0"/>
              <a:t>易有太极，始生两仪，两仪生四象，四象生八卦。由是万物而生</a:t>
            </a:r>
          </a:p>
        </p:txBody>
      </p:sp>
    </p:spTree>
    <p:extLst>
      <p:ext uri="{BB962C8B-B14F-4D97-AF65-F5344CB8AC3E}">
        <p14:creationId xmlns:p14="http://schemas.microsoft.com/office/powerpoint/2010/main" val="48710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18507" y="228177"/>
            <a:ext cx="2236510" cy="707886"/>
          </a:xfrm>
          <a:prstGeom prst="rect">
            <a:avLst/>
          </a:prstGeom>
        </p:spPr>
        <p:txBody>
          <a:bodyPr wrap="none">
            <a:spAutoFit/>
          </a:bodyPr>
          <a:lstStyle/>
          <a:p>
            <a:r>
              <a:rPr lang="zh-CN" altLang="en-US" sz="4000" b="1" dirty="0"/>
              <a:t>图灵测试</a:t>
            </a:r>
          </a:p>
        </p:txBody>
      </p:sp>
      <p:sp>
        <p:nvSpPr>
          <p:cNvPr id="5" name="矩形 4"/>
          <p:cNvSpPr/>
          <p:nvPr/>
        </p:nvSpPr>
        <p:spPr>
          <a:xfrm>
            <a:off x="366203" y="936063"/>
            <a:ext cx="8520345" cy="5133713"/>
          </a:xfrm>
          <a:prstGeom prst="rect">
            <a:avLst/>
          </a:prstGeom>
        </p:spPr>
        <p:txBody>
          <a:bodyPr wrap="square">
            <a:spAutoFit/>
          </a:bodyPr>
          <a:lstStyle/>
          <a:p>
            <a:pPr>
              <a:lnSpc>
                <a:spcPct val="130000"/>
              </a:lnSpc>
            </a:pPr>
            <a:r>
              <a:rPr lang="zh-CN" altLang="en-US" sz="2800" dirty="0">
                <a:latin typeface="宋体" panose="02010600030101010101" pitchFamily="2" charset="-122"/>
                <a:ea typeface="宋体" panose="02010600030101010101" pitchFamily="2" charset="-122"/>
              </a:rPr>
              <a:t>图灵测试是指测试者在与被测试者（一个人和一台机器）隔开的情况下，通过一些装置（如键盘）向被测试者随意提问。进行多次测试后，如果有超过</a:t>
            </a:r>
            <a:r>
              <a:rPr lang="en-US" altLang="zh-CN" sz="2800" dirty="0">
                <a:latin typeface="宋体" panose="02010600030101010101" pitchFamily="2" charset="-122"/>
                <a:ea typeface="宋体" panose="02010600030101010101" pitchFamily="2" charset="-122"/>
              </a:rPr>
              <a:t>30%</a:t>
            </a:r>
            <a:r>
              <a:rPr lang="zh-CN" altLang="en-US" sz="2800" dirty="0">
                <a:latin typeface="宋体" panose="02010600030101010101" pitchFamily="2" charset="-122"/>
                <a:ea typeface="宋体" panose="02010600030101010101" pitchFamily="2" charset="-122"/>
              </a:rPr>
              <a:t>的测试者不能确定出被测试者是人还是机器，那么这台机器就通过了测试，并被认为具有人类智能。图灵测试一词来源于计算机科学和密码学的先驱阿兰</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麦席森</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图灵写于</a:t>
            </a:r>
            <a:r>
              <a:rPr lang="en-US" altLang="zh-CN" sz="2800" dirty="0">
                <a:latin typeface="宋体" panose="02010600030101010101" pitchFamily="2" charset="-122"/>
                <a:ea typeface="宋体" panose="02010600030101010101" pitchFamily="2" charset="-122"/>
              </a:rPr>
              <a:t>1950</a:t>
            </a:r>
            <a:r>
              <a:rPr lang="zh-CN" altLang="en-US" sz="2800" dirty="0">
                <a:latin typeface="宋体" panose="02010600030101010101" pitchFamily="2" charset="-122"/>
                <a:ea typeface="宋体" panose="02010600030101010101" pitchFamily="2" charset="-122"/>
              </a:rPr>
              <a:t>年的一篇论文</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计算机器与智能</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，其中</a:t>
            </a:r>
            <a:r>
              <a:rPr lang="en-US" altLang="zh-CN" sz="2800" dirty="0">
                <a:latin typeface="宋体" panose="02010600030101010101" pitchFamily="2" charset="-122"/>
                <a:ea typeface="宋体" panose="02010600030101010101" pitchFamily="2" charset="-122"/>
              </a:rPr>
              <a:t>30%</a:t>
            </a:r>
            <a:r>
              <a:rPr lang="zh-CN" altLang="en-US" sz="2800" dirty="0">
                <a:latin typeface="宋体" panose="02010600030101010101" pitchFamily="2" charset="-122"/>
                <a:ea typeface="宋体" panose="02010600030101010101" pitchFamily="2" charset="-122"/>
              </a:rPr>
              <a:t>是图灵对</a:t>
            </a:r>
            <a:r>
              <a:rPr lang="en-US" altLang="zh-CN" sz="2800" dirty="0">
                <a:latin typeface="宋体" panose="02010600030101010101" pitchFamily="2" charset="-122"/>
                <a:ea typeface="宋体" panose="02010600030101010101" pitchFamily="2" charset="-122"/>
              </a:rPr>
              <a:t>2000</a:t>
            </a:r>
            <a:r>
              <a:rPr lang="zh-CN" altLang="en-US" sz="2800" dirty="0">
                <a:latin typeface="宋体" panose="02010600030101010101" pitchFamily="2" charset="-122"/>
                <a:ea typeface="宋体" panose="02010600030101010101" pitchFamily="2" charset="-122"/>
              </a:rPr>
              <a:t>年时的机器思考能力的一个预测，目前我们已远远落后于这个预测。</a:t>
            </a:r>
          </a:p>
        </p:txBody>
      </p:sp>
    </p:spTree>
    <p:extLst>
      <p:ext uri="{BB962C8B-B14F-4D97-AF65-F5344CB8AC3E}">
        <p14:creationId xmlns:p14="http://schemas.microsoft.com/office/powerpoint/2010/main" val="403327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9016" y="4823670"/>
            <a:ext cx="6912529" cy="1317071"/>
          </a:xfrm>
        </p:spPr>
        <p:txBody>
          <a:bodyPr>
            <a:normAutofit/>
          </a:bodyPr>
          <a:lstStyle/>
          <a:p>
            <a:pPr>
              <a:lnSpc>
                <a:spcPct val="150000"/>
              </a:lnSpc>
            </a:pPr>
            <a:r>
              <a:rPr lang="zh-CN" altLang="en-US" sz="2800" dirty="0">
                <a:latin typeface="宋体" panose="02010600030101010101" pitchFamily="2" charset="-122"/>
                <a:ea typeface="宋体" panose="02010600030101010101" pitchFamily="2" charset="-122"/>
              </a:rPr>
              <a:t>电脑冒充</a:t>
            </a:r>
            <a:r>
              <a:rPr lang="en-US" altLang="zh-CN" sz="2800" dirty="0">
                <a:latin typeface="宋体" panose="02010600030101010101" pitchFamily="2" charset="-122"/>
                <a:ea typeface="宋体" panose="02010600030101010101" pitchFamily="2" charset="-122"/>
              </a:rPr>
              <a:t>13</a:t>
            </a:r>
            <a:r>
              <a:rPr lang="zh-CN" altLang="en-US" sz="2800" dirty="0">
                <a:latin typeface="宋体" panose="02010600030101010101" pitchFamily="2" charset="-122"/>
                <a:ea typeface="宋体" panose="02010600030101010101" pitchFamily="2" charset="-122"/>
              </a:rPr>
              <a:t>岁男孩 首次通过“图灵测试”</a:t>
            </a:r>
            <a:br>
              <a:rPr lang="en-US" altLang="zh-CN" sz="2800" dirty="0">
                <a:latin typeface="宋体" panose="02010600030101010101" pitchFamily="2" charset="-122"/>
                <a:ea typeface="宋体" panose="02010600030101010101" pitchFamily="2" charset="-122"/>
              </a:rPr>
            </a:br>
            <a:r>
              <a:rPr lang="en-US" altLang="zh-CN" sz="1800" dirty="0">
                <a:latin typeface="宋体" panose="02010600030101010101" pitchFamily="2" charset="-122"/>
                <a:ea typeface="宋体" panose="02010600030101010101" pitchFamily="2" charset="-122"/>
              </a:rPr>
              <a:t>http://www.chinanews.com/cul/2014/06-10/6263081.shtml</a:t>
            </a:r>
            <a:endParaRPr lang="zh-CN" altLang="en-US" sz="1800" dirty="0">
              <a:latin typeface="宋体" panose="02010600030101010101" pitchFamily="2" charset="-122"/>
              <a:ea typeface="宋体" panose="02010600030101010101" pitchFamily="2" charset="-122"/>
            </a:endParaRPr>
          </a:p>
        </p:txBody>
      </p:sp>
      <p:sp>
        <p:nvSpPr>
          <p:cNvPr id="4" name="矩形: 圆角 3"/>
          <p:cNvSpPr/>
          <p:nvPr/>
        </p:nvSpPr>
        <p:spPr>
          <a:xfrm>
            <a:off x="763397" y="810816"/>
            <a:ext cx="2902591" cy="382087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110605" y="981511"/>
            <a:ext cx="4043494" cy="347948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956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olidFill>
                  <a:schemeClr val="tx1"/>
                </a:solidFill>
              </a:rPr>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37522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2"/>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8"/>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402146" y="1044955"/>
            <a:ext cx="8406293" cy="4573560"/>
          </a:xfrm>
          <a:prstGeom prst="rect">
            <a:avLst/>
          </a:prstGeom>
          <a:noFill/>
          <a:ln w="9525">
            <a:noFill/>
            <a:miter lim="800000"/>
            <a:headEnd/>
            <a:tailEnd/>
          </a:ln>
          <a:effectLst/>
        </p:spPr>
        <p:txBody>
          <a:bodyPr wrap="square">
            <a:spAutoFit/>
          </a:bodyPr>
          <a:lstStyle>
            <a:lvl1pPr eaLnBrk="0" hangingPunct="0">
              <a:defRPr kumimoji="1" sz="2400" b="1" baseline="-25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baseline="-25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baseline="-25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baseline="-25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baseline="-25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800" b="0" baseline="0" dirty="0">
                <a:latin typeface="宋体" panose="02010600030101010101" pitchFamily="2" charset="-122"/>
              </a:rPr>
              <a:t>计算机控制系统的控制程序具有有限状态自动机（</a:t>
            </a:r>
            <a:r>
              <a:rPr lang="en-US" altLang="zh-CN" sz="2800" b="0" baseline="0" dirty="0">
                <a:latin typeface="宋体" panose="02010600030101010101" pitchFamily="2" charset="-122"/>
              </a:rPr>
              <a:t>FA</a:t>
            </a:r>
            <a:r>
              <a:rPr lang="zh-CN" altLang="en-US" sz="2800" b="0" baseline="0" dirty="0">
                <a:latin typeface="宋体" panose="02010600030101010101" pitchFamily="2" charset="-122"/>
              </a:rPr>
              <a:t>）的特征，可以用有限状态机理论来描述。有限自动机（</a:t>
            </a:r>
            <a:r>
              <a:rPr lang="en-US" altLang="zh-CN" sz="2800" b="0" baseline="0" dirty="0">
                <a:latin typeface="宋体" panose="02010600030101010101" pitchFamily="2" charset="-122"/>
              </a:rPr>
              <a:t>Finite Automata Machine</a:t>
            </a:r>
            <a:r>
              <a:rPr lang="zh-CN" altLang="en-US" sz="2800" b="0" baseline="0" dirty="0">
                <a:latin typeface="宋体" panose="02010600030101010101" pitchFamily="2" charset="-122"/>
              </a:rPr>
              <a:t>）是计算机科学的重要基石，它在软件开发领域内通常被称作有限状态机（</a:t>
            </a:r>
            <a:r>
              <a:rPr lang="en-US" altLang="zh-CN" sz="2800" b="0" baseline="0" dirty="0">
                <a:latin typeface="宋体" panose="02010600030101010101" pitchFamily="2" charset="-122"/>
              </a:rPr>
              <a:t>Finite State Machine</a:t>
            </a:r>
            <a:r>
              <a:rPr lang="zh-CN" altLang="en-US" sz="2800" b="0" baseline="0" dirty="0">
                <a:latin typeface="宋体" panose="02010600030101010101" pitchFamily="2" charset="-122"/>
              </a:rPr>
              <a:t>），是一种应用非常广泛的软件设计模式。</a:t>
            </a:r>
            <a:endParaRPr lang="en-US" altLang="zh-CN" sz="2800" b="0" baseline="0" dirty="0">
              <a:latin typeface="宋体" panose="02010600030101010101" pitchFamily="2" charset="-122"/>
            </a:endParaRPr>
          </a:p>
          <a:p>
            <a:pPr eaLnBrk="1" hangingPunct="1">
              <a:lnSpc>
                <a:spcPct val="130000"/>
              </a:lnSpc>
              <a:defRPr/>
            </a:pPr>
            <a:r>
              <a:rPr lang="zh-CN" altLang="en-US" sz="2800" b="0" baseline="0" dirty="0">
                <a:latin typeface="宋体" panose="02010600030101010101" pitchFamily="2" charset="-122"/>
              </a:rPr>
              <a:t>自动机可以分为四种：图灵机、线性有界自动机、后进先出自动机、有限自动机。</a:t>
            </a:r>
          </a:p>
        </p:txBody>
      </p:sp>
      <p:sp>
        <p:nvSpPr>
          <p:cNvPr id="78853" name="Rectangle 5"/>
          <p:cNvSpPr>
            <a:spLocks noGrp="1" noChangeArrowheads="1"/>
          </p:cNvSpPr>
          <p:nvPr>
            <p:ph type="title" idx="4294967295"/>
          </p:nvPr>
        </p:nvSpPr>
        <p:spPr>
          <a:xfrm>
            <a:off x="1551438" y="176169"/>
            <a:ext cx="5829300" cy="801673"/>
          </a:xfrm>
        </p:spPr>
        <p:txBody>
          <a:bodyPr>
            <a:noAutofit/>
          </a:bodyPr>
          <a:lstStyle/>
          <a:p>
            <a:pPr algn="ctr" eaLnBrk="1" hangingPunct="1">
              <a:defRPr/>
            </a:pPr>
            <a:r>
              <a:rPr lang="zh-CN" altLang="en-US" sz="4000" dirty="0">
                <a:latin typeface="黑体" panose="02010609060101010101" pitchFamily="49" charset="-122"/>
                <a:ea typeface="黑体" panose="02010609060101010101" pitchFamily="49" charset="-122"/>
              </a:rPr>
              <a:t>自动机</a:t>
            </a:r>
          </a:p>
        </p:txBody>
      </p:sp>
    </p:spTree>
    <p:extLst>
      <p:ext uri="{BB962C8B-B14F-4D97-AF65-F5344CB8AC3E}">
        <p14:creationId xmlns:p14="http://schemas.microsoft.com/office/powerpoint/2010/main" val="826565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888708" y="1410609"/>
            <a:ext cx="6971776" cy="2554545"/>
          </a:xfrm>
          <a:prstGeom prst="rect">
            <a:avLst/>
          </a:prstGeom>
          <a:noFill/>
          <a:ln w="9525">
            <a:noFill/>
            <a:miter lim="800000"/>
            <a:headEnd/>
            <a:tailEnd/>
          </a:ln>
          <a:effectLst/>
        </p:spPr>
        <p:txBody>
          <a:bodyPr wrap="square">
            <a:spAutoFit/>
          </a:bodyPr>
          <a:lstStyle/>
          <a:p>
            <a:pPr algn="just" eaLnBrk="1" hangingPunct="1">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中央处理单元</a:t>
            </a:r>
          </a:p>
          <a:p>
            <a:pPr algn="just" eaLnBrk="1" hangingPunct="1">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←读入头             </a:t>
            </a:r>
          </a:p>
          <a:p>
            <a:pPr algn="just" eaLnBrk="1" hangingPunct="1">
              <a:defRPr/>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   ａ1   ａ2   …   ａｎ ＃   ＃  ←输入纸带</a:t>
            </a:r>
          </a:p>
          <a:p>
            <a:pPr algn="just" eaLnBrk="1" hangingPunct="1">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defRPr/>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451" name="Line 17"/>
          <p:cNvSpPr>
            <a:spLocks noChangeShapeType="1"/>
          </p:cNvSpPr>
          <p:nvPr/>
        </p:nvSpPr>
        <p:spPr bwMode="auto">
          <a:xfrm>
            <a:off x="1543050" y="2800350"/>
            <a:ext cx="4800600" cy="1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2" name="Line 18"/>
          <p:cNvSpPr>
            <a:spLocks noChangeShapeType="1"/>
          </p:cNvSpPr>
          <p:nvPr/>
        </p:nvSpPr>
        <p:spPr bwMode="auto">
          <a:xfrm>
            <a:off x="1600200" y="3371850"/>
            <a:ext cx="4800600" cy="1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3" name="Line 21"/>
          <p:cNvSpPr>
            <a:spLocks noChangeShapeType="1"/>
          </p:cNvSpPr>
          <p:nvPr/>
        </p:nvSpPr>
        <p:spPr bwMode="auto">
          <a:xfrm>
            <a:off x="2800350" y="22288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4" name="Line 22"/>
          <p:cNvSpPr>
            <a:spLocks noChangeShapeType="1"/>
          </p:cNvSpPr>
          <p:nvPr/>
        </p:nvSpPr>
        <p:spPr bwMode="auto">
          <a:xfrm>
            <a:off x="3028950" y="22288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5" name="Line 23"/>
          <p:cNvSpPr>
            <a:spLocks noChangeShapeType="1"/>
          </p:cNvSpPr>
          <p:nvPr/>
        </p:nvSpPr>
        <p:spPr bwMode="auto">
          <a:xfrm>
            <a:off x="2228850" y="28003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6" name="Line 24"/>
          <p:cNvSpPr>
            <a:spLocks noChangeShapeType="1"/>
          </p:cNvSpPr>
          <p:nvPr/>
        </p:nvSpPr>
        <p:spPr bwMode="auto">
          <a:xfrm>
            <a:off x="2628900" y="28003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7" name="Line 25"/>
          <p:cNvSpPr>
            <a:spLocks noChangeShapeType="1"/>
          </p:cNvSpPr>
          <p:nvPr/>
        </p:nvSpPr>
        <p:spPr bwMode="auto">
          <a:xfrm>
            <a:off x="3257550" y="28003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8" name="Line 26"/>
          <p:cNvSpPr>
            <a:spLocks noChangeShapeType="1"/>
          </p:cNvSpPr>
          <p:nvPr/>
        </p:nvSpPr>
        <p:spPr bwMode="auto">
          <a:xfrm>
            <a:off x="3829050" y="28003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59" name="Line 27"/>
          <p:cNvSpPr>
            <a:spLocks noChangeShapeType="1"/>
          </p:cNvSpPr>
          <p:nvPr/>
        </p:nvSpPr>
        <p:spPr bwMode="auto">
          <a:xfrm>
            <a:off x="4286250" y="2800350"/>
            <a:ext cx="1191"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60" name="Line 28"/>
          <p:cNvSpPr>
            <a:spLocks noChangeShapeType="1"/>
          </p:cNvSpPr>
          <p:nvPr/>
        </p:nvSpPr>
        <p:spPr bwMode="auto">
          <a:xfrm>
            <a:off x="4800600" y="2857500"/>
            <a:ext cx="1191" cy="514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4461" name="Line 29"/>
          <p:cNvSpPr>
            <a:spLocks noChangeShapeType="1"/>
          </p:cNvSpPr>
          <p:nvPr/>
        </p:nvSpPr>
        <p:spPr bwMode="auto">
          <a:xfrm>
            <a:off x="5314950" y="2857500"/>
            <a:ext cx="1191" cy="514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902" name="Text Box 30"/>
          <p:cNvSpPr txBox="1">
            <a:spLocks noChangeArrowheads="1"/>
          </p:cNvSpPr>
          <p:nvPr/>
        </p:nvSpPr>
        <p:spPr bwMode="auto">
          <a:xfrm>
            <a:off x="1136707" y="3792095"/>
            <a:ext cx="6975447" cy="2441374"/>
          </a:xfrm>
          <a:prstGeom prst="rect">
            <a:avLst/>
          </a:prstGeom>
          <a:noFill/>
          <a:ln w="9525">
            <a:noFill/>
            <a:miter lim="800000"/>
            <a:headEnd/>
            <a:tailEnd/>
          </a:ln>
          <a:effectLst/>
        </p:spPr>
        <p:txBody>
          <a:bodyPr wrap="square">
            <a:spAutoFit/>
          </a:bodyPr>
          <a:lstStyle/>
          <a:p>
            <a:pPr algn="just" eaLnBrk="1" hangingPunct="1">
              <a:lnSpc>
                <a:spcPct val="130000"/>
              </a:lnSpc>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中央处理单元的有限状态集：∑={Ｓ</a:t>
            </a:r>
            <a:r>
              <a:rPr lang="zh-CN" altLang="en-US" sz="2400" baseline="-30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，Ｓ</a:t>
            </a:r>
            <a:r>
              <a:rPr lang="zh-CN" altLang="en-US" sz="2400" baseline="-30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其中终止状态记为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 ）</a:t>
            </a:r>
          </a:p>
          <a:p>
            <a:pPr algn="just" eaLnBrk="1" hangingPunct="1">
              <a:lnSpc>
                <a:spcPct val="130000"/>
              </a:lnSpc>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输入语符集： 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a:t>
            </a:r>
            <a:r>
              <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30000"/>
              </a:lnSpc>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自动机的转移规则（Ｔ）：</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a:t>
            </a:r>
            <a:r>
              <a:rPr lang="zh-CN" altLang="en-US" sz="2400" baseline="-30000" dirty="0">
                <a:latin typeface="Times New Roman" panose="02020603050405020304" pitchFamily="18" charset="0"/>
                <a:ea typeface="宋体" panose="02010600030101010101" pitchFamily="2" charset="-122"/>
                <a:cs typeface="Times New Roman" panose="02020603050405020304" pitchFamily="18" charset="0"/>
              </a:rPr>
              <a:t>ｉ</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aseline="-30000" dirty="0">
                <a:latin typeface="Times New Roman" panose="02020603050405020304" pitchFamily="18" charset="0"/>
                <a:ea typeface="宋体" panose="02010600030101010101" pitchFamily="2" charset="-122"/>
                <a:cs typeface="Times New Roman" panose="02020603050405020304" pitchFamily="18" charset="0"/>
              </a:rPr>
              <a:t>ｊ</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30000" dirty="0" err="1">
                <a:latin typeface="Times New Roman" panose="02020603050405020304" pitchFamily="18" charset="0"/>
                <a:ea typeface="宋体" panose="02010600030101010101" pitchFamily="2" charset="-122"/>
                <a:cs typeface="Times New Roman" panose="02020603050405020304" pitchFamily="18" charset="0"/>
              </a:rPr>
              <a:t>k</a:t>
            </a:r>
            <a:endPar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30000"/>
              </a:lnSpc>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有限自动机的形式系统：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Ｔ，Ｆ〉</a:t>
            </a:r>
          </a:p>
        </p:txBody>
      </p:sp>
      <p:sp>
        <p:nvSpPr>
          <p:cNvPr id="104463" name="Rectangle 32"/>
          <p:cNvSpPr>
            <a:spLocks noChangeArrowheads="1"/>
          </p:cNvSpPr>
          <p:nvPr/>
        </p:nvSpPr>
        <p:spPr bwMode="auto">
          <a:xfrm>
            <a:off x="2571750" y="1771650"/>
            <a:ext cx="685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 name="矩形 1"/>
          <p:cNvSpPr/>
          <p:nvPr/>
        </p:nvSpPr>
        <p:spPr>
          <a:xfrm>
            <a:off x="392356" y="284529"/>
            <a:ext cx="3005951" cy="769441"/>
          </a:xfrm>
          <a:prstGeom prst="rect">
            <a:avLst/>
          </a:prstGeom>
        </p:spPr>
        <p:txBody>
          <a:bodyPr wrap="none">
            <a:spAutoFit/>
          </a:bodyPr>
          <a:lstStyle/>
          <a:p>
            <a:pPr algn="just">
              <a:defRPr/>
            </a:pPr>
            <a:r>
              <a:rPr lang="zh-CN" altLang="en-US" sz="4400" dirty="0">
                <a:latin typeface="黑体" panose="02010609060101010101" pitchFamily="49" charset="-122"/>
                <a:ea typeface="黑体" panose="02010609060101010101" pitchFamily="49" charset="-122"/>
              </a:rPr>
              <a:t>自动机演示</a:t>
            </a:r>
          </a:p>
        </p:txBody>
      </p:sp>
    </p:spTree>
    <p:extLst>
      <p:ext uri="{BB962C8B-B14F-4D97-AF65-F5344CB8AC3E}">
        <p14:creationId xmlns:p14="http://schemas.microsoft.com/office/powerpoint/2010/main" val="214301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229350" y="386027"/>
            <a:ext cx="2257425" cy="2209800"/>
          </a:xfrm>
          <a:prstGeom prst="rect">
            <a:avLst/>
          </a:prstGeom>
        </p:spPr>
      </p:pic>
      <p:sp>
        <p:nvSpPr>
          <p:cNvPr id="80900" name="Text Box 4"/>
          <p:cNvSpPr txBox="1">
            <a:spLocks noChangeArrowheads="1"/>
          </p:cNvSpPr>
          <p:nvPr/>
        </p:nvSpPr>
        <p:spPr bwMode="auto">
          <a:xfrm>
            <a:off x="1200150" y="1067712"/>
            <a:ext cx="5715000" cy="1708160"/>
          </a:xfrm>
          <a:prstGeom prst="rect">
            <a:avLst/>
          </a:prstGeom>
          <a:noFill/>
          <a:ln w="9525">
            <a:noFill/>
            <a:miter lim="800000"/>
            <a:headEnd/>
            <a:tailEnd/>
          </a:ln>
          <a:effectLst/>
        </p:spPr>
        <p:txBody>
          <a:bodyPr>
            <a:spAutoFit/>
          </a:bodyPr>
          <a:lstStyle/>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Ｖ</a:t>
            </a:r>
            <a:r>
              <a:rPr lang="en-US" altLang="zh-CN" sz="1500" dirty="0">
                <a:latin typeface="Courier New" pitchFamily="49" charset="0"/>
                <a:cs typeface="Courier New" pitchFamily="49" charset="0"/>
              </a:rPr>
              <a:t>A={a </a:t>
            </a:r>
            <a:r>
              <a:rPr lang="en-US" altLang="zh-CN" sz="1500" dirty="0">
                <a:latin typeface="宋体" pitchFamily="2" charset="-122"/>
              </a:rPr>
              <a:t>，</a:t>
            </a:r>
            <a:r>
              <a:rPr lang="en-US" altLang="zh-CN" sz="1500" dirty="0">
                <a:latin typeface="Courier New" pitchFamily="49" charset="0"/>
                <a:cs typeface="Courier New" pitchFamily="49" charset="0"/>
              </a:rPr>
              <a:t>b} </a:t>
            </a:r>
          </a:p>
          <a:p>
            <a:pPr algn="just" eaLnBrk="1" hangingPunct="1">
              <a:defRPr/>
            </a:pPr>
            <a:r>
              <a:rPr lang="en-US" altLang="zh-CN" sz="1500" dirty="0">
                <a:latin typeface="Courier New" pitchFamily="49" charset="0"/>
                <a:cs typeface="Courier New" pitchFamily="49" charset="0"/>
              </a:rPr>
              <a:t> </a:t>
            </a:r>
            <a:r>
              <a:rPr lang="en-US" altLang="zh-CN" sz="1500" dirty="0">
                <a:latin typeface="宋体" pitchFamily="2" charset="-122"/>
              </a:rPr>
              <a:t>∑</a:t>
            </a:r>
            <a:r>
              <a:rPr lang="en-US" altLang="zh-CN" sz="1500" dirty="0">
                <a:latin typeface="Courier New" pitchFamily="49" charset="0"/>
                <a:cs typeface="Courier New" pitchFamily="49" charset="0"/>
              </a:rPr>
              <a:t>={</a:t>
            </a:r>
            <a:r>
              <a:rPr lang="zh-CN" altLang="en-US" sz="1500" dirty="0">
                <a:latin typeface="宋体" pitchFamily="2" charset="-122"/>
              </a:rPr>
              <a:t>Ｓ</a:t>
            </a:r>
            <a:r>
              <a:rPr lang="zh-CN" altLang="en-US" sz="1500" baseline="-30000" dirty="0">
                <a:latin typeface="Courier New" pitchFamily="49" charset="0"/>
                <a:cs typeface="Courier New" pitchFamily="49" charset="0"/>
              </a:rPr>
              <a:t>0 </a:t>
            </a:r>
            <a:r>
              <a:rPr lang="zh-CN" altLang="en-US" sz="1500" dirty="0">
                <a:latin typeface="宋体" pitchFamily="2" charset="-122"/>
              </a:rPr>
              <a:t>，Ｓ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  (</a:t>
            </a:r>
            <a:r>
              <a:rPr lang="zh-CN" altLang="en-US" sz="1500" dirty="0">
                <a:latin typeface="宋体" pitchFamily="2" charset="-122"/>
              </a:rPr>
              <a:t>其中Ｓ</a:t>
            </a:r>
            <a:r>
              <a:rPr lang="zh-CN" altLang="en-US" sz="1500" baseline="-30000" dirty="0">
                <a:latin typeface="Courier New" pitchFamily="49" charset="0"/>
                <a:cs typeface="Courier New" pitchFamily="49" charset="0"/>
              </a:rPr>
              <a:t>0</a:t>
            </a:r>
            <a:r>
              <a:rPr lang="zh-CN" altLang="en-US" sz="1500" dirty="0">
                <a:latin typeface="宋体" pitchFamily="2" charset="-122"/>
              </a:rPr>
              <a:t>是起始状态)</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Ｆ</a:t>
            </a:r>
            <a:r>
              <a:rPr lang="zh-CN" altLang="en-US" sz="1500" dirty="0">
                <a:latin typeface="Courier New" pitchFamily="49" charset="0"/>
                <a:cs typeface="Courier New" pitchFamily="49" charset="0"/>
              </a:rPr>
              <a:t>={</a:t>
            </a:r>
            <a:r>
              <a:rPr lang="zh-CN" altLang="en-US" sz="1500" dirty="0">
                <a:latin typeface="宋体" pitchFamily="2" charset="-122"/>
              </a:rPr>
              <a:t>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a:t>
            </a: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 </a:t>
            </a:r>
            <a:r>
              <a:rPr lang="zh-CN" altLang="en-US" sz="1500" dirty="0">
                <a:latin typeface="Courier New" pitchFamily="49" charset="0"/>
                <a:cs typeface="Courier New" pitchFamily="49" charset="0"/>
              </a:rPr>
              <a:t>1.(</a:t>
            </a:r>
            <a:r>
              <a:rPr lang="en-US" altLang="zh-CN" sz="1500" dirty="0">
                <a:latin typeface="Courier New" pitchFamily="49" charset="0"/>
                <a:cs typeface="Courier New" pitchFamily="49" charset="0"/>
              </a:rPr>
              <a:t>a</a:t>
            </a:r>
            <a:r>
              <a:rPr lang="en-US" altLang="zh-CN" sz="1500" dirty="0">
                <a:latin typeface="宋体" pitchFamily="2" charset="-122"/>
              </a:rPr>
              <a:t>，</a:t>
            </a:r>
            <a:r>
              <a:rPr lang="zh-CN" altLang="en-US" sz="1500" dirty="0">
                <a:latin typeface="宋体" pitchFamily="2" charset="-122"/>
              </a:rPr>
              <a:t>Ｓ</a:t>
            </a:r>
            <a:r>
              <a:rPr lang="zh-CN" altLang="en-US" sz="1500" baseline="-30000" dirty="0">
                <a:latin typeface="Courier New" pitchFamily="49" charset="0"/>
                <a:cs typeface="Courier New" pitchFamily="49" charset="0"/>
              </a:rPr>
              <a:t>0</a:t>
            </a:r>
            <a:r>
              <a:rPr lang="zh-CN" altLang="en-US" sz="1500" dirty="0">
                <a:latin typeface="Courier New" pitchFamily="49" charset="0"/>
                <a:cs typeface="Courier New" pitchFamily="49" charset="0"/>
              </a:rPr>
              <a:t>)</a:t>
            </a:r>
            <a:r>
              <a:rPr lang="en-US" altLang="zh-CN" sz="1500" dirty="0">
                <a:latin typeface="Courier New" pitchFamily="49" charset="0"/>
                <a:cs typeface="Courier New" pitchFamily="49" charset="0"/>
              </a:rPr>
              <a:t>→</a:t>
            </a:r>
            <a:r>
              <a:rPr lang="zh-CN" altLang="en-US" sz="1500" dirty="0">
                <a:latin typeface="宋体" pitchFamily="2" charset="-122"/>
              </a:rPr>
              <a:t>Ｓ</a:t>
            </a:r>
            <a:r>
              <a:rPr lang="zh-CN" altLang="en-US" sz="1500" baseline="-30000" dirty="0">
                <a:latin typeface="Courier New" pitchFamily="49" charset="0"/>
                <a:cs typeface="Courier New" pitchFamily="49" charset="0"/>
              </a:rPr>
              <a:t>0</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Ｔ</a:t>
            </a:r>
            <a:r>
              <a:rPr lang="zh-CN" altLang="en-US" sz="1500" dirty="0">
                <a:latin typeface="Courier New" pitchFamily="49" charset="0"/>
                <a:cs typeface="Courier New" pitchFamily="49" charset="0"/>
              </a:rPr>
              <a:t>= </a:t>
            </a:r>
            <a:r>
              <a:rPr lang="zh-CN" altLang="en-US" sz="1500" dirty="0">
                <a:latin typeface="宋体" pitchFamily="2" charset="-122"/>
              </a:rPr>
              <a:t> </a:t>
            </a:r>
            <a:r>
              <a:rPr lang="zh-CN" altLang="en-US" sz="1500" dirty="0">
                <a:latin typeface="Courier New" pitchFamily="49" charset="0"/>
                <a:cs typeface="Courier New" pitchFamily="49" charset="0"/>
              </a:rPr>
              <a:t>2.(</a:t>
            </a:r>
            <a:r>
              <a:rPr lang="en-US" altLang="zh-CN" sz="1500" dirty="0">
                <a:latin typeface="Courier New" pitchFamily="49" charset="0"/>
                <a:cs typeface="Courier New" pitchFamily="49" charset="0"/>
              </a:rPr>
              <a:t>b</a:t>
            </a:r>
            <a:r>
              <a:rPr lang="en-US" altLang="zh-CN" sz="1500" dirty="0">
                <a:latin typeface="宋体" pitchFamily="2" charset="-122"/>
              </a:rPr>
              <a:t>，</a:t>
            </a:r>
            <a:r>
              <a:rPr lang="zh-CN" altLang="en-US" sz="1500" dirty="0">
                <a:latin typeface="宋体" pitchFamily="2" charset="-122"/>
              </a:rPr>
              <a:t>Ｓ</a:t>
            </a:r>
            <a:r>
              <a:rPr lang="zh-CN" altLang="en-US" sz="1500" baseline="-30000" dirty="0">
                <a:latin typeface="Courier New" pitchFamily="49" charset="0"/>
                <a:cs typeface="Courier New" pitchFamily="49" charset="0"/>
              </a:rPr>
              <a:t>0</a:t>
            </a:r>
            <a:r>
              <a:rPr lang="zh-CN" altLang="en-US" sz="1500" dirty="0">
                <a:latin typeface="Courier New" pitchFamily="49" charset="0"/>
                <a:cs typeface="Courier New" pitchFamily="49" charset="0"/>
              </a:rPr>
              <a:t>)</a:t>
            </a:r>
            <a:r>
              <a:rPr lang="en-US" altLang="zh-CN" sz="1500" dirty="0">
                <a:latin typeface="宋体" pitchFamily="2" charset="-122"/>
              </a:rPr>
              <a:t>→</a:t>
            </a:r>
            <a:r>
              <a:rPr lang="zh-CN" altLang="en-US" sz="1500" dirty="0"/>
              <a:t> </a:t>
            </a:r>
            <a:r>
              <a:rPr lang="zh-CN" altLang="en-US" sz="1500" dirty="0">
                <a:latin typeface="宋体" pitchFamily="2" charset="-122"/>
              </a:rPr>
              <a:t>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cs typeface="Courier New" pitchFamily="49" charset="0"/>
              </a:rPr>
              <a:t>      3.(</a:t>
            </a:r>
            <a:r>
              <a:rPr lang="en-US" altLang="zh-CN" sz="1500" dirty="0">
                <a:latin typeface="Courier New" pitchFamily="49" charset="0"/>
                <a:cs typeface="Courier New" pitchFamily="49" charset="0"/>
              </a:rPr>
              <a:t>b</a:t>
            </a:r>
            <a:r>
              <a:rPr lang="en-US" altLang="zh-CN" sz="1500" dirty="0">
                <a:latin typeface="宋体" pitchFamily="2" charset="-122"/>
              </a:rPr>
              <a:t>，</a:t>
            </a:r>
            <a:r>
              <a:rPr lang="zh-CN" altLang="en-US" sz="1500" dirty="0">
                <a:latin typeface="宋体" pitchFamily="2" charset="-122"/>
              </a:rPr>
              <a:t>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a:t>
            </a:r>
            <a:r>
              <a:rPr lang="en-US" altLang="zh-CN" sz="1500" dirty="0"/>
              <a:t>→</a:t>
            </a:r>
            <a:r>
              <a:rPr lang="zh-CN" altLang="en-US" sz="1500" dirty="0"/>
              <a:t> </a:t>
            </a:r>
            <a:r>
              <a:rPr lang="zh-CN" altLang="en-US" sz="1500" dirty="0">
                <a:latin typeface="宋体" pitchFamily="2" charset="-122"/>
              </a:rPr>
              <a:t>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rPr>
              <a:t>输入语符列</a:t>
            </a:r>
            <a:r>
              <a:rPr lang="en-US" altLang="zh-CN" sz="1500" dirty="0" err="1">
                <a:latin typeface="Courier New" pitchFamily="49" charset="0"/>
              </a:rPr>
              <a:t>aaa</a:t>
            </a:r>
            <a:r>
              <a:rPr lang="en-US" altLang="zh-CN" sz="1500" dirty="0">
                <a:latin typeface="Courier New" pitchFamily="49" charset="0"/>
              </a:rPr>
              <a:t>:</a:t>
            </a:r>
          </a:p>
        </p:txBody>
      </p:sp>
      <p:sp>
        <p:nvSpPr>
          <p:cNvPr id="106499" name="Text Box 5"/>
          <p:cNvSpPr txBox="1">
            <a:spLocks noChangeArrowheads="1"/>
          </p:cNvSpPr>
          <p:nvPr/>
        </p:nvSpPr>
        <p:spPr bwMode="auto">
          <a:xfrm>
            <a:off x="1416845" y="2930129"/>
            <a:ext cx="64698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6500" name="Text Box 6"/>
          <p:cNvSpPr txBox="1">
            <a:spLocks noChangeArrowheads="1"/>
          </p:cNvSpPr>
          <p:nvPr/>
        </p:nvSpPr>
        <p:spPr bwMode="auto">
          <a:xfrm>
            <a:off x="1385889" y="2672955"/>
            <a:ext cx="6469856"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endParaRPr lang="zh-CN" altLang="en-US" sz="1500">
              <a:latin typeface="宋体" panose="02010600030101010101" pitchFamily="2" charset="-122"/>
            </a:endParaRPr>
          </a:p>
          <a:p>
            <a:pPr algn="just" eaLnBrk="1" hangingPunct="1">
              <a:spcBef>
                <a:spcPct val="0"/>
              </a:spcBef>
              <a:buClrTx/>
              <a:buSzTx/>
              <a:buFontTx/>
              <a:buNone/>
            </a:pPr>
            <a:r>
              <a:rPr lang="zh-CN" altLang="en-US" sz="1500">
                <a:latin typeface="宋体" panose="02010600030101010101" pitchFamily="2" charset="-122"/>
              </a:rPr>
              <a:t>      Ｓ</a:t>
            </a:r>
            <a:r>
              <a:rPr lang="zh-CN" altLang="en-US" sz="1500" baseline="-30000">
                <a:latin typeface="Courier New" panose="02070309020205020404" pitchFamily="49" charset="0"/>
                <a:cs typeface="Courier New" panose="02070309020205020404" pitchFamily="49" charset="0"/>
              </a:rPr>
              <a:t>0</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规则</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Ｓ</a:t>
            </a:r>
            <a:r>
              <a:rPr lang="zh-CN" altLang="en-US" sz="1500" baseline="-30000">
                <a:latin typeface="Courier New" panose="02070309020205020404" pitchFamily="49" charset="0"/>
                <a:cs typeface="Courier New" panose="02070309020205020404" pitchFamily="49" charset="0"/>
              </a:rPr>
              <a:t>0</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（１）</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（１）</a:t>
            </a:r>
            <a:endParaRPr lang="zh-CN" altLang="en-US" sz="1500">
              <a:latin typeface="Courier New" panose="02070309020205020404" pitchFamily="49" charset="0"/>
              <a:cs typeface="Courier New" panose="02070309020205020404" pitchFamily="49" charset="0"/>
            </a:endParaRPr>
          </a:p>
          <a:p>
            <a:pPr algn="just" eaLnBrk="1" hangingPunct="1">
              <a:spcBef>
                <a:spcPct val="0"/>
              </a:spcBef>
              <a:buClrTx/>
              <a:buSzTx/>
              <a:buFontTx/>
              <a:buNone/>
            </a:pP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endParaRPr lang="zh-CN" altLang="en-US" sz="1500">
              <a:latin typeface="宋体" panose="02010600030101010101" pitchFamily="2" charset="-122"/>
            </a:endParaRPr>
          </a:p>
          <a:p>
            <a:pPr algn="just" eaLnBrk="1" hangingPunct="1">
              <a:spcBef>
                <a:spcPct val="0"/>
              </a:spcBef>
              <a:buClrTx/>
              <a:buSzTx/>
              <a:buFontTx/>
              <a:buNone/>
            </a:pPr>
            <a:r>
              <a:rPr lang="zh-CN" altLang="en-US" sz="1500">
                <a:latin typeface="宋体" panose="02010600030101010101" pitchFamily="2" charset="-122"/>
              </a:rPr>
              <a:t>  ＃  ａ  ａ  ａ  ＃ </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  ａ  ａ  ａ  ＃ </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endParaRPr lang="zh-CN" altLang="en-US" sz="1500">
              <a:latin typeface="Courier New" panose="02070309020205020404" pitchFamily="49" charset="0"/>
              <a:cs typeface="Courier New" panose="02070309020205020404" pitchFamily="49" charset="0"/>
            </a:endParaRPr>
          </a:p>
          <a:p>
            <a:pPr algn="just" eaLnBrk="1" hangingPunct="1">
              <a:spcBef>
                <a:spcPct val="0"/>
              </a:spcBef>
              <a:buClrTx/>
              <a:buSzTx/>
              <a:buFontTx/>
              <a:buNone/>
            </a:pPr>
            <a:endParaRPr lang="zh-CN" altLang="en-US" sz="1500">
              <a:latin typeface="宋体" panose="02010600030101010101" pitchFamily="2" charset="-122"/>
            </a:endParaRPr>
          </a:p>
          <a:p>
            <a:pPr algn="just" eaLnBrk="1" hangingPunct="1">
              <a:spcBef>
                <a:spcPct val="0"/>
              </a:spcBef>
              <a:buClrTx/>
              <a:buSzTx/>
              <a:buFontTx/>
              <a:buNone/>
            </a:pPr>
            <a:r>
              <a:rPr lang="zh-CN" altLang="en-US" sz="1500">
                <a:latin typeface="宋体" panose="02010600030101010101" pitchFamily="2" charset="-122"/>
              </a:rPr>
              <a:t>              Ｓ</a:t>
            </a:r>
            <a:r>
              <a:rPr lang="zh-CN" altLang="en-US" sz="1500" baseline="-30000">
                <a:latin typeface="Courier New" panose="02070309020205020404" pitchFamily="49" charset="0"/>
                <a:cs typeface="Courier New" panose="02070309020205020404" pitchFamily="49" charset="0"/>
              </a:rPr>
              <a:t>0</a:t>
            </a:r>
            <a:r>
              <a:rPr lang="zh-CN" altLang="en-US" sz="1500">
                <a:latin typeface="Courier New" panose="02070309020205020404" pitchFamily="49" charset="0"/>
                <a:cs typeface="Courier New" panose="02070309020205020404" pitchFamily="49" charset="0"/>
              </a:rPr>
              <a:t>                              </a:t>
            </a:r>
            <a:r>
              <a:rPr lang="zh-CN" altLang="en-US" sz="1500">
                <a:solidFill>
                  <a:schemeClr val="tx2"/>
                </a:solidFill>
                <a:latin typeface="宋体" panose="02010600030101010101" pitchFamily="2" charset="-122"/>
              </a:rPr>
              <a:t>Ｓ</a:t>
            </a:r>
            <a:r>
              <a:rPr lang="zh-CN" altLang="en-US" sz="1500" baseline="-30000">
                <a:solidFill>
                  <a:schemeClr val="tx2"/>
                </a:solidFill>
                <a:latin typeface="Courier New" panose="02070309020205020404" pitchFamily="49" charset="0"/>
                <a:cs typeface="Courier New" panose="02070309020205020404" pitchFamily="49" charset="0"/>
              </a:rPr>
              <a:t>0</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   </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（１）</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endParaRPr lang="zh-CN" altLang="en-US" sz="1500">
              <a:latin typeface="宋体" panose="02010600030101010101" pitchFamily="2" charset="-122"/>
            </a:endParaRPr>
          </a:p>
          <a:p>
            <a:pPr algn="just" eaLnBrk="1" hangingPunct="1">
              <a:spcBef>
                <a:spcPct val="0"/>
              </a:spcBef>
              <a:buClrTx/>
              <a:buSzTx/>
              <a:buFontTx/>
              <a:buNone/>
            </a:pPr>
            <a:r>
              <a:rPr lang="zh-CN" altLang="en-US" sz="1500">
                <a:latin typeface="宋体" panose="02010600030101010101" pitchFamily="2" charset="-122"/>
              </a:rPr>
              <a:t>  ＃  ａ  ａ  ａ  ＃  </a:t>
            </a:r>
            <a:r>
              <a:rPr lang="zh-CN" altLang="en-US" sz="1500">
                <a:latin typeface="Courier New" panose="02070309020205020404" pitchFamily="49" charset="0"/>
                <a:cs typeface="Courier New" panose="02070309020205020404" pitchFamily="49" charset="0"/>
              </a:rPr>
              <a:t>         </a:t>
            </a:r>
            <a:r>
              <a:rPr lang="zh-CN" altLang="en-US" sz="1500">
                <a:latin typeface="宋体" panose="02010600030101010101" pitchFamily="2" charset="-122"/>
              </a:rPr>
              <a:t>  ＃   ａ   ａ  ａ  ＃  </a:t>
            </a:r>
            <a:r>
              <a:rPr lang="zh-CN" altLang="en-US" sz="1500">
                <a:latin typeface="Courier New" panose="02070309020205020404" pitchFamily="49" charset="0"/>
                <a:cs typeface="Courier New" panose="02070309020205020404" pitchFamily="49" charset="0"/>
              </a:rPr>
              <a:t>  </a:t>
            </a:r>
          </a:p>
          <a:p>
            <a:pPr algn="just" eaLnBrk="1" hangingPunct="1">
              <a:spcBef>
                <a:spcPct val="0"/>
              </a:spcBef>
              <a:buClrTx/>
              <a:buSzTx/>
              <a:buFontTx/>
              <a:buNone/>
            </a:pPr>
            <a:r>
              <a:rPr lang="zh-CN" altLang="en-US" sz="1500">
                <a:cs typeface="Courier New" panose="02070309020205020404" pitchFamily="49" charset="0"/>
              </a:rPr>
              <a:t> </a:t>
            </a:r>
            <a:endParaRPr lang="zh-CN" altLang="en-US" sz="150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zh-CN" altLang="en-US" sz="1500"/>
          </a:p>
        </p:txBody>
      </p:sp>
      <p:sp>
        <p:nvSpPr>
          <p:cNvPr id="106501" name="AutoShape 7"/>
          <p:cNvSpPr>
            <a:spLocks/>
          </p:cNvSpPr>
          <p:nvPr/>
        </p:nvSpPr>
        <p:spPr bwMode="auto">
          <a:xfrm>
            <a:off x="1697855" y="1844279"/>
            <a:ext cx="228600" cy="571500"/>
          </a:xfrm>
          <a:prstGeom prst="leftBrace">
            <a:avLst>
              <a:gd name="adj1" fmla="val 208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6502" name="Freeform 8"/>
          <p:cNvSpPr>
            <a:spLocks/>
          </p:cNvSpPr>
          <p:nvPr/>
        </p:nvSpPr>
        <p:spPr bwMode="auto">
          <a:xfrm>
            <a:off x="1885950" y="2914650"/>
            <a:ext cx="514350" cy="342900"/>
          </a:xfrm>
          <a:custGeom>
            <a:avLst/>
            <a:gdLst>
              <a:gd name="T0" fmla="*/ 0 w 528"/>
              <a:gd name="T1" fmla="*/ 2147483646 h 336"/>
              <a:gd name="T2" fmla="*/ 0 w 528"/>
              <a:gd name="T3" fmla="*/ 0 h 336"/>
              <a:gd name="T4" fmla="*/ 2147483646 w 528"/>
              <a:gd name="T5" fmla="*/ 0 h 336"/>
              <a:gd name="T6" fmla="*/ 2147483646 w 528"/>
              <a:gd name="T7" fmla="*/ 2147483646 h 336"/>
              <a:gd name="T8" fmla="*/ 0 w 528"/>
              <a:gd name="T9" fmla="*/ 2147483646 h 336"/>
              <a:gd name="T10" fmla="*/ 0 w 528"/>
              <a:gd name="T11" fmla="*/ 2147483646 h 336"/>
              <a:gd name="T12" fmla="*/ 0 60000 65536"/>
              <a:gd name="T13" fmla="*/ 0 60000 65536"/>
              <a:gd name="T14" fmla="*/ 0 60000 65536"/>
              <a:gd name="T15" fmla="*/ 0 60000 65536"/>
              <a:gd name="T16" fmla="*/ 0 60000 65536"/>
              <a:gd name="T17" fmla="*/ 0 60000 65536"/>
              <a:gd name="T18" fmla="*/ 0 w 528"/>
              <a:gd name="T19" fmla="*/ 0 h 336"/>
              <a:gd name="T20" fmla="*/ 528 w 52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528" h="336">
                <a:moveTo>
                  <a:pt x="0" y="144"/>
                </a:moveTo>
                <a:lnTo>
                  <a:pt x="0" y="0"/>
                </a:lnTo>
                <a:lnTo>
                  <a:pt x="528" y="0"/>
                </a:lnTo>
                <a:lnTo>
                  <a:pt x="528" y="336"/>
                </a:lnTo>
                <a:lnTo>
                  <a:pt x="0" y="336"/>
                </a:lnTo>
                <a:lnTo>
                  <a:pt x="0" y="14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6503" name="Line 9"/>
          <p:cNvSpPr>
            <a:spLocks noChangeShapeType="1"/>
          </p:cNvSpPr>
          <p:nvPr/>
        </p:nvSpPr>
        <p:spPr bwMode="auto">
          <a:xfrm>
            <a:off x="1371600" y="3714750"/>
            <a:ext cx="25717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04" name="Line 10"/>
          <p:cNvSpPr>
            <a:spLocks noChangeShapeType="1"/>
          </p:cNvSpPr>
          <p:nvPr/>
        </p:nvSpPr>
        <p:spPr bwMode="auto">
          <a:xfrm>
            <a:off x="1371600" y="4057650"/>
            <a:ext cx="25717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05" name="Line 11"/>
          <p:cNvSpPr>
            <a:spLocks noChangeShapeType="1"/>
          </p:cNvSpPr>
          <p:nvPr/>
        </p:nvSpPr>
        <p:spPr bwMode="auto">
          <a:xfrm>
            <a:off x="188595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06" name="Line 12"/>
          <p:cNvSpPr>
            <a:spLocks noChangeShapeType="1"/>
          </p:cNvSpPr>
          <p:nvPr/>
        </p:nvSpPr>
        <p:spPr bwMode="auto">
          <a:xfrm>
            <a:off x="228600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07" name="Line 13"/>
          <p:cNvSpPr>
            <a:spLocks noChangeShapeType="1"/>
          </p:cNvSpPr>
          <p:nvPr/>
        </p:nvSpPr>
        <p:spPr bwMode="auto">
          <a:xfrm>
            <a:off x="268605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08" name="Line 14"/>
          <p:cNvSpPr>
            <a:spLocks noChangeShapeType="1"/>
          </p:cNvSpPr>
          <p:nvPr/>
        </p:nvSpPr>
        <p:spPr bwMode="auto">
          <a:xfrm>
            <a:off x="308610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09" name="Line 15"/>
          <p:cNvSpPr>
            <a:spLocks noChangeShapeType="1"/>
          </p:cNvSpPr>
          <p:nvPr/>
        </p:nvSpPr>
        <p:spPr bwMode="auto">
          <a:xfrm>
            <a:off x="348615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0" name="Line 16"/>
          <p:cNvSpPr>
            <a:spLocks noChangeShapeType="1"/>
          </p:cNvSpPr>
          <p:nvPr/>
        </p:nvSpPr>
        <p:spPr bwMode="auto">
          <a:xfrm>
            <a:off x="2000250" y="325755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1" name="Line 17"/>
          <p:cNvSpPr>
            <a:spLocks noChangeShapeType="1"/>
          </p:cNvSpPr>
          <p:nvPr/>
        </p:nvSpPr>
        <p:spPr bwMode="auto">
          <a:xfrm>
            <a:off x="2228850" y="325755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2" name="Freeform 18"/>
          <p:cNvSpPr>
            <a:spLocks/>
          </p:cNvSpPr>
          <p:nvPr/>
        </p:nvSpPr>
        <p:spPr bwMode="auto">
          <a:xfrm>
            <a:off x="5372100" y="2857500"/>
            <a:ext cx="628650" cy="400050"/>
          </a:xfrm>
          <a:custGeom>
            <a:avLst/>
            <a:gdLst>
              <a:gd name="T0" fmla="*/ 0 w 528"/>
              <a:gd name="T1" fmla="*/ 2147483646 h 336"/>
              <a:gd name="T2" fmla="*/ 0 w 528"/>
              <a:gd name="T3" fmla="*/ 0 h 336"/>
              <a:gd name="T4" fmla="*/ 2147483646 w 528"/>
              <a:gd name="T5" fmla="*/ 0 h 336"/>
              <a:gd name="T6" fmla="*/ 2147483646 w 528"/>
              <a:gd name="T7" fmla="*/ 2147483646 h 336"/>
              <a:gd name="T8" fmla="*/ 0 w 528"/>
              <a:gd name="T9" fmla="*/ 2147483646 h 336"/>
              <a:gd name="T10" fmla="*/ 0 w 528"/>
              <a:gd name="T11" fmla="*/ 2147483646 h 336"/>
              <a:gd name="T12" fmla="*/ 0 60000 65536"/>
              <a:gd name="T13" fmla="*/ 0 60000 65536"/>
              <a:gd name="T14" fmla="*/ 0 60000 65536"/>
              <a:gd name="T15" fmla="*/ 0 60000 65536"/>
              <a:gd name="T16" fmla="*/ 0 60000 65536"/>
              <a:gd name="T17" fmla="*/ 0 60000 65536"/>
              <a:gd name="T18" fmla="*/ 0 w 528"/>
              <a:gd name="T19" fmla="*/ 0 h 336"/>
              <a:gd name="T20" fmla="*/ 528 w 52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528" h="336">
                <a:moveTo>
                  <a:pt x="0" y="144"/>
                </a:moveTo>
                <a:lnTo>
                  <a:pt x="0" y="0"/>
                </a:lnTo>
                <a:lnTo>
                  <a:pt x="528" y="0"/>
                </a:lnTo>
                <a:lnTo>
                  <a:pt x="528" y="336"/>
                </a:lnTo>
                <a:lnTo>
                  <a:pt x="0" y="336"/>
                </a:lnTo>
                <a:lnTo>
                  <a:pt x="0" y="14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6513" name="Line 19"/>
          <p:cNvSpPr>
            <a:spLocks noChangeShapeType="1"/>
          </p:cNvSpPr>
          <p:nvPr/>
        </p:nvSpPr>
        <p:spPr bwMode="auto">
          <a:xfrm>
            <a:off x="4572000" y="3714750"/>
            <a:ext cx="24003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4" name="Line 20"/>
          <p:cNvSpPr>
            <a:spLocks noChangeShapeType="1"/>
          </p:cNvSpPr>
          <p:nvPr/>
        </p:nvSpPr>
        <p:spPr bwMode="auto">
          <a:xfrm>
            <a:off x="4572000" y="4057650"/>
            <a:ext cx="24574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5" name="Line 21"/>
          <p:cNvSpPr>
            <a:spLocks noChangeShapeType="1"/>
          </p:cNvSpPr>
          <p:nvPr/>
        </p:nvSpPr>
        <p:spPr bwMode="auto">
          <a:xfrm>
            <a:off x="514350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6" name="Line 22"/>
          <p:cNvSpPr>
            <a:spLocks noChangeShapeType="1"/>
          </p:cNvSpPr>
          <p:nvPr/>
        </p:nvSpPr>
        <p:spPr bwMode="auto">
          <a:xfrm>
            <a:off x="548640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7" name="Line 23"/>
          <p:cNvSpPr>
            <a:spLocks noChangeShapeType="1"/>
          </p:cNvSpPr>
          <p:nvPr/>
        </p:nvSpPr>
        <p:spPr bwMode="auto">
          <a:xfrm>
            <a:off x="582930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8" name="Line 24"/>
          <p:cNvSpPr>
            <a:spLocks noChangeShapeType="1"/>
          </p:cNvSpPr>
          <p:nvPr/>
        </p:nvSpPr>
        <p:spPr bwMode="auto">
          <a:xfrm>
            <a:off x="622935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19" name="Line 25"/>
          <p:cNvSpPr>
            <a:spLocks noChangeShapeType="1"/>
          </p:cNvSpPr>
          <p:nvPr/>
        </p:nvSpPr>
        <p:spPr bwMode="auto">
          <a:xfrm>
            <a:off x="6629400" y="37147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0" name="Line 26"/>
          <p:cNvSpPr>
            <a:spLocks noChangeShapeType="1"/>
          </p:cNvSpPr>
          <p:nvPr/>
        </p:nvSpPr>
        <p:spPr bwMode="auto">
          <a:xfrm>
            <a:off x="5543550" y="325755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1" name="Line 27"/>
          <p:cNvSpPr>
            <a:spLocks noChangeShapeType="1"/>
          </p:cNvSpPr>
          <p:nvPr/>
        </p:nvSpPr>
        <p:spPr bwMode="auto">
          <a:xfrm>
            <a:off x="5715000" y="325755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2" name="Freeform 28"/>
          <p:cNvSpPr>
            <a:spLocks/>
          </p:cNvSpPr>
          <p:nvPr/>
        </p:nvSpPr>
        <p:spPr bwMode="auto">
          <a:xfrm>
            <a:off x="2628900" y="4343400"/>
            <a:ext cx="628650" cy="457200"/>
          </a:xfrm>
          <a:custGeom>
            <a:avLst/>
            <a:gdLst>
              <a:gd name="T0" fmla="*/ 0 w 528"/>
              <a:gd name="T1" fmla="*/ 2147483646 h 384"/>
              <a:gd name="T2" fmla="*/ 0 w 528"/>
              <a:gd name="T3" fmla="*/ 0 h 384"/>
              <a:gd name="T4" fmla="*/ 2147483646 w 528"/>
              <a:gd name="T5" fmla="*/ 0 h 384"/>
              <a:gd name="T6" fmla="*/ 2147483646 w 528"/>
              <a:gd name="T7" fmla="*/ 2147483646 h 384"/>
              <a:gd name="T8" fmla="*/ 0 w 528"/>
              <a:gd name="T9" fmla="*/ 2147483646 h 384"/>
              <a:gd name="T10" fmla="*/ 0 w 528"/>
              <a:gd name="T11" fmla="*/ 2147483646 h 384"/>
              <a:gd name="T12" fmla="*/ 0 60000 65536"/>
              <a:gd name="T13" fmla="*/ 0 60000 65536"/>
              <a:gd name="T14" fmla="*/ 0 60000 65536"/>
              <a:gd name="T15" fmla="*/ 0 60000 65536"/>
              <a:gd name="T16" fmla="*/ 0 60000 65536"/>
              <a:gd name="T17" fmla="*/ 0 60000 65536"/>
              <a:gd name="T18" fmla="*/ 0 w 528"/>
              <a:gd name="T19" fmla="*/ 0 h 384"/>
              <a:gd name="T20" fmla="*/ 528 w 528"/>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528" h="384">
                <a:moveTo>
                  <a:pt x="0" y="192"/>
                </a:moveTo>
                <a:lnTo>
                  <a:pt x="0" y="0"/>
                </a:lnTo>
                <a:lnTo>
                  <a:pt x="528" y="0"/>
                </a:lnTo>
                <a:lnTo>
                  <a:pt x="528" y="384"/>
                </a:lnTo>
                <a:lnTo>
                  <a:pt x="0" y="384"/>
                </a:lnTo>
                <a:lnTo>
                  <a:pt x="0" y="192"/>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6523" name="Line 29"/>
          <p:cNvSpPr>
            <a:spLocks noChangeShapeType="1"/>
          </p:cNvSpPr>
          <p:nvPr/>
        </p:nvSpPr>
        <p:spPr bwMode="auto">
          <a:xfrm>
            <a:off x="1371600" y="5257800"/>
            <a:ext cx="26289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4" name="Line 30"/>
          <p:cNvSpPr>
            <a:spLocks noChangeShapeType="1"/>
          </p:cNvSpPr>
          <p:nvPr/>
        </p:nvSpPr>
        <p:spPr bwMode="auto">
          <a:xfrm>
            <a:off x="1371600" y="5657850"/>
            <a:ext cx="26860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5" name="Line 31"/>
          <p:cNvSpPr>
            <a:spLocks noChangeShapeType="1"/>
          </p:cNvSpPr>
          <p:nvPr/>
        </p:nvSpPr>
        <p:spPr bwMode="auto">
          <a:xfrm>
            <a:off x="1943100" y="52578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6" name="Line 32"/>
          <p:cNvSpPr>
            <a:spLocks noChangeShapeType="1"/>
          </p:cNvSpPr>
          <p:nvPr/>
        </p:nvSpPr>
        <p:spPr bwMode="auto">
          <a:xfrm>
            <a:off x="2286000" y="52578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7" name="Line 33"/>
          <p:cNvSpPr>
            <a:spLocks noChangeShapeType="1"/>
          </p:cNvSpPr>
          <p:nvPr/>
        </p:nvSpPr>
        <p:spPr bwMode="auto">
          <a:xfrm>
            <a:off x="2686050" y="52578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8" name="Line 34"/>
          <p:cNvSpPr>
            <a:spLocks noChangeShapeType="1"/>
          </p:cNvSpPr>
          <p:nvPr/>
        </p:nvSpPr>
        <p:spPr bwMode="auto">
          <a:xfrm>
            <a:off x="3028950" y="52578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29" name="Line 35"/>
          <p:cNvSpPr>
            <a:spLocks noChangeShapeType="1"/>
          </p:cNvSpPr>
          <p:nvPr/>
        </p:nvSpPr>
        <p:spPr bwMode="auto">
          <a:xfrm>
            <a:off x="3429000" y="52578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0" name="Line 36"/>
          <p:cNvSpPr>
            <a:spLocks noChangeShapeType="1"/>
          </p:cNvSpPr>
          <p:nvPr/>
        </p:nvSpPr>
        <p:spPr bwMode="auto">
          <a:xfrm>
            <a:off x="2743200" y="4800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1" name="Line 37"/>
          <p:cNvSpPr>
            <a:spLocks noChangeShapeType="1"/>
          </p:cNvSpPr>
          <p:nvPr/>
        </p:nvSpPr>
        <p:spPr bwMode="auto">
          <a:xfrm>
            <a:off x="2971800" y="4800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2" name="Freeform 38"/>
          <p:cNvSpPr>
            <a:spLocks/>
          </p:cNvSpPr>
          <p:nvPr/>
        </p:nvSpPr>
        <p:spPr bwMode="auto">
          <a:xfrm>
            <a:off x="6286500" y="4343400"/>
            <a:ext cx="628650" cy="457200"/>
          </a:xfrm>
          <a:custGeom>
            <a:avLst/>
            <a:gdLst>
              <a:gd name="T0" fmla="*/ 0 w 528"/>
              <a:gd name="T1" fmla="*/ 2147483646 h 384"/>
              <a:gd name="T2" fmla="*/ 0 w 528"/>
              <a:gd name="T3" fmla="*/ 0 h 384"/>
              <a:gd name="T4" fmla="*/ 2147483646 w 528"/>
              <a:gd name="T5" fmla="*/ 0 h 384"/>
              <a:gd name="T6" fmla="*/ 2147483646 w 528"/>
              <a:gd name="T7" fmla="*/ 2147483646 h 384"/>
              <a:gd name="T8" fmla="*/ 0 w 528"/>
              <a:gd name="T9" fmla="*/ 2147483646 h 384"/>
              <a:gd name="T10" fmla="*/ 0 w 528"/>
              <a:gd name="T11" fmla="*/ 2147483646 h 384"/>
              <a:gd name="T12" fmla="*/ 0 60000 65536"/>
              <a:gd name="T13" fmla="*/ 0 60000 65536"/>
              <a:gd name="T14" fmla="*/ 0 60000 65536"/>
              <a:gd name="T15" fmla="*/ 0 60000 65536"/>
              <a:gd name="T16" fmla="*/ 0 60000 65536"/>
              <a:gd name="T17" fmla="*/ 0 60000 65536"/>
              <a:gd name="T18" fmla="*/ 0 w 528"/>
              <a:gd name="T19" fmla="*/ 0 h 384"/>
              <a:gd name="T20" fmla="*/ 528 w 528"/>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528" h="384">
                <a:moveTo>
                  <a:pt x="0" y="192"/>
                </a:moveTo>
                <a:lnTo>
                  <a:pt x="0" y="0"/>
                </a:lnTo>
                <a:lnTo>
                  <a:pt x="528" y="0"/>
                </a:lnTo>
                <a:lnTo>
                  <a:pt x="528" y="384"/>
                </a:lnTo>
                <a:lnTo>
                  <a:pt x="0" y="384"/>
                </a:lnTo>
                <a:lnTo>
                  <a:pt x="0" y="192"/>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6533" name="Line 39"/>
          <p:cNvSpPr>
            <a:spLocks noChangeShapeType="1"/>
          </p:cNvSpPr>
          <p:nvPr/>
        </p:nvSpPr>
        <p:spPr bwMode="auto">
          <a:xfrm>
            <a:off x="4572000" y="5257800"/>
            <a:ext cx="24003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4" name="Line 40"/>
          <p:cNvSpPr>
            <a:spLocks noChangeShapeType="1"/>
          </p:cNvSpPr>
          <p:nvPr/>
        </p:nvSpPr>
        <p:spPr bwMode="auto">
          <a:xfrm>
            <a:off x="4572000" y="5715000"/>
            <a:ext cx="24003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5" name="Line 41"/>
          <p:cNvSpPr>
            <a:spLocks noChangeShapeType="1"/>
          </p:cNvSpPr>
          <p:nvPr/>
        </p:nvSpPr>
        <p:spPr bwMode="auto">
          <a:xfrm>
            <a:off x="508635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6" name="Line 42"/>
          <p:cNvSpPr>
            <a:spLocks noChangeShapeType="1"/>
          </p:cNvSpPr>
          <p:nvPr/>
        </p:nvSpPr>
        <p:spPr bwMode="auto">
          <a:xfrm>
            <a:off x="554355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7" name="Line 43"/>
          <p:cNvSpPr>
            <a:spLocks noChangeShapeType="1"/>
          </p:cNvSpPr>
          <p:nvPr/>
        </p:nvSpPr>
        <p:spPr bwMode="auto">
          <a:xfrm>
            <a:off x="6000750" y="52578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8" name="Line 44"/>
          <p:cNvSpPr>
            <a:spLocks noChangeShapeType="1"/>
          </p:cNvSpPr>
          <p:nvPr/>
        </p:nvSpPr>
        <p:spPr bwMode="auto">
          <a:xfrm>
            <a:off x="6400800" y="52578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39" name="Line 45"/>
          <p:cNvSpPr>
            <a:spLocks noChangeShapeType="1"/>
          </p:cNvSpPr>
          <p:nvPr/>
        </p:nvSpPr>
        <p:spPr bwMode="auto">
          <a:xfrm>
            <a:off x="6800850" y="52578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40" name="Line 46"/>
          <p:cNvSpPr>
            <a:spLocks noChangeShapeType="1"/>
          </p:cNvSpPr>
          <p:nvPr/>
        </p:nvSpPr>
        <p:spPr bwMode="auto">
          <a:xfrm>
            <a:off x="6457950" y="4800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6541" name="Line 47"/>
          <p:cNvSpPr>
            <a:spLocks noChangeShapeType="1"/>
          </p:cNvSpPr>
          <p:nvPr/>
        </p:nvSpPr>
        <p:spPr bwMode="auto">
          <a:xfrm>
            <a:off x="6686550" y="4800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Tree>
    <p:extLst>
      <p:ext uri="{BB962C8B-B14F-4D97-AF65-F5344CB8AC3E}">
        <p14:creationId xmlns:p14="http://schemas.microsoft.com/office/powerpoint/2010/main" val="119257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328979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400800" y="390525"/>
            <a:ext cx="2181225" cy="2238375"/>
          </a:xfrm>
          <a:prstGeom prst="rect">
            <a:avLst/>
          </a:prstGeom>
        </p:spPr>
      </p:pic>
      <p:sp>
        <p:nvSpPr>
          <p:cNvPr id="81924" name="Text Box 4"/>
          <p:cNvSpPr txBox="1">
            <a:spLocks noChangeArrowheads="1"/>
          </p:cNvSpPr>
          <p:nvPr/>
        </p:nvSpPr>
        <p:spPr bwMode="auto">
          <a:xfrm>
            <a:off x="1143000" y="2628901"/>
            <a:ext cx="6858000" cy="3070071"/>
          </a:xfrm>
          <a:prstGeom prst="rect">
            <a:avLst/>
          </a:prstGeom>
          <a:noFill/>
          <a:ln w="9525">
            <a:noFill/>
            <a:miter lim="800000"/>
            <a:headEnd/>
            <a:tailEnd/>
          </a:ln>
          <a:effectLst/>
        </p:spPr>
        <p:txBody>
          <a:bodyPr>
            <a:spAutoFit/>
          </a:bodyPr>
          <a:lstStyle/>
          <a:p>
            <a:pPr eaLnBrk="1" hangingPunct="1">
              <a:defRPr/>
            </a:pPr>
            <a:r>
              <a:rPr lang="en-US" altLang="zh-CN" sz="1350" dirty="0"/>
              <a:t>   3)                                                    4)</a:t>
            </a:r>
          </a:p>
          <a:p>
            <a:pPr algn="just" eaLnBrk="1" hangingPunct="1">
              <a:defRPr/>
            </a:pPr>
            <a:r>
              <a:rPr lang="zh-CN" altLang="en-US" sz="1500" dirty="0">
                <a:latin typeface="宋体" pitchFamily="2" charset="-122"/>
              </a:rPr>
              <a:t>             Ｓ</a:t>
            </a:r>
            <a:r>
              <a:rPr lang="zh-CN" altLang="en-US" sz="1500" baseline="-30000" dirty="0">
                <a:latin typeface="Courier New" pitchFamily="49" charset="0"/>
                <a:cs typeface="Courier New" pitchFamily="49" charset="0"/>
              </a:rPr>
              <a:t>0</a:t>
            </a:r>
            <a:r>
              <a:rPr lang="zh-CN" altLang="en-US" sz="1500" dirty="0">
                <a:latin typeface="Courier New" pitchFamily="49" charset="0"/>
                <a:cs typeface="Courier New" pitchFamily="49" charset="0"/>
              </a:rPr>
              <a:t>                              </a:t>
            </a:r>
            <a:r>
              <a:rPr lang="zh-CN" altLang="en-US" sz="1500" dirty="0">
                <a:latin typeface="宋体" pitchFamily="2" charset="-122"/>
              </a:rPr>
              <a:t>Ｓ</a:t>
            </a:r>
            <a:r>
              <a:rPr lang="zh-CN" altLang="en-US" sz="1500" baseline="-30000" dirty="0">
                <a:latin typeface="Courier New" pitchFamily="49" charset="0"/>
                <a:cs typeface="Courier New" pitchFamily="49" charset="0"/>
              </a:rPr>
              <a:t>0</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（１）</a:t>
            </a:r>
            <a:r>
              <a:rPr lang="zh-CN" altLang="en-US" sz="1500" dirty="0">
                <a:latin typeface="Courier New" pitchFamily="49" charset="0"/>
                <a:cs typeface="Courier New" pitchFamily="49" charset="0"/>
              </a:rPr>
              <a:t>                           </a:t>
            </a:r>
            <a:r>
              <a:rPr lang="zh-CN" altLang="en-US" sz="1500" dirty="0">
                <a:latin typeface="宋体" pitchFamily="2" charset="-122"/>
              </a:rPr>
              <a:t>（2）</a:t>
            </a:r>
            <a:endParaRPr lang="zh-CN" altLang="en-US" sz="1500" dirty="0">
              <a:latin typeface="Courier New" pitchFamily="49" charset="0"/>
              <a:cs typeface="Courier New" pitchFamily="49" charset="0"/>
            </a:endParaRP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a:t>
            </a:r>
            <a:r>
              <a:rPr lang="zh-CN" altLang="en-US" sz="1500" dirty="0">
                <a:latin typeface="Courier New" pitchFamily="49" charset="0"/>
                <a:cs typeface="Courier New" pitchFamily="49" charset="0"/>
              </a:rPr>
              <a:t>                              </a:t>
            </a:r>
            <a:r>
              <a:rPr lang="zh-CN" altLang="en-US" sz="1500" dirty="0">
                <a:latin typeface="宋体" pitchFamily="2" charset="-122"/>
              </a:rPr>
              <a:t>→</a:t>
            </a:r>
            <a:r>
              <a:rPr lang="zh-CN" altLang="en-US" sz="1500" dirty="0">
                <a:latin typeface="Courier New" pitchFamily="49" charset="0"/>
                <a:cs typeface="Courier New" pitchFamily="49" charset="0"/>
              </a:rPr>
              <a:t>  </a:t>
            </a:r>
          </a:p>
          <a:p>
            <a:pPr algn="just" eaLnBrk="1" hangingPunct="1">
              <a:defRPr/>
            </a:pPr>
            <a:endParaRPr lang="zh-CN" altLang="en-US" sz="1500" dirty="0">
              <a:latin typeface="宋体" pitchFamily="2" charset="-122"/>
            </a:endParaRPr>
          </a:p>
          <a:p>
            <a:pPr algn="just" eaLnBrk="1" hangingPunct="1">
              <a:defRPr/>
            </a:pPr>
            <a:r>
              <a:rPr lang="zh-CN" altLang="en-US" sz="1500" dirty="0">
                <a:latin typeface="宋体" pitchFamily="2" charset="-122"/>
              </a:rPr>
              <a:t>  ＃  ａ  ａ  ａ  </a:t>
            </a:r>
            <a:r>
              <a:rPr lang="en-US" altLang="zh-CN" sz="1500" dirty="0">
                <a:latin typeface="宋体" pitchFamily="2" charset="-122"/>
              </a:rPr>
              <a:t>b   </a:t>
            </a:r>
            <a:r>
              <a:rPr lang="en-US" altLang="zh-CN" sz="1500" dirty="0" err="1">
                <a:latin typeface="宋体" pitchFamily="2" charset="-122"/>
              </a:rPr>
              <a:t>b</a:t>
            </a:r>
            <a:r>
              <a:rPr lang="en-US" altLang="zh-CN" sz="1500" dirty="0">
                <a:latin typeface="宋体" pitchFamily="2" charset="-122"/>
              </a:rPr>
              <a:t>   ＃ </a:t>
            </a:r>
            <a:r>
              <a:rPr lang="en-US" altLang="zh-CN" sz="1500" dirty="0">
                <a:latin typeface="Courier New" pitchFamily="49" charset="0"/>
                <a:cs typeface="Courier New" pitchFamily="49" charset="0"/>
              </a:rPr>
              <a:t>      </a:t>
            </a:r>
            <a:r>
              <a:rPr lang="en-US" altLang="zh-CN" sz="1500" dirty="0">
                <a:latin typeface="宋体" pitchFamily="2" charset="-122"/>
              </a:rPr>
              <a:t>＃  </a:t>
            </a:r>
            <a:r>
              <a:rPr lang="zh-CN" altLang="en-US" sz="1500" dirty="0">
                <a:latin typeface="宋体" pitchFamily="2" charset="-122"/>
              </a:rPr>
              <a:t>ａ  ａ  ａ   </a:t>
            </a:r>
            <a:r>
              <a:rPr lang="en-US" altLang="zh-CN" sz="1500" dirty="0">
                <a:latin typeface="宋体" pitchFamily="2" charset="-122"/>
              </a:rPr>
              <a:t>b   </a:t>
            </a:r>
            <a:r>
              <a:rPr lang="en-US" altLang="zh-CN" sz="1500" dirty="0" err="1">
                <a:latin typeface="宋体" pitchFamily="2" charset="-122"/>
              </a:rPr>
              <a:t>b</a:t>
            </a:r>
            <a:r>
              <a:rPr lang="en-US" altLang="zh-CN" sz="1500" dirty="0">
                <a:latin typeface="宋体" pitchFamily="2" charset="-122"/>
              </a:rPr>
              <a:t>   ＃ </a:t>
            </a:r>
            <a:r>
              <a:rPr lang="en-US" altLang="zh-CN" sz="1500" dirty="0">
                <a:latin typeface="Courier New" pitchFamily="49" charset="0"/>
                <a:cs typeface="Courier New" pitchFamily="49" charset="0"/>
              </a:rPr>
              <a:t>     </a:t>
            </a:r>
          </a:p>
          <a:p>
            <a:pPr algn="just" eaLnBrk="1" hangingPunct="1">
              <a:defRPr/>
            </a:pPr>
            <a:endParaRPr lang="zh-CN" altLang="en-US" sz="1500" dirty="0">
              <a:latin typeface="Courier New" pitchFamily="49" charset="0"/>
              <a:cs typeface="Courier New" pitchFamily="49" charset="0"/>
            </a:endParaRPr>
          </a:p>
          <a:p>
            <a:pPr algn="just" eaLnBrk="1" hangingPunct="1">
              <a:defRPr/>
            </a:pPr>
            <a:r>
              <a:rPr lang="zh-CN" altLang="en-US" sz="1500" dirty="0">
                <a:latin typeface="宋体" pitchFamily="2" charset="-122"/>
              </a:rPr>
              <a:t>  5)                               6)</a:t>
            </a:r>
          </a:p>
          <a:p>
            <a:pPr algn="just" eaLnBrk="1" hangingPunct="1">
              <a:defRPr/>
            </a:pPr>
            <a:r>
              <a:rPr lang="zh-CN" altLang="en-US" sz="1500" dirty="0">
                <a:latin typeface="宋体" pitchFamily="2" charset="-122"/>
              </a:rPr>
              <a:t>                      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                               </a:t>
            </a:r>
            <a:r>
              <a:rPr lang="zh-CN" altLang="en-US" sz="1500" dirty="0">
                <a:latin typeface="宋体" pitchFamily="2" charset="-122"/>
              </a:rPr>
              <a:t>Ｓ</a:t>
            </a:r>
            <a:r>
              <a:rPr lang="zh-CN" altLang="en-US" sz="1500" baseline="-30000" dirty="0">
                <a:latin typeface="Courier New" pitchFamily="49" charset="0"/>
                <a:cs typeface="Courier New" pitchFamily="49" charset="0"/>
              </a:rPr>
              <a:t>1</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   </a:t>
            </a:r>
            <a:r>
              <a:rPr lang="zh-CN" altLang="en-US" sz="1500" dirty="0">
                <a:latin typeface="Courier New" pitchFamily="49" charset="0"/>
                <a:cs typeface="Courier New" pitchFamily="49" charset="0"/>
              </a:rPr>
              <a:t>      </a:t>
            </a:r>
            <a:r>
              <a:rPr lang="zh-CN" altLang="en-US" sz="1500" dirty="0">
                <a:latin typeface="宋体" pitchFamily="2" charset="-122"/>
              </a:rPr>
              <a:t>（3）</a:t>
            </a:r>
            <a:r>
              <a:rPr lang="zh-CN" altLang="en-US" sz="1500" dirty="0">
                <a:latin typeface="Courier New" pitchFamily="49" charset="0"/>
                <a:cs typeface="Courier New" pitchFamily="49" charset="0"/>
              </a:rPr>
              <a:t>               </a:t>
            </a:r>
          </a:p>
          <a:p>
            <a:pPr algn="just" eaLnBrk="1" hangingPunct="1">
              <a:defRPr/>
            </a:pPr>
            <a:r>
              <a:rPr lang="zh-CN" altLang="en-US" sz="1500" dirty="0">
                <a:latin typeface="Courier New" pitchFamily="49" charset="0"/>
                <a:cs typeface="Courier New" pitchFamily="49" charset="0"/>
              </a:rPr>
              <a:t>                        </a:t>
            </a:r>
            <a:r>
              <a:rPr lang="zh-CN" altLang="en-US" sz="1500" dirty="0">
                <a:latin typeface="宋体" pitchFamily="2" charset="-122"/>
              </a:rPr>
              <a:t>→</a:t>
            </a:r>
            <a:r>
              <a:rPr lang="zh-CN" altLang="en-US" sz="1500" dirty="0">
                <a:latin typeface="Courier New" pitchFamily="49" charset="0"/>
                <a:cs typeface="Courier New" pitchFamily="49" charset="0"/>
              </a:rPr>
              <a:t>                   </a:t>
            </a:r>
          </a:p>
          <a:p>
            <a:pPr algn="just" eaLnBrk="1" hangingPunct="1">
              <a:defRPr/>
            </a:pPr>
            <a:endParaRPr lang="zh-CN" altLang="en-US" sz="1500" dirty="0">
              <a:latin typeface="宋体" pitchFamily="2" charset="-122"/>
            </a:endParaRPr>
          </a:p>
          <a:p>
            <a:pPr algn="just" eaLnBrk="1" hangingPunct="1">
              <a:defRPr/>
            </a:pPr>
            <a:r>
              <a:rPr lang="zh-CN" altLang="en-US" sz="1500" dirty="0">
                <a:latin typeface="宋体" pitchFamily="2" charset="-122"/>
              </a:rPr>
              <a:t>  ＃  ａ  ａ  ａ   </a:t>
            </a:r>
            <a:r>
              <a:rPr lang="en-US" altLang="zh-CN" sz="1500" dirty="0">
                <a:latin typeface="宋体" pitchFamily="2" charset="-122"/>
              </a:rPr>
              <a:t>b   </a:t>
            </a:r>
            <a:r>
              <a:rPr lang="en-US" altLang="zh-CN" sz="1500" dirty="0" err="1">
                <a:latin typeface="宋体" pitchFamily="2" charset="-122"/>
              </a:rPr>
              <a:t>b</a:t>
            </a:r>
            <a:r>
              <a:rPr lang="en-US" altLang="zh-CN" sz="1500" dirty="0">
                <a:latin typeface="宋体" pitchFamily="2" charset="-122"/>
              </a:rPr>
              <a:t>   # </a:t>
            </a:r>
            <a:r>
              <a:rPr lang="en-US" altLang="zh-CN" sz="1500" dirty="0">
                <a:latin typeface="Courier New" pitchFamily="49" charset="0"/>
                <a:cs typeface="Courier New" pitchFamily="49" charset="0"/>
              </a:rPr>
              <a:t>     </a:t>
            </a:r>
            <a:r>
              <a:rPr lang="en-US" altLang="zh-CN" sz="1500" dirty="0">
                <a:latin typeface="宋体" pitchFamily="2" charset="-122"/>
              </a:rPr>
              <a:t> ＃   </a:t>
            </a:r>
            <a:r>
              <a:rPr lang="zh-CN" altLang="en-US" sz="1500" dirty="0">
                <a:latin typeface="宋体" pitchFamily="2" charset="-122"/>
              </a:rPr>
              <a:t>ａ   ａ  ａ  </a:t>
            </a:r>
            <a:r>
              <a:rPr lang="en-US" altLang="zh-CN" sz="1500" dirty="0">
                <a:latin typeface="宋体" pitchFamily="2" charset="-122"/>
              </a:rPr>
              <a:t>b   </a:t>
            </a:r>
            <a:r>
              <a:rPr lang="en-US" altLang="zh-CN" sz="1500" dirty="0" err="1">
                <a:latin typeface="宋体" pitchFamily="2" charset="-122"/>
              </a:rPr>
              <a:t>b</a:t>
            </a:r>
            <a:r>
              <a:rPr lang="en-US" altLang="zh-CN" sz="1500" dirty="0">
                <a:latin typeface="宋体" pitchFamily="2" charset="-122"/>
              </a:rPr>
              <a:t>   ＃  </a:t>
            </a:r>
            <a:r>
              <a:rPr lang="en-US" altLang="zh-CN" sz="1500" dirty="0">
                <a:latin typeface="Courier New" pitchFamily="49" charset="0"/>
                <a:cs typeface="Courier New" pitchFamily="49" charset="0"/>
              </a:rPr>
              <a:t> </a:t>
            </a:r>
            <a:endParaRPr lang="en-US" altLang="zh-CN" sz="1350" dirty="0"/>
          </a:p>
        </p:txBody>
      </p:sp>
      <p:sp>
        <p:nvSpPr>
          <p:cNvPr id="81925" name="Text Box 5"/>
          <p:cNvSpPr txBox="1">
            <a:spLocks noChangeArrowheads="1"/>
          </p:cNvSpPr>
          <p:nvPr/>
        </p:nvSpPr>
        <p:spPr bwMode="auto">
          <a:xfrm>
            <a:off x="1314450" y="1257300"/>
            <a:ext cx="2971800" cy="923330"/>
          </a:xfrm>
          <a:prstGeom prst="rect">
            <a:avLst/>
          </a:prstGeom>
          <a:noFill/>
          <a:ln w="28575">
            <a:solidFill>
              <a:srgbClr val="00B0F0"/>
            </a:solidFill>
            <a:miter lim="800000"/>
            <a:headEnd/>
            <a:tailEnd/>
          </a:ln>
          <a:effectLst/>
        </p:spPr>
        <p:txBody>
          <a:bodyPr>
            <a:spAutoFit/>
          </a:bodyPr>
          <a:lstStyle/>
          <a:p>
            <a:pPr algn="just" eaLnBrk="1" hangingPunct="1">
              <a:defRPr/>
            </a:pPr>
            <a:r>
              <a:rPr lang="zh-CN" altLang="en-US">
                <a:latin typeface="宋体" pitchFamily="2" charset="-122"/>
              </a:rPr>
              <a:t>      </a:t>
            </a:r>
            <a:r>
              <a:rPr lang="zh-CN" altLang="en-US">
                <a:latin typeface="Courier New" pitchFamily="49" charset="0"/>
                <a:cs typeface="Courier New" pitchFamily="49" charset="0"/>
              </a:rPr>
              <a:t>1.(</a:t>
            </a:r>
            <a:r>
              <a:rPr lang="en-US" altLang="zh-CN">
                <a:latin typeface="Courier New" pitchFamily="49" charset="0"/>
                <a:cs typeface="Courier New" pitchFamily="49" charset="0"/>
              </a:rPr>
              <a:t>a</a:t>
            </a:r>
            <a:r>
              <a:rPr lang="en-US" altLang="zh-CN">
                <a:latin typeface="宋体" pitchFamily="2" charset="-122"/>
              </a:rPr>
              <a:t>，</a:t>
            </a:r>
            <a:r>
              <a:rPr lang="zh-CN" altLang="en-US">
                <a:latin typeface="宋体" pitchFamily="2" charset="-122"/>
              </a:rPr>
              <a:t>Ｓ</a:t>
            </a:r>
            <a:r>
              <a:rPr lang="zh-CN" altLang="en-US" baseline="-30000">
                <a:latin typeface="Courier New" pitchFamily="49" charset="0"/>
                <a:cs typeface="Courier New" pitchFamily="49" charset="0"/>
              </a:rPr>
              <a:t>0</a:t>
            </a:r>
            <a:r>
              <a:rPr lang="zh-CN" altLang="en-US">
                <a:latin typeface="Courier New" pitchFamily="49" charset="0"/>
                <a:cs typeface="Courier New" pitchFamily="49" charset="0"/>
              </a:rPr>
              <a:t>)   </a:t>
            </a:r>
            <a:r>
              <a:rPr lang="zh-CN" altLang="en-US">
                <a:latin typeface="宋体" pitchFamily="2" charset="-122"/>
              </a:rPr>
              <a:t>Ｓ</a:t>
            </a:r>
            <a:r>
              <a:rPr lang="zh-CN" altLang="en-US" baseline="-30000">
                <a:latin typeface="Courier New" pitchFamily="49" charset="0"/>
                <a:cs typeface="Courier New" pitchFamily="49" charset="0"/>
              </a:rPr>
              <a:t>0</a:t>
            </a:r>
            <a:r>
              <a:rPr lang="zh-CN" altLang="en-US">
                <a:latin typeface="Courier New" pitchFamily="49" charset="0"/>
                <a:cs typeface="Courier New" pitchFamily="49" charset="0"/>
              </a:rPr>
              <a:t>  </a:t>
            </a:r>
          </a:p>
          <a:p>
            <a:pPr algn="just" eaLnBrk="1" hangingPunct="1">
              <a:defRPr/>
            </a:pPr>
            <a:r>
              <a:rPr lang="zh-CN" altLang="en-US">
                <a:latin typeface="宋体" pitchFamily="2" charset="-122"/>
              </a:rPr>
              <a:t>Ｔ</a:t>
            </a:r>
            <a:r>
              <a:rPr lang="zh-CN" altLang="en-US">
                <a:latin typeface="Courier New" pitchFamily="49" charset="0"/>
                <a:cs typeface="Courier New" pitchFamily="49" charset="0"/>
              </a:rPr>
              <a:t>= </a:t>
            </a:r>
            <a:r>
              <a:rPr lang="zh-CN" altLang="en-US">
                <a:latin typeface="宋体" pitchFamily="2" charset="-122"/>
              </a:rPr>
              <a:t> </a:t>
            </a:r>
            <a:r>
              <a:rPr lang="zh-CN" altLang="en-US">
                <a:latin typeface="Courier New" pitchFamily="49" charset="0"/>
                <a:cs typeface="Courier New" pitchFamily="49" charset="0"/>
              </a:rPr>
              <a:t>2.(</a:t>
            </a:r>
            <a:r>
              <a:rPr lang="en-US" altLang="zh-CN">
                <a:latin typeface="Courier New" pitchFamily="49" charset="0"/>
                <a:cs typeface="Courier New" pitchFamily="49" charset="0"/>
              </a:rPr>
              <a:t>b</a:t>
            </a:r>
            <a:r>
              <a:rPr lang="en-US" altLang="zh-CN">
                <a:latin typeface="宋体" pitchFamily="2" charset="-122"/>
              </a:rPr>
              <a:t>，</a:t>
            </a:r>
            <a:r>
              <a:rPr lang="zh-CN" altLang="en-US">
                <a:latin typeface="宋体" pitchFamily="2" charset="-122"/>
              </a:rPr>
              <a:t>Ｓ</a:t>
            </a:r>
            <a:r>
              <a:rPr lang="zh-CN" altLang="en-US" baseline="-30000">
                <a:latin typeface="Courier New" pitchFamily="49" charset="0"/>
                <a:cs typeface="Courier New" pitchFamily="49" charset="0"/>
              </a:rPr>
              <a:t>0</a:t>
            </a:r>
            <a:r>
              <a:rPr lang="zh-CN" altLang="en-US">
                <a:latin typeface="Courier New" pitchFamily="49" charset="0"/>
                <a:cs typeface="Courier New" pitchFamily="49" charset="0"/>
              </a:rPr>
              <a:t>)</a:t>
            </a:r>
            <a:r>
              <a:rPr lang="zh-CN" altLang="en-US">
                <a:latin typeface="宋体" pitchFamily="2" charset="-122"/>
              </a:rPr>
              <a:t>    Ｓ</a:t>
            </a:r>
            <a:r>
              <a:rPr lang="zh-CN" altLang="en-US" baseline="-30000">
                <a:latin typeface="Courier New" pitchFamily="49" charset="0"/>
                <a:cs typeface="Courier New" pitchFamily="49" charset="0"/>
              </a:rPr>
              <a:t>1</a:t>
            </a:r>
            <a:r>
              <a:rPr lang="zh-CN" altLang="en-US">
                <a:latin typeface="Courier New" pitchFamily="49" charset="0"/>
                <a:cs typeface="Courier New" pitchFamily="49" charset="0"/>
              </a:rPr>
              <a:t> </a:t>
            </a:r>
          </a:p>
          <a:p>
            <a:pPr algn="just" eaLnBrk="1" hangingPunct="1">
              <a:defRPr/>
            </a:pPr>
            <a:r>
              <a:rPr lang="zh-CN" altLang="en-US">
                <a:latin typeface="Courier New" pitchFamily="49" charset="0"/>
                <a:cs typeface="Courier New" pitchFamily="49" charset="0"/>
              </a:rPr>
              <a:t>     3.(</a:t>
            </a:r>
            <a:r>
              <a:rPr lang="en-US" altLang="zh-CN">
                <a:latin typeface="Courier New" pitchFamily="49" charset="0"/>
                <a:cs typeface="Courier New" pitchFamily="49" charset="0"/>
              </a:rPr>
              <a:t>b</a:t>
            </a:r>
            <a:r>
              <a:rPr lang="en-US" altLang="zh-CN">
                <a:latin typeface="宋体" pitchFamily="2" charset="-122"/>
              </a:rPr>
              <a:t>，</a:t>
            </a:r>
            <a:r>
              <a:rPr lang="zh-CN" altLang="en-US">
                <a:latin typeface="宋体" pitchFamily="2" charset="-122"/>
              </a:rPr>
              <a:t>Ｓ</a:t>
            </a:r>
            <a:r>
              <a:rPr lang="zh-CN" altLang="en-US" baseline="-30000">
                <a:latin typeface="Courier New" pitchFamily="49" charset="0"/>
                <a:cs typeface="Courier New" pitchFamily="49" charset="0"/>
              </a:rPr>
              <a:t>1</a:t>
            </a:r>
            <a:r>
              <a:rPr lang="zh-CN" altLang="en-US">
                <a:latin typeface="Courier New" pitchFamily="49" charset="0"/>
                <a:cs typeface="Courier New" pitchFamily="49" charset="0"/>
              </a:rPr>
              <a:t>)</a:t>
            </a:r>
            <a:r>
              <a:rPr lang="zh-CN" altLang="en-US">
                <a:latin typeface="宋体" pitchFamily="2" charset="-122"/>
              </a:rPr>
              <a:t>    Ｓ</a:t>
            </a:r>
            <a:r>
              <a:rPr lang="zh-CN" altLang="en-US" baseline="-30000">
                <a:latin typeface="Courier New" pitchFamily="49" charset="0"/>
                <a:cs typeface="Courier New" pitchFamily="49" charset="0"/>
              </a:rPr>
              <a:t>1</a:t>
            </a:r>
            <a:endParaRPr lang="zh-CN" altLang="en-US"/>
          </a:p>
        </p:txBody>
      </p:sp>
      <p:sp>
        <p:nvSpPr>
          <p:cNvPr id="108548" name="AutoShape 6"/>
          <p:cNvSpPr>
            <a:spLocks/>
          </p:cNvSpPr>
          <p:nvPr/>
        </p:nvSpPr>
        <p:spPr bwMode="auto">
          <a:xfrm>
            <a:off x="1828800" y="1371600"/>
            <a:ext cx="114300" cy="685800"/>
          </a:xfrm>
          <a:prstGeom prst="leftBrace">
            <a:avLst>
              <a:gd name="adj1" fmla="val 50000"/>
              <a:gd name="adj2" fmla="val 50000"/>
            </a:avLst>
          </a:prstGeom>
          <a:noFill/>
          <a:ln w="2857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1928" name="Text Box 8"/>
          <p:cNvSpPr txBox="1">
            <a:spLocks noChangeArrowheads="1"/>
          </p:cNvSpPr>
          <p:nvPr/>
        </p:nvSpPr>
        <p:spPr bwMode="auto">
          <a:xfrm>
            <a:off x="4457700" y="1141895"/>
            <a:ext cx="3657600" cy="1708160"/>
          </a:xfrm>
          <a:prstGeom prst="rect">
            <a:avLst/>
          </a:prstGeom>
          <a:noFill/>
          <a:ln w="9525">
            <a:noFill/>
            <a:miter lim="800000"/>
            <a:headEnd/>
            <a:tailEnd/>
          </a:ln>
          <a:effectLst/>
        </p:spPr>
        <p:txBody>
          <a:bodyPr>
            <a:spAutoFit/>
          </a:bodyPr>
          <a:lstStyle/>
          <a:p>
            <a:pPr eaLnBrk="1" hangingPunct="1">
              <a:defRPr/>
            </a:pPr>
            <a:r>
              <a:rPr lang="zh-CN" altLang="en-US" sz="1500" dirty="0">
                <a:effectLst>
                  <a:outerShdw blurRad="38100" dist="38100" dir="2700000" algn="tl">
                    <a:srgbClr val="000000"/>
                  </a:outerShdw>
                </a:effectLst>
              </a:rPr>
              <a:t>     输入语符列 </a:t>
            </a:r>
            <a:r>
              <a:rPr lang="en-US" altLang="zh-CN" sz="1500" dirty="0" err="1">
                <a:effectLst>
                  <a:outerShdw blurRad="38100" dist="38100" dir="2700000" algn="tl">
                    <a:srgbClr val="000000"/>
                  </a:outerShdw>
                </a:effectLst>
              </a:rPr>
              <a:t>aaabb</a:t>
            </a:r>
            <a:endParaRPr lang="en-US" altLang="zh-CN" sz="1500" dirty="0">
              <a:effectLst>
                <a:outerShdw blurRad="38100" dist="38100" dir="2700000" algn="tl">
                  <a:srgbClr val="000000"/>
                </a:outerShdw>
              </a:effectLst>
            </a:endParaRPr>
          </a:p>
          <a:p>
            <a:pPr eaLnBrk="1" hangingPunct="1">
              <a:defRPr/>
            </a:pPr>
            <a:r>
              <a:rPr lang="zh-CN" altLang="en-US" sz="1500" dirty="0">
                <a:solidFill>
                  <a:schemeClr val="tx2"/>
                </a:solidFill>
                <a:effectLst>
                  <a:outerShdw blurRad="38100" dist="38100" dir="2700000" algn="tl">
                    <a:srgbClr val="000000"/>
                  </a:outerShdw>
                </a:effectLst>
              </a:rPr>
              <a:t>1)</a:t>
            </a:r>
          </a:p>
          <a:p>
            <a:pPr eaLnBrk="1" hangingPunct="1">
              <a:defRPr/>
            </a:pPr>
            <a:r>
              <a:rPr lang="zh-CN" altLang="en-US" sz="1500" dirty="0">
                <a:latin typeface="宋体" pitchFamily="2" charset="-122"/>
              </a:rPr>
              <a:t>       Ｓ</a:t>
            </a:r>
            <a:r>
              <a:rPr lang="zh-CN" altLang="en-US" sz="1500" baseline="-30000" dirty="0">
                <a:latin typeface="Courier New" pitchFamily="49" charset="0"/>
                <a:cs typeface="Courier New" pitchFamily="49" charset="0"/>
              </a:rPr>
              <a:t>0</a:t>
            </a:r>
            <a:r>
              <a:rPr lang="zh-CN" altLang="en-US" sz="1500" dirty="0">
                <a:latin typeface="Courier New" pitchFamily="49" charset="0"/>
                <a:cs typeface="Courier New" pitchFamily="49" charset="0"/>
              </a:rPr>
              <a:t>         (1)</a:t>
            </a:r>
          </a:p>
          <a:p>
            <a:pPr eaLnBrk="1" hangingPunct="1">
              <a:defRPr/>
            </a:pPr>
            <a:endParaRPr lang="zh-CN" altLang="en-US" sz="1500" dirty="0">
              <a:latin typeface="Courier New" pitchFamily="49" charset="0"/>
              <a:cs typeface="Courier New" pitchFamily="49" charset="0"/>
            </a:endParaRPr>
          </a:p>
          <a:p>
            <a:pPr eaLnBrk="1" hangingPunct="1">
              <a:defRPr/>
            </a:pPr>
            <a:endParaRPr lang="zh-CN" altLang="en-US" sz="1500" dirty="0">
              <a:latin typeface="Courier New" pitchFamily="49" charset="0"/>
              <a:cs typeface="Courier New" pitchFamily="49" charset="0"/>
            </a:endParaRPr>
          </a:p>
          <a:p>
            <a:pPr eaLnBrk="1" hangingPunct="1">
              <a:defRPr/>
            </a:pPr>
            <a:r>
              <a:rPr lang="zh-CN" altLang="en-US" sz="1500" dirty="0">
                <a:latin typeface="宋体" pitchFamily="2" charset="-122"/>
              </a:rPr>
              <a:t>   ＃  ａ  ａ  ａ  </a:t>
            </a:r>
            <a:r>
              <a:rPr lang="en-US" altLang="zh-CN" sz="1500" dirty="0">
                <a:latin typeface="宋体" pitchFamily="2" charset="-122"/>
              </a:rPr>
              <a:t>b   </a:t>
            </a:r>
            <a:r>
              <a:rPr lang="en-US" altLang="zh-CN" sz="1500" dirty="0" err="1">
                <a:latin typeface="宋体" pitchFamily="2" charset="-122"/>
              </a:rPr>
              <a:t>b</a:t>
            </a:r>
            <a:r>
              <a:rPr lang="en-US" altLang="zh-CN" sz="1500" dirty="0">
                <a:latin typeface="宋体" pitchFamily="2" charset="-122"/>
              </a:rPr>
              <a:t>   ＃ </a:t>
            </a:r>
            <a:endParaRPr lang="zh-CN" altLang="en-US" sz="1500" dirty="0">
              <a:latin typeface="Courier New" pitchFamily="49" charset="0"/>
              <a:cs typeface="Courier New" pitchFamily="49" charset="0"/>
            </a:endParaRPr>
          </a:p>
          <a:p>
            <a:pPr eaLnBrk="1" hangingPunct="1">
              <a:defRPr/>
            </a:pPr>
            <a:r>
              <a:rPr lang="zh-CN" altLang="en-US" sz="1500" dirty="0">
                <a:latin typeface="宋体" pitchFamily="2" charset="-122"/>
              </a:rPr>
              <a:t> </a:t>
            </a:r>
          </a:p>
        </p:txBody>
      </p:sp>
      <p:sp>
        <p:nvSpPr>
          <p:cNvPr id="108550" name="Freeform 9"/>
          <p:cNvSpPr>
            <a:spLocks/>
          </p:cNvSpPr>
          <p:nvPr/>
        </p:nvSpPr>
        <p:spPr bwMode="auto">
          <a:xfrm>
            <a:off x="5086350" y="1485900"/>
            <a:ext cx="571500" cy="457200"/>
          </a:xfrm>
          <a:custGeom>
            <a:avLst/>
            <a:gdLst>
              <a:gd name="T0" fmla="*/ 0 w 480"/>
              <a:gd name="T1" fmla="*/ 2147483646 h 384"/>
              <a:gd name="T2" fmla="*/ 0 w 480"/>
              <a:gd name="T3" fmla="*/ 0 h 384"/>
              <a:gd name="T4" fmla="*/ 2147483646 w 480"/>
              <a:gd name="T5" fmla="*/ 0 h 384"/>
              <a:gd name="T6" fmla="*/ 2147483646 w 480"/>
              <a:gd name="T7" fmla="*/ 2147483646 h 384"/>
              <a:gd name="T8" fmla="*/ 0 w 480"/>
              <a:gd name="T9" fmla="*/ 2147483646 h 384"/>
              <a:gd name="T10" fmla="*/ 0 w 480"/>
              <a:gd name="T11" fmla="*/ 2147483646 h 384"/>
              <a:gd name="T12" fmla="*/ 0 60000 65536"/>
              <a:gd name="T13" fmla="*/ 0 60000 65536"/>
              <a:gd name="T14" fmla="*/ 0 60000 65536"/>
              <a:gd name="T15" fmla="*/ 0 60000 65536"/>
              <a:gd name="T16" fmla="*/ 0 60000 65536"/>
              <a:gd name="T17" fmla="*/ 0 60000 65536"/>
              <a:gd name="T18" fmla="*/ 0 w 480"/>
              <a:gd name="T19" fmla="*/ 0 h 384"/>
              <a:gd name="T20" fmla="*/ 480 w 48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480" h="384">
                <a:moveTo>
                  <a:pt x="0" y="192"/>
                </a:moveTo>
                <a:lnTo>
                  <a:pt x="0" y="0"/>
                </a:lnTo>
                <a:lnTo>
                  <a:pt x="480" y="0"/>
                </a:lnTo>
                <a:lnTo>
                  <a:pt x="480" y="384"/>
                </a:lnTo>
                <a:lnTo>
                  <a:pt x="0" y="384"/>
                </a:lnTo>
                <a:lnTo>
                  <a:pt x="0" y="192"/>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8551" name="Line 10"/>
          <p:cNvSpPr>
            <a:spLocks noChangeShapeType="1"/>
          </p:cNvSpPr>
          <p:nvPr/>
        </p:nvSpPr>
        <p:spPr bwMode="auto">
          <a:xfrm>
            <a:off x="4572000" y="2228850"/>
            <a:ext cx="29146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2" name="Line 11"/>
          <p:cNvSpPr>
            <a:spLocks noChangeShapeType="1"/>
          </p:cNvSpPr>
          <p:nvPr/>
        </p:nvSpPr>
        <p:spPr bwMode="auto">
          <a:xfrm>
            <a:off x="4572000" y="2628900"/>
            <a:ext cx="29146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3" name="Line 12"/>
          <p:cNvSpPr>
            <a:spLocks noChangeShapeType="1"/>
          </p:cNvSpPr>
          <p:nvPr/>
        </p:nvSpPr>
        <p:spPr bwMode="auto">
          <a:xfrm>
            <a:off x="5143500" y="22288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4" name="Line 13"/>
          <p:cNvSpPr>
            <a:spLocks noChangeShapeType="1"/>
          </p:cNvSpPr>
          <p:nvPr/>
        </p:nvSpPr>
        <p:spPr bwMode="auto">
          <a:xfrm>
            <a:off x="5543550" y="22288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5" name="Line 14"/>
          <p:cNvSpPr>
            <a:spLocks noChangeShapeType="1"/>
          </p:cNvSpPr>
          <p:nvPr/>
        </p:nvSpPr>
        <p:spPr bwMode="auto">
          <a:xfrm>
            <a:off x="5886450" y="22288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6" name="Line 15"/>
          <p:cNvSpPr>
            <a:spLocks noChangeShapeType="1"/>
          </p:cNvSpPr>
          <p:nvPr/>
        </p:nvSpPr>
        <p:spPr bwMode="auto">
          <a:xfrm>
            <a:off x="6286500" y="22288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7" name="Line 16"/>
          <p:cNvSpPr>
            <a:spLocks noChangeShapeType="1"/>
          </p:cNvSpPr>
          <p:nvPr/>
        </p:nvSpPr>
        <p:spPr bwMode="auto">
          <a:xfrm>
            <a:off x="6629400" y="22288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8" name="Line 17"/>
          <p:cNvSpPr>
            <a:spLocks noChangeShapeType="1"/>
          </p:cNvSpPr>
          <p:nvPr/>
        </p:nvSpPr>
        <p:spPr bwMode="auto">
          <a:xfrm>
            <a:off x="7029450" y="22288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59" name="Line 19"/>
          <p:cNvSpPr>
            <a:spLocks noChangeShapeType="1"/>
          </p:cNvSpPr>
          <p:nvPr/>
        </p:nvSpPr>
        <p:spPr bwMode="auto">
          <a:xfrm>
            <a:off x="5257800" y="1943100"/>
            <a:ext cx="1191"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0" name="Line 20"/>
          <p:cNvSpPr>
            <a:spLocks noChangeShapeType="1"/>
          </p:cNvSpPr>
          <p:nvPr/>
        </p:nvSpPr>
        <p:spPr bwMode="auto">
          <a:xfrm>
            <a:off x="5429250" y="1943100"/>
            <a:ext cx="1191"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1" name="Freeform 21"/>
          <p:cNvSpPr>
            <a:spLocks/>
          </p:cNvSpPr>
          <p:nvPr/>
        </p:nvSpPr>
        <p:spPr bwMode="auto">
          <a:xfrm>
            <a:off x="2343150" y="2743200"/>
            <a:ext cx="571500" cy="571500"/>
          </a:xfrm>
          <a:custGeom>
            <a:avLst/>
            <a:gdLst>
              <a:gd name="T0" fmla="*/ 0 w 480"/>
              <a:gd name="T1" fmla="*/ 2147483646 h 480"/>
              <a:gd name="T2" fmla="*/ 0 w 480"/>
              <a:gd name="T3" fmla="*/ 0 h 480"/>
              <a:gd name="T4" fmla="*/ 2147483646 w 480"/>
              <a:gd name="T5" fmla="*/ 0 h 480"/>
              <a:gd name="T6" fmla="*/ 2147483646 w 480"/>
              <a:gd name="T7" fmla="*/ 2147483646 h 480"/>
              <a:gd name="T8" fmla="*/ 0 w 480"/>
              <a:gd name="T9" fmla="*/ 2147483646 h 480"/>
              <a:gd name="T10" fmla="*/ 0 w 480"/>
              <a:gd name="T11" fmla="*/ 2147483646 h 480"/>
              <a:gd name="T12" fmla="*/ 0 60000 65536"/>
              <a:gd name="T13" fmla="*/ 0 60000 65536"/>
              <a:gd name="T14" fmla="*/ 0 60000 65536"/>
              <a:gd name="T15" fmla="*/ 0 60000 65536"/>
              <a:gd name="T16" fmla="*/ 0 60000 65536"/>
              <a:gd name="T17" fmla="*/ 0 60000 65536"/>
              <a:gd name="T18" fmla="*/ 0 w 480"/>
              <a:gd name="T19" fmla="*/ 0 h 480"/>
              <a:gd name="T20" fmla="*/ 480 w 480"/>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80" h="480">
                <a:moveTo>
                  <a:pt x="0" y="192"/>
                </a:moveTo>
                <a:lnTo>
                  <a:pt x="0" y="0"/>
                </a:lnTo>
                <a:lnTo>
                  <a:pt x="480" y="0"/>
                </a:lnTo>
                <a:lnTo>
                  <a:pt x="480" y="480"/>
                </a:lnTo>
                <a:lnTo>
                  <a:pt x="0" y="480"/>
                </a:lnTo>
                <a:lnTo>
                  <a:pt x="0" y="192"/>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8562" name="Line 22"/>
          <p:cNvSpPr>
            <a:spLocks noChangeShapeType="1"/>
          </p:cNvSpPr>
          <p:nvPr/>
        </p:nvSpPr>
        <p:spPr bwMode="auto">
          <a:xfrm>
            <a:off x="1314450" y="3657600"/>
            <a:ext cx="28003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3" name="Line 23"/>
          <p:cNvSpPr>
            <a:spLocks noChangeShapeType="1"/>
          </p:cNvSpPr>
          <p:nvPr/>
        </p:nvSpPr>
        <p:spPr bwMode="auto">
          <a:xfrm>
            <a:off x="1314450" y="4114800"/>
            <a:ext cx="28003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4" name="Line 24"/>
          <p:cNvSpPr>
            <a:spLocks noChangeShapeType="1"/>
          </p:cNvSpPr>
          <p:nvPr/>
        </p:nvSpPr>
        <p:spPr bwMode="auto">
          <a:xfrm>
            <a:off x="171450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5" name="Line 25"/>
          <p:cNvSpPr>
            <a:spLocks noChangeShapeType="1"/>
          </p:cNvSpPr>
          <p:nvPr/>
        </p:nvSpPr>
        <p:spPr bwMode="auto">
          <a:xfrm>
            <a:off x="211455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6" name="Line 26"/>
          <p:cNvSpPr>
            <a:spLocks noChangeShapeType="1"/>
          </p:cNvSpPr>
          <p:nvPr/>
        </p:nvSpPr>
        <p:spPr bwMode="auto">
          <a:xfrm>
            <a:off x="245745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7" name="Line 27"/>
          <p:cNvSpPr>
            <a:spLocks noChangeShapeType="1"/>
          </p:cNvSpPr>
          <p:nvPr/>
        </p:nvSpPr>
        <p:spPr bwMode="auto">
          <a:xfrm>
            <a:off x="285750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8" name="Line 28"/>
          <p:cNvSpPr>
            <a:spLocks noChangeShapeType="1"/>
          </p:cNvSpPr>
          <p:nvPr/>
        </p:nvSpPr>
        <p:spPr bwMode="auto">
          <a:xfrm>
            <a:off x="3200400" y="37147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69" name="Line 29"/>
          <p:cNvSpPr>
            <a:spLocks noChangeShapeType="1"/>
          </p:cNvSpPr>
          <p:nvPr/>
        </p:nvSpPr>
        <p:spPr bwMode="auto">
          <a:xfrm>
            <a:off x="360045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0" name="Line 30"/>
          <p:cNvSpPr>
            <a:spLocks noChangeShapeType="1"/>
          </p:cNvSpPr>
          <p:nvPr/>
        </p:nvSpPr>
        <p:spPr bwMode="auto">
          <a:xfrm>
            <a:off x="2514600" y="331470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1" name="Line 31"/>
          <p:cNvSpPr>
            <a:spLocks noChangeShapeType="1"/>
          </p:cNvSpPr>
          <p:nvPr/>
        </p:nvSpPr>
        <p:spPr bwMode="auto">
          <a:xfrm>
            <a:off x="2743200" y="331470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2" name="Freeform 32"/>
          <p:cNvSpPr>
            <a:spLocks/>
          </p:cNvSpPr>
          <p:nvPr/>
        </p:nvSpPr>
        <p:spPr bwMode="auto">
          <a:xfrm>
            <a:off x="6000750" y="2800350"/>
            <a:ext cx="628650" cy="514350"/>
          </a:xfrm>
          <a:custGeom>
            <a:avLst/>
            <a:gdLst>
              <a:gd name="T0" fmla="*/ 0 w 528"/>
              <a:gd name="T1" fmla="*/ 2147483646 h 432"/>
              <a:gd name="T2" fmla="*/ 0 w 528"/>
              <a:gd name="T3" fmla="*/ 0 h 432"/>
              <a:gd name="T4" fmla="*/ 2147483646 w 528"/>
              <a:gd name="T5" fmla="*/ 0 h 432"/>
              <a:gd name="T6" fmla="*/ 2147483646 w 528"/>
              <a:gd name="T7" fmla="*/ 2147483646 h 432"/>
              <a:gd name="T8" fmla="*/ 0 w 528"/>
              <a:gd name="T9" fmla="*/ 2147483646 h 432"/>
              <a:gd name="T10" fmla="*/ 0 w 528"/>
              <a:gd name="T11" fmla="*/ 2147483646 h 432"/>
              <a:gd name="T12" fmla="*/ 0 60000 65536"/>
              <a:gd name="T13" fmla="*/ 0 60000 65536"/>
              <a:gd name="T14" fmla="*/ 0 60000 65536"/>
              <a:gd name="T15" fmla="*/ 0 60000 65536"/>
              <a:gd name="T16" fmla="*/ 0 60000 65536"/>
              <a:gd name="T17" fmla="*/ 0 60000 65536"/>
              <a:gd name="T18" fmla="*/ 0 w 528"/>
              <a:gd name="T19" fmla="*/ 0 h 432"/>
              <a:gd name="T20" fmla="*/ 528 w 528"/>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528" h="432">
                <a:moveTo>
                  <a:pt x="0" y="240"/>
                </a:moveTo>
                <a:lnTo>
                  <a:pt x="0" y="0"/>
                </a:lnTo>
                <a:lnTo>
                  <a:pt x="528" y="0"/>
                </a:lnTo>
                <a:lnTo>
                  <a:pt x="528" y="432"/>
                </a:lnTo>
                <a:lnTo>
                  <a:pt x="0" y="432"/>
                </a:lnTo>
                <a:lnTo>
                  <a:pt x="0" y="24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8573" name="Line 33"/>
          <p:cNvSpPr>
            <a:spLocks noChangeShapeType="1"/>
          </p:cNvSpPr>
          <p:nvPr/>
        </p:nvSpPr>
        <p:spPr bwMode="auto">
          <a:xfrm>
            <a:off x="4514850" y="3657600"/>
            <a:ext cx="30861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4" name="Line 34"/>
          <p:cNvSpPr>
            <a:spLocks noChangeShapeType="1"/>
          </p:cNvSpPr>
          <p:nvPr/>
        </p:nvSpPr>
        <p:spPr bwMode="auto">
          <a:xfrm>
            <a:off x="4514850" y="4114800"/>
            <a:ext cx="314325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5" name="Line 35"/>
          <p:cNvSpPr>
            <a:spLocks noChangeShapeType="1"/>
          </p:cNvSpPr>
          <p:nvPr/>
        </p:nvSpPr>
        <p:spPr bwMode="auto">
          <a:xfrm>
            <a:off x="497205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6" name="Line 36"/>
          <p:cNvSpPr>
            <a:spLocks noChangeShapeType="1"/>
          </p:cNvSpPr>
          <p:nvPr/>
        </p:nvSpPr>
        <p:spPr bwMode="auto">
          <a:xfrm>
            <a:off x="537210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7" name="Line 37"/>
          <p:cNvSpPr>
            <a:spLocks noChangeShapeType="1"/>
          </p:cNvSpPr>
          <p:nvPr/>
        </p:nvSpPr>
        <p:spPr bwMode="auto">
          <a:xfrm>
            <a:off x="577215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8" name="Line 38"/>
          <p:cNvSpPr>
            <a:spLocks noChangeShapeType="1"/>
          </p:cNvSpPr>
          <p:nvPr/>
        </p:nvSpPr>
        <p:spPr bwMode="auto">
          <a:xfrm>
            <a:off x="611505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79" name="Line 39"/>
          <p:cNvSpPr>
            <a:spLocks noChangeShapeType="1"/>
          </p:cNvSpPr>
          <p:nvPr/>
        </p:nvSpPr>
        <p:spPr bwMode="auto">
          <a:xfrm>
            <a:off x="6572250" y="37147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0" name="Line 40"/>
          <p:cNvSpPr>
            <a:spLocks noChangeShapeType="1"/>
          </p:cNvSpPr>
          <p:nvPr/>
        </p:nvSpPr>
        <p:spPr bwMode="auto">
          <a:xfrm>
            <a:off x="6972300" y="365760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1" name="Line 41"/>
          <p:cNvSpPr>
            <a:spLocks noChangeShapeType="1"/>
          </p:cNvSpPr>
          <p:nvPr/>
        </p:nvSpPr>
        <p:spPr bwMode="auto">
          <a:xfrm>
            <a:off x="6172200" y="331470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2" name="Line 44"/>
          <p:cNvSpPr>
            <a:spLocks noChangeShapeType="1"/>
          </p:cNvSpPr>
          <p:nvPr/>
        </p:nvSpPr>
        <p:spPr bwMode="auto">
          <a:xfrm>
            <a:off x="6400800" y="331470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3" name="Freeform 45"/>
          <p:cNvSpPr>
            <a:spLocks/>
          </p:cNvSpPr>
          <p:nvPr/>
        </p:nvSpPr>
        <p:spPr bwMode="auto">
          <a:xfrm>
            <a:off x="3143250" y="4343400"/>
            <a:ext cx="628650" cy="514350"/>
          </a:xfrm>
          <a:custGeom>
            <a:avLst/>
            <a:gdLst>
              <a:gd name="T0" fmla="*/ 0 w 528"/>
              <a:gd name="T1" fmla="*/ 2147483646 h 432"/>
              <a:gd name="T2" fmla="*/ 0 w 528"/>
              <a:gd name="T3" fmla="*/ 0 h 432"/>
              <a:gd name="T4" fmla="*/ 2147483646 w 528"/>
              <a:gd name="T5" fmla="*/ 0 h 432"/>
              <a:gd name="T6" fmla="*/ 2147483646 w 528"/>
              <a:gd name="T7" fmla="*/ 2147483646 h 432"/>
              <a:gd name="T8" fmla="*/ 0 w 528"/>
              <a:gd name="T9" fmla="*/ 2147483646 h 432"/>
              <a:gd name="T10" fmla="*/ 0 w 528"/>
              <a:gd name="T11" fmla="*/ 2147483646 h 432"/>
              <a:gd name="T12" fmla="*/ 0 60000 65536"/>
              <a:gd name="T13" fmla="*/ 0 60000 65536"/>
              <a:gd name="T14" fmla="*/ 0 60000 65536"/>
              <a:gd name="T15" fmla="*/ 0 60000 65536"/>
              <a:gd name="T16" fmla="*/ 0 60000 65536"/>
              <a:gd name="T17" fmla="*/ 0 60000 65536"/>
              <a:gd name="T18" fmla="*/ 0 w 528"/>
              <a:gd name="T19" fmla="*/ 0 h 432"/>
              <a:gd name="T20" fmla="*/ 528 w 528"/>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528" h="432">
                <a:moveTo>
                  <a:pt x="0" y="240"/>
                </a:moveTo>
                <a:lnTo>
                  <a:pt x="0" y="0"/>
                </a:lnTo>
                <a:lnTo>
                  <a:pt x="528" y="0"/>
                </a:lnTo>
                <a:lnTo>
                  <a:pt x="528" y="432"/>
                </a:lnTo>
                <a:lnTo>
                  <a:pt x="0" y="432"/>
                </a:lnTo>
                <a:lnTo>
                  <a:pt x="0" y="24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8584" name="Line 46"/>
          <p:cNvSpPr>
            <a:spLocks noChangeShapeType="1"/>
          </p:cNvSpPr>
          <p:nvPr/>
        </p:nvSpPr>
        <p:spPr bwMode="auto">
          <a:xfrm>
            <a:off x="1314450" y="5314950"/>
            <a:ext cx="28575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5" name="Line 47"/>
          <p:cNvSpPr>
            <a:spLocks noChangeShapeType="1"/>
          </p:cNvSpPr>
          <p:nvPr/>
        </p:nvSpPr>
        <p:spPr bwMode="auto">
          <a:xfrm>
            <a:off x="1314450" y="5715000"/>
            <a:ext cx="28575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6" name="Line 48"/>
          <p:cNvSpPr>
            <a:spLocks noChangeShapeType="1"/>
          </p:cNvSpPr>
          <p:nvPr/>
        </p:nvSpPr>
        <p:spPr bwMode="auto">
          <a:xfrm>
            <a:off x="171450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7" name="Line 49"/>
          <p:cNvSpPr>
            <a:spLocks noChangeShapeType="1"/>
          </p:cNvSpPr>
          <p:nvPr/>
        </p:nvSpPr>
        <p:spPr bwMode="auto">
          <a:xfrm>
            <a:off x="211455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8" name="Line 50"/>
          <p:cNvSpPr>
            <a:spLocks noChangeShapeType="1"/>
          </p:cNvSpPr>
          <p:nvPr/>
        </p:nvSpPr>
        <p:spPr bwMode="auto">
          <a:xfrm>
            <a:off x="245745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89" name="Line 51"/>
          <p:cNvSpPr>
            <a:spLocks noChangeShapeType="1"/>
          </p:cNvSpPr>
          <p:nvPr/>
        </p:nvSpPr>
        <p:spPr bwMode="auto">
          <a:xfrm>
            <a:off x="285750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0" name="Line 52"/>
          <p:cNvSpPr>
            <a:spLocks noChangeShapeType="1"/>
          </p:cNvSpPr>
          <p:nvPr/>
        </p:nvSpPr>
        <p:spPr bwMode="auto">
          <a:xfrm>
            <a:off x="331470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1" name="Line 53"/>
          <p:cNvSpPr>
            <a:spLocks noChangeShapeType="1"/>
          </p:cNvSpPr>
          <p:nvPr/>
        </p:nvSpPr>
        <p:spPr bwMode="auto">
          <a:xfrm>
            <a:off x="3657600" y="531495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2" name="Line 54"/>
          <p:cNvSpPr>
            <a:spLocks noChangeShapeType="1"/>
          </p:cNvSpPr>
          <p:nvPr/>
        </p:nvSpPr>
        <p:spPr bwMode="auto">
          <a:xfrm>
            <a:off x="3371850" y="485775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3" name="Line 55"/>
          <p:cNvSpPr>
            <a:spLocks noChangeShapeType="1"/>
          </p:cNvSpPr>
          <p:nvPr/>
        </p:nvSpPr>
        <p:spPr bwMode="auto">
          <a:xfrm>
            <a:off x="3600450" y="4857750"/>
            <a:ext cx="1191"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4" name="Freeform 56"/>
          <p:cNvSpPr>
            <a:spLocks/>
          </p:cNvSpPr>
          <p:nvPr/>
        </p:nvSpPr>
        <p:spPr bwMode="auto">
          <a:xfrm>
            <a:off x="6972300" y="4343400"/>
            <a:ext cx="628650" cy="514350"/>
          </a:xfrm>
          <a:custGeom>
            <a:avLst/>
            <a:gdLst>
              <a:gd name="T0" fmla="*/ 0 w 528"/>
              <a:gd name="T1" fmla="*/ 2147483646 h 432"/>
              <a:gd name="T2" fmla="*/ 0 w 528"/>
              <a:gd name="T3" fmla="*/ 0 h 432"/>
              <a:gd name="T4" fmla="*/ 2147483646 w 528"/>
              <a:gd name="T5" fmla="*/ 0 h 432"/>
              <a:gd name="T6" fmla="*/ 2147483646 w 528"/>
              <a:gd name="T7" fmla="*/ 2147483646 h 432"/>
              <a:gd name="T8" fmla="*/ 0 w 528"/>
              <a:gd name="T9" fmla="*/ 2147483646 h 432"/>
              <a:gd name="T10" fmla="*/ 0 w 528"/>
              <a:gd name="T11" fmla="*/ 2147483646 h 432"/>
              <a:gd name="T12" fmla="*/ 0 60000 65536"/>
              <a:gd name="T13" fmla="*/ 0 60000 65536"/>
              <a:gd name="T14" fmla="*/ 0 60000 65536"/>
              <a:gd name="T15" fmla="*/ 0 60000 65536"/>
              <a:gd name="T16" fmla="*/ 0 60000 65536"/>
              <a:gd name="T17" fmla="*/ 0 60000 65536"/>
              <a:gd name="T18" fmla="*/ 0 w 528"/>
              <a:gd name="T19" fmla="*/ 0 h 432"/>
              <a:gd name="T20" fmla="*/ 528 w 528"/>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528" h="432">
                <a:moveTo>
                  <a:pt x="0" y="240"/>
                </a:moveTo>
                <a:lnTo>
                  <a:pt x="0" y="0"/>
                </a:lnTo>
                <a:lnTo>
                  <a:pt x="528" y="0"/>
                </a:lnTo>
                <a:lnTo>
                  <a:pt x="528" y="432"/>
                </a:lnTo>
                <a:lnTo>
                  <a:pt x="0" y="432"/>
                </a:lnTo>
                <a:lnTo>
                  <a:pt x="0" y="24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108595" name="Line 57"/>
          <p:cNvSpPr>
            <a:spLocks noChangeShapeType="1"/>
          </p:cNvSpPr>
          <p:nvPr/>
        </p:nvSpPr>
        <p:spPr bwMode="auto">
          <a:xfrm>
            <a:off x="4629150" y="5372100"/>
            <a:ext cx="30861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6" name="Line 58"/>
          <p:cNvSpPr>
            <a:spLocks noChangeShapeType="1"/>
          </p:cNvSpPr>
          <p:nvPr/>
        </p:nvSpPr>
        <p:spPr bwMode="auto">
          <a:xfrm>
            <a:off x="4629150" y="5772150"/>
            <a:ext cx="308610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7" name="Line 59"/>
          <p:cNvSpPr>
            <a:spLocks noChangeShapeType="1"/>
          </p:cNvSpPr>
          <p:nvPr/>
        </p:nvSpPr>
        <p:spPr bwMode="auto">
          <a:xfrm>
            <a:off x="4972050" y="53721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8" name="Line 60"/>
          <p:cNvSpPr>
            <a:spLocks noChangeShapeType="1"/>
          </p:cNvSpPr>
          <p:nvPr/>
        </p:nvSpPr>
        <p:spPr bwMode="auto">
          <a:xfrm>
            <a:off x="5486400" y="5429250"/>
            <a:ext cx="1191"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599" name="Line 61"/>
          <p:cNvSpPr>
            <a:spLocks noChangeShapeType="1"/>
          </p:cNvSpPr>
          <p:nvPr/>
        </p:nvSpPr>
        <p:spPr bwMode="auto">
          <a:xfrm>
            <a:off x="5943600" y="53721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0" name="Line 62"/>
          <p:cNvSpPr>
            <a:spLocks noChangeShapeType="1"/>
          </p:cNvSpPr>
          <p:nvPr/>
        </p:nvSpPr>
        <p:spPr bwMode="auto">
          <a:xfrm>
            <a:off x="6343650" y="53721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1" name="Line 63"/>
          <p:cNvSpPr>
            <a:spLocks noChangeShapeType="1"/>
          </p:cNvSpPr>
          <p:nvPr/>
        </p:nvSpPr>
        <p:spPr bwMode="auto">
          <a:xfrm>
            <a:off x="6686550" y="53721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2" name="Line 64"/>
          <p:cNvSpPr>
            <a:spLocks noChangeShapeType="1"/>
          </p:cNvSpPr>
          <p:nvPr/>
        </p:nvSpPr>
        <p:spPr bwMode="auto">
          <a:xfrm>
            <a:off x="7029450" y="53721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3" name="Line 65"/>
          <p:cNvSpPr>
            <a:spLocks noChangeShapeType="1"/>
          </p:cNvSpPr>
          <p:nvPr/>
        </p:nvSpPr>
        <p:spPr bwMode="auto">
          <a:xfrm>
            <a:off x="7486650" y="5372100"/>
            <a:ext cx="1191"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4" name="Line 66"/>
          <p:cNvSpPr>
            <a:spLocks noChangeShapeType="1"/>
          </p:cNvSpPr>
          <p:nvPr/>
        </p:nvSpPr>
        <p:spPr bwMode="auto">
          <a:xfrm>
            <a:off x="7143750" y="4857750"/>
            <a:ext cx="1191" cy="514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5" name="Line 67"/>
          <p:cNvSpPr>
            <a:spLocks noChangeShapeType="1"/>
          </p:cNvSpPr>
          <p:nvPr/>
        </p:nvSpPr>
        <p:spPr bwMode="auto">
          <a:xfrm>
            <a:off x="7429500" y="4857750"/>
            <a:ext cx="1191" cy="514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08606" name="Line 69"/>
          <p:cNvSpPr>
            <a:spLocks noChangeShapeType="1"/>
          </p:cNvSpPr>
          <p:nvPr/>
        </p:nvSpPr>
        <p:spPr bwMode="auto">
          <a:xfrm>
            <a:off x="3314700" y="1428750"/>
            <a:ext cx="342900" cy="0"/>
          </a:xfrm>
          <a:prstGeom prst="line">
            <a:avLst/>
          </a:prstGeom>
          <a:noFill/>
          <a:ln w="28575">
            <a:solidFill>
              <a:srgbClr val="0070C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sz="1350"/>
          </a:p>
        </p:txBody>
      </p:sp>
      <p:sp>
        <p:nvSpPr>
          <p:cNvPr id="108607" name="Line 70"/>
          <p:cNvSpPr>
            <a:spLocks noChangeShapeType="1"/>
          </p:cNvSpPr>
          <p:nvPr/>
        </p:nvSpPr>
        <p:spPr bwMode="auto">
          <a:xfrm>
            <a:off x="3257550" y="1714500"/>
            <a:ext cx="342900" cy="0"/>
          </a:xfrm>
          <a:prstGeom prst="line">
            <a:avLst/>
          </a:prstGeom>
          <a:noFill/>
          <a:ln w="28575">
            <a:solidFill>
              <a:srgbClr val="0070C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sz="1350"/>
          </a:p>
        </p:txBody>
      </p:sp>
      <p:sp>
        <p:nvSpPr>
          <p:cNvPr id="108608" name="Line 71"/>
          <p:cNvSpPr>
            <a:spLocks noChangeShapeType="1"/>
          </p:cNvSpPr>
          <p:nvPr/>
        </p:nvSpPr>
        <p:spPr bwMode="auto">
          <a:xfrm>
            <a:off x="3371850" y="2000250"/>
            <a:ext cx="342900" cy="0"/>
          </a:xfrm>
          <a:prstGeom prst="line">
            <a:avLst/>
          </a:prstGeom>
          <a:noFill/>
          <a:ln w="28575">
            <a:solidFill>
              <a:srgbClr val="0070C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sz="1350"/>
          </a:p>
        </p:txBody>
      </p:sp>
    </p:spTree>
    <p:extLst>
      <p:ext uri="{BB962C8B-B14F-4D97-AF65-F5344CB8AC3E}">
        <p14:creationId xmlns:p14="http://schemas.microsoft.com/office/powerpoint/2010/main" val="290163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olidFill>
                  <a:schemeClr val="tx1"/>
                </a:solidFill>
              </a:rPr>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184778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8"/>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9"/>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8871" y="321273"/>
            <a:ext cx="7994342" cy="2252924"/>
          </a:xfrm>
          <a:prstGeom prst="rect">
            <a:avLst/>
          </a:prstGeom>
        </p:spPr>
        <p:txBody>
          <a:bodyPr wrap="square">
            <a:spAutoFit/>
          </a:bodyPr>
          <a:lstStyle/>
          <a:p>
            <a:pPr indent="342892">
              <a:lnSpc>
                <a:spcPct val="130000"/>
              </a:lnSpc>
            </a:pPr>
            <a:r>
              <a:rPr lang="zh-CN" altLang="en-US" dirty="0">
                <a:latin typeface="宋体" panose="02010600030101010101" pitchFamily="2" charset="-122"/>
                <a:ea typeface="宋体" panose="02010600030101010101" pitchFamily="2" charset="-122"/>
              </a:rPr>
              <a:t>英语是现代语言中颇具影响的一种语言，由于在历史上英语曾与多种民族语言接触，它的词汇由“一元”变为“多元”，语法从“多屈折”变为“少屈折”。近代英语的词形变化仅限于名词的数，代词的性、数、格，动词的时态，形容词没有性、数、格的变化。英语的名词、形容词、动词也可由前缀、词根、后缀等部分组成，名词和动词还有屈折词尾，我们可以用有限状态自动机（</a:t>
            </a:r>
            <a:r>
              <a:rPr lang="en-US" altLang="zh-CN" dirty="0">
                <a:latin typeface="宋体" panose="02010600030101010101" pitchFamily="2" charset="-122"/>
                <a:ea typeface="宋体" panose="02010600030101010101" pitchFamily="2" charset="-122"/>
              </a:rPr>
              <a:t>Finite State Automata</a:t>
            </a:r>
            <a:r>
              <a:rPr lang="zh-CN" altLang="en-US" dirty="0">
                <a:latin typeface="宋体" panose="02010600030101010101" pitchFamily="2" charset="-122"/>
                <a:ea typeface="宋体" panose="02010600030101010101" pitchFamily="2" charset="-122"/>
              </a:rPr>
              <a:t>，简称</a:t>
            </a:r>
            <a:r>
              <a:rPr lang="en-US" altLang="zh-CN" dirty="0">
                <a:latin typeface="宋体" panose="02010600030101010101" pitchFamily="2" charset="-122"/>
                <a:ea typeface="宋体" panose="02010600030101010101" pitchFamily="2" charset="-122"/>
              </a:rPr>
              <a:t>FSA</a:t>
            </a:r>
            <a:r>
              <a:rPr lang="zh-CN" altLang="en-US" dirty="0">
                <a:latin typeface="宋体" panose="02010600030101010101" pitchFamily="2" charset="-122"/>
                <a:ea typeface="宋体" panose="02010600030101010101" pitchFamily="2" charset="-122"/>
              </a:rPr>
              <a:t>）来进行形态分析。</a:t>
            </a:r>
          </a:p>
        </p:txBody>
      </p:sp>
      <p:sp>
        <p:nvSpPr>
          <p:cNvPr id="10" name="椭圆 9"/>
          <p:cNvSpPr/>
          <p:nvPr/>
        </p:nvSpPr>
        <p:spPr>
          <a:xfrm>
            <a:off x="1684718" y="4385569"/>
            <a:ext cx="684000" cy="612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0</a:t>
            </a:r>
            <a:endParaRPr lang="zh-CN" altLang="en-US" sz="2000" dirty="0">
              <a:solidFill>
                <a:schemeClr val="tx1"/>
              </a:solidFill>
            </a:endParaRPr>
          </a:p>
        </p:txBody>
      </p:sp>
      <p:sp>
        <p:nvSpPr>
          <p:cNvPr id="15" name="椭圆 14"/>
          <p:cNvSpPr/>
          <p:nvPr/>
        </p:nvSpPr>
        <p:spPr>
          <a:xfrm>
            <a:off x="3432347" y="4385569"/>
            <a:ext cx="684000" cy="612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endParaRPr lang="zh-CN" altLang="en-US" sz="2000" dirty="0">
              <a:solidFill>
                <a:schemeClr val="tx1"/>
              </a:solidFill>
            </a:endParaRPr>
          </a:p>
        </p:txBody>
      </p:sp>
      <p:sp>
        <p:nvSpPr>
          <p:cNvPr id="16" name="椭圆 15"/>
          <p:cNvSpPr/>
          <p:nvPr/>
        </p:nvSpPr>
        <p:spPr>
          <a:xfrm>
            <a:off x="5179976" y="4385569"/>
            <a:ext cx="684000" cy="612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a:t>
            </a:r>
            <a:endParaRPr lang="zh-CN" altLang="en-US" sz="2000" dirty="0">
              <a:solidFill>
                <a:schemeClr val="tx1"/>
              </a:solidFill>
            </a:endParaRPr>
          </a:p>
        </p:txBody>
      </p:sp>
      <p:sp>
        <p:nvSpPr>
          <p:cNvPr id="17" name="椭圆 16"/>
          <p:cNvSpPr/>
          <p:nvPr/>
        </p:nvSpPr>
        <p:spPr>
          <a:xfrm>
            <a:off x="6927605" y="4385569"/>
            <a:ext cx="684000" cy="612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f</a:t>
            </a:r>
            <a:endParaRPr lang="zh-CN" altLang="en-US" sz="2000" dirty="0">
              <a:solidFill>
                <a:schemeClr val="tx1"/>
              </a:solidFill>
            </a:endParaRPr>
          </a:p>
        </p:txBody>
      </p:sp>
      <p:cxnSp>
        <p:nvCxnSpPr>
          <p:cNvPr id="26" name="直接箭头连接符 25"/>
          <p:cNvCxnSpPr>
            <a:cxnSpLocks/>
          </p:cNvCxnSpPr>
          <p:nvPr/>
        </p:nvCxnSpPr>
        <p:spPr>
          <a:xfrm>
            <a:off x="2374731" y="4703095"/>
            <a:ext cx="1069546" cy="242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58619" y="4317582"/>
            <a:ext cx="960251" cy="400110"/>
          </a:xfrm>
          <a:prstGeom prst="rect">
            <a:avLst/>
          </a:prstGeom>
          <a:noFill/>
        </p:spPr>
        <p:txBody>
          <a:bodyPr wrap="square" rtlCol="0">
            <a:spAutoFit/>
          </a:bodyPr>
          <a:lstStyle/>
          <a:p>
            <a:r>
              <a:rPr lang="zh-CN" altLang="en-US" sz="2000" dirty="0"/>
              <a:t>词根</a:t>
            </a:r>
          </a:p>
        </p:txBody>
      </p:sp>
      <p:grpSp>
        <p:nvGrpSpPr>
          <p:cNvPr id="44" name="组合 43"/>
          <p:cNvGrpSpPr/>
          <p:nvPr/>
        </p:nvGrpSpPr>
        <p:grpSpPr>
          <a:xfrm>
            <a:off x="4141328" y="4317582"/>
            <a:ext cx="1058420" cy="400110"/>
            <a:chOff x="5274256" y="3547693"/>
            <a:chExt cx="936000" cy="533478"/>
          </a:xfrm>
        </p:grpSpPr>
        <p:cxnSp>
          <p:nvCxnSpPr>
            <p:cNvPr id="32" name="直接箭头连接符 31"/>
            <p:cNvCxnSpPr/>
            <p:nvPr/>
          </p:nvCxnSpPr>
          <p:spPr>
            <a:xfrm>
              <a:off x="5274256" y="4026664"/>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69923" y="3547693"/>
              <a:ext cx="693717" cy="533478"/>
            </a:xfrm>
            <a:prstGeom prst="rect">
              <a:avLst/>
            </a:prstGeom>
            <a:noFill/>
          </p:spPr>
          <p:txBody>
            <a:bodyPr wrap="square" rtlCol="0">
              <a:spAutoFit/>
            </a:bodyPr>
            <a:lstStyle/>
            <a:p>
              <a:r>
                <a:rPr lang="zh-CN" altLang="en-US" sz="2000" dirty="0"/>
                <a:t>后缀</a:t>
              </a:r>
            </a:p>
          </p:txBody>
        </p:sp>
      </p:grpSp>
      <p:grpSp>
        <p:nvGrpSpPr>
          <p:cNvPr id="43" name="组合 42"/>
          <p:cNvGrpSpPr/>
          <p:nvPr/>
        </p:nvGrpSpPr>
        <p:grpSpPr>
          <a:xfrm>
            <a:off x="5871025" y="4350936"/>
            <a:ext cx="1056580" cy="400110"/>
            <a:chOff x="6903124" y="3567025"/>
            <a:chExt cx="936000" cy="533478"/>
          </a:xfrm>
        </p:grpSpPr>
        <p:cxnSp>
          <p:nvCxnSpPr>
            <p:cNvPr id="33" name="直接箭头连接符 32"/>
            <p:cNvCxnSpPr/>
            <p:nvPr/>
          </p:nvCxnSpPr>
          <p:spPr>
            <a:xfrm>
              <a:off x="6903124" y="4026664"/>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991894" y="3567025"/>
              <a:ext cx="693717" cy="533478"/>
            </a:xfrm>
            <a:prstGeom prst="rect">
              <a:avLst/>
            </a:prstGeom>
            <a:noFill/>
          </p:spPr>
          <p:txBody>
            <a:bodyPr wrap="square" rtlCol="0">
              <a:spAutoFit/>
            </a:bodyPr>
            <a:lstStyle/>
            <a:p>
              <a:r>
                <a:rPr lang="zh-CN" altLang="en-US" sz="2000" dirty="0"/>
                <a:t>词尾</a:t>
              </a:r>
            </a:p>
          </p:txBody>
        </p:sp>
      </p:grpSp>
      <p:grpSp>
        <p:nvGrpSpPr>
          <p:cNvPr id="41" name="组合 40"/>
          <p:cNvGrpSpPr/>
          <p:nvPr/>
        </p:nvGrpSpPr>
        <p:grpSpPr>
          <a:xfrm>
            <a:off x="1810083" y="4939657"/>
            <a:ext cx="673943" cy="1407849"/>
            <a:chOff x="2994807" y="4241494"/>
            <a:chExt cx="898591" cy="1877132"/>
          </a:xfrm>
        </p:grpSpPr>
        <p:sp>
          <p:nvSpPr>
            <p:cNvPr id="19" name="任意多边形: 形状 18"/>
            <p:cNvSpPr/>
            <p:nvPr/>
          </p:nvSpPr>
          <p:spPr>
            <a:xfrm>
              <a:off x="2994807" y="4241494"/>
              <a:ext cx="519574" cy="1410173"/>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7" name="文本框 36"/>
            <p:cNvSpPr txBox="1"/>
            <p:nvPr/>
          </p:nvSpPr>
          <p:spPr>
            <a:xfrm>
              <a:off x="3199680" y="5174778"/>
              <a:ext cx="693718" cy="943848"/>
            </a:xfrm>
            <a:prstGeom prst="rect">
              <a:avLst/>
            </a:prstGeom>
            <a:noFill/>
          </p:spPr>
          <p:txBody>
            <a:bodyPr wrap="square" rtlCol="0">
              <a:spAutoFit/>
            </a:bodyPr>
            <a:lstStyle/>
            <a:p>
              <a:r>
                <a:rPr lang="zh-CN" altLang="en-US" sz="2000" dirty="0"/>
                <a:t>前缀</a:t>
              </a:r>
            </a:p>
          </p:txBody>
        </p:sp>
      </p:grpSp>
      <p:grpSp>
        <p:nvGrpSpPr>
          <p:cNvPr id="42" name="组合 41"/>
          <p:cNvGrpSpPr/>
          <p:nvPr/>
        </p:nvGrpSpPr>
        <p:grpSpPr>
          <a:xfrm>
            <a:off x="3684234" y="4997568"/>
            <a:ext cx="3471168" cy="1043933"/>
            <a:chOff x="4924540" y="4329629"/>
            <a:chExt cx="3194891" cy="1399145"/>
          </a:xfrm>
        </p:grpSpPr>
        <p:sp>
          <p:nvSpPr>
            <p:cNvPr id="20" name="任意多边形: 形状 19"/>
            <p:cNvSpPr/>
            <p:nvPr/>
          </p:nvSpPr>
          <p:spPr>
            <a:xfrm>
              <a:off x="4924540" y="4329629"/>
              <a:ext cx="3194891" cy="1399145"/>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8" name="文本框 37"/>
            <p:cNvSpPr txBox="1"/>
            <p:nvPr/>
          </p:nvSpPr>
          <p:spPr>
            <a:xfrm>
              <a:off x="5625714" y="5095658"/>
              <a:ext cx="693717" cy="536253"/>
            </a:xfrm>
            <a:prstGeom prst="rect">
              <a:avLst/>
            </a:prstGeom>
            <a:noFill/>
          </p:spPr>
          <p:txBody>
            <a:bodyPr wrap="square" rtlCol="0">
              <a:spAutoFit/>
            </a:bodyPr>
            <a:lstStyle/>
            <a:p>
              <a:r>
                <a:rPr lang="zh-CN" altLang="en-US" sz="2000" dirty="0"/>
                <a:t>后缀</a:t>
              </a:r>
            </a:p>
          </p:txBody>
        </p:sp>
      </p:grpSp>
      <p:grpSp>
        <p:nvGrpSpPr>
          <p:cNvPr id="46" name="组合 45"/>
          <p:cNvGrpSpPr/>
          <p:nvPr/>
        </p:nvGrpSpPr>
        <p:grpSpPr>
          <a:xfrm>
            <a:off x="2188903" y="3438684"/>
            <a:ext cx="3229131" cy="999131"/>
            <a:chOff x="3316077" y="2985950"/>
            <a:chExt cx="3249976" cy="737751"/>
          </a:xfrm>
        </p:grpSpPr>
        <p:sp>
          <p:nvSpPr>
            <p:cNvPr id="21" name="任意多边形: 形状 20"/>
            <p:cNvSpPr/>
            <p:nvPr/>
          </p:nvSpPr>
          <p:spPr>
            <a:xfrm>
              <a:off x="3316077" y="3260982"/>
              <a:ext cx="3249976" cy="462719"/>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9" name="文本框 38"/>
            <p:cNvSpPr txBox="1"/>
            <p:nvPr/>
          </p:nvSpPr>
          <p:spPr>
            <a:xfrm>
              <a:off x="4041330" y="2985950"/>
              <a:ext cx="795777" cy="295438"/>
            </a:xfrm>
            <a:prstGeom prst="rect">
              <a:avLst/>
            </a:prstGeom>
            <a:noFill/>
          </p:spPr>
          <p:txBody>
            <a:bodyPr wrap="square" rtlCol="0">
              <a:spAutoFit/>
            </a:bodyPr>
            <a:lstStyle/>
            <a:p>
              <a:r>
                <a:rPr lang="zh-CN" altLang="en-US" sz="2000" dirty="0"/>
                <a:t>词干</a:t>
              </a:r>
            </a:p>
          </p:txBody>
        </p:sp>
      </p:grpSp>
      <p:grpSp>
        <p:nvGrpSpPr>
          <p:cNvPr id="47" name="组合 46"/>
          <p:cNvGrpSpPr/>
          <p:nvPr/>
        </p:nvGrpSpPr>
        <p:grpSpPr>
          <a:xfrm>
            <a:off x="1810083" y="2664686"/>
            <a:ext cx="5434095" cy="1773130"/>
            <a:chOff x="3106757" y="2445683"/>
            <a:chExt cx="5034708" cy="1322086"/>
          </a:xfrm>
        </p:grpSpPr>
        <p:sp>
          <p:nvSpPr>
            <p:cNvPr id="24" name="任意多边形: 形状 23"/>
            <p:cNvSpPr/>
            <p:nvPr/>
          </p:nvSpPr>
          <p:spPr>
            <a:xfrm>
              <a:off x="3106757" y="2445683"/>
              <a:ext cx="5034708" cy="1322086"/>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0" name="文本框 39"/>
            <p:cNvSpPr txBox="1"/>
            <p:nvPr/>
          </p:nvSpPr>
          <p:spPr>
            <a:xfrm>
              <a:off x="6041836" y="2510498"/>
              <a:ext cx="1008006" cy="298331"/>
            </a:xfrm>
            <a:prstGeom prst="rect">
              <a:avLst/>
            </a:prstGeom>
            <a:noFill/>
          </p:spPr>
          <p:txBody>
            <a:bodyPr wrap="square" rtlCol="0">
              <a:spAutoFit/>
            </a:bodyPr>
            <a:lstStyle/>
            <a:p>
              <a:r>
                <a:rPr lang="zh-CN" altLang="en-US" sz="2000" dirty="0"/>
                <a:t>词干</a:t>
              </a:r>
            </a:p>
          </p:txBody>
        </p:sp>
      </p:grpSp>
    </p:spTree>
    <p:extLst>
      <p:ext uri="{BB962C8B-B14F-4D97-AF65-F5344CB8AC3E}">
        <p14:creationId xmlns:p14="http://schemas.microsoft.com/office/powerpoint/2010/main" val="74485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1000"/>
                                        <p:tgtEl>
                                          <p:spTgt spid="16"/>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1000"/>
                                        <p:tgtEl>
                                          <p:spTgt spid="43"/>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par>
                          <p:cTn id="28" fill="hold">
                            <p:stCondLst>
                              <p:cond delay="6000"/>
                            </p:stCondLst>
                            <p:childTnLst>
                              <p:par>
                                <p:cTn id="29" presetID="22" presetClass="entr" presetSubtype="2"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right)">
                                      <p:cBhvr>
                                        <p:cTn id="31" dur="1000"/>
                                        <p:tgtEl>
                                          <p:spTgt spid="41"/>
                                        </p:tgtEl>
                                      </p:cBhvr>
                                    </p:animEffect>
                                  </p:childTnLst>
                                </p:cTn>
                              </p:par>
                            </p:childTnLst>
                          </p:cTn>
                        </p:par>
                        <p:par>
                          <p:cTn id="32" fill="hold">
                            <p:stCondLst>
                              <p:cond delay="7000"/>
                            </p:stCondLst>
                            <p:childTnLst>
                              <p:par>
                                <p:cTn id="33" presetID="22" presetClass="entr" presetSubtype="8"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1000"/>
                                        <p:tgtEl>
                                          <p:spTgt spid="42"/>
                                        </p:tgtEl>
                                      </p:cBhvr>
                                    </p:animEffect>
                                  </p:childTnLst>
                                </p:cTn>
                              </p:par>
                            </p:childTnLst>
                          </p:cTn>
                        </p:par>
                        <p:par>
                          <p:cTn id="36" fill="hold">
                            <p:stCondLst>
                              <p:cond delay="8000"/>
                            </p:stCondLst>
                            <p:childTnLst>
                              <p:par>
                                <p:cTn id="37" presetID="22" presetClass="entr" presetSubtype="8"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1000"/>
                                        <p:tgtEl>
                                          <p:spTgt spid="46"/>
                                        </p:tgtEl>
                                      </p:cBhvr>
                                    </p:animEffect>
                                  </p:childTnLst>
                                </p:cTn>
                              </p:par>
                            </p:childTnLst>
                          </p:cTn>
                        </p:par>
                        <p:par>
                          <p:cTn id="40" fill="hold">
                            <p:stCondLst>
                              <p:cond delay="9000"/>
                            </p:stCondLst>
                            <p:childTnLst>
                              <p:par>
                                <p:cTn id="41" presetID="22" presetClass="entr" presetSubtype="8"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left)">
                                      <p:cBhvr>
                                        <p:cTn id="43"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4476660" y="2956434"/>
            <a:ext cx="511322" cy="4544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2" name="椭圆 51"/>
          <p:cNvSpPr/>
          <p:nvPr/>
        </p:nvSpPr>
        <p:spPr>
          <a:xfrm>
            <a:off x="5698311" y="2956434"/>
            <a:ext cx="511322" cy="4544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53" name="椭圆 52"/>
          <p:cNvSpPr/>
          <p:nvPr/>
        </p:nvSpPr>
        <p:spPr>
          <a:xfrm>
            <a:off x="6919962" y="2956434"/>
            <a:ext cx="511322" cy="4544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54" name="椭圆 53"/>
          <p:cNvSpPr/>
          <p:nvPr/>
        </p:nvSpPr>
        <p:spPr>
          <a:xfrm>
            <a:off x="8141613" y="2956434"/>
            <a:ext cx="511322" cy="4544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grpSp>
        <p:nvGrpSpPr>
          <p:cNvPr id="76" name="组合 75"/>
          <p:cNvGrpSpPr/>
          <p:nvPr/>
        </p:nvGrpSpPr>
        <p:grpSpPr>
          <a:xfrm>
            <a:off x="4987980" y="2912836"/>
            <a:ext cx="719940" cy="300082"/>
            <a:chOff x="5463082" y="2740778"/>
            <a:chExt cx="959920" cy="400109"/>
          </a:xfrm>
        </p:grpSpPr>
        <p:cxnSp>
          <p:nvCxnSpPr>
            <p:cNvPr id="56" name="直接箭头连接符 55"/>
            <p:cNvCxnSpPr/>
            <p:nvPr/>
          </p:nvCxnSpPr>
          <p:spPr>
            <a:xfrm>
              <a:off x="5463082" y="3118086"/>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562534" y="2740778"/>
              <a:ext cx="860468" cy="400109"/>
            </a:xfrm>
            <a:prstGeom prst="rect">
              <a:avLst/>
            </a:prstGeom>
            <a:noFill/>
          </p:spPr>
          <p:txBody>
            <a:bodyPr wrap="square" rtlCol="0">
              <a:spAutoFit/>
            </a:bodyPr>
            <a:lstStyle/>
            <a:p>
              <a:r>
                <a:rPr lang="zh-CN" altLang="en-US" sz="1350" dirty="0"/>
                <a:t>词根</a:t>
              </a:r>
            </a:p>
          </p:txBody>
        </p:sp>
      </p:grpSp>
      <p:grpSp>
        <p:nvGrpSpPr>
          <p:cNvPr id="58" name="组合 57"/>
          <p:cNvGrpSpPr/>
          <p:nvPr/>
        </p:nvGrpSpPr>
        <p:grpSpPr>
          <a:xfrm>
            <a:off x="6217959" y="2892199"/>
            <a:ext cx="702000" cy="300082"/>
            <a:chOff x="5274256" y="3638055"/>
            <a:chExt cx="936000" cy="400108"/>
          </a:xfrm>
        </p:grpSpPr>
        <p:cxnSp>
          <p:nvCxnSpPr>
            <p:cNvPr id="59" name="直接箭头连接符 58"/>
            <p:cNvCxnSpPr/>
            <p:nvPr/>
          </p:nvCxnSpPr>
          <p:spPr>
            <a:xfrm>
              <a:off x="5274256" y="4026664"/>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329340" y="3638055"/>
              <a:ext cx="869817" cy="400108"/>
            </a:xfrm>
            <a:prstGeom prst="rect">
              <a:avLst/>
            </a:prstGeom>
            <a:noFill/>
          </p:spPr>
          <p:txBody>
            <a:bodyPr wrap="square" rtlCol="0">
              <a:spAutoFit/>
            </a:bodyPr>
            <a:lstStyle/>
            <a:p>
              <a:r>
                <a:rPr lang="zh-CN" altLang="en-US" sz="1350" dirty="0"/>
                <a:t>后缀</a:t>
              </a:r>
            </a:p>
          </p:txBody>
        </p:sp>
      </p:grpSp>
      <p:grpSp>
        <p:nvGrpSpPr>
          <p:cNvPr id="61" name="组合 60"/>
          <p:cNvGrpSpPr/>
          <p:nvPr/>
        </p:nvGrpSpPr>
        <p:grpSpPr>
          <a:xfrm>
            <a:off x="7439610" y="2894065"/>
            <a:ext cx="702000" cy="300082"/>
            <a:chOff x="6903124" y="3640543"/>
            <a:chExt cx="936000" cy="400108"/>
          </a:xfrm>
        </p:grpSpPr>
        <p:cxnSp>
          <p:nvCxnSpPr>
            <p:cNvPr id="62" name="直接箭头连接符 61"/>
            <p:cNvCxnSpPr/>
            <p:nvPr/>
          </p:nvCxnSpPr>
          <p:spPr>
            <a:xfrm>
              <a:off x="6903124" y="4026664"/>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6991471" y="3640543"/>
              <a:ext cx="847652" cy="400108"/>
            </a:xfrm>
            <a:prstGeom prst="rect">
              <a:avLst/>
            </a:prstGeom>
            <a:noFill/>
          </p:spPr>
          <p:txBody>
            <a:bodyPr wrap="square" rtlCol="0">
              <a:spAutoFit/>
            </a:bodyPr>
            <a:lstStyle/>
            <a:p>
              <a:r>
                <a:rPr lang="zh-CN" altLang="en-US" sz="1350" dirty="0"/>
                <a:t>词尾</a:t>
              </a:r>
            </a:p>
          </p:txBody>
        </p:sp>
      </p:grpSp>
      <p:grpSp>
        <p:nvGrpSpPr>
          <p:cNvPr id="64" name="组合 63"/>
          <p:cNvGrpSpPr/>
          <p:nvPr/>
        </p:nvGrpSpPr>
        <p:grpSpPr>
          <a:xfrm>
            <a:off x="4508376" y="3344778"/>
            <a:ext cx="840489" cy="1057630"/>
            <a:chOff x="2994807" y="4241494"/>
            <a:chExt cx="1120652" cy="1410173"/>
          </a:xfrm>
        </p:grpSpPr>
        <p:sp>
          <p:nvSpPr>
            <p:cNvPr id="65" name="任意多边形: 形状 64"/>
            <p:cNvSpPr/>
            <p:nvPr/>
          </p:nvSpPr>
          <p:spPr>
            <a:xfrm>
              <a:off x="2994807" y="4241494"/>
              <a:ext cx="519574" cy="1410173"/>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66" name="文本框 65"/>
            <p:cNvSpPr txBox="1"/>
            <p:nvPr/>
          </p:nvSpPr>
          <p:spPr>
            <a:xfrm>
              <a:off x="3199680" y="5174778"/>
              <a:ext cx="915779" cy="400109"/>
            </a:xfrm>
            <a:prstGeom prst="rect">
              <a:avLst/>
            </a:prstGeom>
            <a:noFill/>
          </p:spPr>
          <p:txBody>
            <a:bodyPr wrap="square" rtlCol="0">
              <a:spAutoFit/>
            </a:bodyPr>
            <a:lstStyle/>
            <a:p>
              <a:r>
                <a:rPr lang="zh-CN" altLang="en-US" sz="1350" dirty="0"/>
                <a:t>前缀</a:t>
              </a:r>
            </a:p>
          </p:txBody>
        </p:sp>
      </p:grpSp>
      <p:grpSp>
        <p:nvGrpSpPr>
          <p:cNvPr id="67" name="组合 66"/>
          <p:cNvGrpSpPr/>
          <p:nvPr/>
        </p:nvGrpSpPr>
        <p:grpSpPr>
          <a:xfrm>
            <a:off x="5955675" y="3410881"/>
            <a:ext cx="2396168" cy="1049360"/>
            <a:chOff x="4924540" y="4329629"/>
            <a:chExt cx="3194891" cy="1399145"/>
          </a:xfrm>
        </p:grpSpPr>
        <p:sp>
          <p:nvSpPr>
            <p:cNvPr id="68" name="任意多边形: 形状 67"/>
            <p:cNvSpPr/>
            <p:nvPr/>
          </p:nvSpPr>
          <p:spPr>
            <a:xfrm>
              <a:off x="4924540" y="4329629"/>
              <a:ext cx="3194891" cy="1399145"/>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69" name="文本框 68"/>
            <p:cNvSpPr txBox="1"/>
            <p:nvPr/>
          </p:nvSpPr>
          <p:spPr>
            <a:xfrm>
              <a:off x="5629220" y="5221659"/>
              <a:ext cx="936828" cy="400109"/>
            </a:xfrm>
            <a:prstGeom prst="rect">
              <a:avLst/>
            </a:prstGeom>
            <a:noFill/>
          </p:spPr>
          <p:txBody>
            <a:bodyPr wrap="square" rtlCol="0">
              <a:spAutoFit/>
            </a:bodyPr>
            <a:lstStyle/>
            <a:p>
              <a:r>
                <a:rPr lang="zh-CN" altLang="en-US" sz="1350" dirty="0"/>
                <a:t>后缀</a:t>
              </a:r>
            </a:p>
          </p:txBody>
        </p:sp>
      </p:grpSp>
      <p:grpSp>
        <p:nvGrpSpPr>
          <p:cNvPr id="70" name="组合 69"/>
          <p:cNvGrpSpPr/>
          <p:nvPr/>
        </p:nvGrpSpPr>
        <p:grpSpPr>
          <a:xfrm>
            <a:off x="4749325" y="2355203"/>
            <a:ext cx="2437482" cy="601232"/>
            <a:chOff x="3316077" y="2922060"/>
            <a:chExt cx="3249976" cy="801641"/>
          </a:xfrm>
        </p:grpSpPr>
        <p:sp>
          <p:nvSpPr>
            <p:cNvPr id="71" name="任意多边形: 形状 70"/>
            <p:cNvSpPr/>
            <p:nvPr/>
          </p:nvSpPr>
          <p:spPr>
            <a:xfrm>
              <a:off x="3316077" y="3260982"/>
              <a:ext cx="3249976" cy="462719"/>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72" name="文本框 71"/>
            <p:cNvSpPr txBox="1"/>
            <p:nvPr/>
          </p:nvSpPr>
          <p:spPr>
            <a:xfrm>
              <a:off x="4594205" y="2922060"/>
              <a:ext cx="907657" cy="400109"/>
            </a:xfrm>
            <a:prstGeom prst="rect">
              <a:avLst/>
            </a:prstGeom>
            <a:noFill/>
          </p:spPr>
          <p:txBody>
            <a:bodyPr wrap="square" rtlCol="0">
              <a:spAutoFit/>
            </a:bodyPr>
            <a:lstStyle/>
            <a:p>
              <a:r>
                <a:rPr lang="zh-CN" altLang="en-US" sz="1350" dirty="0"/>
                <a:t>词干</a:t>
              </a:r>
            </a:p>
          </p:txBody>
        </p:sp>
      </p:grpSp>
      <p:grpSp>
        <p:nvGrpSpPr>
          <p:cNvPr id="73" name="组合 72"/>
          <p:cNvGrpSpPr/>
          <p:nvPr/>
        </p:nvGrpSpPr>
        <p:grpSpPr>
          <a:xfrm>
            <a:off x="4592336" y="1966980"/>
            <a:ext cx="3776031" cy="1022507"/>
            <a:chOff x="3106757" y="2404427"/>
            <a:chExt cx="5034708" cy="1363342"/>
          </a:xfrm>
        </p:grpSpPr>
        <p:sp>
          <p:nvSpPr>
            <p:cNvPr id="74" name="任意多边形: 形状 73"/>
            <p:cNvSpPr/>
            <p:nvPr/>
          </p:nvSpPr>
          <p:spPr>
            <a:xfrm>
              <a:off x="3106757" y="2445683"/>
              <a:ext cx="5034708" cy="1322086"/>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75" name="文本框 74"/>
            <p:cNvSpPr txBox="1"/>
            <p:nvPr/>
          </p:nvSpPr>
          <p:spPr>
            <a:xfrm>
              <a:off x="6023058" y="2404427"/>
              <a:ext cx="868963" cy="400109"/>
            </a:xfrm>
            <a:prstGeom prst="rect">
              <a:avLst/>
            </a:prstGeom>
            <a:noFill/>
          </p:spPr>
          <p:txBody>
            <a:bodyPr wrap="square" rtlCol="0">
              <a:spAutoFit/>
            </a:bodyPr>
            <a:lstStyle/>
            <a:p>
              <a:r>
                <a:rPr lang="zh-CN" altLang="en-US" sz="1350" dirty="0"/>
                <a:t>词干</a:t>
              </a:r>
            </a:p>
          </p:txBody>
        </p:sp>
      </p:grpSp>
      <p:sp>
        <p:nvSpPr>
          <p:cNvPr id="77" name="矩形 76"/>
          <p:cNvSpPr/>
          <p:nvPr/>
        </p:nvSpPr>
        <p:spPr>
          <a:xfrm>
            <a:off x="201336" y="276837"/>
            <a:ext cx="4159603" cy="6186309"/>
          </a:xfrm>
          <a:prstGeom prst="rect">
            <a:avLst/>
          </a:prstGeom>
        </p:spPr>
        <p:txBody>
          <a:bodyPr wrap="square">
            <a:spAutoFit/>
          </a:bodyPr>
          <a:lstStyle/>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如果单词只包含一个词干，例如，单词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form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如果单词包含前缀和词干，例如，单词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reform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0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如果单词包含词根和后缀，例如，单词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formation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如果单词包含前缀、词根和后缀，例如，单词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reformation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1</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如果单词包含词干和词尾，例如，单词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forms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2</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如果单词包含词根、后缀和词尾，例如，单词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formations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1</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2</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10000"/>
              </a:lnSpc>
              <a:buFont typeface="Wingdings" panose="05000000000000000000" pitchFamily="2" charset="2"/>
              <a:buChar char="p"/>
              <a:tabLst>
                <a:tab pos="464333"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如果单词包含前缀、词根、后缀和词尾，例如，单词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reformations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，它的分析过程是：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0</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1</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2</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f)</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4420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275611"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3939773"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6" name="椭圆 5"/>
          <p:cNvSpPr/>
          <p:nvPr/>
        </p:nvSpPr>
        <p:spPr>
          <a:xfrm>
            <a:off x="5603936"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7" name="椭圆 6"/>
          <p:cNvSpPr/>
          <p:nvPr/>
        </p:nvSpPr>
        <p:spPr>
          <a:xfrm>
            <a:off x="7268098"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grpSp>
        <p:nvGrpSpPr>
          <p:cNvPr id="8" name="组合 7"/>
          <p:cNvGrpSpPr/>
          <p:nvPr/>
        </p:nvGrpSpPr>
        <p:grpSpPr>
          <a:xfrm>
            <a:off x="2972146" y="2835571"/>
            <a:ext cx="956282" cy="400685"/>
            <a:chOff x="5463082" y="2740778"/>
            <a:chExt cx="936000" cy="377308"/>
          </a:xfrm>
        </p:grpSpPr>
        <p:cxnSp>
          <p:nvCxnSpPr>
            <p:cNvPr id="9" name="直接箭头连接符 8"/>
            <p:cNvCxnSpPr/>
            <p:nvPr/>
          </p:nvCxnSpPr>
          <p:spPr>
            <a:xfrm>
              <a:off x="5463082" y="3118086"/>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62535" y="2740778"/>
              <a:ext cx="693717" cy="282574"/>
            </a:xfrm>
            <a:prstGeom prst="rect">
              <a:avLst/>
            </a:prstGeom>
            <a:noFill/>
          </p:spPr>
          <p:txBody>
            <a:bodyPr wrap="square" rtlCol="0">
              <a:spAutoFit/>
            </a:bodyPr>
            <a:lstStyle/>
            <a:p>
              <a:r>
                <a:rPr lang="zh-CN" altLang="en-US" sz="1350" dirty="0"/>
                <a:t>词根</a:t>
              </a:r>
            </a:p>
          </p:txBody>
        </p:sp>
      </p:grpSp>
      <p:grpSp>
        <p:nvGrpSpPr>
          <p:cNvPr id="11" name="组合 10"/>
          <p:cNvGrpSpPr/>
          <p:nvPr/>
        </p:nvGrpSpPr>
        <p:grpSpPr>
          <a:xfrm>
            <a:off x="4647654" y="2806349"/>
            <a:ext cx="956282" cy="412686"/>
            <a:chOff x="5274256" y="3638055"/>
            <a:chExt cx="936000" cy="388609"/>
          </a:xfrm>
        </p:grpSpPr>
        <p:cxnSp>
          <p:nvCxnSpPr>
            <p:cNvPr id="12" name="直接箭头连接符 11"/>
            <p:cNvCxnSpPr/>
            <p:nvPr/>
          </p:nvCxnSpPr>
          <p:spPr>
            <a:xfrm>
              <a:off x="5274256" y="4026664"/>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329341" y="3638055"/>
              <a:ext cx="693717" cy="282575"/>
            </a:xfrm>
            <a:prstGeom prst="rect">
              <a:avLst/>
            </a:prstGeom>
            <a:noFill/>
          </p:spPr>
          <p:txBody>
            <a:bodyPr wrap="square" rtlCol="0">
              <a:spAutoFit/>
            </a:bodyPr>
            <a:lstStyle/>
            <a:p>
              <a:r>
                <a:rPr lang="zh-CN" altLang="en-US" sz="1350" dirty="0"/>
                <a:t>后缀</a:t>
              </a:r>
            </a:p>
          </p:txBody>
        </p:sp>
      </p:grpSp>
      <p:grpSp>
        <p:nvGrpSpPr>
          <p:cNvPr id="14" name="组合 13"/>
          <p:cNvGrpSpPr/>
          <p:nvPr/>
        </p:nvGrpSpPr>
        <p:grpSpPr>
          <a:xfrm>
            <a:off x="6311817" y="2808994"/>
            <a:ext cx="956282" cy="410044"/>
            <a:chOff x="6903124" y="3640543"/>
            <a:chExt cx="936000" cy="386121"/>
          </a:xfrm>
        </p:grpSpPr>
        <p:cxnSp>
          <p:nvCxnSpPr>
            <p:cNvPr id="15" name="直接箭头连接符 14"/>
            <p:cNvCxnSpPr/>
            <p:nvPr/>
          </p:nvCxnSpPr>
          <p:spPr>
            <a:xfrm>
              <a:off x="6903124" y="4026664"/>
              <a:ext cx="936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991472" y="3640543"/>
              <a:ext cx="693717" cy="282574"/>
            </a:xfrm>
            <a:prstGeom prst="rect">
              <a:avLst/>
            </a:prstGeom>
            <a:noFill/>
          </p:spPr>
          <p:txBody>
            <a:bodyPr wrap="square" rtlCol="0">
              <a:spAutoFit/>
            </a:bodyPr>
            <a:lstStyle/>
            <a:p>
              <a:r>
                <a:rPr lang="zh-CN" altLang="en-US" sz="1350" dirty="0"/>
                <a:t>词尾</a:t>
              </a:r>
            </a:p>
          </p:txBody>
        </p:sp>
      </p:grpSp>
      <p:grpSp>
        <p:nvGrpSpPr>
          <p:cNvPr id="17" name="组合 16"/>
          <p:cNvGrpSpPr/>
          <p:nvPr/>
        </p:nvGrpSpPr>
        <p:grpSpPr>
          <a:xfrm>
            <a:off x="2318814" y="3447178"/>
            <a:ext cx="918062" cy="1497542"/>
            <a:chOff x="2994807" y="4241494"/>
            <a:chExt cx="898591" cy="1410173"/>
          </a:xfrm>
        </p:grpSpPr>
        <p:sp>
          <p:nvSpPr>
            <p:cNvPr id="18" name="任意多边形: 形状 17"/>
            <p:cNvSpPr/>
            <p:nvPr/>
          </p:nvSpPr>
          <p:spPr>
            <a:xfrm>
              <a:off x="2994807" y="4241494"/>
              <a:ext cx="519574" cy="1410173"/>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3199681" y="5174778"/>
              <a:ext cx="693717" cy="282575"/>
            </a:xfrm>
            <a:prstGeom prst="rect">
              <a:avLst/>
            </a:prstGeom>
            <a:noFill/>
          </p:spPr>
          <p:txBody>
            <a:bodyPr wrap="square" rtlCol="0">
              <a:spAutoFit/>
            </a:bodyPr>
            <a:lstStyle/>
            <a:p>
              <a:r>
                <a:rPr lang="zh-CN" altLang="en-US" sz="1350" dirty="0"/>
                <a:t>前缀</a:t>
              </a:r>
            </a:p>
          </p:txBody>
        </p:sp>
      </p:grpSp>
      <p:grpSp>
        <p:nvGrpSpPr>
          <p:cNvPr id="20" name="组合 19"/>
          <p:cNvGrpSpPr/>
          <p:nvPr/>
        </p:nvGrpSpPr>
        <p:grpSpPr>
          <a:xfrm>
            <a:off x="4290361" y="3540772"/>
            <a:ext cx="3264119" cy="1485831"/>
            <a:chOff x="4924540" y="4329629"/>
            <a:chExt cx="3194891" cy="1399145"/>
          </a:xfrm>
        </p:grpSpPr>
        <p:sp>
          <p:nvSpPr>
            <p:cNvPr id="21" name="任意多边形: 形状 20"/>
            <p:cNvSpPr/>
            <p:nvPr/>
          </p:nvSpPr>
          <p:spPr>
            <a:xfrm>
              <a:off x="4924540" y="4329629"/>
              <a:ext cx="3194891" cy="1399145"/>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文本框 21"/>
            <p:cNvSpPr txBox="1"/>
            <p:nvPr/>
          </p:nvSpPr>
          <p:spPr>
            <a:xfrm>
              <a:off x="5629221" y="5221658"/>
              <a:ext cx="693717" cy="282575"/>
            </a:xfrm>
            <a:prstGeom prst="rect">
              <a:avLst/>
            </a:prstGeom>
            <a:noFill/>
          </p:spPr>
          <p:txBody>
            <a:bodyPr wrap="square" rtlCol="0">
              <a:spAutoFit/>
            </a:bodyPr>
            <a:lstStyle/>
            <a:p>
              <a:r>
                <a:rPr lang="zh-CN" altLang="en-US" sz="1350" dirty="0"/>
                <a:t>后缀</a:t>
              </a:r>
            </a:p>
          </p:txBody>
        </p:sp>
      </p:grpSp>
      <p:grpSp>
        <p:nvGrpSpPr>
          <p:cNvPr id="23" name="组合 22"/>
          <p:cNvGrpSpPr/>
          <p:nvPr/>
        </p:nvGrpSpPr>
        <p:grpSpPr>
          <a:xfrm>
            <a:off x="2647043" y="2045996"/>
            <a:ext cx="3320397" cy="851308"/>
            <a:chOff x="3316077" y="2922060"/>
            <a:chExt cx="3249976" cy="801641"/>
          </a:xfrm>
        </p:grpSpPr>
        <p:sp>
          <p:nvSpPr>
            <p:cNvPr id="24" name="任意多边形: 形状 23"/>
            <p:cNvSpPr/>
            <p:nvPr/>
          </p:nvSpPr>
          <p:spPr>
            <a:xfrm>
              <a:off x="3316077" y="3260982"/>
              <a:ext cx="3249976" cy="462719"/>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5" name="文本框 24"/>
            <p:cNvSpPr txBox="1"/>
            <p:nvPr/>
          </p:nvSpPr>
          <p:spPr>
            <a:xfrm>
              <a:off x="4594206" y="2922060"/>
              <a:ext cx="693717" cy="282575"/>
            </a:xfrm>
            <a:prstGeom prst="rect">
              <a:avLst/>
            </a:prstGeom>
            <a:noFill/>
          </p:spPr>
          <p:txBody>
            <a:bodyPr wrap="square" rtlCol="0">
              <a:spAutoFit/>
            </a:bodyPr>
            <a:lstStyle/>
            <a:p>
              <a:r>
                <a:rPr lang="zh-CN" altLang="en-US" sz="1350" dirty="0"/>
                <a:t>词干</a:t>
              </a:r>
            </a:p>
          </p:txBody>
        </p:sp>
      </p:grpSp>
      <p:sp>
        <p:nvSpPr>
          <p:cNvPr id="27" name="任意多边形: 形状 26"/>
          <p:cNvSpPr/>
          <p:nvPr/>
        </p:nvSpPr>
        <p:spPr>
          <a:xfrm>
            <a:off x="2433191" y="1540105"/>
            <a:ext cx="5143801" cy="1403998"/>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文本框 27"/>
          <p:cNvSpPr txBox="1"/>
          <p:nvPr/>
        </p:nvSpPr>
        <p:spPr>
          <a:xfrm>
            <a:off x="5412682" y="1496290"/>
            <a:ext cx="708749" cy="300082"/>
          </a:xfrm>
          <a:prstGeom prst="rect">
            <a:avLst/>
          </a:prstGeom>
          <a:noFill/>
        </p:spPr>
        <p:txBody>
          <a:bodyPr wrap="square" rtlCol="0">
            <a:spAutoFit/>
          </a:bodyPr>
          <a:lstStyle/>
          <a:p>
            <a:r>
              <a:rPr lang="zh-CN" altLang="en-US" sz="1350" dirty="0"/>
              <a:t>词干</a:t>
            </a:r>
          </a:p>
        </p:txBody>
      </p:sp>
      <p:sp>
        <p:nvSpPr>
          <p:cNvPr id="30" name="矩形 29"/>
          <p:cNvSpPr/>
          <p:nvPr/>
        </p:nvSpPr>
        <p:spPr>
          <a:xfrm>
            <a:off x="811714" y="2115684"/>
            <a:ext cx="114646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agreement</a:t>
            </a:r>
            <a:endParaRPr lang="zh-CN" altLang="en-US" dirty="0">
              <a:latin typeface="Times New Roman" panose="02020603050405020304" pitchFamily="18" charset="0"/>
              <a:cs typeface="Times New Roman" panose="02020603050405020304" pitchFamily="18" charset="0"/>
            </a:endParaRPr>
          </a:p>
        </p:txBody>
      </p:sp>
      <p:sp>
        <p:nvSpPr>
          <p:cNvPr id="31" name="矩形 30"/>
          <p:cNvSpPr/>
          <p:nvPr/>
        </p:nvSpPr>
        <p:spPr>
          <a:xfrm>
            <a:off x="811715" y="2590067"/>
            <a:ext cx="80021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dislike</a:t>
            </a:r>
            <a:endParaRPr lang="zh-CN" altLang="en-US" dirty="0">
              <a:latin typeface="Times New Roman" panose="02020603050405020304" pitchFamily="18" charset="0"/>
              <a:cs typeface="Times New Roman" panose="02020603050405020304" pitchFamily="18" charset="0"/>
            </a:endParaRPr>
          </a:p>
        </p:txBody>
      </p:sp>
      <p:sp>
        <p:nvSpPr>
          <p:cNvPr id="32" name="矩形 31"/>
          <p:cNvSpPr/>
          <p:nvPr/>
        </p:nvSpPr>
        <p:spPr>
          <a:xfrm>
            <a:off x="811715" y="3064450"/>
            <a:ext cx="92845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workers</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811715" y="3538833"/>
            <a:ext cx="94128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unlikely</a:t>
            </a:r>
            <a:endParaRPr lang="zh-CN" altLang="en-US" dirty="0">
              <a:latin typeface="Times New Roman" panose="02020603050405020304" pitchFamily="18" charset="0"/>
              <a:cs typeface="Times New Roman" panose="02020603050405020304" pitchFamily="18" charset="0"/>
            </a:endParaRPr>
          </a:p>
        </p:txBody>
      </p:sp>
      <p:sp>
        <p:nvSpPr>
          <p:cNvPr id="34" name="矩形 33"/>
          <p:cNvSpPr/>
          <p:nvPr/>
        </p:nvSpPr>
        <p:spPr>
          <a:xfrm>
            <a:off x="811715" y="4013215"/>
            <a:ext cx="119776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hardwoods</a:t>
            </a:r>
            <a:endParaRPr lang="zh-CN" altLang="en-US" dirty="0">
              <a:latin typeface="Times New Roman" panose="02020603050405020304" pitchFamily="18" charset="0"/>
              <a:cs typeface="Times New Roman" panose="02020603050405020304" pitchFamily="18" charset="0"/>
            </a:endParaRPr>
          </a:p>
        </p:txBody>
      </p:sp>
      <p:sp>
        <p:nvSpPr>
          <p:cNvPr id="37" name="矩形 36"/>
          <p:cNvSpPr/>
          <p:nvPr/>
        </p:nvSpPr>
        <p:spPr>
          <a:xfrm>
            <a:off x="811715" y="1641300"/>
            <a:ext cx="684803"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agree</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72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500" fill="hold"/>
                                        <p:tgtEl>
                                          <p:spTgt spid="4"/>
                                        </p:tgtEl>
                                        <p:attrNameLst>
                                          <p:attrName>stroke.color</p:attrName>
                                        </p:attrNameLst>
                                      </p:cBhvr>
                                      <p:to>
                                        <a:srgbClr val="FF0000"/>
                                      </p:to>
                                    </p:animClr>
                                    <p:set>
                                      <p:cBhvr>
                                        <p:cTn id="7" dur="500" fill="hold"/>
                                        <p:tgtEl>
                                          <p:spTgt spid="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27"/>
                                        </p:tgtEl>
                                        <p:attrNameLst>
                                          <p:attrName>stroke.color</p:attrName>
                                        </p:attrNameLst>
                                      </p:cBhvr>
                                      <p:to>
                                        <a:srgbClr val="FF0000"/>
                                      </p:to>
                                    </p:animClr>
                                    <p:set>
                                      <p:cBhvr>
                                        <p:cTn id="12" dur="500" fill="hold"/>
                                        <p:tgtEl>
                                          <p:spTgt spid="27"/>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7"/>
                                        </p:tgtEl>
                                        <p:attrNameLst>
                                          <p:attrName>stroke.color</p:attrName>
                                        </p:attrNameLst>
                                      </p:cBhvr>
                                      <p:to>
                                        <a:srgbClr val="FF0000"/>
                                      </p:to>
                                    </p:animClr>
                                    <p:set>
                                      <p:cBhvr>
                                        <p:cTn id="17"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275611"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3939773"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6" name="椭圆 5"/>
          <p:cNvSpPr/>
          <p:nvPr/>
        </p:nvSpPr>
        <p:spPr>
          <a:xfrm>
            <a:off x="5603936"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7" name="椭圆 6"/>
          <p:cNvSpPr/>
          <p:nvPr/>
        </p:nvSpPr>
        <p:spPr>
          <a:xfrm>
            <a:off x="7268098"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cxnSp>
        <p:nvCxnSpPr>
          <p:cNvPr id="9" name="直接箭头连接符 8"/>
          <p:cNvCxnSpPr/>
          <p:nvPr/>
        </p:nvCxnSpPr>
        <p:spPr>
          <a:xfrm>
            <a:off x="2972146" y="3236253"/>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73755" y="2835568"/>
            <a:ext cx="708749" cy="300082"/>
          </a:xfrm>
          <a:prstGeom prst="rect">
            <a:avLst/>
          </a:prstGeom>
          <a:noFill/>
        </p:spPr>
        <p:txBody>
          <a:bodyPr wrap="square" rtlCol="0">
            <a:spAutoFit/>
          </a:bodyPr>
          <a:lstStyle/>
          <a:p>
            <a:r>
              <a:rPr lang="zh-CN" altLang="en-US" sz="1350" dirty="0"/>
              <a:t>词根</a:t>
            </a:r>
          </a:p>
        </p:txBody>
      </p:sp>
      <p:cxnSp>
        <p:nvCxnSpPr>
          <p:cNvPr id="12" name="直接箭头连接符 11"/>
          <p:cNvCxnSpPr/>
          <p:nvPr/>
        </p:nvCxnSpPr>
        <p:spPr>
          <a:xfrm>
            <a:off x="4647654"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03934" y="2806349"/>
            <a:ext cx="708749" cy="300082"/>
          </a:xfrm>
          <a:prstGeom prst="rect">
            <a:avLst/>
          </a:prstGeom>
          <a:noFill/>
        </p:spPr>
        <p:txBody>
          <a:bodyPr wrap="square" rtlCol="0">
            <a:spAutoFit/>
          </a:bodyPr>
          <a:lstStyle/>
          <a:p>
            <a:r>
              <a:rPr lang="zh-CN" altLang="en-US" sz="1350" dirty="0"/>
              <a:t>后缀</a:t>
            </a:r>
          </a:p>
        </p:txBody>
      </p:sp>
      <p:cxnSp>
        <p:nvCxnSpPr>
          <p:cNvPr id="15" name="直接箭头连接符 14"/>
          <p:cNvCxnSpPr/>
          <p:nvPr/>
        </p:nvCxnSpPr>
        <p:spPr>
          <a:xfrm>
            <a:off x="6311817"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02079" y="2808991"/>
            <a:ext cx="708749" cy="300082"/>
          </a:xfrm>
          <a:prstGeom prst="rect">
            <a:avLst/>
          </a:prstGeom>
          <a:noFill/>
        </p:spPr>
        <p:txBody>
          <a:bodyPr wrap="square" rtlCol="0">
            <a:spAutoFit/>
          </a:bodyPr>
          <a:lstStyle/>
          <a:p>
            <a:r>
              <a:rPr lang="zh-CN" altLang="en-US" sz="1350" dirty="0"/>
              <a:t>词尾</a:t>
            </a:r>
          </a:p>
        </p:txBody>
      </p:sp>
      <p:sp>
        <p:nvSpPr>
          <p:cNvPr id="18" name="任意多边形: 形状 17"/>
          <p:cNvSpPr/>
          <p:nvPr/>
        </p:nvSpPr>
        <p:spPr>
          <a:xfrm>
            <a:off x="2318812" y="3447178"/>
            <a:ext cx="530832" cy="1497542"/>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2528128" y="4438282"/>
            <a:ext cx="708749" cy="300082"/>
          </a:xfrm>
          <a:prstGeom prst="rect">
            <a:avLst/>
          </a:prstGeom>
          <a:noFill/>
        </p:spPr>
        <p:txBody>
          <a:bodyPr wrap="square" rtlCol="0">
            <a:spAutoFit/>
          </a:bodyPr>
          <a:lstStyle/>
          <a:p>
            <a:r>
              <a:rPr lang="zh-CN" altLang="en-US" sz="1350" dirty="0"/>
              <a:t>前缀</a:t>
            </a:r>
          </a:p>
        </p:txBody>
      </p:sp>
      <p:sp>
        <p:nvSpPr>
          <p:cNvPr id="21" name="任意多边形: 形状 20"/>
          <p:cNvSpPr/>
          <p:nvPr/>
        </p:nvSpPr>
        <p:spPr>
          <a:xfrm>
            <a:off x="4290361" y="3540772"/>
            <a:ext cx="3264119" cy="1485831"/>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文本框 21"/>
          <p:cNvSpPr txBox="1"/>
          <p:nvPr/>
        </p:nvSpPr>
        <p:spPr>
          <a:xfrm>
            <a:off x="5010312" y="4488067"/>
            <a:ext cx="708749" cy="300082"/>
          </a:xfrm>
          <a:prstGeom prst="rect">
            <a:avLst/>
          </a:prstGeom>
          <a:noFill/>
        </p:spPr>
        <p:txBody>
          <a:bodyPr wrap="square" rtlCol="0">
            <a:spAutoFit/>
          </a:bodyPr>
          <a:lstStyle/>
          <a:p>
            <a:r>
              <a:rPr lang="zh-CN" altLang="en-US" sz="1350" dirty="0"/>
              <a:t>后缀</a:t>
            </a:r>
          </a:p>
        </p:txBody>
      </p:sp>
      <p:sp>
        <p:nvSpPr>
          <p:cNvPr id="24" name="任意多边形: 形状 23"/>
          <p:cNvSpPr/>
          <p:nvPr/>
        </p:nvSpPr>
        <p:spPr>
          <a:xfrm>
            <a:off x="2647043" y="2405917"/>
            <a:ext cx="3320397" cy="491387"/>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5" name="文本框 24"/>
          <p:cNvSpPr txBox="1"/>
          <p:nvPr/>
        </p:nvSpPr>
        <p:spPr>
          <a:xfrm>
            <a:off x="3952870" y="2045994"/>
            <a:ext cx="708749" cy="300082"/>
          </a:xfrm>
          <a:prstGeom prst="rect">
            <a:avLst/>
          </a:prstGeom>
          <a:noFill/>
        </p:spPr>
        <p:txBody>
          <a:bodyPr wrap="square" rtlCol="0">
            <a:spAutoFit/>
          </a:bodyPr>
          <a:lstStyle/>
          <a:p>
            <a:r>
              <a:rPr lang="zh-CN" altLang="en-US" sz="1350" dirty="0"/>
              <a:t>词干</a:t>
            </a:r>
          </a:p>
        </p:txBody>
      </p:sp>
      <p:sp>
        <p:nvSpPr>
          <p:cNvPr id="27" name="任意多边形: 形状 26"/>
          <p:cNvSpPr/>
          <p:nvPr/>
        </p:nvSpPr>
        <p:spPr>
          <a:xfrm>
            <a:off x="2433191" y="1540105"/>
            <a:ext cx="5143801" cy="1403998"/>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文本框 27"/>
          <p:cNvSpPr txBox="1"/>
          <p:nvPr/>
        </p:nvSpPr>
        <p:spPr>
          <a:xfrm>
            <a:off x="5412682" y="1496290"/>
            <a:ext cx="708749" cy="300082"/>
          </a:xfrm>
          <a:prstGeom prst="rect">
            <a:avLst/>
          </a:prstGeom>
          <a:noFill/>
        </p:spPr>
        <p:txBody>
          <a:bodyPr wrap="square" rtlCol="0">
            <a:spAutoFit/>
          </a:bodyPr>
          <a:lstStyle/>
          <a:p>
            <a:r>
              <a:rPr lang="zh-CN" altLang="en-US" sz="1350" dirty="0"/>
              <a:t>词干</a:t>
            </a:r>
          </a:p>
        </p:txBody>
      </p:sp>
      <p:sp>
        <p:nvSpPr>
          <p:cNvPr id="30" name="矩形 29"/>
          <p:cNvSpPr/>
          <p:nvPr/>
        </p:nvSpPr>
        <p:spPr>
          <a:xfrm>
            <a:off x="811714" y="2115684"/>
            <a:ext cx="1146468"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agreement</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1" name="矩形 30"/>
          <p:cNvSpPr/>
          <p:nvPr/>
        </p:nvSpPr>
        <p:spPr>
          <a:xfrm>
            <a:off x="811715" y="2590067"/>
            <a:ext cx="80021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dislike</a:t>
            </a:r>
            <a:endParaRPr lang="zh-CN" altLang="en-US" dirty="0">
              <a:latin typeface="Times New Roman" panose="02020603050405020304" pitchFamily="18" charset="0"/>
              <a:cs typeface="Times New Roman" panose="02020603050405020304" pitchFamily="18" charset="0"/>
            </a:endParaRPr>
          </a:p>
        </p:txBody>
      </p:sp>
      <p:sp>
        <p:nvSpPr>
          <p:cNvPr id="32" name="矩形 31"/>
          <p:cNvSpPr/>
          <p:nvPr/>
        </p:nvSpPr>
        <p:spPr>
          <a:xfrm>
            <a:off x="811715" y="3064450"/>
            <a:ext cx="92845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workers</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811715" y="3538833"/>
            <a:ext cx="94128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unlikely</a:t>
            </a:r>
            <a:endParaRPr lang="zh-CN" altLang="en-US" dirty="0">
              <a:latin typeface="Times New Roman" panose="02020603050405020304" pitchFamily="18" charset="0"/>
              <a:cs typeface="Times New Roman" panose="02020603050405020304" pitchFamily="18" charset="0"/>
            </a:endParaRPr>
          </a:p>
        </p:txBody>
      </p:sp>
      <p:sp>
        <p:nvSpPr>
          <p:cNvPr id="34" name="矩形 33"/>
          <p:cNvSpPr/>
          <p:nvPr/>
        </p:nvSpPr>
        <p:spPr>
          <a:xfrm>
            <a:off x="811715" y="4013215"/>
            <a:ext cx="119776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hardwoods</a:t>
            </a:r>
            <a:endParaRPr lang="zh-CN" altLang="en-US" dirty="0">
              <a:latin typeface="Times New Roman" panose="02020603050405020304" pitchFamily="18" charset="0"/>
              <a:cs typeface="Times New Roman" panose="02020603050405020304" pitchFamily="18" charset="0"/>
            </a:endParaRPr>
          </a:p>
        </p:txBody>
      </p:sp>
      <p:sp>
        <p:nvSpPr>
          <p:cNvPr id="37" name="矩形 36"/>
          <p:cNvSpPr/>
          <p:nvPr/>
        </p:nvSpPr>
        <p:spPr>
          <a:xfrm>
            <a:off x="811715" y="1641300"/>
            <a:ext cx="68480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02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4"/>
                                        </p:tgtEl>
                                        <p:attrNameLst>
                                          <p:attrName>stroke.color</p:attrName>
                                        </p:attrNameLst>
                                      </p:cBhvr>
                                      <p:to>
                                        <a:srgbClr val="FF0000"/>
                                      </p:to>
                                    </p:animClr>
                                    <p:set>
                                      <p:cBhvr>
                                        <p:cTn id="7" dur="500" fill="hold"/>
                                        <p:tgtEl>
                                          <p:spTgt spid="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9"/>
                                        </p:tgtEl>
                                        <p:attrNameLst>
                                          <p:attrName>stroke.color</p:attrName>
                                        </p:attrNameLst>
                                      </p:cBhvr>
                                      <p:to>
                                        <a:srgbClr val="FF0000"/>
                                      </p:to>
                                    </p:animClr>
                                    <p:set>
                                      <p:cBhvr>
                                        <p:cTn id="12" dur="500" fill="hold"/>
                                        <p:tgtEl>
                                          <p:spTgt spid="9"/>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5"/>
                                        </p:tgtEl>
                                        <p:attrNameLst>
                                          <p:attrName>stroke.color</p:attrName>
                                        </p:attrNameLst>
                                      </p:cBhvr>
                                      <p:to>
                                        <a:srgbClr val="FF0000"/>
                                      </p:to>
                                    </p:animClr>
                                    <p:set>
                                      <p:cBhvr>
                                        <p:cTn id="17" dur="500" fill="hold"/>
                                        <p:tgtEl>
                                          <p:spTgt spid="5"/>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500" fill="hold"/>
                                        <p:tgtEl>
                                          <p:spTgt spid="21"/>
                                        </p:tgtEl>
                                        <p:attrNameLst>
                                          <p:attrName>stroke.color</p:attrName>
                                        </p:attrNameLst>
                                      </p:cBhvr>
                                      <p:to>
                                        <a:srgbClr val="FF0000"/>
                                      </p:to>
                                    </p:animClr>
                                    <p:set>
                                      <p:cBhvr>
                                        <p:cTn id="22" dur="500" fill="hold"/>
                                        <p:tgtEl>
                                          <p:spTgt spid="21"/>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7"/>
                                        </p:tgtEl>
                                        <p:attrNameLst>
                                          <p:attrName>stroke.color</p:attrName>
                                        </p:attrNameLst>
                                      </p:cBhvr>
                                      <p:to>
                                        <a:srgbClr val="FF0000"/>
                                      </p:to>
                                    </p:animClr>
                                    <p:set>
                                      <p:cBhvr>
                                        <p:cTn id="27"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275611"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3939773"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6" name="椭圆 5"/>
          <p:cNvSpPr/>
          <p:nvPr/>
        </p:nvSpPr>
        <p:spPr>
          <a:xfrm>
            <a:off x="5603936"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7" name="椭圆 6"/>
          <p:cNvSpPr/>
          <p:nvPr/>
        </p:nvSpPr>
        <p:spPr>
          <a:xfrm>
            <a:off x="7268098"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cxnSp>
        <p:nvCxnSpPr>
          <p:cNvPr id="9" name="直接箭头连接符 8"/>
          <p:cNvCxnSpPr/>
          <p:nvPr/>
        </p:nvCxnSpPr>
        <p:spPr>
          <a:xfrm>
            <a:off x="2972146" y="3236253"/>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73755" y="2835568"/>
            <a:ext cx="708749" cy="300082"/>
          </a:xfrm>
          <a:prstGeom prst="rect">
            <a:avLst/>
          </a:prstGeom>
          <a:noFill/>
        </p:spPr>
        <p:txBody>
          <a:bodyPr wrap="square" rtlCol="0">
            <a:spAutoFit/>
          </a:bodyPr>
          <a:lstStyle/>
          <a:p>
            <a:r>
              <a:rPr lang="zh-CN" altLang="en-US" sz="1350" dirty="0"/>
              <a:t>词根</a:t>
            </a:r>
          </a:p>
        </p:txBody>
      </p:sp>
      <p:cxnSp>
        <p:nvCxnSpPr>
          <p:cNvPr id="12" name="直接箭头连接符 11"/>
          <p:cNvCxnSpPr/>
          <p:nvPr/>
        </p:nvCxnSpPr>
        <p:spPr>
          <a:xfrm>
            <a:off x="4647654"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03934" y="2806349"/>
            <a:ext cx="708749" cy="300082"/>
          </a:xfrm>
          <a:prstGeom prst="rect">
            <a:avLst/>
          </a:prstGeom>
          <a:noFill/>
        </p:spPr>
        <p:txBody>
          <a:bodyPr wrap="square" rtlCol="0">
            <a:spAutoFit/>
          </a:bodyPr>
          <a:lstStyle/>
          <a:p>
            <a:r>
              <a:rPr lang="zh-CN" altLang="en-US" sz="1350" dirty="0"/>
              <a:t>后缀</a:t>
            </a:r>
          </a:p>
        </p:txBody>
      </p:sp>
      <p:cxnSp>
        <p:nvCxnSpPr>
          <p:cNvPr id="15" name="直接箭头连接符 14"/>
          <p:cNvCxnSpPr/>
          <p:nvPr/>
        </p:nvCxnSpPr>
        <p:spPr>
          <a:xfrm>
            <a:off x="6311817"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02079" y="2808991"/>
            <a:ext cx="708749" cy="300082"/>
          </a:xfrm>
          <a:prstGeom prst="rect">
            <a:avLst/>
          </a:prstGeom>
          <a:noFill/>
        </p:spPr>
        <p:txBody>
          <a:bodyPr wrap="square" rtlCol="0">
            <a:spAutoFit/>
          </a:bodyPr>
          <a:lstStyle/>
          <a:p>
            <a:r>
              <a:rPr lang="zh-CN" altLang="en-US" sz="1350" dirty="0"/>
              <a:t>词尾</a:t>
            </a:r>
          </a:p>
        </p:txBody>
      </p:sp>
      <p:sp>
        <p:nvSpPr>
          <p:cNvPr id="18" name="任意多边形: 形状 17"/>
          <p:cNvSpPr/>
          <p:nvPr/>
        </p:nvSpPr>
        <p:spPr>
          <a:xfrm>
            <a:off x="2318812" y="3447178"/>
            <a:ext cx="530832" cy="1497542"/>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2528128" y="4438282"/>
            <a:ext cx="708749" cy="300082"/>
          </a:xfrm>
          <a:prstGeom prst="rect">
            <a:avLst/>
          </a:prstGeom>
          <a:noFill/>
        </p:spPr>
        <p:txBody>
          <a:bodyPr wrap="square" rtlCol="0">
            <a:spAutoFit/>
          </a:bodyPr>
          <a:lstStyle/>
          <a:p>
            <a:r>
              <a:rPr lang="zh-CN" altLang="en-US" sz="1350" dirty="0"/>
              <a:t>前缀</a:t>
            </a:r>
          </a:p>
        </p:txBody>
      </p:sp>
      <p:sp>
        <p:nvSpPr>
          <p:cNvPr id="21" name="任意多边形: 形状 20"/>
          <p:cNvSpPr/>
          <p:nvPr/>
        </p:nvSpPr>
        <p:spPr>
          <a:xfrm>
            <a:off x="4290361" y="3540772"/>
            <a:ext cx="3264119" cy="1485831"/>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文本框 21"/>
          <p:cNvSpPr txBox="1"/>
          <p:nvPr/>
        </p:nvSpPr>
        <p:spPr>
          <a:xfrm>
            <a:off x="5010312" y="4488067"/>
            <a:ext cx="708749" cy="300082"/>
          </a:xfrm>
          <a:prstGeom prst="rect">
            <a:avLst/>
          </a:prstGeom>
          <a:noFill/>
        </p:spPr>
        <p:txBody>
          <a:bodyPr wrap="square" rtlCol="0">
            <a:spAutoFit/>
          </a:bodyPr>
          <a:lstStyle/>
          <a:p>
            <a:r>
              <a:rPr lang="zh-CN" altLang="en-US" sz="1350" dirty="0"/>
              <a:t>后缀</a:t>
            </a:r>
          </a:p>
        </p:txBody>
      </p:sp>
      <p:sp>
        <p:nvSpPr>
          <p:cNvPr id="24" name="任意多边形: 形状 23"/>
          <p:cNvSpPr/>
          <p:nvPr/>
        </p:nvSpPr>
        <p:spPr>
          <a:xfrm>
            <a:off x="2647043" y="2405917"/>
            <a:ext cx="3320397" cy="491387"/>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5" name="文本框 24"/>
          <p:cNvSpPr txBox="1"/>
          <p:nvPr/>
        </p:nvSpPr>
        <p:spPr>
          <a:xfrm>
            <a:off x="3952870" y="2045994"/>
            <a:ext cx="708749" cy="300082"/>
          </a:xfrm>
          <a:prstGeom prst="rect">
            <a:avLst/>
          </a:prstGeom>
          <a:noFill/>
        </p:spPr>
        <p:txBody>
          <a:bodyPr wrap="square" rtlCol="0">
            <a:spAutoFit/>
          </a:bodyPr>
          <a:lstStyle/>
          <a:p>
            <a:r>
              <a:rPr lang="zh-CN" altLang="en-US" sz="1350" dirty="0"/>
              <a:t>词干</a:t>
            </a:r>
          </a:p>
        </p:txBody>
      </p:sp>
      <p:sp>
        <p:nvSpPr>
          <p:cNvPr id="27" name="任意多边形: 形状 26"/>
          <p:cNvSpPr/>
          <p:nvPr/>
        </p:nvSpPr>
        <p:spPr>
          <a:xfrm>
            <a:off x="2433191" y="1540105"/>
            <a:ext cx="5143801" cy="1403998"/>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文本框 27"/>
          <p:cNvSpPr txBox="1"/>
          <p:nvPr/>
        </p:nvSpPr>
        <p:spPr>
          <a:xfrm>
            <a:off x="5412682" y="1496290"/>
            <a:ext cx="708749" cy="300082"/>
          </a:xfrm>
          <a:prstGeom prst="rect">
            <a:avLst/>
          </a:prstGeom>
          <a:noFill/>
        </p:spPr>
        <p:txBody>
          <a:bodyPr wrap="square" rtlCol="0">
            <a:spAutoFit/>
          </a:bodyPr>
          <a:lstStyle/>
          <a:p>
            <a:r>
              <a:rPr lang="zh-CN" altLang="en-US" sz="1350" dirty="0"/>
              <a:t>词干</a:t>
            </a:r>
          </a:p>
        </p:txBody>
      </p:sp>
      <p:sp>
        <p:nvSpPr>
          <p:cNvPr id="30" name="矩形 29"/>
          <p:cNvSpPr/>
          <p:nvPr/>
        </p:nvSpPr>
        <p:spPr>
          <a:xfrm>
            <a:off x="811714" y="2115684"/>
            <a:ext cx="114646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agreement</a:t>
            </a:r>
            <a:endParaRPr lang="zh-CN" altLang="en-US" dirty="0">
              <a:latin typeface="Times New Roman" panose="02020603050405020304" pitchFamily="18" charset="0"/>
              <a:cs typeface="Times New Roman" panose="02020603050405020304" pitchFamily="18" charset="0"/>
            </a:endParaRPr>
          </a:p>
        </p:txBody>
      </p:sp>
      <p:sp>
        <p:nvSpPr>
          <p:cNvPr id="31" name="矩形 30"/>
          <p:cNvSpPr/>
          <p:nvPr/>
        </p:nvSpPr>
        <p:spPr>
          <a:xfrm>
            <a:off x="811715" y="2590067"/>
            <a:ext cx="800219"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dislike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811715" y="3064450"/>
            <a:ext cx="92845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workers</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811715" y="3538833"/>
            <a:ext cx="94128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unlikely</a:t>
            </a:r>
            <a:endParaRPr lang="zh-CN" altLang="en-US" dirty="0">
              <a:latin typeface="Times New Roman" panose="02020603050405020304" pitchFamily="18" charset="0"/>
              <a:cs typeface="Times New Roman" panose="02020603050405020304" pitchFamily="18" charset="0"/>
            </a:endParaRPr>
          </a:p>
        </p:txBody>
      </p:sp>
      <p:sp>
        <p:nvSpPr>
          <p:cNvPr id="34" name="矩形 33"/>
          <p:cNvSpPr/>
          <p:nvPr/>
        </p:nvSpPr>
        <p:spPr>
          <a:xfrm>
            <a:off x="811715" y="4013215"/>
            <a:ext cx="119776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hardwoods</a:t>
            </a:r>
            <a:endParaRPr lang="zh-CN" altLang="en-US" dirty="0">
              <a:latin typeface="Times New Roman" panose="02020603050405020304" pitchFamily="18" charset="0"/>
              <a:cs typeface="Times New Roman" panose="02020603050405020304" pitchFamily="18" charset="0"/>
            </a:endParaRPr>
          </a:p>
        </p:txBody>
      </p:sp>
      <p:sp>
        <p:nvSpPr>
          <p:cNvPr id="37" name="矩形 36"/>
          <p:cNvSpPr/>
          <p:nvPr/>
        </p:nvSpPr>
        <p:spPr>
          <a:xfrm>
            <a:off x="811715" y="1641300"/>
            <a:ext cx="68480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7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8"/>
                                        </p:tgtEl>
                                        <p:attrNameLst>
                                          <p:attrName>stroke.color</p:attrName>
                                        </p:attrNameLst>
                                      </p:cBhvr>
                                      <p:to>
                                        <a:srgbClr val="FF0000"/>
                                      </p:to>
                                    </p:animClr>
                                    <p:set>
                                      <p:cBhvr>
                                        <p:cTn id="7" dur="500" fill="hold"/>
                                        <p:tgtEl>
                                          <p:spTgt spid="1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
                                        </p:tgtEl>
                                        <p:attrNameLst>
                                          <p:attrName>stroke.color</p:attrName>
                                        </p:attrNameLst>
                                      </p:cBhvr>
                                      <p:to>
                                        <a:srgbClr val="FF0000"/>
                                      </p:to>
                                    </p:animClr>
                                    <p:set>
                                      <p:cBhvr>
                                        <p:cTn id="12" dur="500" fill="hold"/>
                                        <p:tgtEl>
                                          <p:spTgt spid="4"/>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27"/>
                                        </p:tgtEl>
                                        <p:attrNameLst>
                                          <p:attrName>stroke.color</p:attrName>
                                        </p:attrNameLst>
                                      </p:cBhvr>
                                      <p:to>
                                        <a:srgbClr val="FF0000"/>
                                      </p:to>
                                    </p:animClr>
                                    <p:set>
                                      <p:cBhvr>
                                        <p:cTn id="17" dur="500" fill="hold"/>
                                        <p:tgtEl>
                                          <p:spTgt spid="27"/>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500" fill="hold"/>
                                        <p:tgtEl>
                                          <p:spTgt spid="7"/>
                                        </p:tgtEl>
                                        <p:attrNameLst>
                                          <p:attrName>stroke.color</p:attrName>
                                        </p:attrNameLst>
                                      </p:cBhvr>
                                      <p:to>
                                        <a:srgbClr val="FF0000"/>
                                      </p:to>
                                    </p:animClr>
                                    <p:set>
                                      <p:cBhvr>
                                        <p:cTn id="22"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275611"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3939773"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6" name="椭圆 5"/>
          <p:cNvSpPr/>
          <p:nvPr/>
        </p:nvSpPr>
        <p:spPr>
          <a:xfrm>
            <a:off x="5603936"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7" name="椭圆 6"/>
          <p:cNvSpPr/>
          <p:nvPr/>
        </p:nvSpPr>
        <p:spPr>
          <a:xfrm>
            <a:off x="7268098"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cxnSp>
        <p:nvCxnSpPr>
          <p:cNvPr id="9" name="直接箭头连接符 8"/>
          <p:cNvCxnSpPr/>
          <p:nvPr/>
        </p:nvCxnSpPr>
        <p:spPr>
          <a:xfrm>
            <a:off x="2972146" y="3236253"/>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73755" y="2835568"/>
            <a:ext cx="708749" cy="300082"/>
          </a:xfrm>
          <a:prstGeom prst="rect">
            <a:avLst/>
          </a:prstGeom>
          <a:noFill/>
        </p:spPr>
        <p:txBody>
          <a:bodyPr wrap="square" rtlCol="0">
            <a:spAutoFit/>
          </a:bodyPr>
          <a:lstStyle/>
          <a:p>
            <a:r>
              <a:rPr lang="zh-CN" altLang="en-US" sz="1350" dirty="0"/>
              <a:t>词根</a:t>
            </a:r>
          </a:p>
        </p:txBody>
      </p:sp>
      <p:cxnSp>
        <p:nvCxnSpPr>
          <p:cNvPr id="12" name="直接箭头连接符 11"/>
          <p:cNvCxnSpPr/>
          <p:nvPr/>
        </p:nvCxnSpPr>
        <p:spPr>
          <a:xfrm>
            <a:off x="4647654"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03934" y="2806349"/>
            <a:ext cx="708749" cy="300082"/>
          </a:xfrm>
          <a:prstGeom prst="rect">
            <a:avLst/>
          </a:prstGeom>
          <a:noFill/>
        </p:spPr>
        <p:txBody>
          <a:bodyPr wrap="square" rtlCol="0">
            <a:spAutoFit/>
          </a:bodyPr>
          <a:lstStyle/>
          <a:p>
            <a:r>
              <a:rPr lang="zh-CN" altLang="en-US" sz="1350" dirty="0"/>
              <a:t>后缀</a:t>
            </a:r>
          </a:p>
        </p:txBody>
      </p:sp>
      <p:cxnSp>
        <p:nvCxnSpPr>
          <p:cNvPr id="15" name="直接箭头连接符 14"/>
          <p:cNvCxnSpPr/>
          <p:nvPr/>
        </p:nvCxnSpPr>
        <p:spPr>
          <a:xfrm>
            <a:off x="6311817"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02079" y="2808991"/>
            <a:ext cx="708749" cy="300082"/>
          </a:xfrm>
          <a:prstGeom prst="rect">
            <a:avLst/>
          </a:prstGeom>
          <a:noFill/>
        </p:spPr>
        <p:txBody>
          <a:bodyPr wrap="square" rtlCol="0">
            <a:spAutoFit/>
          </a:bodyPr>
          <a:lstStyle/>
          <a:p>
            <a:r>
              <a:rPr lang="zh-CN" altLang="en-US" sz="1350" dirty="0"/>
              <a:t>词尾</a:t>
            </a:r>
          </a:p>
        </p:txBody>
      </p:sp>
      <p:sp>
        <p:nvSpPr>
          <p:cNvPr id="18" name="任意多边形: 形状 17"/>
          <p:cNvSpPr/>
          <p:nvPr/>
        </p:nvSpPr>
        <p:spPr>
          <a:xfrm>
            <a:off x="2318812" y="3447178"/>
            <a:ext cx="530832" cy="1497542"/>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2528128" y="4438282"/>
            <a:ext cx="708749" cy="300082"/>
          </a:xfrm>
          <a:prstGeom prst="rect">
            <a:avLst/>
          </a:prstGeom>
          <a:noFill/>
        </p:spPr>
        <p:txBody>
          <a:bodyPr wrap="square" rtlCol="0">
            <a:spAutoFit/>
          </a:bodyPr>
          <a:lstStyle/>
          <a:p>
            <a:r>
              <a:rPr lang="zh-CN" altLang="en-US" sz="1350" dirty="0"/>
              <a:t>前缀</a:t>
            </a:r>
          </a:p>
        </p:txBody>
      </p:sp>
      <p:sp>
        <p:nvSpPr>
          <p:cNvPr id="21" name="任意多边形: 形状 20"/>
          <p:cNvSpPr/>
          <p:nvPr/>
        </p:nvSpPr>
        <p:spPr>
          <a:xfrm>
            <a:off x="4290361" y="3540772"/>
            <a:ext cx="3264119" cy="1485831"/>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文本框 21"/>
          <p:cNvSpPr txBox="1"/>
          <p:nvPr/>
        </p:nvSpPr>
        <p:spPr>
          <a:xfrm>
            <a:off x="5010312" y="4488067"/>
            <a:ext cx="708749" cy="300082"/>
          </a:xfrm>
          <a:prstGeom prst="rect">
            <a:avLst/>
          </a:prstGeom>
          <a:noFill/>
        </p:spPr>
        <p:txBody>
          <a:bodyPr wrap="square" rtlCol="0">
            <a:spAutoFit/>
          </a:bodyPr>
          <a:lstStyle/>
          <a:p>
            <a:r>
              <a:rPr lang="zh-CN" altLang="en-US" sz="1350" dirty="0"/>
              <a:t>后缀</a:t>
            </a:r>
          </a:p>
        </p:txBody>
      </p:sp>
      <p:sp>
        <p:nvSpPr>
          <p:cNvPr id="24" name="任意多边形: 形状 23"/>
          <p:cNvSpPr/>
          <p:nvPr/>
        </p:nvSpPr>
        <p:spPr>
          <a:xfrm>
            <a:off x="2647043" y="2405917"/>
            <a:ext cx="3320397" cy="491387"/>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5" name="文本框 24"/>
          <p:cNvSpPr txBox="1"/>
          <p:nvPr/>
        </p:nvSpPr>
        <p:spPr>
          <a:xfrm>
            <a:off x="3952870" y="2045994"/>
            <a:ext cx="708749" cy="300082"/>
          </a:xfrm>
          <a:prstGeom prst="rect">
            <a:avLst/>
          </a:prstGeom>
          <a:noFill/>
        </p:spPr>
        <p:txBody>
          <a:bodyPr wrap="square" rtlCol="0">
            <a:spAutoFit/>
          </a:bodyPr>
          <a:lstStyle/>
          <a:p>
            <a:r>
              <a:rPr lang="zh-CN" altLang="en-US" sz="1350" dirty="0"/>
              <a:t>词干</a:t>
            </a:r>
          </a:p>
        </p:txBody>
      </p:sp>
      <p:sp>
        <p:nvSpPr>
          <p:cNvPr id="27" name="任意多边形: 形状 26"/>
          <p:cNvSpPr/>
          <p:nvPr/>
        </p:nvSpPr>
        <p:spPr>
          <a:xfrm>
            <a:off x="2433191" y="1540105"/>
            <a:ext cx="5143801" cy="1403998"/>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文本框 27"/>
          <p:cNvSpPr txBox="1"/>
          <p:nvPr/>
        </p:nvSpPr>
        <p:spPr>
          <a:xfrm>
            <a:off x="5412682" y="1496290"/>
            <a:ext cx="708749" cy="300082"/>
          </a:xfrm>
          <a:prstGeom prst="rect">
            <a:avLst/>
          </a:prstGeom>
          <a:noFill/>
        </p:spPr>
        <p:txBody>
          <a:bodyPr wrap="square" rtlCol="0">
            <a:spAutoFit/>
          </a:bodyPr>
          <a:lstStyle/>
          <a:p>
            <a:r>
              <a:rPr lang="zh-CN" altLang="en-US" sz="1350" dirty="0"/>
              <a:t>词干</a:t>
            </a:r>
          </a:p>
        </p:txBody>
      </p:sp>
      <p:sp>
        <p:nvSpPr>
          <p:cNvPr id="30" name="矩形 29"/>
          <p:cNvSpPr/>
          <p:nvPr/>
        </p:nvSpPr>
        <p:spPr>
          <a:xfrm>
            <a:off x="811714" y="2115684"/>
            <a:ext cx="114646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agreement</a:t>
            </a:r>
            <a:endParaRPr lang="zh-CN" altLang="en-US" dirty="0">
              <a:latin typeface="Times New Roman" panose="02020603050405020304" pitchFamily="18" charset="0"/>
              <a:cs typeface="Times New Roman" panose="02020603050405020304" pitchFamily="18" charset="0"/>
            </a:endParaRPr>
          </a:p>
        </p:txBody>
      </p:sp>
      <p:sp>
        <p:nvSpPr>
          <p:cNvPr id="31" name="矩形 30"/>
          <p:cNvSpPr/>
          <p:nvPr/>
        </p:nvSpPr>
        <p:spPr>
          <a:xfrm>
            <a:off x="811715" y="2590067"/>
            <a:ext cx="80021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dislike</a:t>
            </a:r>
            <a:endParaRPr lang="zh-CN" altLang="en-US" dirty="0">
              <a:latin typeface="Times New Roman" panose="02020603050405020304" pitchFamily="18" charset="0"/>
              <a:cs typeface="Times New Roman" panose="02020603050405020304" pitchFamily="18" charset="0"/>
            </a:endParaRPr>
          </a:p>
        </p:txBody>
      </p:sp>
      <p:sp>
        <p:nvSpPr>
          <p:cNvPr id="32" name="矩形 31"/>
          <p:cNvSpPr/>
          <p:nvPr/>
        </p:nvSpPr>
        <p:spPr>
          <a:xfrm>
            <a:off x="811715" y="3064450"/>
            <a:ext cx="928459"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workers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3" name="矩形 32"/>
          <p:cNvSpPr/>
          <p:nvPr/>
        </p:nvSpPr>
        <p:spPr>
          <a:xfrm>
            <a:off x="811715" y="3538833"/>
            <a:ext cx="94128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unlikely</a:t>
            </a:r>
            <a:endParaRPr lang="zh-CN" altLang="en-US" dirty="0">
              <a:latin typeface="Times New Roman" panose="02020603050405020304" pitchFamily="18" charset="0"/>
              <a:cs typeface="Times New Roman" panose="02020603050405020304" pitchFamily="18" charset="0"/>
            </a:endParaRPr>
          </a:p>
        </p:txBody>
      </p:sp>
      <p:sp>
        <p:nvSpPr>
          <p:cNvPr id="34" name="矩形 33"/>
          <p:cNvSpPr/>
          <p:nvPr/>
        </p:nvSpPr>
        <p:spPr>
          <a:xfrm>
            <a:off x="811715" y="4013215"/>
            <a:ext cx="119776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hardwoods</a:t>
            </a:r>
            <a:endParaRPr lang="zh-CN" altLang="en-US" dirty="0">
              <a:latin typeface="Times New Roman" panose="02020603050405020304" pitchFamily="18" charset="0"/>
              <a:cs typeface="Times New Roman" panose="02020603050405020304" pitchFamily="18" charset="0"/>
            </a:endParaRPr>
          </a:p>
        </p:txBody>
      </p:sp>
      <p:sp>
        <p:nvSpPr>
          <p:cNvPr id="37" name="矩形 36"/>
          <p:cNvSpPr/>
          <p:nvPr/>
        </p:nvSpPr>
        <p:spPr>
          <a:xfrm>
            <a:off x="811715" y="1641300"/>
            <a:ext cx="68480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54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4"/>
                                        </p:tgtEl>
                                        <p:attrNameLst>
                                          <p:attrName>stroke.color</p:attrName>
                                        </p:attrNameLst>
                                      </p:cBhvr>
                                      <p:to>
                                        <a:srgbClr val="FF0000"/>
                                      </p:to>
                                    </p:animClr>
                                    <p:set>
                                      <p:cBhvr>
                                        <p:cTn id="7" dur="500" fill="hold"/>
                                        <p:tgtEl>
                                          <p:spTgt spid="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9"/>
                                        </p:tgtEl>
                                        <p:attrNameLst>
                                          <p:attrName>stroke.color</p:attrName>
                                        </p:attrNameLst>
                                      </p:cBhvr>
                                      <p:to>
                                        <a:srgbClr val="FF0000"/>
                                      </p:to>
                                    </p:animClr>
                                    <p:set>
                                      <p:cBhvr>
                                        <p:cTn id="12" dur="500" fill="hold"/>
                                        <p:tgtEl>
                                          <p:spTgt spid="9"/>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5"/>
                                        </p:tgtEl>
                                        <p:attrNameLst>
                                          <p:attrName>stroke.color</p:attrName>
                                        </p:attrNameLst>
                                      </p:cBhvr>
                                      <p:to>
                                        <a:srgbClr val="FF0000"/>
                                      </p:to>
                                    </p:animClr>
                                    <p:set>
                                      <p:cBhvr>
                                        <p:cTn id="17" dur="500" fill="hold"/>
                                        <p:tgtEl>
                                          <p:spTgt spid="5"/>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500" fill="hold"/>
                                        <p:tgtEl>
                                          <p:spTgt spid="12"/>
                                        </p:tgtEl>
                                        <p:attrNameLst>
                                          <p:attrName>stroke.color</p:attrName>
                                        </p:attrNameLst>
                                      </p:cBhvr>
                                      <p:to>
                                        <a:srgbClr val="FF0000"/>
                                      </p:to>
                                    </p:animClr>
                                    <p:set>
                                      <p:cBhvr>
                                        <p:cTn id="22" dur="500" fill="hold"/>
                                        <p:tgtEl>
                                          <p:spTgt spid="1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6"/>
                                        </p:tgtEl>
                                        <p:attrNameLst>
                                          <p:attrName>stroke.color</p:attrName>
                                        </p:attrNameLst>
                                      </p:cBhvr>
                                      <p:to>
                                        <a:srgbClr val="FF0000"/>
                                      </p:to>
                                    </p:animClr>
                                    <p:set>
                                      <p:cBhvr>
                                        <p:cTn id="27" dur="500" fill="hold"/>
                                        <p:tgtEl>
                                          <p:spTgt spid="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500" fill="hold"/>
                                        <p:tgtEl>
                                          <p:spTgt spid="15"/>
                                        </p:tgtEl>
                                        <p:attrNameLst>
                                          <p:attrName>stroke.color</p:attrName>
                                        </p:attrNameLst>
                                      </p:cBhvr>
                                      <p:to>
                                        <a:srgbClr val="FF0000"/>
                                      </p:to>
                                    </p:animClr>
                                    <p:set>
                                      <p:cBhvr>
                                        <p:cTn id="32" dur="500" fill="hold"/>
                                        <p:tgtEl>
                                          <p:spTgt spid="15"/>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500" fill="hold"/>
                                        <p:tgtEl>
                                          <p:spTgt spid="7"/>
                                        </p:tgtEl>
                                        <p:attrNameLst>
                                          <p:attrName>stroke.color</p:attrName>
                                        </p:attrNameLst>
                                      </p:cBhvr>
                                      <p:to>
                                        <a:srgbClr val="FF0000"/>
                                      </p:to>
                                    </p:animClr>
                                    <p:set>
                                      <p:cBhvr>
                                        <p:cTn id="37"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275611"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3939773"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6" name="椭圆 5"/>
          <p:cNvSpPr/>
          <p:nvPr/>
        </p:nvSpPr>
        <p:spPr>
          <a:xfrm>
            <a:off x="5603936"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7" name="椭圆 6"/>
          <p:cNvSpPr/>
          <p:nvPr/>
        </p:nvSpPr>
        <p:spPr>
          <a:xfrm>
            <a:off x="7268098" y="2897301"/>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cxnSp>
        <p:nvCxnSpPr>
          <p:cNvPr id="9" name="直接箭头连接符 8"/>
          <p:cNvCxnSpPr/>
          <p:nvPr/>
        </p:nvCxnSpPr>
        <p:spPr>
          <a:xfrm>
            <a:off x="2972146" y="3236253"/>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73755" y="2835568"/>
            <a:ext cx="708749" cy="300082"/>
          </a:xfrm>
          <a:prstGeom prst="rect">
            <a:avLst/>
          </a:prstGeom>
          <a:noFill/>
        </p:spPr>
        <p:txBody>
          <a:bodyPr wrap="square" rtlCol="0">
            <a:spAutoFit/>
          </a:bodyPr>
          <a:lstStyle/>
          <a:p>
            <a:r>
              <a:rPr lang="zh-CN" altLang="en-US" sz="1350" dirty="0"/>
              <a:t>词根</a:t>
            </a:r>
          </a:p>
        </p:txBody>
      </p:sp>
      <p:cxnSp>
        <p:nvCxnSpPr>
          <p:cNvPr id="12" name="直接箭头连接符 11"/>
          <p:cNvCxnSpPr/>
          <p:nvPr/>
        </p:nvCxnSpPr>
        <p:spPr>
          <a:xfrm>
            <a:off x="4647654"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03934" y="2806349"/>
            <a:ext cx="708749" cy="300082"/>
          </a:xfrm>
          <a:prstGeom prst="rect">
            <a:avLst/>
          </a:prstGeom>
          <a:noFill/>
        </p:spPr>
        <p:txBody>
          <a:bodyPr wrap="square" rtlCol="0">
            <a:spAutoFit/>
          </a:bodyPr>
          <a:lstStyle/>
          <a:p>
            <a:r>
              <a:rPr lang="zh-CN" altLang="en-US" sz="1350" dirty="0"/>
              <a:t>后缀</a:t>
            </a:r>
          </a:p>
        </p:txBody>
      </p:sp>
      <p:cxnSp>
        <p:nvCxnSpPr>
          <p:cNvPr id="15" name="直接箭头连接符 14"/>
          <p:cNvCxnSpPr/>
          <p:nvPr/>
        </p:nvCxnSpPr>
        <p:spPr>
          <a:xfrm>
            <a:off x="6311817" y="3219035"/>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02079" y="2808991"/>
            <a:ext cx="708749" cy="300082"/>
          </a:xfrm>
          <a:prstGeom prst="rect">
            <a:avLst/>
          </a:prstGeom>
          <a:noFill/>
        </p:spPr>
        <p:txBody>
          <a:bodyPr wrap="square" rtlCol="0">
            <a:spAutoFit/>
          </a:bodyPr>
          <a:lstStyle/>
          <a:p>
            <a:r>
              <a:rPr lang="zh-CN" altLang="en-US" sz="1350" dirty="0"/>
              <a:t>词尾</a:t>
            </a:r>
          </a:p>
        </p:txBody>
      </p:sp>
      <p:sp>
        <p:nvSpPr>
          <p:cNvPr id="18" name="任意多边形: 形状 17"/>
          <p:cNvSpPr/>
          <p:nvPr/>
        </p:nvSpPr>
        <p:spPr>
          <a:xfrm>
            <a:off x="2318812" y="3447178"/>
            <a:ext cx="530832" cy="1497542"/>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2528128" y="4438282"/>
            <a:ext cx="708749" cy="300082"/>
          </a:xfrm>
          <a:prstGeom prst="rect">
            <a:avLst/>
          </a:prstGeom>
          <a:noFill/>
        </p:spPr>
        <p:txBody>
          <a:bodyPr wrap="square" rtlCol="0">
            <a:spAutoFit/>
          </a:bodyPr>
          <a:lstStyle/>
          <a:p>
            <a:r>
              <a:rPr lang="zh-CN" altLang="en-US" sz="1350" dirty="0"/>
              <a:t>前缀</a:t>
            </a:r>
          </a:p>
        </p:txBody>
      </p:sp>
      <p:sp>
        <p:nvSpPr>
          <p:cNvPr id="21" name="任意多边形: 形状 20"/>
          <p:cNvSpPr/>
          <p:nvPr/>
        </p:nvSpPr>
        <p:spPr>
          <a:xfrm>
            <a:off x="4290361" y="3540772"/>
            <a:ext cx="3264119" cy="1485831"/>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文本框 21"/>
          <p:cNvSpPr txBox="1"/>
          <p:nvPr/>
        </p:nvSpPr>
        <p:spPr>
          <a:xfrm>
            <a:off x="5010312" y="4488067"/>
            <a:ext cx="708749" cy="300082"/>
          </a:xfrm>
          <a:prstGeom prst="rect">
            <a:avLst/>
          </a:prstGeom>
          <a:noFill/>
        </p:spPr>
        <p:txBody>
          <a:bodyPr wrap="square" rtlCol="0">
            <a:spAutoFit/>
          </a:bodyPr>
          <a:lstStyle/>
          <a:p>
            <a:r>
              <a:rPr lang="zh-CN" altLang="en-US" sz="1350" dirty="0"/>
              <a:t>后缀</a:t>
            </a:r>
          </a:p>
        </p:txBody>
      </p:sp>
      <p:sp>
        <p:nvSpPr>
          <p:cNvPr id="24" name="任意多边形: 形状 23"/>
          <p:cNvSpPr/>
          <p:nvPr/>
        </p:nvSpPr>
        <p:spPr>
          <a:xfrm>
            <a:off x="2647043" y="2405917"/>
            <a:ext cx="3320397" cy="491387"/>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5" name="文本框 24"/>
          <p:cNvSpPr txBox="1"/>
          <p:nvPr/>
        </p:nvSpPr>
        <p:spPr>
          <a:xfrm>
            <a:off x="3952870" y="2045994"/>
            <a:ext cx="708749" cy="300082"/>
          </a:xfrm>
          <a:prstGeom prst="rect">
            <a:avLst/>
          </a:prstGeom>
          <a:noFill/>
        </p:spPr>
        <p:txBody>
          <a:bodyPr wrap="square" rtlCol="0">
            <a:spAutoFit/>
          </a:bodyPr>
          <a:lstStyle/>
          <a:p>
            <a:r>
              <a:rPr lang="zh-CN" altLang="en-US" sz="1350" dirty="0"/>
              <a:t>词干</a:t>
            </a:r>
          </a:p>
        </p:txBody>
      </p:sp>
      <p:sp>
        <p:nvSpPr>
          <p:cNvPr id="27" name="任意多边形: 形状 26"/>
          <p:cNvSpPr/>
          <p:nvPr/>
        </p:nvSpPr>
        <p:spPr>
          <a:xfrm>
            <a:off x="2433191" y="1540105"/>
            <a:ext cx="5143801" cy="1403998"/>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文本框 27"/>
          <p:cNvSpPr txBox="1"/>
          <p:nvPr/>
        </p:nvSpPr>
        <p:spPr>
          <a:xfrm>
            <a:off x="5412682" y="1496290"/>
            <a:ext cx="708749" cy="300082"/>
          </a:xfrm>
          <a:prstGeom prst="rect">
            <a:avLst/>
          </a:prstGeom>
          <a:noFill/>
        </p:spPr>
        <p:txBody>
          <a:bodyPr wrap="square" rtlCol="0">
            <a:spAutoFit/>
          </a:bodyPr>
          <a:lstStyle/>
          <a:p>
            <a:r>
              <a:rPr lang="zh-CN" altLang="en-US" sz="1350" dirty="0"/>
              <a:t>词干</a:t>
            </a:r>
          </a:p>
        </p:txBody>
      </p:sp>
      <p:sp>
        <p:nvSpPr>
          <p:cNvPr id="30" name="矩形 29"/>
          <p:cNvSpPr/>
          <p:nvPr/>
        </p:nvSpPr>
        <p:spPr>
          <a:xfrm>
            <a:off x="811714" y="2115684"/>
            <a:ext cx="114646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agreement</a:t>
            </a:r>
            <a:endParaRPr lang="zh-CN" altLang="en-US" dirty="0">
              <a:latin typeface="Times New Roman" panose="02020603050405020304" pitchFamily="18" charset="0"/>
              <a:cs typeface="Times New Roman" panose="02020603050405020304" pitchFamily="18" charset="0"/>
            </a:endParaRPr>
          </a:p>
        </p:txBody>
      </p:sp>
      <p:sp>
        <p:nvSpPr>
          <p:cNvPr id="31" name="矩形 30"/>
          <p:cNvSpPr/>
          <p:nvPr/>
        </p:nvSpPr>
        <p:spPr>
          <a:xfrm>
            <a:off x="811715" y="2590067"/>
            <a:ext cx="80021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dislike</a:t>
            </a:r>
            <a:endParaRPr lang="zh-CN" altLang="en-US" dirty="0">
              <a:latin typeface="Times New Roman" panose="02020603050405020304" pitchFamily="18" charset="0"/>
              <a:cs typeface="Times New Roman" panose="02020603050405020304" pitchFamily="18" charset="0"/>
            </a:endParaRPr>
          </a:p>
        </p:txBody>
      </p:sp>
      <p:sp>
        <p:nvSpPr>
          <p:cNvPr id="32" name="矩形 31"/>
          <p:cNvSpPr/>
          <p:nvPr/>
        </p:nvSpPr>
        <p:spPr>
          <a:xfrm>
            <a:off x="811715" y="3064450"/>
            <a:ext cx="92845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workers</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811715" y="3538833"/>
            <a:ext cx="941283"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unlikely</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4" name="矩形 33"/>
          <p:cNvSpPr/>
          <p:nvPr/>
        </p:nvSpPr>
        <p:spPr>
          <a:xfrm>
            <a:off x="811715" y="4013215"/>
            <a:ext cx="119776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hardwoods</a:t>
            </a:r>
            <a:endParaRPr lang="zh-CN" altLang="en-US" dirty="0">
              <a:latin typeface="Times New Roman" panose="02020603050405020304" pitchFamily="18" charset="0"/>
              <a:cs typeface="Times New Roman" panose="02020603050405020304" pitchFamily="18" charset="0"/>
            </a:endParaRPr>
          </a:p>
        </p:txBody>
      </p:sp>
      <p:sp>
        <p:nvSpPr>
          <p:cNvPr id="37" name="矩形 36"/>
          <p:cNvSpPr/>
          <p:nvPr/>
        </p:nvSpPr>
        <p:spPr>
          <a:xfrm>
            <a:off x="811715" y="1641300"/>
            <a:ext cx="68480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6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8"/>
                                        </p:tgtEl>
                                        <p:attrNameLst>
                                          <p:attrName>stroke.color</p:attrName>
                                        </p:attrNameLst>
                                      </p:cBhvr>
                                      <p:to>
                                        <a:srgbClr val="FF0000"/>
                                      </p:to>
                                    </p:animClr>
                                    <p:set>
                                      <p:cBhvr>
                                        <p:cTn id="7" dur="500" fill="hold"/>
                                        <p:tgtEl>
                                          <p:spTgt spid="1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
                                        </p:tgtEl>
                                        <p:attrNameLst>
                                          <p:attrName>stroke.color</p:attrName>
                                        </p:attrNameLst>
                                      </p:cBhvr>
                                      <p:to>
                                        <a:srgbClr val="FF0000"/>
                                      </p:to>
                                    </p:animClr>
                                    <p:set>
                                      <p:cBhvr>
                                        <p:cTn id="12" dur="500" fill="hold"/>
                                        <p:tgtEl>
                                          <p:spTgt spid="4"/>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9"/>
                                        </p:tgtEl>
                                        <p:attrNameLst>
                                          <p:attrName>stroke.color</p:attrName>
                                        </p:attrNameLst>
                                      </p:cBhvr>
                                      <p:to>
                                        <a:srgbClr val="FF0000"/>
                                      </p:to>
                                    </p:animClr>
                                    <p:set>
                                      <p:cBhvr>
                                        <p:cTn id="17" dur="500" fill="hold"/>
                                        <p:tgtEl>
                                          <p:spTgt spid="9"/>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500" fill="hold"/>
                                        <p:tgtEl>
                                          <p:spTgt spid="5"/>
                                        </p:tgtEl>
                                        <p:attrNameLst>
                                          <p:attrName>stroke.color</p:attrName>
                                        </p:attrNameLst>
                                      </p:cBhvr>
                                      <p:to>
                                        <a:srgbClr val="FF0000"/>
                                      </p:to>
                                    </p:animClr>
                                    <p:set>
                                      <p:cBhvr>
                                        <p:cTn id="22" dur="500" fill="hold"/>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21"/>
                                        </p:tgtEl>
                                        <p:attrNameLst>
                                          <p:attrName>stroke.color</p:attrName>
                                        </p:attrNameLst>
                                      </p:cBhvr>
                                      <p:to>
                                        <a:srgbClr val="FF0000"/>
                                      </p:to>
                                    </p:animClr>
                                    <p:set>
                                      <p:cBhvr>
                                        <p:cTn id="27" dur="500" fill="hold"/>
                                        <p:tgtEl>
                                          <p:spTgt spid="21"/>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500" fill="hold"/>
                                        <p:tgtEl>
                                          <p:spTgt spid="7"/>
                                        </p:tgtEl>
                                        <p:attrNameLst>
                                          <p:attrName>stroke.color</p:attrName>
                                        </p:attrNameLst>
                                      </p:cBhvr>
                                      <p:to>
                                        <a:srgbClr val="FF0000"/>
                                      </p:to>
                                    </p:animClr>
                                    <p:set>
                                      <p:cBhvr>
                                        <p:cTn id="32"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20540" y="2671964"/>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4184703" y="2671964"/>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sp>
        <p:nvSpPr>
          <p:cNvPr id="6" name="椭圆 5"/>
          <p:cNvSpPr/>
          <p:nvPr/>
        </p:nvSpPr>
        <p:spPr>
          <a:xfrm>
            <a:off x="5848866" y="2671964"/>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2</a:t>
            </a:r>
            <a:endParaRPr lang="zh-CN" altLang="en-US" sz="1350" dirty="0">
              <a:solidFill>
                <a:schemeClr val="tx1"/>
              </a:solidFill>
            </a:endParaRPr>
          </a:p>
        </p:txBody>
      </p:sp>
      <p:sp>
        <p:nvSpPr>
          <p:cNvPr id="7" name="椭圆 6"/>
          <p:cNvSpPr/>
          <p:nvPr/>
        </p:nvSpPr>
        <p:spPr>
          <a:xfrm>
            <a:off x="7513028" y="2671964"/>
            <a:ext cx="696536" cy="6434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cxnSp>
        <p:nvCxnSpPr>
          <p:cNvPr id="9" name="直接箭头连接符 8"/>
          <p:cNvCxnSpPr/>
          <p:nvPr/>
        </p:nvCxnSpPr>
        <p:spPr>
          <a:xfrm>
            <a:off x="3217076" y="3010916"/>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318685" y="2610232"/>
            <a:ext cx="708749" cy="300082"/>
          </a:xfrm>
          <a:prstGeom prst="rect">
            <a:avLst/>
          </a:prstGeom>
          <a:noFill/>
        </p:spPr>
        <p:txBody>
          <a:bodyPr wrap="square" rtlCol="0">
            <a:spAutoFit/>
          </a:bodyPr>
          <a:lstStyle/>
          <a:p>
            <a:r>
              <a:rPr lang="zh-CN" altLang="en-US" sz="1350" dirty="0"/>
              <a:t>词根</a:t>
            </a:r>
          </a:p>
        </p:txBody>
      </p:sp>
      <p:cxnSp>
        <p:nvCxnSpPr>
          <p:cNvPr id="12" name="直接箭头连接符 11"/>
          <p:cNvCxnSpPr/>
          <p:nvPr/>
        </p:nvCxnSpPr>
        <p:spPr>
          <a:xfrm>
            <a:off x="4892584" y="2993699"/>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948864" y="2581012"/>
            <a:ext cx="708749" cy="300082"/>
          </a:xfrm>
          <a:prstGeom prst="rect">
            <a:avLst/>
          </a:prstGeom>
          <a:noFill/>
        </p:spPr>
        <p:txBody>
          <a:bodyPr wrap="square" rtlCol="0">
            <a:spAutoFit/>
          </a:bodyPr>
          <a:lstStyle/>
          <a:p>
            <a:r>
              <a:rPr lang="zh-CN" altLang="en-US" sz="1350" dirty="0"/>
              <a:t>后缀</a:t>
            </a:r>
          </a:p>
        </p:txBody>
      </p:sp>
      <p:cxnSp>
        <p:nvCxnSpPr>
          <p:cNvPr id="15" name="直接箭头连接符 14"/>
          <p:cNvCxnSpPr/>
          <p:nvPr/>
        </p:nvCxnSpPr>
        <p:spPr>
          <a:xfrm>
            <a:off x="6556746" y="2993699"/>
            <a:ext cx="956282"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647010" y="2583655"/>
            <a:ext cx="708749" cy="300082"/>
          </a:xfrm>
          <a:prstGeom prst="rect">
            <a:avLst/>
          </a:prstGeom>
          <a:noFill/>
        </p:spPr>
        <p:txBody>
          <a:bodyPr wrap="square" rtlCol="0">
            <a:spAutoFit/>
          </a:bodyPr>
          <a:lstStyle/>
          <a:p>
            <a:r>
              <a:rPr lang="zh-CN" altLang="en-US" sz="1350" dirty="0"/>
              <a:t>词尾</a:t>
            </a:r>
          </a:p>
        </p:txBody>
      </p:sp>
      <p:sp>
        <p:nvSpPr>
          <p:cNvPr id="18" name="任意多边形: 形状 17"/>
          <p:cNvSpPr/>
          <p:nvPr/>
        </p:nvSpPr>
        <p:spPr>
          <a:xfrm>
            <a:off x="2563742" y="3221841"/>
            <a:ext cx="530832" cy="1497542"/>
          </a:xfrm>
          <a:custGeom>
            <a:avLst/>
            <a:gdLst>
              <a:gd name="connsiteX0" fmla="*/ 519574 w 519574"/>
              <a:gd name="connsiteY0" fmla="*/ 22034 h 1410173"/>
              <a:gd name="connsiteX1" fmla="*/ 56865 w 519574"/>
              <a:gd name="connsiteY1" fmla="*/ 1410159 h 1410173"/>
              <a:gd name="connsiteX2" fmla="*/ 23815 w 519574"/>
              <a:gd name="connsiteY2" fmla="*/ 0 h 1410173"/>
            </a:gdLst>
            <a:ahLst/>
            <a:cxnLst>
              <a:cxn ang="0">
                <a:pos x="connsiteX0" y="connsiteY0"/>
              </a:cxn>
              <a:cxn ang="0">
                <a:pos x="connsiteX1" y="connsiteY1"/>
              </a:cxn>
              <a:cxn ang="0">
                <a:pos x="connsiteX2" y="connsiteY2"/>
              </a:cxn>
            </a:cxnLst>
            <a:rect l="l" t="t" r="r" b="b"/>
            <a:pathLst>
              <a:path w="519574" h="1410173">
                <a:moveTo>
                  <a:pt x="519574" y="22034"/>
                </a:moveTo>
                <a:cubicBezTo>
                  <a:pt x="329532" y="717932"/>
                  <a:pt x="139491" y="1413831"/>
                  <a:pt x="56865" y="1410159"/>
                </a:cubicBezTo>
                <a:cubicBezTo>
                  <a:pt x="-25761" y="1406487"/>
                  <a:pt x="-973" y="703243"/>
                  <a:pt x="23815" y="0"/>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2773057" y="4212946"/>
            <a:ext cx="708749" cy="300082"/>
          </a:xfrm>
          <a:prstGeom prst="rect">
            <a:avLst/>
          </a:prstGeom>
          <a:noFill/>
        </p:spPr>
        <p:txBody>
          <a:bodyPr wrap="square" rtlCol="0">
            <a:spAutoFit/>
          </a:bodyPr>
          <a:lstStyle/>
          <a:p>
            <a:r>
              <a:rPr lang="zh-CN" altLang="en-US" sz="1350" dirty="0"/>
              <a:t>前缀</a:t>
            </a:r>
          </a:p>
        </p:txBody>
      </p:sp>
      <p:sp>
        <p:nvSpPr>
          <p:cNvPr id="21" name="任意多边形: 形状 20"/>
          <p:cNvSpPr/>
          <p:nvPr/>
        </p:nvSpPr>
        <p:spPr>
          <a:xfrm>
            <a:off x="4535290" y="3315434"/>
            <a:ext cx="3264119" cy="1485831"/>
          </a:xfrm>
          <a:custGeom>
            <a:avLst/>
            <a:gdLst>
              <a:gd name="connsiteX0" fmla="*/ 0 w 3194891"/>
              <a:gd name="connsiteY0" fmla="*/ 0 h 1399145"/>
              <a:gd name="connsiteX1" fmla="*/ 1002535 w 3194891"/>
              <a:gd name="connsiteY1" fmla="*/ 1399142 h 1399145"/>
              <a:gd name="connsiteX2" fmla="*/ 3194891 w 3194891"/>
              <a:gd name="connsiteY2" fmla="*/ 11017 h 1399145"/>
            </a:gdLst>
            <a:ahLst/>
            <a:cxnLst>
              <a:cxn ang="0">
                <a:pos x="connsiteX0" y="connsiteY0"/>
              </a:cxn>
              <a:cxn ang="0">
                <a:pos x="connsiteX1" y="connsiteY1"/>
              </a:cxn>
              <a:cxn ang="0">
                <a:pos x="connsiteX2" y="connsiteY2"/>
              </a:cxn>
            </a:cxnLst>
            <a:rect l="l" t="t" r="r" b="b"/>
            <a:pathLst>
              <a:path w="3194891" h="1399145">
                <a:moveTo>
                  <a:pt x="0" y="0"/>
                </a:moveTo>
                <a:cubicBezTo>
                  <a:pt x="235026" y="698653"/>
                  <a:pt x="470053" y="1397306"/>
                  <a:pt x="1002535" y="1399142"/>
                </a:cubicBezTo>
                <a:cubicBezTo>
                  <a:pt x="1535017" y="1400978"/>
                  <a:pt x="2364954" y="705997"/>
                  <a:pt x="3194891" y="11017"/>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文本框 21"/>
          <p:cNvSpPr txBox="1"/>
          <p:nvPr/>
        </p:nvSpPr>
        <p:spPr>
          <a:xfrm>
            <a:off x="5255242" y="4262730"/>
            <a:ext cx="708749" cy="300082"/>
          </a:xfrm>
          <a:prstGeom prst="rect">
            <a:avLst/>
          </a:prstGeom>
          <a:noFill/>
        </p:spPr>
        <p:txBody>
          <a:bodyPr wrap="square" rtlCol="0">
            <a:spAutoFit/>
          </a:bodyPr>
          <a:lstStyle/>
          <a:p>
            <a:r>
              <a:rPr lang="zh-CN" altLang="en-US" sz="1350" dirty="0"/>
              <a:t>后缀</a:t>
            </a:r>
          </a:p>
        </p:txBody>
      </p:sp>
      <p:sp>
        <p:nvSpPr>
          <p:cNvPr id="24" name="任意多边形: 形状 23"/>
          <p:cNvSpPr/>
          <p:nvPr/>
        </p:nvSpPr>
        <p:spPr>
          <a:xfrm>
            <a:off x="2891974" y="2180581"/>
            <a:ext cx="3320397" cy="491387"/>
          </a:xfrm>
          <a:custGeom>
            <a:avLst/>
            <a:gdLst>
              <a:gd name="connsiteX0" fmla="*/ 0 w 3249976"/>
              <a:gd name="connsiteY0" fmla="*/ 451702 h 462719"/>
              <a:gd name="connsiteX1" fmla="*/ 1178805 w 3249976"/>
              <a:gd name="connsiteY1" fmla="*/ 11 h 462719"/>
              <a:gd name="connsiteX2" fmla="*/ 3249976 w 3249976"/>
              <a:gd name="connsiteY2" fmla="*/ 462719 h 462719"/>
            </a:gdLst>
            <a:ahLst/>
            <a:cxnLst>
              <a:cxn ang="0">
                <a:pos x="connsiteX0" y="connsiteY0"/>
              </a:cxn>
              <a:cxn ang="0">
                <a:pos x="connsiteX1" y="connsiteY1"/>
              </a:cxn>
              <a:cxn ang="0">
                <a:pos x="connsiteX2" y="connsiteY2"/>
              </a:cxn>
            </a:cxnLst>
            <a:rect l="l" t="t" r="r" b="b"/>
            <a:pathLst>
              <a:path w="3249976" h="462719">
                <a:moveTo>
                  <a:pt x="0" y="451702"/>
                </a:moveTo>
                <a:cubicBezTo>
                  <a:pt x="318571" y="224938"/>
                  <a:pt x="637142" y="-1825"/>
                  <a:pt x="1178805" y="11"/>
                </a:cubicBezTo>
                <a:cubicBezTo>
                  <a:pt x="1720468" y="1847"/>
                  <a:pt x="2485222" y="232283"/>
                  <a:pt x="3249976" y="462719"/>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5" name="文本框 24"/>
          <p:cNvSpPr txBox="1"/>
          <p:nvPr/>
        </p:nvSpPr>
        <p:spPr>
          <a:xfrm>
            <a:off x="4197799" y="1820657"/>
            <a:ext cx="708749" cy="300082"/>
          </a:xfrm>
          <a:prstGeom prst="rect">
            <a:avLst/>
          </a:prstGeom>
          <a:noFill/>
        </p:spPr>
        <p:txBody>
          <a:bodyPr wrap="square" rtlCol="0">
            <a:spAutoFit/>
          </a:bodyPr>
          <a:lstStyle/>
          <a:p>
            <a:r>
              <a:rPr lang="zh-CN" altLang="en-US" sz="1350" dirty="0"/>
              <a:t>词干</a:t>
            </a:r>
          </a:p>
        </p:txBody>
      </p:sp>
      <p:sp>
        <p:nvSpPr>
          <p:cNvPr id="27" name="任意多边形: 形状 26"/>
          <p:cNvSpPr/>
          <p:nvPr/>
        </p:nvSpPr>
        <p:spPr>
          <a:xfrm>
            <a:off x="2678121" y="1314768"/>
            <a:ext cx="5143801" cy="1403998"/>
          </a:xfrm>
          <a:custGeom>
            <a:avLst/>
            <a:gdLst>
              <a:gd name="connsiteX0" fmla="*/ 0 w 5034708"/>
              <a:gd name="connsiteY0" fmla="*/ 1322086 h 1322086"/>
              <a:gd name="connsiteX1" fmla="*/ 1586429 w 5034708"/>
              <a:gd name="connsiteY1" fmla="*/ 62 h 1322086"/>
              <a:gd name="connsiteX2" fmla="*/ 5034708 w 5034708"/>
              <a:gd name="connsiteY2" fmla="*/ 1278018 h 1322086"/>
            </a:gdLst>
            <a:ahLst/>
            <a:cxnLst>
              <a:cxn ang="0">
                <a:pos x="connsiteX0" y="connsiteY0"/>
              </a:cxn>
              <a:cxn ang="0">
                <a:pos x="connsiteX1" y="connsiteY1"/>
              </a:cxn>
              <a:cxn ang="0">
                <a:pos x="connsiteX2" y="connsiteY2"/>
              </a:cxn>
            </a:cxnLst>
            <a:rect l="l" t="t" r="r" b="b"/>
            <a:pathLst>
              <a:path w="5034708" h="1322086">
                <a:moveTo>
                  <a:pt x="0" y="1322086"/>
                </a:moveTo>
                <a:cubicBezTo>
                  <a:pt x="373655" y="664746"/>
                  <a:pt x="747311" y="7407"/>
                  <a:pt x="1586429" y="62"/>
                </a:cubicBezTo>
                <a:cubicBezTo>
                  <a:pt x="2425547" y="-7283"/>
                  <a:pt x="3730127" y="635367"/>
                  <a:pt x="5034708" y="1278018"/>
                </a:cubicBezTo>
              </a:path>
            </a:pathLst>
          </a:cu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8" name="文本框 27"/>
          <p:cNvSpPr txBox="1"/>
          <p:nvPr/>
        </p:nvSpPr>
        <p:spPr>
          <a:xfrm>
            <a:off x="5657611" y="1270954"/>
            <a:ext cx="708749" cy="300082"/>
          </a:xfrm>
          <a:prstGeom prst="rect">
            <a:avLst/>
          </a:prstGeom>
          <a:noFill/>
        </p:spPr>
        <p:txBody>
          <a:bodyPr wrap="square" rtlCol="0">
            <a:spAutoFit/>
          </a:bodyPr>
          <a:lstStyle/>
          <a:p>
            <a:r>
              <a:rPr lang="zh-CN" altLang="en-US" sz="1350" dirty="0"/>
              <a:t>词干</a:t>
            </a:r>
          </a:p>
        </p:txBody>
      </p:sp>
      <p:sp>
        <p:nvSpPr>
          <p:cNvPr id="30" name="矩形 29"/>
          <p:cNvSpPr/>
          <p:nvPr/>
        </p:nvSpPr>
        <p:spPr>
          <a:xfrm>
            <a:off x="796154" y="2115683"/>
            <a:ext cx="114646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agreement</a:t>
            </a:r>
            <a:endParaRPr lang="zh-CN" altLang="en-US" dirty="0">
              <a:latin typeface="Times New Roman" panose="02020603050405020304" pitchFamily="18" charset="0"/>
              <a:cs typeface="Times New Roman" panose="02020603050405020304" pitchFamily="18" charset="0"/>
            </a:endParaRPr>
          </a:p>
        </p:txBody>
      </p:sp>
      <p:sp>
        <p:nvSpPr>
          <p:cNvPr id="31" name="矩形 30"/>
          <p:cNvSpPr/>
          <p:nvPr/>
        </p:nvSpPr>
        <p:spPr>
          <a:xfrm>
            <a:off x="796156" y="2590065"/>
            <a:ext cx="80021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dislike</a:t>
            </a:r>
            <a:endParaRPr lang="zh-CN" altLang="en-US" dirty="0">
              <a:latin typeface="Times New Roman" panose="02020603050405020304" pitchFamily="18" charset="0"/>
              <a:cs typeface="Times New Roman" panose="02020603050405020304" pitchFamily="18" charset="0"/>
            </a:endParaRPr>
          </a:p>
        </p:txBody>
      </p:sp>
      <p:sp>
        <p:nvSpPr>
          <p:cNvPr id="32" name="矩形 31"/>
          <p:cNvSpPr/>
          <p:nvPr/>
        </p:nvSpPr>
        <p:spPr>
          <a:xfrm>
            <a:off x="796156" y="3064448"/>
            <a:ext cx="92845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workers</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796156" y="3538830"/>
            <a:ext cx="94128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unlikely</a:t>
            </a:r>
            <a:endParaRPr lang="zh-CN" altLang="en-US" dirty="0">
              <a:latin typeface="Times New Roman" panose="02020603050405020304" pitchFamily="18" charset="0"/>
              <a:cs typeface="Times New Roman" panose="02020603050405020304" pitchFamily="18" charset="0"/>
            </a:endParaRPr>
          </a:p>
        </p:txBody>
      </p:sp>
      <p:sp>
        <p:nvSpPr>
          <p:cNvPr id="34" name="矩形 33"/>
          <p:cNvSpPr/>
          <p:nvPr/>
        </p:nvSpPr>
        <p:spPr>
          <a:xfrm>
            <a:off x="796154" y="4013213"/>
            <a:ext cx="1197764"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hardwoods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7" name="矩形 36"/>
          <p:cNvSpPr/>
          <p:nvPr/>
        </p:nvSpPr>
        <p:spPr>
          <a:xfrm>
            <a:off x="796156" y="1641300"/>
            <a:ext cx="68480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agree</a:t>
            </a:r>
            <a:endParaRPr lang="zh-CN" altLang="en-US" dirty="0">
              <a:latin typeface="Times New Roman" panose="02020603050405020304" pitchFamily="18" charset="0"/>
              <a:cs typeface="Times New Roman" panose="02020603050405020304" pitchFamily="18" charset="0"/>
            </a:endParaRPr>
          </a:p>
        </p:txBody>
      </p:sp>
      <p:sp>
        <p:nvSpPr>
          <p:cNvPr id="8" name="任意多边形: 形状 7"/>
          <p:cNvSpPr/>
          <p:nvPr/>
        </p:nvSpPr>
        <p:spPr>
          <a:xfrm>
            <a:off x="3154682" y="3198771"/>
            <a:ext cx="4829992" cy="2194711"/>
          </a:xfrm>
          <a:custGeom>
            <a:avLst/>
            <a:gdLst>
              <a:gd name="connsiteX0" fmla="*/ 6439989 w 6439989"/>
              <a:gd name="connsiteY0" fmla="*/ 117566 h 2926281"/>
              <a:gd name="connsiteX1" fmla="*/ 3122023 w 6439989"/>
              <a:gd name="connsiteY1" fmla="*/ 2926080 h 2926281"/>
              <a:gd name="connsiteX2" fmla="*/ 0 w 6439989"/>
              <a:gd name="connsiteY2" fmla="*/ 0 h 2926281"/>
            </a:gdLst>
            <a:ahLst/>
            <a:cxnLst>
              <a:cxn ang="0">
                <a:pos x="connsiteX0" y="connsiteY0"/>
              </a:cxn>
              <a:cxn ang="0">
                <a:pos x="connsiteX1" y="connsiteY1"/>
              </a:cxn>
              <a:cxn ang="0">
                <a:pos x="connsiteX2" y="connsiteY2"/>
              </a:cxn>
            </a:cxnLst>
            <a:rect l="l" t="t" r="r" b="b"/>
            <a:pathLst>
              <a:path w="6439989" h="2926281">
                <a:moveTo>
                  <a:pt x="6439989" y="117566"/>
                </a:moveTo>
                <a:cubicBezTo>
                  <a:pt x="5317671" y="1531620"/>
                  <a:pt x="4195354" y="2945674"/>
                  <a:pt x="3122023" y="2926080"/>
                </a:cubicBezTo>
                <a:cubicBezTo>
                  <a:pt x="2048692" y="2906486"/>
                  <a:pt x="1024346" y="1453243"/>
                  <a:pt x="0" y="0"/>
                </a:cubicBezTo>
              </a:path>
            </a:pathLst>
          </a:custGeom>
          <a:noFill/>
          <a:ln w="22225">
            <a:solidFill>
              <a:srgbClr val="74B23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文本框 28"/>
          <p:cNvSpPr txBox="1"/>
          <p:nvPr/>
        </p:nvSpPr>
        <p:spPr>
          <a:xfrm>
            <a:off x="6680514" y="4800673"/>
            <a:ext cx="708749" cy="300082"/>
          </a:xfrm>
          <a:prstGeom prst="rect">
            <a:avLst/>
          </a:prstGeom>
          <a:noFill/>
        </p:spPr>
        <p:txBody>
          <a:bodyPr wrap="square" rtlCol="0">
            <a:spAutoFit/>
          </a:bodyPr>
          <a:lstStyle/>
          <a:p>
            <a:pPr algn="ctr"/>
            <a:r>
              <a:rPr lang="en-US" altLang="zh-CN" sz="1350" b="1" dirty="0"/>
              <a:t># (-)</a:t>
            </a:r>
            <a:endParaRPr lang="zh-CN" altLang="en-US" sz="1350" b="1" dirty="0"/>
          </a:p>
        </p:txBody>
      </p:sp>
      <p:sp>
        <p:nvSpPr>
          <p:cNvPr id="14" name="矩形 13"/>
          <p:cNvSpPr/>
          <p:nvPr/>
        </p:nvSpPr>
        <p:spPr>
          <a:xfrm>
            <a:off x="796154" y="4487597"/>
            <a:ext cx="1718932"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over-the-counter</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000"/>
                                        <p:tgtEl>
                                          <p:spTgt spid="8"/>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500" fill="hold"/>
                                        <p:tgtEl>
                                          <p:spTgt spid="4"/>
                                        </p:tgtEl>
                                        <p:attrNameLst>
                                          <p:attrName>stroke.color</p:attrName>
                                        </p:attrNameLst>
                                      </p:cBhvr>
                                      <p:to>
                                        <a:srgbClr val="FF0000"/>
                                      </p:to>
                                    </p:animClr>
                                    <p:set>
                                      <p:cBhvr>
                                        <p:cTn id="15" dur="500" fill="hold"/>
                                        <p:tgtEl>
                                          <p:spTgt spid="4"/>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500" fill="hold"/>
                                        <p:tgtEl>
                                          <p:spTgt spid="27"/>
                                        </p:tgtEl>
                                        <p:attrNameLst>
                                          <p:attrName>stroke.color</p:attrName>
                                        </p:attrNameLst>
                                      </p:cBhvr>
                                      <p:to>
                                        <a:srgbClr val="FF0000"/>
                                      </p:to>
                                    </p:animClr>
                                    <p:set>
                                      <p:cBhvr>
                                        <p:cTn id="20" dur="500" fill="hold"/>
                                        <p:tgtEl>
                                          <p:spTgt spid="27"/>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500" fill="hold"/>
                                        <p:tgtEl>
                                          <p:spTgt spid="7"/>
                                        </p:tgtEl>
                                        <p:attrNameLst>
                                          <p:attrName>stroke.color</p:attrName>
                                        </p:attrNameLst>
                                      </p:cBhvr>
                                      <p:to>
                                        <a:srgbClr val="FF0000"/>
                                      </p:to>
                                    </p:animClr>
                                    <p:set>
                                      <p:cBhvr>
                                        <p:cTn id="25" dur="500" fill="hold"/>
                                        <p:tgtEl>
                                          <p:spTgt spid="7"/>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8"/>
                                        </p:tgtEl>
                                        <p:attrNameLst>
                                          <p:attrName>stroke.color</p:attrName>
                                        </p:attrNameLst>
                                      </p:cBhvr>
                                      <p:to>
                                        <a:srgbClr val="FF0000"/>
                                      </p:to>
                                    </p:animClr>
                                    <p:set>
                                      <p:cBhvr>
                                        <p:cTn id="30" dur="500" fill="hold"/>
                                        <p:tgtEl>
                                          <p:spTgt spid="8"/>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4"/>
                                        </p:tgtEl>
                                        <p:attrNameLst>
                                          <p:attrName>stroke.color</p:attrName>
                                        </p:attrNameLst>
                                      </p:cBhvr>
                                      <p:to>
                                        <a:srgbClr val="00B050"/>
                                      </p:to>
                                    </p:animClr>
                                    <p:set>
                                      <p:cBhvr>
                                        <p:cTn id="35" dur="2000" fill="hold"/>
                                        <p:tgtEl>
                                          <p:spTgt spid="4"/>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24"/>
                                        </p:tgtEl>
                                        <p:attrNameLst>
                                          <p:attrName>stroke.color</p:attrName>
                                        </p:attrNameLst>
                                      </p:cBhvr>
                                      <p:to>
                                        <a:srgbClr val="00B050"/>
                                      </p:to>
                                    </p:animClr>
                                    <p:set>
                                      <p:cBhvr>
                                        <p:cTn id="40" dur="2000" fill="hold"/>
                                        <p:tgtEl>
                                          <p:spTgt spid="24"/>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7" presetClass="emph" presetSubtype="2" fill="hold" nodeType="clickEffect">
                                  <p:stCondLst>
                                    <p:cond delay="0"/>
                                  </p:stCondLst>
                                  <p:childTnLst>
                                    <p:animClr clrSpc="rgb" dir="cw">
                                      <p:cBhvr>
                                        <p:cTn id="44" dur="2000" fill="hold"/>
                                        <p:tgtEl>
                                          <p:spTgt spid="6"/>
                                        </p:tgtEl>
                                        <p:attrNameLst>
                                          <p:attrName>stroke.color</p:attrName>
                                        </p:attrNameLst>
                                      </p:cBhvr>
                                      <p:to>
                                        <a:srgbClr val="00B050"/>
                                      </p:to>
                                    </p:animClr>
                                    <p:set>
                                      <p:cBhvr>
                                        <p:cTn id="45" dur="2000" fill="hold"/>
                                        <p:tgtEl>
                                          <p:spTgt spid="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dir="cw">
                                      <p:cBhvr>
                                        <p:cTn id="49" dur="2000" fill="hold"/>
                                        <p:tgtEl>
                                          <p:spTgt spid="15"/>
                                        </p:tgtEl>
                                        <p:attrNameLst>
                                          <p:attrName>stroke.color</p:attrName>
                                        </p:attrNameLst>
                                      </p:cBhvr>
                                      <p:to>
                                        <a:srgbClr val="00B050"/>
                                      </p:to>
                                    </p:animClr>
                                    <p:set>
                                      <p:cBhvr>
                                        <p:cTn id="50" dur="2000" fill="hold"/>
                                        <p:tgtEl>
                                          <p:spTgt spid="15"/>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2000" fill="hold"/>
                                        <p:tgtEl>
                                          <p:spTgt spid="7"/>
                                        </p:tgtEl>
                                        <p:attrNameLst>
                                          <p:attrName>stroke.color</p:attrName>
                                        </p:attrNameLst>
                                      </p:cBhvr>
                                      <p:to>
                                        <a:srgbClr val="00B050"/>
                                      </p:to>
                                    </p:animClr>
                                    <p:set>
                                      <p:cBhvr>
                                        <p:cTn id="55" dur="2000" fill="hold"/>
                                        <p:tgtEl>
                                          <p:spTgt spid="7"/>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9"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9241" y="1047928"/>
            <a:ext cx="8047610" cy="5054269"/>
          </a:xfrm>
          <a:prstGeom prst="rect">
            <a:avLst/>
          </a:prstGeom>
        </p:spPr>
        <p:txBody>
          <a:bodyPr wrap="square">
            <a:spAutoFit/>
          </a:bodyPr>
          <a:lstStyle/>
          <a:p>
            <a:pPr marL="342900" indent="-342900" algn="just">
              <a:lnSpc>
                <a:spcPct val="130000"/>
              </a:lnSpc>
              <a:buFont typeface="Wingdings" panose="05000000000000000000" pitchFamily="2" charset="2"/>
              <a:buChar char="p"/>
            </a:pPr>
            <a:r>
              <a:rPr lang="zh-CN" altLang="en-US" sz="2800" dirty="0">
                <a:latin typeface="宋体" panose="02010600030101010101" pitchFamily="2" charset="-122"/>
                <a:ea typeface="宋体" panose="02010600030101010101" pitchFamily="2" charset="-122"/>
                <a:cs typeface="Times New Roman" panose="02020603050405020304" pitchFamily="18" charset="0"/>
              </a:rPr>
              <a:t>正则表达式</a:t>
            </a:r>
            <a:r>
              <a:rPr lang="en-US" altLang="zh-CN" sz="2800" dirty="0">
                <a:latin typeface="宋体" panose="02010600030101010101" pitchFamily="2" charset="-122"/>
                <a:ea typeface="宋体" panose="02010600030101010101" pitchFamily="2" charset="-122"/>
                <a:cs typeface="Times New Roman" panose="02020603050405020304" pitchFamily="18" charset="0"/>
              </a:rPr>
              <a:t>(regular expression</a:t>
            </a:r>
            <a:r>
              <a:rPr lang="zh-CN" altLang="en-US" sz="2800" dirty="0">
                <a:latin typeface="宋体" panose="02010600030101010101" pitchFamily="2" charset="-122"/>
                <a:ea typeface="宋体" panose="02010600030101010101" pitchFamily="2" charset="-122"/>
                <a:cs typeface="Times New Roman" panose="02020603050405020304" pitchFamily="18" charset="0"/>
              </a:rPr>
              <a:t>，简称</a:t>
            </a:r>
            <a:r>
              <a:rPr lang="en-US" altLang="zh-CN" sz="2800" dirty="0">
                <a:latin typeface="宋体" panose="02010600030101010101" pitchFamily="2" charset="-122"/>
                <a:ea typeface="宋体" panose="02010600030101010101" pitchFamily="2" charset="-122"/>
                <a:cs typeface="Times New Roman" panose="02020603050405020304" pitchFamily="18" charset="0"/>
              </a:rPr>
              <a:t>RE)</a:t>
            </a:r>
            <a:r>
              <a:rPr lang="zh-CN" altLang="en-US" sz="2800" dirty="0">
                <a:latin typeface="宋体" panose="02010600030101010101" pitchFamily="2" charset="-122"/>
                <a:ea typeface="宋体" panose="02010600030101010101" pitchFamily="2" charset="-122"/>
                <a:cs typeface="Times New Roman" panose="02020603050405020304" pitchFamily="18" charset="0"/>
              </a:rPr>
              <a:t> 它是一种用于描述文本搜索符号串的语言，是计算机科学标准化中一项尚未被赞颂过的成就。</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gn="just">
              <a:lnSpc>
                <a:spcPct val="130000"/>
              </a:lnSpc>
              <a:buFont typeface="Wingdings" panose="05000000000000000000" pitchFamily="2" charset="2"/>
              <a:buChar char="p"/>
            </a:pPr>
            <a:r>
              <a:rPr lang="zh-CN" altLang="en-US" sz="2800" dirty="0">
                <a:latin typeface="宋体" panose="02010600030101010101" pitchFamily="2" charset="-122"/>
                <a:ea typeface="宋体" panose="02010600030101010101" pitchFamily="2" charset="-122"/>
                <a:cs typeface="Times New Roman" panose="02020603050405020304" pitchFamily="18" charset="0"/>
              </a:rPr>
              <a:t>美国新泽西州的</a:t>
            </a:r>
            <a:r>
              <a:rPr lang="en-US" altLang="zh-CN" sz="2800" dirty="0">
                <a:latin typeface="宋体" panose="02010600030101010101" pitchFamily="2" charset="-122"/>
                <a:ea typeface="宋体" panose="02010600030101010101" pitchFamily="2" charset="-122"/>
                <a:cs typeface="Times New Roman" panose="02020603050405020304" pitchFamily="18" charset="0"/>
              </a:rPr>
              <a:t>Warren McCulloch</a:t>
            </a:r>
            <a:r>
              <a:rPr lang="zh-CN" altLang="en-US" sz="2800" dirty="0">
                <a:latin typeface="宋体" panose="02010600030101010101" pitchFamily="2" charset="-122"/>
                <a:ea typeface="宋体" panose="02010600030101010101" pitchFamily="2" charset="-122"/>
                <a:cs typeface="Times New Roman" panose="02020603050405020304" pitchFamily="18" charset="0"/>
              </a:rPr>
              <a:t>和出生在美国底特律的</a:t>
            </a:r>
            <a:r>
              <a:rPr lang="en-US" altLang="zh-CN" sz="2800" dirty="0">
                <a:latin typeface="宋体" panose="02010600030101010101" pitchFamily="2" charset="-122"/>
                <a:ea typeface="宋体" panose="02010600030101010101" pitchFamily="2" charset="-122"/>
                <a:cs typeface="Times New Roman" panose="02020603050405020304" pitchFamily="18" charset="0"/>
              </a:rPr>
              <a:t>Walter Pitts</a:t>
            </a:r>
            <a:r>
              <a:rPr lang="zh-CN" altLang="en-US" sz="2800" dirty="0">
                <a:latin typeface="宋体" panose="02010600030101010101" pitchFamily="2" charset="-122"/>
                <a:ea typeface="宋体" panose="02010600030101010101" pitchFamily="2" charset="-122"/>
                <a:cs typeface="Times New Roman" panose="02020603050405020304" pitchFamily="18" charset="0"/>
              </a:rPr>
              <a:t>这两位神经生理方面的科学家，研究出了一种用数学方式来描述神经网络的新方法，他们创造性地将神经系统中的神经元描述成了小而简单的自动控制元，从而作出了一项伟大的工作革新。</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p:cNvSpPr/>
          <p:nvPr/>
        </p:nvSpPr>
        <p:spPr>
          <a:xfrm>
            <a:off x="2650835" y="278487"/>
            <a:ext cx="4134465" cy="769441"/>
          </a:xfrm>
          <a:prstGeom prst="rect">
            <a:avLst/>
          </a:prstGeom>
        </p:spPr>
        <p:txBody>
          <a:bodyPr wrap="none">
            <a:spAutoFit/>
          </a:bodyPr>
          <a:lstStyle/>
          <a:p>
            <a:r>
              <a:rPr lang="zh-CN" altLang="en-US" sz="4400" dirty="0">
                <a:latin typeface="黑体" panose="02010609060101010101" pitchFamily="49" charset="-122"/>
                <a:ea typeface="黑体" panose="02010609060101010101" pitchFamily="49" charset="-122"/>
                <a:cs typeface="Times New Roman" panose="02020603050405020304" pitchFamily="18" charset="0"/>
              </a:rPr>
              <a:t>正则表达式定义</a:t>
            </a:r>
            <a:endParaRPr lang="zh-CN" altLang="en-US" sz="4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775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olidFill>
                  <a:schemeClr val="tx1"/>
                </a:solidFill>
              </a:rPr>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248273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9"/>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9"/>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609600" y="1295400"/>
            <a:ext cx="7864475" cy="4832092"/>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2800" dirty="0">
                <a:latin typeface="Times New Roman"/>
                <a:cs typeface="Courier New" pitchFamily="49" charset="0"/>
              </a:rPr>
              <a:t> </a:t>
            </a:r>
            <a:r>
              <a:rPr lang="zh-CN" altLang="en-US" sz="2800" b="1" dirty="0">
                <a:latin typeface="Courier New" pitchFamily="49" charset="0"/>
                <a:cs typeface="Courier New" pitchFamily="49" charset="0"/>
              </a:rPr>
              <a:t>  </a:t>
            </a:r>
            <a:r>
              <a:rPr lang="zh-CN" altLang="en-US" sz="2800" b="1" dirty="0">
                <a:latin typeface="宋体" pitchFamily="2" charset="-122"/>
              </a:rPr>
              <a:t>有限状态转移网络跟有限状态语法、有限自动机是一致的。</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r>
              <a:rPr lang="zh-CN" altLang="en-US" sz="3200" b="1" dirty="0">
                <a:latin typeface="宋体" pitchFamily="2" charset="-122"/>
              </a:rPr>
              <a:t>Ｖ</a:t>
            </a:r>
            <a:r>
              <a:rPr lang="en-US" altLang="zh-CN" sz="3200" b="1" baseline="-30000" dirty="0">
                <a:latin typeface="Courier New" pitchFamily="49" charset="0"/>
                <a:cs typeface="Courier New" pitchFamily="49" charset="0"/>
              </a:rPr>
              <a:t>A</a:t>
            </a:r>
            <a:r>
              <a:rPr lang="en-US" altLang="zh-CN" sz="3200" b="1" dirty="0">
                <a:latin typeface="宋体" pitchFamily="2" charset="-122"/>
              </a:rPr>
              <a:t>＝</a:t>
            </a:r>
            <a:r>
              <a:rPr lang="en-US" altLang="zh-CN" sz="3200" b="1" dirty="0">
                <a:latin typeface="Courier New" pitchFamily="49" charset="0"/>
                <a:cs typeface="Courier New" pitchFamily="49" charset="0"/>
              </a:rPr>
              <a:t>{</a:t>
            </a:r>
            <a:r>
              <a:rPr lang="en-US" altLang="zh-CN" sz="3200" b="1" dirty="0" err="1">
                <a:latin typeface="Courier New" pitchFamily="49" charset="0"/>
                <a:cs typeface="Courier New" pitchFamily="49" charset="0"/>
              </a:rPr>
              <a:t>a</a:t>
            </a:r>
            <a:r>
              <a:rPr lang="en-US" altLang="zh-CN" sz="3200" b="1" dirty="0" err="1">
                <a:latin typeface="宋体" pitchFamily="2" charset="-122"/>
              </a:rPr>
              <a:t>，</a:t>
            </a:r>
            <a:r>
              <a:rPr lang="en-US" altLang="zh-CN" sz="3200" b="1" dirty="0" err="1">
                <a:latin typeface="Courier New" pitchFamily="49" charset="0"/>
                <a:cs typeface="Courier New" pitchFamily="49" charset="0"/>
              </a:rPr>
              <a:t>b</a:t>
            </a:r>
            <a:r>
              <a:rPr lang="en-US" altLang="zh-CN" sz="3200" b="1" dirty="0">
                <a:latin typeface="Courier New" pitchFamily="49" charset="0"/>
                <a:cs typeface="Courier New" pitchFamily="49" charset="0"/>
              </a:rPr>
              <a:t>}  </a:t>
            </a:r>
            <a:r>
              <a:rPr lang="en-US" altLang="zh-CN" sz="3200" b="1" dirty="0">
                <a:latin typeface="宋体" pitchFamily="2" charset="-122"/>
              </a:rPr>
              <a:t>（</a:t>
            </a:r>
            <a:r>
              <a:rPr lang="zh-CN" altLang="en-US" sz="3200" b="1" dirty="0">
                <a:latin typeface="宋体" pitchFamily="2" charset="-122"/>
              </a:rPr>
              <a:t>输入语符集）</a:t>
            </a:r>
            <a:endParaRPr lang="zh-CN" altLang="en-US" sz="32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3200" b="1" dirty="0">
                <a:latin typeface="Courier New" pitchFamily="49" charset="0"/>
                <a:cs typeface="Courier New" pitchFamily="49" charset="0"/>
              </a:rPr>
              <a:t>   </a:t>
            </a:r>
            <a:r>
              <a:rPr lang="zh-CN" altLang="en-US" sz="3200" b="1" dirty="0">
                <a:latin typeface="宋体" pitchFamily="2" charset="-122"/>
              </a:rPr>
              <a:t>∑＝</a:t>
            </a:r>
            <a:r>
              <a:rPr lang="zh-CN" altLang="en-US" sz="3200" b="1" dirty="0">
                <a:latin typeface="Courier New" pitchFamily="49" charset="0"/>
                <a:cs typeface="Courier New" pitchFamily="49" charset="0"/>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0</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1</a:t>
            </a:r>
            <a:r>
              <a:rPr lang="en-US" altLang="zh-CN" sz="3200" b="1" dirty="0">
                <a:latin typeface="Courier New" pitchFamily="49" charset="0"/>
                <a:cs typeface="Courier New" pitchFamily="49" charset="0"/>
              </a:rPr>
              <a:t>} </a:t>
            </a:r>
            <a:r>
              <a:rPr lang="en-US" altLang="zh-CN" sz="3200" b="1" dirty="0">
                <a:latin typeface="宋体" pitchFamily="2" charset="-122"/>
              </a:rPr>
              <a:t>（</a:t>
            </a:r>
            <a:r>
              <a:rPr lang="zh-CN" altLang="en-US" sz="3200" b="1" dirty="0">
                <a:latin typeface="宋体" pitchFamily="2" charset="-122"/>
              </a:rPr>
              <a:t>内部状态）</a:t>
            </a:r>
            <a:endParaRPr lang="zh-CN" altLang="en-US" sz="32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3200" b="1" dirty="0">
                <a:latin typeface="Courier New" pitchFamily="49" charset="0"/>
                <a:cs typeface="Courier New" pitchFamily="49" charset="0"/>
              </a:rPr>
              <a:t>   </a:t>
            </a:r>
            <a:r>
              <a:rPr lang="zh-CN" altLang="en-US" sz="3200" b="1" dirty="0">
                <a:latin typeface="宋体" pitchFamily="2" charset="-122"/>
              </a:rPr>
              <a:t>Ｆ＝</a:t>
            </a:r>
            <a:r>
              <a:rPr lang="zh-CN" altLang="en-US" sz="3200" b="1" dirty="0">
                <a:latin typeface="Courier New" pitchFamily="49" charset="0"/>
                <a:cs typeface="Courier New" pitchFamily="49" charset="0"/>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1</a:t>
            </a:r>
            <a:r>
              <a:rPr lang="en-US" altLang="zh-CN" sz="3200" b="1" dirty="0">
                <a:latin typeface="Courier New" pitchFamily="49" charset="0"/>
                <a:cs typeface="Courier New" pitchFamily="49" charset="0"/>
              </a:rPr>
              <a:t>}    </a:t>
            </a:r>
            <a:r>
              <a:rPr lang="en-US" altLang="zh-CN" sz="3200" b="1" dirty="0">
                <a:latin typeface="宋体" pitchFamily="2" charset="-122"/>
              </a:rPr>
              <a:t>（</a:t>
            </a:r>
            <a:r>
              <a:rPr lang="zh-CN" altLang="en-US" sz="3200" b="1" dirty="0">
                <a:latin typeface="宋体" pitchFamily="2" charset="-122"/>
              </a:rPr>
              <a:t>终止状态）</a:t>
            </a:r>
            <a:endParaRPr lang="zh-CN" altLang="en-US" sz="32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3200" b="1" dirty="0">
                <a:latin typeface="Courier New" pitchFamily="49" charset="0"/>
                <a:cs typeface="Courier New" pitchFamily="49" charset="0"/>
              </a:rPr>
              <a:t>     </a:t>
            </a:r>
            <a:r>
              <a:rPr lang="zh-CN" altLang="en-US" sz="3200" b="1" dirty="0">
                <a:latin typeface="宋体" pitchFamily="2" charset="-122"/>
              </a:rPr>
              <a:t>  </a:t>
            </a:r>
            <a:r>
              <a:rPr lang="zh-CN" altLang="en-US" sz="3200" b="1" dirty="0">
                <a:latin typeface="Courier New" pitchFamily="49" charset="0"/>
                <a:cs typeface="Courier New" pitchFamily="49" charset="0"/>
              </a:rPr>
              <a:t>1.(</a:t>
            </a:r>
            <a:r>
              <a:rPr lang="en-US" altLang="zh-CN" sz="3200" b="1" dirty="0">
                <a:latin typeface="Courier New" pitchFamily="49" charset="0"/>
                <a:cs typeface="Courier New" pitchFamily="49" charset="0"/>
              </a:rPr>
              <a:t>a</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0</a:t>
            </a:r>
            <a:r>
              <a:rPr lang="en-US" altLang="zh-CN" sz="3200" b="1" dirty="0">
                <a:latin typeface="Courier New" pitchFamily="49" charset="0"/>
                <a:cs typeface="Courier New" pitchFamily="49" charset="0"/>
              </a:rPr>
              <a:t>)</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0</a:t>
            </a: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Courier New" pitchFamily="49" charset="0"/>
                <a:cs typeface="Courier New" pitchFamily="49" charset="0"/>
              </a:rPr>
              <a:t>   </a:t>
            </a:r>
            <a:r>
              <a:rPr lang="zh-CN" altLang="en-US" sz="3200" b="1" dirty="0">
                <a:latin typeface="宋体" pitchFamily="2" charset="-122"/>
              </a:rPr>
              <a:t>Ｔ  </a:t>
            </a:r>
            <a:r>
              <a:rPr lang="zh-CN" altLang="en-US" sz="3200" b="1" dirty="0">
                <a:latin typeface="Courier New" pitchFamily="49" charset="0"/>
                <a:cs typeface="Courier New" pitchFamily="49" charset="0"/>
              </a:rPr>
              <a:t>2.(</a:t>
            </a:r>
            <a:r>
              <a:rPr lang="en-US" altLang="zh-CN" sz="3200" b="1" dirty="0">
                <a:latin typeface="Courier New" pitchFamily="49" charset="0"/>
                <a:cs typeface="Courier New" pitchFamily="49" charset="0"/>
              </a:rPr>
              <a:t>b</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0</a:t>
            </a:r>
            <a:r>
              <a:rPr lang="en-US" altLang="zh-CN" sz="3200" b="1" dirty="0">
                <a:latin typeface="Courier New" pitchFamily="49" charset="0"/>
                <a:cs typeface="Courier New" pitchFamily="49" charset="0"/>
              </a:rPr>
              <a:t>)</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1</a:t>
            </a:r>
            <a:r>
              <a:rPr lang="en-US" altLang="zh-CN" sz="3200" b="1" dirty="0">
                <a:latin typeface="宋体" pitchFamily="2" charset="-122"/>
              </a:rPr>
              <a:t>   （</a:t>
            </a:r>
            <a:r>
              <a:rPr lang="zh-CN" altLang="en-US" sz="3200" b="1" dirty="0">
                <a:latin typeface="宋体" pitchFamily="2" charset="-122"/>
              </a:rPr>
              <a:t>转移规则）</a:t>
            </a:r>
            <a:endParaRPr lang="zh-CN" altLang="en-US" sz="32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3200" b="1" dirty="0">
                <a:latin typeface="Courier New" pitchFamily="49" charset="0"/>
                <a:cs typeface="Courier New" pitchFamily="49" charset="0"/>
              </a:rPr>
              <a:t>      3.(</a:t>
            </a:r>
            <a:r>
              <a:rPr lang="en-US" altLang="zh-CN" sz="3200" b="1" dirty="0">
                <a:latin typeface="Courier New" pitchFamily="49" charset="0"/>
                <a:cs typeface="Courier New" pitchFamily="49" charset="0"/>
              </a:rPr>
              <a:t>b</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1</a:t>
            </a:r>
            <a:r>
              <a:rPr lang="en-US" altLang="zh-CN" sz="3200" b="1" dirty="0">
                <a:latin typeface="Courier New" pitchFamily="49" charset="0"/>
                <a:cs typeface="Courier New" pitchFamily="49" charset="0"/>
              </a:rPr>
              <a:t>)</a:t>
            </a:r>
            <a:r>
              <a:rPr lang="en-US" altLang="zh-CN" sz="3200" b="1" dirty="0">
                <a:latin typeface="宋体" pitchFamily="2" charset="-122"/>
              </a:rPr>
              <a:t>→</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1</a:t>
            </a: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Times New Roman"/>
                <a:cs typeface="Courier New" pitchFamily="49" charset="0"/>
              </a:rPr>
              <a:t> </a:t>
            </a:r>
            <a:endParaRPr lang="en-US" altLang="zh-CN" sz="3200" b="1" dirty="0">
              <a:latin typeface="Courier New" pitchFamily="49" charset="0"/>
              <a:cs typeface="Courier New" pitchFamily="49" charset="0"/>
            </a:endParaRPr>
          </a:p>
        </p:txBody>
      </p:sp>
      <p:sp>
        <p:nvSpPr>
          <p:cNvPr id="8197" name="Rectangle 5"/>
          <p:cNvSpPr>
            <a:spLocks noGrp="1" noChangeArrowheads="1"/>
          </p:cNvSpPr>
          <p:nvPr>
            <p:ph type="title" idx="4294967295"/>
          </p:nvPr>
        </p:nvSpPr>
        <p:spPr>
          <a:xfrm>
            <a:off x="539750" y="333375"/>
            <a:ext cx="7772400" cy="738188"/>
          </a:xfrm>
        </p:spPr>
        <p:txBody>
          <a:bodyPr rtlCol="0"/>
          <a:lstStyle/>
          <a:p>
            <a:pPr eaLnBrk="1" fontAlgn="auto" hangingPunct="1">
              <a:spcAft>
                <a:spcPts val="0"/>
              </a:spcAft>
              <a:defRPr/>
            </a:pPr>
            <a:r>
              <a:rPr lang="zh-CN" altLang="en-US" sz="3200" dirty="0">
                <a:latin typeface="黑体" pitchFamily="2" charset="-122"/>
                <a:ea typeface="黑体" pitchFamily="2" charset="-122"/>
              </a:rPr>
              <a:t>有限状态转移网络</a:t>
            </a:r>
          </a:p>
        </p:txBody>
      </p:sp>
      <p:sp>
        <p:nvSpPr>
          <p:cNvPr id="16388" name="AutoShape 6"/>
          <p:cNvSpPr>
            <a:spLocks/>
          </p:cNvSpPr>
          <p:nvPr/>
        </p:nvSpPr>
        <p:spPr bwMode="auto">
          <a:xfrm>
            <a:off x="1828800" y="4267200"/>
            <a:ext cx="228600" cy="990600"/>
          </a:xfrm>
          <a:prstGeom prst="leftBrace">
            <a:avLst>
              <a:gd name="adj1" fmla="val 361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6389" name="AutoShape 7"/>
          <p:cNvSpPr>
            <a:spLocks/>
          </p:cNvSpPr>
          <p:nvPr/>
        </p:nvSpPr>
        <p:spPr bwMode="auto">
          <a:xfrm>
            <a:off x="5257800" y="4343400"/>
            <a:ext cx="304800" cy="1066800"/>
          </a:xfrm>
          <a:prstGeom prst="righ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777711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457200" y="1905000"/>
            <a:ext cx="8245475" cy="4546600"/>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dirty="0">
                <a:latin typeface="宋体" pitchFamily="2" charset="-122"/>
              </a:rPr>
              <a:t>    </a:t>
            </a:r>
            <a:r>
              <a:rPr lang="zh-CN" altLang="en-US" sz="2800" b="1" dirty="0">
                <a:latin typeface="宋体" pitchFamily="2" charset="-122"/>
              </a:rPr>
              <a:t> 这个系统的转移规则（</a:t>
            </a:r>
            <a:r>
              <a:rPr lang="en-US" altLang="zh-CN" sz="2800" b="1" dirty="0">
                <a:latin typeface="Courier New" pitchFamily="49" charset="0"/>
                <a:cs typeface="Courier New" pitchFamily="49" charset="0"/>
              </a:rPr>
              <a:t>T</a:t>
            </a:r>
            <a:r>
              <a:rPr lang="en-US" altLang="zh-CN" sz="2800" b="1" dirty="0">
                <a:latin typeface="宋体" pitchFamily="2" charset="-122"/>
              </a:rPr>
              <a:t>）</a:t>
            </a:r>
            <a:r>
              <a:rPr lang="zh-CN" altLang="en-US" sz="2800" b="1" dirty="0">
                <a:latin typeface="宋体" pitchFamily="2" charset="-122"/>
              </a:rPr>
              <a:t>的操作可以用一个由状态和线路构成的有向图（</a:t>
            </a:r>
            <a:r>
              <a:rPr lang="en-US" altLang="zh-CN" sz="2800" b="1" dirty="0">
                <a:latin typeface="Courier New" pitchFamily="49" charset="0"/>
                <a:cs typeface="Courier New" pitchFamily="49" charset="0"/>
              </a:rPr>
              <a:t>directed graph</a:t>
            </a:r>
            <a:r>
              <a:rPr lang="en-US" altLang="zh-CN" sz="2800" b="1" dirty="0">
                <a:latin typeface="宋体" pitchFamily="2" charset="-122"/>
              </a:rPr>
              <a:t>）</a:t>
            </a:r>
            <a:r>
              <a:rPr lang="zh-CN" altLang="en-US" sz="2800" b="1" dirty="0">
                <a:latin typeface="宋体" pitchFamily="2" charset="-122"/>
              </a:rPr>
              <a:t>来表示：</a:t>
            </a: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r>
              <a:rPr lang="zh-CN" altLang="en-US" sz="3600" b="1" dirty="0">
                <a:latin typeface="Courier New" pitchFamily="49" charset="0"/>
                <a:cs typeface="Courier New" pitchFamily="49" charset="0"/>
              </a:rPr>
              <a:t>            </a:t>
            </a:r>
            <a:r>
              <a:rPr lang="en-US" altLang="zh-CN" sz="3600" b="1" dirty="0">
                <a:latin typeface="Courier New" pitchFamily="49" charset="0"/>
                <a:cs typeface="Courier New" pitchFamily="49" charset="0"/>
              </a:rPr>
              <a:t>b</a:t>
            </a:r>
          </a:p>
          <a:p>
            <a:pPr algn="just" eaLnBrk="1" fontAlgn="auto" hangingPunct="1">
              <a:spcBef>
                <a:spcPts val="0"/>
              </a:spcBef>
              <a:spcAft>
                <a:spcPts val="0"/>
              </a:spcAft>
              <a:defRPr/>
            </a:pPr>
            <a:r>
              <a:rPr lang="en-US" altLang="zh-CN" sz="3600" b="1" dirty="0">
                <a:latin typeface="Courier New" pitchFamily="49" charset="0"/>
                <a:cs typeface="Courier New" pitchFamily="49" charset="0"/>
              </a:rPr>
              <a:t>       </a:t>
            </a:r>
          </a:p>
          <a:p>
            <a:pPr algn="just" eaLnBrk="1" fontAlgn="auto" hangingPunct="1">
              <a:spcBef>
                <a:spcPts val="0"/>
              </a:spcBef>
              <a:spcAft>
                <a:spcPts val="0"/>
              </a:spcAft>
              <a:defRPr/>
            </a:pPr>
            <a:r>
              <a:rPr lang="en-US" altLang="zh-CN" sz="3600" b="1" dirty="0">
                <a:latin typeface="Courier New" pitchFamily="49" charset="0"/>
                <a:cs typeface="Courier New" pitchFamily="49" charset="0"/>
              </a:rPr>
              <a:t>   </a:t>
            </a:r>
            <a:r>
              <a:rPr lang="en-US" altLang="zh-CN" sz="3600" b="1" dirty="0">
                <a:latin typeface="宋体" pitchFamily="2" charset="-122"/>
              </a:rPr>
              <a:t>→</a:t>
            </a:r>
            <a:r>
              <a:rPr lang="en-US" altLang="zh-CN" sz="3600" b="1" dirty="0">
                <a:latin typeface="Courier New" pitchFamily="49" charset="0"/>
                <a:cs typeface="Courier New" pitchFamily="49" charset="0"/>
              </a:rPr>
              <a:t> </a:t>
            </a:r>
            <a:r>
              <a:rPr lang="en-US" altLang="zh-CN" sz="3600" b="1" dirty="0">
                <a:solidFill>
                  <a:srgbClr val="FF0000"/>
                </a:solidFill>
                <a:latin typeface="Courier New" pitchFamily="49" charset="0"/>
                <a:cs typeface="Courier New" pitchFamily="49" charset="0"/>
              </a:rPr>
              <a:t>S</a:t>
            </a:r>
            <a:r>
              <a:rPr lang="en-US" altLang="zh-CN" sz="3600" b="1" baseline="-30000" dirty="0">
                <a:solidFill>
                  <a:srgbClr val="FF0000"/>
                </a:solidFill>
                <a:latin typeface="Courier New" pitchFamily="49" charset="0"/>
                <a:cs typeface="Courier New" pitchFamily="49" charset="0"/>
              </a:rPr>
              <a:t>0</a:t>
            </a:r>
            <a:r>
              <a:rPr lang="en-US" altLang="zh-CN" sz="3600" b="1" dirty="0">
                <a:solidFill>
                  <a:srgbClr val="FF0000"/>
                </a:solidFill>
                <a:latin typeface="Courier New" pitchFamily="49" charset="0"/>
                <a:cs typeface="Courier New" pitchFamily="49" charset="0"/>
              </a:rPr>
              <a:t> </a:t>
            </a:r>
            <a:r>
              <a:rPr lang="en-US" altLang="zh-CN" sz="3600" b="1" dirty="0">
                <a:latin typeface="Courier New" pitchFamily="49" charset="0"/>
                <a:cs typeface="Courier New" pitchFamily="49" charset="0"/>
              </a:rPr>
              <a:t>            </a:t>
            </a:r>
            <a:r>
              <a:rPr lang="en-US" altLang="zh-CN" sz="3600" b="1" dirty="0">
                <a:solidFill>
                  <a:srgbClr val="FF0000"/>
                </a:solidFill>
                <a:latin typeface="Courier New" pitchFamily="49" charset="0"/>
                <a:cs typeface="Courier New" pitchFamily="49" charset="0"/>
              </a:rPr>
              <a:t>S1</a:t>
            </a:r>
          </a:p>
          <a:p>
            <a:pPr algn="just" eaLnBrk="1" fontAlgn="auto" hangingPunct="1">
              <a:spcBef>
                <a:spcPts val="0"/>
              </a:spcBef>
              <a:spcAft>
                <a:spcPts val="0"/>
              </a:spcAft>
              <a:defRPr/>
            </a:pPr>
            <a:r>
              <a:rPr lang="en-US" altLang="zh-CN" sz="3600" b="1" dirty="0">
                <a:latin typeface="Times New Roman"/>
                <a:cs typeface="Courier New" pitchFamily="49" charset="0"/>
              </a:rPr>
              <a:t> </a:t>
            </a:r>
            <a:endParaRPr lang="en-US" altLang="zh-CN" sz="36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3600" b="1" dirty="0">
                <a:latin typeface="Courier New" pitchFamily="49" charset="0"/>
                <a:cs typeface="Courier New" pitchFamily="49" charset="0"/>
              </a:rPr>
              <a:t>        a              b</a:t>
            </a:r>
          </a:p>
          <a:p>
            <a:pPr algn="just" eaLnBrk="1" fontAlgn="auto" hangingPunct="1">
              <a:spcBef>
                <a:spcPts val="0"/>
              </a:spcBef>
              <a:spcAft>
                <a:spcPts val="0"/>
              </a:spcAft>
              <a:defRPr/>
            </a:pPr>
            <a:r>
              <a:rPr lang="en-US" altLang="zh-CN" sz="2800" b="1" dirty="0">
                <a:latin typeface="Times New Roman"/>
                <a:cs typeface="Courier New" pitchFamily="49" charset="0"/>
              </a:rPr>
              <a:t> </a:t>
            </a:r>
            <a:endParaRPr lang="en-US" altLang="zh-CN" sz="2800" b="1" dirty="0">
              <a:latin typeface="Courier New" pitchFamily="49" charset="0"/>
              <a:cs typeface="Courier New" pitchFamily="49" charset="0"/>
            </a:endParaRPr>
          </a:p>
        </p:txBody>
      </p:sp>
      <p:sp>
        <p:nvSpPr>
          <p:cNvPr id="9221" name="Rectangle 5"/>
          <p:cNvSpPr>
            <a:spLocks noGrp="1" noChangeArrowheads="1"/>
          </p:cNvSpPr>
          <p:nvPr>
            <p:ph type="title" idx="4294967295"/>
          </p:nvPr>
        </p:nvSpPr>
        <p:spPr>
          <a:xfrm>
            <a:off x="571500" y="360363"/>
            <a:ext cx="2667000" cy="1143000"/>
          </a:xfrm>
        </p:spPr>
        <p:txBody>
          <a:bodyPr rtlCol="0"/>
          <a:lstStyle/>
          <a:p>
            <a:pPr eaLnBrk="1" fontAlgn="auto" hangingPunct="1">
              <a:spcAft>
                <a:spcPts val="0"/>
              </a:spcAft>
              <a:defRPr/>
            </a:pPr>
            <a:r>
              <a:rPr lang="zh-CN" altLang="en-US" sz="3200" dirty="0">
                <a:latin typeface="黑体" pitchFamily="2" charset="-122"/>
                <a:ea typeface="黑体" pitchFamily="2" charset="-122"/>
              </a:rPr>
              <a:t> 有向图</a:t>
            </a:r>
          </a:p>
        </p:txBody>
      </p:sp>
      <p:sp>
        <p:nvSpPr>
          <p:cNvPr id="17412" name="Oval 6"/>
          <p:cNvSpPr>
            <a:spLocks noChangeArrowheads="1"/>
          </p:cNvSpPr>
          <p:nvPr/>
        </p:nvSpPr>
        <p:spPr bwMode="auto">
          <a:xfrm>
            <a:off x="1905000" y="41148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13" name="Oval 7"/>
          <p:cNvSpPr>
            <a:spLocks noChangeArrowheads="1"/>
          </p:cNvSpPr>
          <p:nvPr/>
        </p:nvSpPr>
        <p:spPr bwMode="auto">
          <a:xfrm>
            <a:off x="5867400" y="4191000"/>
            <a:ext cx="914400" cy="914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14" name="Oval 8"/>
          <p:cNvSpPr>
            <a:spLocks noChangeArrowheads="1"/>
          </p:cNvSpPr>
          <p:nvPr/>
        </p:nvSpPr>
        <p:spPr bwMode="auto">
          <a:xfrm>
            <a:off x="5943600" y="42672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15" name="Freeform 12"/>
          <p:cNvSpPr>
            <a:spLocks/>
          </p:cNvSpPr>
          <p:nvPr/>
        </p:nvSpPr>
        <p:spPr bwMode="auto">
          <a:xfrm>
            <a:off x="2362200" y="3733800"/>
            <a:ext cx="3810000" cy="381000"/>
          </a:xfrm>
          <a:custGeom>
            <a:avLst/>
            <a:gdLst>
              <a:gd name="T0" fmla="*/ 0 w 2400"/>
              <a:gd name="T1" fmla="*/ 2147483646 h 240"/>
              <a:gd name="T2" fmla="*/ 2147483646 w 2400"/>
              <a:gd name="T3" fmla="*/ 0 h 240"/>
              <a:gd name="T4" fmla="*/ 2147483646 w 2400"/>
              <a:gd name="T5" fmla="*/ 2147483646 h 240"/>
              <a:gd name="T6" fmla="*/ 0 60000 65536"/>
              <a:gd name="T7" fmla="*/ 0 60000 65536"/>
              <a:gd name="T8" fmla="*/ 0 60000 65536"/>
              <a:gd name="T9" fmla="*/ 0 w 2400"/>
              <a:gd name="T10" fmla="*/ 0 h 240"/>
              <a:gd name="T11" fmla="*/ 2400 w 2400"/>
              <a:gd name="T12" fmla="*/ 240 h 240"/>
            </a:gdLst>
            <a:ahLst/>
            <a:cxnLst>
              <a:cxn ang="T6">
                <a:pos x="T0" y="T1"/>
              </a:cxn>
              <a:cxn ang="T7">
                <a:pos x="T2" y="T3"/>
              </a:cxn>
              <a:cxn ang="T8">
                <a:pos x="T4" y="T5"/>
              </a:cxn>
            </a:cxnLst>
            <a:rect l="T9" t="T10" r="T11" b="T12"/>
            <a:pathLst>
              <a:path w="2400" h="240">
                <a:moveTo>
                  <a:pt x="0" y="240"/>
                </a:moveTo>
                <a:cubicBezTo>
                  <a:pt x="448" y="120"/>
                  <a:pt x="896" y="0"/>
                  <a:pt x="1296" y="0"/>
                </a:cubicBezTo>
                <a:cubicBezTo>
                  <a:pt x="1696" y="0"/>
                  <a:pt x="2216" y="192"/>
                  <a:pt x="2400" y="24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16" name="Freeform 20"/>
          <p:cNvSpPr>
            <a:spLocks/>
          </p:cNvSpPr>
          <p:nvPr/>
        </p:nvSpPr>
        <p:spPr bwMode="auto">
          <a:xfrm>
            <a:off x="6172200" y="50292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17" name="Freeform 21"/>
          <p:cNvSpPr>
            <a:spLocks/>
          </p:cNvSpPr>
          <p:nvPr/>
        </p:nvSpPr>
        <p:spPr bwMode="auto">
          <a:xfrm>
            <a:off x="2057400" y="50292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40" name="Text Box 24"/>
          <p:cNvSpPr txBox="1">
            <a:spLocks noChangeArrowheads="1"/>
          </p:cNvSpPr>
          <p:nvPr/>
        </p:nvSpPr>
        <p:spPr bwMode="auto">
          <a:xfrm>
            <a:off x="4495800" y="228600"/>
            <a:ext cx="3733800" cy="1404938"/>
          </a:xfrm>
          <a:prstGeom prst="rect">
            <a:avLst/>
          </a:prstGeom>
          <a:noFill/>
          <a:ln w="31750">
            <a:solidFill>
              <a:schemeClr val="tx1"/>
            </a:solidFill>
            <a:miter lim="800000"/>
            <a:headEnd/>
            <a:tailEnd/>
          </a:ln>
          <a:effectLst/>
        </p:spPr>
        <p:txBody>
          <a:bodyPr>
            <a:spAutoFit/>
          </a:bodyPr>
          <a:lstStyle/>
          <a:p>
            <a:pPr algn="just" eaLnBrk="1" fontAlgn="auto" hangingPunct="1">
              <a:spcBef>
                <a:spcPts val="0"/>
              </a:spcBef>
              <a:spcAft>
                <a:spcPts val="0"/>
              </a:spcAft>
              <a:defRPr/>
            </a:pPr>
            <a:r>
              <a:rPr lang="zh-CN" altLang="en-US" sz="2800" b="1" dirty="0">
                <a:latin typeface="宋体" pitchFamily="2" charset="-122"/>
              </a:rPr>
              <a:t>    </a:t>
            </a:r>
            <a:r>
              <a:rPr lang="zh-CN" altLang="en-US" sz="2800" b="1" dirty="0">
                <a:latin typeface="Courier New" pitchFamily="49" charset="0"/>
                <a:cs typeface="Courier New" pitchFamily="49" charset="0"/>
              </a:rPr>
              <a:t>1.(</a:t>
            </a:r>
            <a:r>
              <a:rPr lang="en-US" altLang="zh-CN" sz="2800" b="1" dirty="0">
                <a:latin typeface="Courier New" pitchFamily="49" charset="0"/>
                <a:cs typeface="Courier New" pitchFamily="49" charset="0"/>
              </a:rPr>
              <a:t>a</a:t>
            </a:r>
            <a:r>
              <a:rPr lang="en-US" altLang="zh-CN" sz="2800" b="1" dirty="0">
                <a:latin typeface="宋体" pitchFamily="2" charset="-122"/>
              </a:rPr>
              <a:t>，</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0</a:t>
            </a:r>
            <a:r>
              <a:rPr lang="en-US" altLang="zh-CN" sz="2800" b="1" dirty="0">
                <a:latin typeface="Courier New" pitchFamily="49" charset="0"/>
                <a:cs typeface="Courier New" pitchFamily="49" charset="0"/>
              </a:rPr>
              <a:t>)</a:t>
            </a:r>
            <a:r>
              <a:rPr lang="en-US" altLang="zh-CN" sz="2800" b="1" dirty="0">
                <a:latin typeface="宋体" pitchFamily="2" charset="-122"/>
              </a:rPr>
              <a:t>→</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0</a:t>
            </a:r>
            <a:endParaRPr lang="en-US" altLang="zh-CN"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宋体" pitchFamily="2" charset="-122"/>
              </a:rPr>
              <a:t>Ｔ  </a:t>
            </a:r>
            <a:r>
              <a:rPr lang="zh-CN" altLang="en-US" sz="2800" b="1" dirty="0">
                <a:latin typeface="Courier New" pitchFamily="49" charset="0"/>
                <a:cs typeface="Courier New" pitchFamily="49" charset="0"/>
              </a:rPr>
              <a:t>2.(</a:t>
            </a:r>
            <a:r>
              <a:rPr lang="en-US" altLang="zh-CN" sz="2800" b="1" dirty="0">
                <a:latin typeface="Courier New" pitchFamily="49" charset="0"/>
                <a:cs typeface="Courier New" pitchFamily="49" charset="0"/>
              </a:rPr>
              <a:t>b</a:t>
            </a:r>
            <a:r>
              <a:rPr lang="en-US" altLang="zh-CN" sz="2800" b="1" dirty="0">
                <a:latin typeface="宋体" pitchFamily="2" charset="-122"/>
              </a:rPr>
              <a:t>，</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0</a:t>
            </a:r>
            <a:r>
              <a:rPr lang="en-US" altLang="zh-CN" sz="2800" b="1" dirty="0">
                <a:latin typeface="Courier New" pitchFamily="49" charset="0"/>
                <a:cs typeface="Courier New" pitchFamily="49" charset="0"/>
              </a:rPr>
              <a:t>)</a:t>
            </a:r>
            <a:r>
              <a:rPr lang="en-US" altLang="zh-CN" sz="2800" b="1" dirty="0">
                <a:latin typeface="宋体" pitchFamily="2" charset="-122"/>
              </a:rPr>
              <a:t>→</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1</a:t>
            </a:r>
            <a:r>
              <a:rPr lang="en-US" altLang="zh-CN" sz="2800" b="1" dirty="0">
                <a:latin typeface="宋体" pitchFamily="2" charset="-122"/>
              </a:rPr>
              <a:t> </a:t>
            </a:r>
            <a:endParaRPr lang="en-US" altLang="zh-CN"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3.(</a:t>
            </a:r>
            <a:r>
              <a:rPr lang="en-US" altLang="zh-CN" sz="2800" b="1" dirty="0">
                <a:latin typeface="Courier New" pitchFamily="49" charset="0"/>
                <a:cs typeface="Courier New" pitchFamily="49" charset="0"/>
              </a:rPr>
              <a:t>b</a:t>
            </a:r>
            <a:r>
              <a:rPr lang="en-US" altLang="zh-CN" sz="2800" b="1" dirty="0">
                <a:latin typeface="宋体" pitchFamily="2" charset="-122"/>
              </a:rPr>
              <a:t>，</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1</a:t>
            </a:r>
            <a:r>
              <a:rPr lang="en-US" altLang="zh-CN" sz="2800" b="1" dirty="0">
                <a:latin typeface="Courier New" pitchFamily="49" charset="0"/>
                <a:cs typeface="Courier New" pitchFamily="49" charset="0"/>
              </a:rPr>
              <a:t>)</a:t>
            </a:r>
            <a:r>
              <a:rPr lang="en-US" altLang="zh-CN" sz="2800" b="1" dirty="0">
                <a:latin typeface="宋体" pitchFamily="2" charset="-122"/>
              </a:rPr>
              <a:t>→</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1</a:t>
            </a:r>
            <a:endParaRPr lang="zh-CN" altLang="en-US" sz="2800" b="1" dirty="0"/>
          </a:p>
        </p:txBody>
      </p:sp>
      <p:sp>
        <p:nvSpPr>
          <p:cNvPr id="17419" name="AutoShape 25"/>
          <p:cNvSpPr>
            <a:spLocks/>
          </p:cNvSpPr>
          <p:nvPr/>
        </p:nvSpPr>
        <p:spPr bwMode="auto">
          <a:xfrm>
            <a:off x="5029200" y="457200"/>
            <a:ext cx="152400" cy="838200"/>
          </a:xfrm>
          <a:prstGeom prst="leftBrace">
            <a:avLst>
              <a:gd name="adj1" fmla="val 45833"/>
              <a:gd name="adj2" fmla="val 50000"/>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3287035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457200" y="1905000"/>
            <a:ext cx="8245475" cy="4546600"/>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dirty="0">
                <a:latin typeface="宋体" pitchFamily="2" charset="-122"/>
              </a:rPr>
              <a:t>    </a:t>
            </a:r>
            <a:r>
              <a:rPr lang="zh-CN" altLang="en-US" sz="2800" b="1" dirty="0">
                <a:effectLst>
                  <a:outerShdw blurRad="38100" dist="38100" dir="2700000" algn="tl">
                    <a:srgbClr val="000000"/>
                  </a:outerShdw>
                </a:effectLst>
                <a:latin typeface="宋体" pitchFamily="2" charset="-122"/>
              </a:rPr>
              <a:t> 这个系统的转移规则（</a:t>
            </a:r>
            <a:r>
              <a:rPr lang="en-US" altLang="zh-CN" sz="2800" b="1" dirty="0">
                <a:effectLst>
                  <a:outerShdw blurRad="38100" dist="38100" dir="2700000" algn="tl">
                    <a:srgbClr val="000000"/>
                  </a:outerShdw>
                </a:effectLst>
                <a:latin typeface="Courier New" pitchFamily="49" charset="0"/>
                <a:cs typeface="Courier New" pitchFamily="49" charset="0"/>
              </a:rPr>
              <a:t>T</a:t>
            </a:r>
            <a:r>
              <a:rPr lang="en-US" altLang="zh-CN" sz="2800" b="1" dirty="0">
                <a:effectLst>
                  <a:outerShdw blurRad="38100" dist="38100" dir="2700000" algn="tl">
                    <a:srgbClr val="000000"/>
                  </a:outerShdw>
                </a:effectLst>
                <a:latin typeface="宋体" pitchFamily="2" charset="-122"/>
              </a:rPr>
              <a:t>）</a:t>
            </a:r>
            <a:r>
              <a:rPr lang="zh-CN" altLang="en-US" sz="2800" b="1" dirty="0">
                <a:effectLst>
                  <a:outerShdw blurRad="38100" dist="38100" dir="2700000" algn="tl">
                    <a:srgbClr val="000000"/>
                  </a:outerShdw>
                </a:effectLst>
                <a:latin typeface="宋体" pitchFamily="2" charset="-122"/>
              </a:rPr>
              <a:t>的操作可以用一个由状态和线路构成的有向图（</a:t>
            </a:r>
            <a:r>
              <a:rPr lang="en-US" altLang="zh-CN" sz="2800" b="1" dirty="0">
                <a:effectLst>
                  <a:outerShdw blurRad="38100" dist="38100" dir="2700000" algn="tl">
                    <a:srgbClr val="000000"/>
                  </a:outerShdw>
                </a:effectLst>
                <a:latin typeface="Courier New" pitchFamily="49" charset="0"/>
                <a:cs typeface="Courier New" pitchFamily="49" charset="0"/>
              </a:rPr>
              <a:t>directed graph</a:t>
            </a:r>
            <a:r>
              <a:rPr lang="en-US" altLang="zh-CN" sz="2800" b="1" dirty="0">
                <a:effectLst>
                  <a:outerShdw blurRad="38100" dist="38100" dir="2700000" algn="tl">
                    <a:srgbClr val="000000"/>
                  </a:outerShdw>
                </a:effectLst>
                <a:latin typeface="宋体" pitchFamily="2" charset="-122"/>
              </a:rPr>
              <a:t>）</a:t>
            </a:r>
            <a:r>
              <a:rPr lang="zh-CN" altLang="en-US" sz="2800" b="1" dirty="0">
                <a:effectLst>
                  <a:outerShdw blurRad="38100" dist="38100" dir="2700000" algn="tl">
                    <a:srgbClr val="000000"/>
                  </a:outerShdw>
                </a:effectLst>
                <a:latin typeface="宋体" pitchFamily="2" charset="-122"/>
              </a:rPr>
              <a:t>来表示：</a:t>
            </a:r>
          </a:p>
          <a:p>
            <a:pPr algn="just" eaLnBrk="1" fontAlgn="auto" hangingPunct="1">
              <a:spcBef>
                <a:spcPts val="0"/>
              </a:spcBef>
              <a:spcAft>
                <a:spcPts val="0"/>
              </a:spcAft>
              <a:defRPr/>
            </a:pPr>
            <a:r>
              <a:rPr lang="zh-CN" altLang="en-US" sz="2800" b="1" dirty="0">
                <a:effectLst>
                  <a:outerShdw blurRad="38100" dist="38100" dir="2700000" algn="tl">
                    <a:srgbClr val="000000"/>
                  </a:outerShdw>
                </a:effectLst>
                <a:latin typeface="Courier New" pitchFamily="49" charset="0"/>
                <a:cs typeface="Courier New" pitchFamily="49" charset="0"/>
              </a:rPr>
              <a:t> </a:t>
            </a:r>
            <a:r>
              <a:rPr lang="zh-CN" altLang="en-US" sz="3600" b="1" dirty="0">
                <a:effectLst>
                  <a:outerShdw blurRad="38100" dist="38100" dir="2700000" algn="tl">
                    <a:srgbClr val="000000"/>
                  </a:outerShdw>
                </a:effectLst>
                <a:latin typeface="Courier New" pitchFamily="49" charset="0"/>
                <a:cs typeface="Courier New" pitchFamily="49" charset="0"/>
              </a:rPr>
              <a:t>            </a:t>
            </a:r>
            <a:r>
              <a:rPr lang="en-US" altLang="zh-CN" sz="3600" b="1" dirty="0">
                <a:effectLst>
                  <a:outerShdw blurRad="38100" dist="38100" dir="2700000" algn="tl">
                    <a:srgbClr val="000000"/>
                  </a:outerShdw>
                </a:effectLst>
                <a:latin typeface="Courier New" pitchFamily="49" charset="0"/>
                <a:cs typeface="Courier New" pitchFamily="49" charset="0"/>
              </a:rPr>
              <a:t>b</a:t>
            </a:r>
          </a:p>
          <a:p>
            <a:pPr algn="just" eaLnBrk="1" fontAlgn="auto" hangingPunct="1">
              <a:spcBef>
                <a:spcPts val="0"/>
              </a:spcBef>
              <a:spcAft>
                <a:spcPts val="0"/>
              </a:spcAft>
              <a:defRPr/>
            </a:pPr>
            <a:r>
              <a:rPr lang="en-US" altLang="zh-CN" sz="3600" b="1" dirty="0">
                <a:effectLst>
                  <a:outerShdw blurRad="38100" dist="38100" dir="2700000" algn="tl">
                    <a:srgbClr val="000000"/>
                  </a:outerShdw>
                </a:effectLst>
                <a:latin typeface="Courier New" pitchFamily="49" charset="0"/>
                <a:cs typeface="Courier New" pitchFamily="49" charset="0"/>
              </a:rPr>
              <a:t>       </a:t>
            </a:r>
          </a:p>
          <a:p>
            <a:pPr algn="just" eaLnBrk="1" fontAlgn="auto" hangingPunct="1">
              <a:spcBef>
                <a:spcPts val="0"/>
              </a:spcBef>
              <a:spcAft>
                <a:spcPts val="0"/>
              </a:spcAft>
              <a:defRPr/>
            </a:pPr>
            <a:r>
              <a:rPr lang="en-US" altLang="zh-CN" sz="3600" b="1" dirty="0">
                <a:effectLst>
                  <a:outerShdw blurRad="38100" dist="38100" dir="2700000" algn="tl">
                    <a:srgbClr val="000000"/>
                  </a:outerShdw>
                </a:effectLst>
                <a:latin typeface="Courier New" pitchFamily="49" charset="0"/>
                <a:cs typeface="Courier New" pitchFamily="49" charset="0"/>
              </a:rPr>
              <a:t>   </a:t>
            </a:r>
            <a:r>
              <a:rPr lang="en-US" altLang="zh-CN" sz="3600" b="1" dirty="0">
                <a:effectLst>
                  <a:outerShdw blurRad="38100" dist="38100" dir="2700000" algn="tl">
                    <a:srgbClr val="000000"/>
                  </a:outerShdw>
                </a:effectLst>
                <a:latin typeface="宋体" pitchFamily="2" charset="-122"/>
              </a:rPr>
              <a:t>→</a:t>
            </a:r>
            <a:r>
              <a:rPr lang="en-US" altLang="zh-CN" sz="3600" b="1" dirty="0">
                <a:effectLst>
                  <a:outerShdw blurRad="38100" dist="38100" dir="2700000" algn="tl">
                    <a:srgbClr val="000000"/>
                  </a:outerShdw>
                </a:effectLst>
                <a:latin typeface="Courier New" pitchFamily="49" charset="0"/>
                <a:cs typeface="Courier New" pitchFamily="49" charset="0"/>
              </a:rPr>
              <a:t> </a:t>
            </a:r>
            <a:r>
              <a:rPr lang="en-US" altLang="zh-CN" sz="3600" b="1" dirty="0">
                <a:solidFill>
                  <a:srgbClr val="FF0000"/>
                </a:solidFill>
                <a:latin typeface="Courier New" pitchFamily="49" charset="0"/>
                <a:cs typeface="Courier New" pitchFamily="49" charset="0"/>
              </a:rPr>
              <a:t>S0</a:t>
            </a:r>
            <a:r>
              <a:rPr lang="en-US" altLang="zh-CN" sz="3600" b="1" dirty="0">
                <a:effectLst>
                  <a:outerShdw blurRad="38100" dist="38100" dir="2700000" algn="tl">
                    <a:srgbClr val="000000"/>
                  </a:outerShdw>
                </a:effectLst>
                <a:latin typeface="Courier New" pitchFamily="49" charset="0"/>
                <a:cs typeface="Courier New" pitchFamily="49" charset="0"/>
              </a:rPr>
              <a:t>            </a:t>
            </a:r>
            <a:r>
              <a:rPr lang="en-US" altLang="zh-CN" sz="3600" b="1" dirty="0">
                <a:solidFill>
                  <a:srgbClr val="FF0000"/>
                </a:solidFill>
                <a:latin typeface="Courier New" pitchFamily="49" charset="0"/>
                <a:cs typeface="Courier New" pitchFamily="49" charset="0"/>
              </a:rPr>
              <a:t>S1</a:t>
            </a:r>
          </a:p>
          <a:p>
            <a:pPr algn="just" eaLnBrk="1" fontAlgn="auto" hangingPunct="1">
              <a:spcBef>
                <a:spcPts val="0"/>
              </a:spcBef>
              <a:spcAft>
                <a:spcPts val="0"/>
              </a:spcAft>
              <a:defRPr/>
            </a:pPr>
            <a:r>
              <a:rPr lang="en-US" altLang="zh-CN" sz="3600" b="1" dirty="0">
                <a:effectLst>
                  <a:outerShdw blurRad="38100" dist="38100" dir="2700000" algn="tl">
                    <a:srgbClr val="000000"/>
                  </a:outerShdw>
                </a:effectLst>
                <a:latin typeface="Times New Roman"/>
                <a:cs typeface="Courier New" pitchFamily="49" charset="0"/>
              </a:rPr>
              <a:t> </a:t>
            </a:r>
            <a:endParaRPr lang="en-US" altLang="zh-CN" sz="3600" b="1" dirty="0">
              <a:effectLst>
                <a:outerShdw blurRad="38100" dist="38100" dir="2700000" algn="tl">
                  <a:srgbClr val="000000"/>
                </a:outerShdw>
              </a:effectLst>
              <a:latin typeface="Courier New" pitchFamily="49" charset="0"/>
              <a:cs typeface="Courier New" pitchFamily="49" charset="0"/>
            </a:endParaRPr>
          </a:p>
          <a:p>
            <a:pPr algn="just" eaLnBrk="1" fontAlgn="auto" hangingPunct="1">
              <a:spcBef>
                <a:spcPts val="0"/>
              </a:spcBef>
              <a:spcAft>
                <a:spcPts val="0"/>
              </a:spcAft>
              <a:defRPr/>
            </a:pPr>
            <a:r>
              <a:rPr lang="en-US" altLang="zh-CN" sz="3600" b="1" dirty="0">
                <a:effectLst>
                  <a:outerShdw blurRad="38100" dist="38100" dir="2700000" algn="tl">
                    <a:srgbClr val="000000"/>
                  </a:outerShdw>
                </a:effectLst>
                <a:latin typeface="Courier New" pitchFamily="49" charset="0"/>
                <a:cs typeface="Courier New" pitchFamily="49" charset="0"/>
              </a:rPr>
              <a:t>        a              b</a:t>
            </a:r>
          </a:p>
          <a:p>
            <a:pPr algn="just" eaLnBrk="1" fontAlgn="auto" hangingPunct="1">
              <a:spcBef>
                <a:spcPts val="0"/>
              </a:spcBef>
              <a:spcAft>
                <a:spcPts val="0"/>
              </a:spcAft>
              <a:defRPr/>
            </a:pPr>
            <a:r>
              <a:rPr lang="en-US" altLang="zh-CN" sz="2800" b="1" dirty="0">
                <a:effectLst>
                  <a:outerShdw blurRad="38100" dist="38100" dir="2700000" algn="tl">
                    <a:srgbClr val="000000"/>
                  </a:outerShdw>
                </a:effectLst>
                <a:latin typeface="Times New Roman"/>
                <a:cs typeface="Courier New" pitchFamily="49" charset="0"/>
              </a:rPr>
              <a:t> </a:t>
            </a:r>
            <a:endParaRPr lang="en-US" altLang="zh-CN" sz="2800" b="1" dirty="0">
              <a:effectLst>
                <a:outerShdw blurRad="38100" dist="38100" dir="2700000" algn="tl">
                  <a:srgbClr val="000000"/>
                </a:outerShdw>
              </a:effectLst>
              <a:latin typeface="Courier New" pitchFamily="49" charset="0"/>
              <a:cs typeface="Courier New" pitchFamily="49" charset="0"/>
            </a:endParaRPr>
          </a:p>
        </p:txBody>
      </p:sp>
      <p:sp>
        <p:nvSpPr>
          <p:cNvPr id="9221" name="Rectangle 5"/>
          <p:cNvSpPr>
            <a:spLocks noGrp="1" noChangeArrowheads="1"/>
          </p:cNvSpPr>
          <p:nvPr>
            <p:ph type="title" idx="4294967295"/>
          </p:nvPr>
        </p:nvSpPr>
        <p:spPr>
          <a:xfrm>
            <a:off x="571500" y="360363"/>
            <a:ext cx="2667000" cy="1143000"/>
          </a:xfrm>
        </p:spPr>
        <p:txBody>
          <a:bodyPr rtlCol="0"/>
          <a:lstStyle/>
          <a:p>
            <a:pPr eaLnBrk="1" fontAlgn="auto" hangingPunct="1">
              <a:spcAft>
                <a:spcPts val="0"/>
              </a:spcAft>
              <a:defRPr/>
            </a:pPr>
            <a:r>
              <a:rPr lang="zh-CN" altLang="en-US" sz="3200" dirty="0">
                <a:latin typeface="黑体" pitchFamily="2" charset="-122"/>
                <a:ea typeface="黑体" pitchFamily="2" charset="-122"/>
              </a:rPr>
              <a:t> 有向图</a:t>
            </a:r>
          </a:p>
        </p:txBody>
      </p:sp>
      <p:sp>
        <p:nvSpPr>
          <p:cNvPr id="18436" name="Oval 6"/>
          <p:cNvSpPr>
            <a:spLocks noChangeArrowheads="1"/>
          </p:cNvSpPr>
          <p:nvPr/>
        </p:nvSpPr>
        <p:spPr bwMode="auto">
          <a:xfrm>
            <a:off x="1905000" y="41148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8437" name="Oval 7"/>
          <p:cNvSpPr>
            <a:spLocks noChangeArrowheads="1"/>
          </p:cNvSpPr>
          <p:nvPr/>
        </p:nvSpPr>
        <p:spPr bwMode="auto">
          <a:xfrm>
            <a:off x="5867400" y="4191000"/>
            <a:ext cx="914400" cy="914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8438" name="Oval 8"/>
          <p:cNvSpPr>
            <a:spLocks noChangeArrowheads="1"/>
          </p:cNvSpPr>
          <p:nvPr/>
        </p:nvSpPr>
        <p:spPr bwMode="auto">
          <a:xfrm>
            <a:off x="5943600" y="42672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8439" name="Freeform 12"/>
          <p:cNvSpPr>
            <a:spLocks/>
          </p:cNvSpPr>
          <p:nvPr/>
        </p:nvSpPr>
        <p:spPr bwMode="auto">
          <a:xfrm>
            <a:off x="2362200" y="3733800"/>
            <a:ext cx="3810000" cy="381000"/>
          </a:xfrm>
          <a:custGeom>
            <a:avLst/>
            <a:gdLst>
              <a:gd name="T0" fmla="*/ 0 w 2400"/>
              <a:gd name="T1" fmla="*/ 2147483646 h 240"/>
              <a:gd name="T2" fmla="*/ 2147483646 w 2400"/>
              <a:gd name="T3" fmla="*/ 0 h 240"/>
              <a:gd name="T4" fmla="*/ 2147483646 w 2400"/>
              <a:gd name="T5" fmla="*/ 2147483646 h 240"/>
              <a:gd name="T6" fmla="*/ 0 60000 65536"/>
              <a:gd name="T7" fmla="*/ 0 60000 65536"/>
              <a:gd name="T8" fmla="*/ 0 60000 65536"/>
              <a:gd name="T9" fmla="*/ 0 w 2400"/>
              <a:gd name="T10" fmla="*/ 0 h 240"/>
              <a:gd name="T11" fmla="*/ 2400 w 2400"/>
              <a:gd name="T12" fmla="*/ 240 h 240"/>
            </a:gdLst>
            <a:ahLst/>
            <a:cxnLst>
              <a:cxn ang="T6">
                <a:pos x="T0" y="T1"/>
              </a:cxn>
              <a:cxn ang="T7">
                <a:pos x="T2" y="T3"/>
              </a:cxn>
              <a:cxn ang="T8">
                <a:pos x="T4" y="T5"/>
              </a:cxn>
            </a:cxnLst>
            <a:rect l="T9" t="T10" r="T11" b="T12"/>
            <a:pathLst>
              <a:path w="2400" h="240">
                <a:moveTo>
                  <a:pt x="0" y="240"/>
                </a:moveTo>
                <a:cubicBezTo>
                  <a:pt x="448" y="120"/>
                  <a:pt x="896" y="0"/>
                  <a:pt x="1296" y="0"/>
                </a:cubicBezTo>
                <a:cubicBezTo>
                  <a:pt x="1696" y="0"/>
                  <a:pt x="2216" y="192"/>
                  <a:pt x="2400" y="24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440" name="Freeform 20"/>
          <p:cNvSpPr>
            <a:spLocks/>
          </p:cNvSpPr>
          <p:nvPr/>
        </p:nvSpPr>
        <p:spPr bwMode="auto">
          <a:xfrm>
            <a:off x="6172200" y="50292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441" name="Freeform 21"/>
          <p:cNvSpPr>
            <a:spLocks/>
          </p:cNvSpPr>
          <p:nvPr/>
        </p:nvSpPr>
        <p:spPr bwMode="auto">
          <a:xfrm>
            <a:off x="2057400" y="50292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40" name="Text Box 24"/>
          <p:cNvSpPr txBox="1">
            <a:spLocks noChangeArrowheads="1"/>
          </p:cNvSpPr>
          <p:nvPr/>
        </p:nvSpPr>
        <p:spPr bwMode="auto">
          <a:xfrm>
            <a:off x="4495800" y="228600"/>
            <a:ext cx="3733800" cy="1404938"/>
          </a:xfrm>
          <a:prstGeom prst="rect">
            <a:avLst/>
          </a:prstGeom>
          <a:noFill/>
          <a:ln w="31750">
            <a:solidFill>
              <a:schemeClr val="tx1"/>
            </a:solidFill>
            <a:miter lim="800000"/>
            <a:headEnd/>
            <a:tailEnd/>
          </a:ln>
          <a:effectLst/>
        </p:spPr>
        <p:txBody>
          <a:bodyPr>
            <a:spAutoFit/>
          </a:bodyPr>
          <a:lstStyle/>
          <a:p>
            <a:pPr algn="just" eaLnBrk="1" fontAlgn="auto" hangingPunct="1">
              <a:spcBef>
                <a:spcPts val="0"/>
              </a:spcBef>
              <a:spcAft>
                <a:spcPts val="0"/>
              </a:spcAft>
              <a:defRPr/>
            </a:pPr>
            <a:r>
              <a:rPr lang="zh-CN" altLang="en-US" sz="2800" b="1" dirty="0">
                <a:effectLst>
                  <a:outerShdw blurRad="38100" dist="38100" dir="2700000" algn="tl">
                    <a:srgbClr val="000000"/>
                  </a:outerShdw>
                </a:effectLst>
                <a:latin typeface="宋体" pitchFamily="2" charset="-122"/>
              </a:rPr>
              <a:t>    </a:t>
            </a:r>
            <a:r>
              <a:rPr lang="zh-CN" altLang="en-US" sz="2800" b="1" dirty="0">
                <a:effectLst>
                  <a:outerShdw blurRad="38100" dist="38100" dir="2700000" algn="tl">
                    <a:srgbClr val="000000"/>
                  </a:outerShdw>
                </a:effectLst>
                <a:latin typeface="Courier New" pitchFamily="49" charset="0"/>
                <a:cs typeface="Courier New" pitchFamily="49" charset="0"/>
              </a:rPr>
              <a:t>1.(</a:t>
            </a:r>
            <a:r>
              <a:rPr lang="en-US" altLang="zh-CN" sz="2800" b="1" dirty="0">
                <a:effectLst>
                  <a:outerShdw blurRad="38100" dist="38100" dir="2700000" algn="tl">
                    <a:srgbClr val="000000"/>
                  </a:outerShdw>
                </a:effectLst>
                <a:latin typeface="Courier New" pitchFamily="49" charset="0"/>
                <a:cs typeface="Courier New" pitchFamily="49" charset="0"/>
              </a:rPr>
              <a:t>a</a:t>
            </a:r>
            <a:r>
              <a:rPr lang="en-US" altLang="zh-CN" sz="2800" b="1" dirty="0">
                <a:effectLst>
                  <a:outerShdw blurRad="38100" dist="38100" dir="2700000" algn="tl">
                    <a:srgbClr val="000000"/>
                  </a:outerShdw>
                </a:effectLst>
                <a:latin typeface="宋体" pitchFamily="2" charset="-122"/>
              </a:rPr>
              <a:t>，</a:t>
            </a:r>
            <a:r>
              <a:rPr lang="en-US" altLang="zh-CN" sz="2800" b="1" dirty="0">
                <a:effectLst>
                  <a:outerShdw blurRad="38100" dist="38100" dir="2700000" algn="tl">
                    <a:srgbClr val="000000"/>
                  </a:outerShdw>
                </a:effectLst>
                <a:latin typeface="Courier New" pitchFamily="49" charset="0"/>
                <a:cs typeface="Courier New" pitchFamily="49" charset="0"/>
              </a:rPr>
              <a:t>S</a:t>
            </a:r>
            <a:r>
              <a:rPr lang="en-US" altLang="zh-CN" sz="2800" b="1" baseline="-30000" dirty="0">
                <a:effectLst>
                  <a:outerShdw blurRad="38100" dist="38100" dir="2700000" algn="tl">
                    <a:srgbClr val="000000"/>
                  </a:outerShdw>
                </a:effectLst>
                <a:latin typeface="Courier New" pitchFamily="49" charset="0"/>
                <a:cs typeface="Courier New" pitchFamily="49" charset="0"/>
              </a:rPr>
              <a:t>0</a:t>
            </a:r>
            <a:r>
              <a:rPr lang="en-US" altLang="zh-CN" sz="2800" b="1" dirty="0">
                <a:effectLst>
                  <a:outerShdw blurRad="38100" dist="38100" dir="2700000" algn="tl">
                    <a:srgbClr val="000000"/>
                  </a:outerShdw>
                </a:effectLst>
                <a:latin typeface="Courier New" pitchFamily="49" charset="0"/>
                <a:cs typeface="Courier New" pitchFamily="49" charset="0"/>
              </a:rPr>
              <a:t>)</a:t>
            </a:r>
            <a:r>
              <a:rPr lang="en-US" altLang="zh-CN" sz="2800" b="1" dirty="0">
                <a:effectLst>
                  <a:outerShdw blurRad="38100" dist="38100" dir="2700000" algn="tl">
                    <a:srgbClr val="000000"/>
                  </a:outerShdw>
                </a:effectLst>
                <a:latin typeface="宋体" pitchFamily="2" charset="-122"/>
              </a:rPr>
              <a:t>→</a:t>
            </a:r>
            <a:r>
              <a:rPr lang="en-US" altLang="zh-CN" sz="2800" b="1" dirty="0">
                <a:effectLst>
                  <a:outerShdw blurRad="38100" dist="38100" dir="2700000" algn="tl">
                    <a:srgbClr val="000000"/>
                  </a:outerShdw>
                </a:effectLst>
                <a:latin typeface="Courier New" pitchFamily="49" charset="0"/>
                <a:cs typeface="Courier New" pitchFamily="49" charset="0"/>
              </a:rPr>
              <a:t>S</a:t>
            </a:r>
            <a:r>
              <a:rPr lang="en-US" altLang="zh-CN" sz="2800" b="1" baseline="-30000" dirty="0">
                <a:effectLst>
                  <a:outerShdw blurRad="38100" dist="38100" dir="2700000" algn="tl">
                    <a:srgbClr val="000000"/>
                  </a:outerShdw>
                </a:effectLst>
                <a:latin typeface="Courier New" pitchFamily="49" charset="0"/>
                <a:cs typeface="Courier New" pitchFamily="49" charset="0"/>
              </a:rPr>
              <a:t>0</a:t>
            </a:r>
            <a:endParaRPr lang="en-US" altLang="zh-CN" sz="2800" b="1" dirty="0">
              <a:effectLst>
                <a:outerShdw blurRad="38100" dist="38100" dir="2700000" algn="tl">
                  <a:srgbClr val="000000"/>
                </a:outerShdw>
              </a:effectLst>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effectLst>
                  <a:outerShdw blurRad="38100" dist="38100" dir="2700000" algn="tl">
                    <a:srgbClr val="000000"/>
                  </a:outerShdw>
                </a:effectLst>
                <a:latin typeface="宋体" pitchFamily="2" charset="-122"/>
              </a:rPr>
              <a:t>Ｔ  </a:t>
            </a:r>
            <a:r>
              <a:rPr lang="zh-CN" altLang="en-US" sz="2800" b="1" dirty="0">
                <a:effectLst>
                  <a:outerShdw blurRad="38100" dist="38100" dir="2700000" algn="tl">
                    <a:srgbClr val="000000"/>
                  </a:outerShdw>
                </a:effectLst>
                <a:latin typeface="Courier New" pitchFamily="49" charset="0"/>
                <a:cs typeface="Courier New" pitchFamily="49" charset="0"/>
              </a:rPr>
              <a:t>2.(</a:t>
            </a:r>
            <a:r>
              <a:rPr lang="en-US" altLang="zh-CN" sz="2800" b="1" dirty="0">
                <a:effectLst>
                  <a:outerShdw blurRad="38100" dist="38100" dir="2700000" algn="tl">
                    <a:srgbClr val="000000"/>
                  </a:outerShdw>
                </a:effectLst>
                <a:latin typeface="Courier New" pitchFamily="49" charset="0"/>
                <a:cs typeface="Courier New" pitchFamily="49" charset="0"/>
              </a:rPr>
              <a:t>b</a:t>
            </a:r>
            <a:r>
              <a:rPr lang="en-US" altLang="zh-CN" sz="2800" b="1" dirty="0">
                <a:effectLst>
                  <a:outerShdw blurRad="38100" dist="38100" dir="2700000" algn="tl">
                    <a:srgbClr val="000000"/>
                  </a:outerShdw>
                </a:effectLst>
                <a:latin typeface="宋体" pitchFamily="2" charset="-122"/>
              </a:rPr>
              <a:t>，</a:t>
            </a:r>
            <a:r>
              <a:rPr lang="en-US" altLang="zh-CN" sz="2800" b="1" dirty="0">
                <a:effectLst>
                  <a:outerShdw blurRad="38100" dist="38100" dir="2700000" algn="tl">
                    <a:srgbClr val="000000"/>
                  </a:outerShdw>
                </a:effectLst>
                <a:latin typeface="Courier New" pitchFamily="49" charset="0"/>
                <a:cs typeface="Courier New" pitchFamily="49" charset="0"/>
              </a:rPr>
              <a:t>S</a:t>
            </a:r>
            <a:r>
              <a:rPr lang="en-US" altLang="zh-CN" sz="2800" b="1" baseline="-30000" dirty="0">
                <a:effectLst>
                  <a:outerShdw blurRad="38100" dist="38100" dir="2700000" algn="tl">
                    <a:srgbClr val="000000"/>
                  </a:outerShdw>
                </a:effectLst>
                <a:latin typeface="Courier New" pitchFamily="49" charset="0"/>
                <a:cs typeface="Courier New" pitchFamily="49" charset="0"/>
              </a:rPr>
              <a:t>0</a:t>
            </a:r>
            <a:r>
              <a:rPr lang="en-US" altLang="zh-CN" sz="2800" b="1" dirty="0">
                <a:effectLst>
                  <a:outerShdw blurRad="38100" dist="38100" dir="2700000" algn="tl">
                    <a:srgbClr val="000000"/>
                  </a:outerShdw>
                </a:effectLst>
                <a:latin typeface="Courier New" pitchFamily="49" charset="0"/>
                <a:cs typeface="Courier New" pitchFamily="49" charset="0"/>
              </a:rPr>
              <a:t>)</a:t>
            </a:r>
            <a:r>
              <a:rPr lang="en-US" altLang="zh-CN" sz="2800" b="1" dirty="0">
                <a:effectLst>
                  <a:outerShdw blurRad="38100" dist="38100" dir="2700000" algn="tl">
                    <a:srgbClr val="000000"/>
                  </a:outerShdw>
                </a:effectLst>
                <a:latin typeface="宋体" pitchFamily="2" charset="-122"/>
              </a:rPr>
              <a:t>→</a:t>
            </a:r>
            <a:r>
              <a:rPr lang="en-US" altLang="zh-CN" sz="2800" b="1" dirty="0">
                <a:effectLst>
                  <a:outerShdw blurRad="38100" dist="38100" dir="2700000" algn="tl">
                    <a:srgbClr val="000000"/>
                  </a:outerShdw>
                </a:effectLst>
                <a:latin typeface="Courier New" pitchFamily="49" charset="0"/>
                <a:cs typeface="Courier New" pitchFamily="49" charset="0"/>
              </a:rPr>
              <a:t>S</a:t>
            </a:r>
            <a:r>
              <a:rPr lang="en-US" altLang="zh-CN" sz="2800" b="1" baseline="-30000" dirty="0">
                <a:effectLst>
                  <a:outerShdw blurRad="38100" dist="38100" dir="2700000" algn="tl">
                    <a:srgbClr val="000000"/>
                  </a:outerShdw>
                </a:effectLst>
                <a:latin typeface="Courier New" pitchFamily="49" charset="0"/>
                <a:cs typeface="Courier New" pitchFamily="49" charset="0"/>
              </a:rPr>
              <a:t>1</a:t>
            </a:r>
            <a:r>
              <a:rPr lang="en-US" altLang="zh-CN" sz="2800" b="1" dirty="0">
                <a:effectLst>
                  <a:outerShdw blurRad="38100" dist="38100" dir="2700000" algn="tl">
                    <a:srgbClr val="000000"/>
                  </a:outerShdw>
                </a:effectLst>
                <a:latin typeface="宋体" pitchFamily="2" charset="-122"/>
              </a:rPr>
              <a:t> </a:t>
            </a:r>
            <a:endParaRPr lang="en-US" altLang="zh-CN" sz="2800" b="1" dirty="0">
              <a:effectLst>
                <a:outerShdw blurRad="38100" dist="38100" dir="2700000" algn="tl">
                  <a:srgbClr val="000000"/>
                </a:outerShdw>
              </a:effectLst>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effectLst>
                  <a:outerShdw blurRad="38100" dist="38100" dir="2700000" algn="tl">
                    <a:srgbClr val="000000"/>
                  </a:outerShdw>
                </a:effectLst>
                <a:latin typeface="Courier New" pitchFamily="49" charset="0"/>
                <a:cs typeface="Courier New" pitchFamily="49" charset="0"/>
              </a:rPr>
              <a:t>   3.(</a:t>
            </a:r>
            <a:r>
              <a:rPr lang="en-US" altLang="zh-CN" sz="2800" b="1" dirty="0">
                <a:effectLst>
                  <a:outerShdw blurRad="38100" dist="38100" dir="2700000" algn="tl">
                    <a:srgbClr val="000000"/>
                  </a:outerShdw>
                </a:effectLst>
                <a:latin typeface="Courier New" pitchFamily="49" charset="0"/>
                <a:cs typeface="Courier New" pitchFamily="49" charset="0"/>
              </a:rPr>
              <a:t>b</a:t>
            </a:r>
            <a:r>
              <a:rPr lang="en-US" altLang="zh-CN" sz="2800" b="1" dirty="0">
                <a:effectLst>
                  <a:outerShdw blurRad="38100" dist="38100" dir="2700000" algn="tl">
                    <a:srgbClr val="000000"/>
                  </a:outerShdw>
                </a:effectLst>
                <a:latin typeface="宋体" pitchFamily="2" charset="-122"/>
              </a:rPr>
              <a:t>，</a:t>
            </a:r>
            <a:r>
              <a:rPr lang="en-US" altLang="zh-CN" sz="2800" b="1" dirty="0">
                <a:effectLst>
                  <a:outerShdw blurRad="38100" dist="38100" dir="2700000" algn="tl">
                    <a:srgbClr val="000000"/>
                  </a:outerShdw>
                </a:effectLst>
                <a:latin typeface="Courier New" pitchFamily="49" charset="0"/>
                <a:cs typeface="Courier New" pitchFamily="49" charset="0"/>
              </a:rPr>
              <a:t>S</a:t>
            </a:r>
            <a:r>
              <a:rPr lang="en-US" altLang="zh-CN" sz="2800" b="1" baseline="-30000" dirty="0">
                <a:effectLst>
                  <a:outerShdw blurRad="38100" dist="38100" dir="2700000" algn="tl">
                    <a:srgbClr val="000000"/>
                  </a:outerShdw>
                </a:effectLst>
                <a:latin typeface="Courier New" pitchFamily="49" charset="0"/>
                <a:cs typeface="Courier New" pitchFamily="49" charset="0"/>
              </a:rPr>
              <a:t>1</a:t>
            </a:r>
            <a:r>
              <a:rPr lang="en-US" altLang="zh-CN" sz="2800" b="1" dirty="0">
                <a:effectLst>
                  <a:outerShdw blurRad="38100" dist="38100" dir="2700000" algn="tl">
                    <a:srgbClr val="000000"/>
                  </a:outerShdw>
                </a:effectLst>
                <a:latin typeface="Courier New" pitchFamily="49" charset="0"/>
                <a:cs typeface="Courier New" pitchFamily="49" charset="0"/>
              </a:rPr>
              <a:t>)</a:t>
            </a:r>
            <a:r>
              <a:rPr lang="en-US" altLang="zh-CN" sz="2800" b="1" dirty="0">
                <a:effectLst>
                  <a:outerShdw blurRad="38100" dist="38100" dir="2700000" algn="tl">
                    <a:srgbClr val="000000"/>
                  </a:outerShdw>
                </a:effectLst>
                <a:latin typeface="宋体" pitchFamily="2" charset="-122"/>
              </a:rPr>
              <a:t>→</a:t>
            </a:r>
            <a:r>
              <a:rPr lang="en-US" altLang="zh-CN" sz="2800" b="1" dirty="0">
                <a:effectLst>
                  <a:outerShdw blurRad="38100" dist="38100" dir="2700000" algn="tl">
                    <a:srgbClr val="000000"/>
                  </a:outerShdw>
                </a:effectLst>
                <a:latin typeface="Courier New" pitchFamily="49" charset="0"/>
                <a:cs typeface="Courier New" pitchFamily="49" charset="0"/>
              </a:rPr>
              <a:t>S</a:t>
            </a:r>
            <a:r>
              <a:rPr lang="en-US" altLang="zh-CN" sz="2800" b="1" baseline="-30000" dirty="0">
                <a:effectLst>
                  <a:outerShdw blurRad="38100" dist="38100" dir="2700000" algn="tl">
                    <a:srgbClr val="000000"/>
                  </a:outerShdw>
                </a:effectLst>
                <a:latin typeface="Courier New" pitchFamily="49" charset="0"/>
                <a:cs typeface="Courier New" pitchFamily="49" charset="0"/>
              </a:rPr>
              <a:t>1</a:t>
            </a:r>
            <a:endParaRPr lang="zh-CN" altLang="en-US" sz="2800" dirty="0"/>
          </a:p>
        </p:txBody>
      </p:sp>
      <p:sp>
        <p:nvSpPr>
          <p:cNvPr id="18443" name="AutoShape 25"/>
          <p:cNvSpPr>
            <a:spLocks/>
          </p:cNvSpPr>
          <p:nvPr/>
        </p:nvSpPr>
        <p:spPr bwMode="auto">
          <a:xfrm>
            <a:off x="5029200" y="457200"/>
            <a:ext cx="152400" cy="838200"/>
          </a:xfrm>
          <a:prstGeom prst="leftBrace">
            <a:avLst>
              <a:gd name="adj1" fmla="val 45833"/>
              <a:gd name="adj2" fmla="val 50000"/>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11047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23850" y="836613"/>
            <a:ext cx="8534400" cy="4093428"/>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3200" b="1" dirty="0">
                <a:latin typeface="宋体" pitchFamily="2" charset="-122"/>
              </a:rPr>
              <a:t>    张三是老师。</a:t>
            </a:r>
            <a:endParaRPr lang="zh-CN" altLang="en-US" sz="3200" b="1" dirty="0">
              <a:latin typeface="Courier New" pitchFamily="49" charset="0"/>
              <a:cs typeface="Courier New" pitchFamily="49" charset="0"/>
            </a:endParaRPr>
          </a:p>
          <a:p>
            <a:pPr algn="just" eaLnBrk="1" fontAlgn="auto" hangingPunct="1">
              <a:spcBef>
                <a:spcPts val="0"/>
              </a:spcBef>
              <a:spcAft>
                <a:spcPts val="0"/>
              </a:spcAft>
              <a:defRPr/>
            </a:pPr>
            <a:r>
              <a:rPr lang="zh-CN" altLang="en-US" dirty="0">
                <a:latin typeface="Times New Roman"/>
                <a:cs typeface="Courier New" pitchFamily="49" charset="0"/>
              </a:rPr>
              <a:t> </a:t>
            </a:r>
            <a:endParaRPr lang="zh-CN" altLang="en-US" dirty="0">
              <a:latin typeface="Courier New" pitchFamily="49" charset="0"/>
              <a:cs typeface="Courier New" pitchFamily="49" charset="0"/>
            </a:endParaRPr>
          </a:p>
          <a:p>
            <a:pPr algn="just" eaLnBrk="1" fontAlgn="auto" hangingPunct="1">
              <a:spcBef>
                <a:spcPts val="0"/>
              </a:spcBef>
              <a:spcAft>
                <a:spcPts val="0"/>
              </a:spcAft>
              <a:defRPr/>
            </a:pPr>
            <a:r>
              <a:rPr lang="zh-CN" altLang="en-US" dirty="0">
                <a:latin typeface="Courier New" pitchFamily="49" charset="0"/>
                <a:cs typeface="Courier New" pitchFamily="49" charset="0"/>
              </a:rPr>
              <a:t>    </a:t>
            </a:r>
          </a:p>
          <a:p>
            <a:pPr algn="just" eaLnBrk="1" fontAlgn="auto" hangingPunct="1">
              <a:spcBef>
                <a:spcPts val="0"/>
              </a:spcBef>
              <a:spcAft>
                <a:spcPts val="0"/>
              </a:spcAft>
              <a:defRPr/>
            </a:pPr>
            <a:endParaRPr lang="zh-CN" altLang="en-US" dirty="0">
              <a:latin typeface="Courier New" pitchFamily="49" charset="0"/>
              <a:cs typeface="Courier New" pitchFamily="49" charset="0"/>
            </a:endParaRPr>
          </a:p>
          <a:p>
            <a:pPr algn="just" eaLnBrk="1" fontAlgn="auto" hangingPunct="1">
              <a:spcBef>
                <a:spcPts val="0"/>
              </a:spcBef>
              <a:spcAft>
                <a:spcPts val="0"/>
              </a:spcAft>
              <a:defRPr/>
            </a:pPr>
            <a:r>
              <a:rPr lang="zh-CN" altLang="en-US" dirty="0">
                <a:latin typeface="Courier New" pitchFamily="49" charset="0"/>
                <a:cs typeface="Courier New" pitchFamily="49" charset="0"/>
              </a:rPr>
              <a:t>    </a:t>
            </a:r>
            <a:r>
              <a:rPr lang="zh-CN" altLang="en-US" sz="2800" b="1" dirty="0">
                <a:latin typeface="Courier New" pitchFamily="49" charset="0"/>
                <a:cs typeface="Courier New" pitchFamily="49" charset="0"/>
              </a:rPr>
              <a:t>    </a:t>
            </a:r>
            <a:r>
              <a:rPr lang="zh-CN" altLang="en-US" sz="2800" b="1" dirty="0">
                <a:latin typeface="宋体" pitchFamily="2" charset="-122"/>
              </a:rPr>
              <a:t>张三</a:t>
            </a:r>
            <a:r>
              <a:rPr lang="zh-CN" altLang="en-US" sz="2800" b="1" dirty="0">
                <a:latin typeface="Courier New" pitchFamily="49" charset="0"/>
                <a:cs typeface="Courier New" pitchFamily="49" charset="0"/>
              </a:rPr>
              <a:t>       </a:t>
            </a:r>
            <a:r>
              <a:rPr lang="zh-CN" altLang="en-US" sz="2800" b="1" dirty="0">
                <a:latin typeface="宋体" pitchFamily="2" charset="-122"/>
              </a:rPr>
              <a:t>是</a:t>
            </a:r>
            <a:r>
              <a:rPr lang="zh-CN" altLang="en-US" sz="2800" b="1" dirty="0">
                <a:latin typeface="Courier New" pitchFamily="49" charset="0"/>
                <a:cs typeface="Courier New" pitchFamily="49" charset="0"/>
              </a:rPr>
              <a:t>      </a:t>
            </a:r>
            <a:r>
              <a:rPr lang="zh-CN" altLang="en-US" sz="2800" b="1" dirty="0">
                <a:latin typeface="宋体" pitchFamily="2" charset="-122"/>
              </a:rPr>
              <a:t>老师</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dirty="0">
                <a:latin typeface="Courier New" pitchFamily="49" charset="0"/>
                <a:cs typeface="Courier New" pitchFamily="49" charset="0"/>
              </a:rPr>
              <a:t> </a:t>
            </a:r>
            <a:r>
              <a:rPr lang="zh-CN" altLang="en-US" sz="3200" b="1" dirty="0">
                <a:latin typeface="宋体" pitchFamily="2" charset="-122"/>
              </a:rPr>
              <a:t>→</a:t>
            </a:r>
            <a:r>
              <a:rPr lang="zh-CN" altLang="en-US" sz="3200" b="1" dirty="0">
                <a:latin typeface="Courier New" pitchFamily="49" charset="0"/>
                <a:cs typeface="Courier New" pitchFamily="49" charset="0"/>
              </a:rPr>
              <a:t> </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0</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1</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2 </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t</a:t>
            </a:r>
            <a:r>
              <a:rPr lang="en-US" altLang="zh-CN" sz="3200" b="1" dirty="0">
                <a:latin typeface="Courier New" pitchFamily="49" charset="0"/>
                <a:cs typeface="Courier New" pitchFamily="49" charset="0"/>
              </a:rPr>
              <a:t>   </a:t>
            </a:r>
          </a:p>
          <a:p>
            <a:pPr algn="just" eaLnBrk="1" fontAlgn="auto" hangingPunct="1">
              <a:spcBef>
                <a:spcPts val="0"/>
              </a:spcBef>
              <a:spcAft>
                <a:spcPts val="0"/>
              </a:spcAft>
              <a:defRPr/>
            </a:pP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endParaRPr lang="en-US" altLang="zh-CN" dirty="0">
              <a:latin typeface="Courier New" pitchFamily="49" charset="0"/>
              <a:cs typeface="Courier New" pitchFamily="49" charset="0"/>
            </a:endParaRPr>
          </a:p>
          <a:p>
            <a:pPr algn="just" eaLnBrk="1" fontAlgn="auto" hangingPunct="1">
              <a:spcBef>
                <a:spcPts val="0"/>
              </a:spcBef>
              <a:spcAft>
                <a:spcPts val="0"/>
              </a:spcAft>
              <a:defRPr/>
            </a:pPr>
            <a:endParaRPr lang="en-US" altLang="zh-CN" dirty="0">
              <a:latin typeface="Courier New" pitchFamily="49" charset="0"/>
              <a:cs typeface="Courier New" pitchFamily="49" charset="0"/>
            </a:endParaRPr>
          </a:p>
          <a:p>
            <a:pPr algn="just" eaLnBrk="1" fontAlgn="auto" hangingPunct="1">
              <a:spcBef>
                <a:spcPts val="0"/>
              </a:spcBef>
              <a:spcAft>
                <a:spcPts val="0"/>
              </a:spcAft>
              <a:defRPr/>
            </a:pP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(S</a:t>
            </a:r>
            <a:r>
              <a:rPr lang="en-US" altLang="zh-CN" b="1" baseline="-30000" dirty="0">
                <a:latin typeface="Courier New" pitchFamily="49" charset="0"/>
                <a:cs typeface="Courier New" pitchFamily="49" charset="0"/>
              </a:rPr>
              <a:t>t</a:t>
            </a:r>
            <a:r>
              <a:rPr lang="zh-CN" altLang="en-US" b="1" dirty="0">
                <a:latin typeface="宋体" pitchFamily="2" charset="-122"/>
              </a:rPr>
              <a:t>是终止状态</a:t>
            </a:r>
            <a:r>
              <a:rPr lang="zh-CN" altLang="en-US" b="1" dirty="0">
                <a:latin typeface="Courier New" pitchFamily="49" charset="0"/>
                <a:cs typeface="Courier New" pitchFamily="49" charset="0"/>
              </a:rPr>
              <a:t>)</a:t>
            </a:r>
          </a:p>
        </p:txBody>
      </p:sp>
      <p:sp>
        <p:nvSpPr>
          <p:cNvPr id="19459" name="Oval 5"/>
          <p:cNvSpPr>
            <a:spLocks noChangeArrowheads="1"/>
          </p:cNvSpPr>
          <p:nvPr/>
        </p:nvSpPr>
        <p:spPr bwMode="auto">
          <a:xfrm>
            <a:off x="990600" y="2895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9460" name="Oval 6"/>
          <p:cNvSpPr>
            <a:spLocks noChangeArrowheads="1"/>
          </p:cNvSpPr>
          <p:nvPr/>
        </p:nvSpPr>
        <p:spPr bwMode="auto">
          <a:xfrm>
            <a:off x="2895600" y="2895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9461" name="Oval 7"/>
          <p:cNvSpPr>
            <a:spLocks noChangeArrowheads="1"/>
          </p:cNvSpPr>
          <p:nvPr/>
        </p:nvSpPr>
        <p:spPr bwMode="auto">
          <a:xfrm>
            <a:off x="4953000" y="2895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9462" name="Oval 8"/>
          <p:cNvSpPr>
            <a:spLocks noChangeArrowheads="1"/>
          </p:cNvSpPr>
          <p:nvPr/>
        </p:nvSpPr>
        <p:spPr bwMode="auto">
          <a:xfrm>
            <a:off x="6781800" y="2895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9463" name="Oval 9"/>
          <p:cNvSpPr>
            <a:spLocks noChangeArrowheads="1"/>
          </p:cNvSpPr>
          <p:nvPr/>
        </p:nvSpPr>
        <p:spPr bwMode="auto">
          <a:xfrm>
            <a:off x="6858000" y="29718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9464" name="Freeform 10"/>
          <p:cNvSpPr>
            <a:spLocks/>
          </p:cNvSpPr>
          <p:nvPr/>
        </p:nvSpPr>
        <p:spPr bwMode="auto">
          <a:xfrm>
            <a:off x="1447800" y="2578100"/>
            <a:ext cx="1676400" cy="3937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65" name="Freeform 13"/>
          <p:cNvSpPr>
            <a:spLocks/>
          </p:cNvSpPr>
          <p:nvPr/>
        </p:nvSpPr>
        <p:spPr bwMode="auto">
          <a:xfrm>
            <a:off x="3505200" y="2590800"/>
            <a:ext cx="1600200" cy="3810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66" name="Freeform 14"/>
          <p:cNvSpPr>
            <a:spLocks/>
          </p:cNvSpPr>
          <p:nvPr/>
        </p:nvSpPr>
        <p:spPr bwMode="auto">
          <a:xfrm>
            <a:off x="5486400" y="2590800"/>
            <a:ext cx="1524000" cy="3810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extLst>
      <p:ext uri="{BB962C8B-B14F-4D97-AF65-F5344CB8AC3E}">
        <p14:creationId xmlns:p14="http://schemas.microsoft.com/office/powerpoint/2010/main" val="1511923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23850" y="333375"/>
            <a:ext cx="8093075" cy="4479925"/>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endParaRPr lang="zh-CN" altLang="en-US" dirty="0">
              <a:latin typeface="Courier New" pitchFamily="49" charset="0"/>
              <a:cs typeface="Courier New" pitchFamily="49" charset="0"/>
            </a:endParaRPr>
          </a:p>
          <a:p>
            <a:pPr algn="just" eaLnBrk="1" fontAlgn="auto" hangingPunct="1">
              <a:spcBef>
                <a:spcPts val="0"/>
              </a:spcBef>
              <a:spcAft>
                <a:spcPts val="0"/>
              </a:spcAft>
              <a:defRPr/>
            </a:pPr>
            <a:r>
              <a:rPr lang="zh-CN" altLang="en-US" dirty="0">
                <a:latin typeface="Times New Roman"/>
                <a:cs typeface="Courier New" pitchFamily="49" charset="0"/>
              </a:rPr>
              <a:t> </a:t>
            </a:r>
            <a:r>
              <a:rPr lang="zh-CN" altLang="en-US" sz="2800" b="1" dirty="0">
                <a:latin typeface="Courier New" pitchFamily="49" charset="0"/>
                <a:cs typeface="Courier New" pitchFamily="49" charset="0"/>
              </a:rPr>
              <a:t>       </a:t>
            </a:r>
            <a:r>
              <a:rPr lang="zh-CN" altLang="en-US" sz="2800" b="1" dirty="0">
                <a:latin typeface="宋体" pitchFamily="2" charset="-122"/>
              </a:rPr>
              <a:t>李四</a:t>
            </a:r>
            <a:r>
              <a:rPr lang="zh-CN" altLang="en-US" sz="2800" b="1" dirty="0">
                <a:latin typeface="Courier New" pitchFamily="49" charset="0"/>
                <a:cs typeface="Courier New" pitchFamily="49" charset="0"/>
              </a:rPr>
              <a:t>       </a:t>
            </a:r>
            <a:r>
              <a:rPr lang="zh-CN" altLang="en-US" sz="2800" b="1" dirty="0">
                <a:latin typeface="宋体" pitchFamily="2" charset="-122"/>
              </a:rPr>
              <a:t>读</a:t>
            </a:r>
            <a:r>
              <a:rPr lang="zh-CN" altLang="en-US" sz="2800" b="1" dirty="0">
                <a:latin typeface="Courier New" pitchFamily="49" charset="0"/>
                <a:cs typeface="Courier New" pitchFamily="49" charset="0"/>
              </a:rPr>
              <a:t>      </a:t>
            </a:r>
            <a:r>
              <a:rPr lang="zh-CN" altLang="en-US" sz="2800" b="1" dirty="0">
                <a:latin typeface="宋体" pitchFamily="2" charset="-122"/>
              </a:rPr>
              <a:t>小说</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r>
              <a:rPr lang="zh-CN" altLang="en-US" sz="2800" b="1" dirty="0">
                <a:solidFill>
                  <a:srgbClr val="FFCC00"/>
                </a:solidFill>
                <a:latin typeface="Courier New" pitchFamily="49" charset="0"/>
                <a:cs typeface="Courier New" pitchFamily="49" charset="0"/>
              </a:rPr>
              <a:t> </a:t>
            </a:r>
            <a:r>
              <a:rPr lang="zh-CN" altLang="en-US" sz="3200" b="1" dirty="0">
                <a:solidFill>
                  <a:srgbClr val="00B050"/>
                </a:solidFill>
                <a:latin typeface="宋体" pitchFamily="2" charset="-122"/>
              </a:rPr>
              <a:t>→</a:t>
            </a:r>
            <a:r>
              <a:rPr lang="zh-CN" altLang="en-US" sz="3200" b="1" dirty="0">
                <a:solidFill>
                  <a:srgbClr val="FFCC00"/>
                </a:solidFill>
                <a:latin typeface="Courier New" pitchFamily="49" charset="0"/>
                <a:cs typeface="Courier New" pitchFamily="49" charset="0"/>
              </a:rPr>
              <a:t> </a:t>
            </a:r>
            <a:r>
              <a:rPr lang="en-US" altLang="zh-CN" sz="3200" b="1" dirty="0">
                <a:solidFill>
                  <a:srgbClr val="FF0000"/>
                </a:solidFill>
                <a:latin typeface="Courier New" pitchFamily="49" charset="0"/>
                <a:cs typeface="Courier New" pitchFamily="49" charset="0"/>
              </a:rPr>
              <a:t>S</a:t>
            </a:r>
            <a:r>
              <a:rPr lang="en-US" altLang="zh-CN" sz="3200" b="1" baseline="-30000" dirty="0">
                <a:solidFill>
                  <a:srgbClr val="FF0000"/>
                </a:solidFill>
                <a:latin typeface="Courier New" pitchFamily="49" charset="0"/>
                <a:cs typeface="Courier New" pitchFamily="49" charset="0"/>
              </a:rPr>
              <a:t>0</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1</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2</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t</a:t>
            </a:r>
            <a:endParaRPr lang="en-US" altLang="zh-CN" sz="3200" b="1" dirty="0">
              <a:solidFill>
                <a:srgbClr val="FF0000"/>
              </a:solidFill>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Times New Roman"/>
                <a:cs typeface="Courier New" pitchFamily="49" charset="0"/>
              </a:rPr>
              <a:t> </a:t>
            </a: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2800" b="1" dirty="0">
                <a:latin typeface="Courier New" pitchFamily="49" charset="0"/>
                <a:cs typeface="Courier New" pitchFamily="49" charset="0"/>
              </a:rPr>
              <a:t>        </a:t>
            </a:r>
            <a:r>
              <a:rPr lang="zh-CN" altLang="en-US" sz="2800" b="1" dirty="0">
                <a:latin typeface="宋体" pitchFamily="2" charset="-122"/>
              </a:rPr>
              <a:t>王五</a:t>
            </a:r>
            <a:r>
              <a:rPr lang="zh-CN" altLang="en-US" sz="2800" b="1" dirty="0">
                <a:latin typeface="Courier New" pitchFamily="49" charset="0"/>
                <a:cs typeface="Courier New" pitchFamily="49" charset="0"/>
              </a:rPr>
              <a:t>      </a:t>
            </a:r>
            <a:r>
              <a:rPr lang="zh-CN" altLang="en-US" sz="2800" b="1" dirty="0">
                <a:latin typeface="宋体" pitchFamily="2" charset="-122"/>
              </a:rPr>
              <a:t>有</a:t>
            </a:r>
            <a:r>
              <a:rPr lang="zh-CN" altLang="en-US" sz="2800" b="1" dirty="0">
                <a:latin typeface="Courier New" pitchFamily="49" charset="0"/>
                <a:cs typeface="Courier New" pitchFamily="49" charset="0"/>
              </a:rPr>
              <a:t>       </a:t>
            </a:r>
            <a:r>
              <a:rPr lang="zh-CN" altLang="en-US" sz="2800" b="1" dirty="0">
                <a:latin typeface="宋体" pitchFamily="2" charset="-122"/>
              </a:rPr>
              <a:t>杂志</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r>
              <a:rPr lang="zh-CN" altLang="en-US" sz="3200" b="1" dirty="0">
                <a:solidFill>
                  <a:srgbClr val="00B050"/>
                </a:solidFill>
                <a:latin typeface="宋体" pitchFamily="2" charset="-122"/>
              </a:rPr>
              <a:t>→</a:t>
            </a:r>
            <a:r>
              <a:rPr lang="zh-CN" altLang="en-US" sz="3200" b="1" dirty="0">
                <a:solidFill>
                  <a:srgbClr val="FFCC00"/>
                </a:solidFill>
                <a:latin typeface="Courier New" pitchFamily="49" charset="0"/>
                <a:cs typeface="Courier New" pitchFamily="49" charset="0"/>
              </a:rPr>
              <a:t> </a:t>
            </a:r>
            <a:r>
              <a:rPr lang="en-US" altLang="zh-CN" sz="3200" b="1" dirty="0">
                <a:solidFill>
                  <a:srgbClr val="FF0000"/>
                </a:solidFill>
                <a:latin typeface="Courier New" pitchFamily="49" charset="0"/>
                <a:cs typeface="Courier New" pitchFamily="49" charset="0"/>
              </a:rPr>
              <a:t>S</a:t>
            </a:r>
            <a:r>
              <a:rPr lang="en-US" altLang="zh-CN" sz="3200" b="1" baseline="-30000" dirty="0">
                <a:solidFill>
                  <a:srgbClr val="FF0000"/>
                </a:solidFill>
                <a:latin typeface="Courier New" pitchFamily="49" charset="0"/>
                <a:cs typeface="Courier New" pitchFamily="49" charset="0"/>
              </a:rPr>
              <a:t>0</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1</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2</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t</a:t>
            </a:r>
          </a:p>
          <a:p>
            <a:pPr algn="just" eaLnBrk="1" fontAlgn="auto" hangingPunct="1">
              <a:spcBef>
                <a:spcPts val="0"/>
              </a:spcBef>
              <a:spcAft>
                <a:spcPts val="0"/>
              </a:spcAft>
              <a:defRPr/>
            </a:pPr>
            <a:r>
              <a:rPr lang="en-US" altLang="zh-CN" dirty="0">
                <a:latin typeface="Times New Roman"/>
                <a:cs typeface="Courier New" pitchFamily="49" charset="0"/>
              </a:rPr>
              <a:t> </a:t>
            </a:r>
            <a:endParaRPr lang="en-US" altLang="zh-CN" dirty="0">
              <a:latin typeface="Courier New" pitchFamily="49" charset="0"/>
              <a:cs typeface="Courier New" pitchFamily="49" charset="0"/>
            </a:endParaRPr>
          </a:p>
        </p:txBody>
      </p:sp>
      <p:sp>
        <p:nvSpPr>
          <p:cNvPr id="20483" name="Oval 5"/>
          <p:cNvSpPr>
            <a:spLocks noChangeArrowheads="1"/>
          </p:cNvSpPr>
          <p:nvPr/>
        </p:nvSpPr>
        <p:spPr bwMode="auto">
          <a:xfrm>
            <a:off x="1295400" y="3581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84" name="Oval 6"/>
          <p:cNvSpPr>
            <a:spLocks noChangeArrowheads="1"/>
          </p:cNvSpPr>
          <p:nvPr/>
        </p:nvSpPr>
        <p:spPr bwMode="auto">
          <a:xfrm>
            <a:off x="12954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85" name="Oval 7"/>
          <p:cNvSpPr>
            <a:spLocks noChangeArrowheads="1"/>
          </p:cNvSpPr>
          <p:nvPr/>
        </p:nvSpPr>
        <p:spPr bwMode="auto">
          <a:xfrm>
            <a:off x="31242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86" name="Oval 8"/>
          <p:cNvSpPr>
            <a:spLocks noChangeArrowheads="1"/>
          </p:cNvSpPr>
          <p:nvPr/>
        </p:nvSpPr>
        <p:spPr bwMode="auto">
          <a:xfrm>
            <a:off x="3124200" y="3581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87" name="Oval 9"/>
          <p:cNvSpPr>
            <a:spLocks noChangeArrowheads="1"/>
          </p:cNvSpPr>
          <p:nvPr/>
        </p:nvSpPr>
        <p:spPr bwMode="auto">
          <a:xfrm>
            <a:off x="49530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88" name="Oval 10"/>
          <p:cNvSpPr>
            <a:spLocks noChangeArrowheads="1"/>
          </p:cNvSpPr>
          <p:nvPr/>
        </p:nvSpPr>
        <p:spPr bwMode="auto">
          <a:xfrm>
            <a:off x="4953000" y="3581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89" name="Oval 11"/>
          <p:cNvSpPr>
            <a:spLocks noChangeArrowheads="1"/>
          </p:cNvSpPr>
          <p:nvPr/>
        </p:nvSpPr>
        <p:spPr bwMode="auto">
          <a:xfrm>
            <a:off x="68580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90" name="Oval 12"/>
          <p:cNvSpPr>
            <a:spLocks noChangeArrowheads="1"/>
          </p:cNvSpPr>
          <p:nvPr/>
        </p:nvSpPr>
        <p:spPr bwMode="auto">
          <a:xfrm>
            <a:off x="6858000" y="3581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91" name="Oval 13"/>
          <p:cNvSpPr>
            <a:spLocks noChangeArrowheads="1"/>
          </p:cNvSpPr>
          <p:nvPr/>
        </p:nvSpPr>
        <p:spPr bwMode="auto">
          <a:xfrm>
            <a:off x="6934200" y="13716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92" name="Oval 14"/>
          <p:cNvSpPr>
            <a:spLocks noChangeArrowheads="1"/>
          </p:cNvSpPr>
          <p:nvPr/>
        </p:nvSpPr>
        <p:spPr bwMode="auto">
          <a:xfrm>
            <a:off x="6934200" y="36576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0493" name="Freeform 15"/>
          <p:cNvSpPr>
            <a:spLocks/>
          </p:cNvSpPr>
          <p:nvPr/>
        </p:nvSpPr>
        <p:spPr bwMode="auto">
          <a:xfrm>
            <a:off x="5638800" y="990600"/>
            <a:ext cx="1524000" cy="3048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494" name="Freeform 16"/>
          <p:cNvSpPr>
            <a:spLocks/>
          </p:cNvSpPr>
          <p:nvPr/>
        </p:nvSpPr>
        <p:spPr bwMode="auto">
          <a:xfrm>
            <a:off x="3733800" y="1066800"/>
            <a:ext cx="1447800" cy="2286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495" name="Freeform 17"/>
          <p:cNvSpPr>
            <a:spLocks/>
          </p:cNvSpPr>
          <p:nvPr/>
        </p:nvSpPr>
        <p:spPr bwMode="auto">
          <a:xfrm>
            <a:off x="1676400" y="990600"/>
            <a:ext cx="1676400" cy="3175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496" name="Freeform 18"/>
          <p:cNvSpPr>
            <a:spLocks/>
          </p:cNvSpPr>
          <p:nvPr/>
        </p:nvSpPr>
        <p:spPr bwMode="auto">
          <a:xfrm>
            <a:off x="1828800" y="3276600"/>
            <a:ext cx="1524000" cy="3048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497" name="Freeform 19"/>
          <p:cNvSpPr>
            <a:spLocks/>
          </p:cNvSpPr>
          <p:nvPr/>
        </p:nvSpPr>
        <p:spPr bwMode="auto">
          <a:xfrm>
            <a:off x="3657600" y="3352800"/>
            <a:ext cx="1524000" cy="3048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498" name="Freeform 20"/>
          <p:cNvSpPr>
            <a:spLocks/>
          </p:cNvSpPr>
          <p:nvPr/>
        </p:nvSpPr>
        <p:spPr bwMode="auto">
          <a:xfrm>
            <a:off x="5486400" y="3276600"/>
            <a:ext cx="1676400" cy="3048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292" name="Text Box 28"/>
          <p:cNvSpPr txBox="1">
            <a:spLocks noChangeArrowheads="1"/>
          </p:cNvSpPr>
          <p:nvPr/>
        </p:nvSpPr>
        <p:spPr bwMode="auto">
          <a:xfrm>
            <a:off x="3067050" y="4940300"/>
            <a:ext cx="2606675" cy="762000"/>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en-US" altLang="zh-CN" sz="4400" b="1" dirty="0">
                <a:latin typeface="+mn-lt"/>
              </a:rPr>
              <a:t>n + v + n</a:t>
            </a:r>
          </a:p>
        </p:txBody>
      </p:sp>
    </p:spTree>
    <p:extLst>
      <p:ext uri="{BB962C8B-B14F-4D97-AF65-F5344CB8AC3E}">
        <p14:creationId xmlns:p14="http://schemas.microsoft.com/office/powerpoint/2010/main" val="3434570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381000" y="434975"/>
            <a:ext cx="8305800" cy="2492375"/>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dirty="0">
                <a:latin typeface="Times New Roman"/>
                <a:cs typeface="Courier New" pitchFamily="49" charset="0"/>
              </a:rPr>
              <a:t> </a:t>
            </a:r>
            <a:r>
              <a:rPr lang="zh-CN" altLang="en-US" sz="3200" dirty="0">
                <a:latin typeface="Courier New" pitchFamily="49" charset="0"/>
                <a:cs typeface="Courier New" pitchFamily="49" charset="0"/>
              </a:rPr>
              <a:t> </a:t>
            </a:r>
            <a:r>
              <a:rPr lang="zh-CN" altLang="en-US" sz="3200" b="1" dirty="0">
                <a:effectLst>
                  <a:outerShdw blurRad="38100" dist="38100" dir="2700000" algn="tl">
                    <a:srgbClr val="000000"/>
                  </a:outerShdw>
                </a:effectLst>
                <a:latin typeface="Courier New" pitchFamily="49" charset="0"/>
                <a:cs typeface="Courier New" pitchFamily="49" charset="0"/>
              </a:rPr>
              <a:t>      </a:t>
            </a:r>
            <a:r>
              <a:rPr lang="en-US" altLang="zh-CN" sz="3200" b="1" dirty="0">
                <a:effectLst>
                  <a:outerShdw blurRad="38100" dist="38100" dir="2700000" algn="tl">
                    <a:srgbClr val="000000"/>
                  </a:outerShdw>
                </a:effectLst>
                <a:latin typeface="Courier New" pitchFamily="49" charset="0"/>
                <a:cs typeface="Courier New" pitchFamily="49" charset="0"/>
              </a:rPr>
              <a:t>n        v        n</a:t>
            </a:r>
          </a:p>
          <a:p>
            <a:pPr algn="just" eaLnBrk="1" fontAlgn="auto" hangingPunct="1">
              <a:spcBef>
                <a:spcPts val="0"/>
              </a:spcBef>
              <a:spcAft>
                <a:spcPts val="0"/>
              </a:spcAft>
              <a:defRPr/>
            </a:pPr>
            <a:endParaRPr lang="en-US" altLang="zh-CN" sz="3200" b="1" dirty="0">
              <a:effectLst>
                <a:outerShdw blurRad="38100" dist="38100" dir="2700000" algn="tl">
                  <a:srgbClr val="000000"/>
                </a:outerShdw>
              </a:effectLst>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effectLst>
                  <a:outerShdw blurRad="38100" dist="38100" dir="2700000" algn="tl">
                    <a:srgbClr val="000000"/>
                  </a:outerShdw>
                </a:effectLst>
                <a:latin typeface="Courier New" pitchFamily="49" charset="0"/>
                <a:cs typeface="Courier New" pitchFamily="49" charset="0"/>
              </a:rPr>
              <a:t> </a:t>
            </a:r>
            <a:r>
              <a:rPr lang="en-US" altLang="zh-CN" sz="3200" b="1" dirty="0">
                <a:effectLst>
                  <a:outerShdw blurRad="38100" dist="38100" dir="2700000" algn="tl">
                    <a:srgbClr val="000000"/>
                  </a:outerShdw>
                </a:effectLst>
                <a:latin typeface="宋体" pitchFamily="2" charset="-122"/>
              </a:rPr>
              <a:t>→</a:t>
            </a:r>
            <a:r>
              <a:rPr lang="en-US" altLang="zh-CN" sz="3200" b="1" dirty="0">
                <a:effectLst>
                  <a:outerShdw blurRad="38100" dist="38100" dir="2700000" algn="tl">
                    <a:srgbClr val="000000"/>
                  </a:outerShdw>
                </a:effectLst>
                <a:latin typeface="Courier New" pitchFamily="49" charset="0"/>
                <a:cs typeface="Courier New" pitchFamily="49" charset="0"/>
              </a:rPr>
              <a:t> </a:t>
            </a:r>
            <a:r>
              <a:rPr lang="en-US" altLang="zh-CN" sz="3200" b="1" dirty="0">
                <a:solidFill>
                  <a:srgbClr val="FF0000"/>
                </a:solidFill>
                <a:effectLst>
                  <a:outerShdw blurRad="38100" dist="38100" dir="2700000" algn="tl">
                    <a:srgbClr val="000000"/>
                  </a:outerShdw>
                </a:effectLst>
                <a:latin typeface="Courier New" pitchFamily="49" charset="0"/>
                <a:cs typeface="Courier New" pitchFamily="49" charset="0"/>
              </a:rPr>
              <a:t>S</a:t>
            </a:r>
            <a:r>
              <a:rPr lang="en-US" altLang="zh-CN" sz="3200" b="1" baseline="-30000" dirty="0">
                <a:solidFill>
                  <a:srgbClr val="FF0000"/>
                </a:solidFill>
                <a:effectLst>
                  <a:outerShdw blurRad="38100" dist="38100" dir="2700000" algn="tl">
                    <a:srgbClr val="000000"/>
                  </a:outerShdw>
                </a:effectLst>
                <a:latin typeface="Courier New" pitchFamily="49" charset="0"/>
                <a:cs typeface="Courier New" pitchFamily="49" charset="0"/>
              </a:rPr>
              <a:t>0</a:t>
            </a:r>
            <a:r>
              <a:rPr lang="en-US" altLang="zh-CN" sz="3200" b="1" dirty="0">
                <a:solidFill>
                  <a:srgbClr val="FF0000"/>
                </a:solidFill>
                <a:effectLst>
                  <a:outerShdw blurRad="38100" dist="38100" dir="2700000" algn="tl">
                    <a:srgbClr val="000000"/>
                  </a:outerShdw>
                </a:effectLst>
                <a:latin typeface="Courier New" pitchFamily="49" charset="0"/>
                <a:cs typeface="Courier New" pitchFamily="49" charset="0"/>
              </a:rPr>
              <a:t>       S</a:t>
            </a:r>
            <a:r>
              <a:rPr lang="en-US" altLang="zh-CN" sz="3200" b="1" baseline="-30000" dirty="0">
                <a:solidFill>
                  <a:srgbClr val="FF0000"/>
                </a:solidFill>
                <a:effectLst>
                  <a:outerShdw blurRad="38100" dist="38100" dir="2700000" algn="tl">
                    <a:srgbClr val="000000"/>
                  </a:outerShdw>
                </a:effectLst>
                <a:latin typeface="Courier New" pitchFamily="49" charset="0"/>
                <a:cs typeface="Courier New" pitchFamily="49" charset="0"/>
              </a:rPr>
              <a:t>1</a:t>
            </a:r>
            <a:r>
              <a:rPr lang="en-US" altLang="zh-CN" sz="3200" b="1" dirty="0">
                <a:solidFill>
                  <a:srgbClr val="FF0000"/>
                </a:solidFill>
                <a:effectLst>
                  <a:outerShdw blurRad="38100" dist="38100" dir="2700000" algn="tl">
                    <a:srgbClr val="000000"/>
                  </a:outerShdw>
                </a:effectLst>
                <a:latin typeface="Courier New" pitchFamily="49" charset="0"/>
                <a:cs typeface="Courier New" pitchFamily="49" charset="0"/>
              </a:rPr>
              <a:t>       S</a:t>
            </a:r>
            <a:r>
              <a:rPr lang="en-US" altLang="zh-CN" sz="3200" b="1" baseline="-30000" dirty="0">
                <a:solidFill>
                  <a:srgbClr val="FF0000"/>
                </a:solidFill>
                <a:effectLst>
                  <a:outerShdw blurRad="38100" dist="38100" dir="2700000" algn="tl">
                    <a:srgbClr val="000000"/>
                  </a:outerShdw>
                </a:effectLst>
                <a:latin typeface="Courier New" pitchFamily="49" charset="0"/>
                <a:cs typeface="Courier New" pitchFamily="49" charset="0"/>
              </a:rPr>
              <a:t>2</a:t>
            </a:r>
            <a:r>
              <a:rPr lang="en-US" altLang="zh-CN" sz="3200" b="1" dirty="0">
                <a:solidFill>
                  <a:srgbClr val="FF0000"/>
                </a:solidFill>
                <a:effectLst>
                  <a:outerShdw blurRad="38100" dist="38100" dir="2700000" algn="tl">
                    <a:srgbClr val="000000"/>
                  </a:outerShdw>
                </a:effectLst>
                <a:latin typeface="Courier New" pitchFamily="49" charset="0"/>
                <a:cs typeface="Courier New" pitchFamily="49" charset="0"/>
              </a:rPr>
              <a:t>       S</a:t>
            </a:r>
            <a:r>
              <a:rPr lang="en-US" altLang="zh-CN" sz="3200" b="1" baseline="-30000" dirty="0">
                <a:solidFill>
                  <a:srgbClr val="FF0000"/>
                </a:solidFill>
                <a:effectLst>
                  <a:outerShdw blurRad="38100" dist="38100" dir="2700000" algn="tl">
                    <a:srgbClr val="000000"/>
                  </a:outerShdw>
                </a:effectLst>
                <a:latin typeface="Courier New" pitchFamily="49" charset="0"/>
                <a:cs typeface="Courier New" pitchFamily="49" charset="0"/>
              </a:rPr>
              <a:t>t</a:t>
            </a:r>
            <a:r>
              <a:rPr lang="en-US" altLang="zh-CN" sz="3200" b="1" dirty="0">
                <a:solidFill>
                  <a:srgbClr val="FF0000"/>
                </a:solidFill>
                <a:effectLst>
                  <a:outerShdw blurRad="38100" dist="38100" dir="2700000" algn="tl">
                    <a:srgbClr val="000000"/>
                  </a:outerShdw>
                </a:effectLst>
                <a:latin typeface="Courier New" pitchFamily="49" charset="0"/>
                <a:cs typeface="Courier New" pitchFamily="49" charset="0"/>
              </a:rPr>
              <a:t> </a:t>
            </a:r>
          </a:p>
          <a:p>
            <a:pPr algn="just" eaLnBrk="1" fontAlgn="auto" hangingPunct="1">
              <a:spcBef>
                <a:spcPts val="0"/>
              </a:spcBef>
              <a:spcAft>
                <a:spcPts val="0"/>
              </a:spcAft>
              <a:defRPr/>
            </a:pPr>
            <a:r>
              <a:rPr lang="en-US" altLang="zh-CN" sz="3200" dirty="0">
                <a:latin typeface="Times New Roman"/>
                <a:cs typeface="Courier New" pitchFamily="49" charset="0"/>
              </a:rPr>
              <a:t> </a:t>
            </a:r>
            <a:endParaRPr lang="en-US" altLang="zh-CN" sz="3200"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effectLst>
                  <a:outerShdw blurRad="38100" dist="38100" dir="2700000" algn="tl">
                    <a:srgbClr val="000000"/>
                  </a:outerShdw>
                </a:effectLst>
                <a:latin typeface="Times New Roman"/>
                <a:cs typeface="Courier New" pitchFamily="49" charset="0"/>
              </a:rPr>
              <a:t> </a:t>
            </a:r>
            <a:endParaRPr lang="zh-CN" altLang="en-US" sz="2800" b="1" dirty="0">
              <a:effectLst>
                <a:outerShdw blurRad="38100" dist="38100" dir="2700000" algn="tl">
                  <a:srgbClr val="000000"/>
                </a:outerShdw>
              </a:effectLst>
              <a:latin typeface="Courier New" pitchFamily="49" charset="0"/>
              <a:cs typeface="Courier New" pitchFamily="49" charset="0"/>
            </a:endParaRPr>
          </a:p>
        </p:txBody>
      </p:sp>
      <p:sp>
        <p:nvSpPr>
          <p:cNvPr id="12293" name="Text Box 5"/>
          <p:cNvSpPr txBox="1">
            <a:spLocks noChangeArrowheads="1"/>
          </p:cNvSpPr>
          <p:nvPr/>
        </p:nvSpPr>
        <p:spPr bwMode="auto">
          <a:xfrm>
            <a:off x="1141413" y="2781300"/>
            <a:ext cx="3429000" cy="3119438"/>
          </a:xfrm>
          <a:prstGeom prst="rect">
            <a:avLst/>
          </a:prstGeom>
          <a:noFill/>
          <a:ln w="38100">
            <a:solidFill>
              <a:schemeClr val="tx2"/>
            </a:solidFill>
            <a:miter lim="800000"/>
            <a:headEnd/>
            <a:tailEnd/>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just" eaLnBrk="1" hangingPunct="1">
              <a:defRPr/>
            </a:pPr>
            <a:r>
              <a:rPr lang="zh-CN" altLang="en-US" sz="2800" b="1" dirty="0">
                <a:latin typeface="宋体" panose="02010600030101010101" pitchFamily="2" charset="-122"/>
              </a:rPr>
              <a:t>张三 </a:t>
            </a:r>
            <a:r>
              <a:rPr lang="en-US" altLang="zh-CN" sz="2800" b="1" dirty="0">
                <a:latin typeface="Courier New" panose="02070309020205020404" pitchFamily="49" charset="0"/>
                <a:cs typeface="Courier New" panose="02070309020205020404" pitchFamily="49" charset="0"/>
              </a:rPr>
              <a:t>n    </a:t>
            </a:r>
            <a:r>
              <a:rPr lang="zh-CN" altLang="en-US" sz="2800" b="1" dirty="0">
                <a:latin typeface="宋体" panose="02010600030101010101" pitchFamily="2" charset="-122"/>
              </a:rPr>
              <a:t>读 </a:t>
            </a:r>
            <a:r>
              <a:rPr lang="en-US" altLang="zh-CN" sz="2800" b="1" dirty="0">
                <a:latin typeface="Courier New" panose="02070309020205020404" pitchFamily="49" charset="0"/>
                <a:cs typeface="Courier New" panose="02070309020205020404" pitchFamily="49" charset="0"/>
              </a:rPr>
              <a:t>v</a:t>
            </a:r>
          </a:p>
          <a:p>
            <a:pPr algn="just" eaLnBrk="1" hangingPunct="1">
              <a:defRPr/>
            </a:pPr>
            <a:r>
              <a:rPr lang="zh-CN" altLang="en-US" sz="2800" b="1" dirty="0">
                <a:latin typeface="宋体" panose="02010600030101010101" pitchFamily="2" charset="-122"/>
              </a:rPr>
              <a:t>李四 </a:t>
            </a:r>
            <a:r>
              <a:rPr lang="en-US" altLang="zh-CN" sz="2800" b="1" dirty="0">
                <a:latin typeface="Courier New" panose="02070309020205020404" pitchFamily="49" charset="0"/>
              </a:rPr>
              <a:t>n    </a:t>
            </a:r>
            <a:r>
              <a:rPr lang="zh-CN" altLang="en-US" sz="2800" b="1" dirty="0">
                <a:latin typeface="宋体" panose="02010600030101010101" pitchFamily="2" charset="-122"/>
              </a:rPr>
              <a:t>是 </a:t>
            </a:r>
            <a:r>
              <a:rPr lang="en-US" altLang="zh-CN" sz="2800" b="1" dirty="0">
                <a:latin typeface="Courier New" panose="02070309020205020404" pitchFamily="49" charset="0"/>
              </a:rPr>
              <a:t>v</a:t>
            </a:r>
          </a:p>
          <a:p>
            <a:pPr algn="just" eaLnBrk="1" hangingPunct="1">
              <a:defRPr/>
            </a:pPr>
            <a:r>
              <a:rPr lang="zh-CN" altLang="en-US" sz="2800" b="1" dirty="0">
                <a:latin typeface="宋体" panose="02010600030101010101" pitchFamily="2" charset="-122"/>
              </a:rPr>
              <a:t>王五 </a:t>
            </a:r>
            <a:r>
              <a:rPr lang="en-US" altLang="zh-CN" sz="2800" b="1" dirty="0">
                <a:latin typeface="宋体" panose="02010600030101010101" pitchFamily="2" charset="-122"/>
              </a:rPr>
              <a:t>n</a:t>
            </a:r>
            <a:r>
              <a:rPr lang="en-US" altLang="zh-CN" sz="2800" b="1" dirty="0">
                <a:latin typeface="Courier New" panose="02070309020205020404" pitchFamily="49" charset="0"/>
              </a:rPr>
              <a:t>    </a:t>
            </a:r>
            <a:r>
              <a:rPr lang="zh-CN" altLang="en-US" sz="2800" b="1" dirty="0">
                <a:latin typeface="宋体" panose="02010600030101010101" pitchFamily="2" charset="-122"/>
              </a:rPr>
              <a:t>有 </a:t>
            </a:r>
            <a:r>
              <a:rPr lang="en-US" altLang="zh-CN" sz="2800" b="1" dirty="0">
                <a:latin typeface="Courier New" panose="02070309020205020404" pitchFamily="49" charset="0"/>
              </a:rPr>
              <a:t>v</a:t>
            </a:r>
          </a:p>
          <a:p>
            <a:pPr algn="just" eaLnBrk="1" hangingPunct="1">
              <a:defRPr/>
            </a:pPr>
            <a:r>
              <a:rPr lang="zh-CN" altLang="en-US" sz="2800" b="1" dirty="0">
                <a:latin typeface="宋体" panose="02010600030101010101" pitchFamily="2" charset="-122"/>
              </a:rPr>
              <a:t>老师 </a:t>
            </a:r>
            <a:r>
              <a:rPr lang="en-US" altLang="zh-CN" sz="2800" b="1" dirty="0">
                <a:latin typeface="Courier New" panose="02070309020205020404" pitchFamily="49" charset="0"/>
              </a:rPr>
              <a:t>n    </a:t>
            </a:r>
            <a:r>
              <a:rPr lang="zh-CN" altLang="en-US" sz="2800" b="1" dirty="0">
                <a:latin typeface="Courier New" panose="02070309020205020404" pitchFamily="49" charset="0"/>
              </a:rPr>
              <a:t>买 </a:t>
            </a:r>
            <a:r>
              <a:rPr lang="en-US" altLang="zh-CN" sz="2800" b="1" dirty="0">
                <a:latin typeface="Courier New" panose="02070309020205020404" pitchFamily="49" charset="0"/>
              </a:rPr>
              <a:t>v </a:t>
            </a:r>
          </a:p>
          <a:p>
            <a:pPr algn="just" eaLnBrk="1" hangingPunct="1">
              <a:defRPr/>
            </a:pPr>
            <a:r>
              <a:rPr lang="zh-CN" altLang="en-US" sz="2800" b="1" dirty="0">
                <a:latin typeface="宋体" panose="02010600030101010101" pitchFamily="2" charset="-122"/>
              </a:rPr>
              <a:t>小说 </a:t>
            </a:r>
            <a:r>
              <a:rPr lang="en-US" altLang="zh-CN" sz="2800" b="1" dirty="0">
                <a:latin typeface="Courier New" panose="02070309020205020404" pitchFamily="49" charset="0"/>
              </a:rPr>
              <a:t>n    </a:t>
            </a:r>
            <a:r>
              <a:rPr lang="zh-CN" altLang="en-US" sz="2800" b="1" dirty="0">
                <a:latin typeface="Courier New" panose="02070309020205020404" pitchFamily="49" charset="0"/>
              </a:rPr>
              <a:t>看 </a:t>
            </a:r>
            <a:r>
              <a:rPr lang="en-US" altLang="zh-CN" sz="2800" b="1" dirty="0">
                <a:latin typeface="Courier New" panose="02070309020205020404" pitchFamily="49" charset="0"/>
              </a:rPr>
              <a:t>v</a:t>
            </a:r>
          </a:p>
          <a:p>
            <a:pPr algn="just" eaLnBrk="1" hangingPunct="1">
              <a:defRPr/>
            </a:pPr>
            <a:r>
              <a:rPr lang="zh-CN" altLang="en-US" sz="2800" b="1" dirty="0">
                <a:latin typeface="宋体" panose="02010600030101010101" pitchFamily="2" charset="-122"/>
              </a:rPr>
              <a:t>杂志 </a:t>
            </a:r>
            <a:r>
              <a:rPr lang="en-US" altLang="zh-CN" sz="2800" b="1" dirty="0">
                <a:latin typeface="Courier New" panose="02070309020205020404" pitchFamily="49" charset="0"/>
              </a:rPr>
              <a:t>n    </a:t>
            </a:r>
            <a:r>
              <a:rPr lang="zh-CN" altLang="en-US" sz="2800" b="1" dirty="0">
                <a:latin typeface="Courier New" panose="02070309020205020404" pitchFamily="49" charset="0"/>
              </a:rPr>
              <a:t>借 </a:t>
            </a:r>
            <a:r>
              <a:rPr lang="en-US" altLang="zh-CN" sz="2800" b="1" dirty="0">
                <a:latin typeface="Courier New" panose="02070309020205020404" pitchFamily="49" charset="0"/>
              </a:rPr>
              <a:t>v</a:t>
            </a:r>
          </a:p>
          <a:p>
            <a:pPr algn="just" eaLnBrk="1" hangingPunct="1">
              <a:defRPr/>
            </a:pPr>
            <a:r>
              <a:rPr lang="en-US" altLang="zh-CN" sz="2800" b="1" dirty="0">
                <a:latin typeface="Times New Roman" panose="02020603050405020304" pitchFamily="18" charset="0"/>
              </a:rPr>
              <a:t>……</a:t>
            </a:r>
            <a:r>
              <a:rPr lang="en-US" altLang="zh-CN" sz="2800" b="1" dirty="0">
                <a:latin typeface="Courier New" panose="02070309020205020404" pitchFamily="49" charset="0"/>
              </a:rPr>
              <a:t>       </a:t>
            </a:r>
            <a:r>
              <a:rPr lang="en-US" altLang="zh-CN" sz="2800" b="1" dirty="0">
                <a:latin typeface="Times New Roman" panose="02020603050405020304" pitchFamily="18" charset="0"/>
              </a:rPr>
              <a:t>……</a:t>
            </a:r>
            <a:endParaRPr lang="zh-CN" altLang="en-US" dirty="0"/>
          </a:p>
        </p:txBody>
      </p:sp>
      <p:sp>
        <p:nvSpPr>
          <p:cNvPr id="21508" name="Oval 6"/>
          <p:cNvSpPr>
            <a:spLocks noChangeArrowheads="1"/>
          </p:cNvSpPr>
          <p:nvPr/>
        </p:nvSpPr>
        <p:spPr bwMode="auto">
          <a:xfrm>
            <a:off x="11430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1509" name="Oval 7"/>
          <p:cNvSpPr>
            <a:spLocks noChangeArrowheads="1"/>
          </p:cNvSpPr>
          <p:nvPr/>
        </p:nvSpPr>
        <p:spPr bwMode="auto">
          <a:xfrm>
            <a:off x="32004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1510" name="Oval 8"/>
          <p:cNvSpPr>
            <a:spLocks noChangeArrowheads="1"/>
          </p:cNvSpPr>
          <p:nvPr/>
        </p:nvSpPr>
        <p:spPr bwMode="auto">
          <a:xfrm>
            <a:off x="53340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1511" name="Oval 9"/>
          <p:cNvSpPr>
            <a:spLocks noChangeArrowheads="1"/>
          </p:cNvSpPr>
          <p:nvPr/>
        </p:nvSpPr>
        <p:spPr bwMode="auto">
          <a:xfrm>
            <a:off x="7467600" y="1295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1512" name="Oval 10"/>
          <p:cNvSpPr>
            <a:spLocks noChangeArrowheads="1"/>
          </p:cNvSpPr>
          <p:nvPr/>
        </p:nvSpPr>
        <p:spPr bwMode="auto">
          <a:xfrm>
            <a:off x="7543800" y="13716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1513" name="Freeform 11"/>
          <p:cNvSpPr>
            <a:spLocks/>
          </p:cNvSpPr>
          <p:nvPr/>
        </p:nvSpPr>
        <p:spPr bwMode="auto">
          <a:xfrm>
            <a:off x="1600200" y="990600"/>
            <a:ext cx="1676400" cy="3937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14" name="Freeform 12"/>
          <p:cNvSpPr>
            <a:spLocks/>
          </p:cNvSpPr>
          <p:nvPr/>
        </p:nvSpPr>
        <p:spPr bwMode="auto">
          <a:xfrm>
            <a:off x="3810000" y="990600"/>
            <a:ext cx="1676400" cy="3937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15" name="Freeform 13"/>
          <p:cNvSpPr>
            <a:spLocks/>
          </p:cNvSpPr>
          <p:nvPr/>
        </p:nvSpPr>
        <p:spPr bwMode="auto">
          <a:xfrm>
            <a:off x="6011863" y="990600"/>
            <a:ext cx="1608137" cy="350838"/>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306" name="Text Box 18"/>
          <p:cNvSpPr txBox="1">
            <a:spLocks noChangeArrowheads="1"/>
          </p:cNvSpPr>
          <p:nvPr/>
        </p:nvSpPr>
        <p:spPr bwMode="auto">
          <a:xfrm>
            <a:off x="5105400" y="3276600"/>
            <a:ext cx="3733800" cy="2554545"/>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zh-CN" altLang="en-US" sz="3200" b="1" dirty="0">
                <a:solidFill>
                  <a:srgbClr val="FF0000"/>
                </a:solidFill>
                <a:latin typeface="+mn-lt"/>
              </a:rPr>
              <a:t>张三 是 老师。</a:t>
            </a:r>
          </a:p>
          <a:p>
            <a:pPr eaLnBrk="1" fontAlgn="auto" hangingPunct="1">
              <a:spcBef>
                <a:spcPts val="0"/>
              </a:spcBef>
              <a:spcAft>
                <a:spcPts val="0"/>
              </a:spcAft>
              <a:defRPr/>
            </a:pPr>
            <a:endParaRPr lang="zh-CN" altLang="en-US" sz="3200" b="1" dirty="0">
              <a:solidFill>
                <a:srgbClr val="FF0000"/>
              </a:solidFill>
              <a:latin typeface="+mn-lt"/>
            </a:endParaRPr>
          </a:p>
          <a:p>
            <a:pPr eaLnBrk="1" fontAlgn="auto" hangingPunct="1">
              <a:spcBef>
                <a:spcPts val="0"/>
              </a:spcBef>
              <a:spcAft>
                <a:spcPts val="0"/>
              </a:spcAft>
              <a:defRPr/>
            </a:pPr>
            <a:r>
              <a:rPr lang="zh-CN" altLang="en-US" sz="3200" b="1" dirty="0">
                <a:solidFill>
                  <a:srgbClr val="FF0000"/>
                </a:solidFill>
                <a:latin typeface="+mn-lt"/>
              </a:rPr>
              <a:t>李四 有 杂志。</a:t>
            </a:r>
          </a:p>
          <a:p>
            <a:pPr eaLnBrk="1" fontAlgn="auto" hangingPunct="1">
              <a:spcBef>
                <a:spcPts val="0"/>
              </a:spcBef>
              <a:spcAft>
                <a:spcPts val="0"/>
              </a:spcAft>
              <a:defRPr/>
            </a:pPr>
            <a:r>
              <a:rPr lang="zh-CN" altLang="en-US" sz="3200" b="1" dirty="0">
                <a:solidFill>
                  <a:srgbClr val="FF0000"/>
                </a:solidFill>
                <a:latin typeface="+mn-lt"/>
              </a:rPr>
              <a:t>王五 看 小说。</a:t>
            </a:r>
          </a:p>
          <a:p>
            <a:pPr eaLnBrk="1" fontAlgn="auto" hangingPunct="1">
              <a:spcBef>
                <a:spcPts val="0"/>
              </a:spcBef>
              <a:spcAft>
                <a:spcPts val="0"/>
              </a:spcAft>
              <a:defRPr/>
            </a:pPr>
            <a:r>
              <a:rPr lang="zh-CN" altLang="en-US" sz="3200" b="1" dirty="0">
                <a:solidFill>
                  <a:srgbClr val="FF0000"/>
                </a:solidFill>
                <a:latin typeface="+mn-lt"/>
              </a:rPr>
              <a:t>……</a:t>
            </a:r>
          </a:p>
        </p:txBody>
      </p:sp>
    </p:spTree>
    <p:extLst>
      <p:ext uri="{BB962C8B-B14F-4D97-AF65-F5344CB8AC3E}">
        <p14:creationId xmlns:p14="http://schemas.microsoft.com/office/powerpoint/2010/main" val="319550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611188" y="549275"/>
            <a:ext cx="8397875" cy="1508125"/>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2800" b="1" dirty="0">
                <a:latin typeface="宋体" pitchFamily="2" charset="-122"/>
              </a:rPr>
              <a:t>整个过程图示如下：</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Times New Roman"/>
                <a:cs typeface="Courier New" pitchFamily="49" charset="0"/>
              </a:rPr>
              <a:t> </a:t>
            </a:r>
            <a:r>
              <a:rPr lang="en-US" altLang="zh-CN" sz="3200" b="1" dirty="0">
                <a:latin typeface="Courier New" pitchFamily="49" charset="0"/>
                <a:cs typeface="Courier New" pitchFamily="49" charset="0"/>
              </a:rPr>
              <a:t>                    </a:t>
            </a:r>
            <a:r>
              <a:rPr lang="en-US" altLang="zh-CN" sz="2800" b="1" dirty="0">
                <a:latin typeface="Courier New" pitchFamily="49" charset="0"/>
                <a:cs typeface="Courier New" pitchFamily="49" charset="0"/>
              </a:rPr>
              <a:t>S</a:t>
            </a:r>
            <a:r>
              <a:rPr lang="en-US" altLang="zh-CN" sz="2800" b="1" baseline="-30000" dirty="0">
                <a:latin typeface="Courier New" pitchFamily="49" charset="0"/>
                <a:cs typeface="Courier New" pitchFamily="49" charset="0"/>
              </a:rPr>
              <a:t>t</a:t>
            </a:r>
            <a:r>
              <a:rPr lang="en-US" altLang="zh-CN" sz="2800" b="1" dirty="0">
                <a:latin typeface="宋体" pitchFamily="2" charset="-122"/>
              </a:rPr>
              <a:t>（</a:t>
            </a:r>
            <a:r>
              <a:rPr lang="zh-CN" altLang="en-US" sz="2800" b="1" dirty="0">
                <a:latin typeface="宋体" pitchFamily="2" charset="-122"/>
              </a:rPr>
              <a:t>终止状态）</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3200" dirty="0">
                <a:latin typeface="Times New Roman"/>
                <a:cs typeface="Courier New" pitchFamily="49" charset="0"/>
              </a:rPr>
              <a:t> </a:t>
            </a:r>
            <a:endParaRPr lang="zh-CN" altLang="en-US" sz="3200" dirty="0">
              <a:latin typeface="Courier New" pitchFamily="49" charset="0"/>
              <a:cs typeface="Courier New"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418399867"/>
              </p:ext>
            </p:extLst>
          </p:nvPr>
        </p:nvGraphicFramePr>
        <p:xfrm>
          <a:off x="971550" y="1989138"/>
          <a:ext cx="7196137" cy="2700337"/>
        </p:xfrm>
        <a:graphic>
          <a:graphicData uri="http://schemas.openxmlformats.org/drawingml/2006/table">
            <a:tbl>
              <a:tblPr firstRow="1" firstCol="1" bandRow="1">
                <a:tableStyleId>{073A0DAA-6AF3-43AB-8588-CEC1D06C72B9}</a:tableStyleId>
              </a:tblPr>
              <a:tblGrid>
                <a:gridCol w="1439048">
                  <a:extLst>
                    <a:ext uri="{9D8B030D-6E8A-4147-A177-3AD203B41FA5}">
                      <a16:colId xmlns:a16="http://schemas.microsoft.com/office/drawing/2014/main" val="3925762919"/>
                    </a:ext>
                  </a:extLst>
                </a:gridCol>
                <a:gridCol w="1439048">
                  <a:extLst>
                    <a:ext uri="{9D8B030D-6E8A-4147-A177-3AD203B41FA5}">
                      <a16:colId xmlns:a16="http://schemas.microsoft.com/office/drawing/2014/main" val="4264842691"/>
                    </a:ext>
                  </a:extLst>
                </a:gridCol>
                <a:gridCol w="1439048">
                  <a:extLst>
                    <a:ext uri="{9D8B030D-6E8A-4147-A177-3AD203B41FA5}">
                      <a16:colId xmlns:a16="http://schemas.microsoft.com/office/drawing/2014/main" val="2379788791"/>
                    </a:ext>
                  </a:extLst>
                </a:gridCol>
                <a:gridCol w="1439048">
                  <a:extLst>
                    <a:ext uri="{9D8B030D-6E8A-4147-A177-3AD203B41FA5}">
                      <a16:colId xmlns:a16="http://schemas.microsoft.com/office/drawing/2014/main" val="3890445476"/>
                    </a:ext>
                  </a:extLst>
                </a:gridCol>
                <a:gridCol w="1439945">
                  <a:extLst>
                    <a:ext uri="{9D8B030D-6E8A-4147-A177-3AD203B41FA5}">
                      <a16:colId xmlns:a16="http://schemas.microsoft.com/office/drawing/2014/main" val="2945098897"/>
                    </a:ext>
                  </a:extLst>
                </a:gridCol>
              </a:tblGrid>
              <a:tr h="648136">
                <a:tc>
                  <a:txBody>
                    <a:bodyPr/>
                    <a:lstStyle/>
                    <a:p>
                      <a:pPr algn="ctr">
                        <a:spcAft>
                          <a:spcPts val="0"/>
                        </a:spcAft>
                      </a:pPr>
                      <a:r>
                        <a:rPr lang="zh-CN" sz="2400" kern="100" dirty="0">
                          <a:effectLst/>
                          <a:latin typeface="Times New Roman" panose="02020603050405020304" pitchFamily="18" charset="0"/>
                          <a:cs typeface="Times New Roman" panose="02020603050405020304" pitchFamily="18" charset="0"/>
                        </a:rPr>
                        <a:t>输入词</a:t>
                      </a:r>
                      <a:endParaRPr lang="zh-CN" sz="2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zh-CN" sz="2400" kern="100" dirty="0">
                          <a:effectLst/>
                          <a:latin typeface="Times New Roman" panose="02020603050405020304" pitchFamily="18" charset="0"/>
                          <a:cs typeface="Times New Roman" panose="02020603050405020304" pitchFamily="18" charset="0"/>
                        </a:rPr>
                        <a:t>词类</a:t>
                      </a:r>
                      <a:endParaRPr lang="zh-CN" sz="2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目前状态</a:t>
                      </a:r>
                      <a:endParaRPr lang="zh-CN" sz="24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线路</a:t>
                      </a:r>
                      <a:endParaRPr lang="zh-CN" sz="24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下个状态</a:t>
                      </a:r>
                      <a:endParaRPr lang="zh-CN" sz="24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extLst>
                  <a:ext uri="{0D108BD9-81ED-4DB2-BD59-A6C34878D82A}">
                    <a16:rowId xmlns:a16="http://schemas.microsoft.com/office/drawing/2014/main" val="1536142953"/>
                  </a:ext>
                </a:extLst>
              </a:tr>
              <a:tr h="684067">
                <a:tc>
                  <a:txBody>
                    <a:bodyPr/>
                    <a:lstStyle/>
                    <a:p>
                      <a:pPr algn="ctr">
                        <a:spcAft>
                          <a:spcPts val="0"/>
                        </a:spcAft>
                      </a:pPr>
                      <a:r>
                        <a:rPr lang="zh-CN" sz="2400" kern="100" dirty="0">
                          <a:effectLst/>
                          <a:latin typeface="Times New Roman" panose="02020603050405020304" pitchFamily="18" charset="0"/>
                          <a:cs typeface="Times New Roman" panose="02020603050405020304" pitchFamily="18" charset="0"/>
                        </a:rPr>
                        <a:t>张三</a:t>
                      </a:r>
                      <a:endParaRPr lang="zh-CN" sz="2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n</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S0</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a:effectLst/>
                          <a:latin typeface="Times New Roman" panose="02020603050405020304" pitchFamily="18" charset="0"/>
                          <a:cs typeface="Times New Roman" panose="02020603050405020304" pitchFamily="18" charset="0"/>
                        </a:rPr>
                        <a:t>n</a:t>
                      </a:r>
                      <a:endParaRPr lang="zh-CN" sz="36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a:effectLst/>
                          <a:latin typeface="Times New Roman" panose="02020603050405020304" pitchFamily="18" charset="0"/>
                          <a:cs typeface="Times New Roman" panose="02020603050405020304" pitchFamily="18" charset="0"/>
                        </a:rPr>
                        <a:t>S1</a:t>
                      </a:r>
                      <a:endParaRPr lang="zh-CN" sz="36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extLst>
                  <a:ext uri="{0D108BD9-81ED-4DB2-BD59-A6C34878D82A}">
                    <a16:rowId xmlns:a16="http://schemas.microsoft.com/office/drawing/2014/main" val="2363477156"/>
                  </a:ext>
                </a:extLst>
              </a:tr>
              <a:tr h="684067">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是</a:t>
                      </a:r>
                      <a:endParaRPr lang="zh-CN" sz="24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a:effectLst/>
                          <a:latin typeface="Times New Roman" panose="02020603050405020304" pitchFamily="18" charset="0"/>
                          <a:cs typeface="Times New Roman" panose="02020603050405020304" pitchFamily="18" charset="0"/>
                        </a:rPr>
                        <a:t>v</a:t>
                      </a:r>
                      <a:endParaRPr lang="zh-CN" sz="36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S1</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v</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S2</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extLst>
                  <a:ext uri="{0D108BD9-81ED-4DB2-BD59-A6C34878D82A}">
                    <a16:rowId xmlns:a16="http://schemas.microsoft.com/office/drawing/2014/main" val="2895934828"/>
                  </a:ext>
                </a:extLst>
              </a:tr>
              <a:tr h="684067">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老师</a:t>
                      </a:r>
                      <a:endParaRPr lang="zh-CN" sz="24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a:effectLst/>
                          <a:latin typeface="Times New Roman" panose="02020603050405020304" pitchFamily="18" charset="0"/>
                          <a:cs typeface="Times New Roman" panose="02020603050405020304" pitchFamily="18" charset="0"/>
                        </a:rPr>
                        <a:t>n</a:t>
                      </a:r>
                      <a:endParaRPr lang="zh-CN" sz="36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a:effectLst/>
                          <a:latin typeface="Times New Roman" panose="02020603050405020304" pitchFamily="18" charset="0"/>
                          <a:cs typeface="Times New Roman" panose="02020603050405020304" pitchFamily="18" charset="0"/>
                        </a:rPr>
                        <a:t>S2</a:t>
                      </a:r>
                      <a:endParaRPr lang="zh-CN" sz="36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n</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tc>
                  <a:txBody>
                    <a:bodyPr/>
                    <a:lstStyle/>
                    <a:p>
                      <a:pPr algn="ctr">
                        <a:spcAft>
                          <a:spcPts val="0"/>
                        </a:spcAft>
                      </a:pPr>
                      <a:r>
                        <a:rPr lang="en-US" sz="3600" b="1" kern="100" dirty="0">
                          <a:effectLst/>
                          <a:latin typeface="Times New Roman" panose="02020603050405020304" pitchFamily="18" charset="0"/>
                          <a:cs typeface="Times New Roman" panose="02020603050405020304" pitchFamily="18" charset="0"/>
                        </a:rPr>
                        <a:t>St</a:t>
                      </a:r>
                      <a:endParaRPr lang="zh-CN" sz="3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2" marR="68582" marT="0" marB="0" anchor="ctr"/>
                </a:tc>
                <a:extLst>
                  <a:ext uri="{0D108BD9-81ED-4DB2-BD59-A6C34878D82A}">
                    <a16:rowId xmlns:a16="http://schemas.microsoft.com/office/drawing/2014/main" val="421655683"/>
                  </a:ext>
                </a:extLst>
              </a:tr>
            </a:tbl>
          </a:graphicData>
        </a:graphic>
      </p:graphicFrame>
    </p:spTree>
    <p:extLst>
      <p:ext uri="{BB962C8B-B14F-4D97-AF65-F5344CB8AC3E}">
        <p14:creationId xmlns:p14="http://schemas.microsoft.com/office/powerpoint/2010/main" val="3344537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517525" y="401638"/>
            <a:ext cx="801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41" name="Text Box 5"/>
          <p:cNvSpPr txBox="1">
            <a:spLocks noChangeArrowheads="1"/>
          </p:cNvSpPr>
          <p:nvPr/>
        </p:nvSpPr>
        <p:spPr bwMode="auto">
          <a:xfrm>
            <a:off x="457200" y="609600"/>
            <a:ext cx="4267200" cy="946150"/>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r>
              <a:rPr lang="en-US" altLang="zh-CN" sz="2800" b="1" dirty="0">
                <a:latin typeface="Courier New" pitchFamily="49" charset="0"/>
                <a:cs typeface="Courier New" pitchFamily="49" charset="0"/>
              </a:rPr>
              <a:t>a. </a:t>
            </a:r>
            <a:r>
              <a:rPr lang="zh-CN" altLang="en-US" sz="2800" b="1" dirty="0">
                <a:latin typeface="宋体" pitchFamily="2" charset="-122"/>
              </a:rPr>
              <a:t>王五有新杂志。</a:t>
            </a:r>
            <a:endParaRPr lang="zh-CN" altLang="en-US" sz="28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2800" b="1" dirty="0">
                <a:latin typeface="Courier New" pitchFamily="49" charset="0"/>
                <a:cs typeface="Courier New" pitchFamily="49" charset="0"/>
              </a:rPr>
              <a:t> </a:t>
            </a:r>
            <a:r>
              <a:rPr lang="en-US" altLang="zh-CN" sz="2800" b="1" dirty="0">
                <a:latin typeface="Courier New" pitchFamily="49" charset="0"/>
                <a:cs typeface="Courier New" pitchFamily="49" charset="0"/>
              </a:rPr>
              <a:t>b. </a:t>
            </a:r>
            <a:r>
              <a:rPr lang="zh-CN" altLang="en-US" sz="2800" b="1" dirty="0">
                <a:latin typeface="宋体" pitchFamily="2" charset="-122"/>
              </a:rPr>
              <a:t>李明喜欢彩色邮票。</a:t>
            </a:r>
          </a:p>
        </p:txBody>
      </p:sp>
      <p:sp>
        <p:nvSpPr>
          <p:cNvPr id="14342" name="Text Box 6"/>
          <p:cNvSpPr txBox="1">
            <a:spLocks noChangeArrowheads="1"/>
          </p:cNvSpPr>
          <p:nvPr/>
        </p:nvSpPr>
        <p:spPr bwMode="auto">
          <a:xfrm>
            <a:off x="304800" y="2362200"/>
            <a:ext cx="8686800" cy="2554288"/>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3200" dirty="0">
                <a:latin typeface="Courier New" pitchFamily="49" charset="0"/>
                <a:cs typeface="Courier New" pitchFamily="49" charset="0"/>
              </a:rPr>
              <a:t>   </a:t>
            </a:r>
            <a:r>
              <a:rPr lang="zh-CN" altLang="en-US" sz="3200" b="1" dirty="0">
                <a:latin typeface="Courier New" pitchFamily="49" charset="0"/>
                <a:cs typeface="Courier New" pitchFamily="49" charset="0"/>
              </a:rPr>
              <a:t>   </a:t>
            </a:r>
            <a:r>
              <a:rPr lang="en-US" altLang="zh-CN" sz="3200" b="1" dirty="0">
                <a:latin typeface="Courier New" pitchFamily="49" charset="0"/>
                <a:cs typeface="Courier New" pitchFamily="49" charset="0"/>
              </a:rPr>
              <a:t>n      v       a      n</a:t>
            </a:r>
          </a:p>
          <a:p>
            <a:pPr algn="just" eaLnBrk="1" fontAlgn="auto" hangingPunct="1">
              <a:spcBef>
                <a:spcPts val="0"/>
              </a:spcBef>
              <a:spcAft>
                <a:spcPts val="0"/>
              </a:spcAft>
              <a:defRPr/>
            </a:pPr>
            <a:endParaRPr lang="en-US" altLang="zh-CN" sz="3200" b="1" dirty="0">
              <a:latin typeface="宋体" pitchFamily="2" charset="-122"/>
            </a:endParaRPr>
          </a:p>
          <a:p>
            <a:pPr algn="just" eaLnBrk="1" fontAlgn="auto" hangingPunct="1">
              <a:spcBef>
                <a:spcPts val="0"/>
              </a:spcBef>
              <a:spcAft>
                <a:spcPts val="0"/>
              </a:spcAft>
              <a:defRPr/>
            </a:pPr>
            <a:r>
              <a:rPr lang="en-US" altLang="zh-CN" sz="3200" b="1" dirty="0">
                <a:latin typeface="宋体" pitchFamily="2" charset="-122"/>
              </a:rPr>
              <a:t>→ </a:t>
            </a:r>
            <a:r>
              <a:rPr lang="en-US" altLang="zh-CN" sz="3200" b="1" dirty="0">
                <a:latin typeface="Courier New" pitchFamily="49" charset="0"/>
                <a:cs typeface="Courier New" pitchFamily="49" charset="0"/>
              </a:rPr>
              <a:t>S</a:t>
            </a:r>
            <a:r>
              <a:rPr lang="en-US" altLang="zh-CN" sz="3200" b="1" baseline="-30000" dirty="0">
                <a:latin typeface="Courier New" pitchFamily="49" charset="0"/>
                <a:cs typeface="Courier New" pitchFamily="49" charset="0"/>
              </a:rPr>
              <a:t>0</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1</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2</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3 </a:t>
            </a:r>
            <a:r>
              <a:rPr lang="en-US" altLang="zh-CN" sz="3200" b="1" dirty="0">
                <a:latin typeface="Courier New" pitchFamily="49" charset="0"/>
                <a:cs typeface="Courier New" pitchFamily="49" charset="0"/>
              </a:rPr>
              <a:t>     S</a:t>
            </a:r>
            <a:r>
              <a:rPr lang="en-US" altLang="zh-CN" sz="3200" b="1" baseline="-30000" dirty="0">
                <a:latin typeface="Courier New" pitchFamily="49" charset="0"/>
                <a:cs typeface="Courier New" pitchFamily="49" charset="0"/>
              </a:rPr>
              <a:t>t</a:t>
            </a:r>
          </a:p>
          <a:p>
            <a:pPr algn="just" eaLnBrk="1" fontAlgn="auto" hangingPunct="1">
              <a:spcBef>
                <a:spcPts val="0"/>
              </a:spcBef>
              <a:spcAft>
                <a:spcPts val="0"/>
              </a:spcAft>
              <a:defRPr/>
            </a:pP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Courier New" pitchFamily="49" charset="0"/>
                <a:cs typeface="Courier New" pitchFamily="49" charset="0"/>
              </a:rPr>
              <a:t>                        n</a:t>
            </a:r>
          </a:p>
        </p:txBody>
      </p:sp>
      <p:sp>
        <p:nvSpPr>
          <p:cNvPr id="14344" name="Oval 8"/>
          <p:cNvSpPr>
            <a:spLocks noChangeArrowheads="1"/>
          </p:cNvSpPr>
          <p:nvPr/>
        </p:nvSpPr>
        <p:spPr bwMode="auto">
          <a:xfrm>
            <a:off x="762000" y="31242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45" name="Oval 9"/>
          <p:cNvSpPr>
            <a:spLocks noChangeArrowheads="1"/>
          </p:cNvSpPr>
          <p:nvPr/>
        </p:nvSpPr>
        <p:spPr bwMode="auto">
          <a:xfrm>
            <a:off x="2362200" y="32004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46" name="Oval 10"/>
          <p:cNvSpPr>
            <a:spLocks noChangeArrowheads="1"/>
          </p:cNvSpPr>
          <p:nvPr/>
        </p:nvSpPr>
        <p:spPr bwMode="auto">
          <a:xfrm>
            <a:off x="4267200" y="3276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47" name="Oval 11"/>
          <p:cNvSpPr>
            <a:spLocks noChangeArrowheads="1"/>
          </p:cNvSpPr>
          <p:nvPr/>
        </p:nvSpPr>
        <p:spPr bwMode="auto">
          <a:xfrm>
            <a:off x="6096000" y="3276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48" name="Oval 12"/>
          <p:cNvSpPr>
            <a:spLocks noChangeArrowheads="1"/>
          </p:cNvSpPr>
          <p:nvPr/>
        </p:nvSpPr>
        <p:spPr bwMode="auto">
          <a:xfrm>
            <a:off x="7848600" y="32766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49" name="Oval 13"/>
          <p:cNvSpPr>
            <a:spLocks noChangeArrowheads="1"/>
          </p:cNvSpPr>
          <p:nvPr/>
        </p:nvSpPr>
        <p:spPr bwMode="auto">
          <a:xfrm>
            <a:off x="7924800" y="33528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4350" name="Freeform 14"/>
          <p:cNvSpPr>
            <a:spLocks/>
          </p:cNvSpPr>
          <p:nvPr/>
        </p:nvSpPr>
        <p:spPr bwMode="auto">
          <a:xfrm>
            <a:off x="6629400" y="2895600"/>
            <a:ext cx="1600200" cy="3810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51" name="Freeform 15"/>
          <p:cNvSpPr>
            <a:spLocks/>
          </p:cNvSpPr>
          <p:nvPr/>
        </p:nvSpPr>
        <p:spPr bwMode="auto">
          <a:xfrm>
            <a:off x="4724400" y="2895600"/>
            <a:ext cx="1676400" cy="3810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52" name="Freeform 16"/>
          <p:cNvSpPr>
            <a:spLocks/>
          </p:cNvSpPr>
          <p:nvPr/>
        </p:nvSpPr>
        <p:spPr bwMode="auto">
          <a:xfrm>
            <a:off x="2971800" y="2819400"/>
            <a:ext cx="1600200" cy="4572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53" name="Freeform 17"/>
          <p:cNvSpPr>
            <a:spLocks/>
          </p:cNvSpPr>
          <p:nvPr/>
        </p:nvSpPr>
        <p:spPr bwMode="auto">
          <a:xfrm>
            <a:off x="1066800" y="2819400"/>
            <a:ext cx="1676400" cy="393700"/>
          </a:xfrm>
          <a:custGeom>
            <a:avLst/>
            <a:gdLst>
              <a:gd name="T0" fmla="*/ 0 w 1056"/>
              <a:gd name="T1" fmla="*/ 2147483646 h 248"/>
              <a:gd name="T2" fmla="*/ 2147483646 w 1056"/>
              <a:gd name="T3" fmla="*/ 2147483646 h 248"/>
              <a:gd name="T4" fmla="*/ 2147483646 w 1056"/>
              <a:gd name="T5" fmla="*/ 2147483646 h 248"/>
              <a:gd name="T6" fmla="*/ 0 60000 65536"/>
              <a:gd name="T7" fmla="*/ 0 60000 65536"/>
              <a:gd name="T8" fmla="*/ 0 60000 65536"/>
              <a:gd name="T9" fmla="*/ 0 w 1056"/>
              <a:gd name="T10" fmla="*/ 0 h 248"/>
              <a:gd name="T11" fmla="*/ 1056 w 1056"/>
              <a:gd name="T12" fmla="*/ 248 h 248"/>
            </a:gdLst>
            <a:ahLst/>
            <a:cxnLst>
              <a:cxn ang="T6">
                <a:pos x="T0" y="T1"/>
              </a:cxn>
              <a:cxn ang="T7">
                <a:pos x="T2" y="T3"/>
              </a:cxn>
              <a:cxn ang="T8">
                <a:pos x="T4" y="T5"/>
              </a:cxn>
            </a:cxnLst>
            <a:rect l="T9" t="T10" r="T11" b="T12"/>
            <a:pathLst>
              <a:path w="1056" h="248">
                <a:moveTo>
                  <a:pt x="0" y="200"/>
                </a:moveTo>
                <a:cubicBezTo>
                  <a:pt x="176" y="100"/>
                  <a:pt x="352" y="0"/>
                  <a:pt x="528" y="8"/>
                </a:cubicBezTo>
                <a:cubicBezTo>
                  <a:pt x="704" y="16"/>
                  <a:pt x="968" y="208"/>
                  <a:pt x="1056" y="248"/>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0" name="Freeform 24"/>
          <p:cNvSpPr>
            <a:spLocks/>
          </p:cNvSpPr>
          <p:nvPr/>
        </p:nvSpPr>
        <p:spPr bwMode="auto">
          <a:xfrm>
            <a:off x="4953000" y="4038600"/>
            <a:ext cx="2971800" cy="393700"/>
          </a:xfrm>
          <a:custGeom>
            <a:avLst/>
            <a:gdLst>
              <a:gd name="T0" fmla="*/ 0 w 1872"/>
              <a:gd name="T1" fmla="*/ 2147483646 h 248"/>
              <a:gd name="T2" fmla="*/ 2147483646 w 1872"/>
              <a:gd name="T3" fmla="*/ 2147483646 h 248"/>
              <a:gd name="T4" fmla="*/ 2147483646 w 1872"/>
              <a:gd name="T5" fmla="*/ 0 h 248"/>
              <a:gd name="T6" fmla="*/ 0 60000 65536"/>
              <a:gd name="T7" fmla="*/ 0 60000 65536"/>
              <a:gd name="T8" fmla="*/ 0 60000 65536"/>
              <a:gd name="T9" fmla="*/ 0 w 1872"/>
              <a:gd name="T10" fmla="*/ 0 h 248"/>
              <a:gd name="T11" fmla="*/ 1872 w 1872"/>
              <a:gd name="T12" fmla="*/ 248 h 248"/>
            </a:gdLst>
            <a:ahLst/>
            <a:cxnLst>
              <a:cxn ang="T6">
                <a:pos x="T0" y="T1"/>
              </a:cxn>
              <a:cxn ang="T7">
                <a:pos x="T2" y="T3"/>
              </a:cxn>
              <a:cxn ang="T8">
                <a:pos x="T4" y="T5"/>
              </a:cxn>
            </a:cxnLst>
            <a:rect l="T9" t="T10" r="T11" b="T12"/>
            <a:pathLst>
              <a:path w="1872" h="248">
                <a:moveTo>
                  <a:pt x="0" y="48"/>
                </a:moveTo>
                <a:cubicBezTo>
                  <a:pt x="324" y="148"/>
                  <a:pt x="648" y="248"/>
                  <a:pt x="960" y="240"/>
                </a:cubicBezTo>
                <a:cubicBezTo>
                  <a:pt x="1272" y="232"/>
                  <a:pt x="1572" y="116"/>
                  <a:pt x="1872" y="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1" name="Text Box 25"/>
          <p:cNvSpPr txBox="1">
            <a:spLocks noChangeArrowheads="1"/>
          </p:cNvSpPr>
          <p:nvPr/>
        </p:nvSpPr>
        <p:spPr bwMode="auto">
          <a:xfrm>
            <a:off x="4724400" y="685800"/>
            <a:ext cx="3140075" cy="579438"/>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en-US" altLang="zh-CN" sz="3200" b="1" dirty="0">
                <a:latin typeface="+mn-lt"/>
              </a:rPr>
              <a:t>( n + v + a + n )</a:t>
            </a:r>
          </a:p>
        </p:txBody>
      </p:sp>
      <p:sp>
        <p:nvSpPr>
          <p:cNvPr id="14367" name="Text Box 31"/>
          <p:cNvSpPr txBox="1">
            <a:spLocks noChangeArrowheads="1"/>
          </p:cNvSpPr>
          <p:nvPr/>
        </p:nvSpPr>
        <p:spPr bwMode="auto">
          <a:xfrm>
            <a:off x="1066800" y="4953000"/>
            <a:ext cx="3581400" cy="823913"/>
          </a:xfrm>
          <a:prstGeom prst="rect">
            <a:avLst/>
          </a:prstGeom>
          <a:noFill/>
          <a:ln w="38100">
            <a:noFill/>
            <a:miter lim="800000"/>
            <a:headEnd/>
            <a:tailEnd/>
          </a:ln>
          <a:effectLst/>
        </p:spPr>
        <p:txBody>
          <a:bodyPr>
            <a:spAutoFit/>
          </a:bodyPr>
          <a:lstStyle/>
          <a:p>
            <a:pPr eaLnBrk="1" fontAlgn="auto" hangingPunct="1">
              <a:spcBef>
                <a:spcPts val="0"/>
              </a:spcBef>
              <a:spcAft>
                <a:spcPts val="0"/>
              </a:spcAft>
              <a:defRPr/>
            </a:pPr>
            <a:r>
              <a:rPr lang="en-US" altLang="zh-CN" sz="2800" b="1" dirty="0">
                <a:latin typeface="+mn-lt"/>
              </a:rPr>
              <a:t> </a:t>
            </a:r>
            <a:r>
              <a:rPr lang="zh-CN" altLang="en-US" sz="2800" b="1" dirty="0">
                <a:latin typeface="+mn-lt"/>
              </a:rPr>
              <a:t>张三是老师。</a:t>
            </a:r>
            <a:r>
              <a:rPr lang="zh-CN" altLang="en-US" sz="4800" b="1" dirty="0">
                <a:latin typeface="+mn-lt"/>
              </a:rPr>
              <a:t>?</a:t>
            </a:r>
          </a:p>
        </p:txBody>
      </p:sp>
    </p:spTree>
    <p:extLst>
      <p:ext uri="{BB962C8B-B14F-4D97-AF65-F5344CB8AC3E}">
        <p14:creationId xmlns:p14="http://schemas.microsoft.com/office/powerpoint/2010/main" val="925594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2"/>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4344"/>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4345"/>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4346"/>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14347"/>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14348"/>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14349"/>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nodeType="afterEffect">
                                  <p:stCondLst>
                                    <p:cond delay="0"/>
                                  </p:stCondLst>
                                  <p:childTnLst>
                                    <p:set>
                                      <p:cBhvr>
                                        <p:cTn id="35" dur="1" fill="hold">
                                          <p:stCondLst>
                                            <p:cond delay="499"/>
                                          </p:stCondLst>
                                        </p:cTn>
                                        <p:tgtEl>
                                          <p:spTgt spid="14353"/>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nodeType="afterEffect">
                                  <p:stCondLst>
                                    <p:cond delay="0"/>
                                  </p:stCondLst>
                                  <p:childTnLst>
                                    <p:set>
                                      <p:cBhvr>
                                        <p:cTn id="38" dur="1" fill="hold">
                                          <p:stCondLst>
                                            <p:cond delay="499"/>
                                          </p:stCondLst>
                                        </p:cTn>
                                        <p:tgtEl>
                                          <p:spTgt spid="14352"/>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nodeType="afterEffect">
                                  <p:stCondLst>
                                    <p:cond delay="0"/>
                                  </p:stCondLst>
                                  <p:childTnLst>
                                    <p:set>
                                      <p:cBhvr>
                                        <p:cTn id="41" dur="1" fill="hold">
                                          <p:stCondLst>
                                            <p:cond delay="499"/>
                                          </p:stCondLst>
                                        </p:cTn>
                                        <p:tgtEl>
                                          <p:spTgt spid="14351"/>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nodeType="afterEffect">
                                  <p:stCondLst>
                                    <p:cond delay="0"/>
                                  </p:stCondLst>
                                  <p:childTnLst>
                                    <p:set>
                                      <p:cBhvr>
                                        <p:cTn id="44" dur="1" fill="hold">
                                          <p:stCondLst>
                                            <p:cond delay="499"/>
                                          </p:stCondLst>
                                        </p:cTn>
                                        <p:tgtEl>
                                          <p:spTgt spid="1435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436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P spid="14344" grpId="0" animBg="1"/>
      <p:bldP spid="14345" grpId="0" animBg="1"/>
      <p:bldP spid="14346" grpId="0" animBg="1"/>
      <p:bldP spid="14347" grpId="0" animBg="1"/>
      <p:bldP spid="14348" grpId="0" animBg="1"/>
      <p:bldP spid="14349" grpId="0" animBg="1"/>
      <p:bldP spid="14361" grpId="0" autoUpdateAnimBg="0"/>
      <p:bldP spid="1436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1028"/>
          <p:cNvSpPr txBox="1">
            <a:spLocks noChangeArrowheads="1"/>
          </p:cNvSpPr>
          <p:nvPr/>
        </p:nvSpPr>
        <p:spPr bwMode="auto">
          <a:xfrm>
            <a:off x="323850" y="765175"/>
            <a:ext cx="8534400" cy="4954588"/>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zh-CN" altLang="en-US" sz="3200" b="1" dirty="0">
                <a:latin typeface="宋体" pitchFamily="2" charset="-122"/>
              </a:rPr>
              <a:t>李明有新的彩色邮票。</a:t>
            </a:r>
            <a:r>
              <a:rPr lang="zh-CN" altLang="en-US" sz="3200" b="1" dirty="0">
                <a:latin typeface="+mn-lt"/>
              </a:rPr>
              <a:t> </a:t>
            </a:r>
            <a:r>
              <a:rPr lang="zh-CN" altLang="en-US" sz="2800" b="1" dirty="0">
                <a:latin typeface="+mn-lt"/>
              </a:rPr>
              <a:t>（ </a:t>
            </a:r>
            <a:r>
              <a:rPr lang="en-US" altLang="zh-CN" sz="2800" b="1" dirty="0">
                <a:latin typeface="+mn-lt"/>
              </a:rPr>
              <a:t>n + v + a + a + n )</a:t>
            </a:r>
          </a:p>
          <a:p>
            <a:pPr eaLnBrk="1" fontAlgn="auto" hangingPunct="1">
              <a:spcBef>
                <a:spcPts val="0"/>
              </a:spcBef>
              <a:spcAft>
                <a:spcPts val="0"/>
              </a:spcAft>
              <a:defRPr/>
            </a:pPr>
            <a:endParaRPr lang="zh-CN" altLang="en-US" sz="2800" b="1" dirty="0">
              <a:latin typeface="+mn-lt"/>
            </a:endParaRPr>
          </a:p>
          <a:p>
            <a:pPr algn="just" eaLnBrk="1" fontAlgn="auto" hangingPunct="1">
              <a:spcBef>
                <a:spcPts val="0"/>
              </a:spcBef>
              <a:spcAft>
                <a:spcPts val="0"/>
              </a:spcAft>
              <a:defRPr/>
            </a:pPr>
            <a:endParaRPr lang="zh-CN" altLang="en-US" sz="3200" b="1" dirty="0">
              <a:latin typeface="Courier New" pitchFamily="49" charset="0"/>
              <a:cs typeface="Courier New" pitchFamily="49" charset="0"/>
            </a:endParaRPr>
          </a:p>
          <a:p>
            <a:pPr algn="just" eaLnBrk="1" fontAlgn="auto" hangingPunct="1">
              <a:spcBef>
                <a:spcPts val="0"/>
              </a:spcBef>
              <a:spcAft>
                <a:spcPts val="0"/>
              </a:spcAft>
              <a:defRPr/>
            </a:pPr>
            <a:r>
              <a:rPr lang="zh-CN" altLang="en-US" sz="3200" b="1" dirty="0">
                <a:latin typeface="Courier New" pitchFamily="49" charset="0"/>
                <a:cs typeface="Courier New" pitchFamily="49" charset="0"/>
              </a:rPr>
              <a:t>      </a:t>
            </a:r>
            <a:r>
              <a:rPr lang="en-US" altLang="zh-CN" sz="3200" b="1" dirty="0">
                <a:latin typeface="Courier New" pitchFamily="49" charset="0"/>
                <a:cs typeface="Courier New" pitchFamily="49" charset="0"/>
              </a:rPr>
              <a:t>n    v     a    </a:t>
            </a:r>
            <a:r>
              <a:rPr lang="en-US" altLang="zh-CN" sz="3200" b="1" dirty="0" err="1">
                <a:latin typeface="Courier New" pitchFamily="49" charset="0"/>
                <a:cs typeface="Courier New" pitchFamily="49" charset="0"/>
              </a:rPr>
              <a:t>a</a:t>
            </a:r>
            <a:r>
              <a:rPr lang="en-US" altLang="zh-CN" sz="3200" b="1" dirty="0">
                <a:latin typeface="Courier New" pitchFamily="49" charset="0"/>
                <a:cs typeface="Courier New" pitchFamily="49" charset="0"/>
              </a:rPr>
              <a:t>     n</a:t>
            </a:r>
          </a:p>
          <a:p>
            <a:pPr algn="just" eaLnBrk="1" fontAlgn="auto" hangingPunct="1">
              <a:spcBef>
                <a:spcPts val="0"/>
              </a:spcBef>
              <a:spcAft>
                <a:spcPts val="0"/>
              </a:spcAft>
              <a:defRPr/>
            </a:pPr>
            <a:endParaRPr lang="en-US" altLang="zh-CN" sz="3200" b="1" dirty="0">
              <a:latin typeface="宋体" pitchFamily="2" charset="-122"/>
            </a:endParaRPr>
          </a:p>
          <a:p>
            <a:pPr algn="just" eaLnBrk="1" fontAlgn="auto" hangingPunct="1">
              <a:spcBef>
                <a:spcPts val="0"/>
              </a:spcBef>
              <a:spcAft>
                <a:spcPts val="0"/>
              </a:spcAft>
              <a:defRPr/>
            </a:pPr>
            <a:r>
              <a:rPr lang="en-US" altLang="zh-CN" sz="3200" b="1" dirty="0">
                <a:latin typeface="宋体" pitchFamily="2" charset="-122"/>
              </a:rPr>
              <a:t>→</a:t>
            </a:r>
            <a:r>
              <a:rPr lang="en-US" altLang="zh-CN" sz="3200" b="1" dirty="0">
                <a:latin typeface="Courier New" pitchFamily="49" charset="0"/>
                <a:cs typeface="Courier New" pitchFamily="49" charset="0"/>
              </a:rPr>
              <a:t> </a:t>
            </a:r>
            <a:r>
              <a:rPr lang="en-US" altLang="zh-CN" sz="3200" b="1" dirty="0">
                <a:solidFill>
                  <a:srgbClr val="FF0000"/>
                </a:solidFill>
                <a:latin typeface="Courier New" pitchFamily="49" charset="0"/>
                <a:cs typeface="Courier New" pitchFamily="49" charset="0"/>
              </a:rPr>
              <a:t>S</a:t>
            </a:r>
            <a:r>
              <a:rPr lang="en-US" altLang="zh-CN" sz="3200" b="1" baseline="-30000" dirty="0">
                <a:solidFill>
                  <a:srgbClr val="FF0000"/>
                </a:solidFill>
                <a:latin typeface="Courier New" pitchFamily="49" charset="0"/>
                <a:cs typeface="Courier New" pitchFamily="49" charset="0"/>
              </a:rPr>
              <a:t>0</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1</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2</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3</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4</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t</a:t>
            </a:r>
            <a:endParaRPr lang="en-US" altLang="zh-CN" sz="3200" b="1" dirty="0">
              <a:solidFill>
                <a:srgbClr val="FF0000"/>
              </a:solidFill>
              <a:latin typeface="Courier New" pitchFamily="49" charset="0"/>
              <a:cs typeface="Courier New" pitchFamily="49" charset="0"/>
            </a:endParaRPr>
          </a:p>
          <a:p>
            <a:pPr algn="just" eaLnBrk="1" fontAlgn="auto" hangingPunct="1">
              <a:spcBef>
                <a:spcPts val="0"/>
              </a:spcBef>
              <a:spcAft>
                <a:spcPts val="0"/>
              </a:spcAft>
              <a:defRPr/>
            </a:pP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Courier New" pitchFamily="49" charset="0"/>
                <a:cs typeface="Courier New" pitchFamily="49" charset="0"/>
              </a:rPr>
              <a:t>                         n</a:t>
            </a:r>
          </a:p>
          <a:p>
            <a:pPr eaLnBrk="1" fontAlgn="auto" hangingPunct="1">
              <a:spcBef>
                <a:spcPts val="0"/>
              </a:spcBef>
              <a:spcAft>
                <a:spcPts val="0"/>
              </a:spcAft>
              <a:defRPr/>
            </a:pPr>
            <a:r>
              <a:rPr lang="en-US" altLang="zh-CN" sz="3200" b="1" dirty="0">
                <a:latin typeface="+mn-lt"/>
              </a:rPr>
              <a:t>                                                  n </a:t>
            </a:r>
            <a:endParaRPr lang="zh-CN" altLang="en-US" sz="3200" b="1" dirty="0">
              <a:latin typeface="+mn-lt"/>
            </a:endParaRPr>
          </a:p>
          <a:p>
            <a:pPr eaLnBrk="1" fontAlgn="auto" hangingPunct="1">
              <a:spcBef>
                <a:spcPts val="0"/>
              </a:spcBef>
              <a:spcAft>
                <a:spcPts val="0"/>
              </a:spcAft>
              <a:defRPr/>
            </a:pPr>
            <a:endParaRPr lang="zh-CN" altLang="en-US" sz="3200" b="1" dirty="0">
              <a:latin typeface="+mn-lt"/>
            </a:endParaRPr>
          </a:p>
        </p:txBody>
      </p:sp>
      <p:sp>
        <p:nvSpPr>
          <p:cNvPr id="65559" name="Freeform 1047"/>
          <p:cNvSpPr>
            <a:spLocks/>
          </p:cNvSpPr>
          <p:nvPr/>
        </p:nvSpPr>
        <p:spPr bwMode="auto">
          <a:xfrm>
            <a:off x="5638800" y="3810000"/>
            <a:ext cx="2133600" cy="406400"/>
          </a:xfrm>
          <a:custGeom>
            <a:avLst/>
            <a:gdLst>
              <a:gd name="T0" fmla="*/ 0 w 1344"/>
              <a:gd name="T1" fmla="*/ 2147483646 h 256"/>
              <a:gd name="T2" fmla="*/ 2147483646 w 1344"/>
              <a:gd name="T3" fmla="*/ 2147483646 h 256"/>
              <a:gd name="T4" fmla="*/ 2147483646 w 1344"/>
              <a:gd name="T5" fmla="*/ 0 h 256"/>
              <a:gd name="T6" fmla="*/ 0 60000 65536"/>
              <a:gd name="T7" fmla="*/ 0 60000 65536"/>
              <a:gd name="T8" fmla="*/ 0 60000 65536"/>
              <a:gd name="T9" fmla="*/ 0 w 1344"/>
              <a:gd name="T10" fmla="*/ 0 h 256"/>
              <a:gd name="T11" fmla="*/ 1344 w 1344"/>
              <a:gd name="T12" fmla="*/ 256 h 256"/>
            </a:gdLst>
            <a:ahLst/>
            <a:cxnLst>
              <a:cxn ang="T6">
                <a:pos x="T0" y="T1"/>
              </a:cxn>
              <a:cxn ang="T7">
                <a:pos x="T2" y="T3"/>
              </a:cxn>
              <a:cxn ang="T8">
                <a:pos x="T4" y="T5"/>
              </a:cxn>
            </a:cxnLst>
            <a:rect l="T9" t="T10" r="T11" b="T12"/>
            <a:pathLst>
              <a:path w="1344" h="256">
                <a:moveTo>
                  <a:pt x="0" y="96"/>
                </a:moveTo>
                <a:cubicBezTo>
                  <a:pt x="200" y="176"/>
                  <a:pt x="400" y="256"/>
                  <a:pt x="624" y="240"/>
                </a:cubicBezTo>
                <a:cubicBezTo>
                  <a:pt x="848" y="224"/>
                  <a:pt x="1096" y="112"/>
                  <a:pt x="1344" y="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5561" name="Freeform 1049"/>
          <p:cNvSpPr>
            <a:spLocks/>
          </p:cNvSpPr>
          <p:nvPr/>
        </p:nvSpPr>
        <p:spPr bwMode="auto">
          <a:xfrm>
            <a:off x="4114800" y="3962400"/>
            <a:ext cx="3886200" cy="609600"/>
          </a:xfrm>
          <a:custGeom>
            <a:avLst/>
            <a:gdLst>
              <a:gd name="T0" fmla="*/ 0 w 2448"/>
              <a:gd name="T1" fmla="*/ 0 h 384"/>
              <a:gd name="T2" fmla="*/ 2147483646 w 2448"/>
              <a:gd name="T3" fmla="*/ 2147483646 h 384"/>
              <a:gd name="T4" fmla="*/ 2147483646 w 2448"/>
              <a:gd name="T5" fmla="*/ 0 h 384"/>
              <a:gd name="T6" fmla="*/ 0 60000 65536"/>
              <a:gd name="T7" fmla="*/ 0 60000 65536"/>
              <a:gd name="T8" fmla="*/ 0 60000 65536"/>
              <a:gd name="T9" fmla="*/ 0 w 2448"/>
              <a:gd name="T10" fmla="*/ 0 h 384"/>
              <a:gd name="T11" fmla="*/ 2448 w 2448"/>
              <a:gd name="T12" fmla="*/ 384 h 384"/>
            </a:gdLst>
            <a:ahLst/>
            <a:cxnLst>
              <a:cxn ang="T6">
                <a:pos x="T0" y="T1"/>
              </a:cxn>
              <a:cxn ang="T7">
                <a:pos x="T2" y="T3"/>
              </a:cxn>
              <a:cxn ang="T8">
                <a:pos x="T4" y="T5"/>
              </a:cxn>
            </a:cxnLst>
            <a:rect l="T9" t="T10" r="T11" b="T12"/>
            <a:pathLst>
              <a:path w="2448" h="384">
                <a:moveTo>
                  <a:pt x="0" y="0"/>
                </a:moveTo>
                <a:cubicBezTo>
                  <a:pt x="324" y="192"/>
                  <a:pt x="648" y="384"/>
                  <a:pt x="1056" y="384"/>
                </a:cubicBezTo>
                <a:cubicBezTo>
                  <a:pt x="1464" y="384"/>
                  <a:pt x="2216" y="56"/>
                  <a:pt x="2448" y="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组合 2"/>
          <p:cNvGrpSpPr>
            <a:grpSpLocks/>
          </p:cNvGrpSpPr>
          <p:nvPr/>
        </p:nvGrpSpPr>
        <p:grpSpPr bwMode="auto">
          <a:xfrm>
            <a:off x="838200" y="2601913"/>
            <a:ext cx="7772400" cy="1360487"/>
            <a:chOff x="838200" y="2601157"/>
            <a:chExt cx="7772400" cy="1361243"/>
          </a:xfrm>
        </p:grpSpPr>
        <p:sp>
          <p:nvSpPr>
            <p:cNvPr id="24582" name="Oval 1029"/>
            <p:cNvSpPr>
              <a:spLocks noChangeArrowheads="1"/>
            </p:cNvSpPr>
            <p:nvPr/>
          </p:nvSpPr>
          <p:spPr bwMode="auto">
            <a:xfrm>
              <a:off x="838200" y="30480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4583" name="Oval 1030"/>
            <p:cNvSpPr>
              <a:spLocks noChangeArrowheads="1"/>
            </p:cNvSpPr>
            <p:nvPr/>
          </p:nvSpPr>
          <p:spPr bwMode="auto">
            <a:xfrm>
              <a:off x="2133600" y="30480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4584" name="Oval 1031"/>
            <p:cNvSpPr>
              <a:spLocks noChangeArrowheads="1"/>
            </p:cNvSpPr>
            <p:nvPr/>
          </p:nvSpPr>
          <p:spPr bwMode="auto">
            <a:xfrm>
              <a:off x="3581400" y="30480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4585" name="Oval 1032"/>
            <p:cNvSpPr>
              <a:spLocks noChangeArrowheads="1"/>
            </p:cNvSpPr>
            <p:nvPr/>
          </p:nvSpPr>
          <p:spPr bwMode="auto">
            <a:xfrm>
              <a:off x="4953000" y="30480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4586" name="Oval 1033"/>
            <p:cNvSpPr>
              <a:spLocks noChangeArrowheads="1"/>
            </p:cNvSpPr>
            <p:nvPr/>
          </p:nvSpPr>
          <p:spPr bwMode="auto">
            <a:xfrm>
              <a:off x="6324600" y="30480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4587" name="Oval 1034"/>
            <p:cNvSpPr>
              <a:spLocks noChangeArrowheads="1"/>
            </p:cNvSpPr>
            <p:nvPr/>
          </p:nvSpPr>
          <p:spPr bwMode="auto">
            <a:xfrm>
              <a:off x="7696200" y="30480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4588" name="Oval 1035"/>
            <p:cNvSpPr>
              <a:spLocks noChangeArrowheads="1"/>
            </p:cNvSpPr>
            <p:nvPr/>
          </p:nvSpPr>
          <p:spPr bwMode="auto">
            <a:xfrm>
              <a:off x="7772400" y="31242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 name="任意多边形: 形状 1"/>
            <p:cNvSpPr/>
            <p:nvPr/>
          </p:nvSpPr>
          <p:spPr>
            <a:xfrm>
              <a:off x="1270000" y="2601157"/>
              <a:ext cx="1179513" cy="425686"/>
            </a:xfrm>
            <a:custGeom>
              <a:avLst/>
              <a:gdLst>
                <a:gd name="connsiteX0" fmla="*/ 0 w 1180730"/>
                <a:gd name="connsiteY0" fmla="*/ 426128 h 426128"/>
                <a:gd name="connsiteX1" fmla="*/ 426128 w 1180730"/>
                <a:gd name="connsiteY1" fmla="*/ 0 h 426128"/>
                <a:gd name="connsiteX2" fmla="*/ 1180730 w 1180730"/>
                <a:gd name="connsiteY2" fmla="*/ 426128 h 426128"/>
              </a:gdLst>
              <a:ahLst/>
              <a:cxnLst>
                <a:cxn ang="0">
                  <a:pos x="connsiteX0" y="connsiteY0"/>
                </a:cxn>
                <a:cxn ang="0">
                  <a:pos x="connsiteX1" y="connsiteY1"/>
                </a:cxn>
                <a:cxn ang="0">
                  <a:pos x="connsiteX2" y="connsiteY2"/>
                </a:cxn>
              </a:cxnLst>
              <a:rect l="l" t="t" r="r" b="b"/>
              <a:pathLst>
                <a:path w="1180730" h="426128">
                  <a:moveTo>
                    <a:pt x="0" y="426128"/>
                  </a:moveTo>
                  <a:cubicBezTo>
                    <a:pt x="114670" y="213064"/>
                    <a:pt x="229340" y="0"/>
                    <a:pt x="426128" y="0"/>
                  </a:cubicBezTo>
                  <a:cubicBezTo>
                    <a:pt x="622916" y="0"/>
                    <a:pt x="901823" y="213064"/>
                    <a:pt x="1180730" y="426128"/>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任意多边形: 形状 20"/>
            <p:cNvSpPr/>
            <p:nvPr/>
          </p:nvSpPr>
          <p:spPr>
            <a:xfrm>
              <a:off x="2762250" y="2623394"/>
              <a:ext cx="1181100" cy="425686"/>
            </a:xfrm>
            <a:custGeom>
              <a:avLst/>
              <a:gdLst>
                <a:gd name="connsiteX0" fmla="*/ 0 w 1180730"/>
                <a:gd name="connsiteY0" fmla="*/ 426128 h 426128"/>
                <a:gd name="connsiteX1" fmla="*/ 426128 w 1180730"/>
                <a:gd name="connsiteY1" fmla="*/ 0 h 426128"/>
                <a:gd name="connsiteX2" fmla="*/ 1180730 w 1180730"/>
                <a:gd name="connsiteY2" fmla="*/ 426128 h 426128"/>
              </a:gdLst>
              <a:ahLst/>
              <a:cxnLst>
                <a:cxn ang="0">
                  <a:pos x="connsiteX0" y="connsiteY0"/>
                </a:cxn>
                <a:cxn ang="0">
                  <a:pos x="connsiteX1" y="connsiteY1"/>
                </a:cxn>
                <a:cxn ang="0">
                  <a:pos x="connsiteX2" y="connsiteY2"/>
                </a:cxn>
              </a:cxnLst>
              <a:rect l="l" t="t" r="r" b="b"/>
              <a:pathLst>
                <a:path w="1180730" h="426128">
                  <a:moveTo>
                    <a:pt x="0" y="426128"/>
                  </a:moveTo>
                  <a:cubicBezTo>
                    <a:pt x="114670" y="213064"/>
                    <a:pt x="229340" y="0"/>
                    <a:pt x="426128" y="0"/>
                  </a:cubicBezTo>
                  <a:cubicBezTo>
                    <a:pt x="622916" y="0"/>
                    <a:pt x="901823" y="213064"/>
                    <a:pt x="1180730" y="426128"/>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形状 21"/>
            <p:cNvSpPr/>
            <p:nvPr/>
          </p:nvSpPr>
          <p:spPr>
            <a:xfrm>
              <a:off x="4229100" y="2621805"/>
              <a:ext cx="1181100" cy="425686"/>
            </a:xfrm>
            <a:custGeom>
              <a:avLst/>
              <a:gdLst>
                <a:gd name="connsiteX0" fmla="*/ 0 w 1180730"/>
                <a:gd name="connsiteY0" fmla="*/ 426128 h 426128"/>
                <a:gd name="connsiteX1" fmla="*/ 426128 w 1180730"/>
                <a:gd name="connsiteY1" fmla="*/ 0 h 426128"/>
                <a:gd name="connsiteX2" fmla="*/ 1180730 w 1180730"/>
                <a:gd name="connsiteY2" fmla="*/ 426128 h 426128"/>
              </a:gdLst>
              <a:ahLst/>
              <a:cxnLst>
                <a:cxn ang="0">
                  <a:pos x="connsiteX0" y="connsiteY0"/>
                </a:cxn>
                <a:cxn ang="0">
                  <a:pos x="connsiteX1" y="connsiteY1"/>
                </a:cxn>
                <a:cxn ang="0">
                  <a:pos x="connsiteX2" y="connsiteY2"/>
                </a:cxn>
              </a:cxnLst>
              <a:rect l="l" t="t" r="r" b="b"/>
              <a:pathLst>
                <a:path w="1180730" h="426128">
                  <a:moveTo>
                    <a:pt x="0" y="426128"/>
                  </a:moveTo>
                  <a:cubicBezTo>
                    <a:pt x="114670" y="213064"/>
                    <a:pt x="229340" y="0"/>
                    <a:pt x="426128" y="0"/>
                  </a:cubicBezTo>
                  <a:cubicBezTo>
                    <a:pt x="622916" y="0"/>
                    <a:pt x="901823" y="213064"/>
                    <a:pt x="1180730" y="426128"/>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形状 22"/>
            <p:cNvSpPr/>
            <p:nvPr/>
          </p:nvSpPr>
          <p:spPr>
            <a:xfrm>
              <a:off x="5524500" y="2644043"/>
              <a:ext cx="1181100" cy="427275"/>
            </a:xfrm>
            <a:custGeom>
              <a:avLst/>
              <a:gdLst>
                <a:gd name="connsiteX0" fmla="*/ 0 w 1180730"/>
                <a:gd name="connsiteY0" fmla="*/ 426128 h 426128"/>
                <a:gd name="connsiteX1" fmla="*/ 426128 w 1180730"/>
                <a:gd name="connsiteY1" fmla="*/ 0 h 426128"/>
                <a:gd name="connsiteX2" fmla="*/ 1180730 w 1180730"/>
                <a:gd name="connsiteY2" fmla="*/ 426128 h 426128"/>
              </a:gdLst>
              <a:ahLst/>
              <a:cxnLst>
                <a:cxn ang="0">
                  <a:pos x="connsiteX0" y="connsiteY0"/>
                </a:cxn>
                <a:cxn ang="0">
                  <a:pos x="connsiteX1" y="connsiteY1"/>
                </a:cxn>
                <a:cxn ang="0">
                  <a:pos x="connsiteX2" y="connsiteY2"/>
                </a:cxn>
              </a:cxnLst>
              <a:rect l="l" t="t" r="r" b="b"/>
              <a:pathLst>
                <a:path w="1180730" h="426128">
                  <a:moveTo>
                    <a:pt x="0" y="426128"/>
                  </a:moveTo>
                  <a:cubicBezTo>
                    <a:pt x="114670" y="213064"/>
                    <a:pt x="229340" y="0"/>
                    <a:pt x="426128" y="0"/>
                  </a:cubicBezTo>
                  <a:cubicBezTo>
                    <a:pt x="622916" y="0"/>
                    <a:pt x="901823" y="213064"/>
                    <a:pt x="1180730" y="426128"/>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形状 23"/>
            <p:cNvSpPr/>
            <p:nvPr/>
          </p:nvSpPr>
          <p:spPr>
            <a:xfrm>
              <a:off x="6886575" y="2621805"/>
              <a:ext cx="1179513" cy="425686"/>
            </a:xfrm>
            <a:custGeom>
              <a:avLst/>
              <a:gdLst>
                <a:gd name="connsiteX0" fmla="*/ 0 w 1180730"/>
                <a:gd name="connsiteY0" fmla="*/ 426128 h 426128"/>
                <a:gd name="connsiteX1" fmla="*/ 426128 w 1180730"/>
                <a:gd name="connsiteY1" fmla="*/ 0 h 426128"/>
                <a:gd name="connsiteX2" fmla="*/ 1180730 w 1180730"/>
                <a:gd name="connsiteY2" fmla="*/ 426128 h 426128"/>
              </a:gdLst>
              <a:ahLst/>
              <a:cxnLst>
                <a:cxn ang="0">
                  <a:pos x="connsiteX0" y="connsiteY0"/>
                </a:cxn>
                <a:cxn ang="0">
                  <a:pos x="connsiteX1" y="connsiteY1"/>
                </a:cxn>
                <a:cxn ang="0">
                  <a:pos x="connsiteX2" y="connsiteY2"/>
                </a:cxn>
              </a:cxnLst>
              <a:rect l="l" t="t" r="r" b="b"/>
              <a:pathLst>
                <a:path w="1180730" h="426128">
                  <a:moveTo>
                    <a:pt x="0" y="426128"/>
                  </a:moveTo>
                  <a:cubicBezTo>
                    <a:pt x="114670" y="213064"/>
                    <a:pt x="229340" y="0"/>
                    <a:pt x="426128" y="0"/>
                  </a:cubicBezTo>
                  <a:cubicBezTo>
                    <a:pt x="622916" y="0"/>
                    <a:pt x="901823" y="213064"/>
                    <a:pt x="1180730" y="426128"/>
                  </a:cubicBezTo>
                </a:path>
              </a:pathLst>
            </a:cu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11439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555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65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4852" y="568171"/>
            <a:ext cx="7985466" cy="5133713"/>
          </a:xfrm>
          <a:prstGeom prst="rect">
            <a:avLst/>
          </a:prstGeom>
        </p:spPr>
        <p:txBody>
          <a:bodyPr wrap="square">
            <a:spAutoFit/>
          </a:bodyPr>
          <a:lstStyle/>
          <a:p>
            <a:pPr marL="342900" indent="-342900" algn="just">
              <a:lnSpc>
                <a:spcPct val="130000"/>
              </a:lnSpc>
              <a:buFont typeface="Wingdings" panose="05000000000000000000" pitchFamily="2" charset="2"/>
              <a:buChar char="p"/>
            </a:pPr>
            <a:r>
              <a:rPr lang="zh-CN" altLang="en-US" sz="2800" dirty="0">
                <a:latin typeface="宋体" panose="02010600030101010101" pitchFamily="2" charset="-122"/>
                <a:ea typeface="宋体" panose="02010600030101010101" pitchFamily="2" charset="-122"/>
                <a:cs typeface="Times New Roman" panose="02020603050405020304" pitchFamily="18" charset="0"/>
              </a:rPr>
              <a:t>在</a:t>
            </a:r>
            <a:r>
              <a:rPr lang="en-US" altLang="zh-CN" sz="2800" dirty="0">
                <a:latin typeface="宋体" panose="02010600030101010101" pitchFamily="2" charset="-122"/>
                <a:ea typeface="宋体" panose="02010600030101010101" pitchFamily="2" charset="-122"/>
                <a:cs typeface="Times New Roman" panose="02020603050405020304" pitchFamily="18" charset="0"/>
              </a:rPr>
              <a:t>1951 </a:t>
            </a:r>
            <a:r>
              <a:rPr lang="zh-CN" altLang="en-US" sz="2800" dirty="0">
                <a:latin typeface="宋体" panose="02010600030101010101" pitchFamily="2" charset="-122"/>
                <a:ea typeface="宋体" panose="02010600030101010101" pitchFamily="2" charset="-122"/>
                <a:cs typeface="Times New Roman" panose="02020603050405020304" pitchFamily="18" charset="0"/>
              </a:rPr>
              <a:t>年</a:t>
            </a:r>
            <a:r>
              <a:rPr lang="en-US" altLang="zh-CN" sz="2800" dirty="0">
                <a:latin typeface="宋体" panose="02010600030101010101" pitchFamily="2" charset="-122"/>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一位名叫</a:t>
            </a:r>
            <a:r>
              <a:rPr lang="en-US" altLang="zh-CN" sz="2800" dirty="0">
                <a:latin typeface="宋体" panose="02010600030101010101" pitchFamily="2" charset="-122"/>
                <a:ea typeface="宋体" panose="02010600030101010101" pitchFamily="2" charset="-122"/>
                <a:cs typeface="Times New Roman" panose="02020603050405020304" pitchFamily="18" charset="0"/>
              </a:rPr>
              <a:t>Stephen Kleene</a:t>
            </a:r>
            <a:r>
              <a:rPr lang="zh-CN" altLang="en-US" sz="2800" dirty="0">
                <a:latin typeface="宋体" panose="02010600030101010101" pitchFamily="2" charset="-122"/>
                <a:ea typeface="宋体" panose="02010600030101010101" pitchFamily="2" charset="-122"/>
                <a:cs typeface="Times New Roman" panose="02020603050405020304" pitchFamily="18" charset="0"/>
              </a:rPr>
              <a:t>的数学科学家，他在</a:t>
            </a:r>
            <a:r>
              <a:rPr lang="en-US" altLang="zh-CN" sz="2800" dirty="0">
                <a:latin typeface="宋体" panose="02010600030101010101" pitchFamily="2" charset="-122"/>
                <a:ea typeface="宋体" panose="02010600030101010101" pitchFamily="2" charset="-122"/>
                <a:cs typeface="Times New Roman" panose="02020603050405020304" pitchFamily="18" charset="0"/>
              </a:rPr>
              <a:t>Warren McCulloch</a:t>
            </a:r>
            <a:r>
              <a:rPr lang="zh-CN" altLang="en-US" sz="2800" dirty="0">
                <a:latin typeface="宋体" panose="02010600030101010101" pitchFamily="2" charset="-122"/>
                <a:ea typeface="宋体" panose="02010600030101010101" pitchFamily="2" charset="-122"/>
                <a:cs typeface="Times New Roman" panose="02020603050405020304" pitchFamily="18" charset="0"/>
              </a:rPr>
              <a:t>和</a:t>
            </a:r>
            <a:r>
              <a:rPr lang="en-US" altLang="zh-CN" sz="2800" dirty="0">
                <a:latin typeface="宋体" panose="02010600030101010101" pitchFamily="2" charset="-122"/>
                <a:ea typeface="宋体" panose="02010600030101010101" pitchFamily="2" charset="-122"/>
                <a:cs typeface="Times New Roman" panose="02020603050405020304" pitchFamily="18" charset="0"/>
              </a:rPr>
              <a:t>Walter Pitts</a:t>
            </a:r>
            <a:r>
              <a:rPr lang="zh-CN" altLang="en-US" sz="2800" dirty="0">
                <a:latin typeface="宋体" panose="02010600030101010101" pitchFamily="2" charset="-122"/>
                <a:ea typeface="宋体" panose="02010600030101010101" pitchFamily="2" charset="-122"/>
                <a:cs typeface="Times New Roman" panose="02020603050405020304" pitchFamily="18" charset="0"/>
              </a:rPr>
              <a:t>早期工作的基础之上，发表了一篇题目是</a:t>
            </a:r>
            <a:r>
              <a:rPr lang="en-US" altLang="zh-CN" sz="2800" dirty="0">
                <a:latin typeface="宋体" panose="02010600030101010101" pitchFamily="2" charset="-122"/>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神经网事件的表示法</a:t>
            </a:r>
            <a:r>
              <a:rPr lang="en-US" altLang="zh-CN" sz="2800" dirty="0">
                <a:latin typeface="宋体" panose="02010600030101010101" pitchFamily="2" charset="-122"/>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的论文，利用称之为正则集合的数学符号来描述此模型，引入了正则表达式的概念。</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gn="just">
              <a:lnSpc>
                <a:spcPct val="130000"/>
              </a:lnSpc>
              <a:buFont typeface="Wingdings" panose="05000000000000000000" pitchFamily="2" charset="2"/>
              <a:buChar char="p"/>
            </a:pPr>
            <a:r>
              <a:rPr lang="zh-CN" altLang="en-US" sz="2800" dirty="0">
                <a:latin typeface="宋体" panose="02010600030101010101" pitchFamily="2" charset="-122"/>
                <a:ea typeface="宋体" panose="02010600030101010101" pitchFamily="2" charset="-122"/>
                <a:cs typeface="Times New Roman" panose="02020603050405020304" pitchFamily="18" charset="0"/>
              </a:rPr>
              <a:t>在最近的六十年中，正则表达式逐渐从模糊而深奥的数学概念，发展成为在计算机各类工具和软件包应用中的主要功能。</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4786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04800" y="784225"/>
            <a:ext cx="8458200" cy="4093428"/>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3200" b="1" dirty="0">
                <a:latin typeface="Courier New" pitchFamily="49" charset="0"/>
              </a:rPr>
              <a:t>李明有新的漂亮的彩色邮票。</a:t>
            </a:r>
          </a:p>
          <a:p>
            <a:pPr algn="just" eaLnBrk="1" fontAlgn="auto" hangingPunct="1">
              <a:spcBef>
                <a:spcPts val="0"/>
              </a:spcBef>
              <a:spcAft>
                <a:spcPts val="0"/>
              </a:spcAft>
              <a:defRPr/>
            </a:pPr>
            <a:r>
              <a:rPr lang="zh-CN" altLang="en-US" sz="3200" b="1" dirty="0">
                <a:latin typeface="Courier New" pitchFamily="49" charset="0"/>
                <a:cs typeface="Courier New" pitchFamily="49" charset="0"/>
              </a:rPr>
              <a:t>        </a:t>
            </a:r>
            <a:r>
              <a:rPr lang="zh-CN" altLang="en-US" sz="3200" b="1" dirty="0">
                <a:latin typeface="Courier New" pitchFamily="49" charset="0"/>
              </a:rPr>
              <a:t>（</a:t>
            </a:r>
            <a:r>
              <a:rPr lang="en-US" altLang="zh-CN" sz="3200" b="1" dirty="0" err="1">
                <a:latin typeface="Courier New" pitchFamily="49" charset="0"/>
              </a:rPr>
              <a:t>n+v+a+a</a:t>
            </a:r>
            <a:r>
              <a:rPr lang="en-US" altLang="zh-CN" sz="3200" b="1" dirty="0">
                <a:latin typeface="Courier New" pitchFamily="49" charset="0"/>
              </a:rPr>
              <a:t>+</a:t>
            </a:r>
            <a:r>
              <a:rPr lang="en-US" altLang="zh-CN" sz="3200" b="1" dirty="0">
                <a:latin typeface="Times New Roman"/>
              </a:rPr>
              <a:t>…</a:t>
            </a:r>
            <a:r>
              <a:rPr lang="en-US" altLang="zh-CN" sz="3200" b="1" dirty="0">
                <a:latin typeface="Courier New" pitchFamily="49" charset="0"/>
              </a:rPr>
              <a:t>+n)</a:t>
            </a:r>
          </a:p>
          <a:p>
            <a:pPr algn="just" eaLnBrk="1" fontAlgn="auto" hangingPunct="1">
              <a:spcBef>
                <a:spcPts val="0"/>
              </a:spcBef>
              <a:spcAft>
                <a:spcPts val="0"/>
              </a:spcAft>
              <a:defRPr/>
            </a:pPr>
            <a:endParaRPr lang="zh-CN" altLang="en-US" dirty="0">
              <a:latin typeface="Courier New" pitchFamily="49" charset="0"/>
              <a:cs typeface="Courier New" pitchFamily="49" charset="0"/>
            </a:endParaRPr>
          </a:p>
          <a:p>
            <a:pPr algn="just" eaLnBrk="1" fontAlgn="auto" hangingPunct="1">
              <a:spcBef>
                <a:spcPts val="0"/>
              </a:spcBef>
              <a:spcAft>
                <a:spcPts val="0"/>
              </a:spcAft>
              <a:defRPr/>
            </a:pPr>
            <a:r>
              <a:rPr lang="zh-CN" altLang="en-US" dirty="0">
                <a:latin typeface="Courier New" pitchFamily="49" charset="0"/>
                <a:cs typeface="Courier New" pitchFamily="49" charset="0"/>
              </a:rPr>
              <a:t> </a:t>
            </a:r>
          </a:p>
          <a:p>
            <a:pPr algn="just" eaLnBrk="1" fontAlgn="auto" hangingPunct="1">
              <a:spcBef>
                <a:spcPts val="0"/>
              </a:spcBef>
              <a:spcAft>
                <a:spcPts val="0"/>
              </a:spcAft>
              <a:defRPr/>
            </a:pPr>
            <a:r>
              <a:rPr lang="zh-CN" altLang="en-US" dirty="0">
                <a:latin typeface="Courier New" pitchFamily="49" charset="0"/>
                <a:cs typeface="Courier New" pitchFamily="49" charset="0"/>
              </a:rPr>
              <a:t> </a:t>
            </a:r>
            <a:r>
              <a:rPr lang="zh-CN" altLang="en-US" sz="3200" b="1" dirty="0">
                <a:latin typeface="Courier New" pitchFamily="49" charset="0"/>
                <a:cs typeface="Courier New" pitchFamily="49" charset="0"/>
              </a:rPr>
              <a:t>      </a:t>
            </a:r>
            <a:r>
              <a:rPr lang="en-US" altLang="zh-CN" sz="3200" b="1" dirty="0">
                <a:latin typeface="Courier New" pitchFamily="49" charset="0"/>
                <a:cs typeface="Courier New" pitchFamily="49" charset="0"/>
              </a:rPr>
              <a:t>n        v        n</a:t>
            </a:r>
          </a:p>
          <a:p>
            <a:pPr algn="just" eaLnBrk="1" fontAlgn="auto" hangingPunct="1">
              <a:spcBef>
                <a:spcPts val="0"/>
              </a:spcBef>
              <a:spcAft>
                <a:spcPts val="0"/>
              </a:spcAft>
              <a:defRPr/>
            </a:pPr>
            <a:endParaRPr lang="en-US" altLang="zh-CN" sz="3200" b="1" dirty="0">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宋体" pitchFamily="2" charset="-122"/>
              </a:rPr>
              <a:t>→</a:t>
            </a:r>
            <a:r>
              <a:rPr lang="en-US" altLang="zh-CN" sz="3200" b="1" dirty="0">
                <a:latin typeface="Courier New" pitchFamily="49" charset="0"/>
                <a:cs typeface="Courier New" pitchFamily="49" charset="0"/>
              </a:rPr>
              <a:t> </a:t>
            </a:r>
            <a:r>
              <a:rPr lang="en-US" altLang="zh-CN" sz="3200" b="1" dirty="0">
                <a:solidFill>
                  <a:srgbClr val="FF0000"/>
                </a:solidFill>
                <a:latin typeface="Courier New" pitchFamily="49" charset="0"/>
                <a:cs typeface="Courier New" pitchFamily="49" charset="0"/>
              </a:rPr>
              <a:t>S</a:t>
            </a:r>
            <a:r>
              <a:rPr lang="en-US" altLang="zh-CN" sz="3200" b="1" baseline="-30000" dirty="0">
                <a:solidFill>
                  <a:srgbClr val="FF0000"/>
                </a:solidFill>
                <a:latin typeface="Courier New" pitchFamily="49" charset="0"/>
                <a:cs typeface="Courier New" pitchFamily="49" charset="0"/>
              </a:rPr>
              <a:t>0</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1</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2</a:t>
            </a:r>
            <a:r>
              <a:rPr lang="en-US" altLang="zh-CN" sz="3200" b="1" dirty="0">
                <a:solidFill>
                  <a:srgbClr val="FF0000"/>
                </a:solidFill>
                <a:latin typeface="Courier New" pitchFamily="49" charset="0"/>
                <a:cs typeface="Courier New" pitchFamily="49" charset="0"/>
              </a:rPr>
              <a:t>        S</a:t>
            </a:r>
            <a:r>
              <a:rPr lang="en-US" altLang="zh-CN" sz="3200" b="1" baseline="-30000" dirty="0">
                <a:solidFill>
                  <a:srgbClr val="FF0000"/>
                </a:solidFill>
                <a:latin typeface="Courier New" pitchFamily="49" charset="0"/>
                <a:cs typeface="Courier New" pitchFamily="49" charset="0"/>
              </a:rPr>
              <a:t>t</a:t>
            </a:r>
            <a:endParaRPr lang="en-US" altLang="zh-CN" sz="3200" b="1" dirty="0">
              <a:solidFill>
                <a:srgbClr val="FF0000"/>
              </a:solidFill>
              <a:latin typeface="Courier New" pitchFamily="49" charset="0"/>
              <a:cs typeface="Courier New" pitchFamily="49" charset="0"/>
            </a:endParaRPr>
          </a:p>
          <a:p>
            <a:pPr algn="just" eaLnBrk="1" fontAlgn="auto" hangingPunct="1">
              <a:spcBef>
                <a:spcPts val="0"/>
              </a:spcBef>
              <a:spcAft>
                <a:spcPts val="0"/>
              </a:spcAft>
              <a:defRPr/>
            </a:pPr>
            <a:r>
              <a:rPr lang="en-US" altLang="zh-CN" sz="3200" b="1" dirty="0">
                <a:latin typeface="Courier New" pitchFamily="49" charset="0"/>
                <a:cs typeface="Courier New" pitchFamily="49" charset="0"/>
              </a:rPr>
              <a:t>                               </a:t>
            </a:r>
          </a:p>
          <a:p>
            <a:pPr algn="just" eaLnBrk="1" fontAlgn="auto" hangingPunct="1">
              <a:spcBef>
                <a:spcPts val="0"/>
              </a:spcBef>
              <a:spcAft>
                <a:spcPts val="0"/>
              </a:spcAft>
              <a:defRPr/>
            </a:pPr>
            <a:r>
              <a:rPr lang="en-US" altLang="zh-CN" sz="3200" b="1" dirty="0">
                <a:latin typeface="Courier New" pitchFamily="49" charset="0"/>
                <a:cs typeface="Courier New" pitchFamily="49" charset="0"/>
              </a:rPr>
              <a:t>                      a</a:t>
            </a:r>
          </a:p>
        </p:txBody>
      </p:sp>
      <p:sp>
        <p:nvSpPr>
          <p:cNvPr id="25603" name="Text Box 5"/>
          <p:cNvSpPr txBox="1">
            <a:spLocks noChangeArrowheads="1"/>
          </p:cNvSpPr>
          <p:nvPr/>
        </p:nvSpPr>
        <p:spPr bwMode="auto">
          <a:xfrm>
            <a:off x="152400" y="1925638"/>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5367" name="Oval 7"/>
          <p:cNvSpPr>
            <a:spLocks noChangeArrowheads="1"/>
          </p:cNvSpPr>
          <p:nvPr/>
        </p:nvSpPr>
        <p:spPr bwMode="auto">
          <a:xfrm>
            <a:off x="838200" y="31242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5368" name="Oval 8"/>
          <p:cNvSpPr>
            <a:spLocks noChangeArrowheads="1"/>
          </p:cNvSpPr>
          <p:nvPr/>
        </p:nvSpPr>
        <p:spPr bwMode="auto">
          <a:xfrm>
            <a:off x="2971800" y="31242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5369" name="Oval 9"/>
          <p:cNvSpPr>
            <a:spLocks noChangeArrowheads="1"/>
          </p:cNvSpPr>
          <p:nvPr/>
        </p:nvSpPr>
        <p:spPr bwMode="auto">
          <a:xfrm>
            <a:off x="5105400" y="31242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5370" name="Oval 10"/>
          <p:cNvSpPr>
            <a:spLocks noChangeArrowheads="1"/>
          </p:cNvSpPr>
          <p:nvPr/>
        </p:nvSpPr>
        <p:spPr bwMode="auto">
          <a:xfrm>
            <a:off x="7467600" y="3124200"/>
            <a:ext cx="914400" cy="914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5371" name="Oval 11"/>
          <p:cNvSpPr>
            <a:spLocks noChangeArrowheads="1"/>
          </p:cNvSpPr>
          <p:nvPr/>
        </p:nvSpPr>
        <p:spPr bwMode="auto">
          <a:xfrm>
            <a:off x="7543800" y="3200400"/>
            <a:ext cx="762000" cy="762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5372" name="Freeform 12"/>
          <p:cNvSpPr>
            <a:spLocks/>
          </p:cNvSpPr>
          <p:nvPr/>
        </p:nvSpPr>
        <p:spPr bwMode="auto">
          <a:xfrm>
            <a:off x="1295400" y="2743200"/>
            <a:ext cx="1905000" cy="381000"/>
          </a:xfrm>
          <a:custGeom>
            <a:avLst/>
            <a:gdLst>
              <a:gd name="T0" fmla="*/ 0 w 720"/>
              <a:gd name="T1" fmla="*/ 2147483646 h 144"/>
              <a:gd name="T2" fmla="*/ 2147483646 w 720"/>
              <a:gd name="T3" fmla="*/ 0 h 144"/>
              <a:gd name="T4" fmla="*/ 2147483646 w 720"/>
              <a:gd name="T5" fmla="*/ 2147483646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0" y="144"/>
                </a:moveTo>
                <a:cubicBezTo>
                  <a:pt x="132" y="72"/>
                  <a:pt x="264" y="0"/>
                  <a:pt x="384" y="0"/>
                </a:cubicBezTo>
                <a:cubicBezTo>
                  <a:pt x="504" y="0"/>
                  <a:pt x="664" y="120"/>
                  <a:pt x="720" y="144"/>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73" name="Freeform 13"/>
          <p:cNvSpPr>
            <a:spLocks/>
          </p:cNvSpPr>
          <p:nvPr/>
        </p:nvSpPr>
        <p:spPr bwMode="auto">
          <a:xfrm>
            <a:off x="5791200" y="2819400"/>
            <a:ext cx="1905000" cy="381000"/>
          </a:xfrm>
          <a:custGeom>
            <a:avLst/>
            <a:gdLst>
              <a:gd name="T0" fmla="*/ 0 w 720"/>
              <a:gd name="T1" fmla="*/ 2147483646 h 144"/>
              <a:gd name="T2" fmla="*/ 2147483646 w 720"/>
              <a:gd name="T3" fmla="*/ 0 h 144"/>
              <a:gd name="T4" fmla="*/ 2147483646 w 720"/>
              <a:gd name="T5" fmla="*/ 2147483646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0" y="144"/>
                </a:moveTo>
                <a:cubicBezTo>
                  <a:pt x="132" y="72"/>
                  <a:pt x="264" y="0"/>
                  <a:pt x="384" y="0"/>
                </a:cubicBezTo>
                <a:cubicBezTo>
                  <a:pt x="504" y="0"/>
                  <a:pt x="664" y="120"/>
                  <a:pt x="720" y="144"/>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74" name="Freeform 14"/>
          <p:cNvSpPr>
            <a:spLocks/>
          </p:cNvSpPr>
          <p:nvPr/>
        </p:nvSpPr>
        <p:spPr bwMode="auto">
          <a:xfrm>
            <a:off x="3505200" y="2743200"/>
            <a:ext cx="1905000" cy="381000"/>
          </a:xfrm>
          <a:custGeom>
            <a:avLst/>
            <a:gdLst>
              <a:gd name="T0" fmla="*/ 0 w 720"/>
              <a:gd name="T1" fmla="*/ 2147483646 h 144"/>
              <a:gd name="T2" fmla="*/ 2147483646 w 720"/>
              <a:gd name="T3" fmla="*/ 0 h 144"/>
              <a:gd name="T4" fmla="*/ 2147483646 w 720"/>
              <a:gd name="T5" fmla="*/ 2147483646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0" y="144"/>
                </a:moveTo>
                <a:cubicBezTo>
                  <a:pt x="132" y="72"/>
                  <a:pt x="264" y="0"/>
                  <a:pt x="384" y="0"/>
                </a:cubicBezTo>
                <a:cubicBezTo>
                  <a:pt x="504" y="0"/>
                  <a:pt x="664" y="120"/>
                  <a:pt x="720"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76" name="Line 16"/>
          <p:cNvSpPr>
            <a:spLocks noChangeShapeType="1"/>
          </p:cNvSpPr>
          <p:nvPr/>
        </p:nvSpPr>
        <p:spPr bwMode="auto">
          <a:xfrm>
            <a:off x="5257800" y="3048000"/>
            <a:ext cx="15240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80" name="Freeform 20"/>
          <p:cNvSpPr>
            <a:spLocks/>
          </p:cNvSpPr>
          <p:nvPr/>
        </p:nvSpPr>
        <p:spPr bwMode="auto">
          <a:xfrm>
            <a:off x="5257800" y="40386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extLst>
      <p:ext uri="{BB962C8B-B14F-4D97-AF65-F5344CB8AC3E}">
        <p14:creationId xmlns:p14="http://schemas.microsoft.com/office/powerpoint/2010/main" val="2840054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4">
                                            <p:txEl>
                                              <p:pRg st="8" end="8"/>
                                            </p:txEl>
                                          </p:spTgt>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5367"/>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5368"/>
                                        </p:tgtEl>
                                        <p:attrNameLst>
                                          <p:attrName>style.visibility</p:attrName>
                                        </p:attrNameLst>
                                      </p:cBhvr>
                                      <p:to>
                                        <p:strVal val="visible"/>
                                      </p:to>
                                    </p:set>
                                  </p:childTnLst>
                                </p:cTn>
                              </p:par>
                            </p:childTnLst>
                          </p:cTn>
                        </p:par>
                        <p:par>
                          <p:cTn id="37" fill="hold" nodeType="afterGroup">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15369"/>
                                        </p:tgtEl>
                                        <p:attrNameLst>
                                          <p:attrName>style.visibility</p:attrName>
                                        </p:attrNameLst>
                                      </p:cBhvr>
                                      <p:to>
                                        <p:strVal val="visible"/>
                                      </p:to>
                                    </p:se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15370"/>
                                        </p:tgtEl>
                                        <p:attrNameLst>
                                          <p:attrName>style.visibility</p:attrName>
                                        </p:attrNameLst>
                                      </p:cBhvr>
                                      <p:to>
                                        <p:strVal val="visible"/>
                                      </p:to>
                                    </p:se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15371"/>
                                        </p:tgtEl>
                                        <p:attrNameLst>
                                          <p:attrName>style.visibility</p:attrName>
                                        </p:attrNameLst>
                                      </p:cBhvr>
                                      <p:to>
                                        <p:strVal val="visible"/>
                                      </p:to>
                                    </p:set>
                                  </p:childTnLst>
                                </p:cTn>
                              </p:par>
                            </p:childTnLst>
                          </p:cTn>
                        </p:par>
                        <p:par>
                          <p:cTn id="46" fill="hold" nodeType="afterGroup">
                            <p:stCondLst>
                              <p:cond delay="3000"/>
                            </p:stCondLst>
                            <p:childTnLst>
                              <p:par>
                                <p:cTn id="47" presetID="1" presetClass="entr" presetSubtype="0" fill="hold" nodeType="afterEffect">
                                  <p:stCondLst>
                                    <p:cond delay="0"/>
                                  </p:stCondLst>
                                  <p:childTnLst>
                                    <p:set>
                                      <p:cBhvr>
                                        <p:cTn id="48" dur="1" fill="hold">
                                          <p:stCondLst>
                                            <p:cond delay="499"/>
                                          </p:stCondLst>
                                        </p:cTn>
                                        <p:tgtEl>
                                          <p:spTgt spid="15376"/>
                                        </p:tgtEl>
                                        <p:attrNameLst>
                                          <p:attrName>style.visibility</p:attrName>
                                        </p:attrNameLst>
                                      </p:cBhvr>
                                      <p:to>
                                        <p:strVal val="visible"/>
                                      </p:to>
                                    </p:set>
                                  </p:childTnLst>
                                </p:cTn>
                              </p:par>
                            </p:childTnLst>
                          </p:cTn>
                        </p:par>
                        <p:par>
                          <p:cTn id="49" fill="hold" nodeType="afterGroup">
                            <p:stCondLst>
                              <p:cond delay="3500"/>
                            </p:stCondLst>
                            <p:childTnLst>
                              <p:par>
                                <p:cTn id="50" presetID="1" presetClass="entr" presetSubtype="0" fill="hold" nodeType="afterEffect">
                                  <p:stCondLst>
                                    <p:cond delay="0"/>
                                  </p:stCondLst>
                                  <p:childTnLst>
                                    <p:set>
                                      <p:cBhvr>
                                        <p:cTn id="51" dur="1" fill="hold">
                                          <p:stCondLst>
                                            <p:cond delay="499"/>
                                          </p:stCondLst>
                                        </p:cTn>
                                        <p:tgtEl>
                                          <p:spTgt spid="15372"/>
                                        </p:tgtEl>
                                        <p:attrNameLst>
                                          <p:attrName>style.visibility</p:attrName>
                                        </p:attrNameLst>
                                      </p:cBhvr>
                                      <p:to>
                                        <p:strVal val="visible"/>
                                      </p:to>
                                    </p:set>
                                  </p:childTnLst>
                                </p:cTn>
                              </p:par>
                            </p:childTnLst>
                          </p:cTn>
                        </p:par>
                        <p:par>
                          <p:cTn id="52" fill="hold" nodeType="afterGroup">
                            <p:stCondLst>
                              <p:cond delay="4000"/>
                            </p:stCondLst>
                            <p:childTnLst>
                              <p:par>
                                <p:cTn id="53" presetID="1" presetClass="entr" presetSubtype="0" fill="hold" nodeType="afterEffect">
                                  <p:stCondLst>
                                    <p:cond delay="0"/>
                                  </p:stCondLst>
                                  <p:childTnLst>
                                    <p:set>
                                      <p:cBhvr>
                                        <p:cTn id="54" dur="1" fill="hold">
                                          <p:stCondLst>
                                            <p:cond delay="499"/>
                                          </p:stCondLst>
                                        </p:cTn>
                                        <p:tgtEl>
                                          <p:spTgt spid="15374"/>
                                        </p:tgtEl>
                                        <p:attrNameLst>
                                          <p:attrName>style.visibility</p:attrName>
                                        </p:attrNameLst>
                                      </p:cBhvr>
                                      <p:to>
                                        <p:strVal val="visible"/>
                                      </p:to>
                                    </p:set>
                                  </p:childTnLst>
                                </p:cTn>
                              </p:par>
                            </p:childTnLst>
                          </p:cTn>
                        </p:par>
                        <p:par>
                          <p:cTn id="55" fill="hold" nodeType="afterGroup">
                            <p:stCondLst>
                              <p:cond delay="4500"/>
                            </p:stCondLst>
                            <p:childTnLst>
                              <p:par>
                                <p:cTn id="56" presetID="1" presetClass="entr" presetSubtype="0" fill="hold" nodeType="afterEffect">
                                  <p:stCondLst>
                                    <p:cond delay="0"/>
                                  </p:stCondLst>
                                  <p:childTnLst>
                                    <p:set>
                                      <p:cBhvr>
                                        <p:cTn id="57" dur="1" fill="hold">
                                          <p:stCondLst>
                                            <p:cond delay="499"/>
                                          </p:stCondLst>
                                        </p:cTn>
                                        <p:tgtEl>
                                          <p:spTgt spid="15373"/>
                                        </p:tgtEl>
                                        <p:attrNameLst>
                                          <p:attrName>style.visibility</p:attrName>
                                        </p:attrNameLst>
                                      </p:cBhvr>
                                      <p:to>
                                        <p:strVal val="visible"/>
                                      </p:to>
                                    </p:set>
                                  </p:childTnLst>
                                </p:cTn>
                              </p:par>
                            </p:childTnLst>
                          </p:cTn>
                        </p:par>
                        <p:par>
                          <p:cTn id="58" fill="hold" nodeType="afterGroup">
                            <p:stCondLst>
                              <p:cond delay="5000"/>
                            </p:stCondLst>
                            <p:childTnLst>
                              <p:par>
                                <p:cTn id="59" presetID="1" presetClass="entr" presetSubtype="0" fill="hold" nodeType="afterEffect">
                                  <p:stCondLst>
                                    <p:cond delay="0"/>
                                  </p:stCondLst>
                                  <p:childTnLst>
                                    <p:set>
                                      <p:cBhvr>
                                        <p:cTn id="60" dur="1" fill="hold">
                                          <p:stCondLst>
                                            <p:cond delay="499"/>
                                          </p:stCondLst>
                                        </p:cTn>
                                        <p:tgtEl>
                                          <p:spTgt spid="15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P spid="15367" grpId="0" animBg="1"/>
      <p:bldP spid="15368" grpId="0" animBg="1"/>
      <p:bldP spid="15369" grpId="0" animBg="1"/>
      <p:bldP spid="15370" grpId="0" animBg="1"/>
      <p:bldP spid="1537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76200" y="2514600"/>
            <a:ext cx="9067800" cy="30469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dirty="0">
                <a:latin typeface="Courier New" panose="02070309020205020404" pitchFamily="49" charset="0"/>
                <a:cs typeface="Courier New" panose="02070309020205020404" pitchFamily="49" charset="0"/>
              </a:rPr>
              <a:t> </a:t>
            </a:r>
            <a:r>
              <a:rPr lang="zh-CN" altLang="en-US" sz="3200" b="1" dirty="0">
                <a:effectLst>
                  <a:outerShdw blurRad="38100" dist="38100" dir="2700000" algn="tl">
                    <a:srgbClr val="000000"/>
                  </a:outerShdw>
                </a:effectLst>
                <a:latin typeface="Courier New" panose="02070309020205020404" pitchFamily="49" charset="0"/>
                <a:cs typeface="Courier New" panose="02070309020205020404" pitchFamily="49" charset="0"/>
              </a:rPr>
              <a:t>    </a:t>
            </a:r>
            <a:r>
              <a:rPr lang="en-US" altLang="zh-CN" sz="3200" b="1" dirty="0">
                <a:effectLst>
                  <a:outerShdw blurRad="38100" dist="38100" dir="2700000" algn="tl">
                    <a:srgbClr val="000000"/>
                  </a:outerShdw>
                </a:effectLst>
                <a:latin typeface="Courier New" panose="02070309020205020404" pitchFamily="49" charset="0"/>
                <a:cs typeface="Courier New" panose="02070309020205020404" pitchFamily="49" charset="0"/>
              </a:rPr>
              <a:t>r    q   n    v    r   q   n </a:t>
            </a:r>
          </a:p>
          <a:p>
            <a:pPr eaLnBrk="1" fontAlgn="auto" hangingPunct="1">
              <a:spcBef>
                <a:spcPts val="0"/>
              </a:spcBef>
              <a:spcAft>
                <a:spcPts val="0"/>
              </a:spcAft>
              <a:defRPr/>
            </a:pPr>
            <a:endParaRPr lang="en-US" altLang="zh-CN" sz="3200" b="1" dirty="0">
              <a:effectLst>
                <a:outerShdw blurRad="38100" dist="38100" dir="2700000" algn="tl">
                  <a:srgbClr val="000000"/>
                </a:outerShdw>
              </a:effectLst>
              <a:latin typeface="宋体" panose="02010600030101010101" pitchFamily="2" charset="-122"/>
            </a:endParaRPr>
          </a:p>
          <a:p>
            <a:pPr eaLnBrk="1" fontAlgn="auto" hangingPunct="1">
              <a:spcBef>
                <a:spcPts val="0"/>
              </a:spcBef>
              <a:spcAft>
                <a:spcPts val="0"/>
              </a:spcAft>
              <a:defRPr/>
            </a:pPr>
            <a:r>
              <a:rPr lang="en-US" altLang="zh-CN" sz="3200" b="1" dirty="0">
                <a:effectLst>
                  <a:outerShdw blurRad="38100" dist="38100" dir="2700000" algn="tl">
                    <a:srgbClr val="000000"/>
                  </a:outerShdw>
                </a:effectLst>
                <a:latin typeface="宋体" panose="02010600030101010101" pitchFamily="2" charset="-122"/>
              </a:rPr>
              <a:t>→ </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0</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1</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2</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3</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4</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5</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6</a:t>
            </a:r>
            <a:r>
              <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S</a:t>
            </a:r>
            <a:r>
              <a:rPr lang="en-US" altLang="zh-CN" sz="3200" b="1" baseline="-30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t</a:t>
            </a:r>
            <a:endParaRPr lang="en-US" altLang="zh-CN" sz="3200" b="1"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endParaRPr>
          </a:p>
          <a:p>
            <a:pPr algn="just" eaLnBrk="1" fontAlgn="auto" hangingPunct="1">
              <a:spcBef>
                <a:spcPts val="0"/>
              </a:spcBef>
              <a:spcAft>
                <a:spcPts val="0"/>
              </a:spcAft>
              <a:defRPr/>
            </a:pPr>
            <a:endParaRPr lang="en-US" altLang="zh-CN" sz="3200" b="1" dirty="0">
              <a:effectLst>
                <a:outerShdw blurRad="38100" dist="38100" dir="2700000" algn="tl">
                  <a:srgbClr val="000000"/>
                </a:outerShdw>
              </a:effectLst>
              <a:latin typeface="Courier New" panose="02070309020205020404" pitchFamily="49" charset="0"/>
              <a:cs typeface="Courier New" panose="02070309020205020404" pitchFamily="49" charset="0"/>
            </a:endParaRPr>
          </a:p>
          <a:p>
            <a:pPr algn="just" eaLnBrk="1" fontAlgn="auto" hangingPunct="1">
              <a:spcBef>
                <a:spcPts val="0"/>
              </a:spcBef>
              <a:spcAft>
                <a:spcPts val="0"/>
              </a:spcAft>
              <a:defRPr/>
            </a:pPr>
            <a:endParaRPr lang="en-US" altLang="zh-CN" sz="3200" b="1" dirty="0">
              <a:effectLst>
                <a:outerShdw blurRad="38100" dist="38100" dir="2700000" algn="tl">
                  <a:srgbClr val="000000"/>
                </a:outerShdw>
              </a:effectLst>
              <a:latin typeface="Courier New" panose="02070309020205020404" pitchFamily="49" charset="0"/>
              <a:cs typeface="Courier New" panose="02070309020205020404" pitchFamily="49" charset="0"/>
            </a:endParaRPr>
          </a:p>
          <a:p>
            <a:pPr algn="just" eaLnBrk="1" fontAlgn="auto" hangingPunct="1">
              <a:spcBef>
                <a:spcPts val="0"/>
              </a:spcBef>
              <a:spcAft>
                <a:spcPts val="0"/>
              </a:spcAft>
              <a:defRPr/>
            </a:pPr>
            <a:r>
              <a:rPr lang="en-US" altLang="zh-CN" sz="3200" b="1" dirty="0">
                <a:effectLst>
                  <a:outerShdw blurRad="38100" dist="38100" dir="2700000" algn="tl">
                    <a:srgbClr val="000000"/>
                  </a:outerShdw>
                </a:effectLst>
                <a:latin typeface="Courier New" panose="02070309020205020404" pitchFamily="49" charset="0"/>
                <a:cs typeface="Courier New" panose="02070309020205020404" pitchFamily="49" charset="0"/>
              </a:rPr>
              <a:t>              a                  </a:t>
            </a:r>
            <a:r>
              <a:rPr lang="en-US" altLang="zh-CN" sz="3200" b="1" dirty="0" err="1">
                <a:effectLst>
                  <a:outerShdw blurRad="38100" dist="38100" dir="2700000" algn="tl">
                    <a:srgbClr val="000000"/>
                  </a:outerShdw>
                </a:effectLst>
                <a:latin typeface="Courier New" panose="02070309020205020404" pitchFamily="49" charset="0"/>
                <a:cs typeface="Courier New" panose="02070309020205020404" pitchFamily="49" charset="0"/>
              </a:rPr>
              <a:t>a</a:t>
            </a:r>
            <a:endParaRPr lang="zh-CN" altLang="en-US" dirty="0"/>
          </a:p>
        </p:txBody>
      </p:sp>
      <p:sp>
        <p:nvSpPr>
          <p:cNvPr id="67589" name="Text Box 5"/>
          <p:cNvSpPr txBox="1">
            <a:spLocks noChangeArrowheads="1"/>
          </p:cNvSpPr>
          <p:nvPr/>
        </p:nvSpPr>
        <p:spPr bwMode="auto">
          <a:xfrm>
            <a:off x="898525" y="401638"/>
            <a:ext cx="6645275" cy="206210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auto" hangingPunct="1">
              <a:spcBef>
                <a:spcPts val="0"/>
              </a:spcBef>
              <a:spcAft>
                <a:spcPts val="0"/>
              </a:spcAft>
              <a:defRPr/>
            </a:pPr>
            <a:r>
              <a:rPr lang="en-US" altLang="zh-CN" sz="3200" b="1" dirty="0">
                <a:latin typeface="Courier New" panose="02070309020205020404" pitchFamily="49" charset="0"/>
                <a:cs typeface="Courier New" panose="02070309020205020404" pitchFamily="49" charset="0"/>
              </a:rPr>
              <a:t>a.</a:t>
            </a:r>
            <a:r>
              <a:rPr lang="zh-CN" altLang="en-US" sz="3200" b="1" dirty="0">
                <a:latin typeface="宋体" panose="02010600030101010101" pitchFamily="2" charset="-122"/>
              </a:rPr>
              <a:t>这个小学生有那张彩色邮票。</a:t>
            </a:r>
            <a:endParaRPr lang="zh-CN" altLang="en-US" sz="3200" b="1"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zh-CN" altLang="en-US" sz="3200" b="1" dirty="0"/>
              <a:t> </a:t>
            </a:r>
            <a:r>
              <a:rPr lang="en-US" altLang="zh-CN" sz="3200" b="1" dirty="0"/>
              <a:t>b. </a:t>
            </a:r>
            <a:r>
              <a:rPr lang="zh-CN" altLang="en-US" sz="3200" b="1" dirty="0">
                <a:latin typeface="宋体" panose="02010600030101010101" pitchFamily="2" charset="-122"/>
              </a:rPr>
              <a:t>那个工人喜欢这本小说。</a:t>
            </a:r>
          </a:p>
          <a:p>
            <a:pPr eaLnBrk="1" fontAlgn="auto" hangingPunct="1">
              <a:spcBef>
                <a:spcPts val="0"/>
              </a:spcBef>
              <a:spcAft>
                <a:spcPts val="0"/>
              </a:spcAft>
              <a:defRPr/>
            </a:pPr>
            <a:r>
              <a:rPr lang="en-US" altLang="zh-CN" b="1" dirty="0">
                <a:latin typeface="Courier New" panose="02070309020205020404" pitchFamily="49" charset="0"/>
                <a:cs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a:t>
            </a:r>
            <a:r>
              <a:rPr lang="en-US" altLang="zh-CN" sz="3200" b="1" dirty="0" err="1">
                <a:latin typeface="Courier New" panose="02070309020205020404" pitchFamily="49" charset="0"/>
                <a:cs typeface="Courier New" panose="02070309020205020404" pitchFamily="49" charset="0"/>
              </a:rPr>
              <a:t>r+q</a:t>
            </a:r>
            <a:r>
              <a:rPr lang="en-US" altLang="zh-CN" sz="3200" b="1" dirty="0">
                <a:latin typeface="Courier New" panose="02070309020205020404" pitchFamily="49" charset="0"/>
                <a:cs typeface="Courier New" panose="02070309020205020404" pitchFamily="49" charset="0"/>
              </a:rPr>
              <a:t>+(a)+</a:t>
            </a:r>
            <a:r>
              <a:rPr lang="en-US" altLang="zh-CN" sz="3200" b="1" dirty="0" err="1">
                <a:latin typeface="Courier New" panose="02070309020205020404" pitchFamily="49" charset="0"/>
                <a:cs typeface="Courier New" panose="02070309020205020404" pitchFamily="49" charset="0"/>
              </a:rPr>
              <a:t>n+v+r+q</a:t>
            </a:r>
            <a:r>
              <a:rPr lang="en-US" altLang="zh-CN" sz="3200" b="1" dirty="0">
                <a:latin typeface="Courier New" panose="02070309020205020404" pitchFamily="49" charset="0"/>
                <a:cs typeface="Courier New" panose="02070309020205020404" pitchFamily="49" charset="0"/>
              </a:rPr>
              <a:t>+(a)+n]</a:t>
            </a:r>
            <a:r>
              <a:rPr lang="zh-CN" altLang="en-US" sz="3200" b="1" dirty="0"/>
              <a:t> </a:t>
            </a:r>
          </a:p>
          <a:p>
            <a:pPr eaLnBrk="1" fontAlgn="auto" hangingPunct="1">
              <a:spcBef>
                <a:spcPts val="0"/>
              </a:spcBef>
              <a:spcAft>
                <a:spcPts val="0"/>
              </a:spcAft>
              <a:defRPr/>
            </a:pPr>
            <a:endParaRPr lang="zh-CN" altLang="en-US" sz="3200" b="1" dirty="0"/>
          </a:p>
        </p:txBody>
      </p:sp>
      <p:sp>
        <p:nvSpPr>
          <p:cNvPr id="67590" name="Oval 6"/>
          <p:cNvSpPr>
            <a:spLocks noChangeArrowheads="1"/>
          </p:cNvSpPr>
          <p:nvPr/>
        </p:nvSpPr>
        <p:spPr bwMode="auto">
          <a:xfrm>
            <a:off x="6858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1" name="Oval 7"/>
          <p:cNvSpPr>
            <a:spLocks noChangeArrowheads="1"/>
          </p:cNvSpPr>
          <p:nvPr/>
        </p:nvSpPr>
        <p:spPr bwMode="auto">
          <a:xfrm>
            <a:off x="17526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2" name="Oval 8"/>
          <p:cNvSpPr>
            <a:spLocks noChangeArrowheads="1"/>
          </p:cNvSpPr>
          <p:nvPr/>
        </p:nvSpPr>
        <p:spPr bwMode="auto">
          <a:xfrm>
            <a:off x="28956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3" name="Oval 9"/>
          <p:cNvSpPr>
            <a:spLocks noChangeArrowheads="1"/>
          </p:cNvSpPr>
          <p:nvPr/>
        </p:nvSpPr>
        <p:spPr bwMode="auto">
          <a:xfrm>
            <a:off x="41148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4" name="Oval 10"/>
          <p:cNvSpPr>
            <a:spLocks noChangeArrowheads="1"/>
          </p:cNvSpPr>
          <p:nvPr/>
        </p:nvSpPr>
        <p:spPr bwMode="auto">
          <a:xfrm>
            <a:off x="51816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5" name="Oval 11"/>
          <p:cNvSpPr>
            <a:spLocks noChangeArrowheads="1"/>
          </p:cNvSpPr>
          <p:nvPr/>
        </p:nvSpPr>
        <p:spPr bwMode="auto">
          <a:xfrm>
            <a:off x="63246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6" name="Oval 12"/>
          <p:cNvSpPr>
            <a:spLocks noChangeArrowheads="1"/>
          </p:cNvSpPr>
          <p:nvPr/>
        </p:nvSpPr>
        <p:spPr bwMode="auto">
          <a:xfrm>
            <a:off x="7467600" y="3505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7" name="Oval 13"/>
          <p:cNvSpPr>
            <a:spLocks noChangeArrowheads="1"/>
          </p:cNvSpPr>
          <p:nvPr/>
        </p:nvSpPr>
        <p:spPr bwMode="auto">
          <a:xfrm>
            <a:off x="8458200" y="34290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67598" name="Freeform 14"/>
          <p:cNvSpPr>
            <a:spLocks/>
          </p:cNvSpPr>
          <p:nvPr/>
        </p:nvSpPr>
        <p:spPr bwMode="auto">
          <a:xfrm>
            <a:off x="990600" y="32639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599" name="Freeform 15"/>
          <p:cNvSpPr>
            <a:spLocks/>
          </p:cNvSpPr>
          <p:nvPr/>
        </p:nvSpPr>
        <p:spPr bwMode="auto">
          <a:xfrm>
            <a:off x="2133600" y="3276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0" name="Freeform 16"/>
          <p:cNvSpPr>
            <a:spLocks/>
          </p:cNvSpPr>
          <p:nvPr/>
        </p:nvSpPr>
        <p:spPr bwMode="auto">
          <a:xfrm>
            <a:off x="3276600" y="3276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1" name="Freeform 17"/>
          <p:cNvSpPr>
            <a:spLocks/>
          </p:cNvSpPr>
          <p:nvPr/>
        </p:nvSpPr>
        <p:spPr bwMode="auto">
          <a:xfrm>
            <a:off x="4419600" y="3276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2" name="Freeform 18"/>
          <p:cNvSpPr>
            <a:spLocks/>
          </p:cNvSpPr>
          <p:nvPr/>
        </p:nvSpPr>
        <p:spPr bwMode="auto">
          <a:xfrm>
            <a:off x="5562600" y="3276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3" name="Freeform 19"/>
          <p:cNvSpPr>
            <a:spLocks/>
          </p:cNvSpPr>
          <p:nvPr/>
        </p:nvSpPr>
        <p:spPr bwMode="auto">
          <a:xfrm>
            <a:off x="6705600" y="3276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4" name="Freeform 20"/>
          <p:cNvSpPr>
            <a:spLocks/>
          </p:cNvSpPr>
          <p:nvPr/>
        </p:nvSpPr>
        <p:spPr bwMode="auto">
          <a:xfrm rot="-330842">
            <a:off x="7772400" y="3200400"/>
            <a:ext cx="990600" cy="3048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6" name="Freeform 22"/>
          <p:cNvSpPr>
            <a:spLocks/>
          </p:cNvSpPr>
          <p:nvPr/>
        </p:nvSpPr>
        <p:spPr bwMode="auto">
          <a:xfrm>
            <a:off x="2819400" y="41148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20" name="Line 36"/>
          <p:cNvSpPr>
            <a:spLocks noChangeShapeType="1"/>
          </p:cNvSpPr>
          <p:nvPr/>
        </p:nvSpPr>
        <p:spPr bwMode="auto">
          <a:xfrm>
            <a:off x="8610600" y="3352800"/>
            <a:ext cx="15240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4" name="Freeform 40"/>
          <p:cNvSpPr>
            <a:spLocks/>
          </p:cNvSpPr>
          <p:nvPr/>
        </p:nvSpPr>
        <p:spPr bwMode="auto">
          <a:xfrm>
            <a:off x="7467600" y="41148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27" name="Oval 43"/>
          <p:cNvSpPr>
            <a:spLocks noChangeArrowheads="1"/>
          </p:cNvSpPr>
          <p:nvPr/>
        </p:nvSpPr>
        <p:spPr bwMode="auto">
          <a:xfrm>
            <a:off x="8382000" y="33528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127216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7590"/>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759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67592"/>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67593"/>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67594"/>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67595"/>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67596"/>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67597"/>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67627"/>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67620"/>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67598"/>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nodeType="afterEffect">
                                  <p:stCondLst>
                                    <p:cond delay="0"/>
                                  </p:stCondLst>
                                  <p:childTnLst>
                                    <p:set>
                                      <p:cBhvr>
                                        <p:cTn id="42" dur="1" fill="hold">
                                          <p:stCondLst>
                                            <p:cond delay="499"/>
                                          </p:stCondLst>
                                        </p:cTn>
                                        <p:tgtEl>
                                          <p:spTgt spid="67599"/>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0"/>
                                  </p:stCondLst>
                                  <p:childTnLst>
                                    <p:set>
                                      <p:cBhvr>
                                        <p:cTn id="45" dur="1" fill="hold">
                                          <p:stCondLst>
                                            <p:cond delay="499"/>
                                          </p:stCondLst>
                                        </p:cTn>
                                        <p:tgtEl>
                                          <p:spTgt spid="67600"/>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0"/>
                                  </p:stCondLst>
                                  <p:childTnLst>
                                    <p:set>
                                      <p:cBhvr>
                                        <p:cTn id="48" dur="1" fill="hold">
                                          <p:stCondLst>
                                            <p:cond delay="499"/>
                                          </p:stCondLst>
                                        </p:cTn>
                                        <p:tgtEl>
                                          <p:spTgt spid="67601"/>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nodeType="afterEffect">
                                  <p:stCondLst>
                                    <p:cond delay="0"/>
                                  </p:stCondLst>
                                  <p:childTnLst>
                                    <p:set>
                                      <p:cBhvr>
                                        <p:cTn id="51" dur="1" fill="hold">
                                          <p:stCondLst>
                                            <p:cond delay="499"/>
                                          </p:stCondLst>
                                        </p:cTn>
                                        <p:tgtEl>
                                          <p:spTgt spid="67602"/>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nodeType="afterEffect">
                                  <p:stCondLst>
                                    <p:cond delay="0"/>
                                  </p:stCondLst>
                                  <p:childTnLst>
                                    <p:set>
                                      <p:cBhvr>
                                        <p:cTn id="54" dur="1" fill="hold">
                                          <p:stCondLst>
                                            <p:cond delay="499"/>
                                          </p:stCondLst>
                                        </p:cTn>
                                        <p:tgtEl>
                                          <p:spTgt spid="67603"/>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nodeType="afterEffect">
                                  <p:stCondLst>
                                    <p:cond delay="0"/>
                                  </p:stCondLst>
                                  <p:childTnLst>
                                    <p:set>
                                      <p:cBhvr>
                                        <p:cTn id="57" dur="1" fill="hold">
                                          <p:stCondLst>
                                            <p:cond delay="499"/>
                                          </p:stCondLst>
                                        </p:cTn>
                                        <p:tgtEl>
                                          <p:spTgt spid="67604"/>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nodeType="afterEffect">
                                  <p:stCondLst>
                                    <p:cond delay="0"/>
                                  </p:stCondLst>
                                  <p:childTnLst>
                                    <p:set>
                                      <p:cBhvr>
                                        <p:cTn id="60" dur="1" fill="hold">
                                          <p:stCondLst>
                                            <p:cond delay="499"/>
                                          </p:stCondLst>
                                        </p:cTn>
                                        <p:tgtEl>
                                          <p:spTgt spid="67606"/>
                                        </p:tgtEl>
                                        <p:attrNameLst>
                                          <p:attrName>style.visibility</p:attrName>
                                        </p:attrNameLst>
                                      </p:cBhvr>
                                      <p:to>
                                        <p:strVal val="visible"/>
                                      </p:to>
                                    </p:set>
                                  </p:childTnLst>
                                </p:cTn>
                              </p:par>
                            </p:childTnLst>
                          </p:cTn>
                        </p:par>
                        <p:par>
                          <p:cTn id="61" fill="hold" nodeType="afterGroup">
                            <p:stCondLst>
                              <p:cond delay="9500"/>
                            </p:stCondLst>
                            <p:childTnLst>
                              <p:par>
                                <p:cTn id="62" presetID="1" presetClass="entr" presetSubtype="0" fill="hold" nodeType="afterEffect">
                                  <p:stCondLst>
                                    <p:cond delay="0"/>
                                  </p:stCondLst>
                                  <p:childTnLst>
                                    <p:set>
                                      <p:cBhvr>
                                        <p:cTn id="63" dur="1" fill="hold">
                                          <p:stCondLst>
                                            <p:cond delay="499"/>
                                          </p:stCondLst>
                                        </p:cTn>
                                        <p:tgtEl>
                                          <p:spTgt spid="67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90" grpId="0" animBg="1"/>
      <p:bldP spid="67591" grpId="0" animBg="1"/>
      <p:bldP spid="67592" grpId="0" animBg="1"/>
      <p:bldP spid="67593" grpId="0" animBg="1"/>
      <p:bldP spid="67594" grpId="0" animBg="1"/>
      <p:bldP spid="67595" grpId="0" animBg="1"/>
      <p:bldP spid="67596" grpId="0" animBg="1"/>
      <p:bldP spid="67597" grpId="0" animBg="1"/>
      <p:bldP spid="676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1028"/>
          <p:cNvSpPr>
            <a:spLocks noChangeArrowheads="1"/>
          </p:cNvSpPr>
          <p:nvPr/>
        </p:nvSpPr>
        <p:spPr bwMode="auto">
          <a:xfrm>
            <a:off x="590550" y="1092200"/>
            <a:ext cx="755650"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0</a:t>
            </a:r>
            <a:endParaRPr lang="zh-CN" altLang="en-US" sz="3200" b="1" baseline="-25000" dirty="0"/>
          </a:p>
        </p:txBody>
      </p:sp>
      <p:sp>
        <p:nvSpPr>
          <p:cNvPr id="69666" name="Text Box 1058"/>
          <p:cNvSpPr txBox="1">
            <a:spLocks noChangeArrowheads="1"/>
          </p:cNvSpPr>
          <p:nvPr/>
        </p:nvSpPr>
        <p:spPr bwMode="auto">
          <a:xfrm>
            <a:off x="754063" y="3992563"/>
            <a:ext cx="8001000" cy="15684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2400" b="1" dirty="0">
                <a:latin typeface="+mn-lt"/>
              </a:rPr>
              <a:t>1.张三是老师。             4.这个学生有那张邮票。</a:t>
            </a:r>
          </a:p>
          <a:p>
            <a:pPr eaLnBrk="1" fontAlgn="auto" hangingPunct="1">
              <a:spcBef>
                <a:spcPct val="50000"/>
              </a:spcBef>
              <a:spcAft>
                <a:spcPts val="0"/>
              </a:spcAft>
              <a:defRPr/>
            </a:pPr>
            <a:r>
              <a:rPr lang="zh-CN" altLang="en-US" sz="2400" b="1" dirty="0">
                <a:latin typeface="+mn-lt"/>
              </a:rPr>
              <a:t>2.李明有彩色邮票。  5.这个聪明的学生有那张新邮票。</a:t>
            </a:r>
          </a:p>
          <a:p>
            <a:pPr eaLnBrk="1" fontAlgn="auto" hangingPunct="1">
              <a:spcBef>
                <a:spcPct val="50000"/>
              </a:spcBef>
              <a:spcAft>
                <a:spcPts val="0"/>
              </a:spcAft>
              <a:defRPr/>
            </a:pPr>
            <a:r>
              <a:rPr lang="zh-CN" altLang="en-US" sz="2400" b="1" dirty="0">
                <a:latin typeface="+mn-lt"/>
              </a:rPr>
              <a:t>3.聪明的李明有新的彩色邮票。……</a:t>
            </a:r>
          </a:p>
        </p:txBody>
      </p:sp>
      <p:sp>
        <p:nvSpPr>
          <p:cNvPr id="2" name="矩形 1"/>
          <p:cNvSpPr/>
          <p:nvPr/>
        </p:nvSpPr>
        <p:spPr>
          <a:xfrm>
            <a:off x="2849563" y="2173288"/>
            <a:ext cx="461962" cy="646112"/>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a</a:t>
            </a:r>
            <a:endParaRPr lang="zh-CN" altLang="en-US" sz="3600" dirty="0"/>
          </a:p>
        </p:txBody>
      </p:sp>
      <p:sp>
        <p:nvSpPr>
          <p:cNvPr id="34" name="矩形 33"/>
          <p:cNvSpPr/>
          <p:nvPr/>
        </p:nvSpPr>
        <p:spPr>
          <a:xfrm>
            <a:off x="1187450" y="628650"/>
            <a:ext cx="461963"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r</a:t>
            </a:r>
            <a:endParaRPr lang="zh-CN" altLang="en-US" sz="3600" dirty="0"/>
          </a:p>
        </p:txBody>
      </p:sp>
      <p:sp>
        <p:nvSpPr>
          <p:cNvPr id="35" name="矩形 34"/>
          <p:cNvSpPr/>
          <p:nvPr/>
        </p:nvSpPr>
        <p:spPr>
          <a:xfrm>
            <a:off x="2300288" y="628650"/>
            <a:ext cx="461962"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q</a:t>
            </a:r>
            <a:endParaRPr lang="zh-CN" altLang="en-US" sz="3600" dirty="0"/>
          </a:p>
        </p:txBody>
      </p:sp>
      <p:sp>
        <p:nvSpPr>
          <p:cNvPr id="36" name="矩形 35"/>
          <p:cNvSpPr/>
          <p:nvPr/>
        </p:nvSpPr>
        <p:spPr>
          <a:xfrm>
            <a:off x="3411538" y="628650"/>
            <a:ext cx="461962"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n</a:t>
            </a:r>
            <a:endParaRPr lang="zh-CN" altLang="en-US" sz="3600" dirty="0"/>
          </a:p>
        </p:txBody>
      </p:sp>
      <p:sp>
        <p:nvSpPr>
          <p:cNvPr id="37" name="矩形 36"/>
          <p:cNvSpPr/>
          <p:nvPr/>
        </p:nvSpPr>
        <p:spPr>
          <a:xfrm>
            <a:off x="4522788" y="628650"/>
            <a:ext cx="461962"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v</a:t>
            </a:r>
            <a:endParaRPr lang="zh-CN" altLang="en-US" sz="3600" dirty="0"/>
          </a:p>
        </p:txBody>
      </p:sp>
      <p:sp>
        <p:nvSpPr>
          <p:cNvPr id="38" name="矩形 37"/>
          <p:cNvSpPr/>
          <p:nvPr/>
        </p:nvSpPr>
        <p:spPr>
          <a:xfrm>
            <a:off x="5635625" y="628650"/>
            <a:ext cx="461963"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r</a:t>
            </a:r>
            <a:endParaRPr lang="zh-CN" altLang="en-US" sz="3600" dirty="0"/>
          </a:p>
        </p:txBody>
      </p:sp>
      <p:sp>
        <p:nvSpPr>
          <p:cNvPr id="39" name="矩形 38"/>
          <p:cNvSpPr/>
          <p:nvPr/>
        </p:nvSpPr>
        <p:spPr>
          <a:xfrm>
            <a:off x="6746875" y="628650"/>
            <a:ext cx="461963"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q</a:t>
            </a:r>
            <a:endParaRPr lang="zh-CN" altLang="en-US" sz="3600" dirty="0"/>
          </a:p>
        </p:txBody>
      </p:sp>
      <p:sp>
        <p:nvSpPr>
          <p:cNvPr id="40" name="矩形 39"/>
          <p:cNvSpPr/>
          <p:nvPr/>
        </p:nvSpPr>
        <p:spPr>
          <a:xfrm>
            <a:off x="7859713" y="628650"/>
            <a:ext cx="461962" cy="646113"/>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n</a:t>
            </a:r>
            <a:endParaRPr lang="zh-CN" altLang="en-US" sz="3600" dirty="0"/>
          </a:p>
        </p:txBody>
      </p:sp>
      <p:sp>
        <p:nvSpPr>
          <p:cNvPr id="41" name="Oval 1028"/>
          <p:cNvSpPr>
            <a:spLocks noChangeArrowheads="1"/>
          </p:cNvSpPr>
          <p:nvPr/>
        </p:nvSpPr>
        <p:spPr bwMode="auto">
          <a:xfrm>
            <a:off x="1679575" y="1092200"/>
            <a:ext cx="757238"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1</a:t>
            </a:r>
            <a:endParaRPr lang="zh-CN" altLang="en-US" sz="3200" b="1" baseline="-25000" dirty="0"/>
          </a:p>
        </p:txBody>
      </p:sp>
      <p:sp>
        <p:nvSpPr>
          <p:cNvPr id="42" name="Oval 1028"/>
          <p:cNvSpPr>
            <a:spLocks noChangeArrowheads="1"/>
          </p:cNvSpPr>
          <p:nvPr/>
        </p:nvSpPr>
        <p:spPr bwMode="auto">
          <a:xfrm>
            <a:off x="2770188" y="1092200"/>
            <a:ext cx="755650"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2</a:t>
            </a:r>
            <a:endParaRPr lang="zh-CN" altLang="en-US" sz="3200" b="1" baseline="-25000" dirty="0"/>
          </a:p>
        </p:txBody>
      </p:sp>
      <p:sp>
        <p:nvSpPr>
          <p:cNvPr id="43" name="Oval 1028"/>
          <p:cNvSpPr>
            <a:spLocks noChangeArrowheads="1"/>
          </p:cNvSpPr>
          <p:nvPr/>
        </p:nvSpPr>
        <p:spPr bwMode="auto">
          <a:xfrm>
            <a:off x="3859213" y="1092200"/>
            <a:ext cx="757237"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3</a:t>
            </a:r>
            <a:endParaRPr lang="zh-CN" altLang="en-US" sz="3200" b="1" baseline="-25000" dirty="0"/>
          </a:p>
        </p:txBody>
      </p:sp>
      <p:sp>
        <p:nvSpPr>
          <p:cNvPr id="44" name="Oval 1028"/>
          <p:cNvSpPr>
            <a:spLocks noChangeArrowheads="1"/>
          </p:cNvSpPr>
          <p:nvPr/>
        </p:nvSpPr>
        <p:spPr bwMode="auto">
          <a:xfrm>
            <a:off x="4949825" y="1092200"/>
            <a:ext cx="755650"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4</a:t>
            </a:r>
            <a:endParaRPr lang="zh-CN" altLang="en-US" sz="3200" b="1" baseline="-25000" dirty="0"/>
          </a:p>
        </p:txBody>
      </p:sp>
      <p:sp>
        <p:nvSpPr>
          <p:cNvPr id="45" name="Oval 1028"/>
          <p:cNvSpPr>
            <a:spLocks noChangeArrowheads="1"/>
          </p:cNvSpPr>
          <p:nvPr/>
        </p:nvSpPr>
        <p:spPr bwMode="auto">
          <a:xfrm>
            <a:off x="6038850" y="1092200"/>
            <a:ext cx="755650"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5</a:t>
            </a:r>
            <a:endParaRPr lang="zh-CN" altLang="en-US" sz="3200" b="1" baseline="-25000" dirty="0"/>
          </a:p>
        </p:txBody>
      </p:sp>
      <p:sp>
        <p:nvSpPr>
          <p:cNvPr id="46" name="Oval 1028"/>
          <p:cNvSpPr>
            <a:spLocks noChangeArrowheads="1"/>
          </p:cNvSpPr>
          <p:nvPr/>
        </p:nvSpPr>
        <p:spPr bwMode="auto">
          <a:xfrm>
            <a:off x="7129463" y="1092200"/>
            <a:ext cx="755650" cy="6842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6</a:t>
            </a:r>
            <a:endParaRPr lang="zh-CN" altLang="en-US" sz="3200" b="1" baseline="-25000" dirty="0"/>
          </a:p>
        </p:txBody>
      </p:sp>
      <p:sp>
        <p:nvSpPr>
          <p:cNvPr id="47" name="Oval 1028"/>
          <p:cNvSpPr>
            <a:spLocks noChangeArrowheads="1"/>
          </p:cNvSpPr>
          <p:nvPr/>
        </p:nvSpPr>
        <p:spPr bwMode="auto">
          <a:xfrm>
            <a:off x="8212138" y="1112838"/>
            <a:ext cx="746125" cy="6731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t</a:t>
            </a:r>
            <a:endParaRPr lang="zh-CN" altLang="en-US" sz="3200" b="1" baseline="-25000" dirty="0"/>
          </a:p>
        </p:txBody>
      </p:sp>
      <p:sp>
        <p:nvSpPr>
          <p:cNvPr id="12" name="任意多边形: 形状 11"/>
          <p:cNvSpPr/>
          <p:nvPr/>
        </p:nvSpPr>
        <p:spPr>
          <a:xfrm>
            <a:off x="2773363" y="1628775"/>
            <a:ext cx="752475" cy="1852613"/>
          </a:xfrm>
          <a:custGeom>
            <a:avLst/>
            <a:gdLst>
              <a:gd name="connsiteX0" fmla="*/ 0 w 753627"/>
              <a:gd name="connsiteY0" fmla="*/ 0 h 1838857"/>
              <a:gd name="connsiteX1" fmla="*/ 221064 w 753627"/>
              <a:gd name="connsiteY1" fmla="*/ 1838848 h 1838857"/>
              <a:gd name="connsiteX2" fmla="*/ 753627 w 753627"/>
              <a:gd name="connsiteY2" fmla="*/ 20097 h 1838857"/>
            </a:gdLst>
            <a:ahLst/>
            <a:cxnLst>
              <a:cxn ang="0">
                <a:pos x="connsiteX0" y="connsiteY0"/>
              </a:cxn>
              <a:cxn ang="0">
                <a:pos x="connsiteX1" y="connsiteY1"/>
              </a:cxn>
              <a:cxn ang="0">
                <a:pos x="connsiteX2" y="connsiteY2"/>
              </a:cxn>
            </a:cxnLst>
            <a:rect l="l" t="t" r="r" b="b"/>
            <a:pathLst>
              <a:path w="753627" h="1838857">
                <a:moveTo>
                  <a:pt x="0" y="0"/>
                </a:moveTo>
                <a:cubicBezTo>
                  <a:pt x="47730" y="917749"/>
                  <a:pt x="95460" y="1835499"/>
                  <a:pt x="221064" y="1838848"/>
                </a:cubicBezTo>
                <a:cubicBezTo>
                  <a:pt x="346668" y="1842197"/>
                  <a:pt x="550147" y="931147"/>
                  <a:pt x="753627" y="20097"/>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矩形 57"/>
          <p:cNvSpPr/>
          <p:nvPr/>
        </p:nvSpPr>
        <p:spPr>
          <a:xfrm>
            <a:off x="7181850" y="2173288"/>
            <a:ext cx="461963" cy="646112"/>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a</a:t>
            </a:r>
            <a:endParaRPr lang="zh-CN" altLang="en-US" sz="3600" dirty="0"/>
          </a:p>
        </p:txBody>
      </p:sp>
      <p:sp>
        <p:nvSpPr>
          <p:cNvPr id="59" name="任意多边形: 形状 58"/>
          <p:cNvSpPr/>
          <p:nvPr/>
        </p:nvSpPr>
        <p:spPr>
          <a:xfrm>
            <a:off x="7107238" y="1628775"/>
            <a:ext cx="752475" cy="1852613"/>
          </a:xfrm>
          <a:custGeom>
            <a:avLst/>
            <a:gdLst>
              <a:gd name="connsiteX0" fmla="*/ 0 w 753627"/>
              <a:gd name="connsiteY0" fmla="*/ 0 h 1838857"/>
              <a:gd name="connsiteX1" fmla="*/ 221064 w 753627"/>
              <a:gd name="connsiteY1" fmla="*/ 1838848 h 1838857"/>
              <a:gd name="connsiteX2" fmla="*/ 753627 w 753627"/>
              <a:gd name="connsiteY2" fmla="*/ 20097 h 1838857"/>
            </a:gdLst>
            <a:ahLst/>
            <a:cxnLst>
              <a:cxn ang="0">
                <a:pos x="connsiteX0" y="connsiteY0"/>
              </a:cxn>
              <a:cxn ang="0">
                <a:pos x="connsiteX1" y="connsiteY1"/>
              </a:cxn>
              <a:cxn ang="0">
                <a:pos x="connsiteX2" y="connsiteY2"/>
              </a:cxn>
            </a:cxnLst>
            <a:rect l="l" t="t" r="r" b="b"/>
            <a:pathLst>
              <a:path w="753627" h="1838857">
                <a:moveTo>
                  <a:pt x="0" y="0"/>
                </a:moveTo>
                <a:cubicBezTo>
                  <a:pt x="47730" y="917749"/>
                  <a:pt x="95460" y="1835499"/>
                  <a:pt x="221064" y="1838848"/>
                </a:cubicBezTo>
                <a:cubicBezTo>
                  <a:pt x="346668" y="1842197"/>
                  <a:pt x="550147" y="931147"/>
                  <a:pt x="753627" y="20097"/>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任意多边形: 形状 12"/>
          <p:cNvSpPr/>
          <p:nvPr/>
        </p:nvSpPr>
        <p:spPr>
          <a:xfrm>
            <a:off x="684213" y="442913"/>
            <a:ext cx="1144587"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任意多边形: 形状 60"/>
          <p:cNvSpPr/>
          <p:nvPr/>
        </p:nvSpPr>
        <p:spPr>
          <a:xfrm>
            <a:off x="1862138" y="442913"/>
            <a:ext cx="1144587"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任意多边形: 形状 61"/>
          <p:cNvSpPr/>
          <p:nvPr/>
        </p:nvSpPr>
        <p:spPr>
          <a:xfrm>
            <a:off x="3040063" y="442913"/>
            <a:ext cx="1144587"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任意多边形: 形状 62"/>
          <p:cNvSpPr/>
          <p:nvPr/>
        </p:nvSpPr>
        <p:spPr>
          <a:xfrm>
            <a:off x="4217988" y="442913"/>
            <a:ext cx="1144587"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任意多边形: 形状 63"/>
          <p:cNvSpPr/>
          <p:nvPr/>
        </p:nvSpPr>
        <p:spPr>
          <a:xfrm>
            <a:off x="5395913" y="442913"/>
            <a:ext cx="1144587"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任意多边形: 形状 64"/>
          <p:cNvSpPr/>
          <p:nvPr/>
        </p:nvSpPr>
        <p:spPr>
          <a:xfrm>
            <a:off x="6573838" y="442913"/>
            <a:ext cx="1144587"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任意多边形: 形状 65"/>
          <p:cNvSpPr/>
          <p:nvPr/>
        </p:nvSpPr>
        <p:spPr>
          <a:xfrm>
            <a:off x="7751763" y="442913"/>
            <a:ext cx="1146175" cy="673100"/>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任意多边形: 形状 13"/>
          <p:cNvSpPr/>
          <p:nvPr/>
        </p:nvSpPr>
        <p:spPr>
          <a:xfrm>
            <a:off x="4559300" y="1654175"/>
            <a:ext cx="3014663" cy="1125538"/>
          </a:xfrm>
          <a:custGeom>
            <a:avLst/>
            <a:gdLst>
              <a:gd name="connsiteX0" fmla="*/ 0 w 3014505"/>
              <a:gd name="connsiteY0" fmla="*/ 0 h 1126203"/>
              <a:gd name="connsiteX1" fmla="*/ 1296237 w 3014505"/>
              <a:gd name="connsiteY1" fmla="*/ 1125416 h 1126203"/>
              <a:gd name="connsiteX2" fmla="*/ 3014505 w 3014505"/>
              <a:gd name="connsiteY2" fmla="*/ 140677 h 1126203"/>
            </a:gdLst>
            <a:ahLst/>
            <a:cxnLst>
              <a:cxn ang="0">
                <a:pos x="connsiteX0" y="connsiteY0"/>
              </a:cxn>
              <a:cxn ang="0">
                <a:pos x="connsiteX1" y="connsiteY1"/>
              </a:cxn>
              <a:cxn ang="0">
                <a:pos x="connsiteX2" y="connsiteY2"/>
              </a:cxn>
            </a:cxnLst>
            <a:rect l="l" t="t" r="r" b="b"/>
            <a:pathLst>
              <a:path w="3014505" h="1126203">
                <a:moveTo>
                  <a:pt x="0" y="0"/>
                </a:moveTo>
                <a:cubicBezTo>
                  <a:pt x="396909" y="550985"/>
                  <a:pt x="793819" y="1101970"/>
                  <a:pt x="1296237" y="1125416"/>
                </a:cubicBezTo>
                <a:cubicBezTo>
                  <a:pt x="1798655" y="1148862"/>
                  <a:pt x="2406580" y="644769"/>
                  <a:pt x="3014505" y="140677"/>
                </a:cubicBezTo>
              </a:path>
            </a:pathLst>
          </a:custGeom>
          <a:noFill/>
          <a:ln w="25400">
            <a:solidFill>
              <a:srgbClr val="FF33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Oval 1028"/>
          <p:cNvSpPr>
            <a:spLocks noChangeArrowheads="1"/>
          </p:cNvSpPr>
          <p:nvPr/>
        </p:nvSpPr>
        <p:spPr bwMode="auto">
          <a:xfrm>
            <a:off x="8104188" y="1004888"/>
            <a:ext cx="949325" cy="9112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endParaRPr lang="zh-CN" altLang="en-US" sz="3200" b="1" baseline="-25000" dirty="0"/>
          </a:p>
        </p:txBody>
      </p:sp>
      <p:cxnSp>
        <p:nvCxnSpPr>
          <p:cNvPr id="16" name="直接箭头连接符 15"/>
          <p:cNvCxnSpPr/>
          <p:nvPr/>
        </p:nvCxnSpPr>
        <p:spPr>
          <a:xfrm>
            <a:off x="395288" y="1916113"/>
            <a:ext cx="504825" cy="0"/>
          </a:xfrm>
          <a:prstGeom prst="straightConnector1">
            <a:avLst/>
          </a:pr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72" name="直接箭头连接符 71"/>
          <p:cNvCxnSpPr/>
          <p:nvPr/>
        </p:nvCxnSpPr>
        <p:spPr>
          <a:xfrm>
            <a:off x="2184400" y="1954213"/>
            <a:ext cx="503238" cy="0"/>
          </a:xfrm>
          <a:prstGeom prst="straightConnector1">
            <a:avLst/>
          </a:prstGeom>
          <a:noFill/>
          <a:ln w="25400">
            <a:solidFill>
              <a:srgbClr val="FF330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3" name="矩形 72"/>
          <p:cNvSpPr/>
          <p:nvPr/>
        </p:nvSpPr>
        <p:spPr>
          <a:xfrm>
            <a:off x="5646738" y="2101850"/>
            <a:ext cx="461962" cy="646113"/>
          </a:xfrm>
          <a:prstGeom prst="rect">
            <a:avLst/>
          </a:prstGeom>
        </p:spPr>
        <p:txBody>
          <a:bodyPr wrap="none">
            <a:spAutoFit/>
          </a:bodyPr>
          <a:lstStyle/>
          <a:p>
            <a:pPr eaLnBrk="1" fontAlgn="auto" hangingPunct="1">
              <a:spcBef>
                <a:spcPts val="0"/>
              </a:spcBef>
              <a:spcAft>
                <a:spcPts val="0"/>
              </a:spcAft>
              <a:defRPr/>
            </a:pPr>
            <a:r>
              <a:rPr lang="en-US" altLang="zh-CN" sz="3600" b="1" dirty="0">
                <a:solidFill>
                  <a:schemeClr val="accent4"/>
                </a:solidFill>
                <a:latin typeface="Courier New" panose="02070309020205020404" pitchFamily="49" charset="0"/>
                <a:cs typeface="Courier New" panose="02070309020205020404" pitchFamily="49" charset="0"/>
              </a:rPr>
              <a:t>v</a:t>
            </a:r>
            <a:endParaRPr lang="zh-CN" altLang="en-US" sz="3600" dirty="0">
              <a:solidFill>
                <a:schemeClr val="accent4"/>
              </a:solidFill>
            </a:endParaRPr>
          </a:p>
        </p:txBody>
      </p:sp>
    </p:spTree>
    <p:extLst>
      <p:ext uri="{BB962C8B-B14F-4D97-AF65-F5344CB8AC3E}">
        <p14:creationId xmlns:p14="http://schemas.microsoft.com/office/powerpoint/2010/main" val="2737352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143000" y="1219200"/>
            <a:ext cx="4038600" cy="579438"/>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3200" b="1" dirty="0">
                <a:latin typeface="Courier New" pitchFamily="49" charset="0"/>
              </a:rPr>
              <a:t>这把新锁锁大门。</a:t>
            </a:r>
            <a:endParaRPr lang="zh-CN" altLang="en-US" sz="3200" b="1" dirty="0"/>
          </a:p>
        </p:txBody>
      </p:sp>
      <p:sp>
        <p:nvSpPr>
          <p:cNvPr id="28675" name="Rectangle 33"/>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8676" name="Rectangle 3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8677" name="Rectangle 36"/>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8678" name="Rectangle 38"/>
          <p:cNvSpPr>
            <a:spLocks noChangeArrowheads="1"/>
          </p:cNvSpPr>
          <p:nvPr/>
        </p:nvSpPr>
        <p:spPr bwMode="auto">
          <a:xfrm>
            <a:off x="0" y="448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50" name="Text Box 42"/>
          <p:cNvSpPr txBox="1">
            <a:spLocks noChangeArrowheads="1"/>
          </p:cNvSpPr>
          <p:nvPr/>
        </p:nvSpPr>
        <p:spPr bwMode="auto">
          <a:xfrm>
            <a:off x="0" y="2362200"/>
            <a:ext cx="8915400" cy="30469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latin typeface="Courier New" panose="02070309020205020404" pitchFamily="49" charset="0"/>
                <a:cs typeface="Courier New" panose="02070309020205020404" pitchFamily="49" charset="0"/>
              </a:rPr>
              <a:t>    r    q   n    v    r   q   n </a:t>
            </a:r>
          </a:p>
          <a:p>
            <a:pPr eaLnBrk="1" fontAlgn="auto" hangingPunct="1">
              <a:spcBef>
                <a:spcPts val="0"/>
              </a:spcBef>
              <a:spcAft>
                <a:spcPts val="0"/>
              </a:spcAft>
              <a:defRPr/>
            </a:pPr>
            <a:endParaRPr lang="en-US" altLang="zh-CN" sz="3200" b="1" dirty="0">
              <a:latin typeface="Courier New" panose="02070309020205020404" pitchFamily="49" charset="0"/>
              <a:cs typeface="Courier New" panose="02070309020205020404" pitchFamily="49" charset="0"/>
            </a:endParaRPr>
          </a:p>
          <a:p>
            <a:pPr algn="just" eaLnBrk="1" fontAlgn="auto" hangingPunct="1">
              <a:spcBef>
                <a:spcPts val="0"/>
              </a:spcBef>
              <a:spcAft>
                <a:spcPts val="0"/>
              </a:spcAft>
              <a:defRPr/>
            </a:pPr>
            <a:r>
              <a:rPr lang="en-US" altLang="zh-CN" sz="3200" b="1" dirty="0">
                <a:solidFill>
                  <a:srgbClr val="FF3399"/>
                </a:solidFill>
                <a:latin typeface="宋体" panose="02010600030101010101" pitchFamily="2" charset="-122"/>
              </a:rPr>
              <a:t>→</a:t>
            </a:r>
            <a:r>
              <a:rPr lang="en-US" altLang="zh-CN" sz="3200" b="1" dirty="0">
                <a:latin typeface="Courier New" panose="02070309020205020404" pitchFamily="49" charset="0"/>
                <a:cs typeface="Courier New" panose="02070309020205020404" pitchFamily="49" charset="0"/>
              </a:rPr>
              <a:t>S</a:t>
            </a:r>
            <a:r>
              <a:rPr lang="en-US" altLang="zh-CN" sz="3200" b="1" baseline="-30000" dirty="0">
                <a:latin typeface="Courier New" panose="02070309020205020404" pitchFamily="49" charset="0"/>
                <a:cs typeface="Courier New" panose="02070309020205020404" pitchFamily="49" charset="0"/>
              </a:rPr>
              <a:t>0</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1</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2</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3</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4</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5</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6</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t</a:t>
            </a:r>
            <a:r>
              <a:rPr lang="en-US" altLang="zh-CN" sz="3200" b="1" dirty="0">
                <a:latin typeface="宋体" panose="02010600030101010101" pitchFamily="2" charset="-122"/>
              </a:rPr>
              <a:t>            </a:t>
            </a:r>
          </a:p>
          <a:p>
            <a:pPr algn="just" eaLnBrk="1" fontAlgn="auto" hangingPunct="1">
              <a:spcBef>
                <a:spcPts val="0"/>
              </a:spcBef>
              <a:spcAft>
                <a:spcPts val="0"/>
              </a:spcAft>
              <a:defRPr/>
            </a:pPr>
            <a:r>
              <a:rPr lang="en-US" altLang="zh-CN" sz="3200" b="1" dirty="0">
                <a:solidFill>
                  <a:srgbClr val="FF0000"/>
                </a:solidFill>
                <a:latin typeface="宋体" panose="02010600030101010101" pitchFamily="2" charset="-122"/>
              </a:rPr>
              <a:t>           </a:t>
            </a:r>
            <a:r>
              <a:rPr lang="en-US" altLang="zh-CN" sz="3200" b="1" dirty="0">
                <a:solidFill>
                  <a:srgbClr val="FF3399"/>
                </a:solidFill>
                <a:latin typeface="宋体" panose="02010600030101010101" pitchFamily="2" charset="-122"/>
              </a:rPr>
              <a:t>→</a:t>
            </a:r>
            <a:r>
              <a:rPr lang="en-US" altLang="zh-CN" sz="3200" b="1" dirty="0">
                <a:latin typeface="宋体" panose="02010600030101010101" pitchFamily="2" charset="-122"/>
              </a:rPr>
              <a:t> </a:t>
            </a:r>
          </a:p>
          <a:p>
            <a:pPr algn="just" eaLnBrk="1" fontAlgn="auto" hangingPunct="1">
              <a:spcBef>
                <a:spcPts val="0"/>
              </a:spcBef>
              <a:spcAft>
                <a:spcPts val="0"/>
              </a:spcAft>
              <a:defRPr/>
            </a:pPr>
            <a:r>
              <a:rPr lang="en-US" altLang="zh-CN" sz="3200" b="1" dirty="0">
                <a:solidFill>
                  <a:srgbClr val="FF0000"/>
                </a:solidFill>
                <a:latin typeface="Courier New" panose="02070309020205020404" pitchFamily="49" charset="0"/>
                <a:cs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v</a:t>
            </a:r>
          </a:p>
          <a:p>
            <a:pPr algn="just" eaLnBrk="1" fontAlgn="auto" hangingPunct="1">
              <a:spcBef>
                <a:spcPts val="0"/>
              </a:spcBef>
              <a:spcAft>
                <a:spcPts val="0"/>
              </a:spcAft>
              <a:defRPr/>
            </a:pPr>
            <a:r>
              <a:rPr lang="en-US" altLang="zh-CN" sz="3200" b="1" dirty="0">
                <a:latin typeface="Courier New" panose="02070309020205020404" pitchFamily="49" charset="0"/>
                <a:cs typeface="Courier New" panose="02070309020205020404" pitchFamily="49" charset="0"/>
              </a:rPr>
              <a:t>              a                 </a:t>
            </a:r>
            <a:r>
              <a:rPr lang="en-US" altLang="zh-CN" sz="3200" b="1" dirty="0" err="1">
                <a:latin typeface="Courier New" panose="02070309020205020404" pitchFamily="49" charset="0"/>
                <a:cs typeface="Courier New" panose="02070309020205020404" pitchFamily="49" charset="0"/>
              </a:rPr>
              <a:t>a</a:t>
            </a:r>
            <a:endParaRPr lang="zh-CN" altLang="en-US" sz="3200" b="1" dirty="0">
              <a:latin typeface="Courier New" panose="02070309020205020404" pitchFamily="49" charset="0"/>
              <a:cs typeface="Courier New" panose="02070309020205020404" pitchFamily="49" charset="0"/>
            </a:endParaRPr>
          </a:p>
        </p:txBody>
      </p:sp>
      <p:sp>
        <p:nvSpPr>
          <p:cNvPr id="28680" name="Rectangle 47"/>
          <p:cNvSpPr>
            <a:spLocks noChangeArrowheads="1"/>
          </p:cNvSpPr>
          <p:nvPr/>
        </p:nvSpPr>
        <p:spPr bwMode="auto">
          <a:xfrm>
            <a:off x="0" y="2560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59" name="Rectangle 51"/>
          <p:cNvSpPr>
            <a:spLocks noChangeArrowheads="1"/>
          </p:cNvSpPr>
          <p:nvPr/>
        </p:nvSpPr>
        <p:spPr bwMode="auto">
          <a:xfrm>
            <a:off x="0" y="4664075"/>
            <a:ext cx="9144000" cy="579438"/>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3200" b="1">
                <a:effectLst>
                  <a:outerShdw blurRad="38100" dist="38100" dir="2700000" algn="tl">
                    <a:srgbClr val="000000"/>
                  </a:outerShdw>
                </a:effectLst>
                <a:latin typeface="Courier New" pitchFamily="49" charset="0"/>
                <a:cs typeface="Courier New" pitchFamily="49" charset="0"/>
              </a:rPr>
              <a:t>              </a:t>
            </a:r>
            <a:endParaRPr lang="en-US" altLang="zh-CN">
              <a:latin typeface="+mn-lt"/>
            </a:endParaRPr>
          </a:p>
        </p:txBody>
      </p:sp>
      <p:sp>
        <p:nvSpPr>
          <p:cNvPr id="28682" name="Rectangle 52"/>
          <p:cNvSpPr>
            <a:spLocks noChangeArrowheads="1"/>
          </p:cNvSpPr>
          <p:nvPr/>
        </p:nvSpPr>
        <p:spPr bwMode="auto">
          <a:xfrm>
            <a:off x="0" y="524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8683" name="Rectangle 53"/>
          <p:cNvSpPr>
            <a:spLocks noChangeArrowheads="1"/>
          </p:cNvSpPr>
          <p:nvPr/>
        </p:nvSpPr>
        <p:spPr bwMode="auto">
          <a:xfrm>
            <a:off x="0" y="524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2" name="Oval 54"/>
          <p:cNvSpPr>
            <a:spLocks noChangeArrowheads="1"/>
          </p:cNvSpPr>
          <p:nvPr/>
        </p:nvSpPr>
        <p:spPr bwMode="auto">
          <a:xfrm>
            <a:off x="4572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3" name="Oval 55"/>
          <p:cNvSpPr>
            <a:spLocks noChangeArrowheads="1"/>
          </p:cNvSpPr>
          <p:nvPr/>
        </p:nvSpPr>
        <p:spPr bwMode="auto">
          <a:xfrm>
            <a:off x="15240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4" name="Oval 56"/>
          <p:cNvSpPr>
            <a:spLocks noChangeArrowheads="1"/>
          </p:cNvSpPr>
          <p:nvPr/>
        </p:nvSpPr>
        <p:spPr bwMode="auto">
          <a:xfrm>
            <a:off x="26670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5" name="Oval 57"/>
          <p:cNvSpPr>
            <a:spLocks noChangeArrowheads="1"/>
          </p:cNvSpPr>
          <p:nvPr/>
        </p:nvSpPr>
        <p:spPr bwMode="auto">
          <a:xfrm>
            <a:off x="38862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6" name="Oval 58"/>
          <p:cNvSpPr>
            <a:spLocks noChangeArrowheads="1"/>
          </p:cNvSpPr>
          <p:nvPr/>
        </p:nvSpPr>
        <p:spPr bwMode="auto">
          <a:xfrm>
            <a:off x="49530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7" name="Oval 59"/>
          <p:cNvSpPr>
            <a:spLocks noChangeArrowheads="1"/>
          </p:cNvSpPr>
          <p:nvPr/>
        </p:nvSpPr>
        <p:spPr bwMode="auto">
          <a:xfrm>
            <a:off x="60960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8" name="Oval 60"/>
          <p:cNvSpPr>
            <a:spLocks noChangeArrowheads="1"/>
          </p:cNvSpPr>
          <p:nvPr/>
        </p:nvSpPr>
        <p:spPr bwMode="auto">
          <a:xfrm>
            <a:off x="72390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17469" name="Oval 61"/>
          <p:cNvSpPr>
            <a:spLocks noChangeArrowheads="1"/>
          </p:cNvSpPr>
          <p:nvPr/>
        </p:nvSpPr>
        <p:spPr bwMode="auto">
          <a:xfrm>
            <a:off x="8153400" y="33528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8692" name="Freeform 62"/>
          <p:cNvSpPr>
            <a:spLocks/>
          </p:cNvSpPr>
          <p:nvPr/>
        </p:nvSpPr>
        <p:spPr bwMode="auto">
          <a:xfrm>
            <a:off x="762000" y="31115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3" name="Freeform 63"/>
          <p:cNvSpPr>
            <a:spLocks/>
          </p:cNvSpPr>
          <p:nvPr/>
        </p:nvSpPr>
        <p:spPr bwMode="auto">
          <a:xfrm>
            <a:off x="1905000" y="31242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4" name="Freeform 64"/>
          <p:cNvSpPr>
            <a:spLocks/>
          </p:cNvSpPr>
          <p:nvPr/>
        </p:nvSpPr>
        <p:spPr bwMode="auto">
          <a:xfrm>
            <a:off x="3048000" y="31242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5" name="Freeform 65"/>
          <p:cNvSpPr>
            <a:spLocks/>
          </p:cNvSpPr>
          <p:nvPr/>
        </p:nvSpPr>
        <p:spPr bwMode="auto">
          <a:xfrm>
            <a:off x="4191000" y="31242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rgbClr val="FF339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6" name="Freeform 66"/>
          <p:cNvSpPr>
            <a:spLocks/>
          </p:cNvSpPr>
          <p:nvPr/>
        </p:nvSpPr>
        <p:spPr bwMode="auto">
          <a:xfrm>
            <a:off x="5334000" y="31242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7" name="Freeform 67"/>
          <p:cNvSpPr>
            <a:spLocks/>
          </p:cNvSpPr>
          <p:nvPr/>
        </p:nvSpPr>
        <p:spPr bwMode="auto">
          <a:xfrm>
            <a:off x="6477000" y="31242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8" name="Freeform 68"/>
          <p:cNvSpPr>
            <a:spLocks/>
          </p:cNvSpPr>
          <p:nvPr/>
        </p:nvSpPr>
        <p:spPr bwMode="auto">
          <a:xfrm rot="-330842">
            <a:off x="7467600" y="3124200"/>
            <a:ext cx="990600" cy="3048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9" name="Freeform 70"/>
          <p:cNvSpPr>
            <a:spLocks/>
          </p:cNvSpPr>
          <p:nvPr/>
        </p:nvSpPr>
        <p:spPr bwMode="auto">
          <a:xfrm>
            <a:off x="2700338" y="3933825"/>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86" name="Line 78"/>
          <p:cNvSpPr>
            <a:spLocks noChangeShapeType="1"/>
          </p:cNvSpPr>
          <p:nvPr/>
        </p:nvSpPr>
        <p:spPr bwMode="auto">
          <a:xfrm>
            <a:off x="8305800" y="3276600"/>
            <a:ext cx="15240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1" name="Freeform 80"/>
          <p:cNvSpPr>
            <a:spLocks/>
          </p:cNvSpPr>
          <p:nvPr/>
        </p:nvSpPr>
        <p:spPr bwMode="auto">
          <a:xfrm>
            <a:off x="7086600" y="39624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2" name="Freeform 81"/>
          <p:cNvSpPr>
            <a:spLocks/>
          </p:cNvSpPr>
          <p:nvPr/>
        </p:nvSpPr>
        <p:spPr bwMode="auto">
          <a:xfrm>
            <a:off x="4427538" y="3860800"/>
            <a:ext cx="2819400" cy="469900"/>
          </a:xfrm>
          <a:custGeom>
            <a:avLst/>
            <a:gdLst>
              <a:gd name="T0" fmla="*/ 0 w 1776"/>
              <a:gd name="T1" fmla="*/ 2147483646 h 296"/>
              <a:gd name="T2" fmla="*/ 2147483646 w 1776"/>
              <a:gd name="T3" fmla="*/ 2147483646 h 296"/>
              <a:gd name="T4" fmla="*/ 2147483646 w 1776"/>
              <a:gd name="T5" fmla="*/ 0 h 296"/>
              <a:gd name="T6" fmla="*/ 0 60000 65536"/>
              <a:gd name="T7" fmla="*/ 0 60000 65536"/>
              <a:gd name="T8" fmla="*/ 0 60000 65536"/>
              <a:gd name="T9" fmla="*/ 0 w 1776"/>
              <a:gd name="T10" fmla="*/ 0 h 296"/>
              <a:gd name="T11" fmla="*/ 1776 w 1776"/>
              <a:gd name="T12" fmla="*/ 296 h 296"/>
            </a:gdLst>
            <a:ahLst/>
            <a:cxnLst>
              <a:cxn ang="T6">
                <a:pos x="T0" y="T1"/>
              </a:cxn>
              <a:cxn ang="T7">
                <a:pos x="T2" y="T3"/>
              </a:cxn>
              <a:cxn ang="T8">
                <a:pos x="T4" y="T5"/>
              </a:cxn>
            </a:cxnLst>
            <a:rect l="T9" t="T10" r="T11" b="T12"/>
            <a:pathLst>
              <a:path w="1776" h="296">
                <a:moveTo>
                  <a:pt x="0" y="48"/>
                </a:moveTo>
                <a:cubicBezTo>
                  <a:pt x="308" y="172"/>
                  <a:pt x="616" y="296"/>
                  <a:pt x="912" y="288"/>
                </a:cubicBezTo>
                <a:cubicBezTo>
                  <a:pt x="1208" y="280"/>
                  <a:pt x="1492" y="140"/>
                  <a:pt x="1776" y="0"/>
                </a:cubicBezTo>
              </a:path>
            </a:pathLst>
          </a:custGeom>
          <a:noFill/>
          <a:ln w="28575" cmpd="sng">
            <a:solidFill>
              <a:srgbClr val="FF339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90" name="Rectangle 82"/>
          <p:cNvSpPr>
            <a:spLocks noGrp="1" noChangeArrowheads="1"/>
          </p:cNvSpPr>
          <p:nvPr>
            <p:ph type="title" idx="4294967295"/>
          </p:nvPr>
        </p:nvSpPr>
        <p:spPr>
          <a:xfrm>
            <a:off x="0" y="-76200"/>
            <a:ext cx="7772400" cy="1143000"/>
          </a:xfrm>
        </p:spPr>
        <p:txBody>
          <a:bodyPr rtlCol="0"/>
          <a:lstStyle/>
          <a:p>
            <a:pPr eaLnBrk="1" fontAlgn="auto" hangingPunct="1">
              <a:spcAft>
                <a:spcPts val="0"/>
              </a:spcAft>
              <a:defRPr/>
            </a:pPr>
            <a:r>
              <a:rPr lang="zh-CN" altLang="en-US" sz="3200">
                <a:latin typeface="黑体" pitchFamily="2" charset="-122"/>
                <a:ea typeface="黑体" pitchFamily="2" charset="-122"/>
              </a:rPr>
              <a:t>平行处理：</a:t>
            </a:r>
            <a:endParaRPr lang="zh-CN" altLang="en-US">
              <a:ea typeface="+mj-ea"/>
            </a:endParaRPr>
          </a:p>
        </p:txBody>
      </p:sp>
      <p:sp>
        <p:nvSpPr>
          <p:cNvPr id="17491" name="Oval 83"/>
          <p:cNvSpPr>
            <a:spLocks noChangeArrowheads="1"/>
          </p:cNvSpPr>
          <p:nvPr/>
        </p:nvSpPr>
        <p:spPr bwMode="auto">
          <a:xfrm>
            <a:off x="8077200" y="3276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1325773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46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46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74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746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7466"/>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7467"/>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7468"/>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7469"/>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7491"/>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7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2" grpId="0" animBg="1"/>
      <p:bldP spid="17463" grpId="0" animBg="1"/>
      <p:bldP spid="17464" grpId="0" animBg="1"/>
      <p:bldP spid="17465" grpId="0" animBg="1"/>
      <p:bldP spid="17466" grpId="0" animBg="1"/>
      <p:bldP spid="17467" grpId="0" animBg="1"/>
      <p:bldP spid="17468" grpId="0" animBg="1"/>
      <p:bldP spid="17469" grpId="0" animBg="1"/>
      <p:bldP spid="1749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title" idx="4294967295"/>
          </p:nvPr>
        </p:nvSpPr>
        <p:spPr>
          <a:xfrm>
            <a:off x="0" y="0"/>
            <a:ext cx="7772400" cy="1143000"/>
          </a:xfrm>
        </p:spPr>
        <p:txBody>
          <a:bodyPr rtlCol="0"/>
          <a:lstStyle/>
          <a:p>
            <a:pPr eaLnBrk="1" fontAlgn="auto" hangingPunct="1">
              <a:spcAft>
                <a:spcPts val="0"/>
              </a:spcAft>
              <a:defRPr/>
            </a:pPr>
            <a:r>
              <a:rPr lang="zh-CN" altLang="en-US" sz="3200">
                <a:latin typeface="黑体" pitchFamily="2" charset="-122"/>
                <a:ea typeface="黑体" pitchFamily="2" charset="-122"/>
              </a:rPr>
              <a:t>回溯处理：</a:t>
            </a:r>
          </a:p>
        </p:txBody>
      </p:sp>
      <p:sp>
        <p:nvSpPr>
          <p:cNvPr id="19462" name="Text Box 6"/>
          <p:cNvSpPr txBox="1">
            <a:spLocks noChangeArrowheads="1"/>
          </p:cNvSpPr>
          <p:nvPr/>
        </p:nvSpPr>
        <p:spPr bwMode="auto">
          <a:xfrm>
            <a:off x="152400" y="1316038"/>
            <a:ext cx="8915400" cy="30469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latin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r    q   n    v    r   q    n </a:t>
            </a:r>
          </a:p>
          <a:p>
            <a:pPr eaLnBrk="1" fontAlgn="auto" hangingPunct="1">
              <a:spcBef>
                <a:spcPts val="0"/>
              </a:spcBef>
              <a:spcAft>
                <a:spcPts val="0"/>
              </a:spcAft>
              <a:defRPr/>
            </a:pPr>
            <a:endParaRPr lang="en-US" altLang="zh-CN" sz="3200" b="1" dirty="0">
              <a:latin typeface="宋体" panose="02010600030101010101" pitchFamily="2" charset="-122"/>
            </a:endParaRPr>
          </a:p>
          <a:p>
            <a:pPr algn="just" eaLnBrk="1" fontAlgn="auto" hangingPunct="1">
              <a:spcBef>
                <a:spcPts val="0"/>
              </a:spcBef>
              <a:spcAft>
                <a:spcPts val="0"/>
              </a:spcAft>
              <a:defRPr/>
            </a:pPr>
            <a:r>
              <a:rPr lang="en-US" altLang="zh-CN" sz="3200" b="1" dirty="0">
                <a:solidFill>
                  <a:srgbClr val="FFCC00"/>
                </a:solidFill>
                <a:latin typeface="Courier New" panose="02070309020205020404" pitchFamily="49" charset="0"/>
                <a:cs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S</a:t>
            </a:r>
            <a:r>
              <a:rPr lang="en-US" altLang="zh-CN" sz="3200" b="1" baseline="-30000" dirty="0">
                <a:latin typeface="Courier New" panose="02070309020205020404" pitchFamily="49" charset="0"/>
                <a:cs typeface="Courier New" panose="02070309020205020404" pitchFamily="49" charset="0"/>
              </a:rPr>
              <a:t>0</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1</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2</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3</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4</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5</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6</a:t>
            </a:r>
            <a:r>
              <a:rPr lang="en-US" altLang="zh-CN" sz="3200" b="1" dirty="0">
                <a:latin typeface="Courier New" panose="02070309020205020404" pitchFamily="49" charset="0"/>
                <a:cs typeface="Courier New" panose="02070309020205020404" pitchFamily="49" charset="0"/>
              </a:rPr>
              <a:t>  S</a:t>
            </a:r>
            <a:r>
              <a:rPr lang="en-US" altLang="zh-CN" sz="3200" b="1" baseline="-30000" dirty="0">
                <a:latin typeface="Courier New" panose="02070309020205020404" pitchFamily="49" charset="0"/>
                <a:cs typeface="Courier New" panose="02070309020205020404" pitchFamily="49" charset="0"/>
              </a:rPr>
              <a:t>t</a:t>
            </a:r>
            <a:r>
              <a:rPr lang="en-US" altLang="zh-CN" sz="3200" b="1" dirty="0">
                <a:latin typeface="宋体" panose="02010600030101010101" pitchFamily="2" charset="-122"/>
              </a:rPr>
              <a:t>           　　　　　         </a:t>
            </a:r>
          </a:p>
          <a:p>
            <a:pPr algn="just" eaLnBrk="1" fontAlgn="auto" hangingPunct="1">
              <a:spcBef>
                <a:spcPts val="0"/>
              </a:spcBef>
              <a:spcAft>
                <a:spcPts val="0"/>
              </a:spcAft>
              <a:defRPr/>
            </a:pPr>
            <a:r>
              <a:rPr lang="en-US" altLang="zh-CN" sz="2800" b="1" dirty="0">
                <a:solidFill>
                  <a:srgbClr val="FF3399"/>
                </a:solidFill>
              </a:rPr>
              <a:t>   →   </a:t>
            </a:r>
            <a:r>
              <a:rPr lang="en-US" altLang="zh-CN" sz="2800" b="1" dirty="0">
                <a:latin typeface="宋体" panose="02010600030101010101" pitchFamily="2" charset="-122"/>
              </a:rPr>
              <a:t>        </a:t>
            </a:r>
            <a:r>
              <a:rPr lang="en-US" altLang="zh-CN" sz="3200" b="1" dirty="0">
                <a:solidFill>
                  <a:srgbClr val="FF3399"/>
                </a:solidFill>
                <a:latin typeface="宋体" panose="02010600030101010101" pitchFamily="2" charset="-122"/>
              </a:rPr>
              <a:t>→</a:t>
            </a:r>
            <a:r>
              <a:rPr lang="en-US" altLang="zh-CN" sz="3200" b="1" dirty="0">
                <a:latin typeface="Courier New" panose="02070309020205020404" pitchFamily="49" charset="0"/>
                <a:cs typeface="Courier New" panose="02070309020205020404" pitchFamily="49" charset="0"/>
              </a:rPr>
              <a:t>                      </a:t>
            </a:r>
          </a:p>
          <a:p>
            <a:pPr algn="just" eaLnBrk="1" fontAlgn="auto" hangingPunct="1">
              <a:spcBef>
                <a:spcPts val="0"/>
              </a:spcBef>
              <a:spcAft>
                <a:spcPts val="0"/>
              </a:spcAft>
              <a:defRPr/>
            </a:pPr>
            <a:r>
              <a:rPr lang="en-US" altLang="zh-CN" sz="3200" b="1" dirty="0">
                <a:latin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v</a:t>
            </a:r>
          </a:p>
          <a:p>
            <a:pPr algn="just" eaLnBrk="1" fontAlgn="auto" hangingPunct="1">
              <a:spcBef>
                <a:spcPts val="0"/>
              </a:spcBef>
              <a:spcAft>
                <a:spcPts val="0"/>
              </a:spcAft>
              <a:defRPr/>
            </a:pPr>
            <a:r>
              <a:rPr lang="en-US" altLang="zh-CN" sz="3200" b="1" dirty="0">
                <a:latin typeface="Courier New" panose="02070309020205020404" pitchFamily="49" charset="0"/>
                <a:cs typeface="Courier New" panose="02070309020205020404" pitchFamily="49" charset="0"/>
              </a:rPr>
              <a:t>              a                  </a:t>
            </a:r>
            <a:r>
              <a:rPr lang="en-US" altLang="zh-CN" sz="3200" b="1" dirty="0" err="1">
                <a:latin typeface="Courier New" panose="02070309020205020404" pitchFamily="49" charset="0"/>
                <a:cs typeface="Courier New" panose="02070309020205020404" pitchFamily="49" charset="0"/>
              </a:rPr>
              <a:t>a</a:t>
            </a:r>
            <a:endParaRPr lang="zh-CN" altLang="en-US" sz="3200" b="1" dirty="0">
              <a:latin typeface="Courier New" panose="02070309020205020404" pitchFamily="49" charset="0"/>
              <a:cs typeface="Courier New" panose="02070309020205020404" pitchFamily="49" charset="0"/>
            </a:endParaRPr>
          </a:p>
        </p:txBody>
      </p:sp>
      <p:sp>
        <p:nvSpPr>
          <p:cNvPr id="29700" name="Oval 8"/>
          <p:cNvSpPr>
            <a:spLocks noChangeArrowheads="1"/>
          </p:cNvSpPr>
          <p:nvPr/>
        </p:nvSpPr>
        <p:spPr bwMode="auto">
          <a:xfrm>
            <a:off x="6096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1" name="Oval 9"/>
          <p:cNvSpPr>
            <a:spLocks noChangeArrowheads="1"/>
          </p:cNvSpPr>
          <p:nvPr/>
        </p:nvSpPr>
        <p:spPr bwMode="auto">
          <a:xfrm>
            <a:off x="16764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2" name="Oval 10"/>
          <p:cNvSpPr>
            <a:spLocks noChangeArrowheads="1"/>
          </p:cNvSpPr>
          <p:nvPr/>
        </p:nvSpPr>
        <p:spPr bwMode="auto">
          <a:xfrm>
            <a:off x="28194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3" name="Oval 11"/>
          <p:cNvSpPr>
            <a:spLocks noChangeArrowheads="1"/>
          </p:cNvSpPr>
          <p:nvPr/>
        </p:nvSpPr>
        <p:spPr bwMode="auto">
          <a:xfrm>
            <a:off x="40386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4" name="Oval 12"/>
          <p:cNvSpPr>
            <a:spLocks noChangeArrowheads="1"/>
          </p:cNvSpPr>
          <p:nvPr/>
        </p:nvSpPr>
        <p:spPr bwMode="auto">
          <a:xfrm>
            <a:off x="51816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5" name="Oval 13"/>
          <p:cNvSpPr>
            <a:spLocks noChangeArrowheads="1"/>
          </p:cNvSpPr>
          <p:nvPr/>
        </p:nvSpPr>
        <p:spPr bwMode="auto">
          <a:xfrm>
            <a:off x="63246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6" name="Oval 14"/>
          <p:cNvSpPr>
            <a:spLocks noChangeArrowheads="1"/>
          </p:cNvSpPr>
          <p:nvPr/>
        </p:nvSpPr>
        <p:spPr bwMode="auto">
          <a:xfrm>
            <a:off x="74676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7" name="Oval 15"/>
          <p:cNvSpPr>
            <a:spLocks noChangeArrowheads="1"/>
          </p:cNvSpPr>
          <p:nvPr/>
        </p:nvSpPr>
        <p:spPr bwMode="auto">
          <a:xfrm>
            <a:off x="8382000" y="2362200"/>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
        <p:nvSpPr>
          <p:cNvPr id="29708" name="Freeform 16"/>
          <p:cNvSpPr>
            <a:spLocks/>
          </p:cNvSpPr>
          <p:nvPr/>
        </p:nvSpPr>
        <p:spPr bwMode="auto">
          <a:xfrm>
            <a:off x="914400" y="21209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09" name="Freeform 17"/>
          <p:cNvSpPr>
            <a:spLocks/>
          </p:cNvSpPr>
          <p:nvPr/>
        </p:nvSpPr>
        <p:spPr bwMode="auto">
          <a:xfrm>
            <a:off x="2057400" y="2133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0" name="Freeform 18"/>
          <p:cNvSpPr>
            <a:spLocks/>
          </p:cNvSpPr>
          <p:nvPr/>
        </p:nvSpPr>
        <p:spPr bwMode="auto">
          <a:xfrm>
            <a:off x="3200400" y="2133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1" name="Freeform 19"/>
          <p:cNvSpPr>
            <a:spLocks/>
          </p:cNvSpPr>
          <p:nvPr/>
        </p:nvSpPr>
        <p:spPr bwMode="auto">
          <a:xfrm>
            <a:off x="4343400" y="2133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rgbClr val="FF339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2" name="Freeform 20"/>
          <p:cNvSpPr>
            <a:spLocks/>
          </p:cNvSpPr>
          <p:nvPr/>
        </p:nvSpPr>
        <p:spPr bwMode="auto">
          <a:xfrm>
            <a:off x="5486400" y="2133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3" name="Freeform 21"/>
          <p:cNvSpPr>
            <a:spLocks/>
          </p:cNvSpPr>
          <p:nvPr/>
        </p:nvSpPr>
        <p:spPr bwMode="auto">
          <a:xfrm>
            <a:off x="6629400" y="2133600"/>
            <a:ext cx="914400" cy="317500"/>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4" name="Freeform 22"/>
          <p:cNvSpPr>
            <a:spLocks/>
          </p:cNvSpPr>
          <p:nvPr/>
        </p:nvSpPr>
        <p:spPr bwMode="auto">
          <a:xfrm rot="-330842">
            <a:off x="7669213" y="2058988"/>
            <a:ext cx="993775" cy="290512"/>
          </a:xfrm>
          <a:custGeom>
            <a:avLst/>
            <a:gdLst>
              <a:gd name="T0" fmla="*/ 0 w 576"/>
              <a:gd name="T1" fmla="*/ 2147483646 h 200"/>
              <a:gd name="T2" fmla="*/ 2147483646 w 576"/>
              <a:gd name="T3" fmla="*/ 2147483646 h 200"/>
              <a:gd name="T4" fmla="*/ 2147483646 w 576"/>
              <a:gd name="T5" fmla="*/ 2147483646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152"/>
                </a:moveTo>
                <a:cubicBezTo>
                  <a:pt x="96" y="76"/>
                  <a:pt x="192" y="0"/>
                  <a:pt x="288" y="8"/>
                </a:cubicBezTo>
                <a:cubicBezTo>
                  <a:pt x="384" y="16"/>
                  <a:pt x="480" y="108"/>
                  <a:pt x="576" y="200"/>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5" name="Freeform 24"/>
          <p:cNvSpPr>
            <a:spLocks/>
          </p:cNvSpPr>
          <p:nvPr/>
        </p:nvSpPr>
        <p:spPr bwMode="auto">
          <a:xfrm>
            <a:off x="2895600" y="29718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716" name="Line 32"/>
          <p:cNvSpPr>
            <a:spLocks noChangeShapeType="1"/>
          </p:cNvSpPr>
          <p:nvPr/>
        </p:nvSpPr>
        <p:spPr bwMode="auto">
          <a:xfrm>
            <a:off x="8686800" y="2286000"/>
            <a:ext cx="7620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7" name="Freeform 34"/>
          <p:cNvSpPr>
            <a:spLocks/>
          </p:cNvSpPr>
          <p:nvPr/>
        </p:nvSpPr>
        <p:spPr bwMode="auto">
          <a:xfrm>
            <a:off x="7543800" y="2971800"/>
            <a:ext cx="596900" cy="1689100"/>
          </a:xfrm>
          <a:custGeom>
            <a:avLst/>
            <a:gdLst>
              <a:gd name="T0" fmla="*/ 2147483646 w 376"/>
              <a:gd name="T1" fmla="*/ 0 h 1064"/>
              <a:gd name="T2" fmla="*/ 2147483646 w 376"/>
              <a:gd name="T3" fmla="*/ 2147483646 h 1064"/>
              <a:gd name="T4" fmla="*/ 2147483646 w 376"/>
              <a:gd name="T5" fmla="*/ 2147483646 h 1064"/>
              <a:gd name="T6" fmla="*/ 2147483646 w 376"/>
              <a:gd name="T7" fmla="*/ 2147483646 h 1064"/>
              <a:gd name="T8" fmla="*/ 2147483646 w 376"/>
              <a:gd name="T9" fmla="*/ 2147483646 h 1064"/>
              <a:gd name="T10" fmla="*/ 2147483646 w 376"/>
              <a:gd name="T11" fmla="*/ 2147483646 h 1064"/>
              <a:gd name="T12" fmla="*/ 0 60000 65536"/>
              <a:gd name="T13" fmla="*/ 0 60000 65536"/>
              <a:gd name="T14" fmla="*/ 0 60000 65536"/>
              <a:gd name="T15" fmla="*/ 0 60000 65536"/>
              <a:gd name="T16" fmla="*/ 0 60000 65536"/>
              <a:gd name="T17" fmla="*/ 0 60000 65536"/>
              <a:gd name="T18" fmla="*/ 0 w 376"/>
              <a:gd name="T19" fmla="*/ 0 h 1064"/>
              <a:gd name="T20" fmla="*/ 376 w 376"/>
              <a:gd name="T21" fmla="*/ 1064 h 1064"/>
            </a:gdLst>
            <a:ahLst/>
            <a:cxnLst>
              <a:cxn ang="T12">
                <a:pos x="T0" y="T1"/>
              </a:cxn>
              <a:cxn ang="T13">
                <a:pos x="T2" y="T3"/>
              </a:cxn>
              <a:cxn ang="T14">
                <a:pos x="T4" y="T5"/>
              </a:cxn>
              <a:cxn ang="T15">
                <a:pos x="T6" y="T7"/>
              </a:cxn>
              <a:cxn ang="T16">
                <a:pos x="T8" y="T9"/>
              </a:cxn>
              <a:cxn ang="T17">
                <a:pos x="T10" y="T11"/>
              </a:cxn>
            </a:cxnLst>
            <a:rect l="T18" t="T19" r="T20" b="T21"/>
            <a:pathLst>
              <a:path w="376" h="1064">
                <a:moveTo>
                  <a:pt x="248" y="0"/>
                </a:moveTo>
                <a:cubicBezTo>
                  <a:pt x="288" y="140"/>
                  <a:pt x="328" y="280"/>
                  <a:pt x="344" y="432"/>
                </a:cubicBezTo>
                <a:cubicBezTo>
                  <a:pt x="360" y="584"/>
                  <a:pt x="376" y="808"/>
                  <a:pt x="344" y="912"/>
                </a:cubicBezTo>
                <a:cubicBezTo>
                  <a:pt x="312" y="1016"/>
                  <a:pt x="208" y="1064"/>
                  <a:pt x="152" y="1056"/>
                </a:cubicBezTo>
                <a:cubicBezTo>
                  <a:pt x="96" y="1048"/>
                  <a:pt x="16" y="1024"/>
                  <a:pt x="8" y="864"/>
                </a:cubicBezTo>
                <a:cubicBezTo>
                  <a:pt x="0" y="704"/>
                  <a:pt x="52" y="400"/>
                  <a:pt x="104" y="96"/>
                </a:cubicBezTo>
              </a:path>
            </a:pathLst>
          </a:custGeom>
          <a:noFill/>
          <a:ln w="28575"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91" name="Freeform 35"/>
          <p:cNvSpPr>
            <a:spLocks/>
          </p:cNvSpPr>
          <p:nvPr/>
        </p:nvSpPr>
        <p:spPr bwMode="auto">
          <a:xfrm>
            <a:off x="4267200" y="2895600"/>
            <a:ext cx="3200400" cy="469900"/>
          </a:xfrm>
          <a:custGeom>
            <a:avLst/>
            <a:gdLst>
              <a:gd name="T0" fmla="*/ 0 w 2016"/>
              <a:gd name="T1" fmla="*/ 2147483646 h 296"/>
              <a:gd name="T2" fmla="*/ 2147483646 w 2016"/>
              <a:gd name="T3" fmla="*/ 2147483646 h 296"/>
              <a:gd name="T4" fmla="*/ 2147483646 w 2016"/>
              <a:gd name="T5" fmla="*/ 0 h 296"/>
              <a:gd name="T6" fmla="*/ 0 60000 65536"/>
              <a:gd name="T7" fmla="*/ 0 60000 65536"/>
              <a:gd name="T8" fmla="*/ 0 60000 65536"/>
              <a:gd name="T9" fmla="*/ 0 w 2016"/>
              <a:gd name="T10" fmla="*/ 0 h 296"/>
              <a:gd name="T11" fmla="*/ 2016 w 2016"/>
              <a:gd name="T12" fmla="*/ 296 h 296"/>
            </a:gdLst>
            <a:ahLst/>
            <a:cxnLst>
              <a:cxn ang="T6">
                <a:pos x="T0" y="T1"/>
              </a:cxn>
              <a:cxn ang="T7">
                <a:pos x="T2" y="T3"/>
              </a:cxn>
              <a:cxn ang="T8">
                <a:pos x="T4" y="T5"/>
              </a:cxn>
            </a:cxnLst>
            <a:rect l="T9" t="T10" r="T11" b="T12"/>
            <a:pathLst>
              <a:path w="2016" h="296">
                <a:moveTo>
                  <a:pt x="0" y="48"/>
                </a:moveTo>
                <a:cubicBezTo>
                  <a:pt x="264" y="172"/>
                  <a:pt x="528" y="296"/>
                  <a:pt x="864" y="288"/>
                </a:cubicBezTo>
                <a:cubicBezTo>
                  <a:pt x="1200" y="280"/>
                  <a:pt x="1608" y="140"/>
                  <a:pt x="2016" y="0"/>
                </a:cubicBezTo>
              </a:path>
            </a:pathLst>
          </a:custGeom>
          <a:noFill/>
          <a:ln w="28575" cmpd="sng">
            <a:solidFill>
              <a:srgbClr val="FF339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92" name="Freeform 36"/>
          <p:cNvSpPr>
            <a:spLocks/>
          </p:cNvSpPr>
          <p:nvPr/>
        </p:nvSpPr>
        <p:spPr bwMode="auto">
          <a:xfrm>
            <a:off x="4572000" y="2895600"/>
            <a:ext cx="762000" cy="152400"/>
          </a:xfrm>
          <a:custGeom>
            <a:avLst/>
            <a:gdLst>
              <a:gd name="T0" fmla="*/ 2147483646 w 480"/>
              <a:gd name="T1" fmla="*/ 0 h 96"/>
              <a:gd name="T2" fmla="*/ 2147483646 w 480"/>
              <a:gd name="T3" fmla="*/ 2147483646 h 96"/>
              <a:gd name="T4" fmla="*/ 0 w 480"/>
              <a:gd name="T5" fmla="*/ 0 h 96"/>
              <a:gd name="T6" fmla="*/ 0 60000 65536"/>
              <a:gd name="T7" fmla="*/ 0 60000 65536"/>
              <a:gd name="T8" fmla="*/ 0 60000 65536"/>
              <a:gd name="T9" fmla="*/ 0 w 480"/>
              <a:gd name="T10" fmla="*/ 0 h 96"/>
              <a:gd name="T11" fmla="*/ 480 w 480"/>
              <a:gd name="T12" fmla="*/ 96 h 96"/>
            </a:gdLst>
            <a:ahLst/>
            <a:cxnLst>
              <a:cxn ang="T6">
                <a:pos x="T0" y="T1"/>
              </a:cxn>
              <a:cxn ang="T7">
                <a:pos x="T2" y="T3"/>
              </a:cxn>
              <a:cxn ang="T8">
                <a:pos x="T4" y="T5"/>
              </a:cxn>
            </a:cxnLst>
            <a:rect l="T9" t="T10" r="T11" b="T12"/>
            <a:pathLst>
              <a:path w="480" h="96">
                <a:moveTo>
                  <a:pt x="480" y="0"/>
                </a:moveTo>
                <a:cubicBezTo>
                  <a:pt x="400" y="48"/>
                  <a:pt x="320" y="96"/>
                  <a:pt x="240" y="96"/>
                </a:cubicBezTo>
                <a:cubicBezTo>
                  <a:pt x="160" y="96"/>
                  <a:pt x="40" y="16"/>
                  <a:pt x="0" y="0"/>
                </a:cubicBezTo>
              </a:path>
            </a:pathLst>
          </a:custGeom>
          <a:noFill/>
          <a:ln w="28575" cmpd="sng">
            <a:solidFill>
              <a:srgbClr val="FF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95" name="Text Box 39"/>
          <p:cNvSpPr txBox="1">
            <a:spLocks noChangeArrowheads="1"/>
          </p:cNvSpPr>
          <p:nvPr/>
        </p:nvSpPr>
        <p:spPr bwMode="auto">
          <a:xfrm>
            <a:off x="4114800" y="4724400"/>
            <a:ext cx="1158875" cy="519113"/>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zh-CN" altLang="en-US" sz="2800" b="1">
                <a:solidFill>
                  <a:srgbClr val="FF3300"/>
                </a:solidFill>
                <a:latin typeface="+mn-lt"/>
                <a:ea typeface="黑体" pitchFamily="2" charset="-122"/>
              </a:rPr>
              <a:t>回溯</a:t>
            </a:r>
          </a:p>
        </p:txBody>
      </p:sp>
      <p:sp>
        <p:nvSpPr>
          <p:cNvPr id="19496" name="Line 40"/>
          <p:cNvSpPr>
            <a:spLocks noChangeShapeType="1"/>
          </p:cNvSpPr>
          <p:nvPr/>
        </p:nvSpPr>
        <p:spPr bwMode="auto">
          <a:xfrm flipH="1">
            <a:off x="4572000" y="3124200"/>
            <a:ext cx="304800" cy="1524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2" name="Oval 41"/>
          <p:cNvSpPr>
            <a:spLocks noChangeArrowheads="1"/>
          </p:cNvSpPr>
          <p:nvPr/>
        </p:nvSpPr>
        <p:spPr bwMode="auto">
          <a:xfrm>
            <a:off x="8305800" y="22860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Clr>
                <a:schemeClr val="accent1"/>
              </a:buClr>
              <a:buFont typeface="Wingdings 2" panose="05020102010507070707" pitchFamily="18" charset="2"/>
              <a:buChar char=""/>
              <a:defRPr>
                <a:solidFill>
                  <a:schemeClr val="tx1"/>
                </a:solidFill>
                <a:latin typeface="Century Gothic" panose="020B0502020202020204" pitchFamily="34" charset="0"/>
              </a:defRPr>
            </a:lvl1pPr>
            <a:lvl2pPr marL="742950" indent="-285750">
              <a:spcBef>
                <a:spcPct val="20000"/>
              </a:spcBef>
              <a:spcAft>
                <a:spcPts val="600"/>
              </a:spcAft>
              <a:buClr>
                <a:schemeClr val="accent1"/>
              </a:buClr>
              <a:buFont typeface="Wingdings 2" panose="05020102010507070707" pitchFamily="18" charset="2"/>
              <a:buChar char=""/>
              <a:defRPr sz="1600">
                <a:solidFill>
                  <a:schemeClr val="tx1"/>
                </a:solidFill>
                <a:latin typeface="Century Gothic" panose="020B0502020202020204" pitchFamily="34" charset="0"/>
              </a:defRPr>
            </a:lvl2pPr>
            <a:lvl3pPr marL="1143000" indent="-228600">
              <a:spcBef>
                <a:spcPct val="20000"/>
              </a:spcBef>
              <a:spcAft>
                <a:spcPts val="600"/>
              </a:spcAft>
              <a:buClr>
                <a:schemeClr val="accent1"/>
              </a:buClr>
              <a:buFont typeface="Wingdings 2" panose="05020102010507070707" pitchFamily="18" charset="2"/>
              <a:buChar char=""/>
              <a:defRPr sz="1400">
                <a:solidFill>
                  <a:schemeClr val="tx1"/>
                </a:solidFill>
                <a:latin typeface="Century Gothic" panose="020B0502020202020204" pitchFamily="34" charset="0"/>
              </a:defRPr>
            </a:lvl3pPr>
            <a:lvl4pPr marL="16002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4pPr>
            <a:lvl5pPr marL="2057400" indent="-22860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5pPr>
            <a:lvl6pPr marL="25146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6pPr>
            <a:lvl7pPr marL="29718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7pPr>
            <a:lvl8pPr marL="34290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8pPr>
            <a:lvl9pPr marL="3886200" indent="-228600" defTabSz="457200" eaLnBrk="0" fontAlgn="base" hangingPunct="0">
              <a:spcBef>
                <a:spcPct val="20000"/>
              </a:spcBef>
              <a:spcAft>
                <a:spcPts val="600"/>
              </a:spcAft>
              <a:buClr>
                <a:schemeClr val="accent1"/>
              </a:buClr>
              <a:buFont typeface="Wingdings 2" panose="05020102010507070707" pitchFamily="18" charset="2"/>
              <a:buChar char=""/>
              <a:defRPr sz="1200">
                <a:solidFill>
                  <a:schemeClr val="tx1"/>
                </a:solidFill>
                <a:latin typeface="Century Gothic" panose="020B0502020202020204" pitchFamily="34" charset="0"/>
              </a:defRPr>
            </a:lvl9pPr>
          </a:lstStyle>
          <a:p>
            <a:pPr eaLnBrk="1" hangingPunct="1">
              <a:spcBef>
                <a:spcPct val="0"/>
              </a:spcBef>
              <a:spcAft>
                <a:spcPct val="0"/>
              </a:spcAft>
              <a:buClrTx/>
              <a:buFontTx/>
              <a:buNone/>
            </a:pP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392653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9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49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9496"/>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9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p:cNvGrpSpPr>
          <p:nvPr/>
        </p:nvGrpSpPr>
        <p:grpSpPr bwMode="auto">
          <a:xfrm>
            <a:off x="900113" y="1885950"/>
            <a:ext cx="7132637" cy="646113"/>
            <a:chOff x="899592" y="1886461"/>
            <a:chExt cx="7133660" cy="646331"/>
          </a:xfrm>
        </p:grpSpPr>
        <p:sp>
          <p:nvSpPr>
            <p:cNvPr id="34" name="矩形 33"/>
            <p:cNvSpPr/>
            <p:nvPr/>
          </p:nvSpPr>
          <p:spPr>
            <a:xfrm>
              <a:off x="899592" y="1886461"/>
              <a:ext cx="462028"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r</a:t>
              </a:r>
              <a:endParaRPr lang="zh-CN" altLang="en-US" sz="3600" dirty="0"/>
            </a:p>
          </p:txBody>
        </p:sp>
        <p:sp>
          <p:nvSpPr>
            <p:cNvPr id="35" name="矩形 34"/>
            <p:cNvSpPr/>
            <p:nvPr/>
          </p:nvSpPr>
          <p:spPr>
            <a:xfrm>
              <a:off x="2011001" y="1886461"/>
              <a:ext cx="462028"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q</a:t>
              </a:r>
              <a:endParaRPr lang="zh-CN" altLang="en-US" sz="3600" dirty="0"/>
            </a:p>
          </p:txBody>
        </p:sp>
        <p:sp>
          <p:nvSpPr>
            <p:cNvPr id="36" name="矩形 35"/>
            <p:cNvSpPr/>
            <p:nvPr/>
          </p:nvSpPr>
          <p:spPr>
            <a:xfrm>
              <a:off x="3123998" y="1886461"/>
              <a:ext cx="462029"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n</a:t>
              </a:r>
              <a:endParaRPr lang="zh-CN" altLang="en-US" sz="3600" dirty="0"/>
            </a:p>
          </p:txBody>
        </p:sp>
        <p:sp>
          <p:nvSpPr>
            <p:cNvPr id="37" name="矩形 36"/>
            <p:cNvSpPr/>
            <p:nvPr/>
          </p:nvSpPr>
          <p:spPr>
            <a:xfrm>
              <a:off x="4235407" y="1886461"/>
              <a:ext cx="462029"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v</a:t>
              </a:r>
              <a:endParaRPr lang="zh-CN" altLang="en-US" sz="3600" dirty="0"/>
            </a:p>
          </p:txBody>
        </p:sp>
        <p:sp>
          <p:nvSpPr>
            <p:cNvPr id="38" name="矩形 37"/>
            <p:cNvSpPr/>
            <p:nvPr/>
          </p:nvSpPr>
          <p:spPr>
            <a:xfrm>
              <a:off x="5346817" y="1886461"/>
              <a:ext cx="462029"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r</a:t>
              </a:r>
              <a:endParaRPr lang="zh-CN" altLang="en-US" sz="3600" dirty="0"/>
            </a:p>
          </p:txBody>
        </p:sp>
        <p:sp>
          <p:nvSpPr>
            <p:cNvPr id="39" name="矩形 38"/>
            <p:cNvSpPr/>
            <p:nvPr/>
          </p:nvSpPr>
          <p:spPr>
            <a:xfrm>
              <a:off x="6459814" y="1886461"/>
              <a:ext cx="462028"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Q</a:t>
              </a:r>
              <a:endParaRPr lang="zh-CN" altLang="en-US" sz="3600" dirty="0"/>
            </a:p>
          </p:txBody>
        </p:sp>
        <p:sp>
          <p:nvSpPr>
            <p:cNvPr id="40" name="矩形 39"/>
            <p:cNvSpPr/>
            <p:nvPr/>
          </p:nvSpPr>
          <p:spPr>
            <a:xfrm>
              <a:off x="7571224" y="1886461"/>
              <a:ext cx="462028" cy="646331"/>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n</a:t>
              </a:r>
              <a:endParaRPr lang="zh-CN" altLang="en-US" sz="3600" dirty="0"/>
            </a:p>
          </p:txBody>
        </p:sp>
      </p:grpSp>
      <p:grpSp>
        <p:nvGrpSpPr>
          <p:cNvPr id="18" name="组合 17"/>
          <p:cNvGrpSpPr>
            <a:grpSpLocks/>
          </p:cNvGrpSpPr>
          <p:nvPr/>
        </p:nvGrpSpPr>
        <p:grpSpPr bwMode="auto">
          <a:xfrm>
            <a:off x="5106988" y="1700213"/>
            <a:ext cx="2324100" cy="674687"/>
            <a:chOff x="5107620" y="1700808"/>
            <a:chExt cx="2323533" cy="673342"/>
          </a:xfrm>
        </p:grpSpPr>
        <p:sp>
          <p:nvSpPr>
            <p:cNvPr id="64" name="任意多边形: 形状 63"/>
            <p:cNvSpPr/>
            <p:nvPr/>
          </p:nvSpPr>
          <p:spPr>
            <a:xfrm>
              <a:off x="5107620" y="1700808"/>
              <a:ext cx="1145895" cy="673342"/>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5" name="任意多边形: 形状 64"/>
            <p:cNvSpPr/>
            <p:nvPr/>
          </p:nvSpPr>
          <p:spPr>
            <a:xfrm>
              <a:off x="6285258" y="1700808"/>
              <a:ext cx="1145895" cy="673342"/>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6" name="组合 5"/>
          <p:cNvGrpSpPr>
            <a:grpSpLocks/>
          </p:cNvGrpSpPr>
          <p:nvPr/>
        </p:nvGrpSpPr>
        <p:grpSpPr bwMode="auto">
          <a:xfrm>
            <a:off x="303213" y="2263775"/>
            <a:ext cx="8462962" cy="911225"/>
            <a:chOff x="302518" y="2263072"/>
            <a:chExt cx="8463513" cy="911284"/>
          </a:xfrm>
        </p:grpSpPr>
        <p:sp>
          <p:nvSpPr>
            <p:cNvPr id="14338" name="Oval 1028"/>
            <p:cNvSpPr>
              <a:spLocks noChangeArrowheads="1"/>
            </p:cNvSpPr>
            <p:nvPr/>
          </p:nvSpPr>
          <p:spPr bwMode="auto">
            <a:xfrm>
              <a:off x="302518" y="2350391"/>
              <a:ext cx="755699"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0</a:t>
              </a:r>
              <a:endParaRPr lang="zh-CN" altLang="en-US" sz="3200" b="1" baseline="-25000" dirty="0"/>
            </a:p>
          </p:txBody>
        </p:sp>
        <p:sp>
          <p:nvSpPr>
            <p:cNvPr id="41" name="Oval 1028"/>
            <p:cNvSpPr>
              <a:spLocks noChangeArrowheads="1"/>
            </p:cNvSpPr>
            <p:nvPr/>
          </p:nvSpPr>
          <p:spPr bwMode="auto">
            <a:xfrm>
              <a:off x="1391614" y="2350391"/>
              <a:ext cx="757286"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1</a:t>
              </a:r>
              <a:endParaRPr lang="zh-CN" altLang="en-US" sz="3200" b="1" baseline="-25000" dirty="0"/>
            </a:p>
          </p:txBody>
        </p:sp>
        <p:sp>
          <p:nvSpPr>
            <p:cNvPr id="42" name="Oval 1028"/>
            <p:cNvSpPr>
              <a:spLocks noChangeArrowheads="1"/>
            </p:cNvSpPr>
            <p:nvPr/>
          </p:nvSpPr>
          <p:spPr bwMode="auto">
            <a:xfrm>
              <a:off x="2482297" y="2350391"/>
              <a:ext cx="755699"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2</a:t>
              </a:r>
              <a:endParaRPr lang="zh-CN" altLang="en-US" sz="3200" b="1" baseline="-25000" dirty="0"/>
            </a:p>
          </p:txBody>
        </p:sp>
        <p:sp>
          <p:nvSpPr>
            <p:cNvPr id="43" name="Oval 1028"/>
            <p:cNvSpPr>
              <a:spLocks noChangeArrowheads="1"/>
            </p:cNvSpPr>
            <p:nvPr/>
          </p:nvSpPr>
          <p:spPr bwMode="auto">
            <a:xfrm>
              <a:off x="3571393" y="2350391"/>
              <a:ext cx="755699"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3</a:t>
              </a:r>
              <a:endParaRPr lang="zh-CN" altLang="en-US" sz="3200" b="1" baseline="-25000" dirty="0"/>
            </a:p>
          </p:txBody>
        </p:sp>
        <p:sp>
          <p:nvSpPr>
            <p:cNvPr id="44" name="Oval 1028"/>
            <p:cNvSpPr>
              <a:spLocks noChangeArrowheads="1"/>
            </p:cNvSpPr>
            <p:nvPr/>
          </p:nvSpPr>
          <p:spPr bwMode="auto">
            <a:xfrm>
              <a:off x="4662077" y="2350391"/>
              <a:ext cx="755699"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4</a:t>
              </a:r>
              <a:endParaRPr lang="zh-CN" altLang="en-US" sz="3200" b="1" baseline="-25000" dirty="0"/>
            </a:p>
          </p:txBody>
        </p:sp>
        <p:sp>
          <p:nvSpPr>
            <p:cNvPr id="45" name="Oval 1028"/>
            <p:cNvSpPr>
              <a:spLocks noChangeArrowheads="1"/>
            </p:cNvSpPr>
            <p:nvPr/>
          </p:nvSpPr>
          <p:spPr bwMode="auto">
            <a:xfrm>
              <a:off x="5751173" y="2350391"/>
              <a:ext cx="755699"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5</a:t>
              </a:r>
              <a:endParaRPr lang="zh-CN" altLang="en-US" sz="3200" b="1" baseline="-25000" dirty="0"/>
            </a:p>
          </p:txBody>
        </p:sp>
        <p:sp>
          <p:nvSpPr>
            <p:cNvPr id="46" name="Oval 1028"/>
            <p:cNvSpPr>
              <a:spLocks noChangeArrowheads="1"/>
            </p:cNvSpPr>
            <p:nvPr/>
          </p:nvSpPr>
          <p:spPr bwMode="auto">
            <a:xfrm>
              <a:off x="6840269" y="2350391"/>
              <a:ext cx="757286" cy="68266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6</a:t>
              </a:r>
              <a:endParaRPr lang="zh-CN" altLang="en-US" sz="3200" b="1" baseline="-25000" dirty="0"/>
            </a:p>
          </p:txBody>
        </p:sp>
        <p:sp>
          <p:nvSpPr>
            <p:cNvPr id="47" name="Oval 1028"/>
            <p:cNvSpPr>
              <a:spLocks noChangeArrowheads="1"/>
            </p:cNvSpPr>
            <p:nvPr/>
          </p:nvSpPr>
          <p:spPr bwMode="auto">
            <a:xfrm>
              <a:off x="7924601" y="2369442"/>
              <a:ext cx="744586" cy="67473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en-US" altLang="zh-CN" sz="3200" b="1" dirty="0"/>
                <a:t>S</a:t>
              </a:r>
              <a:r>
                <a:rPr lang="en-US" altLang="zh-CN" sz="3200" b="1" baseline="-25000" dirty="0"/>
                <a:t>t</a:t>
              </a:r>
              <a:endParaRPr lang="zh-CN" altLang="en-US" sz="3200" b="1" baseline="-25000" dirty="0"/>
            </a:p>
          </p:txBody>
        </p:sp>
        <p:sp>
          <p:nvSpPr>
            <p:cNvPr id="68" name="Oval 1028"/>
            <p:cNvSpPr>
              <a:spLocks noChangeArrowheads="1"/>
            </p:cNvSpPr>
            <p:nvPr/>
          </p:nvSpPr>
          <p:spPr bwMode="auto">
            <a:xfrm>
              <a:off x="7816644" y="2263072"/>
              <a:ext cx="949387" cy="9112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endParaRPr lang="zh-CN" altLang="en-US" sz="3200" b="1" baseline="-25000" dirty="0"/>
            </a:p>
          </p:txBody>
        </p:sp>
      </p:grpSp>
      <p:cxnSp>
        <p:nvCxnSpPr>
          <p:cNvPr id="16" name="直接箭头连接符 15"/>
          <p:cNvCxnSpPr/>
          <p:nvPr/>
        </p:nvCxnSpPr>
        <p:spPr>
          <a:xfrm>
            <a:off x="107950" y="3175000"/>
            <a:ext cx="503238" cy="0"/>
          </a:xfrm>
          <a:prstGeom prst="straightConnector1">
            <a:avLst/>
          </a:pr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72" name="直接箭头连接符 71"/>
          <p:cNvCxnSpPr/>
          <p:nvPr/>
        </p:nvCxnSpPr>
        <p:spPr>
          <a:xfrm>
            <a:off x="1895475" y="3211513"/>
            <a:ext cx="504825" cy="0"/>
          </a:xfrm>
          <a:prstGeom prst="straightConnector1">
            <a:avLst/>
          </a:prstGeom>
          <a:noFill/>
          <a:ln w="25400">
            <a:solidFill>
              <a:srgbClr val="FF330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a:grpSpLocks/>
          </p:cNvGrpSpPr>
          <p:nvPr/>
        </p:nvGrpSpPr>
        <p:grpSpPr bwMode="auto">
          <a:xfrm>
            <a:off x="395288" y="1103313"/>
            <a:ext cx="1146175" cy="1271587"/>
            <a:chOff x="395536" y="1103575"/>
            <a:chExt cx="1145512" cy="1270575"/>
          </a:xfrm>
        </p:grpSpPr>
        <p:sp>
          <p:nvSpPr>
            <p:cNvPr id="13" name="任意多边形: 形状 12"/>
            <p:cNvSpPr/>
            <p:nvPr/>
          </p:nvSpPr>
          <p:spPr>
            <a:xfrm>
              <a:off x="395536" y="1701586"/>
              <a:ext cx="1145512" cy="672564"/>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矩形 4"/>
            <p:cNvSpPr/>
            <p:nvPr/>
          </p:nvSpPr>
          <p:spPr>
            <a:xfrm>
              <a:off x="576406" y="1103575"/>
              <a:ext cx="647325" cy="645598"/>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这</a:t>
              </a:r>
              <a:endParaRPr lang="zh-CN" altLang="en-US" sz="3600" dirty="0"/>
            </a:p>
          </p:txBody>
        </p:sp>
      </p:grpSp>
      <p:grpSp>
        <p:nvGrpSpPr>
          <p:cNvPr id="9" name="组合 8"/>
          <p:cNvGrpSpPr>
            <a:grpSpLocks/>
          </p:cNvGrpSpPr>
          <p:nvPr/>
        </p:nvGrpSpPr>
        <p:grpSpPr bwMode="auto">
          <a:xfrm>
            <a:off x="1573213" y="1122363"/>
            <a:ext cx="1146175" cy="1252537"/>
            <a:chOff x="1573557" y="1123085"/>
            <a:chExt cx="1145512" cy="1251065"/>
          </a:xfrm>
        </p:grpSpPr>
        <p:sp>
          <p:nvSpPr>
            <p:cNvPr id="61" name="任意多边形: 形状 60"/>
            <p:cNvSpPr/>
            <p:nvPr/>
          </p:nvSpPr>
          <p:spPr>
            <a:xfrm>
              <a:off x="1573557" y="1700256"/>
              <a:ext cx="1145512" cy="673894"/>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9" name="矩形 48"/>
            <p:cNvSpPr/>
            <p:nvPr/>
          </p:nvSpPr>
          <p:spPr>
            <a:xfrm>
              <a:off x="1692550" y="1123085"/>
              <a:ext cx="647325" cy="646939"/>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把</a:t>
              </a:r>
            </a:p>
          </p:txBody>
        </p:sp>
      </p:grpSp>
      <p:grpSp>
        <p:nvGrpSpPr>
          <p:cNvPr id="20" name="组合 19"/>
          <p:cNvGrpSpPr>
            <a:grpSpLocks/>
          </p:cNvGrpSpPr>
          <p:nvPr/>
        </p:nvGrpSpPr>
        <p:grpSpPr bwMode="auto">
          <a:xfrm>
            <a:off x="1992313" y="2886075"/>
            <a:ext cx="1246187" cy="1852613"/>
            <a:chOff x="1992892" y="2886325"/>
            <a:chExt cx="1245105" cy="1851888"/>
          </a:xfrm>
        </p:grpSpPr>
        <p:sp>
          <p:nvSpPr>
            <p:cNvPr id="2" name="矩形 1"/>
            <p:cNvSpPr/>
            <p:nvPr/>
          </p:nvSpPr>
          <p:spPr>
            <a:xfrm>
              <a:off x="2560724" y="3430625"/>
              <a:ext cx="461561" cy="645859"/>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a</a:t>
              </a:r>
              <a:endParaRPr lang="zh-CN" altLang="en-US" sz="3600" dirty="0"/>
            </a:p>
          </p:txBody>
        </p:sp>
        <p:sp>
          <p:nvSpPr>
            <p:cNvPr id="12" name="任意多边形: 形状 11"/>
            <p:cNvSpPr/>
            <p:nvPr/>
          </p:nvSpPr>
          <p:spPr>
            <a:xfrm>
              <a:off x="2486175" y="2886325"/>
              <a:ext cx="751822" cy="1851888"/>
            </a:xfrm>
            <a:custGeom>
              <a:avLst/>
              <a:gdLst>
                <a:gd name="connsiteX0" fmla="*/ 0 w 753627"/>
                <a:gd name="connsiteY0" fmla="*/ 0 h 1838857"/>
                <a:gd name="connsiteX1" fmla="*/ 221064 w 753627"/>
                <a:gd name="connsiteY1" fmla="*/ 1838848 h 1838857"/>
                <a:gd name="connsiteX2" fmla="*/ 753627 w 753627"/>
                <a:gd name="connsiteY2" fmla="*/ 20097 h 1838857"/>
              </a:gdLst>
              <a:ahLst/>
              <a:cxnLst>
                <a:cxn ang="0">
                  <a:pos x="connsiteX0" y="connsiteY0"/>
                </a:cxn>
                <a:cxn ang="0">
                  <a:pos x="connsiteX1" y="connsiteY1"/>
                </a:cxn>
                <a:cxn ang="0">
                  <a:pos x="connsiteX2" y="connsiteY2"/>
                </a:cxn>
              </a:cxnLst>
              <a:rect l="l" t="t" r="r" b="b"/>
              <a:pathLst>
                <a:path w="753627" h="1838857">
                  <a:moveTo>
                    <a:pt x="0" y="0"/>
                  </a:moveTo>
                  <a:cubicBezTo>
                    <a:pt x="47730" y="917749"/>
                    <a:pt x="95460" y="1835499"/>
                    <a:pt x="221064" y="1838848"/>
                  </a:cubicBezTo>
                  <a:cubicBezTo>
                    <a:pt x="346668" y="1842197"/>
                    <a:pt x="550147" y="931147"/>
                    <a:pt x="753627" y="20097"/>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0" name="矩形 49"/>
            <p:cNvSpPr/>
            <p:nvPr/>
          </p:nvSpPr>
          <p:spPr>
            <a:xfrm>
              <a:off x="1992892" y="3597247"/>
              <a:ext cx="648723" cy="645860"/>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新</a:t>
              </a:r>
              <a:endParaRPr lang="zh-CN" altLang="en-US" sz="3600" dirty="0"/>
            </a:p>
          </p:txBody>
        </p:sp>
      </p:grpSp>
      <p:grpSp>
        <p:nvGrpSpPr>
          <p:cNvPr id="10" name="组合 9"/>
          <p:cNvGrpSpPr>
            <a:grpSpLocks/>
          </p:cNvGrpSpPr>
          <p:nvPr/>
        </p:nvGrpSpPr>
        <p:grpSpPr bwMode="auto">
          <a:xfrm>
            <a:off x="2751138" y="1136650"/>
            <a:ext cx="1146175" cy="1238250"/>
            <a:chOff x="2751578" y="1136217"/>
            <a:chExt cx="1145512" cy="1237933"/>
          </a:xfrm>
        </p:grpSpPr>
        <p:sp>
          <p:nvSpPr>
            <p:cNvPr id="62" name="任意多边形: 形状 61"/>
            <p:cNvSpPr/>
            <p:nvPr/>
          </p:nvSpPr>
          <p:spPr>
            <a:xfrm>
              <a:off x="2751578" y="1701222"/>
              <a:ext cx="1145512" cy="672928"/>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1" name="矩形 50"/>
            <p:cNvSpPr/>
            <p:nvPr/>
          </p:nvSpPr>
          <p:spPr>
            <a:xfrm>
              <a:off x="2956247" y="1136217"/>
              <a:ext cx="647325" cy="645948"/>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锁</a:t>
              </a:r>
              <a:endParaRPr lang="zh-CN" altLang="en-US" sz="3600" dirty="0"/>
            </a:p>
          </p:txBody>
        </p:sp>
      </p:grpSp>
      <p:grpSp>
        <p:nvGrpSpPr>
          <p:cNvPr id="11" name="组合 10"/>
          <p:cNvGrpSpPr>
            <a:grpSpLocks/>
          </p:cNvGrpSpPr>
          <p:nvPr/>
        </p:nvGrpSpPr>
        <p:grpSpPr bwMode="auto">
          <a:xfrm>
            <a:off x="3929063" y="1187450"/>
            <a:ext cx="1146175" cy="1187450"/>
            <a:chOff x="3929599" y="1186962"/>
            <a:chExt cx="1145512" cy="1187188"/>
          </a:xfrm>
        </p:grpSpPr>
        <p:sp>
          <p:nvSpPr>
            <p:cNvPr id="63" name="任意多边形: 形状 62"/>
            <p:cNvSpPr/>
            <p:nvPr/>
          </p:nvSpPr>
          <p:spPr>
            <a:xfrm>
              <a:off x="3929599" y="1701199"/>
              <a:ext cx="1145512" cy="672951"/>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2" name="矩形 51"/>
            <p:cNvSpPr/>
            <p:nvPr/>
          </p:nvSpPr>
          <p:spPr>
            <a:xfrm>
              <a:off x="4029553" y="1186962"/>
              <a:ext cx="648912" cy="645970"/>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锁</a:t>
              </a:r>
              <a:endParaRPr lang="zh-CN" altLang="en-US" sz="3600" dirty="0"/>
            </a:p>
          </p:txBody>
        </p:sp>
      </p:grpSp>
      <p:grpSp>
        <p:nvGrpSpPr>
          <p:cNvPr id="17" name="组合 16"/>
          <p:cNvGrpSpPr>
            <a:grpSpLocks/>
          </p:cNvGrpSpPr>
          <p:nvPr/>
        </p:nvGrpSpPr>
        <p:grpSpPr bwMode="auto">
          <a:xfrm>
            <a:off x="3700463" y="2986088"/>
            <a:ext cx="3578225" cy="1728787"/>
            <a:chOff x="3701164" y="2985840"/>
            <a:chExt cx="3577213" cy="1728378"/>
          </a:xfrm>
        </p:grpSpPr>
        <p:sp>
          <p:nvSpPr>
            <p:cNvPr id="48" name="矩形 47"/>
            <p:cNvSpPr/>
            <p:nvPr/>
          </p:nvSpPr>
          <p:spPr>
            <a:xfrm>
              <a:off x="4380422" y="4007948"/>
              <a:ext cx="447548" cy="645959"/>
            </a:xfrm>
            <a:prstGeom prst="rect">
              <a:avLst/>
            </a:prstGeom>
          </p:spPr>
          <p:txBody>
            <a:bodyPr>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v</a:t>
              </a:r>
              <a:endParaRPr lang="zh-CN" altLang="en-US" sz="3600" dirty="0"/>
            </a:p>
          </p:txBody>
        </p:sp>
        <p:sp>
          <p:nvSpPr>
            <p:cNvPr id="4" name="任意多边形: 形状 3"/>
            <p:cNvSpPr/>
            <p:nvPr/>
          </p:nvSpPr>
          <p:spPr>
            <a:xfrm>
              <a:off x="3701164" y="2985840"/>
              <a:ext cx="3577213" cy="1728378"/>
            </a:xfrm>
            <a:custGeom>
              <a:avLst/>
              <a:gdLst>
                <a:gd name="connsiteX0" fmla="*/ 0 w 3577213"/>
                <a:gd name="connsiteY0" fmla="*/ 0 h 1728378"/>
                <a:gd name="connsiteX1" fmla="*/ 1014883 w 3577213"/>
                <a:gd name="connsiteY1" fmla="*/ 1728317 h 1728378"/>
                <a:gd name="connsiteX2" fmla="*/ 3577213 w 3577213"/>
                <a:gd name="connsiteY2" fmla="*/ 50242 h 1728378"/>
              </a:gdLst>
              <a:ahLst/>
              <a:cxnLst>
                <a:cxn ang="0">
                  <a:pos x="connsiteX0" y="connsiteY0"/>
                </a:cxn>
                <a:cxn ang="0">
                  <a:pos x="connsiteX1" y="connsiteY1"/>
                </a:cxn>
                <a:cxn ang="0">
                  <a:pos x="connsiteX2" y="connsiteY2"/>
                </a:cxn>
              </a:cxnLst>
              <a:rect l="l" t="t" r="r" b="b"/>
              <a:pathLst>
                <a:path w="3577213" h="1728378">
                  <a:moveTo>
                    <a:pt x="0" y="0"/>
                  </a:moveTo>
                  <a:cubicBezTo>
                    <a:pt x="209340" y="859971"/>
                    <a:pt x="418681" y="1719943"/>
                    <a:pt x="1014883" y="1728317"/>
                  </a:cubicBezTo>
                  <a:cubicBezTo>
                    <a:pt x="1611085" y="1736691"/>
                    <a:pt x="2594149" y="893466"/>
                    <a:pt x="3577213" y="50242"/>
                  </a:cubicBezTo>
                </a:path>
              </a:pathLst>
            </a:custGeom>
            <a:noFill/>
            <a:ln w="25400">
              <a:solidFill>
                <a:srgbClr val="FF33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3" name="矩形 52"/>
            <p:cNvSpPr/>
            <p:nvPr/>
          </p:nvSpPr>
          <p:spPr>
            <a:xfrm>
              <a:off x="4751792" y="4007948"/>
              <a:ext cx="647517" cy="645959"/>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锁</a:t>
              </a:r>
              <a:endParaRPr lang="zh-CN" altLang="en-US" sz="3600" dirty="0"/>
            </a:p>
          </p:txBody>
        </p:sp>
      </p:grpSp>
      <p:grpSp>
        <p:nvGrpSpPr>
          <p:cNvPr id="19" name="组合 18"/>
          <p:cNvGrpSpPr>
            <a:grpSpLocks/>
          </p:cNvGrpSpPr>
          <p:nvPr/>
        </p:nvGrpSpPr>
        <p:grpSpPr bwMode="auto">
          <a:xfrm>
            <a:off x="6818313" y="2886075"/>
            <a:ext cx="1152525" cy="1852613"/>
            <a:chOff x="6818730" y="2886325"/>
            <a:chExt cx="1151902" cy="1851888"/>
          </a:xfrm>
        </p:grpSpPr>
        <p:sp>
          <p:nvSpPr>
            <p:cNvPr id="58" name="矩形 57"/>
            <p:cNvSpPr/>
            <p:nvPr/>
          </p:nvSpPr>
          <p:spPr>
            <a:xfrm>
              <a:off x="6894889" y="3430625"/>
              <a:ext cx="461712" cy="645859"/>
            </a:xfrm>
            <a:prstGeom prst="rect">
              <a:avLst/>
            </a:prstGeom>
          </p:spPr>
          <p:txBody>
            <a:bodyPr wrap="none">
              <a:spAutoFit/>
            </a:bodyPr>
            <a:lstStyle/>
            <a:p>
              <a:pPr eaLnBrk="1" fontAlgn="auto" hangingPunct="1">
                <a:spcBef>
                  <a:spcPts val="0"/>
                </a:spcBef>
                <a:spcAft>
                  <a:spcPts val="0"/>
                </a:spcAft>
                <a:defRPr/>
              </a:pPr>
              <a:r>
                <a:rPr lang="en-US" altLang="zh-CN" sz="3600" b="1" dirty="0">
                  <a:latin typeface="Courier New" panose="02070309020205020404" pitchFamily="49" charset="0"/>
                  <a:cs typeface="Courier New" panose="02070309020205020404" pitchFamily="49" charset="0"/>
                </a:rPr>
                <a:t>a</a:t>
              </a:r>
              <a:endParaRPr lang="zh-CN" altLang="en-US" sz="3600" dirty="0"/>
            </a:p>
          </p:txBody>
        </p:sp>
        <p:sp>
          <p:nvSpPr>
            <p:cNvPr id="59" name="任意多边形: 形状 58"/>
            <p:cNvSpPr/>
            <p:nvPr/>
          </p:nvSpPr>
          <p:spPr>
            <a:xfrm>
              <a:off x="6818730" y="2886325"/>
              <a:ext cx="752068" cy="1851888"/>
            </a:xfrm>
            <a:custGeom>
              <a:avLst/>
              <a:gdLst>
                <a:gd name="connsiteX0" fmla="*/ 0 w 753627"/>
                <a:gd name="connsiteY0" fmla="*/ 0 h 1838857"/>
                <a:gd name="connsiteX1" fmla="*/ 221064 w 753627"/>
                <a:gd name="connsiteY1" fmla="*/ 1838848 h 1838857"/>
                <a:gd name="connsiteX2" fmla="*/ 753627 w 753627"/>
                <a:gd name="connsiteY2" fmla="*/ 20097 h 1838857"/>
              </a:gdLst>
              <a:ahLst/>
              <a:cxnLst>
                <a:cxn ang="0">
                  <a:pos x="connsiteX0" y="connsiteY0"/>
                </a:cxn>
                <a:cxn ang="0">
                  <a:pos x="connsiteX1" y="connsiteY1"/>
                </a:cxn>
                <a:cxn ang="0">
                  <a:pos x="connsiteX2" y="connsiteY2"/>
                </a:cxn>
              </a:cxnLst>
              <a:rect l="l" t="t" r="r" b="b"/>
              <a:pathLst>
                <a:path w="753627" h="1838857">
                  <a:moveTo>
                    <a:pt x="0" y="0"/>
                  </a:moveTo>
                  <a:cubicBezTo>
                    <a:pt x="47730" y="917749"/>
                    <a:pt x="95460" y="1835499"/>
                    <a:pt x="221064" y="1838848"/>
                  </a:cubicBezTo>
                  <a:cubicBezTo>
                    <a:pt x="346668" y="1842197"/>
                    <a:pt x="550147" y="931147"/>
                    <a:pt x="753627" y="20097"/>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4" name="矩形 53"/>
            <p:cNvSpPr/>
            <p:nvPr/>
          </p:nvSpPr>
          <p:spPr>
            <a:xfrm>
              <a:off x="7323282" y="3844800"/>
              <a:ext cx="647350" cy="645860"/>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大</a:t>
              </a:r>
              <a:endParaRPr lang="zh-CN" altLang="en-US" sz="3600" dirty="0"/>
            </a:p>
          </p:txBody>
        </p:sp>
      </p:grpSp>
      <p:grpSp>
        <p:nvGrpSpPr>
          <p:cNvPr id="21" name="组合 20"/>
          <p:cNvGrpSpPr>
            <a:grpSpLocks/>
          </p:cNvGrpSpPr>
          <p:nvPr/>
        </p:nvGrpSpPr>
        <p:grpSpPr bwMode="auto">
          <a:xfrm>
            <a:off x="7464425" y="1081088"/>
            <a:ext cx="1144588" cy="1293812"/>
            <a:chOff x="7463664" y="1081488"/>
            <a:chExt cx="1145512" cy="1292662"/>
          </a:xfrm>
        </p:grpSpPr>
        <p:sp>
          <p:nvSpPr>
            <p:cNvPr id="66" name="任意多边形: 形状 65"/>
            <p:cNvSpPr/>
            <p:nvPr/>
          </p:nvSpPr>
          <p:spPr>
            <a:xfrm>
              <a:off x="7463664" y="1700063"/>
              <a:ext cx="1145512" cy="674087"/>
            </a:xfrm>
            <a:custGeom>
              <a:avLst/>
              <a:gdLst>
                <a:gd name="connsiteX0" fmla="*/ 0 w 1145512"/>
                <a:gd name="connsiteY0" fmla="*/ 633149 h 673342"/>
                <a:gd name="connsiteX1" fmla="*/ 462224 w 1145512"/>
                <a:gd name="connsiteY1" fmla="*/ 103 h 673342"/>
                <a:gd name="connsiteX2" fmla="*/ 1145512 w 1145512"/>
                <a:gd name="connsiteY2" fmla="*/ 673342 h 673342"/>
              </a:gdLst>
              <a:ahLst/>
              <a:cxnLst>
                <a:cxn ang="0">
                  <a:pos x="connsiteX0" y="connsiteY0"/>
                </a:cxn>
                <a:cxn ang="0">
                  <a:pos x="connsiteX1" y="connsiteY1"/>
                </a:cxn>
                <a:cxn ang="0">
                  <a:pos x="connsiteX2" y="connsiteY2"/>
                </a:cxn>
              </a:cxnLst>
              <a:rect l="l" t="t" r="r" b="b"/>
              <a:pathLst>
                <a:path w="1145512" h="673342">
                  <a:moveTo>
                    <a:pt x="0" y="633149"/>
                  </a:moveTo>
                  <a:cubicBezTo>
                    <a:pt x="135653" y="313276"/>
                    <a:pt x="271306" y="-6596"/>
                    <a:pt x="462224" y="103"/>
                  </a:cubicBezTo>
                  <a:cubicBezTo>
                    <a:pt x="653142" y="6802"/>
                    <a:pt x="899327" y="340072"/>
                    <a:pt x="1145512" y="673342"/>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6" name="矩形 55"/>
            <p:cNvSpPr/>
            <p:nvPr/>
          </p:nvSpPr>
          <p:spPr>
            <a:xfrm>
              <a:off x="7635252" y="1081488"/>
              <a:ext cx="648223" cy="647124"/>
            </a:xfrm>
            <a:prstGeom prst="rect">
              <a:avLst/>
            </a:prstGeom>
          </p:spPr>
          <p:txBody>
            <a:bodyPr wrap="none">
              <a:spAutoFit/>
            </a:bodyPr>
            <a:lstStyle/>
            <a:p>
              <a:pPr eaLnBrk="1" fontAlgn="auto" hangingPunct="1">
                <a:spcBef>
                  <a:spcPts val="0"/>
                </a:spcBef>
                <a:spcAft>
                  <a:spcPts val="0"/>
                </a:spcAft>
                <a:defRPr/>
              </a:pPr>
              <a:r>
                <a:rPr lang="zh-CN" altLang="en-US" sz="3600" b="1" dirty="0">
                  <a:latin typeface="Courier New" pitchFamily="49" charset="0"/>
                </a:rPr>
                <a:t>门</a:t>
              </a:r>
              <a:endParaRPr lang="zh-CN" altLang="en-US" sz="3600" dirty="0"/>
            </a:p>
          </p:txBody>
        </p:sp>
      </p:grpSp>
      <p:grpSp>
        <p:nvGrpSpPr>
          <p:cNvPr id="15" name="组合 14"/>
          <p:cNvGrpSpPr>
            <a:grpSpLocks/>
          </p:cNvGrpSpPr>
          <p:nvPr/>
        </p:nvGrpSpPr>
        <p:grpSpPr bwMode="auto">
          <a:xfrm>
            <a:off x="4035425" y="2894013"/>
            <a:ext cx="923925" cy="390525"/>
            <a:chOff x="4035682" y="2893562"/>
            <a:chExt cx="924448" cy="391388"/>
          </a:xfrm>
        </p:grpSpPr>
        <p:sp>
          <p:nvSpPr>
            <p:cNvPr id="3" name="任意多边形: 形状 2"/>
            <p:cNvSpPr/>
            <p:nvPr/>
          </p:nvSpPr>
          <p:spPr>
            <a:xfrm>
              <a:off x="4035682" y="3033571"/>
              <a:ext cx="924448" cy="251379"/>
            </a:xfrm>
            <a:custGeom>
              <a:avLst/>
              <a:gdLst>
                <a:gd name="connsiteX0" fmla="*/ 924448 w 924448"/>
                <a:gd name="connsiteY0" fmla="*/ 10048 h 251226"/>
                <a:gd name="connsiteX1" fmla="*/ 391885 w 924448"/>
                <a:gd name="connsiteY1" fmla="*/ 251209 h 251226"/>
                <a:gd name="connsiteX2" fmla="*/ 0 w 924448"/>
                <a:gd name="connsiteY2" fmla="*/ 0 h 251226"/>
              </a:gdLst>
              <a:ahLst/>
              <a:cxnLst>
                <a:cxn ang="0">
                  <a:pos x="connsiteX0" y="connsiteY0"/>
                </a:cxn>
                <a:cxn ang="0">
                  <a:pos x="connsiteX1" y="connsiteY1"/>
                </a:cxn>
                <a:cxn ang="0">
                  <a:pos x="connsiteX2" y="connsiteY2"/>
                </a:cxn>
              </a:cxnLst>
              <a:rect l="l" t="t" r="r" b="b"/>
              <a:pathLst>
                <a:path w="924448" h="251226">
                  <a:moveTo>
                    <a:pt x="924448" y="10048"/>
                  </a:moveTo>
                  <a:cubicBezTo>
                    <a:pt x="735204" y="131466"/>
                    <a:pt x="545960" y="252884"/>
                    <a:pt x="391885" y="251209"/>
                  </a:cubicBezTo>
                  <a:cubicBezTo>
                    <a:pt x="237810" y="249534"/>
                    <a:pt x="118905" y="124767"/>
                    <a:pt x="0" y="0"/>
                  </a:cubicBezTo>
                </a:path>
              </a:pathLst>
            </a:custGeom>
            <a:noFill/>
            <a:ln w="25400">
              <a:solidFill>
                <a:srgbClr val="00B05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7" name="矩形 56"/>
            <p:cNvSpPr/>
            <p:nvPr/>
          </p:nvSpPr>
          <p:spPr>
            <a:xfrm>
              <a:off x="4150047" y="2893562"/>
              <a:ext cx="649656" cy="369114"/>
            </a:xfrm>
            <a:prstGeom prst="rect">
              <a:avLst/>
            </a:prstGeom>
          </p:spPr>
          <p:txBody>
            <a:bodyPr wrap="none">
              <a:spAutoFit/>
            </a:bodyPr>
            <a:lstStyle/>
            <a:p>
              <a:pPr eaLnBrk="1" fontAlgn="auto" hangingPunct="1">
                <a:spcBef>
                  <a:spcPts val="0"/>
                </a:spcBef>
                <a:spcAft>
                  <a:spcPts val="0"/>
                </a:spcAft>
                <a:defRPr/>
              </a:pPr>
              <a:r>
                <a:rPr lang="zh-CN" altLang="en-US" b="1" dirty="0">
                  <a:latin typeface="Courier New" pitchFamily="49" charset="0"/>
                </a:rPr>
                <a:t>回溯</a:t>
              </a:r>
              <a:endParaRPr lang="zh-CN" altLang="en-US" dirty="0"/>
            </a:p>
          </p:txBody>
        </p:sp>
      </p:grpSp>
      <p:sp>
        <p:nvSpPr>
          <p:cNvPr id="22" name="矩形 21"/>
          <p:cNvSpPr/>
          <p:nvPr/>
        </p:nvSpPr>
        <p:spPr>
          <a:xfrm>
            <a:off x="5191125" y="1071563"/>
            <a:ext cx="1027113" cy="646112"/>
          </a:xfrm>
          <a:prstGeom prst="rect">
            <a:avLst/>
          </a:prstGeom>
        </p:spPr>
        <p:txBody>
          <a:bodyPr wrap="none">
            <a:spAutoFit/>
          </a:bodyPr>
          <a:lstStyle/>
          <a:p>
            <a:pPr eaLnBrk="1" fontAlgn="auto" hangingPunct="1">
              <a:spcBef>
                <a:spcPts val="0"/>
              </a:spcBef>
              <a:spcAft>
                <a:spcPts val="0"/>
              </a:spcAft>
              <a:defRPr/>
            </a:pPr>
            <a:r>
              <a:rPr lang="zh-CN" altLang="en-US" sz="2400" b="1" dirty="0">
                <a:latin typeface="Times New Roman" panose="02020603050405020304" pitchFamily="18" charset="0"/>
                <a:cs typeface="Times New Roman" panose="02020603050405020304" pitchFamily="18" charset="0"/>
              </a:rPr>
              <a:t>大</a:t>
            </a:r>
            <a:r>
              <a:rPr lang="en-US" altLang="zh-CN" sz="2400" b="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
        <p:nvSpPr>
          <p:cNvPr id="60" name="Text Box 4"/>
          <p:cNvSpPr txBox="1">
            <a:spLocks noChangeArrowheads="1"/>
          </p:cNvSpPr>
          <p:nvPr/>
        </p:nvSpPr>
        <p:spPr bwMode="auto">
          <a:xfrm>
            <a:off x="1143000" y="4937125"/>
            <a:ext cx="4038600" cy="708025"/>
          </a:xfrm>
          <a:prstGeom prst="rect">
            <a:avLst/>
          </a:prstGeom>
          <a:noFill/>
          <a:ln w="9525">
            <a:noFill/>
            <a:miter lim="800000"/>
            <a:headEnd/>
            <a:tailEnd/>
          </a:ln>
          <a:effectLst/>
        </p:spPr>
        <p:txBody>
          <a:bodyPr>
            <a:spAutoFit/>
          </a:bodyPr>
          <a:lstStyle/>
          <a:p>
            <a:pPr algn="just" eaLnBrk="1" fontAlgn="auto" hangingPunct="1">
              <a:spcBef>
                <a:spcPts val="0"/>
              </a:spcBef>
              <a:spcAft>
                <a:spcPts val="0"/>
              </a:spcAft>
              <a:defRPr/>
            </a:pPr>
            <a:r>
              <a:rPr lang="zh-CN" altLang="en-US" sz="4000" b="1" dirty="0">
                <a:latin typeface="Courier New" pitchFamily="49" charset="0"/>
              </a:rPr>
              <a:t>这把新锁锁大门。</a:t>
            </a:r>
            <a:endParaRPr lang="zh-CN" altLang="en-US" sz="4000" b="1" dirty="0"/>
          </a:p>
        </p:txBody>
      </p:sp>
    </p:spTree>
    <p:extLst>
      <p:ext uri="{BB962C8B-B14F-4D97-AF65-F5344CB8AC3E}">
        <p14:creationId xmlns:p14="http://schemas.microsoft.com/office/powerpoint/2010/main" val="2392474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3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left)">
                                      <p:cBhvr>
                                        <p:cTn id="20" dur="500"/>
                                        <p:tgtEl>
                                          <p:spTgt spid="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1000"/>
                                        <p:tgtEl>
                                          <p:spTgt spid="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10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10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right)">
                                      <p:cBhvr>
                                        <p:cTn id="59" dur="1000"/>
                                        <p:tgtEl>
                                          <p:spTgt spid="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1000"/>
                                        <p:tgtEl>
                                          <p:spTgt spid="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1000"/>
                                        <p:tgtEl>
                                          <p:spTgt spid="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olidFill>
                  <a:schemeClr val="tx1"/>
                </a:solidFill>
              </a:rPr>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324374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9"/>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1"/>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12307" y="451687"/>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3200" dirty="0">
                <a:latin typeface="黑体" panose="02010609060101010101" pitchFamily="49" charset="-122"/>
                <a:ea typeface="黑体" panose="02010609060101010101" pitchFamily="49" charset="-122"/>
              </a:rPr>
              <a:t>乔姆斯基层级与自然语言</a:t>
            </a:r>
          </a:p>
        </p:txBody>
      </p:sp>
      <p:graphicFrame>
        <p:nvGraphicFramePr>
          <p:cNvPr id="3" name="表格 2"/>
          <p:cNvGraphicFramePr>
            <a:graphicFrameLocks noGrp="1"/>
          </p:cNvGraphicFramePr>
          <p:nvPr>
            <p:extLst>
              <p:ext uri="{D42A27DB-BD31-4B8C-83A1-F6EECF244321}">
                <p14:modId xmlns:p14="http://schemas.microsoft.com/office/powerpoint/2010/main" val="540182460"/>
              </p:ext>
            </p:extLst>
          </p:nvPr>
        </p:nvGraphicFramePr>
        <p:xfrm>
          <a:off x="412307" y="1888602"/>
          <a:ext cx="8317988" cy="2743200"/>
        </p:xfrm>
        <a:graphic>
          <a:graphicData uri="http://schemas.openxmlformats.org/drawingml/2006/table">
            <a:tbl>
              <a:tblPr firstRow="1" firstCol="1" bandRow="1">
                <a:tableStyleId>{E8B1032C-EA38-4F05-BA0D-38AFFFC7BED3}</a:tableStyleId>
              </a:tblPr>
              <a:tblGrid>
                <a:gridCol w="834835">
                  <a:extLst>
                    <a:ext uri="{9D8B030D-6E8A-4147-A177-3AD203B41FA5}">
                      <a16:colId xmlns:a16="http://schemas.microsoft.com/office/drawing/2014/main" val="870439075"/>
                    </a:ext>
                  </a:extLst>
                </a:gridCol>
                <a:gridCol w="2417278">
                  <a:extLst>
                    <a:ext uri="{9D8B030D-6E8A-4147-A177-3AD203B41FA5}">
                      <a16:colId xmlns:a16="http://schemas.microsoft.com/office/drawing/2014/main" val="2061910115"/>
                    </a:ext>
                  </a:extLst>
                </a:gridCol>
                <a:gridCol w="2529504">
                  <a:extLst>
                    <a:ext uri="{9D8B030D-6E8A-4147-A177-3AD203B41FA5}">
                      <a16:colId xmlns:a16="http://schemas.microsoft.com/office/drawing/2014/main" val="980151"/>
                    </a:ext>
                  </a:extLst>
                </a:gridCol>
                <a:gridCol w="2536371">
                  <a:extLst>
                    <a:ext uri="{9D8B030D-6E8A-4147-A177-3AD203B41FA5}">
                      <a16:colId xmlns:a16="http://schemas.microsoft.com/office/drawing/2014/main" val="3064904826"/>
                    </a:ext>
                  </a:extLst>
                </a:gridCol>
              </a:tblGrid>
              <a:tr h="548640">
                <a:tc>
                  <a:txBody>
                    <a:bodyPr/>
                    <a:lstStyle/>
                    <a:p>
                      <a:pPr algn="ctr">
                        <a:lnSpc>
                          <a:spcPct val="150000"/>
                        </a:lnSpc>
                        <a:spcBef>
                          <a:spcPts val="600"/>
                        </a:spcBef>
                        <a:spcAft>
                          <a:spcPts val="600"/>
                        </a:spcAft>
                      </a:pPr>
                      <a:r>
                        <a:rPr lang="zh-CN" sz="2400" b="1" i="0" kern="100" dirty="0">
                          <a:effectLst/>
                          <a:latin typeface="Times New Roman" panose="02020603050405020304" pitchFamily="18" charset="0"/>
                          <a:ea typeface="宋体" panose="02010600030101010101" pitchFamily="2" charset="-122"/>
                          <a:cs typeface="Times New Roman" panose="02020603050405020304" pitchFamily="18" charset="0"/>
                        </a:rPr>
                        <a:t>类型</a:t>
                      </a:r>
                    </a:p>
                  </a:txBody>
                  <a:tcPr marL="68580" marR="68580" marT="0" marB="0"/>
                </a:tc>
                <a:tc>
                  <a:txBody>
                    <a:bodyPr/>
                    <a:lstStyle/>
                    <a:p>
                      <a:pPr algn="ctr">
                        <a:lnSpc>
                          <a:spcPct val="150000"/>
                        </a:lnSpc>
                        <a:spcBef>
                          <a:spcPts val="600"/>
                        </a:spcBef>
                        <a:spcAft>
                          <a:spcPts val="600"/>
                        </a:spcAft>
                      </a:pPr>
                      <a:r>
                        <a:rPr lang="zh-CN" sz="2400" b="1" i="0" kern="100" dirty="0">
                          <a:effectLst/>
                          <a:latin typeface="Times New Roman" panose="02020603050405020304" pitchFamily="18" charset="0"/>
                          <a:ea typeface="宋体" panose="02010600030101010101" pitchFamily="2" charset="-122"/>
                          <a:cs typeface="Times New Roman" panose="02020603050405020304" pitchFamily="18" charset="0"/>
                        </a:rPr>
                        <a:t>语法</a:t>
                      </a:r>
                    </a:p>
                  </a:txBody>
                  <a:tcPr marL="68580" marR="68580" marT="0" marB="0"/>
                </a:tc>
                <a:tc>
                  <a:txBody>
                    <a:bodyPr/>
                    <a:lstStyle/>
                    <a:p>
                      <a:pPr algn="ctr">
                        <a:lnSpc>
                          <a:spcPct val="150000"/>
                        </a:lnSpc>
                        <a:spcBef>
                          <a:spcPts val="600"/>
                        </a:spcBef>
                        <a:spcAft>
                          <a:spcPts val="600"/>
                        </a:spcAft>
                      </a:pPr>
                      <a:r>
                        <a:rPr lang="zh-CN" sz="2400" b="1" i="0" kern="100" dirty="0">
                          <a:effectLst/>
                          <a:latin typeface="Times New Roman" panose="02020603050405020304" pitchFamily="18" charset="0"/>
                          <a:ea typeface="宋体" panose="02010600030101010101" pitchFamily="2" charset="-122"/>
                          <a:cs typeface="Times New Roman" panose="02020603050405020304" pitchFamily="18" charset="0"/>
                        </a:rPr>
                        <a:t>自动机</a:t>
                      </a:r>
                    </a:p>
                  </a:txBody>
                  <a:tcPr marL="68580" marR="68580" marT="0" marB="0"/>
                </a:tc>
                <a:tc>
                  <a:txBody>
                    <a:bodyPr/>
                    <a:lstStyle/>
                    <a:p>
                      <a:pPr algn="ctr">
                        <a:lnSpc>
                          <a:spcPct val="150000"/>
                        </a:lnSpc>
                        <a:spcBef>
                          <a:spcPts val="600"/>
                        </a:spcBef>
                        <a:spcAft>
                          <a:spcPts val="600"/>
                        </a:spcAft>
                      </a:pPr>
                      <a:r>
                        <a:rPr lang="zh-CN" sz="2400" b="1" i="0" kern="100" dirty="0">
                          <a:effectLst/>
                          <a:latin typeface="Times New Roman" panose="02020603050405020304" pitchFamily="18" charset="0"/>
                          <a:ea typeface="宋体" panose="02010600030101010101" pitchFamily="2" charset="-122"/>
                          <a:cs typeface="Times New Roman" panose="02020603050405020304" pitchFamily="18" charset="0"/>
                        </a:rPr>
                        <a:t>语言</a:t>
                      </a:r>
                    </a:p>
                  </a:txBody>
                  <a:tcPr marL="68580" marR="68580" marT="0" marB="0"/>
                </a:tc>
                <a:extLst>
                  <a:ext uri="{0D108BD9-81ED-4DB2-BD59-A6C34878D82A}">
                    <a16:rowId xmlns:a16="http://schemas.microsoft.com/office/drawing/2014/main" val="1223764614"/>
                  </a:ext>
                </a:extLst>
              </a:tr>
              <a:tr h="548640">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０</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无限制重写系统</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图灵机</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递归可枚举语言</a:t>
                      </a:r>
                    </a:p>
                  </a:txBody>
                  <a:tcPr marL="68580" marR="68580" marT="0" marB="0"/>
                </a:tc>
                <a:extLst>
                  <a:ext uri="{0D108BD9-81ED-4DB2-BD59-A6C34878D82A}">
                    <a16:rowId xmlns:a16="http://schemas.microsoft.com/office/drawing/2014/main" val="1615252514"/>
                  </a:ext>
                </a:extLst>
              </a:tr>
              <a:tr h="548640">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１</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语境制约语法</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线性有界自动机</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语境制约语言</a:t>
                      </a:r>
                    </a:p>
                  </a:txBody>
                  <a:tcPr marL="68580" marR="68580" marT="0" marB="0"/>
                </a:tc>
                <a:extLst>
                  <a:ext uri="{0D108BD9-81ED-4DB2-BD59-A6C34878D82A}">
                    <a16:rowId xmlns:a16="http://schemas.microsoft.com/office/drawing/2014/main" val="1765569230"/>
                  </a:ext>
                </a:extLst>
              </a:tr>
              <a:tr h="548640">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２</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语境自由语法</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后进先出自动机</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语境自由语言</a:t>
                      </a:r>
                    </a:p>
                  </a:txBody>
                  <a:tcPr marL="68580" marR="68580" marT="0" marB="0"/>
                </a:tc>
                <a:extLst>
                  <a:ext uri="{0D108BD9-81ED-4DB2-BD59-A6C34878D82A}">
                    <a16:rowId xmlns:a16="http://schemas.microsoft.com/office/drawing/2014/main" val="3545362636"/>
                  </a:ext>
                </a:extLst>
              </a:tr>
              <a:tr h="548640">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３</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正则语法</a:t>
                      </a:r>
                    </a:p>
                  </a:txBody>
                  <a:tcPr marL="68580" marR="68580" marT="0" marB="0"/>
                </a:tc>
                <a:tc>
                  <a:txBody>
                    <a:bodyPr/>
                    <a:lstStyle/>
                    <a:p>
                      <a:pPr algn="just">
                        <a:lnSpc>
                          <a:spcPct val="150000"/>
                        </a:lnSpc>
                        <a:spcBef>
                          <a:spcPts val="600"/>
                        </a:spcBef>
                        <a:spcAft>
                          <a:spcPts val="600"/>
                        </a:spcAft>
                      </a:pPr>
                      <a:r>
                        <a:rPr lang="zh-CN" sz="2400" b="0" i="0" kern="100">
                          <a:effectLst/>
                          <a:latin typeface="Times New Roman" panose="02020603050405020304" pitchFamily="18" charset="0"/>
                          <a:ea typeface="宋体" panose="02010600030101010101" pitchFamily="2" charset="-122"/>
                          <a:cs typeface="Times New Roman" panose="02020603050405020304" pitchFamily="18" charset="0"/>
                        </a:rPr>
                        <a:t>有限自动机</a:t>
                      </a:r>
                    </a:p>
                  </a:txBody>
                  <a:tcPr marL="68580" marR="68580" marT="0" marB="0"/>
                </a:tc>
                <a:tc>
                  <a:txBody>
                    <a:bodyPr/>
                    <a:lstStyle/>
                    <a:p>
                      <a:pPr algn="just">
                        <a:lnSpc>
                          <a:spcPct val="150000"/>
                        </a:lnSpc>
                        <a:spcBef>
                          <a:spcPts val="600"/>
                        </a:spcBef>
                        <a:spcAft>
                          <a:spcPts val="600"/>
                        </a:spcAft>
                      </a:pPr>
                      <a:r>
                        <a:rPr lang="zh-CN" sz="2400" b="0" i="0" kern="100" dirty="0">
                          <a:effectLst/>
                          <a:latin typeface="Times New Roman" panose="02020603050405020304" pitchFamily="18" charset="0"/>
                          <a:ea typeface="宋体" panose="02010600030101010101" pitchFamily="2" charset="-122"/>
                          <a:cs typeface="Times New Roman" panose="02020603050405020304" pitchFamily="18" charset="0"/>
                        </a:rPr>
                        <a:t>正则语言</a:t>
                      </a:r>
                    </a:p>
                  </a:txBody>
                  <a:tcPr marL="68580" marR="68580" marT="0" marB="0"/>
                </a:tc>
                <a:extLst>
                  <a:ext uri="{0D108BD9-81ED-4DB2-BD59-A6C34878D82A}">
                    <a16:rowId xmlns:a16="http://schemas.microsoft.com/office/drawing/2014/main" val="1749605821"/>
                  </a:ext>
                </a:extLst>
              </a:tr>
            </a:tbl>
          </a:graphicData>
        </a:graphic>
      </p:graphicFrame>
    </p:spTree>
    <p:extLst>
      <p:ext uri="{BB962C8B-B14F-4D97-AF65-F5344CB8AC3E}">
        <p14:creationId xmlns:p14="http://schemas.microsoft.com/office/powerpoint/2010/main" val="1812695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idx="4294967295"/>
          </p:nvPr>
        </p:nvSpPr>
        <p:spPr>
          <a:xfrm>
            <a:off x="1737724" y="154285"/>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4000" dirty="0">
                <a:effectLst/>
                <a:latin typeface="黑体" panose="02010609060101010101" pitchFamily="49" charset="-122"/>
                <a:ea typeface="黑体" panose="02010609060101010101" pitchFamily="49" charset="-122"/>
              </a:rPr>
              <a:t>形式语法的四种类型</a:t>
            </a:r>
          </a:p>
        </p:txBody>
      </p:sp>
      <p:sp>
        <p:nvSpPr>
          <p:cNvPr id="3" name="矩形 2"/>
          <p:cNvSpPr/>
          <p:nvPr/>
        </p:nvSpPr>
        <p:spPr>
          <a:xfrm>
            <a:off x="688576" y="1011535"/>
            <a:ext cx="7709482" cy="5493812"/>
          </a:xfrm>
          <a:prstGeom prst="rect">
            <a:avLst/>
          </a:prstGeom>
        </p:spPr>
        <p:txBody>
          <a:bodyPr wrap="square">
            <a:spAutoFit/>
          </a:bodyPr>
          <a:lstStyle/>
          <a:p>
            <a:pPr marL="285750" indent="-285750">
              <a:lnSpc>
                <a:spcPct val="13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型语法：重写规则为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φ → ψ</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，并且要求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φ</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不是空符号串。</a:t>
            </a:r>
          </a:p>
          <a:p>
            <a:pPr marL="285750" indent="-285750">
              <a:lnSpc>
                <a:spcPct val="13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型语法：上下文有关语法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(context-sensitive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grammae</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：重写规则为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φ1Aφ2  → φ1ωφ2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，在上下文</a:t>
            </a:r>
            <a:r>
              <a:rPr lang="en-US" altLang="zh-CN" dirty="0">
                <a:latin typeface="Times New Roman" panose="02020603050405020304" pitchFamily="18" charset="0"/>
                <a:ea typeface="宋体" panose="02010600030101010101" pitchFamily="2" charset="-122"/>
                <a:cs typeface="Times New Roman" panose="02020603050405020304" pitchFamily="18" charset="0"/>
              </a:rPr>
              <a:t>φ1-φ2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中，单个的非终极符号</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被重写为符号串</a:t>
            </a:r>
            <a:r>
              <a:rPr lang="en-US" altLang="zh-CN" dirty="0">
                <a:latin typeface="Times New Roman" panose="02020603050405020304" pitchFamily="18" charset="0"/>
                <a:ea typeface="宋体" panose="02010600030101010101" pitchFamily="2" charset="-122"/>
                <a:cs typeface="Times New Roman" panose="02020603050405020304" pitchFamily="18" charset="0"/>
              </a:rPr>
              <a:t>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，所以，这种语法对上下文敏感，是上下文有关的。上下文有关语法又叫做</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a:t>
            </a:r>
          </a:p>
          <a:p>
            <a:pPr marL="285750" indent="-285750">
              <a:lnSpc>
                <a:spcPct val="13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型语法：上下文无关语法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(context-free grammar)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：重写规则为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 → 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重写为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时，没有上下文的限制，所以，这种语法对上下文自由，是上下文无关的。上下文无关语法又叫做</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型语法。把上下文无关语法应用于自然语言的形式分析中，就形成了“短语结构语法”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(phrase structure grammar)</a:t>
            </a:r>
          </a:p>
          <a:p>
            <a:pPr marL="285750" indent="-285750">
              <a:lnSpc>
                <a:spcPct val="13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型语法：有限状态语法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(finite state grammar)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：重写规则为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A→aQ</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是非终极符号，</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是终极符号，而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只不过是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A→aQ</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这个重写规则中当</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为空符号时的一种特殊情况。如果把</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看成不同的状态，那么，由重写规则可知，由状态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转入状态</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时，可生成一个终极符号</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，因此，这种语法叫做有限状态语法。有限状态语法又叫做</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型语法。</a:t>
            </a:r>
          </a:p>
        </p:txBody>
      </p:sp>
    </p:spTree>
    <p:extLst>
      <p:ext uri="{BB962C8B-B14F-4D97-AF65-F5344CB8AC3E}">
        <p14:creationId xmlns:p14="http://schemas.microsoft.com/office/powerpoint/2010/main" val="1232011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1714501" y="1085850"/>
            <a:ext cx="5841206" cy="4801314"/>
          </a:xfrm>
          <a:prstGeom prst="rect">
            <a:avLst/>
          </a:prstGeom>
          <a:noFill/>
          <a:ln w="9525">
            <a:noFill/>
            <a:miter lim="800000"/>
            <a:headEnd/>
            <a:tailEnd/>
          </a:ln>
          <a:effectLst/>
        </p:spPr>
        <p:txBody>
          <a:bodyPr wrap="square">
            <a:spAutoFit/>
          </a:bodyPr>
          <a:lstStyle/>
          <a:p>
            <a:pPr algn="just" eaLnBrk="1" hangingPunct="1">
              <a:defRPr/>
            </a:pPr>
            <a:r>
              <a:rPr lang="zh-CN" altLang="en-US" dirty="0">
                <a:latin typeface="Courier New" pitchFamily="49" charset="0"/>
                <a:cs typeface="Courier New" pitchFamily="49" charset="0"/>
              </a:rPr>
              <a:t>   </a:t>
            </a:r>
          </a:p>
          <a:p>
            <a:pPr algn="just" eaLnBrk="1" hangingPunct="1">
              <a:defRPr/>
            </a:pPr>
            <a:endParaRPr lang="zh-CN" altLang="en-US" dirty="0">
              <a:latin typeface="Courier New" pitchFamily="49" charset="0"/>
              <a:cs typeface="Courier New" pitchFamily="49" charset="0"/>
            </a:endParaRPr>
          </a:p>
          <a:p>
            <a:pPr algn="just" eaLnBrk="1" hangingPunct="1">
              <a:defRPr/>
            </a:pPr>
            <a:endParaRPr lang="zh-CN" altLang="en-US" dirty="0">
              <a:effectLst>
                <a:outerShdw blurRad="38100" dist="38100" dir="2700000" algn="tl">
                  <a:srgbClr val="000000">
                    <a:alpha val="43137"/>
                  </a:srgbClr>
                </a:outerShdw>
              </a:effectLst>
              <a:latin typeface="Courier New" pitchFamily="49" charset="0"/>
              <a:cs typeface="Courier New" pitchFamily="49" charset="0"/>
            </a:endParaRPr>
          </a:p>
          <a:p>
            <a:pPr algn="just" eaLnBrk="1" hangingPunct="1">
              <a:defRPr/>
            </a:pPr>
            <a:r>
              <a:rPr lang="zh-CN" altLang="en-US" dirty="0">
                <a:effectLst>
                  <a:outerShdw blurRad="38100" dist="38100" dir="2700000" algn="tl">
                    <a:srgbClr val="000000">
                      <a:alpha val="43137"/>
                    </a:srgbClr>
                  </a:outerShdw>
                </a:effectLst>
                <a:latin typeface="宋体" pitchFamily="2" charset="-122"/>
              </a:rPr>
              <a:t>                  </a:t>
            </a:r>
            <a:r>
              <a:rPr lang="zh-CN" altLang="en-US" dirty="0">
                <a:latin typeface="宋体" pitchFamily="2" charset="-122"/>
              </a:rPr>
              <a:t>３型语法</a:t>
            </a:r>
            <a:endParaRPr lang="zh-CN" altLang="en-US" dirty="0">
              <a:latin typeface="Courier New" pitchFamily="49" charset="0"/>
              <a:cs typeface="Courier New" pitchFamily="49" charset="0"/>
            </a:endParaRPr>
          </a:p>
          <a:p>
            <a:pPr algn="just" eaLnBrk="1" hangingPunct="1">
              <a:defRPr/>
            </a:pPr>
            <a:r>
              <a:rPr lang="zh-CN" altLang="en-US" dirty="0">
                <a:latin typeface="Courier New" pitchFamily="49" charset="0"/>
                <a:cs typeface="Courier New" pitchFamily="49" charset="0"/>
              </a:rPr>
              <a:t>          </a:t>
            </a:r>
            <a:r>
              <a:rPr lang="zh-CN" altLang="en-US" dirty="0">
                <a:latin typeface="宋体" pitchFamily="2" charset="-122"/>
              </a:rPr>
              <a:t>  </a:t>
            </a:r>
            <a:r>
              <a:rPr lang="zh-CN" altLang="en-US" dirty="0">
                <a:latin typeface="Courier New" pitchFamily="49" charset="0"/>
                <a:cs typeface="Courier New" pitchFamily="49" charset="0"/>
              </a:rPr>
              <a:t>     </a:t>
            </a:r>
            <a:r>
              <a:rPr lang="zh-CN" altLang="en-US" dirty="0">
                <a:latin typeface="宋体" pitchFamily="2" charset="-122"/>
              </a:rPr>
              <a:t>正则</a:t>
            </a:r>
            <a:r>
              <a:rPr lang="zh-CN" altLang="en-US" dirty="0">
                <a:latin typeface="Courier New" pitchFamily="49" charset="0"/>
                <a:cs typeface="Courier New" pitchFamily="49" charset="0"/>
              </a:rPr>
              <a:t> </a:t>
            </a:r>
          </a:p>
          <a:p>
            <a:pPr algn="just" eaLnBrk="1" hangingPunct="1">
              <a:defRPr/>
            </a:pPr>
            <a:endParaRPr lang="zh-CN" altLang="en-US" dirty="0">
              <a:effectLst>
                <a:outerShdw blurRad="38100" dist="38100" dir="2700000" algn="tl">
                  <a:srgbClr val="000000"/>
                </a:outerShdw>
              </a:effectLst>
              <a:latin typeface="宋体" pitchFamily="2" charset="-122"/>
            </a:endParaRPr>
          </a:p>
          <a:p>
            <a:pPr algn="just" eaLnBrk="1" hangingPunct="1">
              <a:defRPr/>
            </a:pPr>
            <a:r>
              <a:rPr lang="zh-CN" altLang="en-US" dirty="0">
                <a:effectLst>
                  <a:outerShdw blurRad="38100" dist="38100" dir="2700000" algn="tl">
                    <a:srgbClr val="000000"/>
                  </a:outerShdw>
                </a:effectLst>
                <a:latin typeface="宋体" pitchFamily="2" charset="-122"/>
              </a:rPr>
              <a:t>                  </a:t>
            </a:r>
            <a:r>
              <a:rPr lang="zh-CN" altLang="en-US" dirty="0">
                <a:latin typeface="宋体" pitchFamily="2" charset="-122"/>
              </a:rPr>
              <a:t>２型语法</a:t>
            </a:r>
            <a:r>
              <a:rPr lang="zh-CN" altLang="en-US" dirty="0">
                <a:latin typeface="Courier New" pitchFamily="49" charset="0"/>
                <a:cs typeface="Courier New" pitchFamily="49" charset="0"/>
              </a:rPr>
              <a:t> </a:t>
            </a:r>
          </a:p>
          <a:p>
            <a:pPr algn="just" eaLnBrk="1" hangingPunct="1">
              <a:defRPr/>
            </a:pPr>
            <a:r>
              <a:rPr lang="zh-CN" altLang="en-US" dirty="0">
                <a:latin typeface="宋体" pitchFamily="2" charset="-122"/>
              </a:rPr>
              <a:t>                 上下文无关</a:t>
            </a:r>
            <a:endParaRPr lang="zh-CN" altLang="en-US" dirty="0">
              <a:latin typeface="Courier New" pitchFamily="49" charset="0"/>
              <a:cs typeface="Courier New" pitchFamily="49" charset="0"/>
            </a:endParaRPr>
          </a:p>
          <a:p>
            <a:pPr algn="just" eaLnBrk="1" hangingPunct="1">
              <a:defRPr/>
            </a:pPr>
            <a:r>
              <a:rPr lang="zh-CN" altLang="en-US" dirty="0">
                <a:effectLst>
                  <a:outerShdw blurRad="38100" dist="38100" dir="2700000" algn="tl">
                    <a:srgbClr val="000000"/>
                  </a:outerShdw>
                </a:effectLst>
                <a:latin typeface="宋体" pitchFamily="2" charset="-122"/>
              </a:rPr>
              <a:t>    </a:t>
            </a:r>
          </a:p>
          <a:p>
            <a:pPr algn="just" eaLnBrk="1" hangingPunct="1">
              <a:defRPr/>
            </a:pPr>
            <a:r>
              <a:rPr lang="zh-CN" altLang="en-US" dirty="0">
                <a:latin typeface="宋体" pitchFamily="2" charset="-122"/>
              </a:rPr>
              <a:t>                  １型语法</a:t>
            </a:r>
            <a:r>
              <a:rPr lang="zh-CN" altLang="en-US" dirty="0">
                <a:latin typeface="Courier New" pitchFamily="49" charset="0"/>
                <a:cs typeface="Courier New" pitchFamily="49" charset="0"/>
              </a:rPr>
              <a:t>      </a:t>
            </a:r>
          </a:p>
          <a:p>
            <a:pPr algn="just" eaLnBrk="1" hangingPunct="1">
              <a:defRPr/>
            </a:pPr>
            <a:r>
              <a:rPr lang="zh-CN" altLang="en-US" dirty="0">
                <a:latin typeface="宋体" pitchFamily="2" charset="-122"/>
              </a:rPr>
              <a:t>                  上下文有关</a:t>
            </a:r>
            <a:r>
              <a:rPr lang="zh-CN" altLang="en-US" dirty="0">
                <a:latin typeface="Courier New" pitchFamily="49" charset="0"/>
                <a:cs typeface="Courier New" pitchFamily="49" charset="0"/>
              </a:rPr>
              <a:t>  </a:t>
            </a:r>
          </a:p>
          <a:p>
            <a:pPr algn="just" eaLnBrk="1" hangingPunct="1">
              <a:defRPr/>
            </a:pPr>
            <a:endParaRPr lang="zh-CN" altLang="en-US" dirty="0">
              <a:effectLst>
                <a:outerShdw blurRad="38100" dist="38100" dir="2700000" algn="tl">
                  <a:srgbClr val="000000"/>
                </a:outerShdw>
              </a:effectLst>
              <a:latin typeface="宋体" pitchFamily="2" charset="-122"/>
            </a:endParaRPr>
          </a:p>
          <a:p>
            <a:pPr algn="just" eaLnBrk="1" hangingPunct="1">
              <a:defRPr/>
            </a:pPr>
            <a:r>
              <a:rPr lang="zh-CN" altLang="en-US" dirty="0">
                <a:effectLst>
                  <a:outerShdw blurRad="38100" dist="38100" dir="2700000" algn="tl">
                    <a:srgbClr val="000000"/>
                  </a:outerShdw>
                </a:effectLst>
                <a:latin typeface="宋体" pitchFamily="2" charset="-122"/>
              </a:rPr>
              <a:t>                 </a:t>
            </a:r>
            <a:r>
              <a:rPr lang="zh-CN" altLang="en-US" dirty="0">
                <a:latin typeface="宋体" pitchFamily="2" charset="-122"/>
              </a:rPr>
              <a:t>０型语法</a:t>
            </a:r>
          </a:p>
          <a:p>
            <a:pPr algn="just" eaLnBrk="1" hangingPunct="1">
              <a:defRPr/>
            </a:pPr>
            <a:r>
              <a:rPr lang="zh-CN" altLang="en-US" dirty="0">
                <a:latin typeface="宋体" pitchFamily="2" charset="-122"/>
              </a:rPr>
              <a:t>                 无限制递归枚举</a:t>
            </a:r>
          </a:p>
          <a:p>
            <a:pPr algn="just" eaLnBrk="1" hangingPunct="1">
              <a:defRPr/>
            </a:pPr>
            <a:endParaRPr lang="zh-CN" altLang="en-US" dirty="0">
              <a:effectLst>
                <a:outerShdw blurRad="38100" dist="38100" dir="2700000" algn="tl">
                  <a:srgbClr val="000000"/>
                </a:outerShdw>
              </a:effectLst>
              <a:latin typeface="宋体" pitchFamily="2" charset="-122"/>
            </a:endParaRPr>
          </a:p>
          <a:p>
            <a:pPr algn="just" eaLnBrk="1" hangingPunct="1">
              <a:defRPr/>
            </a:pPr>
            <a:endParaRPr lang="zh-CN" altLang="en-US" dirty="0">
              <a:effectLst>
                <a:outerShdw blurRad="38100" dist="38100" dir="2700000" algn="tl">
                  <a:srgbClr val="000000"/>
                </a:outerShdw>
              </a:effectLst>
              <a:latin typeface="宋体" pitchFamily="2" charset="-122"/>
            </a:endParaRPr>
          </a:p>
          <a:p>
            <a:pPr algn="just" eaLnBrk="1" hangingPunct="1">
              <a:defRPr/>
            </a:pPr>
            <a:r>
              <a:rPr lang="zh-CN" altLang="en-US" dirty="0">
                <a:latin typeface="Courier New" pitchFamily="49" charset="0"/>
                <a:cs typeface="Courier New" pitchFamily="49" charset="0"/>
              </a:rPr>
              <a:t>            </a:t>
            </a:r>
          </a:p>
        </p:txBody>
      </p:sp>
      <p:sp>
        <p:nvSpPr>
          <p:cNvPr id="98307" name="Freeform 8"/>
          <p:cNvSpPr>
            <a:spLocks/>
          </p:cNvSpPr>
          <p:nvPr/>
        </p:nvSpPr>
        <p:spPr bwMode="auto">
          <a:xfrm>
            <a:off x="3143250" y="1657350"/>
            <a:ext cx="2343150" cy="914400"/>
          </a:xfrm>
          <a:custGeom>
            <a:avLst/>
            <a:gdLst>
              <a:gd name="T0" fmla="*/ 0 w 1968"/>
              <a:gd name="T1" fmla="*/ 0 h 768"/>
              <a:gd name="T2" fmla="*/ 2147483646 w 1968"/>
              <a:gd name="T3" fmla="*/ 0 h 768"/>
              <a:gd name="T4" fmla="*/ 2147483646 w 1968"/>
              <a:gd name="T5" fmla="*/ 2147483646 h 768"/>
              <a:gd name="T6" fmla="*/ 0 w 1968"/>
              <a:gd name="T7" fmla="*/ 2147483646 h 768"/>
              <a:gd name="T8" fmla="*/ 0 w 1968"/>
              <a:gd name="T9" fmla="*/ 0 h 768"/>
              <a:gd name="T10" fmla="*/ 0 60000 65536"/>
              <a:gd name="T11" fmla="*/ 0 60000 65536"/>
              <a:gd name="T12" fmla="*/ 0 60000 65536"/>
              <a:gd name="T13" fmla="*/ 0 60000 65536"/>
              <a:gd name="T14" fmla="*/ 0 60000 65536"/>
              <a:gd name="T15" fmla="*/ 0 w 1968"/>
              <a:gd name="T16" fmla="*/ 0 h 768"/>
              <a:gd name="T17" fmla="*/ 1968 w 1968"/>
              <a:gd name="T18" fmla="*/ 768 h 768"/>
            </a:gdLst>
            <a:ahLst/>
            <a:cxnLst>
              <a:cxn ang="T10">
                <a:pos x="T0" y="T1"/>
              </a:cxn>
              <a:cxn ang="T11">
                <a:pos x="T2" y="T3"/>
              </a:cxn>
              <a:cxn ang="T12">
                <a:pos x="T4" y="T5"/>
              </a:cxn>
              <a:cxn ang="T13">
                <a:pos x="T6" y="T7"/>
              </a:cxn>
              <a:cxn ang="T14">
                <a:pos x="T8" y="T9"/>
              </a:cxn>
            </a:cxnLst>
            <a:rect l="T15" t="T16" r="T17" b="T18"/>
            <a:pathLst>
              <a:path w="1968" h="768">
                <a:moveTo>
                  <a:pt x="0" y="0"/>
                </a:moveTo>
                <a:lnTo>
                  <a:pt x="1968" y="0"/>
                </a:lnTo>
                <a:lnTo>
                  <a:pt x="1968" y="768"/>
                </a:lnTo>
                <a:lnTo>
                  <a:pt x="0" y="768"/>
                </a:lnTo>
                <a:lnTo>
                  <a:pt x="0" y="0"/>
                </a:lnTo>
                <a:close/>
              </a:path>
            </a:pathLst>
          </a:custGeom>
          <a:noFill/>
          <a:ln w="571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08" name="Rectangle 16"/>
          <p:cNvSpPr>
            <a:spLocks noChangeArrowheads="1"/>
          </p:cNvSpPr>
          <p:nvPr/>
        </p:nvSpPr>
        <p:spPr bwMode="auto">
          <a:xfrm>
            <a:off x="2914650" y="1485899"/>
            <a:ext cx="2857500" cy="1923125"/>
          </a:xfrm>
          <a:prstGeom prst="rect">
            <a:avLst/>
          </a:prstGeom>
          <a:noFill/>
          <a:ln w="5715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8309" name="Rectangle 19"/>
          <p:cNvSpPr>
            <a:spLocks noChangeArrowheads="1"/>
          </p:cNvSpPr>
          <p:nvPr/>
        </p:nvSpPr>
        <p:spPr bwMode="auto">
          <a:xfrm>
            <a:off x="2743200" y="1257300"/>
            <a:ext cx="3314700" cy="2971800"/>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8310" name="Rectangle 20"/>
          <p:cNvSpPr>
            <a:spLocks noChangeArrowheads="1"/>
          </p:cNvSpPr>
          <p:nvPr/>
        </p:nvSpPr>
        <p:spPr bwMode="auto">
          <a:xfrm>
            <a:off x="2514600" y="1085850"/>
            <a:ext cx="3829050" cy="4114800"/>
          </a:xfrm>
          <a:prstGeom prst="rect">
            <a:avLst/>
          </a:prstGeom>
          <a:noFill/>
          <a:ln w="57150">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93318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527" y="964491"/>
            <a:ext cx="7886700" cy="4141647"/>
          </a:xfrm>
        </p:spPr>
        <p:txBody>
          <a:bodyPr wrap="square">
            <a:spAutoFit/>
          </a:bodyPr>
          <a:lstStyle/>
          <a:p>
            <a:pPr marL="342900" indent="-342900" algn="just" defTabSz="457200">
              <a:lnSpc>
                <a:spcPct val="13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cs typeface="Times New Roman" panose="02020603050405020304" pitchFamily="18" charset="0"/>
              </a:rPr>
              <a:t>主流操作系统（*</a:t>
            </a:r>
            <a:r>
              <a:rPr lang="en-US" altLang="zh-CN" dirty="0">
                <a:latin typeface="宋体" panose="02010600030101010101" pitchFamily="2" charset="-122"/>
                <a:ea typeface="宋体" panose="02010600030101010101" pitchFamily="2" charset="-122"/>
                <a:cs typeface="Times New Roman" panose="02020603050405020304" pitchFamily="18" charset="0"/>
              </a:rPr>
              <a:t>nix[Linux, Unix</a:t>
            </a:r>
            <a:r>
              <a:rPr lang="zh-CN" altLang="en-US" dirty="0">
                <a:latin typeface="宋体" panose="02010600030101010101" pitchFamily="2" charset="-122"/>
                <a:ea typeface="宋体" panose="02010600030101010101" pitchFamily="2" charset="-122"/>
                <a:cs typeface="Times New Roman" panose="02020603050405020304" pitchFamily="18" charset="0"/>
              </a:rPr>
              <a:t>等</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Windows</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HP</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BeOS</a:t>
            </a:r>
            <a:r>
              <a:rPr lang="zh-CN" altLang="en-US" dirty="0">
                <a:latin typeface="宋体" panose="02010600030101010101" pitchFamily="2" charset="-122"/>
                <a:ea typeface="宋体" panose="02010600030101010101" pitchFamily="2" charset="-122"/>
                <a:cs typeface="Times New Roman" panose="02020603050405020304" pitchFamily="18" charset="0"/>
              </a:rPr>
              <a:t>等）、主流的开发语言（</a:t>
            </a:r>
            <a:r>
              <a:rPr lang="en-US" altLang="zh-CN" dirty="0">
                <a:latin typeface="宋体" panose="02010600030101010101" pitchFamily="2" charset="-122"/>
                <a:ea typeface="宋体" panose="02010600030101010101" pitchFamily="2" charset="-122"/>
                <a:cs typeface="Times New Roman" panose="02020603050405020304" pitchFamily="18" charset="0"/>
              </a:rPr>
              <a:t>Java</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hlinkClick r:id="rId2"/>
              </a:rPr>
              <a:t>C++</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hlinkClick r:id="rId3"/>
              </a:rPr>
              <a:t>C#</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Objective-c</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Swift</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VB</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hlinkClick r:id="rId4"/>
              </a:rPr>
              <a:t>Javascript</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hlinkClick r:id="rId5"/>
              </a:rPr>
              <a:t>Ruby</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hlinkClick r:id="rId6"/>
              </a:rPr>
              <a:t>Python</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rPr>
              <a:t>delphi</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hlinkClick r:id="rId7"/>
              </a:rPr>
              <a:t>Scala</a:t>
            </a:r>
            <a:r>
              <a:rPr lang="zh-CN" altLang="en-US" dirty="0">
                <a:latin typeface="宋体" panose="02010600030101010101" pitchFamily="2" charset="-122"/>
                <a:ea typeface="宋体" panose="02010600030101010101" pitchFamily="2" charset="-122"/>
                <a:cs typeface="Times New Roman" panose="02020603050405020304" pitchFamily="18" charset="0"/>
              </a:rPr>
              <a:t>以及</a:t>
            </a:r>
            <a:r>
              <a:rPr lang="en-US" altLang="zh-CN" dirty="0">
                <a:latin typeface="宋体" panose="02010600030101010101" pitchFamily="2" charset="-122"/>
                <a:ea typeface="宋体" panose="02010600030101010101" pitchFamily="2" charset="-122"/>
                <a:cs typeface="Times New Roman" panose="02020603050405020304" pitchFamily="18" charset="0"/>
                <a:hlinkClick r:id="rId8"/>
              </a:rPr>
              <a:t>PHP</a:t>
            </a:r>
            <a:r>
              <a:rPr lang="zh-CN" altLang="en-US" dirty="0">
                <a:latin typeface="宋体" panose="02010600030101010101" pitchFamily="2" charset="-122"/>
                <a:ea typeface="宋体" panose="02010600030101010101" pitchFamily="2" charset="-122"/>
                <a:cs typeface="Times New Roman" panose="02020603050405020304" pitchFamily="18" charset="0"/>
              </a:rPr>
              <a:t>等）数以亿万计的各种应用软件中，都可以看到正则表达式优美的舞姿。</a:t>
            </a:r>
          </a:p>
          <a:p>
            <a:pPr marL="342900" indent="-342900" algn="just" defTabSz="457200">
              <a:lnSpc>
                <a:spcPct val="130000"/>
              </a:lnSpc>
              <a:buFont typeface="Wingdings" panose="05000000000000000000" pitchFamily="2" charset="2"/>
              <a:buChar char="p"/>
            </a:pP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50028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olidFill>
                  <a:schemeClr val="tx1"/>
                </a:solidFill>
              </a:rPr>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solidFill>
                  <a:schemeClr val="tx1"/>
                </a:solidFill>
              </a:rPr>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stStyle>
          <a:p>
            <a:r>
              <a:rPr lang="zh-CN" altLang="en-US"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43735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1"/>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3"/>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9733" y="313544"/>
            <a:ext cx="7701575" cy="2308324"/>
          </a:xfrm>
          <a:prstGeom prst="rect">
            <a:avLst/>
          </a:prstGeom>
        </p:spPr>
        <p:txBody>
          <a:bodyPr wrap="square">
            <a:spAutoFit/>
          </a:bodyPr>
          <a:lstStyle/>
          <a:p>
            <a:pPr algn="just">
              <a:lnSpc>
                <a:spcPct val="12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最简单的正则表达式是由简单字符构成的一个序列。例如，要搜索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woodchuck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（美洲旱獭），我们就打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/woodchuck/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这个正则表达式，正则式是大小写敏感的，如果我们要检索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/woodchuck/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/Woodchuck/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就用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wW</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oodchuck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椭圆 5"/>
          <p:cNvSpPr/>
          <p:nvPr/>
        </p:nvSpPr>
        <p:spPr>
          <a:xfrm>
            <a:off x="4661510" y="3863686"/>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a:t>
            </a:r>
            <a:endParaRPr lang="zh-CN" altLang="en-US" sz="1600" dirty="0">
              <a:solidFill>
                <a:schemeClr val="tx1"/>
              </a:solidFill>
            </a:endParaRPr>
          </a:p>
        </p:txBody>
      </p:sp>
      <p:sp>
        <p:nvSpPr>
          <p:cNvPr id="8" name="椭圆 7"/>
          <p:cNvSpPr/>
          <p:nvPr/>
        </p:nvSpPr>
        <p:spPr>
          <a:xfrm>
            <a:off x="5958758" y="3863686"/>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9" name="椭圆 8"/>
          <p:cNvSpPr/>
          <p:nvPr/>
        </p:nvSpPr>
        <p:spPr>
          <a:xfrm>
            <a:off x="7546196" y="3816308"/>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t>
            </a:r>
            <a:endParaRPr lang="zh-CN" altLang="en-US" sz="1600" dirty="0">
              <a:solidFill>
                <a:schemeClr val="tx1"/>
              </a:solidFill>
            </a:endParaRPr>
          </a:p>
        </p:txBody>
      </p:sp>
      <p:cxnSp>
        <p:nvCxnSpPr>
          <p:cNvPr id="11" name="直接箭头连接符 10"/>
          <p:cNvCxnSpPr>
            <a:stCxn id="6" idx="6"/>
            <a:endCxn id="8" idx="2"/>
          </p:cNvCxnSpPr>
          <p:nvPr/>
        </p:nvCxnSpPr>
        <p:spPr>
          <a:xfrm>
            <a:off x="5120375" y="4045927"/>
            <a:ext cx="8383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a:endCxn id="9" idx="2"/>
          </p:cNvCxnSpPr>
          <p:nvPr/>
        </p:nvCxnSpPr>
        <p:spPr>
          <a:xfrm flipV="1">
            <a:off x="6417623" y="3998549"/>
            <a:ext cx="1128573" cy="47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52627" y="3721549"/>
            <a:ext cx="867545" cy="300082"/>
          </a:xfrm>
          <a:prstGeom prst="rect">
            <a:avLst/>
          </a:prstGeom>
        </p:spPr>
        <p:txBody>
          <a:bodyPr wrap="none">
            <a:spAutoFit/>
          </a:bodyPr>
          <a:lstStyle/>
          <a:p>
            <a:r>
              <a:rPr lang="en-US" altLang="zh-CN" dirty="0" err="1"/>
              <a:t>oodchuck</a:t>
            </a:r>
            <a:endParaRPr lang="zh-CN" altLang="en-US" dirty="0"/>
          </a:p>
        </p:txBody>
      </p:sp>
      <p:sp>
        <p:nvSpPr>
          <p:cNvPr id="16" name="矩形 15"/>
          <p:cNvSpPr/>
          <p:nvPr/>
        </p:nvSpPr>
        <p:spPr>
          <a:xfrm>
            <a:off x="5229877" y="3687608"/>
            <a:ext cx="367408" cy="400110"/>
          </a:xfrm>
          <a:prstGeom prst="rect">
            <a:avLst/>
          </a:prstGeom>
        </p:spPr>
        <p:txBody>
          <a:bodyPr wrap="none">
            <a:spAutoFit/>
          </a:bodyPr>
          <a:lstStyle/>
          <a:p>
            <a:r>
              <a:rPr lang="en-US" altLang="zh-CN" sz="2000" dirty="0"/>
              <a:t>w</a:t>
            </a:r>
            <a:endParaRPr lang="zh-CN" altLang="en-US" sz="2000" dirty="0"/>
          </a:p>
        </p:txBody>
      </p:sp>
      <p:sp>
        <p:nvSpPr>
          <p:cNvPr id="17" name="任意多边形 16"/>
          <p:cNvSpPr/>
          <p:nvPr/>
        </p:nvSpPr>
        <p:spPr>
          <a:xfrm>
            <a:off x="4883727" y="3461886"/>
            <a:ext cx="1205346" cy="408728"/>
          </a:xfrm>
          <a:custGeom>
            <a:avLst/>
            <a:gdLst>
              <a:gd name="connsiteX0" fmla="*/ 0 w 1607128"/>
              <a:gd name="connsiteY0" fmla="*/ 526499 h 544971"/>
              <a:gd name="connsiteX1" fmla="*/ 683491 w 1607128"/>
              <a:gd name="connsiteY1" fmla="*/ 26 h 544971"/>
              <a:gd name="connsiteX2" fmla="*/ 1607128 w 1607128"/>
              <a:gd name="connsiteY2" fmla="*/ 544971 h 544971"/>
            </a:gdLst>
            <a:ahLst/>
            <a:cxnLst>
              <a:cxn ang="0">
                <a:pos x="connsiteX0" y="connsiteY0"/>
              </a:cxn>
              <a:cxn ang="0">
                <a:pos x="connsiteX1" y="connsiteY1"/>
              </a:cxn>
              <a:cxn ang="0">
                <a:pos x="connsiteX2" y="connsiteY2"/>
              </a:cxn>
            </a:cxnLst>
            <a:rect l="l" t="t" r="r" b="b"/>
            <a:pathLst>
              <a:path w="1607128" h="544971">
                <a:moveTo>
                  <a:pt x="0" y="526499"/>
                </a:moveTo>
                <a:cubicBezTo>
                  <a:pt x="207818" y="261723"/>
                  <a:pt x="415636" y="-3053"/>
                  <a:pt x="683491" y="26"/>
                </a:cubicBezTo>
                <a:cubicBezTo>
                  <a:pt x="951346" y="3105"/>
                  <a:pt x="1279237" y="274038"/>
                  <a:pt x="1607128" y="544971"/>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p:nvSpPr>
        <p:spPr>
          <a:xfrm>
            <a:off x="5149716" y="3097072"/>
            <a:ext cx="389850" cy="369332"/>
          </a:xfrm>
          <a:prstGeom prst="rect">
            <a:avLst/>
          </a:prstGeom>
        </p:spPr>
        <p:txBody>
          <a:bodyPr wrap="none">
            <a:spAutoFit/>
          </a:bodyPr>
          <a:lstStyle/>
          <a:p>
            <a:r>
              <a:rPr lang="en-US" altLang="zh-CN" dirty="0"/>
              <a:t>W</a:t>
            </a:r>
            <a:endParaRPr lang="zh-CN" altLang="en-US" dirty="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19" y="2614733"/>
            <a:ext cx="3619202" cy="2403150"/>
          </a:xfrm>
          <a:prstGeom prst="rect">
            <a:avLst/>
          </a:prstGeom>
        </p:spPr>
      </p:pic>
    </p:spTree>
    <p:extLst>
      <p:ext uri="{BB962C8B-B14F-4D97-AF65-F5344CB8AC3E}">
        <p14:creationId xmlns:p14="http://schemas.microsoft.com/office/powerpoint/2010/main" val="2979500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60755102"/>
              </p:ext>
            </p:extLst>
          </p:nvPr>
        </p:nvGraphicFramePr>
        <p:xfrm>
          <a:off x="1049271" y="1434199"/>
          <a:ext cx="6434769" cy="1244968"/>
        </p:xfrm>
        <a:graphic>
          <a:graphicData uri="http://schemas.openxmlformats.org/drawingml/2006/table">
            <a:tbl>
              <a:tblPr firstRow="1" firstCol="1" bandRow="1">
                <a:tableStyleId>{5940675A-B579-460E-94D1-54222C63F5DA}</a:tableStyleId>
              </a:tblPr>
              <a:tblGrid>
                <a:gridCol w="2147995">
                  <a:extLst>
                    <a:ext uri="{9D8B030D-6E8A-4147-A177-3AD203B41FA5}">
                      <a16:colId xmlns:a16="http://schemas.microsoft.com/office/drawing/2014/main" val="1981874342"/>
                    </a:ext>
                  </a:extLst>
                </a:gridCol>
                <a:gridCol w="2141851">
                  <a:extLst>
                    <a:ext uri="{9D8B030D-6E8A-4147-A177-3AD203B41FA5}">
                      <a16:colId xmlns:a16="http://schemas.microsoft.com/office/drawing/2014/main" val="3211274976"/>
                    </a:ext>
                  </a:extLst>
                </a:gridCol>
                <a:gridCol w="2144923">
                  <a:extLst>
                    <a:ext uri="{9D8B030D-6E8A-4147-A177-3AD203B41FA5}">
                      <a16:colId xmlns:a16="http://schemas.microsoft.com/office/drawing/2014/main" val="2935180942"/>
                    </a:ext>
                  </a:extLst>
                </a:gridCol>
              </a:tblGrid>
              <a:tr h="317684">
                <a:tc>
                  <a:txBody>
                    <a:bodyPr/>
                    <a:lstStyle/>
                    <a:p>
                      <a:pPr algn="ctr">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正则表达式</a:t>
                      </a:r>
                    </a:p>
                  </a:txBody>
                  <a:tcPr marL="51435" marR="51435" marT="0" marB="0"/>
                </a:tc>
                <a:tc>
                  <a:txBody>
                    <a:bodyPr/>
                    <a:lstStyle/>
                    <a:p>
                      <a:pPr algn="ctr">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匹配</a:t>
                      </a:r>
                    </a:p>
                  </a:txBody>
                  <a:tcPr marL="51435" marR="51435" marT="0" marB="0"/>
                </a:tc>
                <a:tc>
                  <a:txBody>
                    <a:bodyPr/>
                    <a:lstStyle/>
                    <a:p>
                      <a:pPr algn="ctr">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匹配模式的例子</a:t>
                      </a:r>
                    </a:p>
                  </a:txBody>
                  <a:tcPr marL="51435" marR="51435" marT="0" marB="0"/>
                </a:tc>
                <a:extLst>
                  <a:ext uri="{0D108BD9-81ED-4DB2-BD59-A6C34878D82A}">
                    <a16:rowId xmlns:a16="http://schemas.microsoft.com/office/drawing/2014/main" val="3276482469"/>
                  </a:ext>
                </a:extLst>
              </a:tr>
              <a:tr h="343449">
                <a:tc>
                  <a:txBody>
                    <a:bodyPr/>
                    <a:lstStyle/>
                    <a:p>
                      <a:pPr algn="l">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/woodchucks?/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algn="l">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woodchuck</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woodchucks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algn="l">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“woodchuck”</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357854984"/>
                  </a:ext>
                </a:extLst>
              </a:tr>
              <a:tr h="317684">
                <a:tc>
                  <a:txBody>
                    <a:bodyPr/>
                    <a:lstStyle/>
                    <a:p>
                      <a:pPr algn="l">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colou?r</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algn="l">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color</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colour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algn="l">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colour</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407548774"/>
                  </a:ext>
                </a:extLst>
              </a:tr>
            </a:tbl>
          </a:graphicData>
        </a:graphic>
      </p:graphicFrame>
      <p:sp>
        <p:nvSpPr>
          <p:cNvPr id="4" name="椭圆 3"/>
          <p:cNvSpPr/>
          <p:nvPr/>
        </p:nvSpPr>
        <p:spPr>
          <a:xfrm>
            <a:off x="1788543" y="3794414"/>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5" name="椭圆 4"/>
          <p:cNvSpPr/>
          <p:nvPr/>
        </p:nvSpPr>
        <p:spPr>
          <a:xfrm>
            <a:off x="3404950" y="3788597"/>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cxnSp>
        <p:nvCxnSpPr>
          <p:cNvPr id="7" name="直接箭头连接符 6"/>
          <p:cNvCxnSpPr/>
          <p:nvPr/>
        </p:nvCxnSpPr>
        <p:spPr>
          <a:xfrm>
            <a:off x="2247408" y="3976655"/>
            <a:ext cx="114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323779" y="3655915"/>
            <a:ext cx="1136530" cy="338554"/>
          </a:xfrm>
          <a:prstGeom prst="rect">
            <a:avLst/>
          </a:prstGeom>
        </p:spPr>
        <p:txBody>
          <a:bodyPr wrap="none">
            <a:spAutoFit/>
          </a:bodyPr>
          <a:lstStyle/>
          <a:p>
            <a:r>
              <a:rPr lang="en-US" altLang="zh-CN" sz="1600" dirty="0"/>
              <a:t>woodchuck</a:t>
            </a:r>
            <a:endParaRPr lang="zh-CN" altLang="en-US" sz="1600" dirty="0"/>
          </a:p>
        </p:txBody>
      </p:sp>
      <p:sp>
        <p:nvSpPr>
          <p:cNvPr id="13" name="任意多边形 12"/>
          <p:cNvSpPr/>
          <p:nvPr/>
        </p:nvSpPr>
        <p:spPr>
          <a:xfrm>
            <a:off x="3505202" y="3254086"/>
            <a:ext cx="304800" cy="602672"/>
          </a:xfrm>
          <a:custGeom>
            <a:avLst/>
            <a:gdLst>
              <a:gd name="connsiteX0" fmla="*/ 406400 w 406400"/>
              <a:gd name="connsiteY0" fmla="*/ 1099177 h 1136122"/>
              <a:gd name="connsiteX1" fmla="*/ 304800 w 406400"/>
              <a:gd name="connsiteY1" fmla="*/ 50 h 1136122"/>
              <a:gd name="connsiteX2" fmla="*/ 0 w 406400"/>
              <a:gd name="connsiteY2" fmla="*/ 1136122 h 1136122"/>
            </a:gdLst>
            <a:ahLst/>
            <a:cxnLst>
              <a:cxn ang="0">
                <a:pos x="connsiteX0" y="connsiteY0"/>
              </a:cxn>
              <a:cxn ang="0">
                <a:pos x="connsiteX1" y="connsiteY1"/>
              </a:cxn>
              <a:cxn ang="0">
                <a:pos x="connsiteX2" y="connsiteY2"/>
              </a:cxn>
            </a:cxnLst>
            <a:rect l="l" t="t" r="r" b="b"/>
            <a:pathLst>
              <a:path w="406400" h="1136122">
                <a:moveTo>
                  <a:pt x="406400" y="1099177"/>
                </a:moveTo>
                <a:cubicBezTo>
                  <a:pt x="389466" y="546535"/>
                  <a:pt x="372533" y="-6107"/>
                  <a:pt x="304800" y="50"/>
                </a:cubicBezTo>
                <a:cubicBezTo>
                  <a:pt x="237067" y="6207"/>
                  <a:pt x="118533" y="571164"/>
                  <a:pt x="0" y="113612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矩形 13"/>
          <p:cNvSpPr/>
          <p:nvPr/>
        </p:nvSpPr>
        <p:spPr>
          <a:xfrm>
            <a:off x="3559300" y="2853976"/>
            <a:ext cx="312906" cy="400110"/>
          </a:xfrm>
          <a:prstGeom prst="rect">
            <a:avLst/>
          </a:prstGeom>
        </p:spPr>
        <p:txBody>
          <a:bodyPr wrap="none">
            <a:spAutoFit/>
          </a:bodyPr>
          <a:lstStyle/>
          <a:p>
            <a:r>
              <a:rPr lang="en-US" altLang="zh-CN" sz="2000" kern="100" dirty="0">
                <a:latin typeface="宋体" panose="02010600030101010101" pitchFamily="2" charset="-122"/>
                <a:ea typeface="宋体" panose="02010600030101010101" pitchFamily="2" charset="-122"/>
              </a:rPr>
              <a:t>s</a:t>
            </a:r>
            <a:endParaRPr lang="zh-CN" altLang="en-US" sz="2000" dirty="0">
              <a:latin typeface="宋体" panose="02010600030101010101" pitchFamily="2" charset="-122"/>
              <a:ea typeface="宋体" panose="02010600030101010101" pitchFamily="2" charset="-122"/>
            </a:endParaRPr>
          </a:p>
        </p:txBody>
      </p:sp>
      <p:sp>
        <p:nvSpPr>
          <p:cNvPr id="15" name="椭圆 14"/>
          <p:cNvSpPr/>
          <p:nvPr/>
        </p:nvSpPr>
        <p:spPr>
          <a:xfrm>
            <a:off x="4266656" y="3766705"/>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0</a:t>
            </a:r>
            <a:endParaRPr lang="zh-CN" altLang="en-US" sz="1350" dirty="0">
              <a:solidFill>
                <a:schemeClr val="tx1"/>
              </a:solidFill>
            </a:endParaRPr>
          </a:p>
        </p:txBody>
      </p:sp>
      <p:sp>
        <p:nvSpPr>
          <p:cNvPr id="16" name="椭圆 15"/>
          <p:cNvSpPr/>
          <p:nvPr/>
        </p:nvSpPr>
        <p:spPr>
          <a:xfrm>
            <a:off x="5563904" y="3766705"/>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1</a:t>
            </a:r>
            <a:endParaRPr lang="zh-CN" altLang="en-US" sz="1350" dirty="0">
              <a:solidFill>
                <a:schemeClr val="tx1"/>
              </a:solidFill>
            </a:endParaRPr>
          </a:p>
        </p:txBody>
      </p:sp>
      <p:cxnSp>
        <p:nvCxnSpPr>
          <p:cNvPr id="17" name="直接箭头连接符 16"/>
          <p:cNvCxnSpPr>
            <a:stCxn id="15" idx="6"/>
            <a:endCxn id="16" idx="2"/>
          </p:cNvCxnSpPr>
          <p:nvPr/>
        </p:nvCxnSpPr>
        <p:spPr>
          <a:xfrm>
            <a:off x="4725521" y="3948945"/>
            <a:ext cx="8383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022769" y="3948945"/>
            <a:ext cx="9358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958639" y="3719326"/>
            <a:ext cx="458865" cy="364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f</a:t>
            </a:r>
            <a:endParaRPr lang="zh-CN" altLang="en-US" sz="1350" dirty="0">
              <a:solidFill>
                <a:schemeClr val="tx1"/>
              </a:solidFill>
            </a:endParaRPr>
          </a:p>
        </p:txBody>
      </p:sp>
      <p:sp>
        <p:nvSpPr>
          <p:cNvPr id="20" name="矩形 19"/>
          <p:cNvSpPr/>
          <p:nvPr/>
        </p:nvSpPr>
        <p:spPr>
          <a:xfrm>
            <a:off x="4875625" y="3648988"/>
            <a:ext cx="533992" cy="338554"/>
          </a:xfrm>
          <a:prstGeom prst="rect">
            <a:avLst/>
          </a:prstGeom>
        </p:spPr>
        <p:txBody>
          <a:bodyPr wrap="none">
            <a:spAutoFit/>
          </a:bodyPr>
          <a:lstStyle/>
          <a:p>
            <a:r>
              <a:rPr lang="en-US" altLang="zh-CN" sz="1600" dirty="0" err="1"/>
              <a:t>colo</a:t>
            </a:r>
            <a:endParaRPr lang="zh-CN" altLang="en-US" sz="1600" dirty="0"/>
          </a:p>
        </p:txBody>
      </p:sp>
      <p:sp>
        <p:nvSpPr>
          <p:cNvPr id="21" name="矩形 20"/>
          <p:cNvSpPr/>
          <p:nvPr/>
        </p:nvSpPr>
        <p:spPr>
          <a:xfrm>
            <a:off x="6290078" y="3671946"/>
            <a:ext cx="256802" cy="338554"/>
          </a:xfrm>
          <a:prstGeom prst="rect">
            <a:avLst/>
          </a:prstGeom>
        </p:spPr>
        <p:txBody>
          <a:bodyPr wrap="none">
            <a:spAutoFit/>
          </a:bodyPr>
          <a:lstStyle/>
          <a:p>
            <a:r>
              <a:rPr lang="en-US" altLang="zh-CN" sz="1600" dirty="0"/>
              <a:t>r</a:t>
            </a:r>
            <a:endParaRPr lang="zh-CN" altLang="en-US" sz="1600" dirty="0"/>
          </a:p>
        </p:txBody>
      </p:sp>
      <p:sp>
        <p:nvSpPr>
          <p:cNvPr id="22" name="任意多边形 21"/>
          <p:cNvSpPr/>
          <p:nvPr/>
        </p:nvSpPr>
        <p:spPr>
          <a:xfrm>
            <a:off x="5638743" y="3209734"/>
            <a:ext cx="304800" cy="602672"/>
          </a:xfrm>
          <a:custGeom>
            <a:avLst/>
            <a:gdLst>
              <a:gd name="connsiteX0" fmla="*/ 406400 w 406400"/>
              <a:gd name="connsiteY0" fmla="*/ 1099177 h 1136122"/>
              <a:gd name="connsiteX1" fmla="*/ 304800 w 406400"/>
              <a:gd name="connsiteY1" fmla="*/ 50 h 1136122"/>
              <a:gd name="connsiteX2" fmla="*/ 0 w 406400"/>
              <a:gd name="connsiteY2" fmla="*/ 1136122 h 1136122"/>
            </a:gdLst>
            <a:ahLst/>
            <a:cxnLst>
              <a:cxn ang="0">
                <a:pos x="connsiteX0" y="connsiteY0"/>
              </a:cxn>
              <a:cxn ang="0">
                <a:pos x="connsiteX1" y="connsiteY1"/>
              </a:cxn>
              <a:cxn ang="0">
                <a:pos x="connsiteX2" y="connsiteY2"/>
              </a:cxn>
            </a:cxnLst>
            <a:rect l="l" t="t" r="r" b="b"/>
            <a:pathLst>
              <a:path w="406400" h="1136122">
                <a:moveTo>
                  <a:pt x="406400" y="1099177"/>
                </a:moveTo>
                <a:cubicBezTo>
                  <a:pt x="389466" y="546535"/>
                  <a:pt x="372533" y="-6107"/>
                  <a:pt x="304800" y="50"/>
                </a:cubicBezTo>
                <a:cubicBezTo>
                  <a:pt x="237067" y="6207"/>
                  <a:pt x="118533" y="571164"/>
                  <a:pt x="0" y="113612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3" name="矩形 22"/>
          <p:cNvSpPr/>
          <p:nvPr/>
        </p:nvSpPr>
        <p:spPr>
          <a:xfrm>
            <a:off x="5638743" y="2865606"/>
            <a:ext cx="312906" cy="400110"/>
          </a:xfrm>
          <a:prstGeom prst="rect">
            <a:avLst/>
          </a:prstGeom>
        </p:spPr>
        <p:txBody>
          <a:bodyPr wrap="none">
            <a:spAutoFit/>
          </a:bodyPr>
          <a:lstStyle/>
          <a:p>
            <a:r>
              <a:rPr lang="en-US" altLang="zh-CN" sz="2000" kern="100" dirty="0">
                <a:latin typeface="宋体" panose="02010600030101010101" pitchFamily="2" charset="-122"/>
                <a:ea typeface="宋体" panose="02010600030101010101" pitchFamily="2" charset="-122"/>
              </a:rPr>
              <a:t>u</a:t>
            </a:r>
            <a:endParaRPr lang="zh-CN" altLang="en-US" sz="2000" kern="1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0304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98762" y="1308873"/>
            <a:ext cx="8104910" cy="481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just" defTabSz="685800">
              <a:lnSpc>
                <a:spcPct val="130000"/>
              </a:lnSpc>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正则表达式充其量不过是一种用于文本搜索的方便的</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元语言</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meta-language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）。首先，正则表达式是描述有限状态自动机（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finite-state automaton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FSA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一种方法。有限状态自动机是我们将要描述的计算工作的理论基础。任何的正则表达式都可以用有限状态自动机来实现。任何的有限状态自动机都可以用正则表达式来描述。有限状态自动机和正则表达式彼此对称。其次，正则表达式是用来刻画正则语言（</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regular language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）的一种方法，正则语言是一种特别的形式语言。正则表达式、有限状态自动机和正则语言这三种理论结构的关系可用下图来说明。</a:t>
            </a: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565874" y="151385"/>
            <a:ext cx="6724159" cy="1077218"/>
          </a:xfrm>
          <a:prstGeom prst="rect">
            <a:avLst/>
          </a:prstGeom>
        </p:spPr>
        <p:txBody>
          <a:bodyPr wrap="square">
            <a:spAutoFit/>
          </a:bodyPr>
          <a:lstStyle/>
          <a:p>
            <a:r>
              <a:rPr lang="zh-CN" altLang="en-US" sz="3200" dirty="0">
                <a:latin typeface="黑体" panose="02010609060101010101" pitchFamily="49" charset="-122"/>
                <a:ea typeface="黑体" panose="02010609060101010101" pitchFamily="49" charset="-122"/>
              </a:rPr>
              <a:t>有限自动机、正则表达式和正则语言之间的关系</a:t>
            </a:r>
          </a:p>
        </p:txBody>
      </p:sp>
    </p:spTree>
    <p:extLst>
      <p:ext uri="{BB962C8B-B14F-4D97-AF65-F5344CB8AC3E}">
        <p14:creationId xmlns:p14="http://schemas.microsoft.com/office/powerpoint/2010/main" val="1071229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534" y="1883039"/>
            <a:ext cx="6928398" cy="372056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67997" y="719248"/>
            <a:ext cx="7160935" cy="584775"/>
          </a:xfrm>
          <a:prstGeom prst="rect">
            <a:avLst/>
          </a:prstGeom>
        </p:spPr>
        <p:txBody>
          <a:bodyPr wrap="none">
            <a:spAutoFit/>
          </a:bodyPr>
          <a:lstStyle/>
          <a:p>
            <a:r>
              <a:rPr lang="zh-CN" altLang="en-US" sz="3200" dirty="0">
                <a:latin typeface="黑体" panose="02010609060101010101" pitchFamily="49" charset="-122"/>
                <a:ea typeface="黑体" panose="02010609060101010101" pitchFamily="49" charset="-122"/>
              </a:rPr>
              <a:t>有限自动机 </a:t>
            </a: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正则表达式 </a:t>
            </a: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正则语言</a:t>
            </a:r>
            <a:endParaRPr lang="zh-CN" altLang="en-US" sz="3200" dirty="0"/>
          </a:p>
        </p:txBody>
      </p:sp>
    </p:spTree>
    <p:extLst>
      <p:ext uri="{BB962C8B-B14F-4D97-AF65-F5344CB8AC3E}">
        <p14:creationId xmlns:p14="http://schemas.microsoft.com/office/powerpoint/2010/main" val="1273382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idx="4294967295"/>
          </p:nvPr>
        </p:nvSpPr>
        <p:spPr>
          <a:xfrm>
            <a:off x="988995" y="305183"/>
            <a:ext cx="5829300" cy="857250"/>
          </a:xfrm>
        </p:spPr>
        <p:txBody>
          <a:bodyPr>
            <a:normAutofit/>
          </a:bodyPr>
          <a:lstStyle/>
          <a:p>
            <a:r>
              <a:rPr lang="zh-CN" altLang="en-US" sz="4800" dirty="0">
                <a:latin typeface="黑体" panose="02010609060101010101" pitchFamily="49" charset="-122"/>
                <a:ea typeface="黑体" panose="02010609060101010101" pitchFamily="49" charset="-122"/>
              </a:rPr>
              <a:t>语言和数学</a:t>
            </a:r>
          </a:p>
        </p:txBody>
      </p:sp>
      <p:sp>
        <p:nvSpPr>
          <p:cNvPr id="34819" name="Text Box 9"/>
          <p:cNvSpPr txBox="1">
            <a:spLocks noChangeArrowheads="1"/>
          </p:cNvSpPr>
          <p:nvPr/>
        </p:nvSpPr>
        <p:spPr bwMode="auto">
          <a:xfrm>
            <a:off x="712158" y="1162433"/>
            <a:ext cx="7618110" cy="45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baseline="-25000">
                <a:solidFill>
                  <a:schemeClr val="tx1"/>
                </a:solidFill>
                <a:latin typeface="Times New Roman" panose="02020603050405020304" pitchFamily="18" charset="0"/>
                <a:ea typeface="宋体" panose="02010600030101010101" pitchFamily="2" charset="-122"/>
              </a:defRPr>
            </a:lvl1pPr>
            <a:lvl2pPr marL="742950" indent="-285750">
              <a:defRPr kumimoji="1" sz="2400" b="1" baseline="-25000">
                <a:solidFill>
                  <a:schemeClr val="tx1"/>
                </a:solidFill>
                <a:latin typeface="Times New Roman" panose="02020603050405020304" pitchFamily="18" charset="0"/>
                <a:ea typeface="宋体" panose="02010600030101010101" pitchFamily="2" charset="-122"/>
              </a:defRPr>
            </a:lvl2pPr>
            <a:lvl3pPr marL="1143000" indent="-228600">
              <a:defRPr kumimoji="1" sz="2400" b="1" baseline="-25000">
                <a:solidFill>
                  <a:schemeClr val="tx1"/>
                </a:solidFill>
                <a:latin typeface="Times New Roman" panose="02020603050405020304" pitchFamily="18" charset="0"/>
                <a:ea typeface="宋体" panose="02010600030101010101" pitchFamily="2" charset="-122"/>
              </a:defRPr>
            </a:lvl3pPr>
            <a:lvl4pPr marL="1600200" indent="-228600">
              <a:defRPr kumimoji="1" sz="2400" b="1" baseline="-25000">
                <a:solidFill>
                  <a:schemeClr val="tx1"/>
                </a:solidFill>
                <a:latin typeface="Times New Roman" panose="02020603050405020304" pitchFamily="18" charset="0"/>
                <a:ea typeface="宋体" panose="02010600030101010101" pitchFamily="2" charset="-122"/>
              </a:defRPr>
            </a:lvl4pPr>
            <a:lvl5pPr marL="2057400" indent="-228600">
              <a:defRPr kumimoji="1" sz="2400" b="1" baseline="-25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3200" b="0" baseline="0" dirty="0">
                <a:latin typeface="宋体" panose="02010600030101010101" pitchFamily="2" charset="-122"/>
              </a:rPr>
              <a:t>数学是一种</a:t>
            </a:r>
            <a:r>
              <a:rPr lang="zh-CN" altLang="en-US" sz="3200" b="0" baseline="0" dirty="0"/>
              <a:t>“</a:t>
            </a:r>
            <a:r>
              <a:rPr lang="zh-CN" altLang="en-US" sz="3200" b="0" baseline="0" dirty="0">
                <a:latin typeface="宋体" panose="02010600030101010101" pitchFamily="2" charset="-122"/>
              </a:rPr>
              <a:t>语言</a:t>
            </a:r>
            <a:r>
              <a:rPr lang="zh-CN" altLang="en-US" sz="3200" b="0" baseline="0" dirty="0"/>
              <a:t>”</a:t>
            </a:r>
            <a:endParaRPr lang="zh-CN" altLang="en-US" sz="3200" b="0" baseline="0" dirty="0">
              <a:latin typeface="宋体" panose="02010600030101010101" pitchFamily="2" charset="-122"/>
            </a:endParaRPr>
          </a:p>
          <a:p>
            <a:pPr>
              <a:lnSpc>
                <a:spcPct val="130000"/>
              </a:lnSpc>
              <a:defRPr/>
            </a:pPr>
            <a:r>
              <a:rPr lang="zh-CN" altLang="en-US" sz="3200" b="0" baseline="0" dirty="0">
                <a:latin typeface="宋体" panose="02010600030101010101" pitchFamily="2" charset="-122"/>
              </a:rPr>
              <a:t>   数学符号组成的序列是</a:t>
            </a:r>
            <a:r>
              <a:rPr lang="zh-CN" altLang="en-US" sz="3200" b="0" baseline="0" dirty="0"/>
              <a:t>“</a:t>
            </a:r>
            <a:r>
              <a:rPr lang="zh-CN" altLang="en-US" sz="3200" b="0" baseline="0" dirty="0">
                <a:latin typeface="宋体" panose="02010600030101010101" pitchFamily="2" charset="-122"/>
              </a:rPr>
              <a:t>句子</a:t>
            </a:r>
            <a:r>
              <a:rPr lang="zh-CN" altLang="en-US" sz="3200" b="0" baseline="0" dirty="0"/>
              <a:t>”</a:t>
            </a:r>
            <a:endParaRPr lang="zh-CN" altLang="en-US" sz="3200" b="0" baseline="0" dirty="0">
              <a:latin typeface="宋体" panose="02010600030101010101" pitchFamily="2" charset="-122"/>
            </a:endParaRPr>
          </a:p>
          <a:p>
            <a:pPr>
              <a:lnSpc>
                <a:spcPct val="130000"/>
              </a:lnSpc>
              <a:defRPr/>
            </a:pPr>
            <a:r>
              <a:rPr lang="zh-CN" altLang="en-US" sz="3200" b="0" baseline="0" dirty="0">
                <a:latin typeface="宋体" panose="02010600030101010101" pitchFamily="2" charset="-122"/>
              </a:rPr>
              <a:t>   由0</a:t>
            </a:r>
            <a:r>
              <a:rPr lang="en-US" altLang="zh-CN" sz="3200" b="0" baseline="0" dirty="0"/>
              <a:t>-</a:t>
            </a:r>
            <a:r>
              <a:rPr lang="zh-CN" altLang="en-US" sz="3200" b="0" baseline="0" dirty="0">
                <a:latin typeface="宋体" panose="02010600030101010101" pitchFamily="2" charset="-122"/>
              </a:rPr>
              <a:t>9这10个数字符号(单位)加上运算符号(关系)组成的算式可以是无穷多的:</a:t>
            </a:r>
          </a:p>
          <a:p>
            <a:pPr>
              <a:lnSpc>
                <a:spcPct val="130000"/>
              </a:lnSpc>
              <a:defRPr/>
            </a:pPr>
            <a:r>
              <a:rPr lang="en-US" altLang="zh-CN" sz="3200" b="0" baseline="0" dirty="0">
                <a:latin typeface="宋体" panose="02010600030101010101" pitchFamily="2" charset="-122"/>
              </a:rPr>
              <a:t>     1+2+3+4+5</a:t>
            </a:r>
          </a:p>
          <a:p>
            <a:pPr>
              <a:lnSpc>
                <a:spcPct val="130000"/>
              </a:lnSpc>
              <a:defRPr/>
            </a:pPr>
            <a:r>
              <a:rPr lang="zh-CN" altLang="en-US" sz="3200" b="0" baseline="0" dirty="0">
                <a:latin typeface="宋体" panose="02010600030101010101" pitchFamily="2" charset="-122"/>
              </a:rPr>
              <a:t>     23+56-19+24</a:t>
            </a:r>
          </a:p>
          <a:p>
            <a:pPr>
              <a:lnSpc>
                <a:spcPct val="130000"/>
              </a:lnSpc>
              <a:defRPr/>
            </a:pPr>
            <a:r>
              <a:rPr lang="zh-CN" altLang="en-US" sz="3200" b="0" baseline="0" dirty="0">
                <a:latin typeface="宋体" panose="02010600030101010101" pitchFamily="2" charset="-122"/>
              </a:rPr>
              <a:t>     </a:t>
            </a:r>
            <a:r>
              <a:rPr lang="zh-CN" altLang="en-US" sz="3200" b="0" baseline="0" dirty="0"/>
              <a:t>……</a:t>
            </a:r>
            <a:endParaRPr lang="zh-CN" altLang="en-US" sz="3200" b="0" baseline="0" dirty="0">
              <a:latin typeface="宋体" panose="02010600030101010101" pitchFamily="2" charset="-122"/>
            </a:endParaRPr>
          </a:p>
        </p:txBody>
      </p:sp>
    </p:spTree>
    <p:extLst>
      <p:ext uri="{BB962C8B-B14F-4D97-AF65-F5344CB8AC3E}">
        <p14:creationId xmlns:p14="http://schemas.microsoft.com/office/powerpoint/2010/main" val="191193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380580" y="646797"/>
            <a:ext cx="8436006" cy="1930337"/>
          </a:xfrm>
          <a:prstGeom prst="rect">
            <a:avLst/>
          </a:prstGeom>
          <a:noFill/>
          <a:ln w="9525">
            <a:noFill/>
            <a:miter lim="800000"/>
            <a:headEnd/>
            <a:tailEnd/>
          </a:ln>
          <a:effectLst/>
        </p:spPr>
        <p:txBody>
          <a:bodyPr wrap="square">
            <a:spAutoFit/>
          </a:bodyPr>
          <a:lstStyle>
            <a:lvl1pPr eaLnBrk="0" hangingPunct="0">
              <a:defRPr kumimoji="1" sz="2400" b="1" baseline="-25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baseline="-25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baseline="-25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baseline="-25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baseline="-25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defRPr/>
            </a:pPr>
            <a:r>
              <a:rPr lang="zh-CN" altLang="en-US" sz="2800" b="0" baseline="0" dirty="0">
                <a:latin typeface="宋体" panose="02010600030101010101" pitchFamily="2" charset="-122"/>
              </a:rPr>
              <a:t>语言也同样可以看作是一个演绎系统，它依靠有限数量的规则，在有限数量的词汇的基础上，可以产生出无限数量的丰富多采的正确句子来。</a:t>
            </a:r>
          </a:p>
        </p:txBody>
      </p:sp>
      <p:graphicFrame>
        <p:nvGraphicFramePr>
          <p:cNvPr id="5" name="表格 4"/>
          <p:cNvGraphicFramePr>
            <a:graphicFrameLocks noGrp="1"/>
          </p:cNvGraphicFramePr>
          <p:nvPr>
            <p:extLst>
              <p:ext uri="{D42A27DB-BD31-4B8C-83A1-F6EECF244321}">
                <p14:modId xmlns:p14="http://schemas.microsoft.com/office/powerpoint/2010/main" val="1797732648"/>
              </p:ext>
            </p:extLst>
          </p:nvPr>
        </p:nvGraphicFramePr>
        <p:xfrm>
          <a:off x="1333867" y="2907018"/>
          <a:ext cx="6529432" cy="2072640"/>
        </p:xfrm>
        <a:graphic>
          <a:graphicData uri="http://schemas.openxmlformats.org/drawingml/2006/table">
            <a:tbl>
              <a:tblPr firstRow="1" bandRow="1">
                <a:tableStyleId>{16D9F66E-5EB9-4882-86FB-DCBF35E3C3E4}</a:tableStyleId>
              </a:tblPr>
              <a:tblGrid>
                <a:gridCol w="1747709">
                  <a:extLst>
                    <a:ext uri="{9D8B030D-6E8A-4147-A177-3AD203B41FA5}">
                      <a16:colId xmlns:a16="http://schemas.microsoft.com/office/drawing/2014/main" val="696923559"/>
                    </a:ext>
                  </a:extLst>
                </a:gridCol>
                <a:gridCol w="2021747">
                  <a:extLst>
                    <a:ext uri="{9D8B030D-6E8A-4147-A177-3AD203B41FA5}">
                      <a16:colId xmlns:a16="http://schemas.microsoft.com/office/drawing/2014/main" val="3614691041"/>
                    </a:ext>
                  </a:extLst>
                </a:gridCol>
                <a:gridCol w="1275127">
                  <a:extLst>
                    <a:ext uri="{9D8B030D-6E8A-4147-A177-3AD203B41FA5}">
                      <a16:colId xmlns:a16="http://schemas.microsoft.com/office/drawing/2014/main" val="4229926242"/>
                    </a:ext>
                  </a:extLst>
                </a:gridCol>
                <a:gridCol w="1484849">
                  <a:extLst>
                    <a:ext uri="{9D8B030D-6E8A-4147-A177-3AD203B41FA5}">
                      <a16:colId xmlns:a16="http://schemas.microsoft.com/office/drawing/2014/main" val="2597151469"/>
                    </a:ext>
                  </a:extLst>
                </a:gridCol>
              </a:tblGrid>
              <a:tr h="449951">
                <a:tc>
                  <a:txBody>
                    <a:bodyPr/>
                    <a:lstStyle/>
                    <a:p>
                      <a:r>
                        <a:rPr lang="en-US" altLang="zh-CN" sz="2800" b="0" i="0" dirty="0">
                          <a:latin typeface="Times New Roman" panose="02020603050405020304" pitchFamily="18" charset="0"/>
                          <a:cs typeface="Times New Roman" panose="02020603050405020304" pitchFamily="18" charset="0"/>
                        </a:rPr>
                        <a:t>NP+VP </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800" b="0" i="0" baseline="0" dirty="0">
                          <a:latin typeface="Times New Roman" panose="02020603050405020304" pitchFamily="18" charset="0"/>
                          <a:ea typeface="黑体" panose="02010609060101010101" pitchFamily="49" charset="-122"/>
                          <a:cs typeface="Times New Roman" panose="02020603050405020304" pitchFamily="18" charset="0"/>
                        </a:rPr>
                        <a:t>NP+VP+NP</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X+Y</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latin typeface="Times New Roman" panose="02020603050405020304" pitchFamily="18" charset="0"/>
                          <a:cs typeface="Times New Roman" panose="02020603050405020304" pitchFamily="18" charset="0"/>
                        </a:rPr>
                        <a:t>X*Y</a:t>
                      </a:r>
                      <a:endParaRPr lang="zh-CN" altLang="en-US" sz="2800" b="0" i="0" dirty="0">
                        <a:latin typeface="Times New Roman" panose="02020603050405020304" pitchFamily="18" charset="0"/>
                        <a:cs typeface="Times New Roman" panose="02020603050405020304" pitchFamily="18" charset="0"/>
                      </a:endParaRPr>
                    </a:p>
                  </a:txBody>
                  <a:tcPr anchor="ctr" anchorCtr="1"/>
                </a:tc>
                <a:extLst>
                  <a:ext uri="{0D108BD9-81ED-4DB2-BD59-A6C34878D82A}">
                    <a16:rowId xmlns:a16="http://schemas.microsoft.com/office/drawing/2014/main" val="1601467560"/>
                  </a:ext>
                </a:extLst>
              </a:tr>
              <a:tr h="382869">
                <a:tc>
                  <a:txBody>
                    <a:bodyPr/>
                    <a:lstStyle/>
                    <a:p>
                      <a:r>
                        <a:rPr lang="zh-CN" altLang="en-US" sz="2800" b="0" i="0" baseline="0" dirty="0">
                          <a:latin typeface="Times New Roman" panose="02020603050405020304" pitchFamily="18" charset="0"/>
                          <a:cs typeface="Times New Roman" panose="02020603050405020304" pitchFamily="18" charset="0"/>
                        </a:rPr>
                        <a:t>小王睡觉</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r>
                        <a:rPr lang="zh-CN" altLang="en-US" sz="2800" b="0" i="0" dirty="0">
                          <a:latin typeface="Times New Roman" panose="02020603050405020304" pitchFamily="18" charset="0"/>
                          <a:cs typeface="Times New Roman" panose="02020603050405020304" pitchFamily="18" charset="0"/>
                        </a:rPr>
                        <a:t>我看书</a:t>
                      </a: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1+2</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1*2</a:t>
                      </a:r>
                      <a:endParaRPr lang="zh-CN" altLang="en-US" sz="2800" b="0" i="0" dirty="0">
                        <a:latin typeface="Times New Roman" panose="02020603050405020304" pitchFamily="18" charset="0"/>
                        <a:cs typeface="Times New Roman" panose="02020603050405020304" pitchFamily="18" charset="0"/>
                      </a:endParaRPr>
                    </a:p>
                  </a:txBody>
                  <a:tcPr anchor="ctr" anchorCtr="1"/>
                </a:tc>
                <a:extLst>
                  <a:ext uri="{0D108BD9-81ED-4DB2-BD59-A6C34878D82A}">
                    <a16:rowId xmlns:a16="http://schemas.microsoft.com/office/drawing/2014/main" val="1767336628"/>
                  </a:ext>
                </a:extLst>
              </a:tr>
              <a:tr h="382869">
                <a:tc>
                  <a:txBody>
                    <a:bodyPr/>
                    <a:lstStyle/>
                    <a:p>
                      <a:r>
                        <a:rPr lang="zh-CN" altLang="en-US" sz="2800" b="0" i="0" dirty="0">
                          <a:latin typeface="Times New Roman" panose="02020603050405020304" pitchFamily="18" charset="0"/>
                          <a:cs typeface="Times New Roman" panose="02020603050405020304" pitchFamily="18" charset="0"/>
                        </a:rPr>
                        <a:t>爸爸工作</a:t>
                      </a:r>
                    </a:p>
                  </a:txBody>
                  <a:tcPr anchor="ctr" anchorCtr="1"/>
                </a:tc>
                <a:tc>
                  <a:txBody>
                    <a:bodyPr/>
                    <a:lstStyle/>
                    <a:p>
                      <a:r>
                        <a:rPr lang="zh-CN" altLang="en-US" sz="2800" b="0" i="0" dirty="0">
                          <a:latin typeface="Times New Roman" panose="02020603050405020304" pitchFamily="18" charset="0"/>
                          <a:cs typeface="Times New Roman" panose="02020603050405020304" pitchFamily="18" charset="0"/>
                        </a:rPr>
                        <a:t>他放牛</a:t>
                      </a: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2+6</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2*6</a:t>
                      </a:r>
                      <a:endParaRPr lang="zh-CN" altLang="en-US" sz="2800" b="0" i="0" dirty="0">
                        <a:latin typeface="Times New Roman" panose="02020603050405020304" pitchFamily="18" charset="0"/>
                        <a:cs typeface="Times New Roman" panose="02020603050405020304" pitchFamily="18" charset="0"/>
                      </a:endParaRPr>
                    </a:p>
                  </a:txBody>
                  <a:tcPr anchor="ctr" anchorCtr="1"/>
                </a:tc>
                <a:extLst>
                  <a:ext uri="{0D108BD9-81ED-4DB2-BD59-A6C34878D82A}">
                    <a16:rowId xmlns:a16="http://schemas.microsoft.com/office/drawing/2014/main" val="3459141666"/>
                  </a:ext>
                </a:extLst>
              </a:tr>
              <a:tr h="382869">
                <a:tc>
                  <a:txBody>
                    <a:bodyPr/>
                    <a:lstStyle/>
                    <a:p>
                      <a:r>
                        <a:rPr lang="zh-CN" altLang="en-US" sz="2800" b="0" i="0" dirty="0">
                          <a:latin typeface="Times New Roman" panose="02020603050405020304" pitchFamily="18" charset="0"/>
                          <a:cs typeface="Times New Roman" panose="02020603050405020304" pitchFamily="18" charset="0"/>
                        </a:rPr>
                        <a:t>爷爷散步</a:t>
                      </a:r>
                    </a:p>
                  </a:txBody>
                  <a:tcPr anchor="ctr" anchorCtr="1"/>
                </a:tc>
                <a:tc>
                  <a:txBody>
                    <a:bodyPr/>
                    <a:lstStyle/>
                    <a:p>
                      <a:r>
                        <a:rPr lang="zh-CN" altLang="en-US" sz="2800" b="0" i="0" dirty="0">
                          <a:latin typeface="Times New Roman" panose="02020603050405020304" pitchFamily="18" charset="0"/>
                          <a:cs typeface="Times New Roman" panose="02020603050405020304" pitchFamily="18" charset="0"/>
                        </a:rPr>
                        <a:t>你射箭</a:t>
                      </a: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8+9</a:t>
                      </a:r>
                      <a:endParaRPr lang="zh-CN" altLang="en-US" sz="2800" b="0" i="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800" b="0" i="0" dirty="0">
                          <a:latin typeface="Times New Roman" panose="02020603050405020304" pitchFamily="18" charset="0"/>
                          <a:cs typeface="Times New Roman" panose="02020603050405020304" pitchFamily="18" charset="0"/>
                        </a:rPr>
                        <a:t>8*9</a:t>
                      </a:r>
                      <a:endParaRPr lang="zh-CN" altLang="en-US" sz="2800" b="0" i="0" dirty="0">
                        <a:latin typeface="Times New Roman" panose="02020603050405020304" pitchFamily="18" charset="0"/>
                        <a:cs typeface="Times New Roman" panose="02020603050405020304" pitchFamily="18" charset="0"/>
                      </a:endParaRPr>
                    </a:p>
                  </a:txBody>
                  <a:tcPr anchor="ctr" anchorCtr="1"/>
                </a:tc>
                <a:extLst>
                  <a:ext uri="{0D108BD9-81ED-4DB2-BD59-A6C34878D82A}">
                    <a16:rowId xmlns:a16="http://schemas.microsoft.com/office/drawing/2014/main" val="3255015226"/>
                  </a:ext>
                </a:extLst>
              </a:tr>
            </a:tbl>
          </a:graphicData>
        </a:graphic>
      </p:graphicFrame>
    </p:spTree>
    <p:extLst>
      <p:ext uri="{BB962C8B-B14F-4D97-AF65-F5344CB8AC3E}">
        <p14:creationId xmlns:p14="http://schemas.microsoft.com/office/powerpoint/2010/main" val="350015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8448"/>
            <a:ext cx="7886700" cy="1020441"/>
          </a:xfrm>
        </p:spPr>
        <p:txBody>
          <a:bodyPr/>
          <a:lstStyle/>
          <a:p>
            <a:pPr algn="ctr"/>
            <a:r>
              <a:rPr lang="zh-CN" altLang="en-US" dirty="0">
                <a:latin typeface="黑体" panose="02010609060101010101" pitchFamily="49" charset="-122"/>
                <a:ea typeface="黑体" panose="02010609060101010101" pitchFamily="49" charset="-122"/>
                <a:cs typeface="Times New Roman" panose="02020603050405020304" pitchFamily="18" charset="0"/>
              </a:rPr>
              <a:t>模式识别</a:t>
            </a: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628650" y="1515391"/>
            <a:ext cx="8104289" cy="4413516"/>
          </a:xfrm>
          <a:prstGeom prst="rect">
            <a:avLst/>
          </a:prstGeom>
        </p:spPr>
        <p:txBody>
          <a:bodyPr wrap="square">
            <a:spAutoFit/>
          </a:bodyPr>
          <a:lstStyle/>
          <a:p>
            <a:pPr algn="just">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模式识别（英语：</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Pattern Recognition</a:t>
            </a:r>
            <a:r>
              <a:rPr lang="zh-CN" altLang="en-US" sz="2400" dirty="0">
                <a:latin typeface="宋体" panose="02010600030101010101" pitchFamily="2" charset="-122"/>
                <a:ea typeface="宋体" panose="02010600030101010101" pitchFamily="2" charset="-122"/>
                <a:cs typeface="Times New Roman" panose="02020603050405020304" pitchFamily="18" charset="0"/>
              </a:rPr>
              <a:t>），就是通过计算机用数学技术方法来研究模式的自动处理和判读。我们把环境与客体统称为“模式”。随着计算机技术的发展，人类有可能研究复杂的信息处理过程。信息处理过程的一个重要形式是生命体对环境及客体的识别。对人类来说，特别重要的是对光学信息（通过视觉器官来获得）和声学信息（通过听觉器官来获得）的识别。这是模式识别的两个重要方面。市场上可见到的代表性产品有光学字符识别、语音识别系统。</a:t>
            </a:r>
          </a:p>
        </p:txBody>
      </p:sp>
    </p:spTree>
    <p:extLst>
      <p:ext uri="{BB962C8B-B14F-4D97-AF65-F5344CB8AC3E}">
        <p14:creationId xmlns:p14="http://schemas.microsoft.com/office/powerpoint/2010/main" val="150019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28662" y="400050"/>
            <a:ext cx="7686675" cy="6057900"/>
          </a:xfrm>
          <a:prstGeom prst="rect">
            <a:avLst/>
          </a:prstGeom>
        </p:spPr>
      </p:pic>
      <p:sp>
        <p:nvSpPr>
          <p:cNvPr id="5" name="椭圆 4"/>
          <p:cNvSpPr/>
          <p:nvPr/>
        </p:nvSpPr>
        <p:spPr>
          <a:xfrm>
            <a:off x="728662" y="2718033"/>
            <a:ext cx="939567" cy="906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55003" y="3338819"/>
            <a:ext cx="939567" cy="906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102215" y="872455"/>
            <a:ext cx="939567" cy="906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1668229" y="3171038"/>
            <a:ext cx="4220843" cy="620786"/>
          </a:xfrm>
          <a:prstGeom prst="straightConnector1">
            <a:avLst/>
          </a:prstGeom>
          <a:ln w="1841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p:cNvCxnSpPr>
          <p:nvPr/>
        </p:nvCxnSpPr>
        <p:spPr>
          <a:xfrm flipH="1">
            <a:off x="1539084" y="1551963"/>
            <a:ext cx="2784555" cy="3039437"/>
          </a:xfrm>
          <a:prstGeom prst="straightConnector1">
            <a:avLst/>
          </a:prstGeom>
          <a:ln w="1841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cxnSpLocks/>
          </p:cNvCxnSpPr>
          <p:nvPr/>
        </p:nvCxnSpPr>
        <p:spPr>
          <a:xfrm flipH="1" flipV="1">
            <a:off x="4571999" y="1475152"/>
            <a:ext cx="1734097" cy="1863667"/>
          </a:xfrm>
          <a:prstGeom prst="straightConnector1">
            <a:avLst/>
          </a:prstGeom>
          <a:ln w="184150">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20940" y="4364897"/>
            <a:ext cx="939567" cy="906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798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47" y="1116355"/>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t> 正则式概述</a:t>
            </a:r>
          </a:p>
        </p:txBody>
      </p:sp>
      <p:sp>
        <p:nvSpPr>
          <p:cNvPr id="8" name="标题 1"/>
          <p:cNvSpPr>
            <a:spLocks noGrp="1"/>
          </p:cNvSpPr>
          <p:nvPr>
            <p:ph type="title"/>
          </p:nvPr>
        </p:nvSpPr>
        <p:spPr>
          <a:xfrm>
            <a:off x="1386099" y="260648"/>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47" y="1718768"/>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正则式学习</a:t>
            </a:r>
          </a:p>
        </p:txBody>
      </p:sp>
      <p:sp>
        <p:nvSpPr>
          <p:cNvPr id="12" name="Text Box 11"/>
          <p:cNvSpPr txBox="1">
            <a:spLocks noChangeArrowheads="1"/>
          </p:cNvSpPr>
          <p:nvPr/>
        </p:nvSpPr>
        <p:spPr bwMode="auto">
          <a:xfrm>
            <a:off x="1312547" y="232118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图灵测试</a:t>
            </a:r>
          </a:p>
        </p:txBody>
      </p:sp>
      <p:sp>
        <p:nvSpPr>
          <p:cNvPr id="18" name="Text Box 11"/>
          <p:cNvSpPr txBox="1">
            <a:spLocks noChangeArrowheads="1"/>
          </p:cNvSpPr>
          <p:nvPr/>
        </p:nvSpPr>
        <p:spPr bwMode="auto">
          <a:xfrm>
            <a:off x="1312547" y="2923594"/>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自动机</a:t>
            </a:r>
          </a:p>
        </p:txBody>
      </p:sp>
      <p:sp>
        <p:nvSpPr>
          <p:cNvPr id="19" name="Text Box 11"/>
          <p:cNvSpPr txBox="1">
            <a:spLocks noChangeArrowheads="1"/>
          </p:cNvSpPr>
          <p:nvPr/>
        </p:nvSpPr>
        <p:spPr bwMode="auto">
          <a:xfrm>
            <a:off x="1312547" y="4128420"/>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有限状态转移网络</a:t>
            </a:r>
          </a:p>
        </p:txBody>
      </p:sp>
      <p:sp>
        <p:nvSpPr>
          <p:cNvPr id="9" name="Text Box 11"/>
          <p:cNvSpPr txBox="1">
            <a:spLocks noChangeArrowheads="1"/>
          </p:cNvSpPr>
          <p:nvPr/>
        </p:nvSpPr>
        <p:spPr bwMode="auto">
          <a:xfrm>
            <a:off x="1312547" y="3526007"/>
            <a:ext cx="4267561"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有限状态自动机</a:t>
            </a:r>
          </a:p>
        </p:txBody>
      </p:sp>
      <p:sp>
        <p:nvSpPr>
          <p:cNvPr id="11" name="Text Box 11"/>
          <p:cNvSpPr txBox="1">
            <a:spLocks noChangeArrowheads="1"/>
          </p:cNvSpPr>
          <p:nvPr/>
        </p:nvSpPr>
        <p:spPr bwMode="auto">
          <a:xfrm>
            <a:off x="1312547" y="4730833"/>
            <a:ext cx="5112664"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乔姆斯基层级与自然语言</a:t>
            </a:r>
          </a:p>
        </p:txBody>
      </p:sp>
      <p:sp>
        <p:nvSpPr>
          <p:cNvPr id="13" name="Text Box 11"/>
          <p:cNvSpPr txBox="1">
            <a:spLocks noChangeArrowheads="1"/>
          </p:cNvSpPr>
          <p:nvPr/>
        </p:nvSpPr>
        <p:spPr bwMode="auto">
          <a:xfrm>
            <a:off x="1312547" y="5333245"/>
            <a:ext cx="584326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正则式与有限状态自动机关系</a:t>
            </a:r>
          </a:p>
        </p:txBody>
      </p:sp>
    </p:spTree>
    <p:extLst>
      <p:ext uri="{BB962C8B-B14F-4D97-AF65-F5344CB8AC3E}">
        <p14:creationId xmlns:p14="http://schemas.microsoft.com/office/powerpoint/2010/main" val="345337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0"/>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工具</a:t>
            </a:r>
          </a:p>
        </p:txBody>
      </p:sp>
      <p:sp>
        <p:nvSpPr>
          <p:cNvPr id="3" name="内容占位符 2"/>
          <p:cNvSpPr>
            <a:spLocks noGrp="1"/>
          </p:cNvSpPr>
          <p:nvPr>
            <p:ph idx="1"/>
          </p:nvPr>
        </p:nvSpPr>
        <p:spPr>
          <a:xfrm>
            <a:off x="628650" y="1807870"/>
            <a:ext cx="7886700" cy="2764130"/>
          </a:xfrm>
        </p:spPr>
        <p:txBody>
          <a:bodyPr>
            <a:normAutofit/>
          </a:bodyPr>
          <a:lstStyle/>
          <a:p>
            <a:pPr>
              <a:lnSpc>
                <a:spcPct val="150000"/>
              </a:lnSpc>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  正则式检索软件</a:t>
            </a:r>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p"/>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分词和没有分词语料（生语料和熟语料）</a:t>
            </a:r>
            <a:endParaRPr lang="en-US"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p"/>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超文本语料</a:t>
            </a:r>
          </a:p>
        </p:txBody>
      </p:sp>
    </p:spTree>
    <p:extLst>
      <p:ext uri="{BB962C8B-B14F-4D97-AF65-F5344CB8AC3E}">
        <p14:creationId xmlns:p14="http://schemas.microsoft.com/office/powerpoint/2010/main" val="62466592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3130</Words>
  <Application>Microsoft Office PowerPoint</Application>
  <PresentationFormat>全屏显示(4:3)</PresentationFormat>
  <Paragraphs>604</Paragraphs>
  <Slides>56</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等线</vt:lpstr>
      <vt:lpstr>黑体</vt:lpstr>
      <vt:lpstr>宋体</vt:lpstr>
      <vt:lpstr>Arial</vt:lpstr>
      <vt:lpstr>Calibri</vt:lpstr>
      <vt:lpstr>Calibri Light</vt:lpstr>
      <vt:lpstr>Century Gothic</vt:lpstr>
      <vt:lpstr>Courier New</vt:lpstr>
      <vt:lpstr>Times New Roman</vt:lpstr>
      <vt:lpstr>Wingdings</vt:lpstr>
      <vt:lpstr>Office 主题​​</vt:lpstr>
      <vt:lpstr>第四讲 正则表达式</vt:lpstr>
      <vt:lpstr>报告内容大纲</vt:lpstr>
      <vt:lpstr>PowerPoint 演示文稿</vt:lpstr>
      <vt:lpstr>PowerPoint 演示文稿</vt:lpstr>
      <vt:lpstr>PowerPoint 演示文稿</vt:lpstr>
      <vt:lpstr>模式识别</vt:lpstr>
      <vt:lpstr>PowerPoint 演示文稿</vt:lpstr>
      <vt:lpstr>报告内容大纲</vt:lpstr>
      <vt:lpstr>工具</vt:lpstr>
      <vt:lpstr>步骤</vt:lpstr>
      <vt:lpstr>分组练习</vt:lpstr>
      <vt:lpstr>报告内容大纲</vt:lpstr>
      <vt:lpstr>计算机是否有智能？</vt:lpstr>
      <vt:lpstr>PowerPoint 演示文稿</vt:lpstr>
      <vt:lpstr>电脑冒充13岁男孩 首次通过“图灵测试” http://www.chinanews.com/cul/2014/06-10/6263081.shtml</vt:lpstr>
      <vt:lpstr>报告内容大纲</vt:lpstr>
      <vt:lpstr>自动机</vt:lpstr>
      <vt:lpstr>PowerPoint 演示文稿</vt:lpstr>
      <vt:lpstr>PowerPoint 演示文稿</vt:lpstr>
      <vt:lpstr>PowerPoint 演示文稿</vt:lpstr>
      <vt:lpstr>报告内容大纲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报告内容大纲</vt:lpstr>
      <vt:lpstr>有限状态转移网络</vt:lpstr>
      <vt:lpstr> 有向图</vt:lpstr>
      <vt:lpstr> 有向图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平行处理：</vt:lpstr>
      <vt:lpstr>回溯处理：</vt:lpstr>
      <vt:lpstr>PowerPoint 演示文稿</vt:lpstr>
      <vt:lpstr>报告内容大纲</vt:lpstr>
      <vt:lpstr>PowerPoint 演示文稿</vt:lpstr>
      <vt:lpstr>形式语法的四种类型</vt:lpstr>
      <vt:lpstr>PowerPoint 演示文稿</vt:lpstr>
      <vt:lpstr>报告内容大纲</vt:lpstr>
      <vt:lpstr>PowerPoint 演示文稿</vt:lpstr>
      <vt:lpstr>PowerPoint 演示文稿</vt:lpstr>
      <vt:lpstr>PowerPoint 演示文稿</vt:lpstr>
      <vt:lpstr>PowerPoint 演示文稿</vt:lpstr>
      <vt:lpstr>语言和数学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正则表达式</dc:title>
  <dc:creator>Administrator</dc:creator>
  <cp:lastModifiedBy>程南昌 南昌</cp:lastModifiedBy>
  <cp:revision>56</cp:revision>
  <cp:lastPrinted>2017-03-30T07:40:16Z</cp:lastPrinted>
  <dcterms:created xsi:type="dcterms:W3CDTF">2017-03-22T13:16:56Z</dcterms:created>
  <dcterms:modified xsi:type="dcterms:W3CDTF">2019-04-29T07:41:35Z</dcterms:modified>
</cp:coreProperties>
</file>