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7" r:id="rId3"/>
    <p:sldId id="513" r:id="rId5"/>
    <p:sldId id="688" r:id="rId6"/>
    <p:sldId id="689" r:id="rId7"/>
    <p:sldId id="690" r:id="rId8"/>
    <p:sldId id="691" r:id="rId9"/>
    <p:sldId id="677" r:id="rId10"/>
    <p:sldId id="692" r:id="rId11"/>
    <p:sldId id="695" r:id="rId12"/>
    <p:sldId id="678" r:id="rId13"/>
    <p:sldId id="679" r:id="rId14"/>
    <p:sldId id="680" r:id="rId15"/>
    <p:sldId id="516" r:id="rId16"/>
    <p:sldId id="557" r:id="rId17"/>
    <p:sldId id="687" r:id="rId18"/>
    <p:sldId id="561" r:id="rId19"/>
    <p:sldId id="559" r:id="rId20"/>
    <p:sldId id="681" r:id="rId21"/>
    <p:sldId id="683" r:id="rId22"/>
    <p:sldId id="684" r:id="rId23"/>
    <p:sldId id="558" r:id="rId24"/>
    <p:sldId id="518" r:id="rId25"/>
    <p:sldId id="52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/>
    <p:restoredTop sz="90226" autoAdjust="0"/>
  </p:normalViewPr>
  <p:slideViewPr>
    <p:cSldViewPr>
      <p:cViewPr varScale="1">
        <p:scale>
          <a:sx n="77" d="100"/>
          <a:sy n="77" d="100"/>
        </p:scale>
        <p:origin x="1051" y="72"/>
      </p:cViewPr>
      <p:guideLst>
        <p:guide orient="horz" pos="2136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5F676D-B854-2947-88B4-5B92B5583AC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7CD40C-CECC-7F4B-B10C-AE131DEC9B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15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15BDE23-837C-1C4D-A958-4C0B10C61FC8}" type="slidenum">
              <a:rPr lang="zh-CN" altLang="en-US"/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ChangeArrowheads="1"/>
          </p:cNvSpPr>
          <p:nvPr/>
        </p:nvSpPr>
        <p:spPr bwMode="auto">
          <a:xfrm>
            <a:off x="3884613" y="8685213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080FFB8A-8A6F-4546-A922-F61A395AD9D2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  <a:t>	上课前的投影，正式开始时消失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预测编码是建立在信号数据相关性上的一种数据压缩技术。利用以前的样本值对新的样本值进行预测，以此减少数据在空间和时间上的相关性，从而达到压缩数据的目的。</a:t>
            </a:r>
            <a:endParaRPr lang="en-US" altLang="zh-CN" dirty="0"/>
          </a:p>
          <a:p>
            <a:r>
              <a:rPr lang="zh-CN" altLang="en-US" dirty="0"/>
              <a:t>图像预测编码的思想：通过对每个像素中新增的信息进行提取和编码，消除较为接近的像素空间上的冗余。新增信息是指实际值和预测值之间的差异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BDE23-837C-1C4D-A958-4C0B10C61FC8}" type="slidenum">
              <a:rPr lang="zh-CN" altLang="en-US" smtClean="0"/>
            </a:fld>
            <a:endParaRPr lang="en-US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由于预测误差的方差大大小于输入序列的方差，所以可以用较低的码率进行编码，实现数据压缩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BDE23-837C-1C4D-A958-4C0B10C61FC8}" type="slidenum">
              <a:rPr lang="zh-CN" altLang="en-US" smtClean="0"/>
            </a:fld>
            <a:endParaRPr lang="en-US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由于预测误差的方差大大小于输入序列的方差，所以可以用较低的码率进行编码，实现数据压缩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BDE23-837C-1C4D-A958-4C0B10C61FC8}" type="slidenum">
              <a:rPr lang="zh-CN" altLang="en-US" smtClean="0"/>
            </a:fld>
            <a:endParaRPr lang="en-US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由于预测误差的方差大大小于输入序列的方差，所以可以用较低的码率进行编码，实现数据压缩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BDE23-837C-1C4D-A958-4C0B10C61FC8}" type="slidenum">
              <a:rPr lang="zh-CN" altLang="en-US" smtClean="0"/>
            </a:fld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由于预测误差的方差大大小于输入序列的方差，所以可以用较低的码率进行编码，实现数据压缩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BDE23-837C-1C4D-A958-4C0B10C61FC8}" type="slidenum">
              <a:rPr lang="zh-CN" altLang="en-US" smtClean="0"/>
            </a:fld>
            <a:endParaRPr lang="en-US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由于预测误差的方差大大小于输入序列的方差，所以可以用较低的码率进行编码，实现数据压缩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BDE23-837C-1C4D-A958-4C0B10C61FC8}" type="slidenum">
              <a:rPr lang="zh-CN" altLang="en-US" smtClean="0"/>
            </a:fld>
            <a:endParaRPr lang="en-US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一般前几个像素没有预测值，传原始像素值本身，采用霍夫曼编码等其他方式进行编码（预测编码的额外开销）</a:t>
            </a:r>
            <a:endParaRPr lang="en-US" altLang="zh-CN" dirty="0"/>
          </a:p>
          <a:p>
            <a:r>
              <a:rPr lang="zh-CN" altLang="en-US" dirty="0"/>
              <a:t>符号编码器一般用变长编码器进行编码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BDE23-837C-1C4D-A958-4C0B10C61FC8}" type="slidenum">
              <a:rPr lang="zh-CN" altLang="en-US" smtClean="0"/>
            </a:fld>
            <a:endParaRPr lang="en-US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Title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7069E-B5DC-E944-8564-E04AD5A4C063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A2B69-317F-BA44-8FAB-6C901E0092A3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C52E-2377-4A4C-A3E0-7CD131E3BFD7}" type="datetimeFigureOut">
              <a:rPr lang="en-US" altLang="x-none"/>
            </a:fld>
            <a:endParaRPr lang="en-US" altLang="x-none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59B8F-C767-4A4F-95EB-711C67CFD0C3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54064-A881-1D40-B77E-89757F5ABA51}" type="datetimeFigureOut">
              <a:rPr lang="en-US" altLang="x-none"/>
            </a:fld>
            <a:endParaRPr lang="en-US" altLang="x-none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EB047-BA57-5B46-B324-BA592F2B119E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738188" y="887413"/>
            <a:ext cx="5461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</a:rPr>
              <a:t>“</a:t>
            </a:r>
            <a:endParaRPr lang="en-US" sz="8000" dirty="0">
              <a:effectLst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7850188" y="3119438"/>
            <a:ext cx="554037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”</a:t>
            </a:r>
            <a:endParaRPr lang="en-US" sz="8000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10B07-A4C8-A74E-BC84-945A559B736D}" type="datetimeFigureOut">
              <a:rPr lang="en-US" altLang="x-none"/>
            </a:fld>
            <a:endParaRPr lang="en-US" altLang="x-non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438F5-1861-1644-8CC5-6FE231AD6C67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AA51E-65D5-9B4F-9E59-22FE90129731}" type="datetimeFigureOut">
              <a:rPr lang="en-US" altLang="x-none"/>
            </a:fld>
            <a:endParaRPr lang="en-US" altLang="x-none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3CC99-D61C-3B4B-BA77-589C4118A7B4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72705-14B0-5C4D-9313-FB35A625BBF9}" type="datetimeFigureOut">
              <a:rPr lang="en-US" altLang="x-none"/>
            </a:fld>
            <a:endParaRPr lang="en-US" altLang="x-none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22D47-3692-6A46-A902-85B5EC7C2AC3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6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4D67-2BCD-7140-8B72-E503D6018A26}" type="datetimeFigureOut">
              <a:rPr lang="en-US" altLang="x-none"/>
            </a:fld>
            <a:endParaRPr lang="en-US" altLang="x-none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F40E4-D005-1E48-8257-ED64306C2ED3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A480D-BAC5-FB47-BF0B-B319BDF31681}" type="datetimeFigureOut">
              <a:rPr lang="en-US" altLang="x-none"/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6D048-50C4-E94D-98F2-D7F064BA41E5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459C3-2C5F-0046-A077-7F5D1D7B4B9A}" type="datetimeFigureOut">
              <a:rPr lang="en-US" altLang="x-none"/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0F70A-EF55-0649-ADFD-9175A5916496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FFD0-A34A-F441-95C0-2CA8815B0639}" type="datetimeFigureOut">
              <a:rPr lang="en-US" altLang="x-none"/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CD0BB-9AF6-054C-9272-81B924284FDE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7A33F-7C56-BB47-BC29-FFFA072405FF}" type="datetimeFigureOut">
              <a:rPr lang="en-US" altLang="x-none"/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BEB05-A1AD-9A40-8F86-5FED7E88B57D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B7B0B-10C3-2146-BB0D-A86CBC992061}" type="datetimeFigureOut">
              <a:rPr lang="en-US" altLang="x-none"/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4AFD1-7F82-B746-AF77-2EF8C0747899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96E0-820A-4F4A-B4F0-C8F7DF67AF1F}" type="datetimeFigureOut">
              <a:rPr lang="en-US" altLang="x-none"/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D1B21-74EE-D24F-9523-E51476901E20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E96C-106E-E44C-BAED-AF75F00F34EE}" type="datetimeFigureOut">
              <a:rPr lang="en-US" altLang="x-none"/>
            </a:fld>
            <a:endParaRPr lang="en-US" altLang="x-none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D8DA-CEDB-9D47-A109-E3EC4173CA02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4BC71-7755-D249-810D-7B81A55E4473}" type="datetimeFigureOut">
              <a:rPr lang="en-US" altLang="x-none"/>
            </a:fld>
            <a:endParaRPr lang="en-US" altLang="x-none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0075A-42D7-B440-8738-C341B959D809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61F9A-E3B3-0545-9C71-C9815B23A8F1}" type="datetimeFigureOut">
              <a:rPr lang="en-US" altLang="x-none"/>
            </a:fld>
            <a:endParaRPr lang="en-US" altLang="x-non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58B1F-7465-1E45-8EB5-8C91E8471E05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C50DA-10E5-4E46-B0D2-7A7B755C1D17}" type="datetimeFigureOut">
              <a:rPr lang="en-US" altLang="x-none"/>
            </a:fld>
            <a:endParaRPr lang="en-US" altLang="x-non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EEB5B-5945-5E49-A18A-ABA9D798AD4A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83C9A-9C84-A546-AE26-7D564D02593B}" type="datetimeFigureOut">
              <a:rPr lang="en-US" altLang="x-none"/>
            </a:fld>
            <a:endParaRPr lang="en-US" altLang="x-none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D419D-46D3-6A40-8250-296DD6083178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lets-SD-Content-R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7FC6F-CC68-214E-A7C0-2768019FB3EC}" type="datetimeFigureOut">
              <a:rPr lang="en-US" altLang="x-none"/>
            </a:fld>
            <a:endParaRPr lang="en-US" altLang="x-none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313C9-5016-9E44-9CB7-C305F6EB9C46}" type="slidenum">
              <a:rPr lang="en-US" altLang="x-none"/>
            </a:fld>
            <a:endParaRPr lang="en-US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19125"/>
            <a:ext cx="77724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6963"/>
            <a:ext cx="7772400" cy="342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5168FB-7541-C146-B59C-968C7EB8A2CB}" type="datetimeFigureOut">
              <a:rPr lang="en-US" altLang="x-none"/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F37630-F020-7343-AD2C-994AD02260B4}" type="slidenum">
              <a:rPr lang="en-US" altLang="x-none"/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6"/>
          <p:cNvSpPr txBox="1">
            <a:spLocks noChangeArrowheads="1"/>
          </p:cNvSpPr>
          <p:nvPr/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F7137E1-B76E-EE40-9CF9-88CF30CEDF44}" type="slidenum">
              <a:rPr lang="zh-CN" altLang="en-US" sz="1400">
                <a:solidFill>
                  <a:schemeClr val="bg2"/>
                </a:solidFill>
                <a:latin typeface="Tahoma" panose="020B0604030504040204" pitchFamily="34" charset="0"/>
              </a:rPr>
            </a:fld>
            <a:endParaRPr lang="en-US" altLang="zh-CN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ctrTitle" idx="4294967295"/>
          </p:nvPr>
        </p:nvSpPr>
        <p:spPr>
          <a:xfrm>
            <a:off x="3505200" y="2565400"/>
            <a:ext cx="5638800" cy="609600"/>
          </a:xfrm>
        </p:spPr>
        <p:txBody>
          <a:bodyPr anchor="b"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hlink"/>
                </a:solidFill>
                <a:latin typeface="Times New Roman" panose="02020603050405020304" charset="0"/>
              </a:rPr>
              <a:t>Computer Image Processing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148" name="Rectangle 1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4294967295"/>
          </p:nvPr>
        </p:nvSpPr>
        <p:spPr>
          <a:xfrm>
            <a:off x="3505200" y="1295400"/>
            <a:ext cx="5638800" cy="1066800"/>
          </a:xfrm>
          <a:solidFill>
            <a:srgbClr val="EAF11B"/>
          </a:solidFill>
        </p:spPr>
        <p:txBody>
          <a:bodyPr/>
          <a:lstStyle/>
          <a:p>
            <a:pPr marL="0" indent="0" algn="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5400">
                <a:solidFill>
                  <a:schemeClr val="tx2"/>
                </a:solidFill>
                <a:ea typeface="华文行楷" panose="02010800040101010101" charset="-122"/>
              </a:rPr>
              <a:t>计算机图像处理</a:t>
            </a:r>
            <a:endParaRPr lang="zh-CN" altLang="en-US" sz="5400">
              <a:solidFill>
                <a:schemeClr val="tx2"/>
              </a:solidFill>
              <a:ea typeface="华文行楷" panose="02010800040101010101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179388" y="2276178"/>
            <a:ext cx="1800225" cy="79375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图像数据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2700338" y="3644603"/>
            <a:ext cx="1800225" cy="7921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预测器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979613" y="2707978"/>
            <a:ext cx="2447925" cy="1587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676" name="Group 5"/>
          <p:cNvGrpSpPr/>
          <p:nvPr/>
        </p:nvGrpSpPr>
        <p:grpSpPr bwMode="auto">
          <a:xfrm>
            <a:off x="2266950" y="2707978"/>
            <a:ext cx="433388" cy="1368425"/>
            <a:chOff x="0" y="0"/>
            <a:chExt cx="681" cy="2155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2155"/>
            </a:xfrm>
            <a:prstGeom prst="line">
              <a:avLst/>
            </a:prstGeom>
            <a:noFill/>
            <a:ln w="57150" cap="flat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2" y="2137"/>
              <a:ext cx="679" cy="18"/>
            </a:xfrm>
            <a:prstGeom prst="line">
              <a:avLst/>
            </a:prstGeom>
            <a:noFill/>
            <a:ln w="57150" cap="flat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4500563" y="4076403"/>
            <a:ext cx="360362" cy="1587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4860925" y="3223915"/>
            <a:ext cx="0" cy="865188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5364163" y="2707978"/>
            <a:ext cx="574675" cy="1587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4427538" y="2204740"/>
            <a:ext cx="865187" cy="9350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8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zh-CN" altLang="en-US" sz="8000" b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6011863" y="2349203"/>
            <a:ext cx="1225550" cy="7921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符号编码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7092950" y="3573165"/>
            <a:ext cx="1800225" cy="7921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压缩数据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683" name="Group 14"/>
          <p:cNvGrpSpPr/>
          <p:nvPr/>
        </p:nvGrpSpPr>
        <p:grpSpPr bwMode="auto">
          <a:xfrm>
            <a:off x="6588125" y="3212803"/>
            <a:ext cx="433388" cy="792162"/>
            <a:chOff x="0" y="0"/>
            <a:chExt cx="681" cy="2155"/>
          </a:xfrm>
        </p:grpSpPr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0" y="0"/>
              <a:ext cx="0" cy="2155"/>
            </a:xfrm>
            <a:prstGeom prst="line">
              <a:avLst/>
            </a:prstGeom>
            <a:noFill/>
            <a:ln w="57150" cap="flat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2" y="2138"/>
              <a:ext cx="679" cy="17"/>
            </a:xfrm>
            <a:prstGeom prst="line">
              <a:avLst/>
            </a:prstGeom>
            <a:noFill/>
            <a:ln w="57150" cap="flat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051050" y="2276178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f(i)</a:t>
            </a:r>
            <a:endParaRPr lang="en-US" altLang="zh-CN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4211638" y="3212803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u="sng"/>
              <a:t>f(i)</a:t>
            </a:r>
            <a:endParaRPr lang="zh-CN" altLang="en-US" u="sng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148263" y="1988840"/>
            <a:ext cx="13795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e(i)=f(i)-</a:t>
            </a:r>
            <a:r>
              <a:rPr lang="zh-CN" altLang="en-US" u="sng"/>
              <a:t>f(i)</a:t>
            </a:r>
            <a:endParaRPr lang="zh-CN" altLang="en-US" u="sng"/>
          </a:p>
        </p:txBody>
      </p:sp>
      <p:sp>
        <p:nvSpPr>
          <p:cNvPr id="92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09600"/>
            <a:ext cx="4394200" cy="669925"/>
          </a:xfrm>
          <a:solidFill>
            <a:schemeClr val="accent1"/>
          </a:solidFill>
        </p:spPr>
        <p:txBody>
          <a:bodyPr anchor="b">
            <a:flatTx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x-none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无损预测编码</a:t>
            </a:r>
            <a:endParaRPr lang="en-US" altLang="x-none" b="1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179388" y="2276475"/>
            <a:ext cx="1800225" cy="79375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图像数据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2700338" y="3644900"/>
            <a:ext cx="1800225" cy="7921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预测器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1979613" y="2708275"/>
            <a:ext cx="2447925" cy="1588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9700" name="Group 5"/>
          <p:cNvGrpSpPr/>
          <p:nvPr/>
        </p:nvGrpSpPr>
        <p:grpSpPr bwMode="auto">
          <a:xfrm>
            <a:off x="2266950" y="2708275"/>
            <a:ext cx="433388" cy="1368425"/>
            <a:chOff x="0" y="0"/>
            <a:chExt cx="681" cy="2155"/>
          </a:xfrm>
        </p:grpSpPr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2155"/>
            </a:xfrm>
            <a:prstGeom prst="line">
              <a:avLst/>
            </a:prstGeom>
            <a:noFill/>
            <a:ln w="57150" cap="flat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2" y="2138"/>
              <a:ext cx="679" cy="17"/>
            </a:xfrm>
            <a:prstGeom prst="line">
              <a:avLst/>
            </a:prstGeom>
            <a:noFill/>
            <a:ln w="57150" cap="flat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4500563" y="4076700"/>
            <a:ext cx="360362" cy="1588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4860925" y="3224213"/>
            <a:ext cx="0" cy="865187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 flipV="1">
            <a:off x="5364163" y="2709863"/>
            <a:ext cx="647700" cy="0"/>
          </a:xfrm>
          <a:prstGeom prst="line">
            <a:avLst/>
          </a:prstGeom>
          <a:noFill/>
          <a:ln w="57150" cap="flat" cmpd="sng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4427538" y="2205038"/>
            <a:ext cx="865187" cy="9350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8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zh-CN" altLang="en-US" sz="8000" b="1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6011863" y="2349500"/>
            <a:ext cx="1225550" cy="7921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符号解码</a:t>
            </a:r>
            <a:endParaRPr lang="zh-CN" altLang="en-US" b="1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7092950" y="3573463"/>
            <a:ext cx="1800225" cy="7921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>
                <a:latin typeface="Tahoma" panose="020B0604030504040204" pitchFamily="34" charset="0"/>
                <a:ea typeface="宋体" panose="02010600030101010101" pitchFamily="2" charset="-122"/>
              </a:rPr>
              <a:t>压缩数据</a:t>
            </a:r>
            <a:endParaRPr lang="zh-CN" altLang="en-US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6588125" y="4005263"/>
            <a:ext cx="503238" cy="0"/>
          </a:xfrm>
          <a:prstGeom prst="line">
            <a:avLst/>
          </a:prstGeom>
          <a:noFill/>
          <a:ln w="57150" cap="flat" cmpd="sng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 flipV="1">
            <a:off x="6588125" y="3213100"/>
            <a:ext cx="1588" cy="785813"/>
          </a:xfrm>
          <a:prstGeom prst="line">
            <a:avLst/>
          </a:prstGeom>
          <a:noFill/>
          <a:ln w="57150" cap="flat" cmpd="sng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051050" y="2276475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f(i)</a:t>
            </a:r>
            <a:endParaRPr lang="en-US" altLang="zh-CN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211638" y="3213100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u="sng"/>
              <a:t>f(i)</a:t>
            </a:r>
            <a:endParaRPr lang="zh-CN" altLang="en-US" u="sng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148263" y="1989138"/>
            <a:ext cx="16033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>
                <a:solidFill>
                  <a:srgbClr val="FF0000"/>
                </a:solidFill>
              </a:rPr>
              <a:t>e(i)=f(i)-</a:t>
            </a:r>
            <a:r>
              <a:rPr lang="zh-CN" altLang="en-US" b="1" u="sng">
                <a:solidFill>
                  <a:srgbClr val="FF0000"/>
                </a:solidFill>
              </a:rPr>
              <a:t>f(i)</a:t>
            </a:r>
            <a:endParaRPr lang="zh-CN" altLang="en-US" b="1" u="sng">
              <a:solidFill>
                <a:srgbClr val="FF0000"/>
              </a:solidFill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2286000" y="609600"/>
            <a:ext cx="4394200" cy="669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b">
            <a:normAutofit/>
            <a:flatTx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解</a:t>
            </a:r>
            <a:r>
              <a:rPr lang="en-US" altLang="x-none" b="1" dirty="0" err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码</a:t>
            </a:r>
            <a:endParaRPr lang="en-US" altLang="x-none" b="1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179388" y="2276475"/>
            <a:ext cx="1800225" cy="79375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图像数据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2700338" y="3644900"/>
            <a:ext cx="1800225" cy="7921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预测器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 flipV="1">
            <a:off x="1979613" y="2708275"/>
            <a:ext cx="2376487" cy="1588"/>
          </a:xfrm>
          <a:prstGeom prst="line">
            <a:avLst/>
          </a:prstGeom>
          <a:noFill/>
          <a:ln w="57150" cap="flat" cmpd="sng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24" name="Group 5"/>
          <p:cNvGrpSpPr/>
          <p:nvPr/>
        </p:nvGrpSpPr>
        <p:grpSpPr bwMode="auto">
          <a:xfrm>
            <a:off x="2266950" y="2708275"/>
            <a:ext cx="433388" cy="1368425"/>
            <a:chOff x="0" y="0"/>
            <a:chExt cx="681" cy="2155"/>
          </a:xfrm>
        </p:grpSpPr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2155"/>
            </a:xfrm>
            <a:prstGeom prst="line">
              <a:avLst/>
            </a:prstGeom>
            <a:noFill/>
            <a:ln w="57150" cap="flat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2" y="2138"/>
              <a:ext cx="679" cy="17"/>
            </a:xfrm>
            <a:prstGeom prst="line">
              <a:avLst/>
            </a:prstGeom>
            <a:noFill/>
            <a:ln w="57150" cap="flat" cmpd="sng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4500563" y="4076700"/>
            <a:ext cx="360362" cy="1588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4860925" y="3224213"/>
            <a:ext cx="0" cy="865187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5364163" y="2709863"/>
            <a:ext cx="647700" cy="0"/>
          </a:xfrm>
          <a:prstGeom prst="line">
            <a:avLst/>
          </a:prstGeom>
          <a:noFill/>
          <a:ln w="57150" cap="flat" cmpd="sng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4427538" y="2205038"/>
            <a:ext cx="865187" cy="9350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endParaRPr lang="zh-CN" altLang="en-US" sz="6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6011863" y="2349500"/>
            <a:ext cx="1225550" cy="7921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符号解码</a:t>
            </a:r>
            <a:endParaRPr lang="zh-CN" altLang="en-US" b="1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7092950" y="3573463"/>
            <a:ext cx="1800225" cy="7921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>
                <a:latin typeface="Tahoma" panose="020B0604030504040204" pitchFamily="34" charset="0"/>
                <a:ea typeface="宋体" panose="02010600030101010101" pitchFamily="2" charset="-122"/>
              </a:rPr>
              <a:t>压缩数据</a:t>
            </a:r>
            <a:endParaRPr lang="zh-CN" altLang="en-US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6588125" y="4005263"/>
            <a:ext cx="503238" cy="0"/>
          </a:xfrm>
          <a:prstGeom prst="line">
            <a:avLst/>
          </a:prstGeom>
          <a:noFill/>
          <a:ln w="57150" cap="flat" cmpd="sng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 flipV="1">
            <a:off x="6588125" y="3213100"/>
            <a:ext cx="1588" cy="785813"/>
          </a:xfrm>
          <a:prstGeom prst="line">
            <a:avLst/>
          </a:prstGeom>
          <a:noFill/>
          <a:ln w="57150" cap="flat" cmpd="sng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051050" y="2276475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</a:rPr>
              <a:t>f(i)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211638" y="3213100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u="sng">
                <a:solidFill>
                  <a:srgbClr val="FF0000"/>
                </a:solidFill>
              </a:rPr>
              <a:t>f(i)</a:t>
            </a:r>
            <a:endParaRPr lang="zh-CN" altLang="en-US" u="sng">
              <a:solidFill>
                <a:srgbClr val="FF0000"/>
              </a:solidFill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148263" y="1989138"/>
            <a:ext cx="16033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>
                <a:solidFill>
                  <a:srgbClr val="FF0000"/>
                </a:solidFill>
              </a:rPr>
              <a:t>e(i)=f(i)-</a:t>
            </a:r>
            <a:r>
              <a:rPr lang="zh-CN" altLang="en-US" b="1" u="sng">
                <a:solidFill>
                  <a:srgbClr val="FF0000"/>
                </a:solidFill>
              </a:rPr>
              <a:t>f(i)</a:t>
            </a:r>
            <a:endParaRPr lang="zh-CN" altLang="en-US" b="1" u="sng">
              <a:solidFill>
                <a:srgbClr val="FF0000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09600"/>
            <a:ext cx="4394200" cy="669925"/>
          </a:xfrm>
          <a:solidFill>
            <a:schemeClr val="accent1"/>
          </a:solidFill>
        </p:spPr>
        <p:txBody>
          <a:bodyPr anchor="b">
            <a:flatTx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解</a:t>
            </a:r>
            <a:r>
              <a:rPr lang="en-US" altLang="x-none" b="1" dirty="0" err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码</a:t>
            </a:r>
            <a:endParaRPr lang="en-US" altLang="x-none" b="1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/>
          <p:cNvSpPr txBox="1">
            <a:spLocks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CD7FD2F-F0A0-FA4A-AB31-4211FA0971FD}" type="slidenum">
              <a:rPr lang="zh-CN" altLang="en-US" sz="1400">
                <a:latin typeface="Tahoma" panose="020B0604030504040204" pitchFamily="34" charset="0"/>
              </a:rPr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93925" y="609600"/>
            <a:ext cx="4394200" cy="669925"/>
          </a:xfrm>
          <a:solidFill>
            <a:srgbClr val="0000CC"/>
          </a:solidFill>
        </p:spPr>
        <p:txBody>
          <a:bodyPr anchor="b">
            <a:flatTx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预测器</a:t>
            </a:r>
            <a:r>
              <a:rPr lang="x-none" altLang="en-US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 </a:t>
            </a:r>
            <a:endParaRPr lang="x-none" altLang="en-US" b="1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2292" name="Rectangle 19"/>
          <p:cNvSpPr>
            <a:spLocks noChangeArrowheads="1"/>
          </p:cNvSpPr>
          <p:nvPr/>
        </p:nvSpPr>
        <p:spPr bwMode="auto">
          <a:xfrm>
            <a:off x="468313" y="177323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线性预测     </a:t>
            </a:r>
            <a:endParaRPr lang="zh-CN" alt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979613" y="1846263"/>
            <a:ext cx="5400675" cy="20875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u="sng"/>
              <a:t>f(i)</a:t>
            </a:r>
            <a:r>
              <a:rPr lang="zh-CN" altLang="en-US" sz="2800"/>
              <a:t> = </a:t>
            </a:r>
            <a:r>
              <a:rPr lang="zh-CN" altLang="en-US" sz="2800">
                <a:sym typeface="Arial" panose="020B0604020202020204" pitchFamily="34" charset="0"/>
              </a:rPr>
              <a:t>∑a(k)f(i-k)      k = 1,...,m</a:t>
            </a:r>
            <a:endParaRPr lang="zh-CN" altLang="en-US" sz="2800">
              <a:sym typeface="Arial" panose="020B0604020202020204" pitchFamily="34" charset="0"/>
            </a:endParaRPr>
          </a:p>
          <a:p>
            <a:pPr algn="ctr" eaLnBrk="1" hangingPunct="1">
              <a:defRPr/>
            </a:pPr>
            <a:endParaRPr lang="zh-CN" altLang="en-US" sz="2800">
              <a:sym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zh-CN" altLang="en-US" sz="2800">
                <a:sym typeface="Arial" panose="020B0604020202020204" pitchFamily="34" charset="0"/>
              </a:rPr>
              <a:t>a(k) 是预测系数</a:t>
            </a:r>
            <a:endParaRPr lang="zh-CN" altLang="en-US" sz="2800">
              <a:sym typeface="Arial" panose="020B0604020202020204" pitchFamily="34" charset="0"/>
            </a:endParaRPr>
          </a:p>
        </p:txBody>
      </p:sp>
      <p:sp>
        <p:nvSpPr>
          <p:cNvPr id="12294" name="Rectangle 19"/>
          <p:cNvSpPr>
            <a:spLocks noChangeArrowheads="1"/>
          </p:cNvSpPr>
          <p:nvPr/>
        </p:nvSpPr>
        <p:spPr bwMode="auto">
          <a:xfrm>
            <a:off x="395288" y="400526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预测差值    </a:t>
            </a:r>
            <a:endParaRPr lang="zh-CN" alt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979613" y="4437063"/>
            <a:ext cx="5400675" cy="20875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/>
              <a:t>e(i) = f(i) - </a:t>
            </a:r>
            <a:r>
              <a:rPr lang="zh-CN" altLang="en-US" sz="2800" u="sng"/>
              <a:t>f(i)</a:t>
            </a:r>
            <a:r>
              <a:rPr lang="zh-CN" altLang="en-US" sz="2800"/>
              <a:t> 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 txBox="1">
            <a:spLocks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986AF5C-9A94-4648-9AE6-C97FB4940E01}" type="slidenum">
              <a:rPr lang="zh-CN" altLang="en-US" sz="1400">
                <a:latin typeface="Tahoma" panose="020B0604030504040204" pitchFamily="34" charset="0"/>
              </a:rPr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0688" y="609600"/>
            <a:ext cx="4394200" cy="669925"/>
          </a:xfrm>
          <a:solidFill>
            <a:srgbClr val="0000CC"/>
          </a:solidFill>
        </p:spPr>
        <p:txBody>
          <a:bodyPr anchor="b">
            <a:flatTx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几种常见线性预测</a:t>
            </a:r>
            <a:r>
              <a:rPr lang="x-none" altLang="en-US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x-none" altLang="en-US" b="1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701800"/>
            <a:ext cx="7920037" cy="3311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normAutofit fontScale="92500" lnSpcReduction="20000"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400" cap="none" dirty="0">
                <a:latin typeface="Times New Roman" panose="02020603050405020304" charset="0"/>
              </a:rPr>
              <a:t>前值预测：用同一行的前值预测</a:t>
            </a:r>
            <a:endParaRPr lang="zh-CN" altLang="en-US" sz="2400" cap="none" dirty="0">
              <a:latin typeface="Times New Roman" panose="02020603050405020304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u="sng" cap="none" dirty="0">
                <a:latin typeface="Times New Roman" panose="02020603050405020304" charset="0"/>
              </a:rPr>
              <a:t>f(j,i)</a:t>
            </a:r>
            <a:r>
              <a:rPr lang="zh-CN" altLang="en-US" sz="2400" cap="none" dirty="0">
                <a:latin typeface="Times New Roman" panose="02020603050405020304" charset="0"/>
              </a:rPr>
              <a:t>  =  a f(j,i-1)</a:t>
            </a:r>
            <a:endParaRPr lang="zh-CN" altLang="en-US" sz="2400" cap="none" dirty="0">
              <a:latin typeface="Times New Roman" panose="02020603050405020304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cap="none" dirty="0">
                <a:latin typeface="Times New Roman" panose="02020603050405020304" charset="0"/>
              </a:rPr>
              <a:t>一维预测：</a:t>
            </a:r>
            <a:r>
              <a:rPr lang="zh-CN" altLang="en-US" sz="2100" cap="none" dirty="0">
                <a:latin typeface="Times New Roman" panose="02020603050405020304" charset="0"/>
              </a:rPr>
              <a:t>用同一行的前几个值预测</a:t>
            </a:r>
            <a:endParaRPr lang="zh-CN" altLang="en-US" sz="2100" cap="none" dirty="0">
              <a:latin typeface="Times New Roman" panose="02020603050405020304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u="sng" cap="none" dirty="0"/>
              <a:t>f(j,i)</a:t>
            </a:r>
            <a:r>
              <a:rPr lang="zh-CN" altLang="en-US" sz="2400" cap="none" dirty="0"/>
              <a:t> = </a:t>
            </a:r>
            <a:r>
              <a:rPr lang="zh-CN" altLang="en-US" sz="2400" cap="none" dirty="0">
                <a:sym typeface="Arial" panose="020B0604020202020204" pitchFamily="34" charset="0"/>
              </a:rPr>
              <a:t>∑a(k)f(j,i-k)      k = 1,...,m</a:t>
            </a:r>
            <a:endParaRPr lang="zh-CN" altLang="en-US" sz="2400" cap="none" dirty="0">
              <a:sym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cap="none" dirty="0">
                <a:latin typeface="Times New Roman" panose="02020603050405020304" charset="0"/>
              </a:rPr>
              <a:t>二维预测:同一行的前几个值，前几行的值一起来预测</a:t>
            </a:r>
            <a:endParaRPr lang="zh-CN" altLang="en-US" sz="2400" cap="none" dirty="0">
              <a:latin typeface="Times New Roman" panose="02020603050405020304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u="sng" cap="none" dirty="0"/>
              <a:t>f(j,i)</a:t>
            </a:r>
            <a:r>
              <a:rPr lang="zh-CN" altLang="en-US" sz="2400" cap="none" dirty="0"/>
              <a:t> = </a:t>
            </a:r>
            <a:r>
              <a:rPr lang="zh-CN" altLang="en-US" sz="2400" cap="none" dirty="0">
                <a:sym typeface="Arial" panose="020B0604020202020204" pitchFamily="34" charset="0"/>
              </a:rPr>
              <a:t>∑∑a(h,k)f(j-h,i-k)      k = 1,...,m</a:t>
            </a:r>
            <a:endParaRPr lang="zh-CN" altLang="en-US" sz="2400" cap="none" dirty="0">
              <a:sym typeface="Arial" panose="020B0604020202020204" pitchFamily="34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cap="none" dirty="0">
                <a:sym typeface="Arial" panose="020B0604020202020204" pitchFamily="34" charset="0"/>
              </a:rPr>
              <a:t>                                           h = 1,...,n</a:t>
            </a:r>
            <a:endParaRPr lang="zh-CN" altLang="en-US" sz="2400" cap="none" dirty="0">
              <a:sym typeface="Arial" panose="020B0604020202020204" pitchFamily="34" charset="0"/>
            </a:endParaRPr>
          </a:p>
        </p:txBody>
      </p:sp>
      <p:pic>
        <p:nvPicPr>
          <p:cNvPr id="32772" name="Picture 15" descr="二维预测示意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013325"/>
            <a:ext cx="54102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 txBox="1">
            <a:spLocks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986AF5C-9A94-4648-9AE6-C97FB4940E01}" type="slidenum">
              <a:rPr lang="zh-CN" altLang="en-US" sz="1400">
                <a:latin typeface="Tahoma" panose="020B0604030504040204" pitchFamily="34" charset="0"/>
              </a:rPr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0688" y="609600"/>
            <a:ext cx="4394200" cy="669925"/>
          </a:xfrm>
          <a:solidFill>
            <a:srgbClr val="0000CC"/>
          </a:solidFill>
        </p:spPr>
        <p:txBody>
          <a:bodyPr anchor="b">
            <a:flatTx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几种常见线性预测</a:t>
            </a:r>
            <a:r>
              <a:rPr lang="x-none" altLang="en-US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x-none" altLang="en-US" b="1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701800"/>
            <a:ext cx="7920037" cy="3311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normAutofit fontScale="92500" lnSpcReduction="20000"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400" cap="none" dirty="0">
                <a:latin typeface="Times New Roman" panose="02020603050405020304" charset="0"/>
              </a:rPr>
              <a:t>前值预测：用同一行的前值预测</a:t>
            </a:r>
            <a:endParaRPr lang="zh-CN" altLang="en-US" sz="2400" cap="none" dirty="0">
              <a:latin typeface="Times New Roman" panose="02020603050405020304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u="sng" cap="none" dirty="0">
                <a:latin typeface="Times New Roman" panose="02020603050405020304" charset="0"/>
              </a:rPr>
              <a:t>f(j,i)</a:t>
            </a:r>
            <a:r>
              <a:rPr lang="zh-CN" altLang="en-US" sz="2400" cap="none" dirty="0">
                <a:latin typeface="Times New Roman" panose="02020603050405020304" charset="0"/>
              </a:rPr>
              <a:t>  =  a f(j,i-1)</a:t>
            </a:r>
            <a:endParaRPr lang="zh-CN" altLang="en-US" sz="2400" cap="none" dirty="0">
              <a:latin typeface="Times New Roman" panose="02020603050405020304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cap="none" dirty="0">
                <a:latin typeface="Times New Roman" panose="02020603050405020304" charset="0"/>
              </a:rPr>
              <a:t>一维预测：</a:t>
            </a:r>
            <a:r>
              <a:rPr lang="zh-CN" altLang="en-US" sz="2100" cap="none" dirty="0">
                <a:latin typeface="Times New Roman" panose="02020603050405020304" charset="0"/>
              </a:rPr>
              <a:t>用同一行的前几个值预测</a:t>
            </a:r>
            <a:endParaRPr lang="zh-CN" altLang="en-US" sz="2100" cap="none" dirty="0">
              <a:latin typeface="Times New Roman" panose="02020603050405020304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u="sng" cap="none" dirty="0"/>
              <a:t>f(j,i)</a:t>
            </a:r>
            <a:r>
              <a:rPr lang="zh-CN" altLang="en-US" sz="2400" cap="none" dirty="0"/>
              <a:t> = </a:t>
            </a:r>
            <a:r>
              <a:rPr lang="zh-CN" altLang="en-US" sz="2400" cap="none" dirty="0">
                <a:sym typeface="Arial" panose="020B0604020202020204" pitchFamily="34" charset="0"/>
              </a:rPr>
              <a:t>∑a(k)f(j,i-k)      k = 1,...,m</a:t>
            </a:r>
            <a:endParaRPr lang="zh-CN" altLang="en-US" sz="2400" cap="none" dirty="0">
              <a:sym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cap="none" dirty="0">
                <a:latin typeface="Times New Roman" panose="02020603050405020304" charset="0"/>
              </a:rPr>
              <a:t>二维预测:同一行的前几个值，前几行的值一起来预测</a:t>
            </a:r>
            <a:endParaRPr lang="zh-CN" altLang="en-US" sz="2400" cap="none" dirty="0">
              <a:latin typeface="Times New Roman" panose="02020603050405020304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u="sng" cap="none" dirty="0"/>
              <a:t>f(j,i)</a:t>
            </a:r>
            <a:r>
              <a:rPr lang="zh-CN" altLang="en-US" sz="2400" cap="none" dirty="0"/>
              <a:t> = </a:t>
            </a:r>
            <a:r>
              <a:rPr lang="zh-CN" altLang="en-US" sz="2400" cap="none" dirty="0">
                <a:sym typeface="Arial" panose="020B0604020202020204" pitchFamily="34" charset="0"/>
              </a:rPr>
              <a:t>∑∑a(h,k)f(j-h,i-k)      k = 1,...,m</a:t>
            </a:r>
            <a:endParaRPr lang="zh-CN" altLang="en-US" sz="2400" cap="none" dirty="0">
              <a:sym typeface="Arial" panose="020B0604020202020204" pitchFamily="34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cap="none" dirty="0">
                <a:sym typeface="Arial" panose="020B0604020202020204" pitchFamily="34" charset="0"/>
              </a:rPr>
              <a:t>                                           h = 1,...,n</a:t>
            </a:r>
            <a:endParaRPr lang="zh-CN" altLang="en-US" sz="2400" cap="none" dirty="0">
              <a:sym typeface="Arial" panose="020B0604020202020204" pitchFamily="34" charset="0"/>
            </a:endParaRPr>
          </a:p>
        </p:txBody>
      </p:sp>
      <p:pic>
        <p:nvPicPr>
          <p:cNvPr id="32772" name="Picture 15" descr="二维预测示意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013325"/>
            <a:ext cx="54102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任意多边形: 形状 5"/>
          <p:cNvSpPr/>
          <p:nvPr/>
        </p:nvSpPr>
        <p:spPr>
          <a:xfrm>
            <a:off x="3367668" y="4828478"/>
            <a:ext cx="3010830" cy="1862254"/>
          </a:xfrm>
          <a:custGeom>
            <a:avLst/>
            <a:gdLst>
              <a:gd name="connsiteX0" fmla="*/ 256478 w 3010830"/>
              <a:gd name="connsiteY0" fmla="*/ 1761893 h 1862254"/>
              <a:gd name="connsiteX1" fmla="*/ 211873 w 3010830"/>
              <a:gd name="connsiteY1" fmla="*/ 1706137 h 1862254"/>
              <a:gd name="connsiteX2" fmla="*/ 189571 w 3010830"/>
              <a:gd name="connsiteY2" fmla="*/ 1628078 h 1862254"/>
              <a:gd name="connsiteX3" fmla="*/ 167269 w 3010830"/>
              <a:gd name="connsiteY3" fmla="*/ 1561171 h 1862254"/>
              <a:gd name="connsiteX4" fmla="*/ 144966 w 3010830"/>
              <a:gd name="connsiteY4" fmla="*/ 1494263 h 1862254"/>
              <a:gd name="connsiteX5" fmla="*/ 133815 w 3010830"/>
              <a:gd name="connsiteY5" fmla="*/ 1449659 h 1862254"/>
              <a:gd name="connsiteX6" fmla="*/ 111512 w 3010830"/>
              <a:gd name="connsiteY6" fmla="*/ 1382751 h 1862254"/>
              <a:gd name="connsiteX7" fmla="*/ 89210 w 3010830"/>
              <a:gd name="connsiteY7" fmla="*/ 1304693 h 1862254"/>
              <a:gd name="connsiteX8" fmla="*/ 78059 w 3010830"/>
              <a:gd name="connsiteY8" fmla="*/ 1215483 h 1862254"/>
              <a:gd name="connsiteX9" fmla="*/ 55756 w 3010830"/>
              <a:gd name="connsiteY9" fmla="*/ 1148576 h 1862254"/>
              <a:gd name="connsiteX10" fmla="*/ 44605 w 3010830"/>
              <a:gd name="connsiteY10" fmla="*/ 1037063 h 1862254"/>
              <a:gd name="connsiteX11" fmla="*/ 22303 w 3010830"/>
              <a:gd name="connsiteY11" fmla="*/ 858644 h 1862254"/>
              <a:gd name="connsiteX12" fmla="*/ 11152 w 3010830"/>
              <a:gd name="connsiteY12" fmla="*/ 646771 h 1862254"/>
              <a:gd name="connsiteX13" fmla="*/ 0 w 3010830"/>
              <a:gd name="connsiteY13" fmla="*/ 579863 h 1862254"/>
              <a:gd name="connsiteX14" fmla="*/ 11152 w 3010830"/>
              <a:gd name="connsiteY14" fmla="*/ 278781 h 1862254"/>
              <a:gd name="connsiteX15" fmla="*/ 44605 w 3010830"/>
              <a:gd name="connsiteY15" fmla="*/ 223024 h 1862254"/>
              <a:gd name="connsiteX16" fmla="*/ 55756 w 3010830"/>
              <a:gd name="connsiteY16" fmla="*/ 189571 h 1862254"/>
              <a:gd name="connsiteX17" fmla="*/ 89210 w 3010830"/>
              <a:gd name="connsiteY17" fmla="*/ 178420 h 1862254"/>
              <a:gd name="connsiteX18" fmla="*/ 144966 w 3010830"/>
              <a:gd name="connsiteY18" fmla="*/ 144966 h 1862254"/>
              <a:gd name="connsiteX19" fmla="*/ 234176 w 3010830"/>
              <a:gd name="connsiteY19" fmla="*/ 100361 h 1862254"/>
              <a:gd name="connsiteX20" fmla="*/ 267630 w 3010830"/>
              <a:gd name="connsiteY20" fmla="*/ 89210 h 1862254"/>
              <a:gd name="connsiteX21" fmla="*/ 301083 w 3010830"/>
              <a:gd name="connsiteY21" fmla="*/ 78059 h 1862254"/>
              <a:gd name="connsiteX22" fmla="*/ 345688 w 3010830"/>
              <a:gd name="connsiteY22" fmla="*/ 66907 h 1862254"/>
              <a:gd name="connsiteX23" fmla="*/ 836342 w 3010830"/>
              <a:gd name="connsiteY23" fmla="*/ 55756 h 1862254"/>
              <a:gd name="connsiteX24" fmla="*/ 1326995 w 3010830"/>
              <a:gd name="connsiteY24" fmla="*/ 33454 h 1862254"/>
              <a:gd name="connsiteX25" fmla="*/ 1494264 w 3010830"/>
              <a:gd name="connsiteY25" fmla="*/ 22302 h 1862254"/>
              <a:gd name="connsiteX26" fmla="*/ 1616927 w 3010830"/>
              <a:gd name="connsiteY26" fmla="*/ 11151 h 1862254"/>
              <a:gd name="connsiteX27" fmla="*/ 2107581 w 3010830"/>
              <a:gd name="connsiteY27" fmla="*/ 0 h 1862254"/>
              <a:gd name="connsiteX28" fmla="*/ 2252547 w 3010830"/>
              <a:gd name="connsiteY28" fmla="*/ 11151 h 1862254"/>
              <a:gd name="connsiteX29" fmla="*/ 2375210 w 3010830"/>
              <a:gd name="connsiteY29" fmla="*/ 44605 h 1862254"/>
              <a:gd name="connsiteX30" fmla="*/ 2520176 w 3010830"/>
              <a:gd name="connsiteY30" fmla="*/ 66907 h 1862254"/>
              <a:gd name="connsiteX31" fmla="*/ 2564781 w 3010830"/>
              <a:gd name="connsiteY31" fmla="*/ 78059 h 1862254"/>
              <a:gd name="connsiteX32" fmla="*/ 2687444 w 3010830"/>
              <a:gd name="connsiteY32" fmla="*/ 89210 h 1862254"/>
              <a:gd name="connsiteX33" fmla="*/ 2754352 w 3010830"/>
              <a:gd name="connsiteY33" fmla="*/ 111512 h 1862254"/>
              <a:gd name="connsiteX34" fmla="*/ 2787805 w 3010830"/>
              <a:gd name="connsiteY34" fmla="*/ 122663 h 1862254"/>
              <a:gd name="connsiteX35" fmla="*/ 2854712 w 3010830"/>
              <a:gd name="connsiteY35" fmla="*/ 167268 h 1862254"/>
              <a:gd name="connsiteX36" fmla="*/ 2910469 w 3010830"/>
              <a:gd name="connsiteY36" fmla="*/ 234176 h 1862254"/>
              <a:gd name="connsiteX37" fmla="*/ 2955073 w 3010830"/>
              <a:gd name="connsiteY37" fmla="*/ 256478 h 1862254"/>
              <a:gd name="connsiteX38" fmla="*/ 2988527 w 3010830"/>
              <a:gd name="connsiteY38" fmla="*/ 323385 h 1862254"/>
              <a:gd name="connsiteX39" fmla="*/ 3010830 w 3010830"/>
              <a:gd name="connsiteY39" fmla="*/ 401444 h 1862254"/>
              <a:gd name="connsiteX40" fmla="*/ 2988527 w 3010830"/>
              <a:gd name="connsiteY40" fmla="*/ 524107 h 1862254"/>
              <a:gd name="connsiteX41" fmla="*/ 2966225 w 3010830"/>
              <a:gd name="connsiteY41" fmla="*/ 546410 h 1862254"/>
              <a:gd name="connsiteX42" fmla="*/ 2943922 w 3010830"/>
              <a:gd name="connsiteY42" fmla="*/ 613317 h 1862254"/>
              <a:gd name="connsiteX43" fmla="*/ 2910469 w 3010830"/>
              <a:gd name="connsiteY43" fmla="*/ 769434 h 1862254"/>
              <a:gd name="connsiteX44" fmla="*/ 2899317 w 3010830"/>
              <a:gd name="connsiteY44" fmla="*/ 802888 h 1862254"/>
              <a:gd name="connsiteX45" fmla="*/ 2854712 w 3010830"/>
              <a:gd name="connsiteY45" fmla="*/ 858644 h 1862254"/>
              <a:gd name="connsiteX46" fmla="*/ 2798956 w 3010830"/>
              <a:gd name="connsiteY46" fmla="*/ 903249 h 1862254"/>
              <a:gd name="connsiteX47" fmla="*/ 2776654 w 3010830"/>
              <a:gd name="connsiteY47" fmla="*/ 936702 h 1862254"/>
              <a:gd name="connsiteX48" fmla="*/ 2732049 w 3010830"/>
              <a:gd name="connsiteY48" fmla="*/ 947854 h 1862254"/>
              <a:gd name="connsiteX49" fmla="*/ 2687444 w 3010830"/>
              <a:gd name="connsiteY49" fmla="*/ 970156 h 1862254"/>
              <a:gd name="connsiteX50" fmla="*/ 2653991 w 3010830"/>
              <a:gd name="connsiteY50" fmla="*/ 992459 h 1862254"/>
              <a:gd name="connsiteX51" fmla="*/ 2587083 w 3010830"/>
              <a:gd name="connsiteY51" fmla="*/ 1014761 h 1862254"/>
              <a:gd name="connsiteX52" fmla="*/ 2442117 w 3010830"/>
              <a:gd name="connsiteY52" fmla="*/ 1048215 h 1862254"/>
              <a:gd name="connsiteX53" fmla="*/ 2375210 w 3010830"/>
              <a:gd name="connsiteY53" fmla="*/ 1059366 h 1862254"/>
              <a:gd name="connsiteX54" fmla="*/ 1460810 w 3010830"/>
              <a:gd name="connsiteY54" fmla="*/ 1070517 h 1862254"/>
              <a:gd name="connsiteX55" fmla="*/ 1416205 w 3010830"/>
              <a:gd name="connsiteY55" fmla="*/ 1081668 h 1862254"/>
              <a:gd name="connsiteX56" fmla="*/ 1315844 w 3010830"/>
              <a:gd name="connsiteY56" fmla="*/ 1092820 h 1862254"/>
              <a:gd name="connsiteX57" fmla="*/ 1248937 w 3010830"/>
              <a:gd name="connsiteY57" fmla="*/ 1115122 h 1862254"/>
              <a:gd name="connsiteX58" fmla="*/ 1170878 w 3010830"/>
              <a:gd name="connsiteY58" fmla="*/ 1137424 h 1862254"/>
              <a:gd name="connsiteX59" fmla="*/ 1126273 w 3010830"/>
              <a:gd name="connsiteY59" fmla="*/ 1182029 h 1862254"/>
              <a:gd name="connsiteX60" fmla="*/ 1081669 w 3010830"/>
              <a:gd name="connsiteY60" fmla="*/ 1248937 h 1862254"/>
              <a:gd name="connsiteX61" fmla="*/ 1014761 w 3010830"/>
              <a:gd name="connsiteY61" fmla="*/ 1326995 h 1862254"/>
              <a:gd name="connsiteX62" fmla="*/ 981308 w 3010830"/>
              <a:gd name="connsiteY62" fmla="*/ 1393902 h 1862254"/>
              <a:gd name="connsiteX63" fmla="*/ 970156 w 3010830"/>
              <a:gd name="connsiteY63" fmla="*/ 1427356 h 1862254"/>
              <a:gd name="connsiteX64" fmla="*/ 947854 w 3010830"/>
              <a:gd name="connsiteY64" fmla="*/ 1460810 h 1862254"/>
              <a:gd name="connsiteX65" fmla="*/ 914400 w 3010830"/>
              <a:gd name="connsiteY65" fmla="*/ 1527717 h 1862254"/>
              <a:gd name="connsiteX66" fmla="*/ 880947 w 3010830"/>
              <a:gd name="connsiteY66" fmla="*/ 1628078 h 1862254"/>
              <a:gd name="connsiteX67" fmla="*/ 869795 w 3010830"/>
              <a:gd name="connsiteY67" fmla="*/ 1661532 h 1862254"/>
              <a:gd name="connsiteX68" fmla="*/ 802888 w 3010830"/>
              <a:gd name="connsiteY68" fmla="*/ 1750742 h 1862254"/>
              <a:gd name="connsiteX69" fmla="*/ 791737 w 3010830"/>
              <a:gd name="connsiteY69" fmla="*/ 1784195 h 1862254"/>
              <a:gd name="connsiteX70" fmla="*/ 758283 w 3010830"/>
              <a:gd name="connsiteY70" fmla="*/ 1795346 h 1862254"/>
              <a:gd name="connsiteX71" fmla="*/ 724830 w 3010830"/>
              <a:gd name="connsiteY71" fmla="*/ 1817649 h 1862254"/>
              <a:gd name="connsiteX72" fmla="*/ 657922 w 3010830"/>
              <a:gd name="connsiteY72" fmla="*/ 1839951 h 1862254"/>
              <a:gd name="connsiteX73" fmla="*/ 624469 w 3010830"/>
              <a:gd name="connsiteY73" fmla="*/ 1851102 h 1862254"/>
              <a:gd name="connsiteX74" fmla="*/ 591015 w 3010830"/>
              <a:gd name="connsiteY74" fmla="*/ 1862254 h 1862254"/>
              <a:gd name="connsiteX75" fmla="*/ 367991 w 3010830"/>
              <a:gd name="connsiteY75" fmla="*/ 1851102 h 1862254"/>
              <a:gd name="connsiteX76" fmla="*/ 312234 w 3010830"/>
              <a:gd name="connsiteY76" fmla="*/ 1839951 h 1862254"/>
              <a:gd name="connsiteX77" fmla="*/ 245327 w 3010830"/>
              <a:gd name="connsiteY77" fmla="*/ 1817649 h 1862254"/>
              <a:gd name="connsiteX78" fmla="*/ 234176 w 3010830"/>
              <a:gd name="connsiteY78" fmla="*/ 1784195 h 1862254"/>
              <a:gd name="connsiteX79" fmla="*/ 211873 w 3010830"/>
              <a:gd name="connsiteY79" fmla="*/ 1761893 h 1862254"/>
              <a:gd name="connsiteX80" fmla="*/ 189571 w 3010830"/>
              <a:gd name="connsiteY80" fmla="*/ 1639229 h 186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010830" h="1862254">
                <a:moveTo>
                  <a:pt x="256478" y="1761893"/>
                </a:moveTo>
                <a:cubicBezTo>
                  <a:pt x="241610" y="1743308"/>
                  <a:pt x="224487" y="1726320"/>
                  <a:pt x="211873" y="1706137"/>
                </a:cubicBezTo>
                <a:cubicBezTo>
                  <a:pt x="204667" y="1694607"/>
                  <a:pt x="192111" y="1636545"/>
                  <a:pt x="189571" y="1628078"/>
                </a:cubicBezTo>
                <a:cubicBezTo>
                  <a:pt x="182816" y="1605561"/>
                  <a:pt x="174703" y="1583473"/>
                  <a:pt x="167269" y="1561171"/>
                </a:cubicBezTo>
                <a:lnTo>
                  <a:pt x="144966" y="1494263"/>
                </a:lnTo>
                <a:cubicBezTo>
                  <a:pt x="141249" y="1479395"/>
                  <a:pt x="138219" y="1464338"/>
                  <a:pt x="133815" y="1449659"/>
                </a:cubicBezTo>
                <a:cubicBezTo>
                  <a:pt x="127060" y="1427141"/>
                  <a:pt x="117214" y="1405558"/>
                  <a:pt x="111512" y="1382751"/>
                </a:cubicBezTo>
                <a:cubicBezTo>
                  <a:pt x="97510" y="1326743"/>
                  <a:pt x="105207" y="1352685"/>
                  <a:pt x="89210" y="1304693"/>
                </a:cubicBezTo>
                <a:cubicBezTo>
                  <a:pt x="85493" y="1274956"/>
                  <a:pt x="84338" y="1244786"/>
                  <a:pt x="78059" y="1215483"/>
                </a:cubicBezTo>
                <a:cubicBezTo>
                  <a:pt x="73133" y="1192496"/>
                  <a:pt x="55756" y="1148576"/>
                  <a:pt x="55756" y="1148576"/>
                </a:cubicBezTo>
                <a:cubicBezTo>
                  <a:pt x="52039" y="1111405"/>
                  <a:pt x="48887" y="1074173"/>
                  <a:pt x="44605" y="1037063"/>
                </a:cubicBezTo>
                <a:cubicBezTo>
                  <a:pt x="37735" y="977522"/>
                  <a:pt x="22303" y="858644"/>
                  <a:pt x="22303" y="858644"/>
                </a:cubicBezTo>
                <a:cubicBezTo>
                  <a:pt x="18586" y="788020"/>
                  <a:pt x="16792" y="717268"/>
                  <a:pt x="11152" y="646771"/>
                </a:cubicBezTo>
                <a:cubicBezTo>
                  <a:pt x="9349" y="624233"/>
                  <a:pt x="0" y="602473"/>
                  <a:pt x="0" y="579863"/>
                </a:cubicBezTo>
                <a:cubicBezTo>
                  <a:pt x="0" y="479434"/>
                  <a:pt x="4471" y="378988"/>
                  <a:pt x="11152" y="278781"/>
                </a:cubicBezTo>
                <a:cubicBezTo>
                  <a:pt x="13220" y="247761"/>
                  <a:pt x="25089" y="242541"/>
                  <a:pt x="44605" y="223024"/>
                </a:cubicBezTo>
                <a:cubicBezTo>
                  <a:pt x="48322" y="211873"/>
                  <a:pt x="47444" y="197882"/>
                  <a:pt x="55756" y="189571"/>
                </a:cubicBezTo>
                <a:cubicBezTo>
                  <a:pt x="64068" y="181259"/>
                  <a:pt x="79131" y="184468"/>
                  <a:pt x="89210" y="178420"/>
                </a:cubicBezTo>
                <a:cubicBezTo>
                  <a:pt x="165745" y="132498"/>
                  <a:pt x="50196" y="176555"/>
                  <a:pt x="144966" y="144966"/>
                </a:cubicBezTo>
                <a:cubicBezTo>
                  <a:pt x="183892" y="106040"/>
                  <a:pt x="157295" y="125987"/>
                  <a:pt x="234176" y="100361"/>
                </a:cubicBezTo>
                <a:lnTo>
                  <a:pt x="267630" y="89210"/>
                </a:lnTo>
                <a:cubicBezTo>
                  <a:pt x="278781" y="85493"/>
                  <a:pt x="289680" y="80910"/>
                  <a:pt x="301083" y="78059"/>
                </a:cubicBezTo>
                <a:cubicBezTo>
                  <a:pt x="315951" y="74342"/>
                  <a:pt x="330375" y="67545"/>
                  <a:pt x="345688" y="66907"/>
                </a:cubicBezTo>
                <a:cubicBezTo>
                  <a:pt x="509140" y="60096"/>
                  <a:pt x="672791" y="59473"/>
                  <a:pt x="836342" y="55756"/>
                </a:cubicBezTo>
                <a:cubicBezTo>
                  <a:pt x="1343125" y="25946"/>
                  <a:pt x="618435" y="67196"/>
                  <a:pt x="1326995" y="33454"/>
                </a:cubicBezTo>
                <a:cubicBezTo>
                  <a:pt x="1382812" y="30796"/>
                  <a:pt x="1438548" y="26588"/>
                  <a:pt x="1494264" y="22302"/>
                </a:cubicBezTo>
                <a:cubicBezTo>
                  <a:pt x="1535199" y="19153"/>
                  <a:pt x="1575898" y="12643"/>
                  <a:pt x="1616927" y="11151"/>
                </a:cubicBezTo>
                <a:cubicBezTo>
                  <a:pt x="1780413" y="5206"/>
                  <a:pt x="1944030" y="3717"/>
                  <a:pt x="2107581" y="0"/>
                </a:cubicBezTo>
                <a:cubicBezTo>
                  <a:pt x="2155903" y="3717"/>
                  <a:pt x="2204569" y="4297"/>
                  <a:pt x="2252547" y="11151"/>
                </a:cubicBezTo>
                <a:cubicBezTo>
                  <a:pt x="2379363" y="29268"/>
                  <a:pt x="2302629" y="26460"/>
                  <a:pt x="2375210" y="44605"/>
                </a:cubicBezTo>
                <a:cubicBezTo>
                  <a:pt x="2426296" y="57376"/>
                  <a:pt x="2466007" y="60136"/>
                  <a:pt x="2520176" y="66907"/>
                </a:cubicBezTo>
                <a:cubicBezTo>
                  <a:pt x="2535044" y="70624"/>
                  <a:pt x="2549589" y="76033"/>
                  <a:pt x="2564781" y="78059"/>
                </a:cubicBezTo>
                <a:cubicBezTo>
                  <a:pt x="2605477" y="83485"/>
                  <a:pt x="2647012" y="82075"/>
                  <a:pt x="2687444" y="89210"/>
                </a:cubicBezTo>
                <a:cubicBezTo>
                  <a:pt x="2710595" y="93295"/>
                  <a:pt x="2732049" y="104078"/>
                  <a:pt x="2754352" y="111512"/>
                </a:cubicBezTo>
                <a:lnTo>
                  <a:pt x="2787805" y="122663"/>
                </a:lnTo>
                <a:cubicBezTo>
                  <a:pt x="2810107" y="137531"/>
                  <a:pt x="2839844" y="144966"/>
                  <a:pt x="2854712" y="167268"/>
                </a:cubicBezTo>
                <a:cubicBezTo>
                  <a:pt x="2872496" y="193943"/>
                  <a:pt x="2883150" y="214662"/>
                  <a:pt x="2910469" y="234176"/>
                </a:cubicBezTo>
                <a:cubicBezTo>
                  <a:pt x="2923996" y="243838"/>
                  <a:pt x="2940205" y="249044"/>
                  <a:pt x="2955073" y="256478"/>
                </a:cubicBezTo>
                <a:cubicBezTo>
                  <a:pt x="2983107" y="340574"/>
                  <a:pt x="2945290" y="236909"/>
                  <a:pt x="2988527" y="323385"/>
                </a:cubicBezTo>
                <a:cubicBezTo>
                  <a:pt x="2996524" y="339379"/>
                  <a:pt x="3007258" y="387157"/>
                  <a:pt x="3010830" y="401444"/>
                </a:cubicBezTo>
                <a:cubicBezTo>
                  <a:pt x="3009293" y="413742"/>
                  <a:pt x="3004812" y="496965"/>
                  <a:pt x="2988527" y="524107"/>
                </a:cubicBezTo>
                <a:cubicBezTo>
                  <a:pt x="2983118" y="533122"/>
                  <a:pt x="2973659" y="538976"/>
                  <a:pt x="2966225" y="546410"/>
                </a:cubicBezTo>
                <a:cubicBezTo>
                  <a:pt x="2958791" y="568712"/>
                  <a:pt x="2946838" y="589990"/>
                  <a:pt x="2943922" y="613317"/>
                </a:cubicBezTo>
                <a:cubicBezTo>
                  <a:pt x="2929856" y="725849"/>
                  <a:pt x="2942247" y="674101"/>
                  <a:pt x="2910469" y="769434"/>
                </a:cubicBezTo>
                <a:cubicBezTo>
                  <a:pt x="2906752" y="780585"/>
                  <a:pt x="2905837" y="793107"/>
                  <a:pt x="2899317" y="802888"/>
                </a:cubicBezTo>
                <a:cubicBezTo>
                  <a:pt x="2830674" y="905856"/>
                  <a:pt x="2918270" y="779196"/>
                  <a:pt x="2854712" y="858644"/>
                </a:cubicBezTo>
                <a:cubicBezTo>
                  <a:pt x="2818028" y="904499"/>
                  <a:pt x="2852020" y="885562"/>
                  <a:pt x="2798956" y="903249"/>
                </a:cubicBezTo>
                <a:cubicBezTo>
                  <a:pt x="2791522" y="914400"/>
                  <a:pt x="2787805" y="929268"/>
                  <a:pt x="2776654" y="936702"/>
                </a:cubicBezTo>
                <a:cubicBezTo>
                  <a:pt x="2763902" y="945203"/>
                  <a:pt x="2746399" y="942473"/>
                  <a:pt x="2732049" y="947854"/>
                </a:cubicBezTo>
                <a:cubicBezTo>
                  <a:pt x="2716484" y="953691"/>
                  <a:pt x="2701877" y="961909"/>
                  <a:pt x="2687444" y="970156"/>
                </a:cubicBezTo>
                <a:cubicBezTo>
                  <a:pt x="2675808" y="976805"/>
                  <a:pt x="2666238" y="987016"/>
                  <a:pt x="2653991" y="992459"/>
                </a:cubicBezTo>
                <a:cubicBezTo>
                  <a:pt x="2632508" y="1002007"/>
                  <a:pt x="2609386" y="1007327"/>
                  <a:pt x="2587083" y="1014761"/>
                </a:cubicBezTo>
                <a:cubicBezTo>
                  <a:pt x="2525297" y="1035356"/>
                  <a:pt x="2540552" y="1031809"/>
                  <a:pt x="2442117" y="1048215"/>
                </a:cubicBezTo>
                <a:cubicBezTo>
                  <a:pt x="2419815" y="1051932"/>
                  <a:pt x="2397814" y="1058852"/>
                  <a:pt x="2375210" y="1059366"/>
                </a:cubicBezTo>
                <a:cubicBezTo>
                  <a:pt x="2070466" y="1066292"/>
                  <a:pt x="1765610" y="1066800"/>
                  <a:pt x="1460810" y="1070517"/>
                </a:cubicBezTo>
                <a:cubicBezTo>
                  <a:pt x="1445942" y="1074234"/>
                  <a:pt x="1431353" y="1079338"/>
                  <a:pt x="1416205" y="1081668"/>
                </a:cubicBezTo>
                <a:cubicBezTo>
                  <a:pt x="1382937" y="1086786"/>
                  <a:pt x="1348850" y="1086219"/>
                  <a:pt x="1315844" y="1092820"/>
                </a:cubicBezTo>
                <a:cubicBezTo>
                  <a:pt x="1292792" y="1097430"/>
                  <a:pt x="1271744" y="1109420"/>
                  <a:pt x="1248937" y="1115122"/>
                </a:cubicBezTo>
                <a:cubicBezTo>
                  <a:pt x="1192928" y="1129124"/>
                  <a:pt x="1218871" y="1121427"/>
                  <a:pt x="1170878" y="1137424"/>
                </a:cubicBezTo>
                <a:cubicBezTo>
                  <a:pt x="1156010" y="1152292"/>
                  <a:pt x="1137936" y="1164533"/>
                  <a:pt x="1126273" y="1182029"/>
                </a:cubicBezTo>
                <a:cubicBezTo>
                  <a:pt x="1111405" y="1204332"/>
                  <a:pt x="1100622" y="1229984"/>
                  <a:pt x="1081669" y="1248937"/>
                </a:cubicBezTo>
                <a:cubicBezTo>
                  <a:pt x="1027587" y="1303019"/>
                  <a:pt x="1048728" y="1276047"/>
                  <a:pt x="1014761" y="1326995"/>
                </a:cubicBezTo>
                <a:cubicBezTo>
                  <a:pt x="986735" y="1411077"/>
                  <a:pt x="1024539" y="1307442"/>
                  <a:pt x="981308" y="1393902"/>
                </a:cubicBezTo>
                <a:cubicBezTo>
                  <a:pt x="976051" y="1404416"/>
                  <a:pt x="975413" y="1416842"/>
                  <a:pt x="970156" y="1427356"/>
                </a:cubicBezTo>
                <a:cubicBezTo>
                  <a:pt x="964162" y="1439343"/>
                  <a:pt x="953848" y="1448823"/>
                  <a:pt x="947854" y="1460810"/>
                </a:cubicBezTo>
                <a:cubicBezTo>
                  <a:pt x="901691" y="1553138"/>
                  <a:pt x="978312" y="1431850"/>
                  <a:pt x="914400" y="1527717"/>
                </a:cubicBezTo>
                <a:lnTo>
                  <a:pt x="880947" y="1628078"/>
                </a:lnTo>
                <a:cubicBezTo>
                  <a:pt x="877230" y="1639229"/>
                  <a:pt x="876315" y="1651752"/>
                  <a:pt x="869795" y="1661532"/>
                </a:cubicBezTo>
                <a:cubicBezTo>
                  <a:pt x="819359" y="1737187"/>
                  <a:pt x="844144" y="1709486"/>
                  <a:pt x="802888" y="1750742"/>
                </a:cubicBezTo>
                <a:cubicBezTo>
                  <a:pt x="799171" y="1761893"/>
                  <a:pt x="800049" y="1775884"/>
                  <a:pt x="791737" y="1784195"/>
                </a:cubicBezTo>
                <a:cubicBezTo>
                  <a:pt x="783425" y="1792507"/>
                  <a:pt x="768797" y="1790089"/>
                  <a:pt x="758283" y="1795346"/>
                </a:cubicBezTo>
                <a:cubicBezTo>
                  <a:pt x="746296" y="1801340"/>
                  <a:pt x="737077" y="1812206"/>
                  <a:pt x="724830" y="1817649"/>
                </a:cubicBezTo>
                <a:cubicBezTo>
                  <a:pt x="703347" y="1827197"/>
                  <a:pt x="680225" y="1832517"/>
                  <a:pt x="657922" y="1839951"/>
                </a:cubicBezTo>
                <a:lnTo>
                  <a:pt x="624469" y="1851102"/>
                </a:lnTo>
                <a:lnTo>
                  <a:pt x="591015" y="1862254"/>
                </a:lnTo>
                <a:cubicBezTo>
                  <a:pt x="516674" y="1858537"/>
                  <a:pt x="442188" y="1857038"/>
                  <a:pt x="367991" y="1851102"/>
                </a:cubicBezTo>
                <a:cubicBezTo>
                  <a:pt x="349098" y="1849590"/>
                  <a:pt x="330520" y="1844938"/>
                  <a:pt x="312234" y="1839951"/>
                </a:cubicBezTo>
                <a:cubicBezTo>
                  <a:pt x="289554" y="1833766"/>
                  <a:pt x="245327" y="1817649"/>
                  <a:pt x="245327" y="1817649"/>
                </a:cubicBezTo>
                <a:cubicBezTo>
                  <a:pt x="241610" y="1806498"/>
                  <a:pt x="240224" y="1794274"/>
                  <a:pt x="234176" y="1784195"/>
                </a:cubicBezTo>
                <a:cubicBezTo>
                  <a:pt x="228767" y="1775180"/>
                  <a:pt x="216575" y="1771297"/>
                  <a:pt x="211873" y="1761893"/>
                </a:cubicBezTo>
                <a:cubicBezTo>
                  <a:pt x="183694" y="1705535"/>
                  <a:pt x="189571" y="1696215"/>
                  <a:pt x="189571" y="1639229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/>
          <p:cNvSpPr txBox="1">
            <a:spLocks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2C0D12C-7668-A448-B0CE-FF5B7E9B043D}" type="slidenum">
              <a:rPr lang="zh-CN" altLang="en-US" sz="1400">
                <a:latin typeface="Tahoma" panose="020B0604030504040204" pitchFamily="34" charset="0"/>
              </a:rPr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4394200" cy="669925"/>
          </a:xfrm>
          <a:solidFill>
            <a:srgbClr val="0000CC"/>
          </a:solidFill>
        </p:spPr>
        <p:txBody>
          <a:bodyPr anchor="b">
            <a:flatTx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x-none">
                <a:solidFill>
                  <a:schemeClr val="bg1"/>
                </a:solidFill>
                <a:latin typeface="华文行楷" panose="02010800040101010101" charset="-122"/>
                <a:ea typeface="黑体" panose="02010609060101010101" charset="-122"/>
              </a:rPr>
              <a:t> </a:t>
            </a:r>
            <a:r>
              <a:rPr lang="en-US" altLang="x-none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无损预测编码  </a:t>
            </a:r>
            <a:endParaRPr lang="en-US" altLang="x-none" b="1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1066800" y="19050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对</a:t>
            </a:r>
            <a:r>
              <a:rPr lang="en-US" altLang="x-none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Lena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图像进行无损预测编码 </a:t>
            </a:r>
            <a:endParaRPr lang="en-US" altLang="x-none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4341" name="Rectangle 20"/>
          <p:cNvSpPr>
            <a:spLocks noChangeArrowheads="1"/>
          </p:cNvSpPr>
          <p:nvPr/>
        </p:nvSpPr>
        <p:spPr bwMode="auto">
          <a:xfrm>
            <a:off x="4500563" y="544512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预测误差图像  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33797" name="Picture 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357438"/>
            <a:ext cx="6357938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 txBox="1">
            <a:spLocks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20A9FED-1B15-AC45-96BC-9139E9D49AA9}" type="slidenum">
              <a:rPr lang="zh-CN" altLang="en-US" sz="1400">
                <a:latin typeface="Tahoma" panose="020B0604030504040204" pitchFamily="34" charset="0"/>
              </a:rPr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4394200" cy="669925"/>
          </a:xfrm>
          <a:solidFill>
            <a:srgbClr val="0000CC"/>
          </a:solidFill>
        </p:spPr>
        <p:txBody>
          <a:bodyPr anchor="b">
            <a:flatTx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x-none">
                <a:solidFill>
                  <a:schemeClr val="bg1"/>
                </a:solidFill>
                <a:latin typeface="华文行楷" panose="02010800040101010101" charset="-122"/>
                <a:ea typeface="黑体" panose="02010609060101010101" charset="-122"/>
              </a:rPr>
              <a:t> </a:t>
            </a:r>
            <a:r>
              <a:rPr lang="en-US" altLang="x-none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无损预测编码  </a:t>
            </a:r>
            <a:endParaRPr lang="en-US" altLang="x-none" b="1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5364" name="Rectangle 12"/>
          <p:cNvSpPr>
            <a:spLocks noChangeArrowheads="1"/>
          </p:cNvSpPr>
          <p:nvPr/>
        </p:nvSpPr>
        <p:spPr bwMode="auto">
          <a:xfrm>
            <a:off x="1371600" y="5482590"/>
            <a:ext cx="65532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(b)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原图直方图      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c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）预测误差直方图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34820" name="Picture 21" descr="无损预测不同效果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324600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179388" y="2276475"/>
            <a:ext cx="1800225" cy="79375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图像数据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3492500" y="4508500"/>
            <a:ext cx="1800225" cy="79375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预测器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979613" y="2708275"/>
            <a:ext cx="720725" cy="1588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060700" y="5734050"/>
            <a:ext cx="3455988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6515100" y="5373688"/>
            <a:ext cx="1588" cy="360362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3060700" y="3284538"/>
            <a:ext cx="0" cy="2449512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635375" y="2708275"/>
            <a:ext cx="1152525" cy="1588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2700338" y="2276475"/>
            <a:ext cx="865187" cy="9366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8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zh-CN" altLang="en-US" sz="8000" b="1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4787900" y="2420938"/>
            <a:ext cx="1008063" cy="7921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量化器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7667625" y="3573463"/>
            <a:ext cx="1225550" cy="7921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压缩数据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7235825" y="2720975"/>
            <a:ext cx="1588" cy="215900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5868988" y="2708275"/>
            <a:ext cx="1798637" cy="635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2051050" y="2276475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f(i)</a:t>
            </a:r>
            <a:endParaRPr lang="en-US" altLang="zh-CN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211638" y="3213100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u="sng"/>
              <a:t>f(i)</a:t>
            </a:r>
            <a:endParaRPr lang="zh-CN" altLang="en-US" u="sng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419475" y="2060575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e(i)=f(i)-</a:t>
            </a:r>
            <a:r>
              <a:rPr lang="zh-CN" altLang="en-US" u="sng"/>
              <a:t>f(i)</a:t>
            </a:r>
            <a:endParaRPr lang="zh-CN" altLang="en-US" u="sng"/>
          </a:p>
        </p:txBody>
      </p:sp>
      <p:sp>
        <p:nvSpPr>
          <p:cNvPr id="358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609600"/>
            <a:ext cx="4844504" cy="669925"/>
          </a:xfrm>
          <a:solidFill>
            <a:schemeClr val="accent1"/>
          </a:solidFill>
        </p:spPr>
        <p:txBody>
          <a:bodyPr wrap="square" numCol="1" anchor="b" anchorCtr="0" compatLnSpc="1">
            <a:normAutofit fontScale="90000"/>
          </a:bodyPr>
          <a:lstStyle/>
          <a:p>
            <a:pPr eaLnBrk="1" hangingPunct="1"/>
            <a:r>
              <a:rPr lang="zh-CN" altLang="en-US" b="1" cap="none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有损预测编码损预测编码</a:t>
            </a:r>
            <a:endParaRPr lang="zh-CN" altLang="en-US" cap="none" dirty="0"/>
          </a:p>
        </p:txBody>
      </p:sp>
      <p:sp>
        <p:nvSpPr>
          <p:cNvPr id="16402" name="AutoShape 18"/>
          <p:cNvSpPr>
            <a:spLocks noChangeArrowheads="1"/>
          </p:cNvSpPr>
          <p:nvPr/>
        </p:nvSpPr>
        <p:spPr bwMode="auto">
          <a:xfrm>
            <a:off x="7667625" y="2349500"/>
            <a:ext cx="1225550" cy="7921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符号编码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8388350" y="3213100"/>
            <a:ext cx="1588" cy="360363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011863" y="2060575"/>
            <a:ext cx="5984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sng"/>
              <a:t>E(i)</a:t>
            </a:r>
            <a:endParaRPr lang="zh-CN" altLang="en-US" b="1" u="sng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6084888" y="4365625"/>
            <a:ext cx="865187" cy="9350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6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endParaRPr lang="zh-CN" altLang="en-US" sz="6000" b="1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6948488" y="4868863"/>
            <a:ext cx="288925" cy="1587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 flipV="1">
            <a:off x="5292725" y="4870450"/>
            <a:ext cx="790575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H="1">
            <a:off x="3060700" y="4941888"/>
            <a:ext cx="430213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7164388" y="4941888"/>
            <a:ext cx="5984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sng"/>
              <a:t>E(i)</a:t>
            </a:r>
            <a:endParaRPr lang="zh-CN" altLang="en-US" b="1" u="sng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2339975" y="4797425"/>
            <a:ext cx="544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sng"/>
              <a:t>f(i)</a:t>
            </a:r>
            <a:endParaRPr lang="zh-CN" altLang="en-US" b="1" u="sng"/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5508625" y="42926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sng"/>
              <a:t>F(i)</a:t>
            </a:r>
            <a:endParaRPr lang="zh-CN" altLang="en-US" b="1"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3492500" y="4508500"/>
            <a:ext cx="1800225" cy="79375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预测器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3060700" y="5734050"/>
            <a:ext cx="3455988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6515100" y="5373688"/>
            <a:ext cx="1588" cy="360362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3060700" y="3284538"/>
            <a:ext cx="0" cy="2449512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667625" y="3573463"/>
            <a:ext cx="1225550" cy="7921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压缩数据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7237413" y="2638425"/>
            <a:ext cx="0" cy="2243138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 flipV="1">
            <a:off x="7235825" y="2638425"/>
            <a:ext cx="431800" cy="0"/>
          </a:xfrm>
          <a:prstGeom prst="line">
            <a:avLst/>
          </a:prstGeom>
          <a:noFill/>
          <a:ln w="57150" cap="flat" cmpd="sng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7667625" y="2349500"/>
            <a:ext cx="1225550" cy="7921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符号解码</a:t>
            </a:r>
            <a:endParaRPr lang="zh-CN" altLang="en-US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8243888" y="3140075"/>
            <a:ext cx="1587" cy="433388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179388" y="2276475"/>
            <a:ext cx="1800225" cy="79375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图像数据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979613" y="2708275"/>
            <a:ext cx="720725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3635375" y="2708275"/>
            <a:ext cx="1152525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2700338" y="2276475"/>
            <a:ext cx="865187" cy="9366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8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zh-CN" altLang="en-US" sz="8000" b="1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4787900" y="2420938"/>
            <a:ext cx="1006475" cy="7921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量化器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051050" y="2276475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f(i)</a:t>
            </a:r>
            <a:endParaRPr lang="en-US" altLang="zh-CN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4211638" y="3213100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u="sng"/>
              <a:t>f(i)</a:t>
            </a:r>
            <a:endParaRPr lang="zh-CN" altLang="en-US" u="sng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419475" y="2060575"/>
            <a:ext cx="13795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e(i)=f(i)-</a:t>
            </a:r>
            <a:r>
              <a:rPr lang="zh-CN" altLang="en-US" u="sng"/>
              <a:t>f(i)</a:t>
            </a:r>
            <a:endParaRPr lang="zh-CN" altLang="en-US" u="sng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011863" y="2060575"/>
            <a:ext cx="5984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sng"/>
              <a:t>E(i)</a:t>
            </a:r>
            <a:endParaRPr lang="zh-CN" altLang="en-US" b="1" u="sng"/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6084888" y="4365625"/>
            <a:ext cx="865187" cy="9350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6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endParaRPr lang="zh-CN" altLang="en-US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H="1">
            <a:off x="6948488" y="4868863"/>
            <a:ext cx="288925" cy="1587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 flipV="1">
            <a:off x="5292725" y="4870450"/>
            <a:ext cx="790575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H="1">
            <a:off x="3060700" y="4941888"/>
            <a:ext cx="430213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164388" y="4941888"/>
            <a:ext cx="5984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sng"/>
              <a:t>E(i)</a:t>
            </a:r>
            <a:endParaRPr lang="zh-CN" altLang="en-US" b="1" u="sng"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2339975" y="4797425"/>
            <a:ext cx="544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sng"/>
              <a:t>f(i)</a:t>
            </a:r>
            <a:endParaRPr lang="zh-CN" altLang="en-US" b="1" u="sng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5508625" y="42926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sng"/>
              <a:t>F(i)</a:t>
            </a:r>
            <a:endParaRPr lang="zh-CN" altLang="en-US" b="1" u="sng"/>
          </a:p>
        </p:txBody>
      </p:sp>
      <p:sp>
        <p:nvSpPr>
          <p:cNvPr id="36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609600"/>
            <a:ext cx="4394200" cy="669925"/>
          </a:xfrm>
          <a:solidFill>
            <a:schemeClr val="accent1"/>
          </a:solidFill>
        </p:spPr>
        <p:txBody>
          <a:bodyPr wrap="square" numCol="1" anchor="b" anchorCtr="0" compatLnSpc="1"/>
          <a:lstStyle/>
          <a:p>
            <a:pPr eaLnBrk="1" hangingPunct="1"/>
            <a:r>
              <a:rPr lang="zh-CN" altLang="en-US" b="1" cap="none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解码</a:t>
            </a:r>
            <a:endParaRPr lang="zh-CN" alt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bldLvl="0" autoUpdateAnimBg="0"/>
      <p:bldP spid="17423" grpId="1" bldLvl="0" animBg="1" autoUpdateAnimBg="0"/>
      <p:bldP spid="17424" grpId="0" bldLvl="0" autoUpdateAnimBg="0"/>
      <p:bldP spid="17424" grpId="1" bldLvl="0" animBg="1" autoUpdateAnimBg="0"/>
      <p:bldP spid="17425" grpId="0" bldLvl="0" autoUpdateAnimBg="0"/>
      <p:bldP spid="17425" grpId="1" bldLvl="0" autoUpdateAnimBg="0"/>
      <p:bldP spid="17426" grpId="0" bldLvl="0" autoUpdateAnimBg="0"/>
      <p:bldP spid="17426" grpId="1" bldLvl="0" autoUpdateAnimBg="0"/>
      <p:bldP spid="17427" grpId="0" bldLvl="0" autoUpdateAnimBg="0"/>
      <p:bldP spid="17427" grpId="1" bldLvl="0" autoUpdateAnimBg="0"/>
      <p:bldP spid="17428" grpId="0" bldLvl="0" autoUpdateAnimBg="0"/>
      <p:bldP spid="17428" grpId="1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 txBox="1">
            <a:spLocks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C65B305-D94F-3D4D-84AA-53A9067151F9}" type="slidenum">
              <a:rPr lang="zh-CN" altLang="en-US" sz="1400">
                <a:latin typeface="Tahoma" panose="020B0604030504040204" pitchFamily="34" charset="0"/>
              </a:rPr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6938" y="1412875"/>
            <a:ext cx="5707062" cy="846138"/>
          </a:xfrm>
        </p:spPr>
        <p:txBody>
          <a:bodyPr anchor="b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x-none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预测编码</a:t>
            </a:r>
            <a:r>
              <a:rPr lang="en-US" altLang="x-none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 </a:t>
            </a:r>
            <a:endParaRPr lang="en-US" altLang="x-none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3492500" y="4508500"/>
            <a:ext cx="1800225" cy="79375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预测器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3060700" y="5734050"/>
            <a:ext cx="3455988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6515100" y="5373688"/>
            <a:ext cx="1588" cy="360362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1979613" y="2709863"/>
            <a:ext cx="3529012" cy="0"/>
          </a:xfrm>
          <a:prstGeom prst="line">
            <a:avLst/>
          </a:prstGeom>
          <a:noFill/>
          <a:ln w="57150" cap="flat" cmpd="sng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7667625" y="3573463"/>
            <a:ext cx="1225550" cy="792162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压缩数据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7237413" y="2638425"/>
            <a:ext cx="0" cy="2243138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 flipV="1">
            <a:off x="7235825" y="2638425"/>
            <a:ext cx="431800" cy="0"/>
          </a:xfrm>
          <a:prstGeom prst="line">
            <a:avLst/>
          </a:prstGeom>
          <a:noFill/>
          <a:ln w="57150" cap="flat" cmpd="sng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7667625" y="2349500"/>
            <a:ext cx="1225550" cy="792163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符号解码</a:t>
            </a:r>
            <a:endParaRPr lang="zh-CN" altLang="en-US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 flipV="1">
            <a:off x="8243888" y="3140075"/>
            <a:ext cx="1587" cy="433388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084888" y="4365625"/>
            <a:ext cx="865187" cy="9350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6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endParaRPr lang="zh-CN" altLang="en-US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6948488" y="4868863"/>
            <a:ext cx="288925" cy="1587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 flipV="1">
            <a:off x="5292725" y="4870450"/>
            <a:ext cx="790575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3060700" y="4941888"/>
            <a:ext cx="430213" cy="0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164388" y="4941888"/>
            <a:ext cx="5984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sng"/>
              <a:t>E(i)</a:t>
            </a:r>
            <a:endParaRPr lang="zh-CN" altLang="en-US" b="1" u="sng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339975" y="4797425"/>
            <a:ext cx="544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sng"/>
              <a:t>f(i)</a:t>
            </a:r>
            <a:endParaRPr lang="zh-CN" altLang="en-US" b="1" u="sng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508625" y="42926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sng"/>
              <a:t>F(i)</a:t>
            </a:r>
            <a:endParaRPr lang="zh-CN" altLang="en-US" b="1" u="sng"/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179388" y="2276475"/>
            <a:ext cx="1800225" cy="79375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图像数据</a:t>
            </a:r>
            <a:endParaRPr lang="x-none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5508625" y="2708275"/>
            <a:ext cx="0" cy="2171700"/>
          </a:xfrm>
          <a:prstGeom prst="line">
            <a:avLst/>
          </a:prstGeom>
          <a:noFill/>
          <a:ln w="57150" cap="flat" cmpd="sng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3060700" y="4941888"/>
            <a:ext cx="0" cy="803275"/>
          </a:xfrm>
          <a:prstGeom prst="line">
            <a:avLst/>
          </a:prstGeom>
          <a:noFill/>
          <a:ln w="571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9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609600"/>
            <a:ext cx="4394200" cy="669925"/>
          </a:xfrm>
          <a:solidFill>
            <a:schemeClr val="accent1"/>
          </a:solidFill>
        </p:spPr>
        <p:txBody>
          <a:bodyPr wrap="square" numCol="1" anchor="b" anchorCtr="0" compatLnSpc="1"/>
          <a:lstStyle/>
          <a:p>
            <a:pPr eaLnBrk="1" hangingPunct="1"/>
            <a:r>
              <a:rPr lang="zh-CN" altLang="en-US" b="1" cap="none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解码</a:t>
            </a:r>
            <a:endParaRPr lang="zh-CN" altLang="en-US" cap="non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/>
          <p:cNvSpPr txBox="1">
            <a:spLocks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4A386E4-2C1F-114A-A277-D64254D40F69}" type="slidenum">
              <a:rPr lang="zh-CN" altLang="en-US" sz="1400">
                <a:latin typeface="Tahoma" panose="020B0604030504040204" pitchFamily="34" charset="0"/>
              </a:rPr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93925" y="609600"/>
            <a:ext cx="4394200" cy="669925"/>
          </a:xfrm>
          <a:solidFill>
            <a:srgbClr val="0000CC"/>
          </a:solidFill>
        </p:spPr>
        <p:txBody>
          <a:bodyPr anchor="b">
            <a:flatTx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预测</a:t>
            </a:r>
            <a:r>
              <a:rPr lang="x-none" altLang="en-US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 </a:t>
            </a:r>
            <a:endParaRPr lang="x-none" altLang="en-US" b="1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252413" y="2566988"/>
          <a:ext cx="8999537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" r:id="rId1" imgW="49682400" imgH="10363200" progId="Equation.3">
                  <p:embed/>
                </p:oleObj>
              </mc:Choice>
              <mc:Fallback>
                <p:oleObj name="" r:id="rId1" imgW="49682400" imgH="1036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2566988"/>
                        <a:ext cx="8999537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/>
          <p:cNvSpPr txBox="1">
            <a:spLocks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8297272-EAC1-374E-B50D-0FD04755D7EF}" type="slidenum">
              <a:rPr lang="zh-CN" altLang="en-US" sz="1400">
                <a:latin typeface="Tahoma" panose="020B0604030504040204" pitchFamily="34" charset="0"/>
              </a:rPr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2488" y="609600"/>
            <a:ext cx="4394200" cy="669925"/>
          </a:xfrm>
          <a:solidFill>
            <a:srgbClr val="0000CC"/>
          </a:solidFill>
        </p:spPr>
        <p:txBody>
          <a:bodyPr anchor="b">
            <a:flatTx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x-none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德尔塔调制  </a:t>
            </a:r>
            <a:endParaRPr lang="en-US" altLang="x-none" b="1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20484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1628775"/>
            <a:ext cx="6551613" cy="792163"/>
          </a:xfrm>
        </p:spPr>
        <p:txBody>
          <a:bodyPr wrap="square" numCol="1" anchor="t" anchorCtr="0" compatLnSpc="1">
            <a:noAutofit/>
          </a:bodyPr>
          <a:lstStyle/>
          <a:p>
            <a:pPr algn="just" eaLnBrk="1" hangingPunct="1">
              <a:defRPr/>
            </a:pPr>
            <a:r>
              <a:rPr lang="zh-CN" altLang="en-US" sz="1800" b="1" cap="none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德尔塔调制是一种简单的有损预测编码方法，其预测器和量化器定义如下：</a:t>
            </a:r>
            <a:endParaRPr lang="zh-CN" altLang="en-US" sz="1800" b="1" cap="none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1800" b="1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1800" b="1" cap="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2555875" y="2636838"/>
          <a:ext cx="36734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" r:id="rId1" imgW="25298400" imgH="5791200" progId="Equation.3">
                  <p:embed/>
                </p:oleObj>
              </mc:Choice>
              <mc:Fallback>
                <p:oleObj name="" r:id="rId1" imgW="25298400" imgH="579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36838"/>
                        <a:ext cx="3673475" cy="911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/>
          <p:cNvGraphicFramePr>
            <a:graphicFrameLocks noChangeAspect="1"/>
          </p:cNvGraphicFramePr>
          <p:nvPr/>
        </p:nvGraphicFramePr>
        <p:xfrm>
          <a:off x="2590800" y="4419600"/>
          <a:ext cx="314166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" r:id="rId3" imgW="32613600" imgH="17678400" progId="Equation.3">
                  <p:embed/>
                </p:oleObj>
              </mc:Choice>
              <mc:Fallback>
                <p:oleObj name="" r:id="rId3" imgW="32613600" imgH="176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9600"/>
                        <a:ext cx="3141663" cy="1685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 txBox="1">
            <a:spLocks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FAA718B-B3E9-914D-B2EB-56316BAD07E0}" type="slidenum">
              <a:rPr lang="zh-CN" altLang="en-US" sz="1400">
                <a:latin typeface="Tahoma" panose="020B0604030504040204" pitchFamily="34" charset="0"/>
              </a:rPr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2125" y="609600"/>
            <a:ext cx="4394200" cy="669925"/>
          </a:xfrm>
          <a:solidFill>
            <a:srgbClr val="0000CC"/>
          </a:solidFill>
        </p:spPr>
        <p:txBody>
          <a:bodyPr anchor="b">
            <a:flatTx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x-none" b="1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德尔塔调制  </a:t>
            </a:r>
            <a:endParaRPr lang="en-US" altLang="x-none" b="1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40963" name="Picture 457" descr="DM调制效果图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472238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59"/>
          <p:cNvSpPr>
            <a:spLocks noChangeArrowheads="1"/>
          </p:cNvSpPr>
          <p:nvPr/>
        </p:nvSpPr>
        <p:spPr bwMode="auto">
          <a:xfrm>
            <a:off x="1828800" y="5486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预测误差图像  </a:t>
            </a:r>
            <a:endParaRPr lang="zh-CN" alt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1510" name="Rectangle 460"/>
          <p:cNvSpPr>
            <a:spLocks noChangeArrowheads="1"/>
          </p:cNvSpPr>
          <p:nvPr/>
        </p:nvSpPr>
        <p:spPr bwMode="auto">
          <a:xfrm>
            <a:off x="4876800" y="5456238"/>
            <a:ext cx="259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解码后图像</a:t>
            </a:r>
            <a:endParaRPr lang="zh-CN" altLang="en-US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307" name="Text Box 115"/>
          <p:cNvSpPr txBox="1">
            <a:spLocks noChangeArrowheads="1"/>
          </p:cNvSpPr>
          <p:nvPr/>
        </p:nvSpPr>
        <p:spPr bwMode="auto">
          <a:xfrm>
            <a:off x="3276600" y="1196975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f(i)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30" name="Group 38"/>
          <p:cNvGraphicFramePr>
            <a:graphicFrameLocks noGrp="1"/>
          </p:cNvGraphicFramePr>
          <p:nvPr/>
        </p:nvGraphicFramePr>
        <p:xfrm>
          <a:off x="468313" y="2997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2411413" y="2492375"/>
            <a:ext cx="1371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u="sng"/>
              <a:t>f(i)</a:t>
            </a:r>
            <a:r>
              <a:rPr lang="zh-CN" altLang="en-US"/>
              <a:t>  = f(i-1)</a:t>
            </a:r>
            <a:endParaRPr lang="en-US" altLang="zh-CN"/>
          </a:p>
        </p:txBody>
      </p:sp>
      <p:sp>
        <p:nvSpPr>
          <p:cNvPr id="8307" name="Text Box 115"/>
          <p:cNvSpPr txBox="1">
            <a:spLocks noChangeArrowheads="1"/>
          </p:cNvSpPr>
          <p:nvPr/>
        </p:nvSpPr>
        <p:spPr bwMode="auto">
          <a:xfrm>
            <a:off x="3276600" y="1196975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f(i)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30" name="Group 38"/>
          <p:cNvGraphicFramePr>
            <a:graphicFrameLocks noGrp="1"/>
          </p:cNvGraphicFramePr>
          <p:nvPr/>
        </p:nvGraphicFramePr>
        <p:xfrm>
          <a:off x="468313" y="2997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2411413" y="2492375"/>
            <a:ext cx="1371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u="sng"/>
              <a:t>f(i)</a:t>
            </a:r>
            <a:r>
              <a:rPr lang="zh-CN" altLang="en-US"/>
              <a:t>  = f(i-1)</a:t>
            </a:r>
            <a:endParaRPr lang="en-US" altLang="zh-CN"/>
          </a:p>
        </p:txBody>
      </p:sp>
      <p:sp>
        <p:nvSpPr>
          <p:cNvPr id="8303" name="Text Box 111"/>
          <p:cNvSpPr txBox="1">
            <a:spLocks noChangeArrowheads="1"/>
          </p:cNvSpPr>
          <p:nvPr/>
        </p:nvSpPr>
        <p:spPr bwMode="auto">
          <a:xfrm>
            <a:off x="4772025" y="2309813"/>
            <a:ext cx="10953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1" hangingPunct="1">
              <a:defRPr/>
            </a:pPr>
            <a:r>
              <a:rPr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_</a:t>
            </a:r>
            <a:endParaRPr lang="zh-CN" altLang="en-US" sz="6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4429125" y="3644900"/>
            <a:ext cx="1095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1" hangingPunct="1"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06" name="Text Box 114"/>
          <p:cNvSpPr txBox="1">
            <a:spLocks noChangeArrowheads="1"/>
          </p:cNvSpPr>
          <p:nvPr/>
        </p:nvSpPr>
        <p:spPr bwMode="auto">
          <a:xfrm>
            <a:off x="2339975" y="4076700"/>
            <a:ext cx="16652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/>
              <a:t>e(i) = f(i) - </a:t>
            </a:r>
            <a:r>
              <a:rPr lang="zh-CN" altLang="en-US" u="sng" dirty="0"/>
              <a:t>f(i)</a:t>
            </a:r>
            <a:endParaRPr lang="zh-CN" altLang="en-US" u="sng" dirty="0"/>
          </a:p>
        </p:txBody>
      </p:sp>
      <p:sp>
        <p:nvSpPr>
          <p:cNvPr id="8307" name="Text Box 115"/>
          <p:cNvSpPr txBox="1">
            <a:spLocks noChangeArrowheads="1"/>
          </p:cNvSpPr>
          <p:nvPr/>
        </p:nvSpPr>
        <p:spPr bwMode="auto">
          <a:xfrm>
            <a:off x="3276600" y="1196975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f(i)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30" name="Group 38"/>
          <p:cNvGraphicFramePr>
            <a:graphicFrameLocks noGrp="1"/>
          </p:cNvGraphicFramePr>
          <p:nvPr/>
        </p:nvGraphicFramePr>
        <p:xfrm>
          <a:off x="468313" y="2997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2411413" y="2492375"/>
            <a:ext cx="1371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u="sng"/>
              <a:t>f(i)</a:t>
            </a:r>
            <a:r>
              <a:rPr lang="zh-CN" altLang="en-US"/>
              <a:t>  = f(i-1)</a:t>
            </a:r>
            <a:endParaRPr lang="en-US" altLang="zh-CN"/>
          </a:p>
        </p:txBody>
      </p:sp>
      <p:graphicFrame>
        <p:nvGraphicFramePr>
          <p:cNvPr id="8267" name="Group 75"/>
          <p:cNvGraphicFramePr>
            <a:graphicFrameLocks noGrp="1"/>
          </p:cNvGraphicFramePr>
          <p:nvPr/>
        </p:nvGraphicFramePr>
        <p:xfrm>
          <a:off x="539750" y="45085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303" name="Text Box 111"/>
          <p:cNvSpPr txBox="1">
            <a:spLocks noChangeArrowheads="1"/>
          </p:cNvSpPr>
          <p:nvPr/>
        </p:nvSpPr>
        <p:spPr bwMode="auto">
          <a:xfrm>
            <a:off x="4772025" y="2309813"/>
            <a:ext cx="10953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1" hangingPunct="1">
              <a:defRPr/>
            </a:pPr>
            <a:r>
              <a:rPr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_</a:t>
            </a:r>
            <a:endParaRPr lang="zh-CN" altLang="en-US" sz="6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4429125" y="3644900"/>
            <a:ext cx="1095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1" hangingPunct="1"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06" name="Text Box 114"/>
          <p:cNvSpPr txBox="1">
            <a:spLocks noChangeArrowheads="1"/>
          </p:cNvSpPr>
          <p:nvPr/>
        </p:nvSpPr>
        <p:spPr bwMode="auto">
          <a:xfrm>
            <a:off x="2339975" y="4076700"/>
            <a:ext cx="16652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/>
              <a:t>e(i) = f(i) - </a:t>
            </a:r>
            <a:r>
              <a:rPr lang="zh-CN" altLang="en-US" u="sng" dirty="0"/>
              <a:t>f(i)</a:t>
            </a:r>
            <a:endParaRPr lang="zh-CN" altLang="en-US" u="sng" dirty="0"/>
          </a:p>
        </p:txBody>
      </p:sp>
      <p:sp>
        <p:nvSpPr>
          <p:cNvPr id="8307" name="Text Box 115"/>
          <p:cNvSpPr txBox="1">
            <a:spLocks noChangeArrowheads="1"/>
          </p:cNvSpPr>
          <p:nvPr/>
        </p:nvSpPr>
        <p:spPr bwMode="auto">
          <a:xfrm>
            <a:off x="3276600" y="1196975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f(i)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30" name="Group 38"/>
          <p:cNvGraphicFramePr>
            <a:graphicFrameLocks noGrp="1"/>
          </p:cNvGraphicFramePr>
          <p:nvPr/>
        </p:nvGraphicFramePr>
        <p:xfrm>
          <a:off x="468313" y="2997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2411413" y="2492375"/>
            <a:ext cx="1371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u="sng"/>
              <a:t>f(i)</a:t>
            </a:r>
            <a:r>
              <a:rPr lang="zh-CN" altLang="en-US"/>
              <a:t>  = f(i-1)</a:t>
            </a:r>
            <a:endParaRPr lang="en-US" altLang="zh-CN"/>
          </a:p>
        </p:txBody>
      </p:sp>
      <p:graphicFrame>
        <p:nvGraphicFramePr>
          <p:cNvPr id="8267" name="Group 75"/>
          <p:cNvGraphicFramePr>
            <a:graphicFrameLocks noGrp="1"/>
          </p:cNvGraphicFramePr>
          <p:nvPr/>
        </p:nvGraphicFramePr>
        <p:xfrm>
          <a:off x="539750" y="45085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303" name="Text Box 111"/>
          <p:cNvSpPr txBox="1">
            <a:spLocks noChangeArrowheads="1"/>
          </p:cNvSpPr>
          <p:nvPr/>
        </p:nvSpPr>
        <p:spPr bwMode="auto">
          <a:xfrm>
            <a:off x="4772025" y="2309813"/>
            <a:ext cx="10953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1" hangingPunct="1">
              <a:defRPr/>
            </a:pPr>
            <a:r>
              <a:rPr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_</a:t>
            </a:r>
            <a:endParaRPr lang="zh-CN" altLang="en-US" sz="6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4429125" y="3644900"/>
            <a:ext cx="1095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1" hangingPunct="1"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05" name="Text Box 113"/>
          <p:cNvSpPr txBox="1">
            <a:spLocks noChangeArrowheads="1"/>
          </p:cNvSpPr>
          <p:nvPr/>
        </p:nvSpPr>
        <p:spPr bwMode="auto">
          <a:xfrm>
            <a:off x="1725613" y="5643563"/>
            <a:ext cx="43957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4bpp     -&gt;     3bpp</a:t>
            </a: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06" name="Text Box 114"/>
          <p:cNvSpPr txBox="1">
            <a:spLocks noChangeArrowheads="1"/>
          </p:cNvSpPr>
          <p:nvPr/>
        </p:nvSpPr>
        <p:spPr bwMode="auto">
          <a:xfrm>
            <a:off x="2339975" y="4076700"/>
            <a:ext cx="16652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/>
              <a:t>e(i) = f(i) - </a:t>
            </a:r>
            <a:r>
              <a:rPr lang="zh-CN" altLang="en-US" u="sng" dirty="0"/>
              <a:t>f(i)</a:t>
            </a:r>
            <a:endParaRPr lang="zh-CN" altLang="en-US" u="sng" dirty="0"/>
          </a:p>
        </p:txBody>
      </p:sp>
      <p:sp>
        <p:nvSpPr>
          <p:cNvPr id="8307" name="Text Box 115"/>
          <p:cNvSpPr txBox="1">
            <a:spLocks noChangeArrowheads="1"/>
          </p:cNvSpPr>
          <p:nvPr/>
        </p:nvSpPr>
        <p:spPr bwMode="auto">
          <a:xfrm>
            <a:off x="3276600" y="1196975"/>
            <a:ext cx="48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f(i)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0" name="Group 38"/>
          <p:cNvGraphicFramePr>
            <a:graphicFrameLocks noGrp="1"/>
          </p:cNvGraphicFramePr>
          <p:nvPr/>
        </p:nvGraphicFramePr>
        <p:xfrm>
          <a:off x="468313" y="2997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67" name="Group 75"/>
          <p:cNvGraphicFramePr>
            <a:graphicFrameLocks noGrp="1"/>
          </p:cNvGraphicFramePr>
          <p:nvPr/>
        </p:nvGraphicFramePr>
        <p:xfrm>
          <a:off x="539750" y="45085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306" name="Text Box 114"/>
          <p:cNvSpPr txBox="1">
            <a:spLocks noChangeArrowheads="1"/>
          </p:cNvSpPr>
          <p:nvPr/>
        </p:nvSpPr>
        <p:spPr bwMode="auto">
          <a:xfrm>
            <a:off x="2339975" y="4076700"/>
            <a:ext cx="6080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/>
              <a:t>e(i) </a:t>
            </a:r>
            <a:endParaRPr lang="zh-CN" altLang="en-US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30" name="Group 38"/>
          <p:cNvGraphicFramePr>
            <a:graphicFrameLocks noGrp="1"/>
          </p:cNvGraphicFramePr>
          <p:nvPr/>
        </p:nvGraphicFramePr>
        <p:xfrm>
          <a:off x="468313" y="29972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1835696" y="2492375"/>
            <a:ext cx="2258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u="sng" dirty="0"/>
              <a:t>f(i)</a:t>
            </a:r>
            <a:r>
              <a:rPr lang="zh-CN" altLang="en-US" dirty="0"/>
              <a:t>  = </a:t>
            </a:r>
            <a:r>
              <a:rPr lang="en-US" altLang="zh-CN" dirty="0"/>
              <a:t>e(i-1) + </a:t>
            </a:r>
            <a:r>
              <a:rPr lang="en-US" altLang="zh-CN" u="sng" dirty="0"/>
              <a:t>f(i-1)</a:t>
            </a:r>
            <a:endParaRPr lang="en-US" altLang="zh-CN" u="sng" dirty="0"/>
          </a:p>
        </p:txBody>
      </p:sp>
      <p:graphicFrame>
        <p:nvGraphicFramePr>
          <p:cNvPr id="8267" name="Group 75"/>
          <p:cNvGraphicFramePr>
            <a:graphicFrameLocks noGrp="1"/>
          </p:cNvGraphicFramePr>
          <p:nvPr/>
        </p:nvGraphicFramePr>
        <p:xfrm>
          <a:off x="539750" y="450850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4500563" y="2247900"/>
            <a:ext cx="1095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1" hangingPunct="1"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06" name="Text Box 114"/>
          <p:cNvSpPr txBox="1">
            <a:spLocks noChangeArrowheads="1"/>
          </p:cNvSpPr>
          <p:nvPr/>
        </p:nvSpPr>
        <p:spPr bwMode="auto">
          <a:xfrm>
            <a:off x="2339975" y="4076700"/>
            <a:ext cx="6080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/>
              <a:t>e(i) </a:t>
            </a:r>
            <a:endParaRPr lang="zh-CN" altLang="en-US" u="sng" dirty="0"/>
          </a:p>
        </p:txBody>
      </p:sp>
      <p:sp>
        <p:nvSpPr>
          <p:cNvPr id="8307" name="Text Box 115"/>
          <p:cNvSpPr txBox="1">
            <a:spLocks noChangeArrowheads="1"/>
          </p:cNvSpPr>
          <p:nvPr/>
        </p:nvSpPr>
        <p:spPr bwMode="auto">
          <a:xfrm>
            <a:off x="3276600" y="1196975"/>
            <a:ext cx="17668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/>
              <a:t>f(i)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e(</a:t>
            </a:r>
            <a:r>
              <a:rPr lang="en-US" altLang="zh-CN" dirty="0" err="1"/>
              <a:t>i</a:t>
            </a:r>
            <a:r>
              <a:rPr lang="en-US" altLang="zh-CN" dirty="0"/>
              <a:t>) + </a:t>
            </a:r>
            <a:r>
              <a:rPr lang="en-US" altLang="zh-CN" u="sng" dirty="0"/>
              <a:t>f(</a:t>
            </a:r>
            <a:r>
              <a:rPr lang="en-US" altLang="zh-CN" u="sng" dirty="0" err="1"/>
              <a:t>i</a:t>
            </a:r>
            <a:r>
              <a:rPr lang="en-US" altLang="zh-CN" u="sng" dirty="0"/>
              <a:t>)</a:t>
            </a:r>
            <a:endParaRPr lang="en-US" altLang="zh-CN" u="sng" dirty="0"/>
          </a:p>
        </p:txBody>
      </p:sp>
      <p:sp>
        <p:nvSpPr>
          <p:cNvPr id="27761" name="文本框 1"/>
          <p:cNvSpPr txBox="1">
            <a:spLocks noChangeArrowheads="1"/>
          </p:cNvSpPr>
          <p:nvPr/>
        </p:nvSpPr>
        <p:spPr bwMode="auto">
          <a:xfrm>
            <a:off x="4572000" y="3500438"/>
            <a:ext cx="504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6000" b="1" dirty="0">
                <a:solidFill>
                  <a:srgbClr val="FF0000"/>
                </a:solidFill>
                <a:latin typeface="Tahoma" panose="020B0604030504040204" pitchFamily="34" charset="0"/>
              </a:rPr>
              <a:t>+</a:t>
            </a:r>
            <a:endParaRPr kumimoji="1" lang="zh-CN" altLang="en-US" sz="60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0" name="Group 38"/>
          <p:cNvGraphicFramePr>
            <a:graphicFrameLocks noGrp="1"/>
          </p:cNvGraphicFramePr>
          <p:nvPr/>
        </p:nvGraphicFramePr>
        <p:xfrm>
          <a:off x="466937" y="3003550"/>
          <a:ext cx="8229600" cy="53340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1466</Words>
  <Application>WPS 演示</Application>
  <PresentationFormat>全屏显示(4:3)</PresentationFormat>
  <Paragraphs>748</Paragraphs>
  <Slides>23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Tahoma</vt:lpstr>
      <vt:lpstr>Tw Cen MT</vt:lpstr>
      <vt:lpstr>Times New Roman</vt:lpstr>
      <vt:lpstr>华文行楷</vt:lpstr>
      <vt:lpstr>黑体</vt:lpstr>
      <vt:lpstr>微软雅黑</vt:lpstr>
      <vt:lpstr>Arial Unicode MS</vt:lpstr>
      <vt:lpstr>水滴</vt:lpstr>
      <vt:lpstr>Equation.3</vt:lpstr>
      <vt:lpstr>Equation.3</vt:lpstr>
      <vt:lpstr>Equation.3</vt:lpstr>
      <vt:lpstr>Computer Image Processing </vt:lpstr>
      <vt:lpstr>预测编码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无损预测编码</vt:lpstr>
      <vt:lpstr>PowerPoint 演示文稿</vt:lpstr>
      <vt:lpstr>解码</vt:lpstr>
      <vt:lpstr>预测器  </vt:lpstr>
      <vt:lpstr>几种常见线性预测 </vt:lpstr>
      <vt:lpstr>几种常见线性预测 </vt:lpstr>
      <vt:lpstr> 无损预测编码  </vt:lpstr>
      <vt:lpstr> 无损预测编码  </vt:lpstr>
      <vt:lpstr>有损预测编码损预测编码</vt:lpstr>
      <vt:lpstr>解码</vt:lpstr>
      <vt:lpstr>解码</vt:lpstr>
      <vt:lpstr>预测  </vt:lpstr>
      <vt:lpstr>德尔塔调制  </vt:lpstr>
      <vt:lpstr>德尔塔调制  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</dc:title>
  <dc:creator>zhou</dc:creator>
  <cp:lastModifiedBy>微言、精义</cp:lastModifiedBy>
  <cp:revision>245</cp:revision>
  <cp:lastPrinted>2411-12-30T00:00:00Z</cp:lastPrinted>
  <dcterms:created xsi:type="dcterms:W3CDTF">1998-10-03T07:25:00Z</dcterms:created>
  <dcterms:modified xsi:type="dcterms:W3CDTF">2020-05-22T01:05:01Z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