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4" r:id="rId3"/>
    <p:sldId id="256" r:id="rId5"/>
    <p:sldId id="315" r:id="rId6"/>
    <p:sldId id="306" r:id="rId7"/>
    <p:sldId id="305" r:id="rId8"/>
    <p:sldId id="309" r:id="rId9"/>
    <p:sldId id="310" r:id="rId10"/>
    <p:sldId id="308" r:id="rId11"/>
    <p:sldId id="312" r:id="rId12"/>
    <p:sldId id="311" r:id="rId13"/>
    <p:sldId id="314" r:id="rId14"/>
    <p:sldId id="313" r:id="rId15"/>
    <p:sldId id="316" r:id="rId16"/>
    <p:sldId id="319" r:id="rId17"/>
    <p:sldId id="317" r:id="rId18"/>
    <p:sldId id="318" r:id="rId19"/>
    <p:sldId id="321" r:id="rId20"/>
    <p:sldId id="320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09" autoAdjust="0"/>
  </p:normalViewPr>
  <p:slideViewPr>
    <p:cSldViewPr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1F7B08-BCEA-F74E-9557-60614CEDAB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ChangeArrowheads="1"/>
          </p:cNvSpPr>
          <p:nvPr/>
        </p:nvSpPr>
        <p:spPr bwMode="auto">
          <a:xfrm>
            <a:off x="3884613" y="8685213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80FFB8A-8A6F-4546-A922-F61A395AD9D2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</a:rPr>
              <a:t>	上课前的投影，正式开始时消失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参考网址：</a:t>
            </a:r>
            <a:r>
              <a:rPr lang="en-US" altLang="zh-CN" dirty="0" smtClean="0"/>
              <a:t>https://zhuanlan.zhihu.com/p/85299446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F7B08-BCEA-F74E-9557-60614CEDAB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详细推导见</a:t>
            </a:r>
            <a:r>
              <a:rPr lang="en-US" altLang="zh-CN" dirty="0" smtClean="0"/>
              <a:t>http://fourier.eng.hmc.edu/e161/lectures/dct/node1.html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F7B08-BCEA-F74E-9557-60614CEDAB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详细推导见</a:t>
            </a:r>
            <a:r>
              <a:rPr lang="en-US" altLang="zh-CN" dirty="0" smtClean="0"/>
              <a:t>http://fourier.eng.hmc.edu/e161/lectures/dct/node1.html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F7B08-BCEA-F74E-9557-60614CEDAB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59CA5-9150-0244-B006-2BE7EC28266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B23C8-DF3D-DE48-904C-4D993D71D3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2C87-2521-1E43-B094-02A2C150FB4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879FE-7740-C643-8585-21050DBC909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BEA9B63-F3A7-9C43-AC08-879715D23F36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6"/>
          <p:cNvSpPr txBox="1">
            <a:spLocks noChangeArrowheads="1"/>
          </p:cNvSpPr>
          <p:nvPr/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F7137E1-B76E-EE40-9CF9-88CF30CEDF44}" type="slidenum">
              <a:rPr lang="zh-CN" altLang="en-US" sz="140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en-US" altLang="zh-CN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5200" y="2565400"/>
            <a:ext cx="5638800" cy="609600"/>
          </a:xfrm>
        </p:spPr>
        <p:txBody>
          <a:bodyPr anchor="b"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charset="0"/>
              </a:rPr>
              <a:t>Computer Image Processing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48" name="Rectangle 1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3505200" y="1295400"/>
            <a:ext cx="5638800" cy="1066800"/>
          </a:xfrm>
          <a:solidFill>
            <a:srgbClr val="EAF11B"/>
          </a:solidFill>
        </p:spPr>
        <p:txBody>
          <a:bodyPr>
            <a:normAutofit lnSpcReduction="10000"/>
          </a:bodyPr>
          <a:lstStyle/>
          <a:p>
            <a:pPr marL="0" indent="0" algn="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5400">
                <a:solidFill>
                  <a:schemeClr val="tx2"/>
                </a:solidFill>
                <a:ea typeface="华文行楷" panose="02010800040101010101" charset="-122"/>
              </a:rPr>
              <a:t>计算机图像处理</a:t>
            </a:r>
            <a:endParaRPr lang="zh-CN" altLang="en-US" sz="5400">
              <a:solidFill>
                <a:schemeClr val="tx2"/>
              </a:solidFill>
              <a:ea typeface="华文行楷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3913" y="3876703"/>
            <a:ext cx="8136174" cy="2648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0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假如原信号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一个全是实数的偶函数信号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09264" y="2693988"/>
          <a:ext cx="52498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" imgW="53949600" imgH="10363200" progId="Equation.DSMT4">
                  <p:embed/>
                </p:oleObj>
              </mc:Choice>
              <mc:Fallback>
                <p:oleObj name="Equation" r:id="rId1" imgW="53949600" imgH="10363200" progId="Equation.DSMT4">
                  <p:embed/>
                  <p:pic>
                    <p:nvPicPr>
                      <p:cNvPr id="0" name="图片 5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264" y="2693988"/>
                        <a:ext cx="5249863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828314" y="294758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57400" y="5301208"/>
            <a:ext cx="60486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59429" y="4077072"/>
            <a:ext cx="0" cy="2233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1959429" y="4223625"/>
            <a:ext cx="1973942" cy="1046382"/>
          </a:xfrm>
          <a:custGeom>
            <a:avLst/>
            <a:gdLst>
              <a:gd name="connsiteX0" fmla="*/ 0 w 1973942"/>
              <a:gd name="connsiteY0" fmla="*/ 1074089 h 1103118"/>
              <a:gd name="connsiteX1" fmla="*/ 1103085 w 1973942"/>
              <a:gd name="connsiteY1" fmla="*/ 32 h 1103118"/>
              <a:gd name="connsiteX2" fmla="*/ 1973942 w 1973942"/>
              <a:gd name="connsiteY2" fmla="*/ 1103118 h 1103118"/>
              <a:gd name="connsiteX3" fmla="*/ 1973942 w 1973942"/>
              <a:gd name="connsiteY3" fmla="*/ 1103118 h 110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942" h="1103118">
                <a:moveTo>
                  <a:pt x="0" y="1074089"/>
                </a:moveTo>
                <a:cubicBezTo>
                  <a:pt x="387047" y="534641"/>
                  <a:pt x="774095" y="-4806"/>
                  <a:pt x="1103085" y="32"/>
                </a:cubicBezTo>
                <a:cubicBezTo>
                  <a:pt x="1432075" y="4870"/>
                  <a:pt x="1973942" y="1103118"/>
                  <a:pt x="1973942" y="1103118"/>
                </a:cubicBezTo>
                <a:lnTo>
                  <a:pt x="1973942" y="110311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10800000">
            <a:off x="3933371" y="5264081"/>
            <a:ext cx="1973942" cy="1046382"/>
          </a:xfrm>
          <a:custGeom>
            <a:avLst/>
            <a:gdLst>
              <a:gd name="connsiteX0" fmla="*/ 0 w 1973942"/>
              <a:gd name="connsiteY0" fmla="*/ 1074089 h 1103118"/>
              <a:gd name="connsiteX1" fmla="*/ 1103085 w 1973942"/>
              <a:gd name="connsiteY1" fmla="*/ 32 h 1103118"/>
              <a:gd name="connsiteX2" fmla="*/ 1973942 w 1973942"/>
              <a:gd name="connsiteY2" fmla="*/ 1103118 h 1103118"/>
              <a:gd name="connsiteX3" fmla="*/ 1973942 w 1973942"/>
              <a:gd name="connsiteY3" fmla="*/ 1103118 h 110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942" h="1103118">
                <a:moveTo>
                  <a:pt x="0" y="1074089"/>
                </a:moveTo>
                <a:cubicBezTo>
                  <a:pt x="387047" y="534641"/>
                  <a:pt x="774095" y="-4806"/>
                  <a:pt x="1103085" y="32"/>
                </a:cubicBezTo>
                <a:cubicBezTo>
                  <a:pt x="1432075" y="4870"/>
                  <a:pt x="1973942" y="1103118"/>
                  <a:pt x="1973942" y="1103118"/>
                </a:cubicBezTo>
                <a:lnTo>
                  <a:pt x="1973942" y="110311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973943" y="4383314"/>
            <a:ext cx="1973943" cy="885372"/>
          </a:xfrm>
          <a:custGeom>
            <a:avLst/>
            <a:gdLst>
              <a:gd name="connsiteX0" fmla="*/ 0 w 1973943"/>
              <a:gd name="connsiteY0" fmla="*/ 0 h 885372"/>
              <a:gd name="connsiteX1" fmla="*/ 1204686 w 1973943"/>
              <a:gd name="connsiteY1" fmla="*/ 174172 h 885372"/>
              <a:gd name="connsiteX2" fmla="*/ 1973943 w 1973943"/>
              <a:gd name="connsiteY2" fmla="*/ 885372 h 88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943" h="885372">
                <a:moveTo>
                  <a:pt x="0" y="0"/>
                </a:moveTo>
                <a:cubicBezTo>
                  <a:pt x="437848" y="13305"/>
                  <a:pt x="875696" y="26610"/>
                  <a:pt x="1204686" y="174172"/>
                </a:cubicBezTo>
                <a:cubicBezTo>
                  <a:pt x="1533676" y="321734"/>
                  <a:pt x="1833639" y="754744"/>
                  <a:pt x="1973943" y="885372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flipH="1">
            <a:off x="3947682" y="4415836"/>
            <a:ext cx="1939346" cy="885372"/>
          </a:xfrm>
          <a:custGeom>
            <a:avLst/>
            <a:gdLst>
              <a:gd name="connsiteX0" fmla="*/ 0 w 1973943"/>
              <a:gd name="connsiteY0" fmla="*/ 0 h 885372"/>
              <a:gd name="connsiteX1" fmla="*/ 1204686 w 1973943"/>
              <a:gd name="connsiteY1" fmla="*/ 174172 h 885372"/>
              <a:gd name="connsiteX2" fmla="*/ 1973943 w 1973943"/>
              <a:gd name="connsiteY2" fmla="*/ 885372 h 88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943" h="885372">
                <a:moveTo>
                  <a:pt x="0" y="0"/>
                </a:moveTo>
                <a:cubicBezTo>
                  <a:pt x="437848" y="13305"/>
                  <a:pt x="875696" y="26610"/>
                  <a:pt x="1204686" y="174172"/>
                </a:cubicBezTo>
                <a:cubicBezTo>
                  <a:pt x="1533676" y="321734"/>
                  <a:pt x="1833639" y="754744"/>
                  <a:pt x="1973943" y="885372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0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假如原信号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一个全是实数的偶函数信号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67744" y="2927783"/>
          <a:ext cx="3886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" imgW="39928800" imgH="10363200" progId="Equation.DSMT4">
                  <p:embed/>
                </p:oleObj>
              </mc:Choice>
              <mc:Fallback>
                <p:oleObj name="Equation" r:id="rId1" imgW="39928800" imgH="10363200" progId="Equation.DSMT4">
                  <p:embed/>
                  <p:pic>
                    <p:nvPicPr>
                      <p:cNvPr id="0" name="图片 9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2927783"/>
                        <a:ext cx="3886200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805295" y="3181375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3913" y="3998999"/>
            <a:ext cx="8136174" cy="2192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0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假如原信号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一个全是实数的偶函数信号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67744" y="2927783"/>
          <a:ext cx="3886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" imgW="39928800" imgH="10363200" progId="Equation.DSMT4">
                  <p:embed/>
                </p:oleObj>
              </mc:Choice>
              <mc:Fallback>
                <p:oleObj name="Equation" r:id="rId1" imgW="39928800" imgH="10363200" progId="Equation.DSMT4">
                  <p:embed/>
                  <p:pic>
                    <p:nvPicPr>
                      <p:cNvPr id="0" name="图片 102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2927783"/>
                        <a:ext cx="3886200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805295" y="3181375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3367" y="5421611"/>
            <a:ext cx="646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DCT变换实际上就是限定了</a:t>
            </a:r>
            <a:r>
              <a:rPr lang="zh-CN" altLang="en-US" sz="2400" dirty="0" smtClean="0"/>
              <a:t>输入信号的</a:t>
            </a:r>
            <a:r>
              <a:rPr lang="zh-CN" altLang="en-US" sz="2400" dirty="0"/>
              <a:t>DFT变换</a:t>
            </a:r>
            <a:endParaRPr lang="zh-CN" altLang="en-US" sz="24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684859" y="4258861"/>
          <a:ext cx="52006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55473600" imgH="10363200" progId="Equation.DSMT4">
                  <p:embed/>
                </p:oleObj>
              </mc:Choice>
              <mc:Fallback>
                <p:oleObj name="Equation" r:id="rId3" imgW="55473600" imgH="10363200" progId="Equation.DSMT4">
                  <p:embed/>
                  <p:pic>
                    <p:nvPicPr>
                      <p:cNvPr id="0" name="图片 10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4859" y="4258861"/>
                        <a:ext cx="52006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53367" y="4479473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DCT变换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5289458"/>
            <a:ext cx="7272808" cy="917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648"/>
            <a:ext cx="9144000" cy="5012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4081" y="5289458"/>
            <a:ext cx="6983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其中，蓝色为原始信号，红色为延拓后的信号这样，我们就将一个实信号变成了一个实偶信号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052736"/>
            <a:ext cx="5190476" cy="15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1996" y="2057079"/>
            <a:ext cx="322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信号不关于</a:t>
            </a:r>
            <a:r>
              <a:rPr lang="en-US" altLang="zh-CN" sz="2400" dirty="0" smtClean="0">
                <a:solidFill>
                  <a:srgbClr val="FF0000"/>
                </a:solidFill>
              </a:rPr>
              <a:t>m=0</a:t>
            </a:r>
            <a:r>
              <a:rPr lang="zh-CN" altLang="en-US" sz="2400" dirty="0" smtClean="0">
                <a:solidFill>
                  <a:srgbClr val="FF0000"/>
                </a:solidFill>
              </a:rPr>
              <a:t>偶对称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76" y="669755"/>
            <a:ext cx="4071932" cy="12819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052736"/>
            <a:ext cx="5190476" cy="15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284984"/>
            <a:ext cx="5438095" cy="158095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913125">
            <a:off x="3869617" y="2769054"/>
            <a:ext cx="1165050" cy="41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7351" y="2545482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右移</a:t>
            </a:r>
            <a:r>
              <a:rPr lang="en-US" altLang="zh-CN" sz="2400" dirty="0" smtClean="0">
                <a:solidFill>
                  <a:srgbClr val="FF0000"/>
                </a:solidFill>
              </a:rPr>
              <a:t>1/2</a:t>
            </a:r>
            <a:r>
              <a:rPr lang="zh-CN" altLang="en-US" sz="2400" dirty="0" smtClean="0">
                <a:solidFill>
                  <a:srgbClr val="FF0000"/>
                </a:solidFill>
              </a:rPr>
              <a:t>，使得信号关于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偶对称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76" y="669755"/>
            <a:ext cx="4071932" cy="12819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052736"/>
            <a:ext cx="5190476" cy="15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284984"/>
            <a:ext cx="5438095" cy="158095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913125">
            <a:off x="3869617" y="2769054"/>
            <a:ext cx="1165050" cy="41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7351" y="2545482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右移</a:t>
            </a:r>
            <a:r>
              <a:rPr lang="en-US" altLang="zh-CN" sz="2400" dirty="0" smtClean="0">
                <a:solidFill>
                  <a:srgbClr val="FF0000"/>
                </a:solidFill>
              </a:rPr>
              <a:t>1/2</a:t>
            </a:r>
            <a:r>
              <a:rPr lang="zh-CN" altLang="en-US" sz="2400" dirty="0" smtClean="0">
                <a:solidFill>
                  <a:srgbClr val="FF0000"/>
                </a:solidFill>
              </a:rPr>
              <a:t>，使得信号关于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偶对称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976761"/>
            <a:ext cx="5689953" cy="17646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476" y="669755"/>
            <a:ext cx="4071932" cy="12819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0728"/>
            <a:ext cx="9144000" cy="1565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66"/>
            <a:ext cx="4714286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858"/>
            <a:ext cx="9144000" cy="13020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726917"/>
            <a:ext cx="9144000" cy="2192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743223" y="5883276"/>
            <a:ext cx="573161" cy="365125"/>
          </a:xfrm>
        </p:spPr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0728"/>
            <a:ext cx="9144000" cy="1565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66"/>
            <a:ext cx="4714286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858"/>
            <a:ext cx="9144000" cy="1302059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8660" y="4986779"/>
          <a:ext cx="52006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55473600" imgH="10363200" progId="Equation.DSMT4">
                  <p:embed/>
                </p:oleObj>
              </mc:Choice>
              <mc:Fallback>
                <p:oleObj name="Equation" r:id="rId4" imgW="55473600" imgH="10363200" progId="Equation.DSMT4">
                  <p:embed/>
                  <p:pic>
                    <p:nvPicPr>
                      <p:cNvPr id="0" name="图片 112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8660" y="4986779"/>
                        <a:ext cx="52006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07168" y="5207391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DCT变换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68963" y="5977200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DCT中前面系数的出现，主要是为了在DCT变换变成矩阵运算的形式时，将该矩阵正交化以便于进一步的计算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683385"/>
            <a:ext cx="8988425" cy="3798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6024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DCT</a:t>
            </a:r>
            <a:r>
              <a:rPr lang="zh-CN" altLang="en-US" dirty="0"/>
              <a:t>变换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8451" y="1998251"/>
          <a:ext cx="7513638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" imgW="80162400" imgH="20726400" progId="Equation.DSMT4">
                  <p:embed/>
                </p:oleObj>
              </mc:Choice>
              <mc:Fallback>
                <p:oleObj name="Equation" r:id="rId1" imgW="80162400" imgH="20726400" progId="Equation.DSMT4">
                  <p:embed/>
                  <p:pic>
                    <p:nvPicPr>
                      <p:cNvPr id="0" name="图片 7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451" y="1998251"/>
                        <a:ext cx="7513638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11960" y="850900"/>
            <a:ext cx="493204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 fontScale="92500"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离散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余弦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变换（</a:t>
            </a:r>
            <a:r>
              <a:rPr lang="en-US" altLang="zh-CN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DCT</a:t>
            </a:r>
            <a:r>
              <a:rPr lang="zh-CN" altLang="en-US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860032" y="3922219"/>
          <a:ext cx="2806886" cy="283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30480000" imgH="30784800" progId="Equation.DSMT4">
                  <p:embed/>
                </p:oleObj>
              </mc:Choice>
              <mc:Fallback>
                <p:oleObj name="Equation" r:id="rId3" imgW="30480000" imgH="30784800" progId="Equation.DSMT4">
                  <p:embed/>
                  <p:pic>
                    <p:nvPicPr>
                      <p:cNvPr id="0" name="图片 7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3922219"/>
                        <a:ext cx="2806886" cy="283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1772816"/>
          <a:ext cx="6570491" cy="20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" imgW="70104000" imgH="21945600" progId="Equation.DSMT4">
                  <p:embed/>
                </p:oleObj>
              </mc:Choice>
              <mc:Fallback>
                <p:oleObj name="Equation" r:id="rId1" imgW="70104000" imgH="21945600" progId="Equation.DSMT4">
                  <p:embed/>
                  <p:pic>
                    <p:nvPicPr>
                      <p:cNvPr id="0" name="图片 20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6570491" cy="20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1772816"/>
          <a:ext cx="6570491" cy="20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" imgW="70104000" imgH="21945600" progId="Equation.DSMT4">
                  <p:embed/>
                </p:oleObj>
              </mc:Choice>
              <mc:Fallback>
                <p:oleObj name="Equation" r:id="rId1" imgW="70104000" imgH="21945600" progId="Equation.DSMT4">
                  <p:embed/>
                  <p:pic>
                    <p:nvPicPr>
                      <p:cNvPr id="0" name="图片 1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6570491" cy="20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10121" y="4365104"/>
          <a:ext cx="7056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72542400" imgH="10363200" progId="Equation.DSMT4">
                  <p:embed/>
                </p:oleObj>
              </mc:Choice>
              <mc:Fallback>
                <p:oleObj name="Equation" r:id="rId3" imgW="72542400" imgH="10363200" progId="Equation.DSMT4">
                  <p:embed/>
                  <p:pic>
                    <p:nvPicPr>
                      <p:cNvPr id="0" name="图片 1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0121" y="4365104"/>
                        <a:ext cx="7056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389112" y="465313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z="1400" smtClean="0"/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1772816"/>
          <a:ext cx="6570491" cy="20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" imgW="70104000" imgH="21945600" progId="Equation.DSMT4">
                  <p:embed/>
                </p:oleObj>
              </mc:Choice>
              <mc:Fallback>
                <p:oleObj name="Equation" r:id="rId1" imgW="70104000" imgH="21945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6570491" cy="20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10121" y="4365104"/>
          <a:ext cx="7056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72542400" imgH="10363200" progId="Equation.DSMT4">
                  <p:embed/>
                </p:oleObj>
              </mc:Choice>
              <mc:Fallback>
                <p:oleObj name="Equation" r:id="rId3" imgW="72542400" imgH="1036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0121" y="4365104"/>
                        <a:ext cx="7056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389112" y="465313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5942" y="4365104"/>
            <a:ext cx="2817058" cy="1086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5969" y="4365104"/>
            <a:ext cx="2803873" cy="1086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3065" y="555416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实部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184" y="54634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虚</a:t>
            </a:r>
            <a:r>
              <a:rPr lang="zh-CN" altLang="en-US" sz="2800" dirty="0" smtClean="0">
                <a:solidFill>
                  <a:srgbClr val="FF0000"/>
                </a:solidFill>
              </a:rPr>
              <a:t>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6117" y="1916832"/>
          <a:ext cx="7056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" imgW="72542400" imgH="10363200" progId="Equation.DSMT4">
                  <p:embed/>
                </p:oleObj>
              </mc:Choice>
              <mc:Fallback>
                <p:oleObj name="Equation" r:id="rId1" imgW="72542400" imgH="103632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117" y="1916832"/>
                        <a:ext cx="7056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640" y="3201343"/>
          <a:ext cx="4565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46939200" imgH="10363200" progId="Equation.DSMT4">
                  <p:embed/>
                </p:oleObj>
              </mc:Choice>
              <mc:Fallback>
                <p:oleObj name="Equation" r:id="rId3" imgW="46939200" imgH="10363200" progId="Equation.DSMT4">
                  <p:embed/>
                  <p:pic>
                    <p:nvPicPr>
                      <p:cNvPr id="0" name="图片 6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201343"/>
                        <a:ext cx="45656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57027" y="4598814"/>
          <a:ext cx="47148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48463200" imgH="10363200" progId="Equation.DSMT4">
                  <p:embed/>
                </p:oleObj>
              </mc:Choice>
              <mc:Fallback>
                <p:oleObj name="Equation" r:id="rId5" imgW="48463200" imgH="10363200" progId="Equation.DSMT4">
                  <p:embed/>
                  <p:pic>
                    <p:nvPicPr>
                      <p:cNvPr id="0" name="图片 6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027" y="4598814"/>
                        <a:ext cx="47148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48085" y="348935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8085" y="488682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6117" y="1916832"/>
          <a:ext cx="7056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" imgW="72542400" imgH="10363200" progId="Equation.DSMT4">
                  <p:embed/>
                </p:oleObj>
              </mc:Choice>
              <mc:Fallback>
                <p:oleObj name="Equation" r:id="rId1" imgW="72542400" imgH="10363200" progId="Equation.DSMT4">
                  <p:embed/>
                  <p:pic>
                    <p:nvPicPr>
                      <p:cNvPr id="0" name="图片 4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117" y="1916832"/>
                        <a:ext cx="7056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640" y="3201343"/>
          <a:ext cx="4565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46939200" imgH="10363200" progId="Equation.DSMT4">
                  <p:embed/>
                </p:oleObj>
              </mc:Choice>
              <mc:Fallback>
                <p:oleObj name="Equation" r:id="rId3" imgW="46939200" imgH="10363200" progId="Equation.DSMT4">
                  <p:embed/>
                  <p:pic>
                    <p:nvPicPr>
                      <p:cNvPr id="0" name="图片 4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201343"/>
                        <a:ext cx="45656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57027" y="4598814"/>
          <a:ext cx="47148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48463200" imgH="10363200" progId="Equation.DSMT4">
                  <p:embed/>
                </p:oleObj>
              </mc:Choice>
              <mc:Fallback>
                <p:oleObj name="Equation" r:id="rId5" imgW="48463200" imgH="10363200" progId="Equation.DSMT4">
                  <p:embed/>
                  <p:pic>
                    <p:nvPicPr>
                      <p:cNvPr id="0" name="图片 4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027" y="4598814"/>
                        <a:ext cx="47148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48085" y="348935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8085" y="488682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32773" y="3398179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实部为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</a:rPr>
              <a:t>的偶函数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00" y="4782181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虚</a:t>
            </a:r>
            <a:r>
              <a:rPr lang="zh-CN" altLang="en-US" sz="2800" dirty="0" smtClean="0">
                <a:solidFill>
                  <a:srgbClr val="FF0000"/>
                </a:solidFill>
              </a:rPr>
              <a:t>部为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</a:rPr>
              <a:t>的奇函数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96157" y="5778636"/>
            <a:ext cx="6696744" cy="962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CD30-D383-A741-8720-13AF62D923F2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0" y="850900"/>
            <a:ext cx="4572001" cy="669925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b">
            <a:normAutofit/>
            <a:flatTx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一维离散傅里叶变换</a:t>
            </a:r>
            <a:r>
              <a:rPr lang="en-US" altLang="zh-CN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6117" y="1916832"/>
          <a:ext cx="7056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" imgW="72542400" imgH="10363200" progId="Equation.DSMT4">
                  <p:embed/>
                </p:oleObj>
              </mc:Choice>
              <mc:Fallback>
                <p:oleObj name="Equation" r:id="rId1" imgW="72542400" imgH="10363200" progId="Equation.DSMT4">
                  <p:embed/>
                  <p:pic>
                    <p:nvPicPr>
                      <p:cNvPr id="0" name="图片 82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117" y="1916832"/>
                        <a:ext cx="7056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640" y="3201343"/>
          <a:ext cx="4565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46939200" imgH="10363200" progId="Equation.DSMT4">
                  <p:embed/>
                </p:oleObj>
              </mc:Choice>
              <mc:Fallback>
                <p:oleObj name="Equation" r:id="rId3" imgW="46939200" imgH="10363200" progId="Equation.DSMT4">
                  <p:embed/>
                  <p:pic>
                    <p:nvPicPr>
                      <p:cNvPr id="0" name="图片 8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201343"/>
                        <a:ext cx="45656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57027" y="4598814"/>
          <a:ext cx="47148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48463200" imgH="10363200" progId="Equation.DSMT4">
                  <p:embed/>
                </p:oleObj>
              </mc:Choice>
              <mc:Fallback>
                <p:oleObj name="Equation" r:id="rId5" imgW="48463200" imgH="10363200" progId="Equation.DSMT4">
                  <p:embed/>
                  <p:pic>
                    <p:nvPicPr>
                      <p:cNvPr id="0" name="图片 8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027" y="4598814"/>
                        <a:ext cx="47148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48085" y="348935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8085" y="4886821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32773" y="3398179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实部为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</a:rPr>
              <a:t>的偶函数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00" y="4782181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虚</a:t>
            </a:r>
            <a:r>
              <a:rPr lang="zh-CN" altLang="en-US" sz="2800" dirty="0" smtClean="0">
                <a:solidFill>
                  <a:srgbClr val="FF0000"/>
                </a:solidFill>
              </a:rPr>
              <a:t>部为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</a:rPr>
              <a:t>的奇函数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1854" y="5859238"/>
            <a:ext cx="6300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因此，当 </a:t>
            </a: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2400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dirty="0" smtClean="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一个实数函数时，其频域的实部是偶函数，虚部是一个奇函数。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{7158C2F9-2A2E-5A44-80B2-FF270301E233}tf10001073</Template>
  <TotalTime>0</TotalTime>
  <Words>471</Words>
  <Application>WPS 演示</Application>
  <PresentationFormat>全屏显示(4:3)</PresentationFormat>
  <Paragraphs>100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19</vt:i4>
      </vt:variant>
    </vt:vector>
  </HeadingPairs>
  <TitlesOfParts>
    <vt:vector size="50" baseType="lpstr">
      <vt:lpstr>Arial</vt:lpstr>
      <vt:lpstr>宋体</vt:lpstr>
      <vt:lpstr>Wingdings</vt:lpstr>
      <vt:lpstr>Tw Cen MT</vt:lpstr>
      <vt:lpstr>Tahoma</vt:lpstr>
      <vt:lpstr>Times New Roman</vt:lpstr>
      <vt:lpstr>华文行楷</vt:lpstr>
      <vt:lpstr>微软雅黑</vt:lpstr>
      <vt:lpstr>Arial Unicode MS</vt:lpstr>
      <vt:lpstr>水滴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Computer Image Processing </vt:lpstr>
      <vt:lpstr>DCT变换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基于DCT的静态图象编码</dc:title>
  <dc:creator>huang xianglin</dc:creator>
  <cp:lastModifiedBy>微言、精义</cp:lastModifiedBy>
  <cp:revision>120</cp:revision>
  <cp:lastPrinted>2411-12-30T00:00:00Z</cp:lastPrinted>
  <dcterms:created xsi:type="dcterms:W3CDTF">2006-04-07T02:44:00Z</dcterms:created>
  <dcterms:modified xsi:type="dcterms:W3CDTF">2020-05-22T03:34:17Z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