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chi" initials="zc" lastIdx="3" clrIdx="0">
    <p:extLst>
      <p:ext uri="{19B8F6BF-5375-455C-9EA6-DF929625EA0E}">
        <p15:presenceInfo xmlns:p15="http://schemas.microsoft.com/office/powerpoint/2012/main" userId="zhang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9" autoAdjust="0"/>
    <p:restoredTop sz="85767" autoAdjust="0"/>
  </p:normalViewPr>
  <p:slideViewPr>
    <p:cSldViewPr snapToGrid="0">
      <p:cViewPr varScale="1">
        <p:scale>
          <a:sx n="75" d="100"/>
          <a:sy n="75" d="100"/>
        </p:scale>
        <p:origin x="65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AE9EA-59F1-4EE8-BC4E-02FD3B8D4A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1C14-DC91-4DD5-9A6F-C6B194B97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希望同学们对课程大致内容有一个直观的理解。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5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类似于数学中的公理。</a:t>
            </a:r>
            <a:endParaRPr lang="en-US" altLang="zh-CN" dirty="0" smtClean="0"/>
          </a:p>
          <a:p>
            <a:r>
              <a:rPr lang="zh-CN" altLang="en-US" dirty="0" smtClean="0"/>
              <a:t>借此，来了解一下软件工程的内容。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类似于数学中的公理。</a:t>
            </a:r>
            <a:endParaRPr lang="en-US" altLang="zh-CN" dirty="0" smtClean="0"/>
          </a:p>
          <a:p>
            <a:r>
              <a:rPr lang="zh-CN" altLang="en-US" dirty="0" smtClean="0"/>
              <a:t>借此，来了解一下软件工程的内容。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1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0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软件工程定义第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条：研究（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）中的途径。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32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回想：数据库课程、使用的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、做过的项目？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51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项目经验：变通解决、延迟解决、分期解决。。。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客户关系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从不同角度或者说不同思路来定义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8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0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对比同学们自己目前写过的程序来体会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8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提高总结、提炼、梳理的能力。</a:t>
            </a:r>
            <a:endParaRPr lang="en-US" altLang="zh-CN" dirty="0" smtClean="0"/>
          </a:p>
          <a:p>
            <a:r>
              <a:rPr lang="zh-CN" altLang="en-US" dirty="0" smtClean="0"/>
              <a:t>产品软件：如文字处理软件、文本处理软件、财务处理软件、人事管理软件等。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4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第四代语言不断发展，人工智能技术能否实现软件开发完全自动化的目标？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8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一种技能、一种思维、一种方法论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1C14-DC91-4DD5-9A6F-C6B194B972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6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1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74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1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8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4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8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3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7C80-CD85-472B-8D41-2FA15F84664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E28A-5765-48F3-8FEE-E5B05181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576945"/>
            <a:ext cx="8144134" cy="1529834"/>
          </a:xfrm>
        </p:spPr>
        <p:txBody>
          <a:bodyPr/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第一讲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软件危机与软件工程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中国传媒大学 </a:t>
            </a:r>
            <a:r>
              <a:rPr lang="zh-CN" altLang="en-US" sz="2400" dirty="0" smtClean="0"/>
              <a:t>张弛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410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学习好软件工程，才能真正具备软件开发能力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657598" y="2092960"/>
            <a:ext cx="4541520" cy="45415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02221" y="2937581"/>
            <a:ext cx="2852277" cy="28522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74792" y="3610152"/>
            <a:ext cx="1507133" cy="1507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6645" y="413288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Why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526645" y="517835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How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465730" y="600741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What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48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本讲主要内容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一、工程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二、</a:t>
            </a:r>
            <a:r>
              <a:rPr lang="zh-CN" altLang="en-US" sz="2800" dirty="0">
                <a:sym typeface="Wingdings" panose="05000000000000000000" pitchFamily="2" charset="2"/>
              </a:rPr>
              <a:t>软件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三、软件</a:t>
            </a:r>
            <a:r>
              <a:rPr lang="zh-CN" altLang="en-US" sz="2800" dirty="0">
                <a:sym typeface="Wingdings" panose="05000000000000000000" pitchFamily="2" charset="2"/>
              </a:rPr>
              <a:t>危机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四、软件工程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初识软件工程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7719" cy="3599316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1</a:t>
            </a:r>
            <a:r>
              <a:rPr lang="zh-CN" altLang="en-US" sz="2600" dirty="0" smtClean="0"/>
              <a:t>、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软件工程</a:t>
            </a:r>
            <a:r>
              <a:rPr lang="zh-CN" altLang="en-US" sz="2600" dirty="0"/>
              <a:t>是指导计算机软件开发和维护的</a:t>
            </a:r>
            <a:r>
              <a:rPr lang="zh-CN" altLang="en-US" sz="2600" dirty="0">
                <a:solidFill>
                  <a:srgbClr val="FFFF00"/>
                </a:solidFill>
              </a:rPr>
              <a:t>工程学科</a:t>
            </a:r>
            <a:r>
              <a:rPr lang="zh-CN" altLang="en-US" sz="2600" dirty="0"/>
              <a:t>。采用工程的概念、原理、技术和方法来开发与维护软件，把经过时间考验而证明正确的</a:t>
            </a:r>
            <a:r>
              <a:rPr lang="zh-CN" altLang="en-US" sz="2600" dirty="0">
                <a:solidFill>
                  <a:srgbClr val="FFFF00"/>
                </a:solidFill>
              </a:rPr>
              <a:t>管理</a:t>
            </a:r>
            <a:r>
              <a:rPr lang="zh-CN" altLang="en-US" sz="2600" dirty="0"/>
              <a:t>技术和当前能够得到的最好的</a:t>
            </a:r>
            <a:r>
              <a:rPr lang="zh-CN" altLang="en-US" sz="2600" dirty="0">
                <a:solidFill>
                  <a:srgbClr val="FFFF00"/>
                </a:solidFill>
              </a:rPr>
              <a:t>技术</a:t>
            </a:r>
            <a:r>
              <a:rPr lang="zh-CN" altLang="en-US" sz="2600" dirty="0"/>
              <a:t>方法结合起来，经济地开发出高质量的软件并有效地维护它。</a:t>
            </a:r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2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1993</a:t>
            </a:r>
            <a:r>
              <a:rPr lang="zh-CN" altLang="en-US" sz="2600" dirty="0"/>
              <a:t>年美国</a:t>
            </a:r>
            <a:r>
              <a:rPr lang="en-US" altLang="zh-CN" sz="2600" dirty="0"/>
              <a:t>《IEEE</a:t>
            </a:r>
            <a:r>
              <a:rPr lang="zh-CN" altLang="en-US" sz="2600" dirty="0"/>
              <a:t>软件工程标准术语</a:t>
            </a:r>
            <a:r>
              <a:rPr lang="en-US" altLang="zh-CN" sz="2600" dirty="0"/>
              <a:t>》</a:t>
            </a:r>
            <a:r>
              <a:rPr lang="zh-CN" altLang="en-US" sz="2600" dirty="0"/>
              <a:t>对</a:t>
            </a:r>
            <a:r>
              <a:rPr lang="zh-CN" altLang="en-US" sz="2600" b="1" dirty="0" smtClean="0">
                <a:solidFill>
                  <a:srgbClr val="FFFF00"/>
                </a:solidFill>
              </a:rPr>
              <a:t>软件工程的</a:t>
            </a:r>
            <a:r>
              <a:rPr lang="zh-CN" altLang="en-US" sz="2600" b="1" dirty="0">
                <a:solidFill>
                  <a:srgbClr val="FFFF00"/>
                </a:solidFill>
              </a:rPr>
              <a:t>定义</a:t>
            </a:r>
            <a:r>
              <a:rPr lang="zh-CN" altLang="en-US" sz="2600" dirty="0" smtClean="0"/>
              <a:t>为：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）把系统化的、规范的、可度量的途径应用于软件开发、运行和维护的过程，也就是把工程化应用于软件中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）研究（</a:t>
            </a:r>
            <a:r>
              <a:rPr lang="en-US" altLang="zh-CN" sz="2600" dirty="0"/>
              <a:t>1)</a:t>
            </a:r>
            <a:r>
              <a:rPr lang="zh-CN" altLang="en-US" sz="2600" dirty="0"/>
              <a:t>中提到的途径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073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一、工程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2"/>
            <a:ext cx="10922399" cy="43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zh-CN" altLang="en-US" sz="2600" dirty="0" smtClean="0"/>
              <a:t>随着</a:t>
            </a:r>
            <a:r>
              <a:rPr lang="zh-CN" altLang="en-US" sz="2600" dirty="0"/>
              <a:t>人类文明的发展，人们可以建造出比单一产品</a:t>
            </a:r>
            <a:r>
              <a:rPr lang="zh-CN" altLang="en-US" sz="2600" dirty="0">
                <a:solidFill>
                  <a:srgbClr val="FFFF00"/>
                </a:solidFill>
              </a:rPr>
              <a:t>更大、更复杂</a:t>
            </a:r>
            <a:r>
              <a:rPr lang="zh-CN" altLang="en-US" sz="2600" dirty="0"/>
              <a:t>的产品，这些产品不再是结构或功能单一的东西，而是各种各样的所谓“人造系统”（比如建筑物、轮船、铁路工程、海上工程、地下工程、飞机</a:t>
            </a:r>
            <a:r>
              <a:rPr lang="zh-CN" altLang="en-US" sz="2600" dirty="0" smtClean="0"/>
              <a:t>等），</a:t>
            </a:r>
            <a:r>
              <a:rPr lang="zh-CN" altLang="en-US" sz="2600" dirty="0"/>
              <a:t>于是工程的概念就产生</a:t>
            </a:r>
            <a:r>
              <a:rPr lang="zh-CN" altLang="en-US" sz="2600" dirty="0" smtClean="0"/>
              <a:t>了。</a:t>
            </a:r>
            <a:endParaRPr lang="en-US" altLang="zh-CN" sz="2600" dirty="0" smtClean="0"/>
          </a:p>
          <a:p>
            <a:pPr lvl="1">
              <a:lnSpc>
                <a:spcPct val="110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工程</a:t>
            </a:r>
            <a:r>
              <a:rPr lang="zh-CN" altLang="en-US" sz="2600" dirty="0"/>
              <a:t>是科学和数学的某种应用，通过这一应用，使自然界的物质和能源的特性能够通过各种结构、机器、产品、系统和过程，以最短的</a:t>
            </a:r>
            <a:r>
              <a:rPr lang="zh-CN" altLang="en-US" sz="2600" dirty="0">
                <a:solidFill>
                  <a:srgbClr val="FFFF00"/>
                </a:solidFill>
              </a:rPr>
              <a:t>时间</a:t>
            </a:r>
            <a:r>
              <a:rPr lang="zh-CN" altLang="en-US" sz="2600" dirty="0"/>
              <a:t>和最少的</a:t>
            </a:r>
            <a:r>
              <a:rPr lang="zh-CN" altLang="en-US" sz="2600" dirty="0">
                <a:solidFill>
                  <a:srgbClr val="FFFF00"/>
                </a:solidFill>
              </a:rPr>
              <a:t>人力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FFFF00"/>
                </a:solidFill>
              </a:rPr>
              <a:t>物力</a:t>
            </a:r>
            <a:r>
              <a:rPr lang="zh-CN" altLang="en-US" sz="2600" dirty="0"/>
              <a:t>做出</a:t>
            </a:r>
            <a:r>
              <a:rPr lang="zh-CN" altLang="en-US" sz="2600" i="1" dirty="0">
                <a:solidFill>
                  <a:srgbClr val="FFFF00"/>
                </a:solidFill>
              </a:rPr>
              <a:t>高效</a:t>
            </a:r>
            <a:r>
              <a:rPr lang="zh-CN" altLang="en-US" sz="2600" i="1" dirty="0"/>
              <a:t>、</a:t>
            </a:r>
            <a:r>
              <a:rPr lang="zh-CN" altLang="en-US" sz="2600" i="1" dirty="0">
                <a:solidFill>
                  <a:srgbClr val="FFFF00"/>
                </a:solidFill>
              </a:rPr>
              <a:t>可靠且对人类有用的东西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lnSpc>
                <a:spcPct val="110000"/>
              </a:lnSpc>
            </a:pPr>
            <a:r>
              <a:rPr lang="zh-CN" altLang="en-US" sz="2600" b="1" dirty="0">
                <a:solidFill>
                  <a:srgbClr val="002060"/>
                </a:solidFill>
              </a:rPr>
              <a:t>工程</a:t>
            </a:r>
            <a:r>
              <a:rPr lang="zh-CN" altLang="en-US" sz="2600" dirty="0"/>
              <a:t>是</a:t>
            </a:r>
            <a:r>
              <a:rPr lang="zh-CN" altLang="en-US" sz="2600" dirty="0" smtClean="0"/>
              <a:t>将</a:t>
            </a:r>
            <a:r>
              <a:rPr lang="zh-CN" altLang="en-US" sz="2600" dirty="0"/>
              <a:t>自然科学的理论应用到具体工农业生产部门中形成的各学科的总称。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6016" y="693532"/>
            <a:ext cx="430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更大、更复杂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时间、人力、物力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高效、可靠、有用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28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一、工程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1073139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dirty="0"/>
              <a:t>定义（</a:t>
            </a:r>
            <a:r>
              <a:rPr lang="zh-CN" altLang="en-US" sz="2600" b="1" dirty="0">
                <a:solidFill>
                  <a:srgbClr val="FFFF00"/>
                </a:solidFill>
              </a:rPr>
              <a:t>狭义</a:t>
            </a:r>
            <a:r>
              <a:rPr lang="zh-CN" altLang="en-US" sz="2600" dirty="0"/>
              <a:t>）：以某组设想的目标为依据，应用有关的科学知识和技术手段，通过有组织的一群人将某个（或某些）现有实体（自然的或人造的）转化为具有预期使用价值的</a:t>
            </a:r>
            <a:r>
              <a:rPr lang="zh-CN" altLang="en-US" sz="2600" b="1" dirty="0">
                <a:solidFill>
                  <a:srgbClr val="FFFF00"/>
                </a:solidFill>
              </a:rPr>
              <a:t>人造产品</a:t>
            </a:r>
            <a:r>
              <a:rPr lang="zh-CN" altLang="en-US" sz="2600" b="1" dirty="0" smtClean="0">
                <a:solidFill>
                  <a:srgbClr val="FFFF00"/>
                </a:solidFill>
              </a:rPr>
              <a:t>过程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dirty="0"/>
              <a:t>定义</a:t>
            </a:r>
            <a:r>
              <a:rPr lang="zh-CN" altLang="en-US" sz="2600" dirty="0" smtClean="0"/>
              <a:t>（</a:t>
            </a:r>
            <a:r>
              <a:rPr lang="zh-CN" altLang="en-US" sz="2600" b="1" dirty="0">
                <a:solidFill>
                  <a:srgbClr val="FFFF00"/>
                </a:solidFill>
              </a:rPr>
              <a:t>广义</a:t>
            </a:r>
            <a:r>
              <a:rPr lang="zh-CN" altLang="en-US" sz="2600" dirty="0"/>
              <a:t>）：由一群</a:t>
            </a:r>
            <a:r>
              <a:rPr lang="en-US" altLang="zh-CN" sz="2600" dirty="0"/>
              <a:t>(</a:t>
            </a:r>
            <a:r>
              <a:rPr lang="zh-CN" altLang="en-US" sz="2600" dirty="0"/>
              <a:t>个</a:t>
            </a:r>
            <a:r>
              <a:rPr lang="en-US" altLang="zh-CN" sz="2600" dirty="0"/>
              <a:t>)</a:t>
            </a:r>
            <a:r>
              <a:rPr lang="zh-CN" altLang="en-US" sz="2600" dirty="0"/>
              <a:t>人为达到某种目的，在一个较长时间周期内进行</a:t>
            </a:r>
            <a:r>
              <a:rPr lang="zh-CN" altLang="en-US" sz="2600" b="1" dirty="0">
                <a:solidFill>
                  <a:srgbClr val="FFFF00"/>
                </a:solidFill>
              </a:rPr>
              <a:t>协作（单独）活动的过程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85464" y="5222240"/>
            <a:ext cx="11521103" cy="892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600" dirty="0"/>
              <a:t>工程的所有各分支</a:t>
            </a:r>
            <a:r>
              <a:rPr lang="zh-CN" altLang="en-US" sz="2600" dirty="0" smtClean="0"/>
              <a:t>领域的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主要</a:t>
            </a:r>
            <a:r>
              <a:rPr lang="zh-CN" altLang="en-US" sz="2600" b="1" dirty="0">
                <a:solidFill>
                  <a:srgbClr val="002060"/>
                </a:solidFill>
              </a:rPr>
              <a:t>职能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r>
              <a:rPr lang="zh-CN" altLang="en-US" sz="2600" dirty="0" smtClean="0"/>
              <a:t>研究新</a:t>
            </a:r>
            <a:r>
              <a:rPr lang="zh-CN" altLang="en-US" sz="2600" dirty="0"/>
              <a:t>的工作原理和</a:t>
            </a:r>
            <a:r>
              <a:rPr lang="zh-CN" altLang="en-US" sz="2600" dirty="0" smtClean="0"/>
              <a:t>方法；开发；设计；施工；生产；操作；管理</a:t>
            </a:r>
            <a:r>
              <a:rPr lang="zh-CN" altLang="en-US" sz="2600" dirty="0"/>
              <a:t>及其他</a:t>
            </a:r>
            <a:r>
              <a:rPr lang="zh-CN" altLang="en-US" sz="2600" dirty="0" smtClean="0"/>
              <a:t>职能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3058160" y="586707"/>
            <a:ext cx="7388422" cy="61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分析思维、设计思维、质量思维、协作（管理）思维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35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再来看软件工程的定义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14013"/>
            <a:ext cx="10731391" cy="205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600" dirty="0" smtClean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）把系统化的、规范的、可度量的途径应用于软件开发、运行和维护的过程，也就是把工程化应用于软件中；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）研究（</a:t>
            </a:r>
            <a:r>
              <a:rPr lang="en-US" altLang="zh-CN" sz="2600" dirty="0"/>
              <a:t>1)</a:t>
            </a:r>
            <a:r>
              <a:rPr lang="zh-CN" altLang="en-US" sz="2600" dirty="0"/>
              <a:t>中提到的途径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37244"/>
              </p:ext>
            </p:extLst>
          </p:nvPr>
        </p:nvGraphicFramePr>
        <p:xfrm>
          <a:off x="1261942" y="4142741"/>
          <a:ext cx="9893738" cy="169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257">
                  <a:extLst>
                    <a:ext uri="{9D8B030D-6E8A-4147-A177-3AD203B41FA5}">
                      <a16:colId xmlns:a16="http://schemas.microsoft.com/office/drawing/2014/main" val="2686782314"/>
                    </a:ext>
                  </a:extLst>
                </a:gridCol>
                <a:gridCol w="2084596">
                  <a:extLst>
                    <a:ext uri="{9D8B030D-6E8A-4147-A177-3AD203B41FA5}">
                      <a16:colId xmlns:a16="http://schemas.microsoft.com/office/drawing/2014/main" val="3266319967"/>
                    </a:ext>
                  </a:extLst>
                </a:gridCol>
                <a:gridCol w="3694885">
                  <a:extLst>
                    <a:ext uri="{9D8B030D-6E8A-4147-A177-3AD203B41FA5}">
                      <a16:colId xmlns:a16="http://schemas.microsoft.com/office/drawing/2014/main" val="2910839903"/>
                    </a:ext>
                  </a:extLst>
                </a:gridCol>
              </a:tblGrid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工程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软件工程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86758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 smtClean="0"/>
                        <a:t>时间、人力、物力</a:t>
                      </a:r>
                      <a:endParaRPr lang="en-US" altLang="zh-CN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 smtClean="0"/>
                        <a:t>高效、可靠、有用</a:t>
                      </a:r>
                      <a:endParaRPr lang="en-US" altLang="zh-CN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研究新的工作原理和方法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应用到软件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dirty="0" smtClean="0"/>
                        <a:t>系统化、规范、可度量</a:t>
                      </a:r>
                      <a:endParaRPr lang="en-US" altLang="zh-CN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i="1" u="sng" dirty="0" smtClean="0"/>
                        <a:t>不断研究</a:t>
                      </a:r>
                      <a:endParaRPr lang="zh-CN" altLang="en-US" sz="2400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6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本讲主要内容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一、工程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二、</a:t>
            </a:r>
            <a:r>
              <a:rPr lang="zh-CN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软件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三、软件</a:t>
            </a:r>
            <a:r>
              <a:rPr lang="zh-CN" altLang="en-US" sz="2800" dirty="0">
                <a:sym typeface="Wingdings" panose="05000000000000000000" pitchFamily="2" charset="2"/>
              </a:rPr>
              <a:t>危机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四、软件工程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2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二、软件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定义</a:t>
            </a:r>
            <a:endParaRPr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1073139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40000"/>
              </a:spcAft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2800" dirty="0">
                <a:latin typeface="宋体" panose="02010600030101010101" pitchFamily="2" charset="-122"/>
              </a:rPr>
              <a:t>是计算机系统中与硬件相互依存的另一部分，它是包括程序、数据及其相关文档的完整集合。其中：</a:t>
            </a:r>
          </a:p>
          <a:p>
            <a:pPr lvl="1" algn="just">
              <a:spcAft>
                <a:spcPct val="400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程序是能够完成预定功能和性能的可执行的指令序列；</a:t>
            </a:r>
          </a:p>
          <a:p>
            <a:pPr lvl="1" algn="just">
              <a:spcAft>
                <a:spcPct val="400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数据是使程序能够适当的处理信息的数据结构；</a:t>
            </a:r>
          </a:p>
          <a:p>
            <a:pPr lvl="1" algn="just">
              <a:spcAft>
                <a:spcPct val="400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文档是开发、使用和维护程序所需要的图文资料。</a:t>
            </a:r>
          </a:p>
          <a:p>
            <a:pPr algn="just">
              <a:spcAft>
                <a:spcPct val="40000"/>
              </a:spcAft>
            </a:pPr>
            <a:r>
              <a:rPr lang="zh-CN" altLang="en-US" sz="2800" dirty="0">
                <a:latin typeface="宋体" panose="02010600030101010101" pitchFamily="2" charset="-122"/>
              </a:rPr>
              <a:t>值得强调的是，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程序≠软件</a:t>
            </a:r>
            <a:r>
              <a:rPr lang="zh-CN" altLang="en-US" sz="2800" dirty="0">
                <a:latin typeface="宋体" panose="02010600030101010101" pitchFamily="2" charset="-122"/>
              </a:rPr>
              <a:t>，程序只是软件的</a:t>
            </a:r>
            <a:r>
              <a:rPr lang="zh-CN" altLang="en-US" sz="2800" dirty="0" smtClean="0">
                <a:latin typeface="宋体" panose="02010600030101010101" pitchFamily="2" charset="-122"/>
              </a:rPr>
              <a:t>组成部分</a:t>
            </a:r>
            <a:endParaRPr lang="en-US" altLang="zh-CN" sz="32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54" y="224408"/>
            <a:ext cx="4973158" cy="2955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09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二、软件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特点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057400"/>
            <a:ext cx="10780159" cy="4442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是</a:t>
            </a:r>
            <a:r>
              <a:rPr lang="zh-CN" altLang="en-US" sz="2800" dirty="0">
                <a:latin typeface="宋体" panose="02010600030101010101" pitchFamily="2" charset="-122"/>
              </a:rPr>
              <a:t>一种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逻辑实体</a:t>
            </a:r>
            <a:r>
              <a:rPr lang="zh-CN" altLang="en-US" sz="2800" dirty="0">
                <a:latin typeface="宋体" panose="02010600030101010101" pitchFamily="2" charset="-122"/>
              </a:rPr>
              <a:t>，不是物理实体，具有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不可见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抽象</a:t>
            </a:r>
            <a:r>
              <a:rPr lang="zh-CN" altLang="en-US" sz="2800" dirty="0" smtClean="0">
                <a:latin typeface="宋体" panose="02010600030101010101" pitchFamily="2" charset="-122"/>
              </a:rPr>
              <a:t>性；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软件开发</a:t>
            </a:r>
            <a:r>
              <a:rPr lang="zh-CN" altLang="en-US" sz="2800" dirty="0">
                <a:latin typeface="宋体" panose="02010600030101010101" pitchFamily="2" charset="-122"/>
              </a:rPr>
              <a:t>，是人的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智力</a:t>
            </a:r>
            <a:r>
              <a:rPr lang="zh-CN" altLang="en-US" sz="2800" dirty="0">
                <a:latin typeface="宋体" panose="02010600030101010101" pitchFamily="2" charset="-122"/>
              </a:rPr>
              <a:t>的高度发挥，而不是硬件</a:t>
            </a:r>
            <a:r>
              <a:rPr lang="zh-CN" altLang="en-US" sz="2800" dirty="0" smtClean="0">
                <a:latin typeface="宋体" panose="02010600030101010101" pitchFamily="2" charset="-122"/>
              </a:rPr>
              <a:t>制造；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软件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zh-CN" altLang="en-US" sz="2800" dirty="0" smtClean="0">
                <a:latin typeface="宋体" panose="02010600030101010101" pitchFamily="2" charset="-122"/>
              </a:rPr>
              <a:t>硬件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维修</a:t>
            </a:r>
            <a:r>
              <a:rPr lang="zh-CN" altLang="en-US" sz="2800" dirty="0" smtClean="0">
                <a:latin typeface="宋体" panose="02010600030101010101" pitchFamily="2" charset="-122"/>
              </a:rPr>
              <a:t>有本质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宋体" panose="02010600030101010101" pitchFamily="2" charset="-122"/>
              </a:rPr>
              <a:t>差别；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软件开发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dirty="0" smtClean="0">
                <a:latin typeface="宋体" panose="02010600030101010101" pitchFamily="2" charset="-122"/>
              </a:rPr>
              <a:t>运行对</a:t>
            </a:r>
            <a:r>
              <a:rPr lang="zh-CN" altLang="en-US" sz="2800" dirty="0">
                <a:latin typeface="宋体" panose="02010600030101010101" pitchFamily="2" charset="-122"/>
              </a:rPr>
              <a:t>计算机系统有着不同程度的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依赖性</a:t>
            </a:r>
            <a:r>
              <a:rPr lang="zh-CN" altLang="en-US" sz="2800" dirty="0" smtClean="0">
                <a:latin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软件开发</a:t>
            </a:r>
            <a:r>
              <a:rPr lang="zh-CN" altLang="en-US" sz="2800" dirty="0">
                <a:latin typeface="宋体" panose="02010600030101010101" pitchFamily="2" charset="-122"/>
              </a:rPr>
              <a:t>至今尚未完全摆脱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手工艺</a:t>
            </a:r>
            <a:r>
              <a:rPr lang="zh-CN" altLang="en-US" sz="2800" dirty="0">
                <a:latin typeface="宋体" panose="02010600030101010101" pitchFamily="2" charset="-122"/>
              </a:rPr>
              <a:t>的开发方式</a:t>
            </a:r>
            <a:r>
              <a:rPr lang="zh-CN" altLang="en-US" sz="2800" dirty="0" smtClean="0">
                <a:latin typeface="宋体" panose="02010600030101010101" pitchFamily="2" charset="-122"/>
              </a:rPr>
              <a:t>，限制了软件开发效率的提高；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软件开发</a:t>
            </a:r>
            <a:r>
              <a:rPr lang="zh-CN" altLang="en-US" sz="2800" dirty="0">
                <a:latin typeface="宋体" panose="02010600030101010101" pitchFamily="2" charset="-122"/>
              </a:rPr>
              <a:t>是一个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复杂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宋体" panose="02010600030101010101" pitchFamily="2" charset="-122"/>
              </a:rPr>
              <a:t>过程：实际</a:t>
            </a:r>
            <a:r>
              <a:rPr lang="zh-CN" altLang="en-US" sz="2800" dirty="0">
                <a:latin typeface="宋体" panose="02010600030101010101" pitchFamily="2" charset="-122"/>
              </a:rPr>
              <a:t>问题的</a:t>
            </a:r>
            <a:r>
              <a:rPr lang="zh-CN" altLang="en-US" sz="2800" dirty="0" smtClean="0">
                <a:latin typeface="宋体" panose="02010600030101010101" pitchFamily="2" charset="-122"/>
              </a:rPr>
              <a:t>复杂性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</a:rPr>
              <a:t>程序逻辑</a:t>
            </a:r>
            <a:r>
              <a:rPr lang="zh-CN" altLang="en-US" sz="2800" dirty="0">
                <a:latin typeface="宋体" panose="02010600030101010101" pitchFamily="2" charset="-122"/>
              </a:rPr>
              <a:t>结构的</a:t>
            </a:r>
            <a:r>
              <a:rPr lang="zh-CN" altLang="en-US" sz="2800" dirty="0" smtClean="0">
                <a:latin typeface="宋体" panose="02010600030101010101" pitchFamily="2" charset="-122"/>
              </a:rPr>
              <a:t>复杂性；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软件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成本</a:t>
            </a:r>
            <a:r>
              <a:rPr lang="zh-CN" altLang="en-US" sz="2800" dirty="0">
                <a:latin typeface="宋体" panose="02010600030101010101" pitchFamily="2" charset="-122"/>
              </a:rPr>
              <a:t>非常</a:t>
            </a:r>
            <a:r>
              <a:rPr lang="zh-CN" altLang="en-US" sz="2800" dirty="0" smtClean="0">
                <a:latin typeface="宋体" panose="02010600030101010101" pitchFamily="2" charset="-122"/>
              </a:rPr>
              <a:t>高昂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相当多的软件工作涉及到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社会因素</a:t>
            </a:r>
            <a:r>
              <a:rPr lang="zh-CN" altLang="en-US" sz="2800" dirty="0" smtClean="0">
                <a:latin typeface="宋体" panose="02010600030101010101" pitchFamily="2" charset="-122"/>
              </a:rPr>
              <a:t>，涉及到机构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体制</a:t>
            </a:r>
            <a:r>
              <a:rPr lang="zh-CN" altLang="en-US" sz="2800" dirty="0">
                <a:latin typeface="宋体" panose="02010600030101010101" pitchFamily="2" charset="-122"/>
              </a:rPr>
              <a:t>及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管理方式</a:t>
            </a:r>
            <a:r>
              <a:rPr lang="zh-CN" altLang="en-US" sz="2800" dirty="0">
                <a:latin typeface="宋体" panose="02010600030101010101" pitchFamily="2" charset="-122"/>
              </a:rPr>
              <a:t>，甚至人的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观念</a:t>
            </a:r>
            <a:r>
              <a:rPr lang="zh-CN" altLang="en-US" sz="2800" dirty="0">
                <a:latin typeface="宋体" panose="02010600030101010101" pitchFamily="2" charset="-122"/>
              </a:rPr>
              <a:t>和人们的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心理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1240" y="555033"/>
            <a:ext cx="4335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可见、抽象；智力；维护（维修）；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限制、依赖；手工、开发效率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复杂；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成本、高昂；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社会因素、心理、体制、管理方式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69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二、软件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计算机系统发展历程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057400"/>
            <a:ext cx="10731391" cy="4442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algn="just">
              <a:lnSpc>
                <a:spcPct val="110000"/>
              </a:lnSpc>
              <a:spcBef>
                <a:spcPts val="600"/>
              </a:spcBef>
              <a:buFont typeface="Verdana"/>
              <a:buChar char="›"/>
              <a:defRPr/>
            </a:pP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第一代（20世纪60年代中期以前）</a:t>
            </a:r>
            <a:r>
              <a:rPr lang="zh-CN" altLang="en-US" dirty="0">
                <a:solidFill>
                  <a:srgbClr val="F8F200"/>
                </a:solidFill>
                <a:latin typeface="宋体" pitchFamily="2" charset="-122"/>
              </a:rPr>
              <a:t>程序设计阶段</a:t>
            </a: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宋体" pitchFamily="2" charset="-122"/>
              </a:rPr>
              <a:t>	专用软件、规模小、没有系统化方法和管理、最终只有程序保留</a:t>
            </a: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Font typeface="Verdana"/>
              <a:buChar char="›"/>
              <a:defRPr/>
            </a:pP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第二代（从20世纪60年代中期到70年代中期）</a:t>
            </a:r>
            <a:r>
              <a:rPr lang="zh-CN" altLang="en-US" dirty="0">
                <a:solidFill>
                  <a:srgbClr val="F8F200"/>
                </a:solidFill>
                <a:latin typeface="宋体" pitchFamily="2" charset="-122"/>
              </a:rPr>
              <a:t>程序系统阶段</a:t>
            </a:r>
            <a:endParaRPr lang="zh-CN" altLang="en-US" b="1" dirty="0">
              <a:solidFill>
                <a:srgbClr val="F8F200"/>
              </a:solidFill>
              <a:latin typeface="宋体" pitchFamily="2" charset="-122"/>
            </a:endParaRP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宋体" pitchFamily="2" charset="-122"/>
              </a:rPr>
              <a:t>	多道程序、多用户系统、在线存储及数据库，软件作坊</a:t>
            </a:r>
            <a:r>
              <a:rPr lang="zh-CN" altLang="en-US" dirty="0" smtClean="0">
                <a:latin typeface="宋体" pitchFamily="2" charset="-122"/>
              </a:rPr>
              <a:t>，“软件工程” </a:t>
            </a:r>
            <a:r>
              <a:rPr lang="zh-CN" altLang="en-US" dirty="0">
                <a:latin typeface="宋体" pitchFamily="2" charset="-122"/>
              </a:rPr>
              <a:t>学科诞生</a:t>
            </a:r>
          </a:p>
          <a:p>
            <a:pPr marL="365760">
              <a:lnSpc>
                <a:spcPct val="110000"/>
              </a:lnSpc>
              <a:spcBef>
                <a:spcPts val="600"/>
              </a:spcBef>
              <a:buFont typeface="Verdana"/>
              <a:buChar char="›"/>
              <a:defRPr/>
            </a:pP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第三代（从20世纪70年代中期到80年代中期）</a:t>
            </a:r>
            <a:r>
              <a:rPr lang="zh-CN" altLang="en-US" dirty="0">
                <a:solidFill>
                  <a:srgbClr val="F8F200"/>
                </a:solidFill>
                <a:latin typeface="宋体" pitchFamily="2" charset="-122"/>
              </a:rPr>
              <a:t>软件工程阶段</a:t>
            </a: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宋体" pitchFamily="2" charset="-122"/>
              </a:rPr>
              <a:t>	分布式系统、微处理器，主要在工业界和学术界应用</a:t>
            </a: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Font typeface="Verdana"/>
              <a:buChar char="›"/>
              <a:defRPr/>
            </a:pP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第四代（从20世纪80年代中期至今）</a:t>
            </a:r>
            <a:r>
              <a:rPr lang="zh-CN" altLang="en-US" dirty="0">
                <a:solidFill>
                  <a:srgbClr val="F8F200"/>
                </a:solidFill>
                <a:latin typeface="宋体" pitchFamily="2" charset="-122"/>
              </a:rPr>
              <a:t>软件工程阶段</a:t>
            </a:r>
          </a:p>
          <a:p>
            <a:pPr marL="36576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	C/S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B/S</a:t>
            </a:r>
            <a:r>
              <a:rPr lang="zh-CN" altLang="en-US" dirty="0">
                <a:latin typeface="宋体" pitchFamily="2" charset="-122"/>
              </a:rPr>
              <a:t>，软件产业在世界经济中已经占有举足轻重的</a:t>
            </a:r>
            <a:r>
              <a:rPr lang="zh-CN" altLang="en-US" dirty="0" smtClean="0">
                <a:latin typeface="宋体" pitchFamily="2" charset="-122"/>
              </a:rPr>
              <a:t>地位</a:t>
            </a:r>
            <a:endParaRPr lang="zh-CN" altLang="en-US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3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、教材及参考资料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《</a:t>
            </a:r>
            <a:r>
              <a:rPr lang="zh-CN" altLang="en-US" sz="2400" dirty="0"/>
              <a:t>软件工程</a:t>
            </a:r>
            <a:r>
              <a:rPr lang="en-US" altLang="zh-CN" sz="2400" dirty="0"/>
              <a:t>》</a:t>
            </a:r>
            <a:r>
              <a:rPr lang="zh-CN" altLang="en-US" sz="2400" dirty="0"/>
              <a:t>张海藩 人民邮电出版社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《</a:t>
            </a:r>
            <a:r>
              <a:rPr lang="zh-CN" altLang="en-US" sz="2400" dirty="0"/>
              <a:t>软件工程</a:t>
            </a:r>
            <a:r>
              <a:rPr lang="en-US" altLang="zh-CN" sz="2400" dirty="0"/>
              <a:t>》</a:t>
            </a:r>
            <a:r>
              <a:rPr lang="zh-CN" altLang="en-US" sz="2400" dirty="0"/>
              <a:t>鄂大伟 清华大学出版社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其他有关软件开发、设计、管理类的</a:t>
            </a:r>
            <a:r>
              <a:rPr lang="zh-CN" altLang="en-US" sz="2400" dirty="0" smtClean="0"/>
              <a:t>书籍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软件工程论坛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 smtClean="0"/>
              <a:t>www.uml.org.cn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搜索引擎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二、软件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计算机系统发展历程的根本变化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057400"/>
            <a:ext cx="11034159" cy="444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275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en-US" altLang="zh-CN" sz="2600" b="1" dirty="0">
                <a:solidFill>
                  <a:srgbClr val="FFFF00"/>
                </a:solidFill>
              </a:rPr>
              <a:t>(1) </a:t>
            </a:r>
            <a:r>
              <a:rPr lang="zh-CN" altLang="en-US" sz="2600" b="1" dirty="0">
                <a:solidFill>
                  <a:srgbClr val="FFFF00"/>
                </a:solidFill>
              </a:rPr>
              <a:t>人们改变了对软件的</a:t>
            </a:r>
            <a:r>
              <a:rPr lang="zh-CN" altLang="en-US" sz="2600" b="1" dirty="0" smtClean="0">
                <a:solidFill>
                  <a:srgbClr val="FFFF00"/>
                </a:solidFill>
              </a:rPr>
              <a:t>看法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822325" lvl="1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en-US" altLang="zh-CN" sz="2200" dirty="0" smtClean="0"/>
              <a:t>50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60</a:t>
            </a:r>
            <a:r>
              <a:rPr lang="zh-CN" altLang="en-US" sz="2200" dirty="0"/>
              <a:t>年代，程序设计曾被看成一种任人发挥创造才能的技术领域，程序只要</a:t>
            </a:r>
            <a:r>
              <a:rPr lang="zh-CN" altLang="en-US" sz="2200" dirty="0" smtClean="0"/>
              <a:t>能得出</a:t>
            </a:r>
            <a:r>
              <a:rPr lang="zh-CN" altLang="en-US" sz="2200" dirty="0"/>
              <a:t>正确的结果</a:t>
            </a:r>
            <a:r>
              <a:rPr lang="zh-CN" altLang="en-US" sz="2200" dirty="0" smtClean="0"/>
              <a:t>，写法</a:t>
            </a:r>
            <a:r>
              <a:rPr lang="zh-CN" altLang="en-US" sz="2200" dirty="0"/>
              <a:t>可不受任何约束。</a:t>
            </a:r>
            <a:endParaRPr lang="en-US" altLang="zh-CN" sz="2200" dirty="0"/>
          </a:p>
          <a:p>
            <a:pPr marL="822325" lvl="1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zh-CN" altLang="en-US" sz="2200" dirty="0"/>
              <a:t>随着计算机的广泛使用，人们要求这些程序容易看懂、使用、修改和扩充。</a:t>
            </a:r>
            <a:endParaRPr lang="en-US" altLang="zh-CN" sz="2200" dirty="0"/>
          </a:p>
          <a:p>
            <a:pPr marL="822325" lvl="1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zh-CN" altLang="en-US" sz="2200" dirty="0" smtClean="0"/>
              <a:t>于是程序从</a:t>
            </a:r>
            <a:r>
              <a:rPr lang="zh-CN" altLang="en-US" sz="2200" dirty="0"/>
              <a:t>按个人意图创造的“艺术品”转变</a:t>
            </a:r>
            <a:r>
              <a:rPr lang="zh-CN" altLang="en-US" sz="2200" dirty="0" smtClean="0"/>
              <a:t>为被</a:t>
            </a:r>
            <a:r>
              <a:rPr lang="zh-CN" altLang="en-US" sz="2200" dirty="0"/>
              <a:t>广大用户接受的工程化产品。</a:t>
            </a:r>
          </a:p>
          <a:p>
            <a:pPr marL="422275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en-US" altLang="zh-CN" sz="2600" b="1" dirty="0">
                <a:solidFill>
                  <a:srgbClr val="002060"/>
                </a:solidFill>
              </a:rPr>
              <a:t>(2) </a:t>
            </a:r>
            <a:r>
              <a:rPr lang="zh-CN" altLang="en-US" sz="2600" b="1" dirty="0">
                <a:solidFill>
                  <a:srgbClr val="002060"/>
                </a:solidFill>
              </a:rPr>
              <a:t>软件的需求是软件发展的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动力</a:t>
            </a:r>
            <a:endParaRPr lang="en-US" altLang="zh-CN" sz="2600" b="1" dirty="0" smtClean="0">
              <a:solidFill>
                <a:srgbClr val="002060"/>
              </a:solidFill>
            </a:endParaRPr>
          </a:p>
          <a:p>
            <a:pPr marL="879475" lvl="1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zh-CN" altLang="en-US" sz="2200" dirty="0"/>
              <a:t>早期只是为了满足程序开发者的需要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879475" lvl="1" fontAlgn="ctr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zh-CN" altLang="en-US" sz="2200" dirty="0" smtClean="0"/>
              <a:t>进入</a:t>
            </a:r>
            <a:r>
              <a:rPr lang="zh-CN" altLang="en-US" sz="2200" dirty="0"/>
              <a:t>软件工程</a:t>
            </a:r>
            <a:r>
              <a:rPr lang="zh-CN" altLang="en-US" sz="2200" dirty="0" smtClean="0"/>
              <a:t>阶段后</a:t>
            </a:r>
            <a:r>
              <a:rPr lang="zh-CN" altLang="en-US" sz="2200" dirty="0"/>
              <a:t>，软件开发的成果要在市场中流通以满足广大用户的需要。</a:t>
            </a:r>
          </a:p>
          <a:p>
            <a:pPr marL="422275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›"/>
            </a:pPr>
            <a:r>
              <a:rPr lang="en-US" altLang="zh-CN" sz="2600" b="1" dirty="0">
                <a:solidFill>
                  <a:srgbClr val="002060"/>
                </a:solidFill>
              </a:rPr>
              <a:t>(3) </a:t>
            </a:r>
            <a:r>
              <a:rPr lang="zh-CN" altLang="en-US" sz="2600" b="1" dirty="0">
                <a:solidFill>
                  <a:srgbClr val="002060"/>
                </a:solidFill>
              </a:rPr>
              <a:t>软件工作的范围从只考虑程序的编写扩展到涉及整个软件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生存周期</a:t>
            </a:r>
            <a:endParaRPr lang="zh-CN" alt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二、软件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大致分类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49534"/>
              </p:ext>
            </p:extLst>
          </p:nvPr>
        </p:nvGraphicFramePr>
        <p:xfrm>
          <a:off x="797560" y="1763606"/>
          <a:ext cx="107543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309908071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681477425"/>
                    </a:ext>
                  </a:extLst>
                </a:gridCol>
                <a:gridCol w="7018020">
                  <a:extLst>
                    <a:ext uri="{9D8B030D-6E8A-4147-A177-3AD203B41FA5}">
                      <a16:colId xmlns:a16="http://schemas.microsoft.com/office/drawing/2014/main" val="210294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类别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646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功能</a:t>
                      </a:r>
                      <a:endParaRPr lang="zh-CN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系统软件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例如，操作系统、数据库管理系统、设备驱动程序等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64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支撑软件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</a:rPr>
                        <a:t>协助用户开发软件的工具性软件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78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应用软件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</a:rPr>
                        <a:t>在特定领域内开发，为特定目的服务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371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工作方式</a:t>
                      </a:r>
                      <a:endParaRPr lang="zh-CN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实时处理软件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在事件或数据产生时立即处理，及时反馈信号、控制、监测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12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交互式软件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实现人机通信的软件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47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批处理软件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把一组输入作业或一批数据以成批处理的方式一次运行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7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目标用户</a:t>
                      </a:r>
                      <a:endParaRPr lang="zh-CN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项目软件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定制软件。受某个特定客户（或少数客户）的委托，由一个或多个软件开发机构在合同的约束下开发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01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产品软件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直接提供给市场，或是为千百个用户服务的软件。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038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部署方式</a:t>
                      </a:r>
                      <a:endParaRPr lang="zh-CN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桌面程序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如</a:t>
                      </a:r>
                      <a:r>
                        <a:rPr lang="en-US" altLang="zh-CN" sz="2000" dirty="0" smtClean="0"/>
                        <a:t>notebook……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95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网络程序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C/S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B/S……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5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本讲主要内容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一、工程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sym typeface="Wingdings" panose="05000000000000000000" pitchFamily="2" charset="2"/>
              </a:rPr>
              <a:t>二、软件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三、软件危机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四、软件工程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三、软件危机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902079" cy="4094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/>
              <a:t>20</a:t>
            </a:r>
            <a:r>
              <a:rPr lang="zh-CN" altLang="en-US" sz="2600" dirty="0"/>
              <a:t>世纪</a:t>
            </a:r>
            <a:r>
              <a:rPr lang="en-US" altLang="zh-CN" sz="2600" dirty="0"/>
              <a:t>60</a:t>
            </a:r>
            <a:r>
              <a:rPr lang="zh-CN" altLang="en-US" sz="2600" dirty="0"/>
              <a:t>年代末</a:t>
            </a:r>
            <a:r>
              <a:rPr lang="en-US" altLang="zh-CN" sz="2600" dirty="0"/>
              <a:t>70</a:t>
            </a:r>
            <a:r>
              <a:rPr lang="zh-CN" altLang="en-US" sz="2600" dirty="0"/>
              <a:t>年代初，西方工业发达国家经历了一场“</a:t>
            </a:r>
            <a:r>
              <a:rPr lang="zh-CN" altLang="en-US" sz="2600" b="1" dirty="0">
                <a:solidFill>
                  <a:srgbClr val="002060"/>
                </a:solidFill>
              </a:rPr>
              <a:t>软件危机</a:t>
            </a:r>
            <a:r>
              <a:rPr lang="zh-CN" altLang="en-US" sz="2600" dirty="0"/>
              <a:t>”（</a:t>
            </a:r>
            <a:r>
              <a:rPr lang="en-US" altLang="zh-CN" sz="2600" dirty="0"/>
              <a:t>1968</a:t>
            </a:r>
            <a:r>
              <a:rPr lang="zh-CN" altLang="en-US" sz="2600" dirty="0"/>
              <a:t>年由北大西洋公约组织（</a:t>
            </a:r>
            <a:r>
              <a:rPr lang="en-US" altLang="zh-CN" sz="2600" dirty="0"/>
              <a:t>NATO</a:t>
            </a:r>
            <a:r>
              <a:rPr lang="zh-CN" altLang="en-US" sz="2600" dirty="0"/>
              <a:t>）在德国召开的国际学术会议上首次提出）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/>
              <a:t>这</a:t>
            </a:r>
            <a:r>
              <a:rPr lang="zh-CN" altLang="en-US" sz="2600" dirty="0"/>
              <a:t>场软件</a:t>
            </a:r>
            <a:r>
              <a:rPr lang="zh-CN" altLang="en-US" sz="2600" dirty="0" smtClean="0"/>
              <a:t>危机的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表现</a:t>
            </a:r>
            <a:r>
              <a:rPr lang="zh-CN" altLang="en-US" sz="2600" dirty="0"/>
              <a:t>：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/>
              <a:t>一方面软件十分复杂，价格昂贵，供需差日益增大；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/>
              <a:t>另一方面软件开发时又常常受挫，质量差，指定的进度表和完成日期很少能按时实现，研制过程很难管理，即软件的研制往往失去控制</a:t>
            </a:r>
          </a:p>
        </p:txBody>
      </p:sp>
    </p:spTree>
    <p:extLst>
      <p:ext uri="{BB962C8B-B14F-4D97-AF65-F5344CB8AC3E}">
        <p14:creationId xmlns:p14="http://schemas.microsoft.com/office/powerpoint/2010/main" val="37063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三、软件危机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719199" cy="359931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软件危机</a:t>
            </a:r>
            <a:r>
              <a:rPr lang="zh-CN" altLang="en-US" sz="2800" b="1" dirty="0">
                <a:latin typeface="宋体" panose="02010600030101010101" pitchFamily="2" charset="-122"/>
              </a:rPr>
              <a:t>是指软件开发和维护过程中所遇到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的一系列</a:t>
            </a:r>
            <a:r>
              <a:rPr lang="zh-CN" altLang="en-US" sz="2800" b="1" dirty="0">
                <a:latin typeface="宋体" panose="02010600030101010101" pitchFamily="2" charset="-122"/>
              </a:rPr>
              <a:t>严重问题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软件危机包含下述两方面的问题：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如何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开发</a:t>
            </a:r>
            <a:r>
              <a:rPr lang="zh-CN" altLang="en-US" sz="2800" b="1" dirty="0">
                <a:latin typeface="宋体" panose="02010600030101010101" pitchFamily="2" charset="-122"/>
              </a:rPr>
              <a:t>软件，以满足对软件日益增长的需求；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如何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800" b="1" dirty="0">
                <a:latin typeface="宋体" panose="02010600030101010101" pitchFamily="2" charset="-122"/>
              </a:rPr>
              <a:t>数量不断膨胀的已有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软件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3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三、软件危机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典型表现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444879" cy="410202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成本和进度估计不准确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用户不满意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质量靠不住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软件不可维护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没有适当的文档（对于管理人员、开发人员、维护人员）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软件成本占计算机系统总成本比例逐年上升</a:t>
            </a:r>
            <a:endParaRPr lang="en-US" altLang="zh-CN" sz="2600" b="1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</a:rPr>
              <a:t>软件开发速度跟不上硬件和应用普及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231380" y="693532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成本、进度；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用户、满意、质量；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维护、文档；</a:t>
            </a:r>
            <a:endParaRPr lang="en-US" altLang="zh-CN" sz="24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8519160" y="2277177"/>
            <a:ext cx="3429000" cy="1043940"/>
          </a:xfrm>
          <a:prstGeom prst="wedgeEllipseCallout">
            <a:avLst>
              <a:gd name="adj1" fmla="val -15958"/>
              <a:gd name="adj2" fmla="val -9735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软件工程的目标以此为基础</a:t>
            </a:r>
            <a:endParaRPr lang="zh-CN" alt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78" y="1893861"/>
            <a:ext cx="4010025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9549322" y="3480758"/>
            <a:ext cx="1368675" cy="139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0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三、软件危机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产生的原因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1950720"/>
            <a:ext cx="10444879" cy="479298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本身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缺乏“可见性”，开发过程难于管理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软件维护意味着对软件原来设计的修改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大型软件合作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开发困难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二、软件开发</a:t>
            </a:r>
            <a:r>
              <a:rPr lang="zh-CN" altLang="en-US" sz="2800" b="1" dirty="0">
                <a:latin typeface="宋体" panose="02010600030101010101" pitchFamily="2" charset="-122"/>
              </a:rPr>
              <a:t>和维护的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方法不正确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没有真正把握用户需求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软件生命周期的认识不准确。（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注：编程在软件生命周期中占</a:t>
            </a:r>
            <a:r>
              <a:rPr lang="en-US" altLang="zh-CN" sz="1900" b="1" dirty="0">
                <a:latin typeface="宋体" panose="02010600030101010101" pitchFamily="2" charset="-122"/>
              </a:rPr>
              <a:t>10-20%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工作量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软件由一个完整配置组成，程序只是软件的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一部分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没有做好</a:t>
            </a:r>
            <a:r>
              <a:rPr lang="zh-CN" altLang="en-US" sz="2400" b="1" dirty="0">
                <a:latin typeface="宋体" panose="02010600030101010101" pitchFamily="2" charset="-122"/>
              </a:rPr>
              <a:t>软件定义（不同阶段修改付出的代价大不相同）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轻视维护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30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 descr="新图像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780" y="279602"/>
            <a:ext cx="8762683" cy="6185406"/>
          </a:xfrm>
        </p:spPr>
      </p:pic>
      <p:sp>
        <p:nvSpPr>
          <p:cNvPr id="5" name="矩形 4"/>
          <p:cNvSpPr/>
          <p:nvPr/>
        </p:nvSpPr>
        <p:spPr>
          <a:xfrm>
            <a:off x="3473133" y="347165"/>
            <a:ext cx="1632268" cy="29595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5099" y="324665"/>
            <a:ext cx="1636556" cy="29820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9048" y="331925"/>
            <a:ext cx="1672672" cy="29747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5302" y="331925"/>
            <a:ext cx="1650921" cy="29747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0" y="3436238"/>
            <a:ext cx="1615440" cy="3002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0911" y="3436238"/>
            <a:ext cx="1625284" cy="3002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35099" y="3439868"/>
            <a:ext cx="1636556" cy="3009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0560" y="3439868"/>
            <a:ext cx="1661159" cy="3009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6814" y="3439868"/>
            <a:ext cx="1639409" cy="3009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*《</a:t>
            </a:r>
            <a:r>
              <a:rPr lang="zh-CN" altLang="en-US" dirty="0"/>
              <a:t>人月神话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没有银弹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861439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/>
              <a:t>由</a:t>
            </a:r>
            <a:r>
              <a:rPr lang="en-US" altLang="zh-CN" sz="2800" b="1" dirty="0"/>
              <a:t>Brooks</a:t>
            </a:r>
            <a:r>
              <a:rPr lang="zh-CN" altLang="en-US" sz="2800" b="1" dirty="0"/>
              <a:t>分别在</a:t>
            </a:r>
            <a:r>
              <a:rPr lang="en-US" altLang="zh-CN" sz="2800" b="1" dirty="0"/>
              <a:t>1975</a:t>
            </a:r>
            <a:r>
              <a:rPr lang="zh-CN" altLang="en-US" sz="2800" b="1" dirty="0"/>
              <a:t>年和</a:t>
            </a:r>
            <a:r>
              <a:rPr lang="en-US" altLang="zh-CN" sz="2800" b="1" dirty="0"/>
              <a:t>1987</a:t>
            </a:r>
            <a:r>
              <a:rPr lang="zh-CN" altLang="en-US" sz="2800" b="1" dirty="0"/>
              <a:t>年出版；</a:t>
            </a:r>
            <a:endParaRPr lang="en-US" altLang="zh-CN" sz="2800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err="1"/>
              <a:t>F.P.Brooks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IBM</a:t>
            </a:r>
            <a:r>
              <a:rPr lang="zh-CN" altLang="en-US" sz="2800" b="1" dirty="0"/>
              <a:t>公司在</a:t>
            </a:r>
            <a:r>
              <a:rPr lang="en-US" altLang="zh-CN" sz="2800" b="1" dirty="0"/>
              <a:t>1963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—1966</a:t>
            </a:r>
            <a:r>
              <a:rPr lang="zh-CN" altLang="en-US" sz="2800" b="1" dirty="0"/>
              <a:t>年开发的</a:t>
            </a:r>
            <a:r>
              <a:rPr lang="en-US" altLang="zh-CN" sz="2800" b="1" dirty="0"/>
              <a:t>IBM360</a:t>
            </a:r>
            <a:r>
              <a:rPr lang="zh-CN" altLang="en-US" sz="2800" b="1" dirty="0"/>
              <a:t>机操作系统的项目负责人；</a:t>
            </a:r>
            <a:endParaRPr lang="en-US" altLang="zh-CN" sz="2800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/>
              <a:t>该项目花费</a:t>
            </a:r>
            <a:r>
              <a:rPr lang="en-US" altLang="zh-CN" sz="2800" b="1" dirty="0"/>
              <a:t>5000</a:t>
            </a:r>
            <a:r>
              <a:rPr lang="zh-CN" altLang="en-US" sz="2800" b="1" dirty="0"/>
              <a:t>人一年的工作量，近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万行代码，但结果非常</a:t>
            </a:r>
            <a:r>
              <a:rPr lang="zh-CN" altLang="en-US" sz="2800" b="1" dirty="0" smtClean="0"/>
              <a:t>糟糕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新版本都是从前一版本中找出</a:t>
            </a:r>
            <a:r>
              <a:rPr lang="en-US" altLang="zh-CN" sz="2800" b="1" dirty="0"/>
              <a:t>1000</a:t>
            </a:r>
            <a:r>
              <a:rPr lang="zh-CN" altLang="en-US" sz="2800" b="1" dirty="0"/>
              <a:t>个程序错误而修正的结果。“</a:t>
            </a:r>
            <a:r>
              <a:rPr lang="zh-CN" altLang="en-US" sz="2800" b="1" dirty="0">
                <a:solidFill>
                  <a:srgbClr val="002060"/>
                </a:solidFill>
              </a:rPr>
              <a:t>正像一只逃亡的野兽落到泥潭中做垂死的挣扎，越是挣扎，陷得越深，最后无法逃脱灭顶的灾难</a:t>
            </a:r>
            <a:r>
              <a:rPr lang="zh-CN" altLang="en-US" sz="2800" b="1" dirty="0"/>
              <a:t>”（摘自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人月神话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31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*《</a:t>
            </a:r>
            <a:r>
              <a:rPr lang="zh-CN" altLang="en-US" dirty="0"/>
              <a:t>人月神话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没有银弹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681099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没有银弹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中，</a:t>
            </a:r>
            <a:r>
              <a:rPr lang="en-US" altLang="zh-CN" sz="2800" b="1" dirty="0"/>
              <a:t>Brooks</a:t>
            </a:r>
            <a:r>
              <a:rPr lang="zh-CN" altLang="en-US" sz="2800" b="1" dirty="0"/>
              <a:t>有一个著名论断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FFFF00"/>
                </a:solidFill>
              </a:rPr>
              <a:t>软件</a:t>
            </a:r>
            <a:r>
              <a:rPr lang="zh-CN" altLang="en-US" sz="2800" b="1" dirty="0">
                <a:solidFill>
                  <a:srgbClr val="FFFF00"/>
                </a:solidFill>
              </a:rPr>
              <a:t>工作是人类所从事的最复杂的工作</a:t>
            </a:r>
            <a:r>
              <a:rPr lang="zh-CN" altLang="en-US" sz="2800" b="1" dirty="0"/>
              <a:t>。在他看来，对于软件的突破性技术（即所谓的银弹）而言，不管是过去、现在还是将来，类似于“银弹”的各种“屠龙之技”都不可能解决软件复杂性的问题。这让人们意识到了软件工程的本质，</a:t>
            </a:r>
            <a:r>
              <a:rPr lang="zh-CN" altLang="en-US" sz="2800" b="1" dirty="0">
                <a:solidFill>
                  <a:srgbClr val="FFFF00"/>
                </a:solidFill>
              </a:rPr>
              <a:t>放弃寻找“放之四海而皆准”的幻想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27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、课程考核</a:t>
            </a:r>
            <a:endParaRPr lang="en-US" altLang="zh-CN" sz="28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60004"/>
              </p:ext>
            </p:extLst>
          </p:nvPr>
        </p:nvGraphicFramePr>
        <p:xfrm>
          <a:off x="1603957" y="3064306"/>
          <a:ext cx="9966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411">
                  <a:extLst>
                    <a:ext uri="{9D8B030D-6E8A-4147-A177-3AD203B41FA5}">
                      <a16:colId xmlns:a16="http://schemas.microsoft.com/office/drawing/2014/main" val="1329947073"/>
                    </a:ext>
                  </a:extLst>
                </a:gridCol>
                <a:gridCol w="1187057">
                  <a:extLst>
                    <a:ext uri="{9D8B030D-6E8A-4147-A177-3AD203B41FA5}">
                      <a16:colId xmlns:a16="http://schemas.microsoft.com/office/drawing/2014/main" val="3859740253"/>
                    </a:ext>
                  </a:extLst>
                </a:gridCol>
                <a:gridCol w="6943569">
                  <a:extLst>
                    <a:ext uri="{9D8B030D-6E8A-4147-A177-3AD203B41FA5}">
                      <a16:colId xmlns:a16="http://schemas.microsoft.com/office/drawing/2014/main" val="319825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总评构成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占比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6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出勤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百分制：迟到</a:t>
                      </a:r>
                      <a:r>
                        <a:rPr lang="en-US" altLang="zh-CN" sz="2400" dirty="0" smtClean="0"/>
                        <a:t>-1</a:t>
                      </a:r>
                      <a:r>
                        <a:rPr lang="zh-CN" altLang="en-US" sz="2400" dirty="0" smtClean="0"/>
                        <a:t>；病假</a:t>
                      </a:r>
                      <a:r>
                        <a:rPr lang="en-US" altLang="zh-CN" sz="2400" dirty="0" smtClean="0"/>
                        <a:t>-0.5</a:t>
                      </a:r>
                      <a:r>
                        <a:rPr lang="zh-CN" altLang="en-US" sz="2400" dirty="0" smtClean="0"/>
                        <a:t>；旷课</a:t>
                      </a:r>
                      <a:r>
                        <a:rPr lang="en-US" altLang="zh-CN" sz="2400" dirty="0" smtClean="0"/>
                        <a:t>-2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7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上机实践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分组软件过程实践、文档撰写、编码、</a:t>
                      </a:r>
                      <a:r>
                        <a:rPr lang="en-US" altLang="zh-CN" sz="2400" dirty="0" smtClean="0"/>
                        <a:t>PPT</a:t>
                      </a:r>
                      <a:r>
                        <a:rPr lang="zh-CN" altLang="en-US" sz="2400" dirty="0" smtClean="0"/>
                        <a:t>答辩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7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课堂讨论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分组</a:t>
                      </a:r>
                      <a:r>
                        <a:rPr lang="en-US" altLang="zh-CN" sz="2400" dirty="0" smtClean="0"/>
                        <a:t>PPT</a:t>
                      </a:r>
                      <a:r>
                        <a:rPr lang="zh-CN" altLang="en-US" sz="2400" dirty="0" smtClean="0"/>
                        <a:t>讲授（可选）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8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期末笔试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50%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闭卷：选择、填空、判断、名词解释、问答、应用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重点考核：重要概念的理解记忆、重要方法的运用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866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29032" y="5977231"/>
            <a:ext cx="467147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缺勤</a:t>
            </a:r>
            <a:r>
              <a:rPr lang="en-US" altLang="zh-CN" sz="2400" dirty="0" smtClean="0"/>
              <a:t>1/3</a:t>
            </a:r>
            <a:r>
              <a:rPr lang="zh-CN" altLang="en-US" sz="2400" dirty="0" smtClean="0"/>
              <a:t>课时以上，不能参加考试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5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本讲主要内容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一、工程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sym typeface="Wingdings" panose="05000000000000000000" pitchFamily="2" charset="2"/>
              </a:rPr>
              <a:t>二、软件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sym typeface="Wingdings" panose="05000000000000000000" pitchFamily="2" charset="2"/>
              </a:rPr>
              <a:t>三、软件危机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四、软件工程</a:t>
            </a:r>
            <a:endParaRPr lang="en-US" altLang="zh-CN" sz="28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1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681099" cy="42874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/>
              <a:t>1968</a:t>
            </a:r>
            <a:r>
              <a:rPr lang="zh-CN" altLang="en-US" sz="2600" b="1" dirty="0"/>
              <a:t>年北大西洋公约组织（</a:t>
            </a:r>
            <a:r>
              <a:rPr lang="en-US" altLang="zh-CN" sz="2600" b="1" dirty="0"/>
              <a:t>NATO</a:t>
            </a:r>
            <a:r>
              <a:rPr lang="zh-CN" altLang="en-US" sz="2600" b="1" dirty="0"/>
              <a:t>）的计算机科学家在国际学术会议上，针对软件开发长期以来存在的“</a:t>
            </a:r>
            <a:r>
              <a:rPr lang="zh-CN" altLang="en-US" sz="2600" b="1" dirty="0">
                <a:solidFill>
                  <a:srgbClr val="002060"/>
                </a:solidFill>
              </a:rPr>
              <a:t>开发周期长、成本高、质量差、适应性差、难维护</a:t>
            </a:r>
            <a:r>
              <a:rPr lang="zh-CN" altLang="en-US" sz="2600" b="1" dirty="0"/>
              <a:t>”这五大难题，提出了“软件危机”的概念。并为解决这些难题，首次提出“软件工程”的概念，</a:t>
            </a:r>
            <a:r>
              <a:rPr lang="zh-CN" altLang="en-US" sz="2600" b="1" dirty="0">
                <a:solidFill>
                  <a:srgbClr val="002060"/>
                </a:solidFill>
              </a:rPr>
              <a:t>提出</a:t>
            </a:r>
            <a:r>
              <a:rPr lang="zh-CN" altLang="en-US" sz="2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把软件开发从“艺术”和“个体行为”向“工程”和“群体协同工作”转化</a:t>
            </a:r>
            <a:r>
              <a:rPr lang="zh-CN" altLang="en-US" sz="2600" b="1" dirty="0"/>
              <a:t>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</a:rPr>
              <a:t>基本思想</a:t>
            </a:r>
            <a:r>
              <a:rPr lang="zh-CN" altLang="en-US" sz="2600" b="1" dirty="0"/>
              <a:t>是应用计算机科学理论和技术以及工程管理原则和方法，按照预算和进度，实现满足用户要求的软件产品的定义、开发、发布和维护的工程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797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七条基本定理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103192"/>
            <a:ext cx="10681099" cy="44601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/>
              <a:t>它们是相互独立的，是缺一不可的最小集合；同时，它们又是相当完备的。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2060"/>
                </a:solidFill>
              </a:rPr>
              <a:t>1</a:t>
            </a:r>
            <a:r>
              <a:rPr lang="zh-CN" altLang="en-US" sz="2600" b="1" dirty="0">
                <a:solidFill>
                  <a:srgbClr val="002060"/>
                </a:solidFill>
              </a:rPr>
              <a:t>）用分阶段的生命周期计划严格管理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 smtClean="0"/>
              <a:t>       把</a:t>
            </a:r>
            <a:r>
              <a:rPr lang="zh-CN" altLang="en-US" sz="2600" b="1" dirty="0"/>
              <a:t>软件生命周期划分成若干个阶段，并相应地制定出切实可行的计划，然后严格按照计划对软件的开发与维护进行管理</a:t>
            </a:r>
            <a:r>
              <a:rPr lang="zh-CN" altLang="en-US" sz="2600" b="1" dirty="0" smtClean="0"/>
              <a:t>。（项目</a:t>
            </a:r>
            <a:r>
              <a:rPr lang="zh-CN" altLang="en-US" sz="2600" b="1" dirty="0"/>
              <a:t>概要计划、里程碑计划、项目控制计划、产品控制计划、验证计划、运行</a:t>
            </a:r>
            <a:r>
              <a:rPr lang="zh-CN" altLang="en-US" sz="2600" b="1" dirty="0" smtClean="0"/>
              <a:t>维护计划等）</a:t>
            </a:r>
            <a:endParaRPr lang="zh-CN" altLang="en-US" sz="2600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2060"/>
                </a:solidFill>
              </a:rPr>
              <a:t>2</a:t>
            </a:r>
            <a:r>
              <a:rPr lang="zh-CN" altLang="en-US" sz="2600" b="1" dirty="0">
                <a:solidFill>
                  <a:srgbClr val="002060"/>
                </a:solidFill>
              </a:rPr>
              <a:t>）坚持进行阶段评审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 smtClean="0"/>
              <a:t>       设计</a:t>
            </a:r>
            <a:r>
              <a:rPr lang="zh-CN" altLang="en-US" sz="2600" b="1" dirty="0"/>
              <a:t>错误</a:t>
            </a:r>
            <a:r>
              <a:rPr lang="en-US" altLang="zh-CN" sz="2600" b="1" dirty="0"/>
              <a:t>63%</a:t>
            </a:r>
            <a:r>
              <a:rPr lang="zh-CN" altLang="en-US" sz="2600" b="1" dirty="0"/>
              <a:t>，编码错误</a:t>
            </a:r>
            <a:r>
              <a:rPr lang="en-US" altLang="zh-CN" sz="2600" b="1" dirty="0"/>
              <a:t>37%,</a:t>
            </a:r>
            <a:r>
              <a:rPr lang="zh-CN" altLang="en-US" sz="2600" b="1" dirty="0"/>
              <a:t>发现越晚成本越</a:t>
            </a:r>
            <a:r>
              <a:rPr lang="zh-CN" altLang="en-US" sz="2600" b="1" dirty="0" smtClean="0"/>
              <a:t>高。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937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七条基本定理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881" y="1912620"/>
            <a:ext cx="10681099" cy="49453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3</a:t>
            </a:r>
            <a:r>
              <a:rPr lang="zh-CN" altLang="en-US" b="1" dirty="0">
                <a:solidFill>
                  <a:srgbClr val="002060"/>
                </a:solidFill>
              </a:rPr>
              <a:t>）实行严格的产品控制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/>
              <a:t>        需求</a:t>
            </a:r>
            <a:r>
              <a:rPr lang="zh-CN" altLang="en-US" b="1" dirty="0"/>
              <a:t>变更不可避免，需经过变更评审。实行基准（基线）配置管理。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）采用现代程序设计技术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/>
              <a:t>        结构化</a:t>
            </a:r>
            <a:r>
              <a:rPr lang="zh-CN" altLang="en-US" b="1" dirty="0"/>
              <a:t>、面向对象、面向服务、面向</a:t>
            </a:r>
            <a:r>
              <a:rPr lang="zh-CN" altLang="en-US" b="1" dirty="0" smtClean="0"/>
              <a:t>切面</a:t>
            </a:r>
            <a:r>
              <a:rPr lang="en-US" altLang="zh-CN" b="1" dirty="0" smtClean="0"/>
              <a:t>…</a:t>
            </a:r>
            <a:endParaRPr lang="en-US" altLang="zh-CN" b="1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5</a:t>
            </a:r>
            <a:r>
              <a:rPr lang="zh-CN" altLang="en-US" b="1" dirty="0">
                <a:solidFill>
                  <a:srgbClr val="002060"/>
                </a:solidFill>
              </a:rPr>
              <a:t>）结果应能清楚的审查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/>
              <a:t>        根据</a:t>
            </a:r>
            <a:r>
              <a:rPr lang="zh-CN" altLang="en-US" b="1" dirty="0"/>
              <a:t>开发总目标和期限规定开发组织的责任和产品标准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6</a:t>
            </a:r>
            <a:r>
              <a:rPr lang="zh-CN" altLang="en-US" b="1" dirty="0">
                <a:solidFill>
                  <a:srgbClr val="002060"/>
                </a:solidFill>
              </a:rPr>
              <a:t>）开发小组的人员应该少而精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7</a:t>
            </a:r>
            <a:r>
              <a:rPr lang="zh-CN" altLang="en-US" b="1" dirty="0">
                <a:solidFill>
                  <a:srgbClr val="002060"/>
                </a:solidFill>
              </a:rPr>
              <a:t>）承认不断改进软件工程实践的必要性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/>
              <a:t>        积极</a:t>
            </a:r>
            <a:r>
              <a:rPr lang="zh-CN" altLang="en-US" b="1" dirty="0"/>
              <a:t>主动地采纳新的软件技术，注意不断总结经验。</a:t>
            </a:r>
          </a:p>
        </p:txBody>
      </p:sp>
    </p:spTree>
    <p:extLst>
      <p:ext uri="{BB962C8B-B14F-4D97-AF65-F5344CB8AC3E}">
        <p14:creationId xmlns:p14="http://schemas.microsoft.com/office/powerpoint/2010/main" val="33248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框架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2039217"/>
            <a:ext cx="9053513" cy="3502025"/>
            <a:chOff x="1480815" y="2768890"/>
            <a:chExt cx="9053513" cy="3502025"/>
          </a:xfrm>
        </p:grpSpPr>
        <p:sp>
          <p:nvSpPr>
            <p:cNvPr id="23" name="矩形 22"/>
            <p:cNvSpPr/>
            <p:nvPr/>
          </p:nvSpPr>
          <p:spPr>
            <a:xfrm>
              <a:off x="1516680" y="2768890"/>
              <a:ext cx="8643938" cy="35020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80815" y="2803670"/>
              <a:ext cx="9053513" cy="3297237"/>
              <a:chOff x="1480815" y="2803670"/>
              <a:chExt cx="9053513" cy="3297237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2461612" y="5065659"/>
                <a:ext cx="5281216" cy="357156"/>
              </a:xfrm>
              <a:prstGeom prst="ellipse">
                <a:avLst/>
              </a:prstGeom>
              <a:noFill/>
              <a:ln w="25400">
                <a:round/>
                <a:headEnd/>
                <a:tailEnd/>
              </a:ln>
              <a:effectLst/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1" hangingPunct="1">
                  <a:defRPr/>
                </a:pPr>
                <a:r>
                  <a:rPr lang="zh-CN" altLang="en-US" sz="2000">
                    <a:ln>
                      <a:solidFill>
                        <a:schemeClr val="accent5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Arial" charset="0"/>
                  </a:rPr>
                  <a:t>软件过程</a:t>
                </a:r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2461890" y="3637107"/>
                <a:ext cx="5054600" cy="0"/>
              </a:xfrm>
              <a:prstGeom prst="line">
                <a:avLst/>
              </a:prstGeom>
              <a:noFill/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4574853" y="3398982"/>
                <a:ext cx="12065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404040"/>
                    </a:solidFill>
                    <a:latin typeface="Arial" panose="020B0604020202020204" pitchFamily="34" charset="0"/>
                  </a:rPr>
                  <a:t>软件管理</a:t>
                </a: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2990528" y="4232420"/>
                <a:ext cx="979487" cy="296862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角色</a:t>
                </a: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461890" y="5661170"/>
                <a:ext cx="5205413" cy="0"/>
              </a:xfrm>
              <a:prstGeom prst="line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800278" y="5731020"/>
                <a:ext cx="120808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404040"/>
                    </a:solidFill>
                    <a:latin typeface="Arial" panose="020B0604020202020204" pitchFamily="34" charset="0"/>
                  </a:rPr>
                  <a:t>环境</a:t>
                </a:r>
              </a:p>
            </p:txBody>
          </p:sp>
          <p:sp>
            <p:nvSpPr>
              <p:cNvPr id="11" name="AutoShape 11"/>
              <p:cNvSpPr>
                <a:spLocks noChangeArrowheads="1"/>
              </p:cNvSpPr>
              <p:nvPr/>
            </p:nvSpPr>
            <p:spPr bwMode="auto">
              <a:xfrm>
                <a:off x="4197028" y="4232420"/>
                <a:ext cx="981075" cy="296862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流程</a:t>
                </a:r>
              </a:p>
            </p:txBody>
          </p:sp>
          <p:sp>
            <p:nvSpPr>
              <p:cNvPr id="12" name="AutoShape 12"/>
              <p:cNvSpPr>
                <a:spLocks noChangeArrowheads="1"/>
              </p:cNvSpPr>
              <p:nvPr/>
            </p:nvSpPr>
            <p:spPr bwMode="auto">
              <a:xfrm>
                <a:off x="5403528" y="4232420"/>
                <a:ext cx="981075" cy="296862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活动</a:t>
                </a:r>
              </a:p>
            </p:txBody>
          </p:sp>
          <p:sp>
            <p:nvSpPr>
              <p:cNvPr id="13" name="AutoShape 13"/>
              <p:cNvSpPr>
                <a:spLocks noChangeArrowheads="1"/>
              </p:cNvSpPr>
              <p:nvPr/>
            </p:nvSpPr>
            <p:spPr bwMode="auto">
              <a:xfrm>
                <a:off x="5403528" y="3814907"/>
                <a:ext cx="981075" cy="298450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方法</a:t>
                </a:r>
              </a:p>
            </p:txBody>
          </p:sp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5403528" y="4648345"/>
                <a:ext cx="981075" cy="298450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工具</a:t>
                </a:r>
              </a:p>
            </p:txBody>
          </p:sp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6611615" y="4232420"/>
                <a:ext cx="981075" cy="296862"/>
              </a:xfrm>
              <a:prstGeom prst="roundRect">
                <a:avLst>
                  <a:gd name="adj" fmla="val 16667"/>
                </a:avLst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404040"/>
                    </a:solidFill>
                  </a:rPr>
                  <a:t>成果</a:t>
                </a: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461890" y="3100532"/>
                <a:ext cx="5054600" cy="0"/>
              </a:xfrm>
              <a:prstGeom prst="line">
                <a:avLst/>
              </a:prstGeom>
              <a:noFill/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4800278" y="2803670"/>
                <a:ext cx="90487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404040"/>
                    </a:solidFill>
                    <a:latin typeface="Arial" panose="020B0604020202020204" pitchFamily="34" charset="0"/>
                  </a:rPr>
                  <a:t>评价</a:t>
                </a:r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7624440" y="4376882"/>
                <a:ext cx="830263" cy="0"/>
              </a:xfrm>
              <a:prstGeom prst="line">
                <a:avLst/>
              </a:prstGeom>
              <a:noFill/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8497565" y="4232420"/>
                <a:ext cx="2036763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404040"/>
                    </a:solidFill>
                    <a:latin typeface="Arial" panose="020B0604020202020204" pitchFamily="34" charset="0"/>
                  </a:rPr>
                  <a:t>目标（软件产品）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234878" y="3279920"/>
                <a:ext cx="5583237" cy="2738437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40404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1480815" y="3637107"/>
                <a:ext cx="679450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404040"/>
                    </a:solidFill>
                    <a:latin typeface="Arial" panose="020B0604020202020204" pitchFamily="34" charset="0"/>
                  </a:rPr>
                  <a:t>软件工程框架</a:t>
                </a: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6488747" y="3918672"/>
            <a:ext cx="5559955" cy="286232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/>
              <a:t>软件工程描述一个团队为达到某个既定</a:t>
            </a:r>
            <a:r>
              <a:rPr lang="zh-CN" altLang="en-US" sz="2000" b="1" dirty="0">
                <a:solidFill>
                  <a:srgbClr val="FFFF00"/>
                </a:solidFill>
              </a:rPr>
              <a:t>目标</a:t>
            </a:r>
            <a:r>
              <a:rPr lang="zh-CN" altLang="en-US" sz="2000" b="1" dirty="0"/>
              <a:t>，在一定</a:t>
            </a:r>
            <a:r>
              <a:rPr lang="zh-CN" altLang="en-US" sz="2000" b="1" dirty="0">
                <a:solidFill>
                  <a:srgbClr val="FFFF00"/>
                </a:solidFill>
              </a:rPr>
              <a:t>环境</a:t>
            </a:r>
            <a:r>
              <a:rPr lang="zh-CN" altLang="en-US" sz="2000" b="1" dirty="0"/>
              <a:t>中的</a:t>
            </a:r>
            <a:r>
              <a:rPr lang="zh-CN" altLang="en-US" sz="2000" b="1" dirty="0">
                <a:solidFill>
                  <a:srgbClr val="FFFF00"/>
                </a:solidFill>
              </a:rPr>
              <a:t>工作步骤</a:t>
            </a:r>
            <a:r>
              <a:rPr lang="zh-CN" altLang="en-US" sz="2000" b="1" dirty="0"/>
              <a:t>，以及在这些工作步骤中如何对团队的成员进行</a:t>
            </a:r>
            <a:r>
              <a:rPr lang="zh-CN" altLang="en-US" sz="2000" b="1" dirty="0">
                <a:solidFill>
                  <a:srgbClr val="FFFF00"/>
                </a:solidFill>
              </a:rPr>
              <a:t>角色</a:t>
            </a:r>
            <a:r>
              <a:rPr lang="zh-CN" altLang="en-US" sz="2000" b="1" dirty="0"/>
              <a:t>分工，如何为各种角色确定具体的</a:t>
            </a:r>
            <a:r>
              <a:rPr lang="zh-CN" altLang="en-US" sz="2000" b="1" dirty="0">
                <a:solidFill>
                  <a:srgbClr val="FFFF00"/>
                </a:solidFill>
              </a:rPr>
              <a:t>工作流程</a:t>
            </a:r>
            <a:r>
              <a:rPr lang="zh-CN" altLang="en-US" sz="2000" b="1" dirty="0"/>
              <a:t>，并指明在工作流程中应从事哪些</a:t>
            </a:r>
            <a:r>
              <a:rPr lang="zh-CN" altLang="en-US" sz="2000" b="1" dirty="0">
                <a:solidFill>
                  <a:srgbClr val="FFFF00"/>
                </a:solidFill>
              </a:rPr>
              <a:t>活动</a:t>
            </a:r>
            <a:r>
              <a:rPr lang="zh-CN" altLang="en-US" sz="2000" b="1" dirty="0"/>
              <a:t>，使用什么样的</a:t>
            </a:r>
            <a:r>
              <a:rPr lang="zh-CN" altLang="en-US" sz="2000" b="1" dirty="0">
                <a:solidFill>
                  <a:srgbClr val="FFFF00"/>
                </a:solidFill>
              </a:rPr>
              <a:t>方法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FF00"/>
                </a:solidFill>
              </a:rPr>
              <a:t>工具</a:t>
            </a:r>
            <a:r>
              <a:rPr lang="zh-CN" altLang="en-US" sz="2000" b="1" dirty="0"/>
              <a:t>，产生哪些</a:t>
            </a:r>
            <a:r>
              <a:rPr lang="zh-CN" altLang="en-US" sz="2000" b="1" dirty="0">
                <a:solidFill>
                  <a:srgbClr val="FFFF00"/>
                </a:solidFill>
              </a:rPr>
              <a:t>阶段性成果</a:t>
            </a:r>
            <a:r>
              <a:rPr lang="zh-CN" altLang="en-US" sz="2000" b="1" dirty="0"/>
              <a:t>。 此外软件工程还指明上述内容应如何进行有效</a:t>
            </a:r>
            <a:r>
              <a:rPr lang="zh-CN" altLang="en-US" sz="2000" b="1" dirty="0">
                <a:solidFill>
                  <a:srgbClr val="FFFF00"/>
                </a:solidFill>
              </a:rPr>
              <a:t>管理</a:t>
            </a:r>
            <a:r>
              <a:rPr lang="zh-CN" altLang="en-US" sz="2000" b="1" dirty="0"/>
              <a:t>以确保成功，以及工程进行过程中和结束后怎样对工程进行</a:t>
            </a:r>
            <a:r>
              <a:rPr lang="zh-CN" altLang="en-US" sz="2000" b="1" dirty="0">
                <a:solidFill>
                  <a:srgbClr val="FFFF00"/>
                </a:solidFill>
              </a:rPr>
              <a:t>评价</a:t>
            </a:r>
            <a:r>
              <a:rPr lang="zh-CN" altLang="en-US" sz="2000" b="1" dirty="0"/>
              <a:t>，以期不断改进。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37300" y="570422"/>
            <a:ext cx="41344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管理、过程、评价；</a:t>
            </a:r>
            <a:endParaRPr lang="en-US" altLang="zh-CN" sz="2200" dirty="0" smtClean="0"/>
          </a:p>
          <a:p>
            <a:r>
              <a:rPr lang="zh-CN" altLang="en-US" sz="2200" dirty="0" smtClean="0"/>
              <a:t>角色（分工）、流程（步骤）；</a:t>
            </a:r>
            <a:endParaRPr lang="en-US" altLang="zh-CN" sz="2200" dirty="0" smtClean="0"/>
          </a:p>
          <a:p>
            <a:r>
              <a:rPr lang="zh-CN" altLang="en-US" sz="2200" dirty="0" smtClean="0"/>
              <a:t>方法、工具、活动（任务）；</a:t>
            </a:r>
            <a:endParaRPr lang="en-US" altLang="zh-CN" sz="2200" dirty="0" smtClean="0"/>
          </a:p>
          <a:p>
            <a:r>
              <a:rPr lang="zh-CN" altLang="en-US" sz="2200" dirty="0" smtClean="0"/>
              <a:t>成果、目标；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11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三要素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14923" y="3634753"/>
            <a:ext cx="6603037" cy="24929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 dirty="0">
                <a:solidFill>
                  <a:srgbClr val="002060"/>
                </a:solidFill>
              </a:rPr>
              <a:t>方法</a:t>
            </a:r>
            <a:r>
              <a:rPr lang="zh-CN" altLang="en-US" sz="2600" dirty="0"/>
              <a:t>：包括</a:t>
            </a:r>
            <a:r>
              <a:rPr lang="zh-CN" altLang="en-US" sz="2600" b="1" dirty="0">
                <a:solidFill>
                  <a:srgbClr val="002060"/>
                </a:solidFill>
              </a:rPr>
              <a:t>管理</a:t>
            </a:r>
            <a:r>
              <a:rPr lang="zh-CN" altLang="en-US" sz="2600" dirty="0"/>
              <a:t>方法（如项目管理）和</a:t>
            </a:r>
            <a:r>
              <a:rPr lang="zh-CN" altLang="en-US" sz="2600" b="1" dirty="0">
                <a:solidFill>
                  <a:srgbClr val="002060"/>
                </a:solidFill>
              </a:rPr>
              <a:t>技术</a:t>
            </a:r>
            <a:r>
              <a:rPr lang="zh-CN" altLang="en-US" sz="2600" dirty="0"/>
              <a:t>方法（如系统分析、设计、测试技术等）。</a:t>
            </a:r>
          </a:p>
          <a:p>
            <a:pPr>
              <a:defRPr/>
            </a:pPr>
            <a:r>
              <a:rPr lang="zh-CN" altLang="en-US" sz="2600" b="1" dirty="0">
                <a:solidFill>
                  <a:srgbClr val="002060"/>
                </a:solidFill>
              </a:rPr>
              <a:t>工具</a:t>
            </a:r>
            <a:r>
              <a:rPr lang="zh-CN" altLang="en-US" sz="2600" dirty="0"/>
              <a:t>；为方法提供支持，为方法的运用提供自动或半自动的支撑环境和软件工具。</a:t>
            </a:r>
          </a:p>
          <a:p>
            <a:pPr>
              <a:defRPr/>
            </a:pPr>
            <a:r>
              <a:rPr lang="zh-CN" altLang="en-US" sz="2600" b="1" dirty="0">
                <a:solidFill>
                  <a:srgbClr val="002060"/>
                </a:solidFill>
              </a:rPr>
              <a:t>过程</a:t>
            </a:r>
            <a:r>
              <a:rPr lang="zh-CN" altLang="en-US" sz="2600" dirty="0"/>
              <a:t>：是将方法与工具相结合，为开发高质量软件规定各项任务的工作步骤。</a:t>
            </a:r>
          </a:p>
        </p:txBody>
      </p:sp>
      <p:grpSp>
        <p:nvGrpSpPr>
          <p:cNvPr id="27" name="组合 12"/>
          <p:cNvGrpSpPr>
            <a:grpSpLocks/>
          </p:cNvGrpSpPr>
          <p:nvPr/>
        </p:nvGrpSpPr>
        <p:grpSpPr bwMode="auto">
          <a:xfrm>
            <a:off x="311784" y="2209165"/>
            <a:ext cx="4138295" cy="2220595"/>
            <a:chOff x="5292080" y="2708920"/>
            <a:chExt cx="3456384" cy="1521460"/>
          </a:xfrm>
        </p:grpSpPr>
        <p:sp>
          <p:nvSpPr>
            <p:cNvPr id="28" name="椭圆 27"/>
            <p:cNvSpPr/>
            <p:nvPr/>
          </p:nvSpPr>
          <p:spPr>
            <a:xfrm>
              <a:off x="5292080" y="3429194"/>
              <a:ext cx="3456384" cy="791667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508005" y="3140450"/>
              <a:ext cx="3024535" cy="720274"/>
            </a:xfrm>
            <a:prstGeom prst="ellipse">
              <a:avLst/>
            </a:prstGeom>
            <a:solidFill>
              <a:srgbClr val="92D05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23929" y="2924685"/>
              <a:ext cx="2521239" cy="575902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39854" y="2708920"/>
              <a:ext cx="2016356" cy="4315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关注质量</a:t>
              </a:r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6658767" y="3501008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过程</a:t>
              </a:r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6658767" y="3140968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方法</a:t>
              </a: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6658767" y="2708920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知识体系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80321" y="1975485"/>
            <a:ext cx="8001000" cy="4860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软件需求（</a:t>
            </a:r>
            <a:r>
              <a:rPr lang="en-US" altLang="zh-CN" dirty="0" smtClean="0"/>
              <a:t>Software Requirements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软件设计（</a:t>
            </a:r>
            <a:r>
              <a:rPr lang="en-US" altLang="zh-CN" dirty="0" smtClean="0"/>
              <a:t>Software Design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软件构造（</a:t>
            </a:r>
            <a:r>
              <a:rPr lang="en-US" altLang="zh-CN" dirty="0" smtClean="0"/>
              <a:t>Software Construction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软件测试（</a:t>
            </a:r>
            <a:r>
              <a:rPr lang="en-US" altLang="zh-CN" dirty="0" smtClean="0"/>
              <a:t>Software Testing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软件维护（</a:t>
            </a:r>
            <a:r>
              <a:rPr lang="en-US" altLang="zh-CN" dirty="0" smtClean="0"/>
              <a:t>Software Maintenance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软件配置管理（</a:t>
            </a:r>
            <a:r>
              <a:rPr lang="en-US" altLang="zh-CN" dirty="0" smtClean="0"/>
              <a:t>Software Configuration Management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软件工程管理（</a:t>
            </a:r>
            <a:r>
              <a:rPr lang="en-US" altLang="zh-CN" dirty="0" smtClean="0"/>
              <a:t>Software Engineering Management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软件工程过程（</a:t>
            </a:r>
            <a:r>
              <a:rPr lang="en-US" altLang="zh-CN" dirty="0" smtClean="0"/>
              <a:t>Software Engineering Process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软件工程工具与方法（</a:t>
            </a:r>
            <a:r>
              <a:rPr lang="en-US" altLang="zh-CN" dirty="0" smtClean="0"/>
              <a:t>Software Engineering Tools and Methods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软件质量（</a:t>
            </a:r>
            <a:r>
              <a:rPr lang="en-US" altLang="zh-CN" dirty="0" smtClean="0"/>
              <a:t>Software Process and Product Quality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7246620" y="2046655"/>
            <a:ext cx="4846320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ISO</a:t>
            </a:r>
            <a:r>
              <a:rPr lang="zh-CN" altLang="en-US" dirty="0"/>
              <a:t>和</a:t>
            </a:r>
            <a:r>
              <a:rPr lang="en-US" altLang="zh-CN" dirty="0"/>
              <a:t>IEC</a:t>
            </a:r>
            <a:r>
              <a:rPr lang="zh-CN" altLang="en-US" dirty="0"/>
              <a:t>共同发布了一份标准化文件</a:t>
            </a:r>
            <a:r>
              <a:rPr lang="en-US" altLang="zh-CN" dirty="0"/>
              <a:t>——《</a:t>
            </a:r>
            <a:r>
              <a:rPr lang="zh-CN" altLang="en-US" dirty="0"/>
              <a:t>软件工程知识体系指南</a:t>
            </a:r>
            <a:r>
              <a:rPr lang="en-US" altLang="zh-CN" dirty="0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2004</a:t>
            </a:r>
            <a:r>
              <a:rPr lang="zh-CN" altLang="en-US" dirty="0" smtClean="0"/>
              <a:t>年的版本中，</a:t>
            </a:r>
            <a:r>
              <a:rPr lang="zh-CN" altLang="en-US" dirty="0"/>
              <a:t>软件工程知识体系（</a:t>
            </a:r>
            <a:r>
              <a:rPr lang="en-US" altLang="zh-CN" dirty="0"/>
              <a:t>SWEBOK, Software Engineering Body of Knowledge</a:t>
            </a:r>
            <a:r>
              <a:rPr lang="zh-CN" altLang="en-US" dirty="0"/>
              <a:t>）的主要内容包括</a:t>
            </a:r>
            <a:r>
              <a:rPr lang="en-US" altLang="zh-CN" dirty="0"/>
              <a:t>10</a:t>
            </a:r>
            <a:r>
              <a:rPr lang="zh-CN" altLang="en-US" dirty="0"/>
              <a:t>个知识域（</a:t>
            </a:r>
            <a:r>
              <a:rPr lang="en-US" altLang="zh-CN" dirty="0"/>
              <a:t>Knowledge Area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四、软件工程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软件开发方法</a:t>
            </a:r>
            <a:r>
              <a:rPr lang="zh-CN" altLang="en-US" sz="2400" dirty="0" smtClean="0">
                <a:solidFill>
                  <a:srgbClr val="FFFF00"/>
                </a:solidFill>
              </a:rPr>
              <a:t>（本学期主要学习内容）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80320" y="2026920"/>
            <a:ext cx="11074800" cy="439674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软件开发方法是一种</a:t>
            </a:r>
            <a:r>
              <a:rPr lang="zh-CN" altLang="en-US" b="1" dirty="0" smtClean="0">
                <a:solidFill>
                  <a:srgbClr val="FFFF00"/>
                </a:solidFill>
              </a:rPr>
              <a:t>认知观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软件主要涉及“现实世界”、“概念世界”、“计算机世界”三个空间。其</a:t>
            </a:r>
            <a:r>
              <a:rPr lang="zh-CN" altLang="en-US" b="1" dirty="0">
                <a:solidFill>
                  <a:srgbClr val="002060"/>
                </a:solidFill>
              </a:rPr>
              <a:t>实质是人以计算机语言为桥梁，将现实世界映射于计算机世界中</a:t>
            </a:r>
            <a:r>
              <a:rPr lang="zh-CN" altLang="en-US" dirty="0"/>
              <a:t>，已解决人们在客观感知世界中的问题。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在很多工程领域中，从事工程设计开发的都是熟悉本领域的工程师或专家；但是在软件工程领域，一般由计算机专业背景的人</a:t>
            </a:r>
            <a:r>
              <a:rPr lang="zh-CN" altLang="en-US" b="1" dirty="0">
                <a:solidFill>
                  <a:srgbClr val="002060"/>
                </a:solidFill>
              </a:rPr>
              <a:t>在另一个不熟悉的领域中从事软件开发</a:t>
            </a:r>
            <a:r>
              <a:rPr lang="zh-CN" altLang="en-US" dirty="0"/>
              <a:t>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这就要求一个学习、调研、表述、论证的过程，做到对应用领域的真正认知，而后进行软件实现。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软件开发方法正是为了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这个</a:t>
            </a:r>
            <a:r>
              <a:rPr lang="zh-CN" altLang="en-US" sz="2400" dirty="0" smtClean="0"/>
              <a:t>问题</a:t>
            </a:r>
            <a:r>
              <a:rPr lang="zh-CN" altLang="en-US" sz="2400" dirty="0"/>
              <a:t>而产生的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92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本讲主要内容结束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后面的内容用来加深理解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4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*工程对比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0321" y="1935480"/>
            <a:ext cx="10536319" cy="483108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2060"/>
                </a:solidFill>
              </a:rPr>
              <a:t>一、盖房子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确定和分析</a:t>
            </a:r>
            <a:r>
              <a:rPr lang="zh-CN" altLang="en-US" sz="2600" dirty="0">
                <a:solidFill>
                  <a:srgbClr val="FFFF00"/>
                </a:solidFill>
              </a:rPr>
              <a:t>需求</a:t>
            </a:r>
            <a:r>
              <a:rPr lang="zh-CN" altLang="en-US" sz="2600" dirty="0"/>
              <a:t>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提出并文档化房子的</a:t>
            </a:r>
            <a:r>
              <a:rPr lang="zh-CN" altLang="en-US" sz="2600" dirty="0">
                <a:solidFill>
                  <a:srgbClr val="FFFF00"/>
                </a:solidFill>
              </a:rPr>
              <a:t>总体设计</a:t>
            </a:r>
            <a:r>
              <a:rPr lang="zh-CN" altLang="en-US" sz="2600" dirty="0"/>
              <a:t>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提出</a:t>
            </a:r>
            <a:r>
              <a:rPr lang="zh-CN" altLang="en-US" sz="2600" dirty="0" smtClean="0"/>
              <a:t>房子</a:t>
            </a:r>
            <a:r>
              <a:rPr lang="zh-CN" altLang="en-US" sz="2600" dirty="0"/>
              <a:t>的详细规格说明；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识别</a:t>
            </a:r>
            <a:r>
              <a:rPr lang="zh-CN" altLang="en-US" sz="2600" dirty="0" smtClean="0"/>
              <a:t>并</a:t>
            </a:r>
            <a:r>
              <a:rPr lang="zh-CN" altLang="en-US" sz="2600" dirty="0">
                <a:solidFill>
                  <a:srgbClr val="FFFF00"/>
                </a:solidFill>
              </a:rPr>
              <a:t>设计</a:t>
            </a:r>
            <a:r>
              <a:rPr lang="zh-CN" altLang="en-US" sz="2600" dirty="0" smtClean="0"/>
              <a:t>房子</a:t>
            </a:r>
            <a:r>
              <a:rPr lang="zh-CN" altLang="en-US" sz="2600" dirty="0"/>
              <a:t>的组成部分；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FFFF00"/>
                </a:solidFill>
              </a:rPr>
              <a:t>构建</a:t>
            </a:r>
            <a:r>
              <a:rPr lang="zh-CN" altLang="en-US" sz="2600" dirty="0"/>
              <a:t>房子的每一个组成部分；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FFFF00"/>
                </a:solidFill>
              </a:rPr>
              <a:t>测试</a:t>
            </a:r>
            <a:r>
              <a:rPr lang="zh-CN" altLang="en-US" sz="2600" dirty="0"/>
              <a:t>房子的每一个组成部分；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把房子的各个组成部分</a:t>
            </a:r>
            <a:r>
              <a:rPr lang="zh-CN" altLang="en-US" sz="2600" dirty="0">
                <a:solidFill>
                  <a:srgbClr val="FFFF00"/>
                </a:solidFill>
              </a:rPr>
              <a:t>集成</a:t>
            </a:r>
            <a:r>
              <a:rPr lang="zh-CN" altLang="en-US" sz="2600" dirty="0"/>
              <a:t>在一起，在住户搬进来之前做最后的</a:t>
            </a:r>
            <a:r>
              <a:rPr lang="zh-CN" altLang="en-US" sz="2600" dirty="0">
                <a:solidFill>
                  <a:srgbClr val="FFFF00"/>
                </a:solidFill>
              </a:rPr>
              <a:t>修改</a:t>
            </a:r>
            <a:r>
              <a:rPr lang="zh-CN" altLang="en-US" sz="2600" dirty="0"/>
              <a:t>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/>
              <a:t>由房子的住户持续进行</a:t>
            </a:r>
            <a:r>
              <a:rPr lang="zh-CN" altLang="en-US" sz="2600" dirty="0">
                <a:solidFill>
                  <a:srgbClr val="FFFF00"/>
                </a:solidFill>
              </a:rPr>
              <a:t>维护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156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、先修课程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/>
              <a:t>计算机导论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/>
              <a:t>某一</a:t>
            </a:r>
            <a:r>
              <a:rPr lang="zh-CN" altLang="en-US" sz="2800" dirty="0" smtClean="0"/>
              <a:t>种编程语言，如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Python……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/>
              <a:t>数据库（*）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*工程对比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0321" y="2026920"/>
            <a:ext cx="10383919" cy="458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</a:rPr>
              <a:t>二、</a:t>
            </a:r>
            <a:r>
              <a:rPr lang="zh-CN" altLang="en-US" sz="2800" b="1" dirty="0">
                <a:solidFill>
                  <a:srgbClr val="002060"/>
                </a:solidFill>
              </a:rPr>
              <a:t>注意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事项</a:t>
            </a:r>
            <a:endParaRPr lang="zh-CN" altLang="en-US" sz="2800" b="1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dirty="0" smtClean="0"/>
              <a:t>1</a:t>
            </a:r>
            <a:r>
              <a:rPr lang="zh-CN" altLang="en-US" sz="2600" dirty="0"/>
              <a:t>、房子是在社会、经济以及它所处的政府体系的</a:t>
            </a:r>
            <a:r>
              <a:rPr lang="zh-CN" altLang="en-US" sz="2600" dirty="0">
                <a:solidFill>
                  <a:srgbClr val="FFFF00"/>
                </a:solidFill>
              </a:rPr>
              <a:t>背景</a:t>
            </a:r>
            <a:r>
              <a:rPr lang="zh-CN" altLang="en-US" sz="2600" dirty="0"/>
              <a:t>下建造的。即房子的建造要遵守建设法规、建设标准、生活和风俗习惯、质量保证规定和常识等。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dirty="0"/>
              <a:t>2</a:t>
            </a:r>
            <a:r>
              <a:rPr lang="zh-CN" altLang="en-US" sz="2600" dirty="0"/>
              <a:t>、不可能确切的规定建造房子的活动，必须根据</a:t>
            </a:r>
            <a:r>
              <a:rPr lang="zh-CN" altLang="en-US" sz="2600" dirty="0">
                <a:solidFill>
                  <a:srgbClr val="FFFF00"/>
                </a:solidFill>
              </a:rPr>
              <a:t>经验</a:t>
            </a:r>
            <a:r>
              <a:rPr lang="zh-CN" altLang="en-US" sz="2600" dirty="0"/>
              <a:t>为决策留有余地</a:t>
            </a:r>
            <a:r>
              <a:rPr lang="zh-CN" altLang="en-US" sz="2600" dirty="0" smtClean="0"/>
              <a:t>，用来处理</a:t>
            </a:r>
            <a:r>
              <a:rPr lang="zh-CN" altLang="en-US" sz="2600" dirty="0"/>
              <a:t>未预料到的或</a:t>
            </a:r>
            <a:r>
              <a:rPr lang="zh-CN" altLang="en-US" sz="2600" dirty="0" smtClean="0"/>
              <a:t>非标准</a:t>
            </a:r>
            <a:r>
              <a:rPr lang="zh-CN" altLang="en-US" sz="2600" dirty="0"/>
              <a:t>的情形。这正是</a:t>
            </a:r>
            <a:r>
              <a:rPr lang="zh-CN" altLang="en-US" sz="2600" dirty="0">
                <a:solidFill>
                  <a:srgbClr val="FFFF00"/>
                </a:solidFill>
              </a:rPr>
              <a:t>艺术和专业技术</a:t>
            </a:r>
            <a:r>
              <a:rPr lang="zh-CN" altLang="en-US" sz="2600" dirty="0"/>
              <a:t>发挥作用的地方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dirty="0" smtClean="0"/>
              <a:t>……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082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*工程对比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869"/>
              </p:ext>
            </p:extLst>
          </p:nvPr>
        </p:nvGraphicFramePr>
        <p:xfrm>
          <a:off x="838200" y="2091654"/>
          <a:ext cx="10462260" cy="4488367"/>
        </p:xfrm>
        <a:graphic>
          <a:graphicData uri="http://schemas.openxmlformats.org/drawingml/2006/table">
            <a:tbl>
              <a:tblPr/>
              <a:tblGrid>
                <a:gridCol w="523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盖房子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软件项目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确定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Smith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夫妇、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Smith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父母、工程队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确定客户、用户、开发团队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确定需求：边界、实体、活动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确定需求：边界、实体、活动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设计建筑平面图、透视图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向客户展示图片、报表、文字描述、原型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客户评审；设计细化；开始施工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客户评审；设计细化；设计编写代码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变更（增加一个天窗；追加预算用另外一种材料；增加设施）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需求变更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单个房间测试；供电、供水整体测试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单元测试；集成测试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交付使用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验收测试及交付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住户维护；工程队维修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用户使用；开发商维护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*软件工程</a:t>
            </a:r>
            <a:r>
              <a:rPr lang="zh-CN" altLang="en-US" dirty="0"/>
              <a:t>的</a:t>
            </a:r>
            <a:r>
              <a:rPr lang="zh-CN" altLang="en-US" dirty="0" smtClean="0"/>
              <a:t>概念再理解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0321" y="2164080"/>
            <a:ext cx="10861439" cy="40309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从本质上讲，软件开发的创造性成分很大、发挥的余地也很大，很接近于艺术。从这点来看，它应该归于</a:t>
            </a:r>
            <a:r>
              <a:rPr lang="zh-CN" altLang="en-US" sz="2800" b="1" dirty="0">
                <a:solidFill>
                  <a:srgbClr val="FFFF00"/>
                </a:solidFill>
              </a:rPr>
              <a:t>工程和艺术之间</a:t>
            </a:r>
            <a:r>
              <a:rPr lang="zh-CN" altLang="en-US" sz="2800" dirty="0"/>
              <a:t>的某一点，并逐步向工程一端漂移，但很难发展到完全的工程。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软件活动跨域两个世界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rgbClr val="FFFF00"/>
                </a:solidFill>
              </a:rPr>
              <a:t>问题（问题域、现实世界）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FF00"/>
                </a:solidFill>
              </a:rPr>
              <a:t>方案（求解域、计算机世界）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软件工程的</a:t>
            </a:r>
            <a:r>
              <a:rPr lang="zh-CN" altLang="en-US" sz="2800" b="1" dirty="0">
                <a:solidFill>
                  <a:srgbClr val="FFFF00"/>
                </a:solidFill>
              </a:rPr>
              <a:t>重心</a:t>
            </a:r>
            <a:r>
              <a:rPr lang="zh-CN" altLang="en-US" sz="2800" dirty="0"/>
              <a:t>在方案，但</a:t>
            </a:r>
            <a:r>
              <a:rPr lang="zh-CN" altLang="en-US" sz="2800" dirty="0">
                <a:solidFill>
                  <a:srgbClr val="FFFF00"/>
                </a:solidFill>
              </a:rPr>
              <a:t>开始于</a:t>
            </a:r>
            <a:r>
              <a:rPr lang="zh-CN" altLang="en-US" sz="2800" dirty="0"/>
              <a:t>现实问题世界，并最后又</a:t>
            </a:r>
            <a:r>
              <a:rPr lang="zh-CN" altLang="en-US" sz="2800" dirty="0">
                <a:solidFill>
                  <a:srgbClr val="FFFF00"/>
                </a:solidFill>
              </a:rPr>
              <a:t>回到</a:t>
            </a:r>
            <a:r>
              <a:rPr lang="zh-CN" altLang="en-US" sz="2800" dirty="0"/>
              <a:t>问题世界接受实践的检验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15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*软件项目的特点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8681" y="2225040"/>
            <a:ext cx="10454640" cy="40309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/>
              <a:t>（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）每个项目都是新的，不是简单重复。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b="1" dirty="0" smtClean="0"/>
              <a:t>           </a:t>
            </a:r>
            <a:r>
              <a:rPr lang="zh-CN" altLang="en-US" b="1" dirty="0" smtClean="0"/>
              <a:t>新</a:t>
            </a:r>
            <a:r>
              <a:rPr lang="zh-CN" altLang="en-US" b="1" dirty="0"/>
              <a:t>的需求；新的技术实现手段；新的编程语言；新的部署方式</a:t>
            </a:r>
            <a:r>
              <a:rPr lang="en-US" altLang="zh-CN" b="1" dirty="0"/>
              <a:t>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/>
              <a:t>（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）每个项目不变的只有“变化”这个事实</a:t>
            </a:r>
            <a:r>
              <a:rPr lang="zh-CN" altLang="en-US" sz="2600" b="1" dirty="0" smtClean="0"/>
              <a:t>本身。</a:t>
            </a:r>
            <a:endParaRPr lang="zh-CN" altLang="en-US" sz="26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 smtClean="0"/>
              <a:t>（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）软件项目一般胜算</a:t>
            </a:r>
            <a:r>
              <a:rPr lang="zh-CN" altLang="en-US" sz="2600" b="1" dirty="0" smtClean="0"/>
              <a:t>不大（预算</a:t>
            </a:r>
            <a:r>
              <a:rPr lang="zh-CN" altLang="en-US" sz="2600" b="1" dirty="0"/>
              <a:t>超支、项目延期、中途搁浅</a:t>
            </a:r>
            <a:r>
              <a:rPr lang="en-US" altLang="zh-CN" sz="2600" b="1" dirty="0" smtClean="0"/>
              <a:t>…</a:t>
            </a:r>
            <a:r>
              <a:rPr lang="zh-CN" altLang="en-US" sz="2600" b="1" dirty="0" smtClean="0"/>
              <a:t>）。</a:t>
            </a:r>
            <a:endParaRPr lang="en-US" altLang="zh-CN" sz="26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/>
              <a:t>（</a:t>
            </a:r>
            <a:r>
              <a:rPr lang="en-US" altLang="zh-CN" sz="2600" b="1" dirty="0"/>
              <a:t>4</a:t>
            </a:r>
            <a:r>
              <a:rPr lang="zh-CN" altLang="en-US" sz="2600" b="1" dirty="0"/>
              <a:t>）通常是团队活动，生产力和人数不成正比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84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35208"/>
              </p:ext>
            </p:extLst>
          </p:nvPr>
        </p:nvGraphicFramePr>
        <p:xfrm>
          <a:off x="1893570" y="2372360"/>
          <a:ext cx="8477250" cy="3505836"/>
        </p:xfrm>
        <a:graphic>
          <a:graphicData uri="http://schemas.openxmlformats.org/drawingml/2006/table">
            <a:tbl>
              <a:tblPr/>
              <a:tblGrid>
                <a:gridCol w="313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滚雪球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软件项目开发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坚实内核作起点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重视体系结构的规划和设计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从小到大慢慢来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循序渐进的建造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边滚边看边调整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连续验证，对整个软件生产过程提供及时、可靠的信息反馈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任何时候都近圆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及早集成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早晚一天要崩溃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一个软件总有一天会寿终正寝，更新不如从头设计新系统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本  讲  结  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099439" cy="35993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、课程特点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概念多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方法多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理论性强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实践性更强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软件工程涵盖的知识点非常多、可进一步细化为多个知识领域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、怎么学？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/>
              <a:t>先把书读厚再把书读薄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边把书读厚边把书读薄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sym typeface="Wingdings" panose="05000000000000000000" pitchFamily="2" charset="2"/>
              </a:rPr>
              <a:t>认真</a:t>
            </a:r>
            <a:r>
              <a:rPr lang="zh-CN" altLang="en-US" sz="2800" dirty="0" smtClean="0">
                <a:sym typeface="Wingdings" panose="05000000000000000000" pitchFamily="2" charset="2"/>
              </a:rPr>
              <a:t>听、反复想、勤动手、多交流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讲授与实践相结合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选择重要的知识点，由点到面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438" y="2936194"/>
            <a:ext cx="7668362" cy="181868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b="1" dirty="0" smtClean="0"/>
              <a:t>我的授课目标：知其然、知其所以然</a:t>
            </a:r>
            <a:endParaRPr lang="en-US" altLang="zh-CN" sz="3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3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b="1" dirty="0" smtClean="0"/>
              <a:t>但最重要的是：同学们自主学习习惯</a:t>
            </a:r>
            <a:endParaRPr lang="en-US" altLang="zh-CN" sz="28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我们已经学习了计算机相关的多门专业课，是否具备完成一般软件目标的能力呢？（比如</a:t>
            </a:r>
            <a:r>
              <a:rPr lang="en-US" altLang="zh-CN" sz="2800" dirty="0" smtClean="0">
                <a:sym typeface="Wingdings" panose="05000000000000000000" pitchFamily="2" charset="2"/>
              </a:rPr>
              <a:t>y=sin(x)</a:t>
            </a:r>
            <a:r>
              <a:rPr lang="zh-CN" altLang="en-US" sz="2800" dirty="0" smtClean="0">
                <a:sym typeface="Wingdings" panose="05000000000000000000" pitchFamily="2" charset="2"/>
              </a:rPr>
              <a:t>源码、手机芯片操作系统、</a:t>
            </a:r>
            <a:r>
              <a:rPr lang="en-US" altLang="zh-CN" sz="2800" dirty="0" smtClean="0">
                <a:sym typeface="Wingdings" panose="05000000000000000000" pitchFamily="2" charset="2"/>
              </a:rPr>
              <a:t>MIS</a:t>
            </a:r>
            <a:r>
              <a:rPr lang="zh-CN" altLang="en-US" sz="2800" dirty="0" smtClean="0">
                <a:sym typeface="Wingdings" panose="05000000000000000000" pitchFamily="2" charset="2"/>
              </a:rPr>
              <a:t>、</a:t>
            </a:r>
            <a:r>
              <a:rPr lang="en-US" altLang="zh-CN" sz="2800" dirty="0" smtClean="0">
                <a:sym typeface="Wingdings" panose="05000000000000000000" pitchFamily="2" charset="2"/>
              </a:rPr>
              <a:t>Web</a:t>
            </a:r>
            <a:r>
              <a:rPr lang="zh-CN" altLang="en-US" sz="2800" dirty="0" smtClean="0">
                <a:sym typeface="Wingdings" panose="05000000000000000000" pitchFamily="2" charset="2"/>
              </a:rPr>
              <a:t>网站、数据分析软件</a:t>
            </a:r>
            <a:r>
              <a:rPr lang="en-US" altLang="zh-CN" sz="2800" dirty="0" smtClean="0">
                <a:sym typeface="Wingdings" panose="05000000000000000000" pitchFamily="2" charset="2"/>
              </a:rPr>
              <a:t>……</a:t>
            </a:r>
            <a:r>
              <a:rPr lang="zh-CN" altLang="en-US" sz="2800" dirty="0" smtClean="0">
                <a:sym typeface="Wingdings" panose="05000000000000000000" pitchFamily="2" charset="2"/>
              </a:rPr>
              <a:t>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dirty="0" smtClean="0"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ym typeface="Wingdings" panose="05000000000000000000" pitchFamily="2" charset="2"/>
              </a:rPr>
              <a:t>、除了具备计算机的专业知识，还需要有数学、物理、电子技术等基础科学与领域知识。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dirty="0" smtClean="0">
                <a:sym typeface="Wingdings" panose="05000000000000000000" pitchFamily="2" charset="2"/>
              </a:rPr>
              <a:t>2</a:t>
            </a:r>
            <a:r>
              <a:rPr lang="zh-CN" altLang="en-US" sz="2800" dirty="0" smtClean="0">
                <a:sym typeface="Wingdings" panose="05000000000000000000" pitchFamily="2" charset="2"/>
              </a:rPr>
              <a:t>、然后呢？就可以顺利完成上述软件系统的设计开发了吗？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2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继续这个问题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84" y="2010807"/>
            <a:ext cx="10980051" cy="468061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 smtClean="0">
                <a:sym typeface="Wingdings" panose="05000000000000000000" pitchFamily="2" charset="2"/>
              </a:rPr>
              <a:t>回答能与不能之前，先来将问题拆分？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如何设计系统？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设计前要先对问题进行分析。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如何判断程序是否正确？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开发周期如何估算？开发周期越长，变化可能性越大，如何应对？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人的团队如何分工、协作、管理？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软件质量如何提高？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应该选择哪些开发工具和技术？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怎么与客户更好地交流？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费用估算？可行性分析？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09413" y="5727406"/>
            <a:ext cx="540842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只有学习软件工程，才能回答上述问题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18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10042</TotalTime>
  <Words>3672</Words>
  <Application>Microsoft Office PowerPoint</Application>
  <PresentationFormat>宽屏</PresentationFormat>
  <Paragraphs>385</Paragraphs>
  <Slides>45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等线</vt:lpstr>
      <vt:lpstr>宋体</vt:lpstr>
      <vt:lpstr>Arial</vt:lpstr>
      <vt:lpstr>Times New Roman</vt:lpstr>
      <vt:lpstr>Trebuchet MS</vt:lpstr>
      <vt:lpstr>Verdana</vt:lpstr>
      <vt:lpstr>Wingdings</vt:lpstr>
      <vt:lpstr>柏林</vt:lpstr>
      <vt:lpstr>第一讲 软件危机与软件工程</vt:lpstr>
      <vt:lpstr>课程前言</vt:lpstr>
      <vt:lpstr>课程前言</vt:lpstr>
      <vt:lpstr>课程前言</vt:lpstr>
      <vt:lpstr>课程前言</vt:lpstr>
      <vt:lpstr>课程前言</vt:lpstr>
      <vt:lpstr>课程前言</vt:lpstr>
      <vt:lpstr>思考一个问题</vt:lpstr>
      <vt:lpstr>继续这个问题</vt:lpstr>
      <vt:lpstr>学习好软件工程，才能真正具备软件开发能力</vt:lpstr>
      <vt:lpstr>本讲主要内容</vt:lpstr>
      <vt:lpstr>初识软件工程</vt:lpstr>
      <vt:lpstr>一、工程</vt:lpstr>
      <vt:lpstr>一、工程</vt:lpstr>
      <vt:lpstr>再来看软件工程的定义</vt:lpstr>
      <vt:lpstr>本讲主要内容</vt:lpstr>
      <vt:lpstr>二、软件——定义</vt:lpstr>
      <vt:lpstr>二、软件——特点</vt:lpstr>
      <vt:lpstr>二、软件——计算机系统发展历程</vt:lpstr>
      <vt:lpstr>二、软件——计算机系统发展历程的根本变化</vt:lpstr>
      <vt:lpstr>二、软件——大致分类</vt:lpstr>
      <vt:lpstr>本讲主要内容</vt:lpstr>
      <vt:lpstr>三、软件危机</vt:lpstr>
      <vt:lpstr>三、软件危机——定义</vt:lpstr>
      <vt:lpstr>三、软件危机——典型表现</vt:lpstr>
      <vt:lpstr>三、软件危机——产生的原因</vt:lpstr>
      <vt:lpstr>PowerPoint 演示文稿</vt:lpstr>
      <vt:lpstr>*《人月神话》和《没有银弹》</vt:lpstr>
      <vt:lpstr>*《人月神话》和《没有银弹》</vt:lpstr>
      <vt:lpstr>本讲主要内容</vt:lpstr>
      <vt:lpstr>四、软件工程</vt:lpstr>
      <vt:lpstr>四、软件工程——七条基本定理</vt:lpstr>
      <vt:lpstr>四、软件工程——七条基本定理</vt:lpstr>
      <vt:lpstr>四、软件工程——框架</vt:lpstr>
      <vt:lpstr>四、软件工程——三要素</vt:lpstr>
      <vt:lpstr>四、软件工程——知识体系</vt:lpstr>
      <vt:lpstr>四、软件工程——软件开发方法（本学期主要学习内容）</vt:lpstr>
      <vt:lpstr>本讲主要内容结束</vt:lpstr>
      <vt:lpstr>*工程对比</vt:lpstr>
      <vt:lpstr>*工程对比</vt:lpstr>
      <vt:lpstr>*工程对比</vt:lpstr>
      <vt:lpstr>*软件工程的概念再理解</vt:lpstr>
      <vt:lpstr>*软件项目的特点</vt:lpstr>
      <vt:lpstr>体会</vt:lpstr>
      <vt:lpstr>本  讲  结  束</vt:lpstr>
    </vt:vector>
  </TitlesOfParts>
  <Company>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软件危机与软件工程</dc:title>
  <dc:creator>zhangchi</dc:creator>
  <cp:lastModifiedBy>张弛</cp:lastModifiedBy>
  <cp:revision>95</cp:revision>
  <dcterms:created xsi:type="dcterms:W3CDTF">2018-09-09T10:44:48Z</dcterms:created>
  <dcterms:modified xsi:type="dcterms:W3CDTF">2021-03-04T05:21:31Z</dcterms:modified>
</cp:coreProperties>
</file>