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509A-84AB-49D6-8D2D-D20850E5A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6AC2F-1148-41E4-BA6E-1DA49F6B0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55A9-D9C1-49E8-93B3-D6176ECE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69E-26C5-421E-95DA-350664174065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88F7C-7A41-4C9D-81C6-1B8A7A3F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0F8E2-6329-41BB-88BE-86058415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1CCE-A225-4531-919D-DBA57395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8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919C-4E3A-4B78-8C2D-A511F358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7ED43-ED65-41A7-B18F-304F28B24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FEDD1-DDB9-44EE-BD8E-30E20CDA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69E-26C5-421E-95DA-350664174065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8201D-2ABE-4E3F-96ED-728903C7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327F9-E54B-4401-9243-B5510FCD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1CCE-A225-4531-919D-DBA57395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5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89093-9A1E-4419-BCD2-882E43714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F2BFD-A67E-4D3A-9556-479D9583C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FDCBC-1F44-465A-A00B-CBBD0952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69E-26C5-421E-95DA-350664174065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EED7C-EE60-45AE-A403-BD69471C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988DE-ED22-4B0E-8F0E-E4803478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1CCE-A225-4531-919D-DBA57395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9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FC33-66A4-4976-AE71-45655BA7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42D3-2419-40C6-A864-A86207CC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B5ABC-5954-4A3C-8C13-AB87A6B0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69E-26C5-421E-95DA-350664174065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CBF00-6C7C-4F73-B96B-E4DC46DA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CD40F-A8FD-4A06-A3C8-022543FD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1CCE-A225-4531-919D-DBA57395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8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DB3BD-B9E5-4C7D-99DD-E4A3A78E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FE5B5-AE77-47EE-B4A9-C9070470C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5C19-3FFC-45A6-B5BD-D84B8BE9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69E-26C5-421E-95DA-350664174065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B4A8-C74B-4C8E-8882-3B6932A5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1A2F0-2006-42E1-A7DE-B25788A7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1CCE-A225-4531-919D-DBA57395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C9C7-92F3-4D2E-A818-D494A7D9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865A-B433-40DF-B215-271F9DD04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1337D-DD4C-4225-B644-E659E40B3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4DFF1-A47A-4974-8C25-E171CD66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69E-26C5-421E-95DA-350664174065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7C84F-07FE-4722-ABA0-7E28B865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0267D-BC97-42E7-AD9E-88B0CB0B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1CCE-A225-4531-919D-DBA57395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7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8413-6D66-4694-B125-1482E582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872BB-D3FF-42AF-8465-6426BB7A4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CDD01-49C5-4F93-B7B0-19D1250DE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02F05-3957-48FA-9260-CCEFA7D87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94411-3569-48A7-9D6D-79CD37A4C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AD260-3A84-4973-BC58-3F834701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69E-26C5-421E-95DA-350664174065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2DD1A-B0FB-4D84-8231-82D0BB12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E8F75-3E28-41C5-86BE-3A475241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1CCE-A225-4531-919D-DBA57395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0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8319-BFEA-4E1B-96C2-8447943D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AD7C6-7D08-493D-B3B0-8F75B2E9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69E-26C5-421E-95DA-350664174065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B905D-8B76-4768-90DD-5110A1C0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772C5-B38C-48A0-AD56-638B0300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1CCE-A225-4531-919D-DBA57395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A1F7F-5829-433E-998D-5DC83C60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69E-26C5-421E-95DA-350664174065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8BD61A-F54C-4BDB-B028-60C4E478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3975E-1FB7-41FC-967E-5687C523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1CCE-A225-4531-919D-DBA57395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D920-F103-4492-B558-0AA67FFD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E97C-3584-4A87-8426-C87447B34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C0081-37BB-4C8C-9D71-398F49BD2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E2D8D-CEEA-40C8-9E64-FABF9EF9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69E-26C5-421E-95DA-350664174065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FA6C7-2439-4376-83FE-CA66FC8D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AD5BD-B47B-4123-B4A6-AD37241F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1CCE-A225-4531-919D-DBA57395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3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D13A-7E35-463E-8D77-A77FD9C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4C26A-4BE6-4FEC-8B31-11D597917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5DE41-DF2E-4044-9053-7DB7ADCE3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06EA5-D04F-49C2-9BBA-5A1757A8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69E-26C5-421E-95DA-350664174065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678DA-9DCA-472B-841B-75A1E4C5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FFFC2-7C58-4F2B-9B65-C54CBC35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1CCE-A225-4531-919D-DBA57395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7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37F5F-F791-42B3-8DB1-66DDB77D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2781B-6E6B-4D34-B8FD-29AAF2B7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4760-2F65-40D0-8E47-9763A2FE5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6869E-26C5-421E-95DA-350664174065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C6866-8398-4315-93AB-BA73F2B71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11197-6CFC-48A2-930A-A04E5AC69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71CCE-A225-4531-919D-DBA5739528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3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ltruistdelhite04/loan-prediction-problem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542C-48A7-4BC4-8448-BA362D405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1604" y="922405"/>
            <a:ext cx="4423712" cy="3772687"/>
          </a:xfrm>
        </p:spPr>
        <p:txBody>
          <a:bodyPr>
            <a:normAutofit/>
          </a:bodyPr>
          <a:lstStyle/>
          <a:p>
            <a:r>
              <a:rPr lang="en-US" dirty="0"/>
              <a:t>Loan Approval Prediction Model</a:t>
            </a:r>
          </a:p>
        </p:txBody>
      </p:sp>
      <p:pic>
        <p:nvPicPr>
          <p:cNvPr id="1026" name="Picture 2" descr="Automated loan document processing ...">
            <a:extLst>
              <a:ext uri="{FF2B5EF4-FFF2-40B4-BE49-F238E27FC236}">
                <a16:creationId xmlns:a16="http://schemas.microsoft.com/office/drawing/2014/main" id="{25E080FD-CC94-4607-9606-7C5A6AB28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30" y="504967"/>
            <a:ext cx="6358510" cy="447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23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18D9-1DA6-4272-A135-BE4E5352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3D8D-D790-42BB-ABDD-E206DAE68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323" y="1430458"/>
            <a:ext cx="339676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This project aims to predict loan approval statuses using machine learning models. </a:t>
            </a:r>
          </a:p>
          <a:p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It involves data preprocessing, exploratory data analysis (EDA), model building, and evaluation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Automated Loan Approval: How to ...">
            <a:extLst>
              <a:ext uri="{FF2B5EF4-FFF2-40B4-BE49-F238E27FC236}">
                <a16:creationId xmlns:a16="http://schemas.microsoft.com/office/drawing/2014/main" id="{798FC5A1-D8EE-4F44-95BA-8595CBC31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14" y="1690687"/>
            <a:ext cx="6840859" cy="383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90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5056-ED90-4859-9457-4D7EAAC1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AC031-9D37-43B1-90A9-39B52ADD6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ystem-ui"/>
              </a:rPr>
              <a:t>Data Used for analysis:</a:t>
            </a:r>
          </a:p>
          <a:p>
            <a:pPr marL="0" indent="0">
              <a:buNone/>
            </a:pPr>
            <a:r>
              <a:rPr lang="en-US" b="0" i="0" u="none" strike="noStrike" dirty="0">
                <a:effectLst/>
                <a:latin typeface="system-ui"/>
                <a:hlinkClick r:id="rId2"/>
              </a:rPr>
              <a:t>https://www.kaggle.com/datasets/altruistdelhite04/loan-prediction-problem-dataset</a:t>
            </a:r>
            <a:r>
              <a:rPr lang="en-US" b="0" i="0" dirty="0">
                <a:effectLst/>
                <a:latin typeface="system-ui"/>
              </a:rPr>
              <a:t>.</a:t>
            </a:r>
          </a:p>
          <a:p>
            <a:pPr marL="0" indent="0">
              <a:buNone/>
            </a:pPr>
            <a:endParaRPr lang="en-US" dirty="0">
              <a:latin typeface="system-ui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system-ui"/>
              </a:rPr>
              <a:t>The project analyses the past loan datasets by looking at applicants income levels, employment status, loan amount, education and credit history to be decide whether to approve the loan. </a:t>
            </a:r>
          </a:p>
          <a:p>
            <a:pPr marL="0" indent="0">
              <a:buNone/>
            </a:pPr>
            <a:r>
              <a:rPr lang="en-US" dirty="0">
                <a:latin typeface="system-ui"/>
              </a:rPr>
              <a:t>T</a:t>
            </a:r>
            <a:r>
              <a:rPr lang="en-US" b="0" i="0" dirty="0">
                <a:effectLst/>
                <a:latin typeface="system-ui"/>
              </a:rPr>
              <a:t>hese factors have been examined and machine learning applied to be able to automate the loan approval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70C1-2C38-4B8D-B063-C2489AD3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4E8-82AF-4FBB-BE94-D85DC9235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38" y="1450731"/>
            <a:ext cx="10597662" cy="472623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var(--jp-content-font-family)"/>
              </a:rPr>
              <a:t>Dataset was divided into two variables </a:t>
            </a:r>
          </a:p>
          <a:p>
            <a:pPr algn="l"/>
            <a:r>
              <a:rPr lang="en-US" b="0" i="0" dirty="0">
                <a:effectLst/>
                <a:latin typeface="var(--jp-content-font-family)"/>
              </a:rPr>
              <a:t>X as the features: </a:t>
            </a:r>
            <a:r>
              <a:rPr lang="en-US" b="0" i="0" dirty="0">
                <a:effectLst/>
                <a:latin typeface="system-ui"/>
              </a:rPr>
              <a:t>applicants income levels, employment status, loan amount, education and credit history</a:t>
            </a:r>
            <a:endParaRPr lang="en-US" b="0" i="0" dirty="0">
              <a:effectLst/>
              <a:latin typeface="var(--jp-content-font-family)"/>
            </a:endParaRPr>
          </a:p>
          <a:p>
            <a:pPr algn="l"/>
            <a:r>
              <a:rPr lang="en-US" b="0" i="0" dirty="0">
                <a:effectLst/>
                <a:latin typeface="var(--jp-content-font-family)"/>
              </a:rPr>
              <a:t>and y as the Loan_Status the target value we want to predict. </a:t>
            </a:r>
          </a:p>
          <a:p>
            <a:pPr marL="0" indent="0" algn="l">
              <a:buNone/>
            </a:pPr>
            <a:endParaRPr lang="en-US" b="0" i="0" dirty="0">
              <a:effectLst/>
              <a:latin typeface="var(--jp-content-font-family)"/>
            </a:endParaRPr>
          </a:p>
          <a:p>
            <a:pPr marL="0" indent="0" algn="l">
              <a:buNone/>
            </a:pPr>
            <a:r>
              <a:rPr lang="en-US" b="0" i="0" dirty="0">
                <a:effectLst/>
                <a:latin typeface="var(--jp-content-font-family)"/>
              </a:rPr>
              <a:t>Models we will use: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var(--jp-content-font-family)"/>
              </a:rPr>
              <a:t>Logistic Regression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var(--jp-content-font-family)"/>
              </a:rPr>
              <a:t>Decision Tree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var(--jp-content-font-family)"/>
              </a:rPr>
              <a:t>Random Forest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7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CE7F-4B0B-46C8-9B44-00187DD9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Modelling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9D25-50D8-424B-A347-AC28FC804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var(--jp-content-font-family)"/>
              </a:rPr>
              <a:t>Importing the model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var(--jp-content-font-family)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var(--jp-content-font-family)"/>
              </a:rPr>
              <a:t>Fitting the model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var(--jp-content-font-family)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var(--jp-content-font-family)"/>
              </a:rPr>
              <a:t>Predicting Loan Status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var(--jp-content-font-family)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var(--jp-content-font-family)"/>
              </a:rPr>
              <a:t>Classification report by Loan Status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var(--jp-content-font-family)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var(--jp-content-font-family)"/>
              </a:rPr>
              <a:t>Overall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8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09F2-9A25-42F5-A73C-957518C4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67212-B572-48B9-A614-2F6B09527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038" y="1825625"/>
            <a:ext cx="5682762" cy="435133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effectLst/>
                <a:latin typeface="system-ui"/>
              </a:rPr>
              <a:t>Loan Approved (Class 1): Precision = 0.83, implying 83% of predicted approvals were correct. Recall = 0.91: The model captured 91% of all actual loan approvals. F1-Score = 0.87: A strong balance of Precision and Recall.</a:t>
            </a:r>
          </a:p>
          <a:p>
            <a:pPr algn="l"/>
            <a:endParaRPr lang="en-US" b="0" i="0" dirty="0">
              <a:effectLst/>
              <a:latin typeface="system-ui"/>
            </a:endParaRPr>
          </a:p>
          <a:p>
            <a:pPr algn="l"/>
            <a:r>
              <a:rPr lang="en-US" b="0" i="0" dirty="0">
                <a:effectLst/>
                <a:latin typeface="system-ui"/>
              </a:rPr>
              <a:t>Loan Rejected (Class 0): Precision = 0.75: implying 75% of predicted rejections were correct. Recall = 0.60: The model only captured 60% of actual loan rejections, indicating room for improvement.</a:t>
            </a:r>
          </a:p>
          <a:p>
            <a:pPr algn="l"/>
            <a:endParaRPr lang="en-US" b="0" i="0" dirty="0">
              <a:effectLst/>
              <a:latin typeface="system-ui"/>
            </a:endParaRPr>
          </a:p>
          <a:p>
            <a:pPr algn="l"/>
            <a:r>
              <a:rPr lang="en-US" b="0" i="0" dirty="0">
                <a:effectLst/>
                <a:latin typeface="system-ui"/>
              </a:rPr>
              <a:t>Overall Accuracy: The model is performing well but has slightly lower recall for predicting loan rejections.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DE244-1CC2-44DE-BD4E-121765232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29" y="2075591"/>
            <a:ext cx="3753374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2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7770-AC90-4182-B1D9-2E64CD15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C8C2F-B867-4468-9724-A54DA37FF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408" y="1825625"/>
            <a:ext cx="6333392" cy="43513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effectLst/>
                <a:latin typeface="system-ui"/>
              </a:rPr>
              <a:t>Class 0 (Rejected Loans): Precision (0.79): 79% of the predicted rejections are correct. Recall (0.29): Only 29% of actual rejections are correctly identified. F1-Score (0.43): Indicates a low balance between precision and recall for this class.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Class 1 (Approved Loans): Precision (0.78): 78% of the predicted approvals are correct. Recall (0.97): The model captures 97% of actual approvals, which is excellent. F1-Score (0.87): A strong overall performance for this class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33804-A7E0-4613-B141-EC4ACA8A2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34" y="2131280"/>
            <a:ext cx="4426119" cy="214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92AC-B590-49F0-803D-14975FE6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B894-BF26-4757-8C76-884E2108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038" y="1825625"/>
            <a:ext cx="5682762" cy="435133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effectLst/>
                <a:latin typeface="system-ui"/>
              </a:rPr>
              <a:t>Class 1 (Approved Loans):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The model performs exceptionally well, with high recall and F1-score. This shows the model can confidently approve loans when the status is "Approved".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Class 0 (Rejected Loans): The model struggles to identify rejected loans (low recall at 47%). While precision is good, the low recall means many actual rejections are misclassified as approvals. Improvements Over Decision Tree: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Accuracy improved from 78.3% to 82.7%. Precision, recall, and F1-score for both classes improved slightly.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031D6-52D9-4886-AF14-868167227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288" y="2074123"/>
            <a:ext cx="4258269" cy="206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CFB4-864A-4402-B43C-5C223D82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2703-A666-4394-BA9F-EAF836BF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85" y="1599729"/>
            <a:ext cx="6224953" cy="4893145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effectLst/>
                <a:latin typeface="system-ui"/>
              </a:rPr>
              <a:t>The best model to use is the Random Forest and the same was applied to the test data.</a:t>
            </a:r>
          </a:p>
          <a:p>
            <a:endParaRPr lang="en-US" dirty="0">
              <a:latin typeface="system-ui"/>
            </a:endParaRPr>
          </a:p>
          <a:p>
            <a:r>
              <a:rPr lang="en-US" b="0" i="0" dirty="0">
                <a:effectLst/>
                <a:latin typeface="system-ui"/>
              </a:rPr>
              <a:t>The model correctly predicts the loan status (approved/rejected) for 82.70% of the test data.</a:t>
            </a:r>
          </a:p>
          <a:p>
            <a:endParaRPr lang="en-US" dirty="0">
              <a:latin typeface="system-ui"/>
            </a:endParaRPr>
          </a:p>
          <a:p>
            <a:r>
              <a:rPr lang="en-US" b="0" i="0" dirty="0">
                <a:effectLst/>
                <a:latin typeface="system-ui"/>
              </a:rPr>
              <a:t>Class Imbalance: The dataset has 51 rejected loans (minority) and 134 approved loans (majority). This class imbalance causes the model to favor predicting "Approved.“ </a:t>
            </a:r>
          </a:p>
          <a:p>
            <a:endParaRPr lang="en-US" b="0" i="0" dirty="0">
              <a:effectLst/>
              <a:latin typeface="system-ui"/>
            </a:endParaRPr>
          </a:p>
          <a:p>
            <a:r>
              <a:rPr lang="en-US" b="0" i="0" dirty="0">
                <a:effectLst/>
                <a:latin typeface="system-ui"/>
              </a:rPr>
              <a:t>There is need to address the class imbalance and explore new features or interactions between existing features to help the model identify rejected loans better.</a:t>
            </a:r>
          </a:p>
          <a:p>
            <a:endParaRPr lang="en-US" dirty="0">
              <a:latin typeface="system-ui"/>
            </a:endParaRPr>
          </a:p>
          <a:p>
            <a:endParaRPr lang="en-US" dirty="0">
              <a:latin typeface="system-ui"/>
            </a:endParaRPr>
          </a:p>
          <a:p>
            <a:endParaRPr lang="en-US" dirty="0">
              <a:latin typeface="system-ui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5A1BA-3961-4D8D-A374-A7C808A2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26" y="1933852"/>
            <a:ext cx="3171643" cy="1522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D1B125-DF6E-4008-8378-4CB8830FA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31486"/>
            <a:ext cx="4286848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7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581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system-ui</vt:lpstr>
      <vt:lpstr>var(--jp-content-font-family)</vt:lpstr>
      <vt:lpstr>Office Theme</vt:lpstr>
      <vt:lpstr>Loan Approval Prediction Model</vt:lpstr>
      <vt:lpstr>Introduction</vt:lpstr>
      <vt:lpstr>Data Source</vt:lpstr>
      <vt:lpstr>Machine Learning Models</vt:lpstr>
      <vt:lpstr>Process of Modelling the Data</vt:lpstr>
      <vt:lpstr>Logistic Regression</vt:lpstr>
      <vt:lpstr>Decision Tree</vt:lpstr>
      <vt:lpstr>Random Forest</vt:lpstr>
      <vt:lpstr>Summary of Model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Approval Prediction Model</dc:title>
  <dc:creator>wilbroda Odera</dc:creator>
  <cp:lastModifiedBy>wilbroda Odera</cp:lastModifiedBy>
  <cp:revision>3</cp:revision>
  <dcterms:created xsi:type="dcterms:W3CDTF">2024-12-16T16:43:14Z</dcterms:created>
  <dcterms:modified xsi:type="dcterms:W3CDTF">2024-12-17T20:21:21Z</dcterms:modified>
</cp:coreProperties>
</file>