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4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36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588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07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6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99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399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50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64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3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9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19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54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38F7BB-5B50-4F7E-9E7F-BD70B05D9BE2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B613CF-797E-4D0C-A988-B810A12B24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04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1EF9-E295-EEDD-068F-C91C63115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5378" y="812801"/>
            <a:ext cx="7176829" cy="26161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MEDICAL IMAGE CLASSIFICATION FOR DISEASE 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C88196-E8EE-DA06-4207-1554E391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478048"/>
            <a:ext cx="6987645" cy="1388534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0070C0"/>
                </a:solidFill>
              </a:rPr>
              <a:t>PRESENTED BY –</a:t>
            </a:r>
            <a:br>
              <a:rPr lang="en-IN" sz="2400" b="1" i="1" dirty="0">
                <a:solidFill>
                  <a:srgbClr val="0070C0"/>
                </a:solidFill>
              </a:rPr>
            </a:br>
            <a:r>
              <a:rPr lang="en-IN" sz="2400" b="1" i="1" dirty="0">
                <a:solidFill>
                  <a:srgbClr val="0070C0"/>
                </a:solidFill>
              </a:rPr>
              <a:t>PRATEEK MEHRA</a:t>
            </a:r>
          </a:p>
        </p:txBody>
      </p:sp>
    </p:spTree>
    <p:extLst>
      <p:ext uri="{BB962C8B-B14F-4D97-AF65-F5344CB8AC3E}">
        <p14:creationId xmlns:p14="http://schemas.microsoft.com/office/powerpoint/2010/main" val="3309753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96E9-07DF-E876-08FF-327D806B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459" y="125362"/>
            <a:ext cx="10018713" cy="533400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FUTURE 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5E477-3974-0666-8D62-B8B67C572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658762"/>
            <a:ext cx="10018713" cy="61992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1️⃣ </a:t>
            </a:r>
            <a:r>
              <a:rPr lang="en-GB" b="1" dirty="0"/>
              <a:t>Integration of Advanced Architectures</a:t>
            </a:r>
            <a:endParaRPr lang="en-GB" dirty="0"/>
          </a:p>
          <a:p>
            <a:r>
              <a:rPr lang="en-GB" dirty="0"/>
              <a:t>Using </a:t>
            </a:r>
            <a:r>
              <a:rPr lang="en-GB" b="1" dirty="0"/>
              <a:t>pre-trained models like VGG16, ResNet, or EfficientNet</a:t>
            </a:r>
            <a:r>
              <a:rPr lang="en-GB" dirty="0"/>
              <a:t> can improve feature extraction and accuracy for pneumonia detection.</a:t>
            </a:r>
          </a:p>
          <a:p>
            <a:r>
              <a:rPr lang="en-GB" dirty="0"/>
              <a:t>However, these models are </a:t>
            </a:r>
            <a:r>
              <a:rPr lang="en-GB" b="1" dirty="0"/>
              <a:t>resource-intensive</a:t>
            </a:r>
            <a:r>
              <a:rPr lang="en-GB" dirty="0"/>
              <a:t>, and using them efficiently will require GPU optimization and possibly model pruning or quantization for deployment.</a:t>
            </a:r>
          </a:p>
          <a:p>
            <a:r>
              <a:rPr lang="en-GB" dirty="0"/>
              <a:t>2️⃣ </a:t>
            </a:r>
            <a:r>
              <a:rPr lang="en-GB" b="1" dirty="0"/>
              <a:t>Expanding the Dataset</a:t>
            </a:r>
            <a:endParaRPr lang="en-GB" dirty="0"/>
          </a:p>
          <a:p>
            <a:r>
              <a:rPr lang="en-GB" b="1" dirty="0"/>
              <a:t>Adding more diverse and high-quality X-ray images</a:t>
            </a:r>
            <a:r>
              <a:rPr lang="en-GB" dirty="0"/>
              <a:t> will enhance the model’s learning capability, reduce overfitting, and improve generalization to unseen patient data.</a:t>
            </a:r>
          </a:p>
          <a:p>
            <a:r>
              <a:rPr lang="en-GB" dirty="0"/>
              <a:t>3️⃣ </a:t>
            </a:r>
            <a:r>
              <a:rPr lang="en-GB" b="1" dirty="0"/>
              <a:t>Class Imbalance Handling</a:t>
            </a:r>
            <a:endParaRPr lang="en-GB" dirty="0"/>
          </a:p>
          <a:p>
            <a:r>
              <a:rPr lang="en-GB" dirty="0"/>
              <a:t>Techniques such as </a:t>
            </a:r>
            <a:r>
              <a:rPr lang="en-GB" b="1" dirty="0"/>
              <a:t>SMOTE, weighted loss functions, or oversampling</a:t>
            </a:r>
            <a:r>
              <a:rPr lang="en-GB" dirty="0"/>
              <a:t> can further reduce false negatives, particularly for critical pneumonia cases.</a:t>
            </a:r>
          </a:p>
          <a:p>
            <a:r>
              <a:rPr lang="en-GB" dirty="0"/>
              <a:t>4️⃣ </a:t>
            </a:r>
            <a:r>
              <a:rPr lang="en-GB" b="1" dirty="0"/>
              <a:t>Explainable AI Integration</a:t>
            </a:r>
            <a:endParaRPr lang="en-GB" dirty="0"/>
          </a:p>
          <a:p>
            <a:r>
              <a:rPr lang="en-GB" dirty="0"/>
              <a:t>Implementing </a:t>
            </a:r>
            <a:r>
              <a:rPr lang="en-GB" b="1" dirty="0"/>
              <a:t>Grad-CAM or saliency maps</a:t>
            </a:r>
            <a:r>
              <a:rPr lang="en-GB" dirty="0"/>
              <a:t> can help visualize regions of X-ray images influencing the model’s predictions, enhancing trust for clinical use.</a:t>
            </a:r>
          </a:p>
          <a:p>
            <a:r>
              <a:rPr lang="en-GB" dirty="0"/>
              <a:t>5️⃣ </a:t>
            </a:r>
            <a:r>
              <a:rPr lang="en-GB" b="1" dirty="0"/>
              <a:t>Deployment as a Diagnostic Tool</a:t>
            </a:r>
            <a:endParaRPr lang="en-GB" dirty="0"/>
          </a:p>
          <a:p>
            <a:r>
              <a:rPr lang="en-GB" dirty="0"/>
              <a:t>The trained model can be deployed using </a:t>
            </a:r>
            <a:r>
              <a:rPr lang="en-GB" b="1" dirty="0"/>
              <a:t>TensorFlow Lite or ONNX</a:t>
            </a:r>
            <a:r>
              <a:rPr lang="en-GB" dirty="0"/>
              <a:t> for integration into healthcare systems, assisting radiologists in early, automated screening.</a:t>
            </a:r>
          </a:p>
          <a:p>
            <a:r>
              <a:rPr lang="en-GB" dirty="0"/>
              <a:t>6️⃣ </a:t>
            </a:r>
            <a:r>
              <a:rPr lang="en-GB" b="1" dirty="0"/>
              <a:t>Multi-Disease Classification</a:t>
            </a:r>
            <a:endParaRPr lang="en-GB" dirty="0"/>
          </a:p>
          <a:p>
            <a:r>
              <a:rPr lang="en-GB" dirty="0"/>
              <a:t>Extending the model to </a:t>
            </a:r>
            <a:r>
              <a:rPr lang="en-GB" b="1" dirty="0"/>
              <a:t>detect additional chest diseases</a:t>
            </a:r>
            <a:r>
              <a:rPr lang="en-GB" dirty="0"/>
              <a:t> (e.g., tuberculosis, COVID-19) to build a comprehensive chest X-ray analysis system</a:t>
            </a:r>
          </a:p>
        </p:txBody>
      </p:sp>
    </p:spTree>
    <p:extLst>
      <p:ext uri="{BB962C8B-B14F-4D97-AF65-F5344CB8AC3E}">
        <p14:creationId xmlns:p14="http://schemas.microsoft.com/office/powerpoint/2010/main" val="8701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7157-3AA9-C34D-CEC3-DB19BE800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118" y="351503"/>
            <a:ext cx="10018713" cy="484239"/>
          </a:xfrm>
        </p:spPr>
        <p:txBody>
          <a:bodyPr>
            <a:normAutofit fontScale="90000"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12104-296D-F015-2203-A8D980B79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73395"/>
            <a:ext cx="10018713" cy="4188540"/>
          </a:xfrm>
        </p:spPr>
        <p:txBody>
          <a:bodyPr>
            <a:normAutofit/>
          </a:bodyPr>
          <a:lstStyle/>
          <a:p>
            <a:r>
              <a:rPr lang="en-IN" sz="2000" dirty="0"/>
              <a:t>✅ </a:t>
            </a:r>
            <a:r>
              <a:rPr lang="en-IN" sz="2000" b="1" dirty="0"/>
              <a:t>Kaggle</a:t>
            </a:r>
            <a:endParaRPr lang="en-IN" sz="2000" dirty="0"/>
          </a:p>
          <a:p>
            <a:r>
              <a:rPr lang="en-IN" sz="2000" dirty="0"/>
              <a:t>Utilized </a:t>
            </a:r>
            <a:r>
              <a:rPr lang="en-IN" sz="2000" b="1" dirty="0"/>
              <a:t>datasets and kernels</a:t>
            </a:r>
            <a:r>
              <a:rPr lang="en-IN" sz="2000" dirty="0"/>
              <a:t> from Kaggle for chest X-ray images and initial data interpretation guidance.</a:t>
            </a: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>✅ </a:t>
            </a:r>
            <a:r>
              <a:rPr lang="en-IN" sz="2000" b="1" dirty="0"/>
              <a:t>CNN Research Papers and Blogs</a:t>
            </a:r>
            <a:endParaRPr lang="en-IN" sz="2000" dirty="0"/>
          </a:p>
          <a:p>
            <a:r>
              <a:rPr lang="en-IN" sz="2000" dirty="0"/>
              <a:t>Referred to </a:t>
            </a:r>
            <a:r>
              <a:rPr lang="en-IN" sz="2000" b="1" dirty="0"/>
              <a:t>research papers and technical blogs on Convolutional Neural Networks (CNNs)</a:t>
            </a:r>
            <a:r>
              <a:rPr lang="en-IN" sz="2000" dirty="0"/>
              <a:t> for understanding model architecture, data augmentation, and optimization techniques relevant to medical image classification.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43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5848F-1D50-FE49-9217-D62F7984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b="1" dirty="0">
                <a:latin typeface="Algerian" panose="04020705040A02060702" pitchFamily="8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79D2F-7729-CAD9-3FB3-43E561EEE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Problem Statement</a:t>
            </a:r>
          </a:p>
          <a:p>
            <a:r>
              <a:rPr lang="en-IN" dirty="0"/>
              <a:t>System Approach</a:t>
            </a:r>
          </a:p>
          <a:p>
            <a:r>
              <a:rPr lang="en-IN" dirty="0"/>
              <a:t>Algorithm and Deployment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Conclusions</a:t>
            </a:r>
          </a:p>
          <a:p>
            <a:r>
              <a:rPr lang="en-IN" dirty="0"/>
              <a:t>Future Scope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3366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2D9C-E3DE-97E5-8B2A-4066F065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27" y="174524"/>
            <a:ext cx="10018713" cy="985684"/>
          </a:xfrm>
        </p:spPr>
        <p:txBody>
          <a:bodyPr>
            <a:normAutofit/>
          </a:bodyPr>
          <a:lstStyle/>
          <a:p>
            <a:pPr algn="l"/>
            <a:r>
              <a:rPr lang="en-IN" sz="4400" b="1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D5A8-2555-2375-4D87-5E0010DF7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52052"/>
            <a:ext cx="10461884" cy="53880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/>
              <a:t>🩺 Disease Detection from Medical Images Using Deep Learning</a:t>
            </a:r>
          </a:p>
          <a:p>
            <a:r>
              <a:rPr lang="en-GB" sz="2100" dirty="0"/>
              <a:t>The objective is to develop a </a:t>
            </a:r>
            <a:r>
              <a:rPr lang="en-GB" sz="2100" b="1" dirty="0"/>
              <a:t>deep learning model to classify medical images (e.g., chest X-rays) to detect diseases such as pneumonia automatically and accurately.</a:t>
            </a:r>
            <a:r>
              <a:rPr lang="en-GB" sz="2100" dirty="0"/>
              <a:t> Early and reliable disease detection from medical images can assist healthcare professionals in diagnosis and treatment planning, especially in resource-constrained settings.</a:t>
            </a:r>
          </a:p>
          <a:p>
            <a:r>
              <a:rPr lang="en-GB" sz="2100" dirty="0"/>
              <a:t>The task involves:</a:t>
            </a:r>
          </a:p>
          <a:p>
            <a:r>
              <a:rPr lang="en-GB" sz="2100" dirty="0"/>
              <a:t>Loading and preprocessing medical images by resizing and normalizing pixel values for model readiness.</a:t>
            </a:r>
          </a:p>
          <a:p>
            <a:r>
              <a:rPr lang="en-GB" sz="2100" dirty="0"/>
              <a:t>Splitting the dataset into training, validation, and test sets to evaluate the model reliably.</a:t>
            </a:r>
          </a:p>
          <a:p>
            <a:r>
              <a:rPr lang="en-GB" sz="2100" dirty="0"/>
              <a:t>Building and training a </a:t>
            </a:r>
            <a:r>
              <a:rPr lang="en-GB" sz="2100" b="1" dirty="0"/>
              <a:t>Convolutional Neural Network (CNN)</a:t>
            </a:r>
            <a:r>
              <a:rPr lang="en-GB" sz="2100" dirty="0"/>
              <a:t> using frameworks like TensorFlow or PyTorch for feature extraction and classification.</a:t>
            </a:r>
          </a:p>
          <a:p>
            <a:r>
              <a:rPr lang="en-GB" sz="2100" dirty="0"/>
              <a:t>Applying </a:t>
            </a:r>
            <a:r>
              <a:rPr lang="en-GB" sz="2100" b="1" dirty="0"/>
              <a:t>data augmentation techniques</a:t>
            </a:r>
            <a:r>
              <a:rPr lang="en-GB" sz="2100" dirty="0"/>
              <a:t> (flipping, rotation, zoom) to improve generalization and prevent overfitting.</a:t>
            </a:r>
          </a:p>
          <a:p>
            <a:r>
              <a:rPr lang="en-GB" sz="2100" dirty="0"/>
              <a:t>Evaluating the model using metrics such as </a:t>
            </a:r>
            <a:r>
              <a:rPr lang="en-GB" sz="2100" b="1" dirty="0"/>
              <a:t>accuracy, precision, and recall</a:t>
            </a:r>
            <a:r>
              <a:rPr lang="en-GB" sz="2100" dirty="0"/>
              <a:t>, and visualizing misclassifications to understand the model’s failure points.</a:t>
            </a:r>
          </a:p>
        </p:txBody>
      </p:sp>
    </p:spTree>
    <p:extLst>
      <p:ext uri="{BB962C8B-B14F-4D97-AF65-F5344CB8AC3E}">
        <p14:creationId xmlns:p14="http://schemas.microsoft.com/office/powerpoint/2010/main" val="1901101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D11D-DD5C-35F5-5D99-1A24EA2E8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652" y="115530"/>
            <a:ext cx="9841371" cy="916857"/>
          </a:xfrm>
        </p:spPr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A6ED-F38C-02D9-499E-32613A5A2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32387"/>
            <a:ext cx="10225909" cy="541757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🖥️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Requirements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Colab with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T4 GPU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accelerated deep learning training.</a:t>
            </a:r>
          </a:p>
          <a:p>
            <a:pPr marL="0" indent="0">
              <a:buNone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 and Modules Used: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 &amp; Pandas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loading, manipulation, and preprocessing.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 &amp; Matplotlib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visualization, exploratory analysis, and plotting model performance.</a:t>
            </a:r>
          </a:p>
          <a:p>
            <a:r>
              <a:rPr lang="en-GB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KaggleHub:</a:t>
            </a:r>
            <a:br>
              <a:rPr lang="en-GB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importing and managing datasets efficiently.</a:t>
            </a:r>
            <a:endParaRPr lang="en-IN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PIL (Python Imaging Library)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loading, resizing, and visualization.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TensorFlow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and training Convolutional Neural Networks (CNNs)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medical image classification.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using metrics like accuracy, precision, recall, and confusion matrix.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6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D31C2-E045-93E7-65F2-4511222FE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3D50-A0A1-C694-C57E-BD8A068A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148" y="115529"/>
            <a:ext cx="9900366" cy="769374"/>
          </a:xfrm>
        </p:spPr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F85777-5EBE-0327-D285-21877EC6C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2" y="1026568"/>
            <a:ext cx="10402888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🚀 Workflow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Loading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Chest X-ray dataset using KaggleHub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directly into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environment.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Structure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organized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directories, each further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sub-categorized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Normal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Pneumonia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Organization &amp; Visualization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separate directories for each 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sample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understand patterns.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Scaling &amp; Augmentation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scaling and augmentation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(rotation, zoom, flips) on training data using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ImageDataGenerator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improve generalization.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&amp; Resizing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Resized images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(150, 150)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separated them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training, testing, and validation 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123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8850-6312-CDEC-FB5A-D6E937BA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465" y="115529"/>
            <a:ext cx="9743049" cy="631723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ALGORITHM AND DEPLOYMENT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95CFA44-1481-5903-03D5-37C0D77CD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2801" y="781222"/>
            <a:ext cx="1035372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 CNN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Conv2D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MaxPooling2D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layers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layer filters: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[32, 64, 128, 256] </a:t>
            </a:r>
            <a:endParaRPr lang="en-US" altLang="en-US" sz="18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parameters: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~1,995,649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0.000001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15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32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92%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testing set.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9️⃣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 with testing data and predicted labels.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 of total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79 misclassifications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cases were classified as normal while the patients had pneumonia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priority focus area for further model tuning.</a:t>
            </a:r>
          </a:p>
        </p:txBody>
      </p:sp>
    </p:spTree>
    <p:extLst>
      <p:ext uri="{BB962C8B-B14F-4D97-AF65-F5344CB8AC3E}">
        <p14:creationId xmlns:p14="http://schemas.microsoft.com/office/powerpoint/2010/main" val="490765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A3C3-86AC-DBA7-9DE3-2263D12BC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10" y="0"/>
            <a:ext cx="9841371" cy="779206"/>
          </a:xfrm>
        </p:spPr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B8F6E-2623-B51C-6A78-E919A6002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71" y="854927"/>
            <a:ext cx="9047310" cy="42775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7F7DA5-1CA0-9F6F-D927-41899EA62914}"/>
              </a:ext>
            </a:extLst>
          </p:cNvPr>
          <p:cNvSpPr txBox="1"/>
          <p:nvPr/>
        </p:nvSpPr>
        <p:spPr>
          <a:xfrm>
            <a:off x="4134860" y="5208162"/>
            <a:ext cx="6837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>
                    <a:lumMod val="75000"/>
                  </a:schemeClr>
                </a:solidFill>
              </a:rPr>
              <a:t>Validation Loss and Accuracy Graph Vs. Epochs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A316F-F8D8-469B-2E40-C06E8235FFA0}"/>
              </a:ext>
            </a:extLst>
          </p:cNvPr>
          <p:cNvSpPr txBox="1"/>
          <p:nvPr/>
        </p:nvSpPr>
        <p:spPr>
          <a:xfrm>
            <a:off x="2534371" y="6003073"/>
            <a:ext cx="9311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 - https://github.com/WOLF-212121/Medical-Image-Classification-for-Disease-Detection-CNN-.git</a:t>
            </a:r>
          </a:p>
        </p:txBody>
      </p:sp>
    </p:spTree>
    <p:extLst>
      <p:ext uri="{BB962C8B-B14F-4D97-AF65-F5344CB8AC3E}">
        <p14:creationId xmlns:p14="http://schemas.microsoft.com/office/powerpoint/2010/main" val="328306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A00E7-365C-0016-1628-0726AB9F7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776" y="71284"/>
            <a:ext cx="9882247" cy="666135"/>
          </a:xfrm>
        </p:spPr>
        <p:txBody>
          <a:bodyPr>
            <a:noAutofit/>
          </a:bodyPr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RESULTS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E65745-3A57-1880-9E4A-1717350A41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950486"/>
            <a:ext cx="4697889" cy="288822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5F52C4-8D12-F64F-F2D6-157EA5DD5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2" y="737418"/>
            <a:ext cx="5578403" cy="5053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A87957-26C9-9715-3EF5-17A29E85CCCE}"/>
              </a:ext>
            </a:extLst>
          </p:cNvPr>
          <p:cNvSpPr txBox="1"/>
          <p:nvPr/>
        </p:nvSpPr>
        <p:spPr>
          <a:xfrm>
            <a:off x="2172929" y="3873562"/>
            <a:ext cx="2694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4">
                    <a:lumMod val="75000"/>
                  </a:schemeClr>
                </a:solidFill>
              </a:rPr>
              <a:t>Accuracy Scores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45604-4C3D-77D6-BE38-E0A5EB2CF2C8}"/>
              </a:ext>
            </a:extLst>
          </p:cNvPr>
          <p:cNvSpPr txBox="1"/>
          <p:nvPr/>
        </p:nvSpPr>
        <p:spPr>
          <a:xfrm>
            <a:off x="7771860" y="5889749"/>
            <a:ext cx="251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2">
                    <a:lumMod val="50000"/>
                  </a:schemeClr>
                </a:solidFill>
              </a:rPr>
              <a:t>Confusion Matrix </a:t>
            </a: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54311465-8E83-4997-2C77-DAB9522F6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6" y="4683847"/>
            <a:ext cx="4475224" cy="10985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5CD48B-0B7B-D745-AEDD-7E2BE8A37444}"/>
              </a:ext>
            </a:extLst>
          </p:cNvPr>
          <p:cNvSpPr txBox="1"/>
          <p:nvPr/>
        </p:nvSpPr>
        <p:spPr>
          <a:xfrm>
            <a:off x="2196249" y="5791200"/>
            <a:ext cx="279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rgbClr val="002060"/>
                </a:solidFill>
              </a:rPr>
              <a:t>Models Parameters </a:t>
            </a:r>
          </a:p>
        </p:txBody>
      </p:sp>
    </p:spTree>
    <p:extLst>
      <p:ext uri="{BB962C8B-B14F-4D97-AF65-F5344CB8AC3E}">
        <p14:creationId xmlns:p14="http://schemas.microsoft.com/office/powerpoint/2010/main" val="53958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053-3640-2293-84C4-8F0A2369C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2490" y="100782"/>
            <a:ext cx="9890533" cy="784122"/>
          </a:xfrm>
        </p:spPr>
        <p:txBody>
          <a:bodyPr/>
          <a:lstStyle/>
          <a:p>
            <a:pPr algn="l"/>
            <a:r>
              <a:rPr lang="en-IN" b="1" dirty="0">
                <a:latin typeface="Algerian" panose="04020705040A02060702" pitchFamily="82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F26BD-84E8-7FCE-1944-6ADD14FC0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884904"/>
            <a:ext cx="10018713" cy="6056669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developed CNN model achieved a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92% accuracy on the testing set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demonstrating strong capability in classifying chest X-ray images for pneumonia detection.</a:t>
            </a: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evaluation, the model produced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79 misclassified labels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of which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critical cases were incorrectly classified as 'Normal' while the patients had pneumonia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This highlights the importance of further fine-tuning and incorporating additional data or techniques to minimize false negatives, ensuring higher reliability for clinical deployment.</a:t>
            </a:r>
          </a:p>
          <a:p>
            <a:pPr marL="0" indent="0">
              <a:buNone/>
            </a:pP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the project demonstrates the potential of </a:t>
            </a:r>
            <a:r>
              <a:rPr lang="en-GB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 for automated, efficient, and accurate medical image analysis</a:t>
            </a:r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assist healthcare professionals in early pneumonia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114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619</TotalTime>
  <Words>920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Arial Unicode MS</vt:lpstr>
      <vt:lpstr>Calibri</vt:lpstr>
      <vt:lpstr>Corbel</vt:lpstr>
      <vt:lpstr>Parallax</vt:lpstr>
      <vt:lpstr>MEDICAL IMAGE CLASSIFICATION FOR DISEASE  DETECTION</vt:lpstr>
      <vt:lpstr>OUTLINE</vt:lpstr>
      <vt:lpstr>PROBLEM STATEMENT</vt:lpstr>
      <vt:lpstr>SYSTEM APPROACH</vt:lpstr>
      <vt:lpstr>ALGORITHM AND DEPLOYMENT</vt:lpstr>
      <vt:lpstr>ALGORITHM AND DEPLOYMENT</vt:lpstr>
      <vt:lpstr>RESULTS</vt:lpstr>
      <vt:lpstr>RESULTS</vt:lpstr>
      <vt:lpstr>CONCLUSIONS</vt:lpstr>
      <vt:lpstr>FUTURE SCOPES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Mehra</dc:creator>
  <cp:lastModifiedBy>Prateek Mehra</cp:lastModifiedBy>
  <cp:revision>8</cp:revision>
  <dcterms:created xsi:type="dcterms:W3CDTF">2025-07-23T06:20:45Z</dcterms:created>
  <dcterms:modified xsi:type="dcterms:W3CDTF">2025-07-25T10:37:03Z</dcterms:modified>
</cp:coreProperties>
</file>