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19" y="110489"/>
            <a:ext cx="13167362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19" y="1920239"/>
            <a:ext cx="13167362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openai.com/index/openai-o1-system-card/" TargetMode="External"/><Relationship Id="rId4" Type="http://schemas.openxmlformats.org/officeDocument/2006/relationships/hyperlink" Target="https://openai.com/index/learning-to-reason-with-llms/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2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 1"/>
          <p:cNvSpPr txBox="1"/>
          <p:nvPr/>
        </p:nvSpPr>
        <p:spPr>
          <a:xfrm>
            <a:off x="878919" y="2856786"/>
            <a:ext cx="6245409" cy="903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6500"/>
              </a:lnSpc>
              <a:defRPr b="1" sz="5200">
                <a:solidFill>
                  <a:srgbClr val="5B5F7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Recent Trends in AI</a:t>
            </a:r>
          </a:p>
        </p:txBody>
      </p:sp>
      <p:sp>
        <p:nvSpPr>
          <p:cNvPr id="24" name="Text 2"/>
          <p:cNvSpPr txBox="1"/>
          <p:nvPr/>
        </p:nvSpPr>
        <p:spPr>
          <a:xfrm>
            <a:off x="878919" y="4023240"/>
            <a:ext cx="7386161" cy="1444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pPr>
            <a:r>
              <a:t>Artificial Intelligence has rapidly evolved in recent years, impacting various industries.</a:t>
            </a:r>
          </a:p>
          <a:p>
            <a: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pPr>
          </a:p>
          <a:p>
            <a: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pPr>
            <a:r>
              <a:t>By : Khushwant Parihar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Text 1"/>
          <p:cNvSpPr txBox="1"/>
          <p:nvPr/>
        </p:nvSpPr>
        <p:spPr>
          <a:xfrm>
            <a:off x="1263720" y="762750"/>
            <a:ext cx="12838145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5B5F7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Let’s Talk About Different Models of ChatGPT</a:t>
            </a:r>
          </a:p>
        </p:txBody>
      </p:sp>
      <p:sp>
        <p:nvSpPr>
          <p:cNvPr id="115" name="Shape 2"/>
          <p:cNvSpPr/>
          <p:nvPr/>
        </p:nvSpPr>
        <p:spPr>
          <a:xfrm>
            <a:off x="1606894" y="2003559"/>
            <a:ext cx="9814691" cy="5367816"/>
          </a:xfrm>
          <a:prstGeom prst="roundRect">
            <a:avLst>
              <a:gd name="adj" fmla="val 3539"/>
            </a:avLst>
          </a:prstGeom>
          <a:solidFill>
            <a:srgbClr val="E3E4E8"/>
          </a:solidFill>
          <a:ln w="7620">
            <a:solidFill>
              <a:srgbClr val="C9CAC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Text 3"/>
          <p:cNvSpPr txBox="1"/>
          <p:nvPr/>
        </p:nvSpPr>
        <p:spPr>
          <a:xfrm>
            <a:off x="2313503" y="2785694"/>
            <a:ext cx="3078065" cy="485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z="4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GPT-3</a:t>
            </a:r>
          </a:p>
        </p:txBody>
      </p:sp>
      <p:sp>
        <p:nvSpPr>
          <p:cNvPr id="117" name="Text 4"/>
          <p:cNvSpPr txBox="1"/>
          <p:nvPr/>
        </p:nvSpPr>
        <p:spPr>
          <a:xfrm>
            <a:off x="2219200" y="3553978"/>
            <a:ext cx="8795577" cy="4260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17500" defTabSz="457200">
              <a:buSzPct val="100000"/>
              <a:buFont typeface="Times Roman"/>
              <a:buChar char="•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Launch Year</a:t>
            </a:r>
            <a:r>
              <a:rPr b="0"/>
              <a:t>: 2020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Architecture</a:t>
            </a:r>
            <a:r>
              <a:t>: 175 billion parameters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Training</a:t>
            </a:r>
            <a:r>
              <a:t>: Trained on a wide range of datasets, including Common Crawl, Wikipedia, and books.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Capabilities</a:t>
            </a:r>
            <a:r>
              <a:t>: Significant improvements in text generation, with the ability to generate code snippets, carry conversations, and understand nuanced queries.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Notable Feature</a:t>
            </a:r>
            <a:r>
              <a:t>: Few-shot, one-shot, and zero-shot learning; ability to generalize with minimal examples.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Use Cases</a:t>
            </a:r>
            <a:r>
              <a:t>: Expanded to various domains, such as writing assistance, code generation, customer service, and more.</a:t>
            </a:r>
          </a:p>
          <a:p>
            <a:pPr defTabSz="457200">
              <a:spcBef>
                <a:spcPts val="1400"/>
              </a:spcBef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Text 1"/>
          <p:cNvSpPr txBox="1"/>
          <p:nvPr/>
        </p:nvSpPr>
        <p:spPr>
          <a:xfrm>
            <a:off x="1263720" y="762750"/>
            <a:ext cx="12838145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5B5F7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Let’s Talk About Different Models of ChatGPT</a:t>
            </a:r>
          </a:p>
        </p:txBody>
      </p:sp>
      <p:sp>
        <p:nvSpPr>
          <p:cNvPr id="122" name="Shape 2"/>
          <p:cNvSpPr/>
          <p:nvPr/>
        </p:nvSpPr>
        <p:spPr>
          <a:xfrm>
            <a:off x="1323986" y="1990087"/>
            <a:ext cx="11608548" cy="5863800"/>
          </a:xfrm>
          <a:prstGeom prst="roundRect">
            <a:avLst>
              <a:gd name="adj" fmla="val 3539"/>
            </a:avLst>
          </a:prstGeom>
          <a:solidFill>
            <a:srgbClr val="E3E4E8"/>
          </a:solidFill>
          <a:ln w="7620">
            <a:solidFill>
              <a:srgbClr val="C9CAC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Text 3"/>
          <p:cNvSpPr txBox="1"/>
          <p:nvPr/>
        </p:nvSpPr>
        <p:spPr>
          <a:xfrm>
            <a:off x="2313503" y="2785694"/>
            <a:ext cx="3078065" cy="485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z="4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GPT-4</a:t>
            </a:r>
          </a:p>
        </p:txBody>
      </p:sp>
      <p:sp>
        <p:nvSpPr>
          <p:cNvPr id="124" name="Text 4"/>
          <p:cNvSpPr txBox="1"/>
          <p:nvPr/>
        </p:nvSpPr>
        <p:spPr>
          <a:xfrm>
            <a:off x="2232672" y="3473147"/>
            <a:ext cx="10545598" cy="484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17500" defTabSz="457200">
              <a:buSzPct val="100000"/>
              <a:buFont typeface="Times Roman"/>
              <a:buChar char="•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Launch Year</a:t>
            </a:r>
            <a:r>
              <a:rPr b="0"/>
              <a:t>: 2023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Architecture</a:t>
            </a:r>
            <a:r>
              <a:t>: Multimodal model (capable of processing both text and images).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Capabilities</a:t>
            </a:r>
            <a:r>
              <a:t>: Handles more complex tasks, greater understanding of ambiguous queries, and improved coherence in long dialogues.</a:t>
            </a:r>
          </a:p>
          <a:p>
            <a:pPr marL="457200" indent="-317500" defTabSz="457200">
              <a:buSzPct val="100000"/>
              <a:buFont typeface="Times Roman"/>
              <a:buChar char="•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New Features</a:t>
            </a:r>
            <a:r>
              <a:rPr b="0"/>
              <a:t>:</a:t>
            </a:r>
            <a:endParaRPr b="0"/>
          </a:p>
          <a:p>
            <a:pPr lvl="1" marL="914400" indent="-317500" defTabSz="457200">
              <a:buSzPct val="100000"/>
              <a:buFont typeface="Times Roman"/>
              <a:buChar char="◦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Multimodal Abilities</a:t>
            </a:r>
            <a:r>
              <a:t>: Can process both text and image inputs, allowing it to answer questions based on visual data.</a:t>
            </a:r>
          </a:p>
          <a:p>
            <a:pPr lvl="1" marL="914400" indent="-317500" defTabSz="457200">
              <a:buSzPct val="100000"/>
              <a:buFont typeface="Times Roman"/>
              <a:buChar char="◦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Larger Context Handling</a:t>
            </a:r>
            <a:r>
              <a:t>: Can retain and process more context over long conversations, handling intricate and layered discussions.</a:t>
            </a:r>
          </a:p>
          <a:p>
            <a:pPr lvl="1" marL="914400" indent="-317500" defTabSz="457200">
              <a:buSzPct val="100000"/>
              <a:buFont typeface="Times Roman"/>
              <a:buChar char="◦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Memory</a:t>
            </a:r>
            <a:r>
              <a:t>: Introduced persistent memory, allowing the model to remember key details across sessions.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Use Cases</a:t>
            </a:r>
            <a:r>
              <a:t>: Creative tasks (writing, art generation), technical support, coding, professional-grade research assistance.</a:t>
            </a:r>
          </a:p>
          <a:p>
            <a:pPr defTabSz="457200">
              <a:spcBef>
                <a:spcPts val="120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Text 1"/>
          <p:cNvSpPr txBox="1"/>
          <p:nvPr/>
        </p:nvSpPr>
        <p:spPr>
          <a:xfrm>
            <a:off x="1263720" y="762750"/>
            <a:ext cx="12838145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5B5F7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Let’s Talk About Different Models of ChatGPT</a:t>
            </a:r>
          </a:p>
        </p:txBody>
      </p:sp>
      <p:sp>
        <p:nvSpPr>
          <p:cNvPr id="129" name="Shape 2"/>
          <p:cNvSpPr/>
          <p:nvPr/>
        </p:nvSpPr>
        <p:spPr>
          <a:xfrm>
            <a:off x="1283570" y="2057446"/>
            <a:ext cx="11608549" cy="5863800"/>
          </a:xfrm>
          <a:prstGeom prst="roundRect">
            <a:avLst>
              <a:gd name="adj" fmla="val 3539"/>
            </a:avLst>
          </a:prstGeom>
          <a:solidFill>
            <a:srgbClr val="E3E4E8"/>
          </a:solidFill>
          <a:ln w="7620">
            <a:solidFill>
              <a:srgbClr val="C9CAC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Text 3"/>
          <p:cNvSpPr txBox="1"/>
          <p:nvPr/>
        </p:nvSpPr>
        <p:spPr>
          <a:xfrm>
            <a:off x="2300031" y="2650976"/>
            <a:ext cx="6189794" cy="485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z="4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O1 and o1 Preview</a:t>
            </a:r>
          </a:p>
        </p:txBody>
      </p:sp>
      <p:sp>
        <p:nvSpPr>
          <p:cNvPr id="131" name="Text 4"/>
          <p:cNvSpPr txBox="1"/>
          <p:nvPr/>
        </p:nvSpPr>
        <p:spPr>
          <a:xfrm>
            <a:off x="2232672" y="3473147"/>
            <a:ext cx="10545598" cy="2840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17500" defTabSz="457200">
              <a:buSzPct val="100000"/>
              <a:buFont typeface="Times Roman"/>
              <a:buChar char="•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Launch Year</a:t>
            </a:r>
            <a:r>
              <a:rPr b="0"/>
              <a:t>: Still in Beta</a:t>
            </a:r>
            <a:endParaRPr b="0"/>
          </a:p>
          <a:p>
            <a:pPr defTabSz="457200">
              <a:spcBef>
                <a:spcPts val="1200"/>
              </a:spcBef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spcBef>
                <a:spcPts val="120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Major Improvements : </a:t>
            </a:r>
          </a:p>
          <a:p>
            <a:pPr defTabSz="457200">
              <a:spcBef>
                <a:spcPts val="2000"/>
              </a:spcBef>
              <a:defRPr sz="1350">
                <a:latin typeface="+mj-lt"/>
                <a:ea typeface="+mj-ea"/>
                <a:cs typeface="+mj-cs"/>
                <a:sym typeface="Helvetica"/>
              </a:defRPr>
            </a:pPr>
            <a:r>
              <a:t>One way we measure safety is by testing how well our model continues to follow its safety rules if a user tries to bypass them (known as "jailbreaking"). On one of our hardest jailbreaking tests, GPT-4o scored 22 (on a scale of 0-100) while our o1-preview model scored 84. You can read more about this in the </a:t>
            </a:r>
            <a:r>
              <a:rPr u="sng">
                <a:hlinkClick r:id="rId3" invalidUrl="" action="" tgtFrame="" tooltip="" history="1" highlightClick="0" endSnd="0"/>
              </a:rPr>
              <a:t>system card</a:t>
            </a:r>
            <a:r>
              <a:t> and our </a:t>
            </a:r>
            <a:r>
              <a:rPr u="sng">
                <a:hlinkClick r:id="rId4" invalidUrl="" action="" tgtFrame="" tooltip="" history="1" highlightClick="0" endSnd="0"/>
              </a:rPr>
              <a:t>research post</a:t>
            </a:r>
            <a:r>
              <a:t>.</a:t>
            </a:r>
          </a:p>
          <a:p>
            <a:pPr defTabSz="457200">
              <a:spcBef>
                <a:spcPts val="2000"/>
              </a:spcBef>
              <a:defRPr sz="135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Text 1"/>
          <p:cNvSpPr txBox="1"/>
          <p:nvPr/>
        </p:nvSpPr>
        <p:spPr>
          <a:xfrm>
            <a:off x="2083712" y="1605795"/>
            <a:ext cx="9641693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5B5F7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Ethics and Concerns Surrounding AI</a:t>
            </a:r>
          </a:p>
        </p:txBody>
      </p:sp>
      <p:sp>
        <p:nvSpPr>
          <p:cNvPr id="136" name="Shape 2"/>
          <p:cNvSpPr/>
          <p:nvPr/>
        </p:nvSpPr>
        <p:spPr>
          <a:xfrm>
            <a:off x="2037993" y="2744509"/>
            <a:ext cx="5166122" cy="1650803"/>
          </a:xfrm>
          <a:prstGeom prst="roundRect">
            <a:avLst>
              <a:gd name="adj" fmla="val 6057"/>
            </a:avLst>
          </a:prstGeom>
          <a:solidFill>
            <a:srgbClr val="E3E4E8"/>
          </a:solidFill>
          <a:ln w="7620">
            <a:solidFill>
              <a:srgbClr val="C9CAC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Text 3"/>
          <p:cNvSpPr txBox="1"/>
          <p:nvPr/>
        </p:nvSpPr>
        <p:spPr>
          <a:xfrm>
            <a:off x="2313503" y="2974300"/>
            <a:ext cx="2312750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Ethical Dilemmas</a:t>
            </a:r>
          </a:p>
        </p:txBody>
      </p:sp>
      <p:sp>
        <p:nvSpPr>
          <p:cNvPr id="138" name="Text 4"/>
          <p:cNvSpPr txBox="1"/>
          <p:nvPr/>
        </p:nvSpPr>
        <p:spPr>
          <a:xfrm>
            <a:off x="2313503" y="3454717"/>
            <a:ext cx="4615102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AI decision-making raises questions about bias, privacy, and accountability.</a:t>
            </a:r>
          </a:p>
        </p:txBody>
      </p:sp>
      <p:sp>
        <p:nvSpPr>
          <p:cNvPr id="139" name="Shape 5"/>
          <p:cNvSpPr/>
          <p:nvPr/>
        </p:nvSpPr>
        <p:spPr>
          <a:xfrm>
            <a:off x="7426284" y="2744509"/>
            <a:ext cx="5166123" cy="1650803"/>
          </a:xfrm>
          <a:prstGeom prst="roundRect">
            <a:avLst>
              <a:gd name="adj" fmla="val 6057"/>
            </a:avLst>
          </a:prstGeom>
          <a:solidFill>
            <a:srgbClr val="E3E4E8"/>
          </a:solidFill>
          <a:ln w="7620">
            <a:solidFill>
              <a:srgbClr val="C9CAC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Text 6"/>
          <p:cNvSpPr txBox="1"/>
          <p:nvPr/>
        </p:nvSpPr>
        <p:spPr>
          <a:xfrm>
            <a:off x="7701795" y="2974300"/>
            <a:ext cx="2386588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Job Displacement</a:t>
            </a:r>
          </a:p>
        </p:txBody>
      </p:sp>
      <p:sp>
        <p:nvSpPr>
          <p:cNvPr id="141" name="Text 7"/>
          <p:cNvSpPr txBox="1"/>
          <p:nvPr/>
        </p:nvSpPr>
        <p:spPr>
          <a:xfrm>
            <a:off x="7701795" y="3454717"/>
            <a:ext cx="4615102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Concerns exist about the potential impact of AI on employment and labor markets.</a:t>
            </a:r>
          </a:p>
        </p:txBody>
      </p:sp>
      <p:sp>
        <p:nvSpPr>
          <p:cNvPr id="142" name="Shape 8"/>
          <p:cNvSpPr/>
          <p:nvPr/>
        </p:nvSpPr>
        <p:spPr>
          <a:xfrm>
            <a:off x="2037993" y="4617482"/>
            <a:ext cx="5166122" cy="2006204"/>
          </a:xfrm>
          <a:prstGeom prst="roundRect">
            <a:avLst>
              <a:gd name="adj" fmla="val 4984"/>
            </a:avLst>
          </a:prstGeom>
          <a:solidFill>
            <a:srgbClr val="E3E4E8"/>
          </a:solidFill>
          <a:ln w="7620">
            <a:solidFill>
              <a:srgbClr val="C9CAC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Text 9"/>
          <p:cNvSpPr txBox="1"/>
          <p:nvPr/>
        </p:nvSpPr>
        <p:spPr>
          <a:xfrm>
            <a:off x="2313503" y="4847273"/>
            <a:ext cx="1942391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Security Risks</a:t>
            </a:r>
          </a:p>
        </p:txBody>
      </p:sp>
      <p:sp>
        <p:nvSpPr>
          <p:cNvPr id="144" name="Text 10"/>
          <p:cNvSpPr txBox="1"/>
          <p:nvPr/>
        </p:nvSpPr>
        <p:spPr>
          <a:xfrm>
            <a:off x="2313503" y="5327689"/>
            <a:ext cx="4615102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AI systems may pose security threats and vulnerabilities, raising cybersecurity concerns.</a:t>
            </a:r>
          </a:p>
        </p:txBody>
      </p:sp>
      <p:sp>
        <p:nvSpPr>
          <p:cNvPr id="145" name="Shape 11"/>
          <p:cNvSpPr/>
          <p:nvPr/>
        </p:nvSpPr>
        <p:spPr>
          <a:xfrm>
            <a:off x="7426284" y="4617482"/>
            <a:ext cx="5166123" cy="2006204"/>
          </a:xfrm>
          <a:prstGeom prst="roundRect">
            <a:avLst>
              <a:gd name="adj" fmla="val 4984"/>
            </a:avLst>
          </a:prstGeom>
          <a:solidFill>
            <a:srgbClr val="E3E4E8"/>
          </a:solidFill>
          <a:ln w="7620">
            <a:solidFill>
              <a:srgbClr val="C9CAC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Text 12"/>
          <p:cNvSpPr txBox="1"/>
          <p:nvPr/>
        </p:nvSpPr>
        <p:spPr>
          <a:xfrm>
            <a:off x="7701795" y="4847273"/>
            <a:ext cx="1665144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Misuse of AI</a:t>
            </a:r>
          </a:p>
        </p:txBody>
      </p:sp>
      <p:sp>
        <p:nvSpPr>
          <p:cNvPr id="147" name="Text 13"/>
          <p:cNvSpPr txBox="1"/>
          <p:nvPr/>
        </p:nvSpPr>
        <p:spPr>
          <a:xfrm>
            <a:off x="7701795" y="5327689"/>
            <a:ext cx="4615102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There is apprehension about the misuse of AI for malicious purposes or propaganda.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" name="Text 1"/>
          <p:cNvSpPr txBox="1"/>
          <p:nvPr/>
        </p:nvSpPr>
        <p:spPr>
          <a:xfrm>
            <a:off x="2083713" y="1340524"/>
            <a:ext cx="10462974" cy="1451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5B5F7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Natural Language Processing and Its Impact</a:t>
            </a:r>
          </a:p>
        </p:txBody>
      </p:sp>
      <p:sp>
        <p:nvSpPr>
          <p:cNvPr id="29" name="Text 2"/>
          <p:cNvSpPr txBox="1"/>
          <p:nvPr/>
        </p:nvSpPr>
        <p:spPr>
          <a:xfrm>
            <a:off x="2083712" y="3284696"/>
            <a:ext cx="3064909" cy="76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Advancements in Communication</a:t>
            </a:r>
          </a:p>
        </p:txBody>
      </p:sp>
      <p:sp>
        <p:nvSpPr>
          <p:cNvPr id="30" name="Text 3"/>
          <p:cNvSpPr txBox="1"/>
          <p:nvPr/>
        </p:nvSpPr>
        <p:spPr>
          <a:xfrm>
            <a:off x="2083712" y="4201238"/>
            <a:ext cx="3064909" cy="247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Natural language processing enables machines to understand, interpret, and respond to human language. It has revolutionized customer service through chatbots and virtual assistants.</a:t>
            </a:r>
          </a:p>
        </p:txBody>
      </p:sp>
      <p:sp>
        <p:nvSpPr>
          <p:cNvPr id="31" name="Text 4"/>
          <p:cNvSpPr txBox="1"/>
          <p:nvPr/>
        </p:nvSpPr>
        <p:spPr>
          <a:xfrm>
            <a:off x="5789652" y="3284696"/>
            <a:ext cx="3064908" cy="76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Language Barrier Breakthroughs</a:t>
            </a:r>
          </a:p>
        </p:txBody>
      </p:sp>
      <p:sp>
        <p:nvSpPr>
          <p:cNvPr id="32" name="Text 5"/>
          <p:cNvSpPr txBox="1"/>
          <p:nvPr/>
        </p:nvSpPr>
        <p:spPr>
          <a:xfrm>
            <a:off x="5789652" y="4201238"/>
            <a:ext cx="3064908" cy="178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NLP facilitates multilingual communication, breaking down language barriers and fostering global collaboration and understanding.</a:t>
            </a:r>
          </a:p>
        </p:txBody>
      </p:sp>
      <p:sp>
        <p:nvSpPr>
          <p:cNvPr id="33" name="Text 6"/>
          <p:cNvSpPr txBox="1"/>
          <p:nvPr/>
        </p:nvSpPr>
        <p:spPr>
          <a:xfrm>
            <a:off x="9495591" y="3284696"/>
            <a:ext cx="3117539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Insightful Data Analysis</a:t>
            </a:r>
          </a:p>
        </p:txBody>
      </p:sp>
      <p:sp>
        <p:nvSpPr>
          <p:cNvPr id="34" name="Text 7"/>
          <p:cNvSpPr txBox="1"/>
          <p:nvPr/>
        </p:nvSpPr>
        <p:spPr>
          <a:xfrm>
            <a:off x="9495591" y="3854053"/>
            <a:ext cx="3064908" cy="178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NLP helps extract valuable insights from a vast amount of unstructured text data, making it vital for business intelligence and decision-making.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Text 1"/>
          <p:cNvSpPr txBox="1"/>
          <p:nvPr/>
        </p:nvSpPr>
        <p:spPr>
          <a:xfrm>
            <a:off x="2083712" y="1682710"/>
            <a:ext cx="10622966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5B5F7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Computer Vision and Image Recognition</a:t>
            </a:r>
          </a:p>
        </p:txBody>
      </p:sp>
      <p:sp>
        <p:nvSpPr>
          <p:cNvPr id="39" name="Text 2"/>
          <p:cNvSpPr txBox="1"/>
          <p:nvPr/>
        </p:nvSpPr>
        <p:spPr>
          <a:xfrm>
            <a:off x="2083712" y="2910245"/>
            <a:ext cx="4914782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Computer vision, a subset of AI, focuses on teaching machines to interpret and understand the visual world.</a:t>
            </a:r>
          </a:p>
        </p:txBody>
      </p:sp>
      <p:sp>
        <p:nvSpPr>
          <p:cNvPr id="40" name="Text 3"/>
          <p:cNvSpPr txBox="1"/>
          <p:nvPr/>
        </p:nvSpPr>
        <p:spPr>
          <a:xfrm>
            <a:off x="2083712" y="4176355"/>
            <a:ext cx="4914782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Image recognition enables machines to identify and categorize objects and patterns within images.</a:t>
            </a:r>
          </a:p>
        </p:txBody>
      </p:sp>
      <p:pic>
        <p:nvPicPr>
          <p:cNvPr id="41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3806" y="2960251"/>
            <a:ext cx="5006222" cy="3336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" name="Text 1"/>
          <p:cNvSpPr txBox="1"/>
          <p:nvPr/>
        </p:nvSpPr>
        <p:spPr>
          <a:xfrm>
            <a:off x="2083712" y="2438875"/>
            <a:ext cx="6728004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5B5F7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Robotics and Automation</a:t>
            </a:r>
          </a:p>
        </p:txBody>
      </p:sp>
      <p:pic>
        <p:nvPicPr>
          <p:cNvPr id="46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7993" y="3577590"/>
            <a:ext cx="444342" cy="444342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ext 2"/>
          <p:cNvSpPr txBox="1"/>
          <p:nvPr/>
        </p:nvSpPr>
        <p:spPr>
          <a:xfrm>
            <a:off x="2083713" y="4244102"/>
            <a:ext cx="2421097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Robotic Assembly</a:t>
            </a:r>
          </a:p>
        </p:txBody>
      </p:sp>
      <p:sp>
        <p:nvSpPr>
          <p:cNvPr id="48" name="Text 3"/>
          <p:cNvSpPr txBox="1"/>
          <p:nvPr/>
        </p:nvSpPr>
        <p:spPr>
          <a:xfrm>
            <a:off x="2083713" y="4724518"/>
            <a:ext cx="3204449" cy="110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Robotic arms are used in manufacturing to automate production lines.</a:t>
            </a:r>
          </a:p>
        </p:txBody>
      </p:sp>
      <p:pic>
        <p:nvPicPr>
          <p:cNvPr id="49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67137" y="3577590"/>
            <a:ext cx="444342" cy="444342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ext 4"/>
          <p:cNvSpPr txBox="1"/>
          <p:nvPr/>
        </p:nvSpPr>
        <p:spPr>
          <a:xfrm>
            <a:off x="5712857" y="4244102"/>
            <a:ext cx="2890296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Autonomous Vehicles</a:t>
            </a:r>
          </a:p>
        </p:txBody>
      </p:sp>
      <p:sp>
        <p:nvSpPr>
          <p:cNvPr id="51" name="Text 5"/>
          <p:cNvSpPr txBox="1"/>
          <p:nvPr/>
        </p:nvSpPr>
        <p:spPr>
          <a:xfrm>
            <a:off x="5712857" y="4724518"/>
            <a:ext cx="3204568" cy="110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Self-driving cars and drones utilize AI for navigation and control.</a:t>
            </a:r>
          </a:p>
        </p:txBody>
      </p:sp>
      <p:pic>
        <p:nvPicPr>
          <p:cNvPr id="52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96400" y="3577590"/>
            <a:ext cx="444341" cy="444342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Text 6"/>
          <p:cNvSpPr txBox="1"/>
          <p:nvPr/>
        </p:nvSpPr>
        <p:spPr>
          <a:xfrm>
            <a:off x="9342119" y="4244102"/>
            <a:ext cx="2296993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Industrial Robots</a:t>
            </a:r>
          </a:p>
        </p:txBody>
      </p:sp>
      <p:sp>
        <p:nvSpPr>
          <p:cNvPr id="54" name="Text 7"/>
          <p:cNvSpPr txBox="1"/>
          <p:nvPr/>
        </p:nvSpPr>
        <p:spPr>
          <a:xfrm>
            <a:off x="9342119" y="4724518"/>
            <a:ext cx="3204568" cy="110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Advanced robots perform tasks in industries such as logistics and agriculture.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Text 1"/>
          <p:cNvSpPr txBox="1"/>
          <p:nvPr/>
        </p:nvSpPr>
        <p:spPr>
          <a:xfrm>
            <a:off x="2083713" y="2438875"/>
            <a:ext cx="3502600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5B5F7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AI in Finance</a:t>
            </a:r>
          </a:p>
        </p:txBody>
      </p:sp>
      <p:pic>
        <p:nvPicPr>
          <p:cNvPr id="59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7993" y="3577590"/>
            <a:ext cx="444342" cy="444342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Text 2"/>
          <p:cNvSpPr txBox="1"/>
          <p:nvPr/>
        </p:nvSpPr>
        <p:spPr>
          <a:xfrm>
            <a:off x="2083713" y="4244102"/>
            <a:ext cx="2658236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Automated Analysis</a:t>
            </a:r>
          </a:p>
        </p:txBody>
      </p:sp>
      <p:sp>
        <p:nvSpPr>
          <p:cNvPr id="61" name="Text 3"/>
          <p:cNvSpPr txBox="1"/>
          <p:nvPr/>
        </p:nvSpPr>
        <p:spPr>
          <a:xfrm>
            <a:off x="2083712" y="4724518"/>
            <a:ext cx="5019082" cy="110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AI is automating complex financial analysis, improving risk assessment and investment decision-making.</a:t>
            </a:r>
          </a:p>
        </p:txBody>
      </p:sp>
      <p:pic>
        <p:nvPicPr>
          <p:cNvPr id="62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81768" y="3577590"/>
            <a:ext cx="444342" cy="444342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ext 4"/>
          <p:cNvSpPr txBox="1"/>
          <p:nvPr/>
        </p:nvSpPr>
        <p:spPr>
          <a:xfrm>
            <a:off x="7527487" y="4244102"/>
            <a:ext cx="2623206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Algorithmic Trading</a:t>
            </a:r>
          </a:p>
        </p:txBody>
      </p:sp>
      <p:sp>
        <p:nvSpPr>
          <p:cNvPr id="64" name="Text 5"/>
          <p:cNvSpPr txBox="1"/>
          <p:nvPr/>
        </p:nvSpPr>
        <p:spPr>
          <a:xfrm>
            <a:off x="7527488" y="4724518"/>
            <a:ext cx="5019199" cy="110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AI-based algorithms are playing a critical role in automated trading strategies, optimizing market decision processes.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Text 1"/>
          <p:cNvSpPr txBox="1"/>
          <p:nvPr/>
        </p:nvSpPr>
        <p:spPr>
          <a:xfrm>
            <a:off x="2083712" y="1605795"/>
            <a:ext cx="9641693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5B5F7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Ethics and Concerns Surrounding AI</a:t>
            </a:r>
          </a:p>
        </p:txBody>
      </p:sp>
      <p:sp>
        <p:nvSpPr>
          <p:cNvPr id="69" name="Shape 2"/>
          <p:cNvSpPr/>
          <p:nvPr/>
        </p:nvSpPr>
        <p:spPr>
          <a:xfrm>
            <a:off x="2037993" y="2744509"/>
            <a:ext cx="5166122" cy="1650803"/>
          </a:xfrm>
          <a:prstGeom prst="roundRect">
            <a:avLst>
              <a:gd name="adj" fmla="val 6057"/>
            </a:avLst>
          </a:prstGeom>
          <a:solidFill>
            <a:srgbClr val="E3E4E8"/>
          </a:solidFill>
          <a:ln w="7620">
            <a:solidFill>
              <a:srgbClr val="C9CAC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Text 3"/>
          <p:cNvSpPr txBox="1"/>
          <p:nvPr/>
        </p:nvSpPr>
        <p:spPr>
          <a:xfrm>
            <a:off x="2313503" y="2974300"/>
            <a:ext cx="2312750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Ethical Dilemmas</a:t>
            </a:r>
          </a:p>
        </p:txBody>
      </p:sp>
      <p:sp>
        <p:nvSpPr>
          <p:cNvPr id="71" name="Text 4"/>
          <p:cNvSpPr txBox="1"/>
          <p:nvPr/>
        </p:nvSpPr>
        <p:spPr>
          <a:xfrm>
            <a:off x="2313503" y="3454717"/>
            <a:ext cx="4615102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AI decision-making raises questions about bias, privacy, and accountability.</a:t>
            </a:r>
          </a:p>
        </p:txBody>
      </p:sp>
      <p:sp>
        <p:nvSpPr>
          <p:cNvPr id="72" name="Shape 5"/>
          <p:cNvSpPr/>
          <p:nvPr/>
        </p:nvSpPr>
        <p:spPr>
          <a:xfrm>
            <a:off x="7426284" y="2744509"/>
            <a:ext cx="5166123" cy="1650803"/>
          </a:xfrm>
          <a:prstGeom prst="roundRect">
            <a:avLst>
              <a:gd name="adj" fmla="val 6057"/>
            </a:avLst>
          </a:prstGeom>
          <a:solidFill>
            <a:srgbClr val="E3E4E8"/>
          </a:solidFill>
          <a:ln w="7620">
            <a:solidFill>
              <a:srgbClr val="C9CAC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Text 6"/>
          <p:cNvSpPr txBox="1"/>
          <p:nvPr/>
        </p:nvSpPr>
        <p:spPr>
          <a:xfrm>
            <a:off x="7701795" y="2974300"/>
            <a:ext cx="2386588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Job Displacement</a:t>
            </a:r>
          </a:p>
        </p:txBody>
      </p:sp>
      <p:sp>
        <p:nvSpPr>
          <p:cNvPr id="74" name="Text 7"/>
          <p:cNvSpPr txBox="1"/>
          <p:nvPr/>
        </p:nvSpPr>
        <p:spPr>
          <a:xfrm>
            <a:off x="7701795" y="3454717"/>
            <a:ext cx="4615102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Concerns exist about the potential impact of AI on employment and labor markets.</a:t>
            </a:r>
          </a:p>
        </p:txBody>
      </p:sp>
      <p:sp>
        <p:nvSpPr>
          <p:cNvPr id="75" name="Shape 8"/>
          <p:cNvSpPr/>
          <p:nvPr/>
        </p:nvSpPr>
        <p:spPr>
          <a:xfrm>
            <a:off x="2037993" y="4617482"/>
            <a:ext cx="5166122" cy="2006204"/>
          </a:xfrm>
          <a:prstGeom prst="roundRect">
            <a:avLst>
              <a:gd name="adj" fmla="val 4984"/>
            </a:avLst>
          </a:prstGeom>
          <a:solidFill>
            <a:srgbClr val="E3E4E8"/>
          </a:solidFill>
          <a:ln w="7620">
            <a:solidFill>
              <a:srgbClr val="C9CAC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Text 9"/>
          <p:cNvSpPr txBox="1"/>
          <p:nvPr/>
        </p:nvSpPr>
        <p:spPr>
          <a:xfrm>
            <a:off x="2313503" y="4847273"/>
            <a:ext cx="1942391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Security Risks</a:t>
            </a:r>
          </a:p>
        </p:txBody>
      </p:sp>
      <p:sp>
        <p:nvSpPr>
          <p:cNvPr id="77" name="Text 10"/>
          <p:cNvSpPr txBox="1"/>
          <p:nvPr/>
        </p:nvSpPr>
        <p:spPr>
          <a:xfrm>
            <a:off x="2313503" y="5327689"/>
            <a:ext cx="4615102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AI systems may pose security threats and vulnerabilities, raising cybersecurity concerns.</a:t>
            </a:r>
          </a:p>
        </p:txBody>
      </p:sp>
      <p:sp>
        <p:nvSpPr>
          <p:cNvPr id="78" name="Shape 11"/>
          <p:cNvSpPr/>
          <p:nvPr/>
        </p:nvSpPr>
        <p:spPr>
          <a:xfrm>
            <a:off x="7426284" y="4617482"/>
            <a:ext cx="5166123" cy="2006204"/>
          </a:xfrm>
          <a:prstGeom prst="roundRect">
            <a:avLst>
              <a:gd name="adj" fmla="val 4984"/>
            </a:avLst>
          </a:prstGeom>
          <a:solidFill>
            <a:srgbClr val="E3E4E8"/>
          </a:solidFill>
          <a:ln w="7620">
            <a:solidFill>
              <a:srgbClr val="C9CAC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Text 12"/>
          <p:cNvSpPr txBox="1"/>
          <p:nvPr/>
        </p:nvSpPr>
        <p:spPr>
          <a:xfrm>
            <a:off x="7701795" y="4847273"/>
            <a:ext cx="1665144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Misuse of AI</a:t>
            </a:r>
          </a:p>
        </p:txBody>
      </p:sp>
      <p:sp>
        <p:nvSpPr>
          <p:cNvPr id="80" name="Text 13"/>
          <p:cNvSpPr txBox="1"/>
          <p:nvPr/>
        </p:nvSpPr>
        <p:spPr>
          <a:xfrm>
            <a:off x="7701795" y="5327689"/>
            <a:ext cx="4615102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There is apprehension about the misuse of AI for malicious purposes or propaganda.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Text 1"/>
          <p:cNvSpPr txBox="1"/>
          <p:nvPr/>
        </p:nvSpPr>
        <p:spPr>
          <a:xfrm>
            <a:off x="2135778" y="1574384"/>
            <a:ext cx="6698138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5B5F7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What’s new in ChatGPT ?</a:t>
            </a:r>
          </a:p>
        </p:txBody>
      </p:sp>
      <p:sp>
        <p:nvSpPr>
          <p:cNvPr id="85" name="Shape 2"/>
          <p:cNvSpPr/>
          <p:nvPr/>
        </p:nvSpPr>
        <p:spPr>
          <a:xfrm>
            <a:off x="2037993" y="2744509"/>
            <a:ext cx="5143852" cy="1893557"/>
          </a:xfrm>
          <a:prstGeom prst="roundRect">
            <a:avLst>
              <a:gd name="adj" fmla="val 5280"/>
            </a:avLst>
          </a:prstGeom>
          <a:solidFill>
            <a:srgbClr val="E3E4E8"/>
          </a:solidFill>
          <a:ln w="7620">
            <a:solidFill>
              <a:srgbClr val="C9CAC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6" name="Text 3"/>
          <p:cNvSpPr txBox="1"/>
          <p:nvPr/>
        </p:nvSpPr>
        <p:spPr>
          <a:xfrm>
            <a:off x="2313503" y="2974300"/>
            <a:ext cx="2579190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Understand Images</a:t>
            </a:r>
          </a:p>
        </p:txBody>
      </p:sp>
      <p:sp>
        <p:nvSpPr>
          <p:cNvPr id="87" name="Text 4"/>
          <p:cNvSpPr txBox="1"/>
          <p:nvPr/>
        </p:nvSpPr>
        <p:spPr>
          <a:xfrm>
            <a:off x="2313503" y="3454717"/>
            <a:ext cx="4615102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ChatGPT can look at pictures and describe them or help interpret visual information like charts or graphs.</a:t>
            </a:r>
          </a:p>
        </p:txBody>
      </p:sp>
      <p:sp>
        <p:nvSpPr>
          <p:cNvPr id="88" name="Shape 5"/>
          <p:cNvSpPr/>
          <p:nvPr/>
        </p:nvSpPr>
        <p:spPr>
          <a:xfrm>
            <a:off x="7426284" y="2744509"/>
            <a:ext cx="5166124" cy="1883864"/>
          </a:xfrm>
          <a:prstGeom prst="roundRect">
            <a:avLst>
              <a:gd name="adj" fmla="val 5308"/>
            </a:avLst>
          </a:prstGeom>
          <a:solidFill>
            <a:srgbClr val="E3E4E8"/>
          </a:solidFill>
          <a:ln w="7620">
            <a:solidFill>
              <a:srgbClr val="C9CAC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9" name="Text 6"/>
          <p:cNvSpPr txBox="1"/>
          <p:nvPr/>
        </p:nvSpPr>
        <p:spPr>
          <a:xfrm>
            <a:off x="7701795" y="2974300"/>
            <a:ext cx="2431385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Remember Details</a:t>
            </a:r>
          </a:p>
        </p:txBody>
      </p:sp>
      <p:sp>
        <p:nvSpPr>
          <p:cNvPr id="90" name="Text 7"/>
          <p:cNvSpPr txBox="1"/>
          <p:nvPr/>
        </p:nvSpPr>
        <p:spPr>
          <a:xfrm>
            <a:off x="7701795" y="3454717"/>
            <a:ext cx="4615102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It can now remember things you tell it across chats, like your preferences or ongoing projects, so responses feel more personalised.</a:t>
            </a:r>
          </a:p>
        </p:txBody>
      </p:sp>
      <p:sp>
        <p:nvSpPr>
          <p:cNvPr id="91" name="Shape 8"/>
          <p:cNvSpPr/>
          <p:nvPr/>
        </p:nvSpPr>
        <p:spPr>
          <a:xfrm>
            <a:off x="2026857" y="4812727"/>
            <a:ext cx="5188393" cy="2317819"/>
          </a:xfrm>
          <a:prstGeom prst="roundRect">
            <a:avLst>
              <a:gd name="adj" fmla="val 4333"/>
            </a:avLst>
          </a:prstGeom>
          <a:solidFill>
            <a:srgbClr val="E3E4E8"/>
          </a:solidFill>
          <a:ln w="7620">
            <a:solidFill>
              <a:srgbClr val="C9CAC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Text 9"/>
          <p:cNvSpPr txBox="1"/>
          <p:nvPr/>
        </p:nvSpPr>
        <p:spPr>
          <a:xfrm>
            <a:off x="2302367" y="5042518"/>
            <a:ext cx="2337363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Specialised Tools</a:t>
            </a:r>
          </a:p>
        </p:txBody>
      </p:sp>
      <p:sp>
        <p:nvSpPr>
          <p:cNvPr id="93" name="Text 10"/>
          <p:cNvSpPr txBox="1"/>
          <p:nvPr/>
        </p:nvSpPr>
        <p:spPr>
          <a:xfrm>
            <a:off x="2302367" y="5522935"/>
            <a:ext cx="4615102" cy="1444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ChatGPT comes with extra tools, like one for solving math or data tasks, another for generating images, and one that allows it to browse the internet for real-time information.</a:t>
            </a:r>
          </a:p>
        </p:txBody>
      </p:sp>
      <p:sp>
        <p:nvSpPr>
          <p:cNvPr id="94" name="Shape 11"/>
          <p:cNvSpPr/>
          <p:nvPr/>
        </p:nvSpPr>
        <p:spPr>
          <a:xfrm>
            <a:off x="7426284" y="4803034"/>
            <a:ext cx="5166124" cy="2337206"/>
          </a:xfrm>
          <a:prstGeom prst="roundRect">
            <a:avLst>
              <a:gd name="adj" fmla="val 4278"/>
            </a:avLst>
          </a:prstGeom>
          <a:solidFill>
            <a:srgbClr val="E3E4E8"/>
          </a:solidFill>
          <a:ln w="7620">
            <a:solidFill>
              <a:srgbClr val="C9CAC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Text 12"/>
          <p:cNvSpPr txBox="1"/>
          <p:nvPr/>
        </p:nvSpPr>
        <p:spPr>
          <a:xfrm>
            <a:off x="7701795" y="5032825"/>
            <a:ext cx="3261437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Personalised Responses</a:t>
            </a:r>
          </a:p>
        </p:txBody>
      </p:sp>
      <p:sp>
        <p:nvSpPr>
          <p:cNvPr id="96" name="Text 13"/>
          <p:cNvSpPr txBox="1"/>
          <p:nvPr/>
        </p:nvSpPr>
        <p:spPr>
          <a:xfrm>
            <a:off x="7701795" y="5513242"/>
            <a:ext cx="4615102" cy="144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You can give ChatGPT specific instructions on how to respond, like using a friendly tone or focusing on certain topics. This helps make answers more tailored to your style.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Text 1"/>
          <p:cNvSpPr txBox="1"/>
          <p:nvPr/>
        </p:nvSpPr>
        <p:spPr>
          <a:xfrm>
            <a:off x="1263720" y="762750"/>
            <a:ext cx="12838145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5B5F7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Let’s Talk About Different Models of ChatGPT</a:t>
            </a:r>
          </a:p>
        </p:txBody>
      </p:sp>
      <p:sp>
        <p:nvSpPr>
          <p:cNvPr id="101" name="Shape 2"/>
          <p:cNvSpPr/>
          <p:nvPr/>
        </p:nvSpPr>
        <p:spPr>
          <a:xfrm>
            <a:off x="1606894" y="2003559"/>
            <a:ext cx="9814691" cy="5367816"/>
          </a:xfrm>
          <a:prstGeom prst="roundRect">
            <a:avLst>
              <a:gd name="adj" fmla="val 3539"/>
            </a:avLst>
          </a:prstGeom>
          <a:solidFill>
            <a:srgbClr val="E3E4E8"/>
          </a:solidFill>
          <a:ln w="7620">
            <a:solidFill>
              <a:srgbClr val="C9CAC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Text 3"/>
          <p:cNvSpPr txBox="1"/>
          <p:nvPr/>
        </p:nvSpPr>
        <p:spPr>
          <a:xfrm>
            <a:off x="2313503" y="2785694"/>
            <a:ext cx="3078065" cy="485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z="4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GPT-1</a:t>
            </a:r>
          </a:p>
        </p:txBody>
      </p:sp>
      <p:sp>
        <p:nvSpPr>
          <p:cNvPr id="103" name="Text 4"/>
          <p:cNvSpPr txBox="1"/>
          <p:nvPr/>
        </p:nvSpPr>
        <p:spPr>
          <a:xfrm>
            <a:off x="2192256" y="3715639"/>
            <a:ext cx="7891965" cy="2651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17500" defTabSz="457200">
              <a:buSzPct val="100000"/>
              <a:buFont typeface="Times Roman"/>
              <a:buChar char="•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Launch Year</a:t>
            </a:r>
            <a:r>
              <a:rPr b="0"/>
              <a:t>: 2018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Architecture</a:t>
            </a:r>
            <a:r>
              <a:t>: 117 million parameters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Training</a:t>
            </a:r>
            <a:r>
              <a:t>: Trained on the BooksCorpus dataset.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Capabilities</a:t>
            </a:r>
            <a:r>
              <a:t>: Focused on predicting the next word in a sentence.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Use Case</a:t>
            </a:r>
            <a:r>
              <a:t>: Mainly used for generating coherent text but lacked a deep understanding of context.</a:t>
            </a:r>
          </a:p>
          <a:p>
            <a:pPr defTabSz="457200">
              <a:spcBef>
                <a:spcPts val="1400"/>
              </a:spcBef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Text 1"/>
          <p:cNvSpPr txBox="1"/>
          <p:nvPr/>
        </p:nvSpPr>
        <p:spPr>
          <a:xfrm>
            <a:off x="1263720" y="762750"/>
            <a:ext cx="12838145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5B5F7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Let’s Talk About Different Models of ChatGPT</a:t>
            </a:r>
          </a:p>
        </p:txBody>
      </p:sp>
      <p:sp>
        <p:nvSpPr>
          <p:cNvPr id="108" name="Shape 2"/>
          <p:cNvSpPr/>
          <p:nvPr/>
        </p:nvSpPr>
        <p:spPr>
          <a:xfrm>
            <a:off x="1606894" y="2003559"/>
            <a:ext cx="9814691" cy="5367816"/>
          </a:xfrm>
          <a:prstGeom prst="roundRect">
            <a:avLst>
              <a:gd name="adj" fmla="val 3539"/>
            </a:avLst>
          </a:prstGeom>
          <a:solidFill>
            <a:srgbClr val="E3E4E8"/>
          </a:solidFill>
          <a:ln w="7620">
            <a:solidFill>
              <a:srgbClr val="C9CAC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Text 3"/>
          <p:cNvSpPr txBox="1"/>
          <p:nvPr/>
        </p:nvSpPr>
        <p:spPr>
          <a:xfrm>
            <a:off x="2313503" y="2785694"/>
            <a:ext cx="3078065" cy="485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z="4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pPr/>
            <a:r>
              <a:t>GPT-2</a:t>
            </a:r>
          </a:p>
        </p:txBody>
      </p:sp>
      <p:sp>
        <p:nvSpPr>
          <p:cNvPr id="110" name="Text 4"/>
          <p:cNvSpPr txBox="1"/>
          <p:nvPr/>
        </p:nvSpPr>
        <p:spPr>
          <a:xfrm>
            <a:off x="2192256" y="3715639"/>
            <a:ext cx="7891965" cy="365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17500" defTabSz="457200">
              <a:buSzPct val="100000"/>
              <a:buFont typeface="Times Roman"/>
              <a:buChar char="•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Launch Year</a:t>
            </a:r>
            <a:r>
              <a:rPr b="0"/>
              <a:t>: 2019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Architecture</a:t>
            </a:r>
            <a:r>
              <a:t>: 1.5 billion parameters (released), with larger versions up to 6 billion parameters (internally tested).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Training</a:t>
            </a:r>
            <a:r>
              <a:t>: Trained on diverse datasets, covering a wide variety of internet text.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Capabilities</a:t>
            </a:r>
            <a:r>
              <a:t>: Enhanced text generation with more coherence over longer contexts.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Notable Feature</a:t>
            </a:r>
            <a:r>
              <a:t>: Generated more human-like text and could carry context through conversations or long passages.</a:t>
            </a:r>
          </a:p>
          <a:p>
            <a:pPr defTabSz="457200">
              <a:spcBef>
                <a:spcPts val="1400"/>
              </a:spcBef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