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5"/>
  </p:notesMasterIdLst>
  <p:sldIdLst>
    <p:sldId id="256" r:id="rId2"/>
    <p:sldId id="257" r:id="rId3"/>
    <p:sldId id="258" r:id="rId4"/>
    <p:sldId id="263" r:id="rId5"/>
    <p:sldId id="259" r:id="rId6"/>
    <p:sldId id="264" r:id="rId7"/>
    <p:sldId id="266" r:id="rId8"/>
    <p:sldId id="267" r:id="rId9"/>
    <p:sldId id="260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6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45533-68B1-428A-BE47-47BCDE54C51E}" v="5" dt="2025-02-18T12:33:03.085"/>
    <p1510:client id="{16420127-8913-4048-A4EF-B116149991AB}" v="493" dt="2025-02-18T11:08:52.081"/>
    <p1510:client id="{4BD50140-C3DC-276E-9F0D-A386332354E2}" v="297" dt="2025-02-18T12:13:44.507"/>
    <p1510:client id="{4F3DAA9E-E44F-8781-93FF-E7F02ECBA76F}" v="54" dt="2025-02-18T12:29:05.874"/>
    <p1510:client id="{61D87CA5-F627-64B6-752C-DC65079F8D9F}" v="4" dt="2025-02-18T12:31:14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DC2389-2CC0-4920-895D-ABEB8B4B9F1E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D5BB367-6707-4C1F-9F0B-6647F8520145}">
      <dgm:prSet/>
      <dgm:spPr/>
      <dgm:t>
        <a:bodyPr/>
        <a:lstStyle/>
        <a:p>
          <a:r>
            <a:rPr lang="en-MY" b="0" i="0"/>
            <a:t>Cryptography: From Past to Present</a:t>
          </a:r>
          <a:endParaRPr lang="en-US"/>
        </a:p>
      </dgm:t>
    </dgm:pt>
    <dgm:pt modelId="{D89FD105-5A4C-47FD-B915-F2E8449A2AE2}" type="parTrans" cxnId="{4C1EA980-78E6-428D-BEB6-D8D6F1431383}">
      <dgm:prSet/>
      <dgm:spPr/>
      <dgm:t>
        <a:bodyPr/>
        <a:lstStyle/>
        <a:p>
          <a:endParaRPr lang="en-US"/>
        </a:p>
      </dgm:t>
    </dgm:pt>
    <dgm:pt modelId="{008BC3DE-8208-4AD9-BBCC-DB6C99EC16FE}" type="sibTrans" cxnId="{4C1EA980-78E6-428D-BEB6-D8D6F1431383}">
      <dgm:prSet/>
      <dgm:spPr/>
      <dgm:t>
        <a:bodyPr/>
        <a:lstStyle/>
        <a:p>
          <a:endParaRPr lang="en-US"/>
        </a:p>
      </dgm:t>
    </dgm:pt>
    <dgm:pt modelId="{691CFCC0-2E92-4D28-8FEE-116F294A625C}">
      <dgm:prSet/>
      <dgm:spPr/>
      <dgm:t>
        <a:bodyPr/>
        <a:lstStyle/>
        <a:p>
          <a:r>
            <a:rPr lang="en-MY" b="0" i="0"/>
            <a:t>Historically protected communication/data.</a:t>
          </a:r>
          <a:endParaRPr lang="en-US"/>
        </a:p>
      </dgm:t>
    </dgm:pt>
    <dgm:pt modelId="{2CD16658-ACFF-4AAE-87E4-7A0BD3204849}" type="parTrans" cxnId="{C5B196FA-9991-4074-9486-A1407298BC61}">
      <dgm:prSet/>
      <dgm:spPr/>
      <dgm:t>
        <a:bodyPr/>
        <a:lstStyle/>
        <a:p>
          <a:endParaRPr lang="en-US"/>
        </a:p>
      </dgm:t>
    </dgm:pt>
    <dgm:pt modelId="{B454C833-CD59-4A65-8C86-80E7E5958FCF}" type="sibTrans" cxnId="{C5B196FA-9991-4074-9486-A1407298BC61}">
      <dgm:prSet/>
      <dgm:spPr/>
      <dgm:t>
        <a:bodyPr/>
        <a:lstStyle/>
        <a:p>
          <a:endParaRPr lang="en-US"/>
        </a:p>
      </dgm:t>
    </dgm:pt>
    <dgm:pt modelId="{2F7FB382-3B30-4E5A-BF7F-FE364E4E2DD8}">
      <dgm:prSet/>
      <dgm:spPr/>
      <dgm:t>
        <a:bodyPr/>
        <a:lstStyle/>
        <a:p>
          <a:r>
            <a:rPr lang="en-MY" b="0" i="0"/>
            <a:t>Evolved from simple classical ciphers to advanced systems.</a:t>
          </a:r>
          <a:endParaRPr lang="en-US"/>
        </a:p>
      </dgm:t>
    </dgm:pt>
    <dgm:pt modelId="{1CF2BFD0-1C4C-4EE9-85A0-EEEC3323D90B}" type="parTrans" cxnId="{9707AF7C-48F9-40BC-A767-37AE871386FD}">
      <dgm:prSet/>
      <dgm:spPr/>
      <dgm:t>
        <a:bodyPr/>
        <a:lstStyle/>
        <a:p>
          <a:endParaRPr lang="en-US"/>
        </a:p>
      </dgm:t>
    </dgm:pt>
    <dgm:pt modelId="{124D7446-E0C0-400B-9551-7FD4A22AA078}" type="sibTrans" cxnId="{9707AF7C-48F9-40BC-A767-37AE871386FD}">
      <dgm:prSet/>
      <dgm:spPr/>
      <dgm:t>
        <a:bodyPr/>
        <a:lstStyle/>
        <a:p>
          <a:endParaRPr lang="en-US"/>
        </a:p>
      </dgm:t>
    </dgm:pt>
    <dgm:pt modelId="{2367D29B-671F-4DC5-B461-AD61121D28AA}">
      <dgm:prSet/>
      <dgm:spPr/>
      <dgm:t>
        <a:bodyPr/>
        <a:lstStyle/>
        <a:p>
          <a:r>
            <a:rPr lang="en-MY" b="0" i="0"/>
            <a:t>Classical methods (substitution, transposition) now vulnerable.</a:t>
          </a:r>
          <a:endParaRPr lang="en-US"/>
        </a:p>
      </dgm:t>
    </dgm:pt>
    <dgm:pt modelId="{B9A523F3-C339-432E-89BD-86DC20022ABE}" type="parTrans" cxnId="{15E5B616-0C0C-4A41-8892-22E52F057321}">
      <dgm:prSet/>
      <dgm:spPr/>
      <dgm:t>
        <a:bodyPr/>
        <a:lstStyle/>
        <a:p>
          <a:endParaRPr lang="en-US"/>
        </a:p>
      </dgm:t>
    </dgm:pt>
    <dgm:pt modelId="{6095A482-A960-49DE-8DAB-233BDC9B0231}" type="sibTrans" cxnId="{15E5B616-0C0C-4A41-8892-22E52F057321}">
      <dgm:prSet/>
      <dgm:spPr/>
      <dgm:t>
        <a:bodyPr/>
        <a:lstStyle/>
        <a:p>
          <a:endParaRPr lang="en-US"/>
        </a:p>
      </dgm:t>
    </dgm:pt>
    <dgm:pt modelId="{6AB39316-5DDD-4B6A-AAA8-A7280B5C36EC}">
      <dgm:prSet/>
      <dgm:spPr/>
      <dgm:t>
        <a:bodyPr/>
        <a:lstStyle/>
        <a:p>
          <a:r>
            <a:rPr lang="en-MY" b="0" i="0"/>
            <a:t>Modern cryptography uses complex math &amp; dual encryption.</a:t>
          </a:r>
          <a:endParaRPr lang="en-US"/>
        </a:p>
      </dgm:t>
    </dgm:pt>
    <dgm:pt modelId="{965158FA-8BFB-4A5C-9009-EDE368CF8C50}" type="parTrans" cxnId="{2F085842-4BF5-4ED3-95D1-890388A8767E}">
      <dgm:prSet/>
      <dgm:spPr/>
      <dgm:t>
        <a:bodyPr/>
        <a:lstStyle/>
        <a:p>
          <a:endParaRPr lang="en-US"/>
        </a:p>
      </dgm:t>
    </dgm:pt>
    <dgm:pt modelId="{3C338EF9-5575-4E51-B3DB-E1922ED6B77C}" type="sibTrans" cxnId="{2F085842-4BF5-4ED3-95D1-890388A8767E}">
      <dgm:prSet/>
      <dgm:spPr/>
      <dgm:t>
        <a:bodyPr/>
        <a:lstStyle/>
        <a:p>
          <a:endParaRPr lang="en-US"/>
        </a:p>
      </dgm:t>
    </dgm:pt>
    <dgm:pt modelId="{4B10A401-BF52-4647-BCD1-B4E29BF3CB30}">
      <dgm:prSet/>
      <dgm:spPr/>
      <dgm:t>
        <a:bodyPr/>
        <a:lstStyle/>
        <a:p>
          <a:r>
            <a:rPr lang="en-MY" b="0" i="0"/>
            <a:t>Project Overview: Cryptography CLI Tool</a:t>
          </a:r>
          <a:endParaRPr lang="en-US"/>
        </a:p>
      </dgm:t>
    </dgm:pt>
    <dgm:pt modelId="{31B9B059-7169-4F7C-A56A-2945E58BD76F}" type="parTrans" cxnId="{E77C3827-6FF8-4466-AB0C-A8AC6AE40708}">
      <dgm:prSet/>
      <dgm:spPr/>
      <dgm:t>
        <a:bodyPr/>
        <a:lstStyle/>
        <a:p>
          <a:endParaRPr lang="en-US"/>
        </a:p>
      </dgm:t>
    </dgm:pt>
    <dgm:pt modelId="{86596E96-6CF2-42AD-AB2B-93B48CEEE4E3}" type="sibTrans" cxnId="{E77C3827-6FF8-4466-AB0C-A8AC6AE40708}">
      <dgm:prSet/>
      <dgm:spPr/>
      <dgm:t>
        <a:bodyPr/>
        <a:lstStyle/>
        <a:p>
          <a:endParaRPr lang="en-US"/>
        </a:p>
      </dgm:t>
    </dgm:pt>
    <dgm:pt modelId="{FA733096-213D-4685-A374-82FD80588D97}">
      <dgm:prSet/>
      <dgm:spPr/>
      <dgm:t>
        <a:bodyPr/>
        <a:lstStyle/>
        <a:p>
          <a:r>
            <a:rPr lang="en-MY" b="0" i="0"/>
            <a:t>CLI tool for experimenting with encryption/decryption.</a:t>
          </a:r>
          <a:endParaRPr lang="en-US"/>
        </a:p>
      </dgm:t>
    </dgm:pt>
    <dgm:pt modelId="{64496BC1-49C6-4BDF-BD09-9B7991A929DE}" type="parTrans" cxnId="{58259CA7-763A-45B7-9477-CE9FC505070E}">
      <dgm:prSet/>
      <dgm:spPr/>
      <dgm:t>
        <a:bodyPr/>
        <a:lstStyle/>
        <a:p>
          <a:endParaRPr lang="en-US"/>
        </a:p>
      </dgm:t>
    </dgm:pt>
    <dgm:pt modelId="{E755E391-2FDB-4BB8-986C-0E365FD2B929}" type="sibTrans" cxnId="{58259CA7-763A-45B7-9477-CE9FC505070E}">
      <dgm:prSet/>
      <dgm:spPr/>
      <dgm:t>
        <a:bodyPr/>
        <a:lstStyle/>
        <a:p>
          <a:endParaRPr lang="en-US"/>
        </a:p>
      </dgm:t>
    </dgm:pt>
    <dgm:pt modelId="{136F9232-A1AB-479E-83A6-B2495BF7D855}">
      <dgm:prSet/>
      <dgm:spPr/>
      <dgm:t>
        <a:bodyPr/>
        <a:lstStyle/>
        <a:p>
          <a:r>
            <a:rPr lang="en-MY" b="0" i="0"/>
            <a:t>Implements Playfair, Rail Fence, and Product Ciphers.</a:t>
          </a:r>
          <a:endParaRPr lang="en-US"/>
        </a:p>
      </dgm:t>
    </dgm:pt>
    <dgm:pt modelId="{8223E181-6EF5-45A0-BB3F-62339E503CC6}" type="parTrans" cxnId="{ABB5FE6F-C0CA-47BE-BE4A-9AFE76E3A82F}">
      <dgm:prSet/>
      <dgm:spPr/>
      <dgm:t>
        <a:bodyPr/>
        <a:lstStyle/>
        <a:p>
          <a:endParaRPr lang="en-US"/>
        </a:p>
      </dgm:t>
    </dgm:pt>
    <dgm:pt modelId="{C958C973-26D6-4BA2-90BF-E1133CD03489}" type="sibTrans" cxnId="{ABB5FE6F-C0CA-47BE-BE4A-9AFE76E3A82F}">
      <dgm:prSet/>
      <dgm:spPr/>
      <dgm:t>
        <a:bodyPr/>
        <a:lstStyle/>
        <a:p>
          <a:endParaRPr lang="en-US"/>
        </a:p>
      </dgm:t>
    </dgm:pt>
    <dgm:pt modelId="{C1F29968-615B-4B3F-AC9B-C9287AE89A21}">
      <dgm:prSet/>
      <dgm:spPr/>
      <dgm:t>
        <a:bodyPr/>
        <a:lstStyle/>
        <a:p>
          <a:r>
            <a:rPr lang="en-MY" b="0" i="0"/>
            <a:t>RSA key exchange for secure communication.</a:t>
          </a:r>
          <a:endParaRPr lang="en-US"/>
        </a:p>
      </dgm:t>
    </dgm:pt>
    <dgm:pt modelId="{18245CB1-9D4C-4965-BA7C-EF524855FEAF}" type="parTrans" cxnId="{6F711153-BDAA-4A9B-ABAC-80FB5DAAE996}">
      <dgm:prSet/>
      <dgm:spPr/>
      <dgm:t>
        <a:bodyPr/>
        <a:lstStyle/>
        <a:p>
          <a:endParaRPr lang="en-US"/>
        </a:p>
      </dgm:t>
    </dgm:pt>
    <dgm:pt modelId="{5BD195C0-689B-44C2-94E3-32B6D0B97BDA}" type="sibTrans" cxnId="{6F711153-BDAA-4A9B-ABAC-80FB5DAAE996}">
      <dgm:prSet/>
      <dgm:spPr/>
      <dgm:t>
        <a:bodyPr/>
        <a:lstStyle/>
        <a:p>
          <a:endParaRPr lang="en-US"/>
        </a:p>
      </dgm:t>
    </dgm:pt>
    <dgm:pt modelId="{D73227EE-BDA2-49EB-B659-91ACE8A0CD88}">
      <dgm:prSet/>
      <dgm:spPr/>
      <dgm:t>
        <a:bodyPr/>
        <a:lstStyle/>
        <a:p>
          <a:r>
            <a:rPr lang="en-MY" b="0" i="0"/>
            <a:t>AES/Triple DES for symmetric encryption.</a:t>
          </a:r>
          <a:endParaRPr lang="en-US"/>
        </a:p>
      </dgm:t>
    </dgm:pt>
    <dgm:pt modelId="{8A3E412F-A24A-401C-8B6C-83BF0893F3D5}" type="parTrans" cxnId="{9634C76C-60B2-4160-8B44-EE97EB89344D}">
      <dgm:prSet/>
      <dgm:spPr/>
      <dgm:t>
        <a:bodyPr/>
        <a:lstStyle/>
        <a:p>
          <a:endParaRPr lang="en-US"/>
        </a:p>
      </dgm:t>
    </dgm:pt>
    <dgm:pt modelId="{7FF80A45-F48F-4087-B741-1B1E6A81CAAA}" type="sibTrans" cxnId="{9634C76C-60B2-4160-8B44-EE97EB89344D}">
      <dgm:prSet/>
      <dgm:spPr/>
      <dgm:t>
        <a:bodyPr/>
        <a:lstStyle/>
        <a:p>
          <a:endParaRPr lang="en-US"/>
        </a:p>
      </dgm:t>
    </dgm:pt>
    <dgm:pt modelId="{7FCF7614-94EA-49B3-8EA1-1026CAAD0DF4}">
      <dgm:prSet/>
      <dgm:spPr/>
      <dgm:t>
        <a:bodyPr/>
        <a:lstStyle/>
        <a:p>
          <a:r>
            <a:rPr lang="en-MY" b="0" i="0"/>
            <a:t>Investigation Focus</a:t>
          </a:r>
          <a:endParaRPr lang="en-US"/>
        </a:p>
      </dgm:t>
    </dgm:pt>
    <dgm:pt modelId="{85DB5AB4-3EAB-4FBA-B481-522648D17318}" type="parTrans" cxnId="{1D546686-48E0-419E-B182-D86941EF8B3F}">
      <dgm:prSet/>
      <dgm:spPr/>
      <dgm:t>
        <a:bodyPr/>
        <a:lstStyle/>
        <a:p>
          <a:endParaRPr lang="en-US"/>
        </a:p>
      </dgm:t>
    </dgm:pt>
    <dgm:pt modelId="{68ACD294-EC81-429F-9ACC-0FEB9F259225}" type="sibTrans" cxnId="{1D546686-48E0-419E-B182-D86941EF8B3F}">
      <dgm:prSet/>
      <dgm:spPr/>
      <dgm:t>
        <a:bodyPr/>
        <a:lstStyle/>
        <a:p>
          <a:endParaRPr lang="en-US"/>
        </a:p>
      </dgm:t>
    </dgm:pt>
    <dgm:pt modelId="{1EA0D18D-184D-4A0F-A24E-22DA7186DFAE}">
      <dgm:prSet/>
      <dgm:spPr/>
      <dgm:t>
        <a:bodyPr/>
        <a:lstStyle/>
        <a:p>
          <a:r>
            <a:rPr lang="en-MY" b="0" i="0"/>
            <a:t>Testing speed and security of encryption/decryption protocols.</a:t>
          </a:r>
          <a:endParaRPr lang="en-US"/>
        </a:p>
      </dgm:t>
    </dgm:pt>
    <dgm:pt modelId="{7EFCEAAE-F193-40AE-BA14-A96A6AA5634B}" type="parTrans" cxnId="{E5A38832-2C93-4A96-8F4F-8E05926FC37E}">
      <dgm:prSet/>
      <dgm:spPr/>
      <dgm:t>
        <a:bodyPr/>
        <a:lstStyle/>
        <a:p>
          <a:endParaRPr lang="en-US"/>
        </a:p>
      </dgm:t>
    </dgm:pt>
    <dgm:pt modelId="{8ADF83CD-E4D7-4EA2-B3CE-54DEAC079F38}" type="sibTrans" cxnId="{E5A38832-2C93-4A96-8F4F-8E05926FC37E}">
      <dgm:prSet/>
      <dgm:spPr/>
      <dgm:t>
        <a:bodyPr/>
        <a:lstStyle/>
        <a:p>
          <a:endParaRPr lang="en-US"/>
        </a:p>
      </dgm:t>
    </dgm:pt>
    <dgm:pt modelId="{6A5D887D-C810-4A8B-AE9B-714AE2C9CCC2}">
      <dgm:prSet/>
      <dgm:spPr/>
      <dgm:t>
        <a:bodyPr/>
        <a:lstStyle/>
        <a:p>
          <a:r>
            <a:rPr lang="en-MY" b="0" i="0"/>
            <a:t>Analyzing weaknesses of classical ciphers.</a:t>
          </a:r>
          <a:endParaRPr lang="en-US"/>
        </a:p>
      </dgm:t>
    </dgm:pt>
    <dgm:pt modelId="{965C5C90-4540-4827-9937-D906C20BFD22}" type="parTrans" cxnId="{3D0A67ED-AF88-430D-98B1-24B42D4650B4}">
      <dgm:prSet/>
      <dgm:spPr/>
      <dgm:t>
        <a:bodyPr/>
        <a:lstStyle/>
        <a:p>
          <a:endParaRPr lang="en-US"/>
        </a:p>
      </dgm:t>
    </dgm:pt>
    <dgm:pt modelId="{83FC13EF-5532-49B7-A26F-42C388E7725D}" type="sibTrans" cxnId="{3D0A67ED-AF88-430D-98B1-24B42D4650B4}">
      <dgm:prSet/>
      <dgm:spPr/>
      <dgm:t>
        <a:bodyPr/>
        <a:lstStyle/>
        <a:p>
          <a:endParaRPr lang="en-US"/>
        </a:p>
      </dgm:t>
    </dgm:pt>
    <dgm:pt modelId="{82B2AC29-B595-4EB3-B42D-1E060B37A106}">
      <dgm:prSet/>
      <dgm:spPr/>
      <dgm:t>
        <a:bodyPr/>
        <a:lstStyle/>
        <a:p>
          <a:r>
            <a:rPr lang="en-MY" b="0" i="0"/>
            <a:t>Evaluating security of modern hybrid encryption.</a:t>
          </a:r>
          <a:endParaRPr lang="en-US"/>
        </a:p>
      </dgm:t>
    </dgm:pt>
    <dgm:pt modelId="{69D26393-029A-41A4-B694-B0A6879F5B65}" type="parTrans" cxnId="{BBFC9D02-46B4-463C-AAF5-C5F3082AB356}">
      <dgm:prSet/>
      <dgm:spPr/>
      <dgm:t>
        <a:bodyPr/>
        <a:lstStyle/>
        <a:p>
          <a:endParaRPr lang="en-US"/>
        </a:p>
      </dgm:t>
    </dgm:pt>
    <dgm:pt modelId="{4B72616D-E8FA-4AD3-B47E-456CFB008FEE}" type="sibTrans" cxnId="{BBFC9D02-46B4-463C-AAF5-C5F3082AB356}">
      <dgm:prSet/>
      <dgm:spPr/>
      <dgm:t>
        <a:bodyPr/>
        <a:lstStyle/>
        <a:p>
          <a:endParaRPr lang="en-US"/>
        </a:p>
      </dgm:t>
    </dgm:pt>
    <dgm:pt modelId="{80A511E0-47D7-4BE9-8361-DE8AB5E9EC22}">
      <dgm:prSet/>
      <dgm:spPr/>
      <dgm:t>
        <a:bodyPr/>
        <a:lstStyle/>
        <a:p>
          <a:r>
            <a:rPr lang="en-MY" b="0" i="0"/>
            <a:t>Studying impact of data errors on encrypted data.</a:t>
          </a:r>
          <a:endParaRPr lang="en-US"/>
        </a:p>
      </dgm:t>
    </dgm:pt>
    <dgm:pt modelId="{C6B9DDCB-A3FD-4BA0-AD1B-340AD6746300}" type="parTrans" cxnId="{36EEE03C-93CC-48DB-846D-C0CAFB64E32A}">
      <dgm:prSet/>
      <dgm:spPr/>
      <dgm:t>
        <a:bodyPr/>
        <a:lstStyle/>
        <a:p>
          <a:endParaRPr lang="en-US"/>
        </a:p>
      </dgm:t>
    </dgm:pt>
    <dgm:pt modelId="{675183AE-6633-4673-A830-B411AF12655D}" type="sibTrans" cxnId="{36EEE03C-93CC-48DB-846D-C0CAFB64E32A}">
      <dgm:prSet/>
      <dgm:spPr/>
      <dgm:t>
        <a:bodyPr/>
        <a:lstStyle/>
        <a:p>
          <a:endParaRPr lang="en-US"/>
        </a:p>
      </dgm:t>
    </dgm:pt>
    <dgm:pt modelId="{8D8D84DE-A0F2-4B66-9286-34B29B4A7613}">
      <dgm:prSet/>
      <dgm:spPr/>
      <dgm:t>
        <a:bodyPr/>
        <a:lstStyle/>
        <a:p>
          <a:r>
            <a:rPr lang="en-MY" b="0" i="0"/>
            <a:t>Key Benefit</a:t>
          </a:r>
          <a:endParaRPr lang="en-US"/>
        </a:p>
      </dgm:t>
    </dgm:pt>
    <dgm:pt modelId="{41FC3BE9-26B3-41FE-919D-D89B5386863B}" type="parTrans" cxnId="{6F012A5D-7F86-4F5C-96BF-7CEB50F74D2D}">
      <dgm:prSet/>
      <dgm:spPr/>
      <dgm:t>
        <a:bodyPr/>
        <a:lstStyle/>
        <a:p>
          <a:endParaRPr lang="en-US"/>
        </a:p>
      </dgm:t>
    </dgm:pt>
    <dgm:pt modelId="{1AFF189C-4CB1-4CE4-96B9-EB074AC9B3F8}" type="sibTrans" cxnId="{6F012A5D-7F86-4F5C-96BF-7CEB50F74D2D}">
      <dgm:prSet/>
      <dgm:spPr/>
      <dgm:t>
        <a:bodyPr/>
        <a:lstStyle/>
        <a:p>
          <a:endParaRPr lang="en-US"/>
        </a:p>
      </dgm:t>
    </dgm:pt>
    <dgm:pt modelId="{4BC5C742-E5E5-498E-85C0-55CF4B6DE828}">
      <dgm:prSet/>
      <dgm:spPr/>
      <dgm:t>
        <a:bodyPr/>
        <a:lstStyle/>
        <a:p>
          <a:r>
            <a:rPr lang="en-MY" b="0" i="0"/>
            <a:t>Provides a practical, real-world understanding of cryptography.</a:t>
          </a:r>
          <a:endParaRPr lang="en-US"/>
        </a:p>
      </dgm:t>
    </dgm:pt>
    <dgm:pt modelId="{D7258ECE-76B8-4D74-8405-6D7257581363}" type="parTrans" cxnId="{0D6B2A52-E58D-4B67-BE3A-36447B021621}">
      <dgm:prSet/>
      <dgm:spPr/>
      <dgm:t>
        <a:bodyPr/>
        <a:lstStyle/>
        <a:p>
          <a:endParaRPr lang="en-US"/>
        </a:p>
      </dgm:t>
    </dgm:pt>
    <dgm:pt modelId="{F8AA624C-68A2-4833-8AE0-7860B12E7063}" type="sibTrans" cxnId="{0D6B2A52-E58D-4B67-BE3A-36447B021621}">
      <dgm:prSet/>
      <dgm:spPr/>
      <dgm:t>
        <a:bodyPr/>
        <a:lstStyle/>
        <a:p>
          <a:endParaRPr lang="en-US"/>
        </a:p>
      </dgm:t>
    </dgm:pt>
    <dgm:pt modelId="{342DBFE3-1CC1-4EC6-8834-BF57930956FC}" type="pres">
      <dgm:prSet presAssocID="{ABDC2389-2CC0-4920-895D-ABEB8B4B9F1E}" presName="Name0" presStyleCnt="0">
        <dgm:presLayoutVars>
          <dgm:dir/>
          <dgm:animLvl val="lvl"/>
          <dgm:resizeHandles val="exact"/>
        </dgm:presLayoutVars>
      </dgm:prSet>
      <dgm:spPr/>
    </dgm:pt>
    <dgm:pt modelId="{BAD89549-6317-4AAE-BFBA-FED53C9761E8}" type="pres">
      <dgm:prSet presAssocID="{2D5BB367-6707-4C1F-9F0B-6647F8520145}" presName="composite" presStyleCnt="0"/>
      <dgm:spPr/>
    </dgm:pt>
    <dgm:pt modelId="{FC7607C2-3E0F-4F76-8BB5-33E2C9F0E34A}" type="pres">
      <dgm:prSet presAssocID="{2D5BB367-6707-4C1F-9F0B-6647F852014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FFD545F2-6939-4C17-ABEA-2B73167C3ACE}" type="pres">
      <dgm:prSet presAssocID="{2D5BB367-6707-4C1F-9F0B-6647F8520145}" presName="desTx" presStyleLbl="alignAccFollowNode1" presStyleIdx="0" presStyleCnt="4">
        <dgm:presLayoutVars>
          <dgm:bulletEnabled val="1"/>
        </dgm:presLayoutVars>
      </dgm:prSet>
      <dgm:spPr/>
    </dgm:pt>
    <dgm:pt modelId="{63BCDF43-DE23-443D-9C19-49A67F20B9D7}" type="pres">
      <dgm:prSet presAssocID="{008BC3DE-8208-4AD9-BBCC-DB6C99EC16FE}" presName="space" presStyleCnt="0"/>
      <dgm:spPr/>
    </dgm:pt>
    <dgm:pt modelId="{A86C43D4-4904-4E42-9D1C-13025AFB77B2}" type="pres">
      <dgm:prSet presAssocID="{4B10A401-BF52-4647-BCD1-B4E29BF3CB30}" presName="composite" presStyleCnt="0"/>
      <dgm:spPr/>
    </dgm:pt>
    <dgm:pt modelId="{D72C0320-3D39-4A7D-B224-58BF9A9C6D65}" type="pres">
      <dgm:prSet presAssocID="{4B10A401-BF52-4647-BCD1-B4E29BF3CB30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062A672-83EB-4609-9EF2-D8F7682F93ED}" type="pres">
      <dgm:prSet presAssocID="{4B10A401-BF52-4647-BCD1-B4E29BF3CB30}" presName="desTx" presStyleLbl="alignAccFollowNode1" presStyleIdx="1" presStyleCnt="4">
        <dgm:presLayoutVars>
          <dgm:bulletEnabled val="1"/>
        </dgm:presLayoutVars>
      </dgm:prSet>
      <dgm:spPr/>
    </dgm:pt>
    <dgm:pt modelId="{68044776-A35E-49B4-A770-8CA119E3F290}" type="pres">
      <dgm:prSet presAssocID="{86596E96-6CF2-42AD-AB2B-93B48CEEE4E3}" presName="space" presStyleCnt="0"/>
      <dgm:spPr/>
    </dgm:pt>
    <dgm:pt modelId="{3483F6EC-D454-41DA-9DDA-4F18F2E1B71E}" type="pres">
      <dgm:prSet presAssocID="{7FCF7614-94EA-49B3-8EA1-1026CAAD0DF4}" presName="composite" presStyleCnt="0"/>
      <dgm:spPr/>
    </dgm:pt>
    <dgm:pt modelId="{FE2D8BAE-BF42-4EC2-826D-333262FAAFD5}" type="pres">
      <dgm:prSet presAssocID="{7FCF7614-94EA-49B3-8EA1-1026CAAD0DF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EC53065-F491-4302-94B8-7F3F76EB15BE}" type="pres">
      <dgm:prSet presAssocID="{7FCF7614-94EA-49B3-8EA1-1026CAAD0DF4}" presName="desTx" presStyleLbl="alignAccFollowNode1" presStyleIdx="2" presStyleCnt="4">
        <dgm:presLayoutVars>
          <dgm:bulletEnabled val="1"/>
        </dgm:presLayoutVars>
      </dgm:prSet>
      <dgm:spPr/>
    </dgm:pt>
    <dgm:pt modelId="{E3B2F62A-D07B-47CD-8FDC-10EE2A2028B9}" type="pres">
      <dgm:prSet presAssocID="{68ACD294-EC81-429F-9ACC-0FEB9F259225}" presName="space" presStyleCnt="0"/>
      <dgm:spPr/>
    </dgm:pt>
    <dgm:pt modelId="{03EBEA5E-CB4C-4558-8866-B00D47E82FE3}" type="pres">
      <dgm:prSet presAssocID="{8D8D84DE-A0F2-4B66-9286-34B29B4A7613}" presName="composite" presStyleCnt="0"/>
      <dgm:spPr/>
    </dgm:pt>
    <dgm:pt modelId="{1105A840-1064-423F-8B93-A9DAA2D9E6F2}" type="pres">
      <dgm:prSet presAssocID="{8D8D84DE-A0F2-4B66-9286-34B29B4A761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F320C19C-FD72-4816-9828-6BE8E94EDCAC}" type="pres">
      <dgm:prSet presAssocID="{8D8D84DE-A0F2-4B66-9286-34B29B4A7613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BBFC9D02-46B4-463C-AAF5-C5F3082AB356}" srcId="{7FCF7614-94EA-49B3-8EA1-1026CAAD0DF4}" destId="{82B2AC29-B595-4EB3-B42D-1E060B37A106}" srcOrd="2" destOrd="0" parTransId="{69D26393-029A-41A4-B694-B0A6879F5B65}" sibTransId="{4B72616D-E8FA-4AD3-B47E-456CFB008FEE}"/>
    <dgm:cxn modelId="{6BCD6709-A0BE-4E4F-A9BC-7C27630CAB92}" type="presOf" srcId="{8D8D84DE-A0F2-4B66-9286-34B29B4A7613}" destId="{1105A840-1064-423F-8B93-A9DAA2D9E6F2}" srcOrd="0" destOrd="0" presId="urn:microsoft.com/office/officeart/2005/8/layout/hList1"/>
    <dgm:cxn modelId="{D65F6B13-F663-4B27-9EA8-6AF9571AA523}" type="presOf" srcId="{2367D29B-671F-4DC5-B461-AD61121D28AA}" destId="{FFD545F2-6939-4C17-ABEA-2B73167C3ACE}" srcOrd="0" destOrd="2" presId="urn:microsoft.com/office/officeart/2005/8/layout/hList1"/>
    <dgm:cxn modelId="{15E5B616-0C0C-4A41-8892-22E52F057321}" srcId="{2D5BB367-6707-4C1F-9F0B-6647F8520145}" destId="{2367D29B-671F-4DC5-B461-AD61121D28AA}" srcOrd="2" destOrd="0" parTransId="{B9A523F3-C339-432E-89BD-86DC20022ABE}" sibTransId="{6095A482-A960-49DE-8DAB-233BDC9B0231}"/>
    <dgm:cxn modelId="{E8D2121C-EA39-446F-A9C3-097A9073C402}" type="presOf" srcId="{136F9232-A1AB-479E-83A6-B2495BF7D855}" destId="{5062A672-83EB-4609-9EF2-D8F7682F93ED}" srcOrd="0" destOrd="1" presId="urn:microsoft.com/office/officeart/2005/8/layout/hList1"/>
    <dgm:cxn modelId="{E77C3827-6FF8-4466-AB0C-A8AC6AE40708}" srcId="{ABDC2389-2CC0-4920-895D-ABEB8B4B9F1E}" destId="{4B10A401-BF52-4647-BCD1-B4E29BF3CB30}" srcOrd="1" destOrd="0" parTransId="{31B9B059-7169-4F7C-A56A-2945E58BD76F}" sibTransId="{86596E96-6CF2-42AD-AB2B-93B48CEEE4E3}"/>
    <dgm:cxn modelId="{8970DE27-29EC-4FED-BFF0-07BAB04EEEA0}" type="presOf" srcId="{6A5D887D-C810-4A8B-AE9B-714AE2C9CCC2}" destId="{CEC53065-F491-4302-94B8-7F3F76EB15BE}" srcOrd="0" destOrd="1" presId="urn:microsoft.com/office/officeart/2005/8/layout/hList1"/>
    <dgm:cxn modelId="{E5A38832-2C93-4A96-8F4F-8E05926FC37E}" srcId="{7FCF7614-94EA-49B3-8EA1-1026CAAD0DF4}" destId="{1EA0D18D-184D-4A0F-A24E-22DA7186DFAE}" srcOrd="0" destOrd="0" parTransId="{7EFCEAAE-F193-40AE-BA14-A96A6AA5634B}" sibTransId="{8ADF83CD-E4D7-4EA2-B3CE-54DEAC079F38}"/>
    <dgm:cxn modelId="{21F5B734-2D39-4A87-9AED-B4CC46C03FF8}" type="presOf" srcId="{2F7FB382-3B30-4E5A-BF7F-FE364E4E2DD8}" destId="{FFD545F2-6939-4C17-ABEA-2B73167C3ACE}" srcOrd="0" destOrd="1" presId="urn:microsoft.com/office/officeart/2005/8/layout/hList1"/>
    <dgm:cxn modelId="{AD5C243A-763D-4ED4-A2BA-36EF45B5F9A0}" type="presOf" srcId="{1EA0D18D-184D-4A0F-A24E-22DA7186DFAE}" destId="{CEC53065-F491-4302-94B8-7F3F76EB15BE}" srcOrd="0" destOrd="0" presId="urn:microsoft.com/office/officeart/2005/8/layout/hList1"/>
    <dgm:cxn modelId="{36EEE03C-93CC-48DB-846D-C0CAFB64E32A}" srcId="{7FCF7614-94EA-49B3-8EA1-1026CAAD0DF4}" destId="{80A511E0-47D7-4BE9-8361-DE8AB5E9EC22}" srcOrd="3" destOrd="0" parTransId="{C6B9DDCB-A3FD-4BA0-AD1B-340AD6746300}" sibTransId="{675183AE-6633-4673-A830-B411AF12655D}"/>
    <dgm:cxn modelId="{6F012A5D-7F86-4F5C-96BF-7CEB50F74D2D}" srcId="{ABDC2389-2CC0-4920-895D-ABEB8B4B9F1E}" destId="{8D8D84DE-A0F2-4B66-9286-34B29B4A7613}" srcOrd="3" destOrd="0" parTransId="{41FC3BE9-26B3-41FE-919D-D89B5386863B}" sibTransId="{1AFF189C-4CB1-4CE4-96B9-EB074AC9B3F8}"/>
    <dgm:cxn modelId="{4C1CF25E-68C6-4771-81D1-63591A9349DC}" type="presOf" srcId="{FA733096-213D-4685-A374-82FD80588D97}" destId="{5062A672-83EB-4609-9EF2-D8F7682F93ED}" srcOrd="0" destOrd="0" presId="urn:microsoft.com/office/officeart/2005/8/layout/hList1"/>
    <dgm:cxn modelId="{2F085842-4BF5-4ED3-95D1-890388A8767E}" srcId="{2D5BB367-6707-4C1F-9F0B-6647F8520145}" destId="{6AB39316-5DDD-4B6A-AAA8-A7280B5C36EC}" srcOrd="3" destOrd="0" parTransId="{965158FA-8BFB-4A5C-9009-EDE368CF8C50}" sibTransId="{3C338EF9-5575-4E51-B3DB-E1922ED6B77C}"/>
    <dgm:cxn modelId="{8D0C5869-D8B9-46CE-A75C-E869FDEA91D7}" type="presOf" srcId="{C1F29968-615B-4B3F-AC9B-C9287AE89A21}" destId="{5062A672-83EB-4609-9EF2-D8F7682F93ED}" srcOrd="0" destOrd="2" presId="urn:microsoft.com/office/officeart/2005/8/layout/hList1"/>
    <dgm:cxn modelId="{9634C76C-60B2-4160-8B44-EE97EB89344D}" srcId="{4B10A401-BF52-4647-BCD1-B4E29BF3CB30}" destId="{D73227EE-BDA2-49EB-B659-91ACE8A0CD88}" srcOrd="3" destOrd="0" parTransId="{8A3E412F-A24A-401C-8B6C-83BF0893F3D5}" sibTransId="{7FF80A45-F48F-4087-B741-1B1E6A81CAAA}"/>
    <dgm:cxn modelId="{ABB5FE6F-C0CA-47BE-BE4A-9AFE76E3A82F}" srcId="{4B10A401-BF52-4647-BCD1-B4E29BF3CB30}" destId="{136F9232-A1AB-479E-83A6-B2495BF7D855}" srcOrd="1" destOrd="0" parTransId="{8223E181-6EF5-45A0-BB3F-62339E503CC6}" sibTransId="{C958C973-26D6-4BA2-90BF-E1133CD03489}"/>
    <dgm:cxn modelId="{0D6B2A52-E58D-4B67-BE3A-36447B021621}" srcId="{8D8D84DE-A0F2-4B66-9286-34B29B4A7613}" destId="{4BC5C742-E5E5-498E-85C0-55CF4B6DE828}" srcOrd="0" destOrd="0" parTransId="{D7258ECE-76B8-4D74-8405-6D7257581363}" sibTransId="{F8AA624C-68A2-4833-8AE0-7860B12E7063}"/>
    <dgm:cxn modelId="{1F474052-2C74-4422-BFDE-632ADF99CFD1}" type="presOf" srcId="{7FCF7614-94EA-49B3-8EA1-1026CAAD0DF4}" destId="{FE2D8BAE-BF42-4EC2-826D-333262FAAFD5}" srcOrd="0" destOrd="0" presId="urn:microsoft.com/office/officeart/2005/8/layout/hList1"/>
    <dgm:cxn modelId="{6F711153-BDAA-4A9B-ABAC-80FB5DAAE996}" srcId="{4B10A401-BF52-4647-BCD1-B4E29BF3CB30}" destId="{C1F29968-615B-4B3F-AC9B-C9287AE89A21}" srcOrd="2" destOrd="0" parTransId="{18245CB1-9D4C-4965-BA7C-EF524855FEAF}" sibTransId="{5BD195C0-689B-44C2-94E3-32B6D0B97BDA}"/>
    <dgm:cxn modelId="{9707AF7C-48F9-40BC-A767-37AE871386FD}" srcId="{2D5BB367-6707-4C1F-9F0B-6647F8520145}" destId="{2F7FB382-3B30-4E5A-BF7F-FE364E4E2DD8}" srcOrd="1" destOrd="0" parTransId="{1CF2BFD0-1C4C-4EE9-85A0-EEEC3323D90B}" sibTransId="{124D7446-E0C0-400B-9551-7FD4A22AA078}"/>
    <dgm:cxn modelId="{4C1EA980-78E6-428D-BEB6-D8D6F1431383}" srcId="{ABDC2389-2CC0-4920-895D-ABEB8B4B9F1E}" destId="{2D5BB367-6707-4C1F-9F0B-6647F8520145}" srcOrd="0" destOrd="0" parTransId="{D89FD105-5A4C-47FD-B915-F2E8449A2AE2}" sibTransId="{008BC3DE-8208-4AD9-BBCC-DB6C99EC16FE}"/>
    <dgm:cxn modelId="{1D546686-48E0-419E-B182-D86941EF8B3F}" srcId="{ABDC2389-2CC0-4920-895D-ABEB8B4B9F1E}" destId="{7FCF7614-94EA-49B3-8EA1-1026CAAD0DF4}" srcOrd="2" destOrd="0" parTransId="{85DB5AB4-3EAB-4FBA-B481-522648D17318}" sibTransId="{68ACD294-EC81-429F-9ACC-0FEB9F259225}"/>
    <dgm:cxn modelId="{056F5287-C165-4B24-B7CE-D147A83AA588}" type="presOf" srcId="{80A511E0-47D7-4BE9-8361-DE8AB5E9EC22}" destId="{CEC53065-F491-4302-94B8-7F3F76EB15BE}" srcOrd="0" destOrd="3" presId="urn:microsoft.com/office/officeart/2005/8/layout/hList1"/>
    <dgm:cxn modelId="{29F59B9C-E179-4650-9D37-F9368010B4D9}" type="presOf" srcId="{2D5BB367-6707-4C1F-9F0B-6647F8520145}" destId="{FC7607C2-3E0F-4F76-8BB5-33E2C9F0E34A}" srcOrd="0" destOrd="0" presId="urn:microsoft.com/office/officeart/2005/8/layout/hList1"/>
    <dgm:cxn modelId="{B65CB2A3-E929-4245-9CF1-BEE016F21838}" type="presOf" srcId="{6AB39316-5DDD-4B6A-AAA8-A7280B5C36EC}" destId="{FFD545F2-6939-4C17-ABEA-2B73167C3ACE}" srcOrd="0" destOrd="3" presId="urn:microsoft.com/office/officeart/2005/8/layout/hList1"/>
    <dgm:cxn modelId="{58259CA7-763A-45B7-9477-CE9FC505070E}" srcId="{4B10A401-BF52-4647-BCD1-B4E29BF3CB30}" destId="{FA733096-213D-4685-A374-82FD80588D97}" srcOrd="0" destOrd="0" parTransId="{64496BC1-49C6-4BDF-BD09-9B7991A929DE}" sibTransId="{E755E391-2FDB-4BB8-986C-0E365FD2B929}"/>
    <dgm:cxn modelId="{27A5C6C3-27DD-4C27-84F7-6BE2613C1CCF}" type="presOf" srcId="{D73227EE-BDA2-49EB-B659-91ACE8A0CD88}" destId="{5062A672-83EB-4609-9EF2-D8F7682F93ED}" srcOrd="0" destOrd="3" presId="urn:microsoft.com/office/officeart/2005/8/layout/hList1"/>
    <dgm:cxn modelId="{098C12C6-8452-41CC-A865-CC2C3E332EB5}" type="presOf" srcId="{691CFCC0-2E92-4D28-8FEE-116F294A625C}" destId="{FFD545F2-6939-4C17-ABEA-2B73167C3ACE}" srcOrd="0" destOrd="0" presId="urn:microsoft.com/office/officeart/2005/8/layout/hList1"/>
    <dgm:cxn modelId="{EF9A1ACC-E7DC-42FB-8F4D-79BC42BBE70B}" type="presOf" srcId="{82B2AC29-B595-4EB3-B42D-1E060B37A106}" destId="{CEC53065-F491-4302-94B8-7F3F76EB15BE}" srcOrd="0" destOrd="2" presId="urn:microsoft.com/office/officeart/2005/8/layout/hList1"/>
    <dgm:cxn modelId="{140057CD-BFA8-42C8-B85E-E94CD27D2AE8}" type="presOf" srcId="{4BC5C742-E5E5-498E-85C0-55CF4B6DE828}" destId="{F320C19C-FD72-4816-9828-6BE8E94EDCAC}" srcOrd="0" destOrd="0" presId="urn:microsoft.com/office/officeart/2005/8/layout/hList1"/>
    <dgm:cxn modelId="{A00745D6-99F2-47AA-955F-90AE28B9FDEE}" type="presOf" srcId="{4B10A401-BF52-4647-BCD1-B4E29BF3CB30}" destId="{D72C0320-3D39-4A7D-B224-58BF9A9C6D65}" srcOrd="0" destOrd="0" presId="urn:microsoft.com/office/officeart/2005/8/layout/hList1"/>
    <dgm:cxn modelId="{67A856DF-51EE-4702-BE5F-90AFC8860A74}" type="presOf" srcId="{ABDC2389-2CC0-4920-895D-ABEB8B4B9F1E}" destId="{342DBFE3-1CC1-4EC6-8834-BF57930956FC}" srcOrd="0" destOrd="0" presId="urn:microsoft.com/office/officeart/2005/8/layout/hList1"/>
    <dgm:cxn modelId="{3D0A67ED-AF88-430D-98B1-24B42D4650B4}" srcId="{7FCF7614-94EA-49B3-8EA1-1026CAAD0DF4}" destId="{6A5D887D-C810-4A8B-AE9B-714AE2C9CCC2}" srcOrd="1" destOrd="0" parTransId="{965C5C90-4540-4827-9937-D906C20BFD22}" sibTransId="{83FC13EF-5532-49B7-A26F-42C388E7725D}"/>
    <dgm:cxn modelId="{C5B196FA-9991-4074-9486-A1407298BC61}" srcId="{2D5BB367-6707-4C1F-9F0B-6647F8520145}" destId="{691CFCC0-2E92-4D28-8FEE-116F294A625C}" srcOrd="0" destOrd="0" parTransId="{2CD16658-ACFF-4AAE-87E4-7A0BD3204849}" sibTransId="{B454C833-CD59-4A65-8C86-80E7E5958FCF}"/>
    <dgm:cxn modelId="{A8F1BD05-C354-4961-A527-F36F41E0D54F}" type="presParOf" srcId="{342DBFE3-1CC1-4EC6-8834-BF57930956FC}" destId="{BAD89549-6317-4AAE-BFBA-FED53C9761E8}" srcOrd="0" destOrd="0" presId="urn:microsoft.com/office/officeart/2005/8/layout/hList1"/>
    <dgm:cxn modelId="{58EAB6A5-830A-4A29-8D64-7A8FE58C4618}" type="presParOf" srcId="{BAD89549-6317-4AAE-BFBA-FED53C9761E8}" destId="{FC7607C2-3E0F-4F76-8BB5-33E2C9F0E34A}" srcOrd="0" destOrd="0" presId="urn:microsoft.com/office/officeart/2005/8/layout/hList1"/>
    <dgm:cxn modelId="{43079152-DFFD-4D52-9F65-C6AAE9E452E9}" type="presParOf" srcId="{BAD89549-6317-4AAE-BFBA-FED53C9761E8}" destId="{FFD545F2-6939-4C17-ABEA-2B73167C3ACE}" srcOrd="1" destOrd="0" presId="urn:microsoft.com/office/officeart/2005/8/layout/hList1"/>
    <dgm:cxn modelId="{68AF1709-E709-4D29-BE80-92CA5DE2D70D}" type="presParOf" srcId="{342DBFE3-1CC1-4EC6-8834-BF57930956FC}" destId="{63BCDF43-DE23-443D-9C19-49A67F20B9D7}" srcOrd="1" destOrd="0" presId="urn:microsoft.com/office/officeart/2005/8/layout/hList1"/>
    <dgm:cxn modelId="{2C042E74-F204-421D-87E9-F9F91DB6762E}" type="presParOf" srcId="{342DBFE3-1CC1-4EC6-8834-BF57930956FC}" destId="{A86C43D4-4904-4E42-9D1C-13025AFB77B2}" srcOrd="2" destOrd="0" presId="urn:microsoft.com/office/officeart/2005/8/layout/hList1"/>
    <dgm:cxn modelId="{F3F266DE-6A1A-4792-994A-AD29B782A2AF}" type="presParOf" srcId="{A86C43D4-4904-4E42-9D1C-13025AFB77B2}" destId="{D72C0320-3D39-4A7D-B224-58BF9A9C6D65}" srcOrd="0" destOrd="0" presId="urn:microsoft.com/office/officeart/2005/8/layout/hList1"/>
    <dgm:cxn modelId="{21A3578B-69CA-4260-B6D4-9B0F1B4AB647}" type="presParOf" srcId="{A86C43D4-4904-4E42-9D1C-13025AFB77B2}" destId="{5062A672-83EB-4609-9EF2-D8F7682F93ED}" srcOrd="1" destOrd="0" presId="urn:microsoft.com/office/officeart/2005/8/layout/hList1"/>
    <dgm:cxn modelId="{41DD556C-39C1-4835-A49B-391A130068A9}" type="presParOf" srcId="{342DBFE3-1CC1-4EC6-8834-BF57930956FC}" destId="{68044776-A35E-49B4-A770-8CA119E3F290}" srcOrd="3" destOrd="0" presId="urn:microsoft.com/office/officeart/2005/8/layout/hList1"/>
    <dgm:cxn modelId="{B2EBA068-9A07-4335-A935-C5F02AD9BA29}" type="presParOf" srcId="{342DBFE3-1CC1-4EC6-8834-BF57930956FC}" destId="{3483F6EC-D454-41DA-9DDA-4F18F2E1B71E}" srcOrd="4" destOrd="0" presId="urn:microsoft.com/office/officeart/2005/8/layout/hList1"/>
    <dgm:cxn modelId="{66F8CCC8-7487-4F42-9D3A-25DA68EA2BCA}" type="presParOf" srcId="{3483F6EC-D454-41DA-9DDA-4F18F2E1B71E}" destId="{FE2D8BAE-BF42-4EC2-826D-333262FAAFD5}" srcOrd="0" destOrd="0" presId="urn:microsoft.com/office/officeart/2005/8/layout/hList1"/>
    <dgm:cxn modelId="{01B37C99-427C-443E-81BE-A8B4BFD0BF07}" type="presParOf" srcId="{3483F6EC-D454-41DA-9DDA-4F18F2E1B71E}" destId="{CEC53065-F491-4302-94B8-7F3F76EB15BE}" srcOrd="1" destOrd="0" presId="urn:microsoft.com/office/officeart/2005/8/layout/hList1"/>
    <dgm:cxn modelId="{BB3E199D-5043-4211-99C1-AD1467CC77CA}" type="presParOf" srcId="{342DBFE3-1CC1-4EC6-8834-BF57930956FC}" destId="{E3B2F62A-D07B-47CD-8FDC-10EE2A2028B9}" srcOrd="5" destOrd="0" presId="urn:microsoft.com/office/officeart/2005/8/layout/hList1"/>
    <dgm:cxn modelId="{AC7F57F1-F66A-4B55-A15F-37838616A744}" type="presParOf" srcId="{342DBFE3-1CC1-4EC6-8834-BF57930956FC}" destId="{03EBEA5E-CB4C-4558-8866-B00D47E82FE3}" srcOrd="6" destOrd="0" presId="urn:microsoft.com/office/officeart/2005/8/layout/hList1"/>
    <dgm:cxn modelId="{18839688-F42D-4067-9346-D814A1F69828}" type="presParOf" srcId="{03EBEA5E-CB4C-4558-8866-B00D47E82FE3}" destId="{1105A840-1064-423F-8B93-A9DAA2D9E6F2}" srcOrd="0" destOrd="0" presId="urn:microsoft.com/office/officeart/2005/8/layout/hList1"/>
    <dgm:cxn modelId="{D667B0E1-7E2A-4538-87ED-68931F7A13FF}" type="presParOf" srcId="{03EBEA5E-CB4C-4558-8866-B00D47E82FE3}" destId="{F320C19C-FD72-4816-9828-6BE8E94EDCA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1D5EC4-0038-405A-9E26-BE7394A78D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797B570-C329-40D9-B473-97F72E2C5DF5}">
      <dgm:prSet/>
      <dgm:spPr/>
      <dgm:t>
        <a:bodyPr/>
        <a:lstStyle/>
        <a:p>
          <a:r>
            <a:rPr lang="en-MY" b="1"/>
            <a:t>Rail Fence Cipher (Transposition Cipher)</a:t>
          </a:r>
          <a:endParaRPr lang="en-US"/>
        </a:p>
      </dgm:t>
    </dgm:pt>
    <dgm:pt modelId="{95D5FFC2-347C-491C-A0A0-1A3C900AE88E}" type="parTrans" cxnId="{78D54289-52D2-44FA-B38B-7B75F60C385E}">
      <dgm:prSet/>
      <dgm:spPr/>
      <dgm:t>
        <a:bodyPr/>
        <a:lstStyle/>
        <a:p>
          <a:endParaRPr lang="en-US"/>
        </a:p>
      </dgm:t>
    </dgm:pt>
    <dgm:pt modelId="{8735B14C-4AEF-4DFD-B876-30E66F61E20F}" type="sibTrans" cxnId="{78D54289-52D2-44FA-B38B-7B75F60C385E}">
      <dgm:prSet/>
      <dgm:spPr/>
      <dgm:t>
        <a:bodyPr/>
        <a:lstStyle/>
        <a:p>
          <a:endParaRPr lang="en-US"/>
        </a:p>
      </dgm:t>
    </dgm:pt>
    <dgm:pt modelId="{B39ECF99-05A2-4EC2-8CF7-CB153B652224}">
      <dgm:prSet/>
      <dgm:spPr/>
      <dgm:t>
        <a:bodyPr/>
        <a:lstStyle/>
        <a:p>
          <a:r>
            <a:rPr lang="en-MY" b="1"/>
            <a:t>Encryption Process</a:t>
          </a:r>
          <a:r>
            <a:rPr lang="en-MY"/>
            <a:t>:</a:t>
          </a:r>
          <a:endParaRPr lang="en-US"/>
        </a:p>
      </dgm:t>
    </dgm:pt>
    <dgm:pt modelId="{60C84430-D07C-4A43-9396-665CF71964B3}" type="parTrans" cxnId="{374AFBAB-D307-4372-97D0-5D30CDD80318}">
      <dgm:prSet/>
      <dgm:spPr/>
      <dgm:t>
        <a:bodyPr/>
        <a:lstStyle/>
        <a:p>
          <a:endParaRPr lang="en-US"/>
        </a:p>
      </dgm:t>
    </dgm:pt>
    <dgm:pt modelId="{896025BE-DAE4-4A63-A4D6-EBFF66F1E85E}" type="sibTrans" cxnId="{374AFBAB-D307-4372-97D0-5D30CDD80318}">
      <dgm:prSet/>
      <dgm:spPr/>
      <dgm:t>
        <a:bodyPr/>
        <a:lstStyle/>
        <a:p>
          <a:endParaRPr lang="en-US"/>
        </a:p>
      </dgm:t>
    </dgm:pt>
    <dgm:pt modelId="{20721274-34B3-4BF4-A536-87F83255D82C}">
      <dgm:prSet/>
      <dgm:spPr/>
      <dgm:t>
        <a:bodyPr/>
        <a:lstStyle/>
        <a:p>
          <a:r>
            <a:rPr lang="en-MY"/>
            <a:t>Choose rail depth (number of rows).</a:t>
          </a:r>
          <a:endParaRPr lang="en-US"/>
        </a:p>
      </dgm:t>
    </dgm:pt>
    <dgm:pt modelId="{3BD46FBD-4A6F-4D01-B718-9BDDFB27B3B5}" type="parTrans" cxnId="{B05F296C-98D2-455A-BE53-356439D95CA9}">
      <dgm:prSet/>
      <dgm:spPr/>
      <dgm:t>
        <a:bodyPr/>
        <a:lstStyle/>
        <a:p>
          <a:endParaRPr lang="en-US"/>
        </a:p>
      </dgm:t>
    </dgm:pt>
    <dgm:pt modelId="{6E5DDAAB-DF0A-4C23-8983-72909CA4699B}" type="sibTrans" cxnId="{B05F296C-98D2-455A-BE53-356439D95CA9}">
      <dgm:prSet/>
      <dgm:spPr/>
      <dgm:t>
        <a:bodyPr/>
        <a:lstStyle/>
        <a:p>
          <a:endParaRPr lang="en-US"/>
        </a:p>
      </dgm:t>
    </dgm:pt>
    <dgm:pt modelId="{C9F361CE-B8AB-4BAB-8DF9-5FE210FB353B}">
      <dgm:prSet/>
      <dgm:spPr/>
      <dgm:t>
        <a:bodyPr/>
        <a:lstStyle/>
        <a:p>
          <a:r>
            <a:rPr lang="en-MY"/>
            <a:t>Write plaintext in zigzag pattern across rows.</a:t>
          </a:r>
          <a:endParaRPr lang="en-US"/>
        </a:p>
      </dgm:t>
    </dgm:pt>
    <dgm:pt modelId="{112A2351-1A0E-4927-A77D-C91F163EEE28}" type="parTrans" cxnId="{17BC9000-22E3-4F3D-B6BF-61F0E71CE2E9}">
      <dgm:prSet/>
      <dgm:spPr/>
      <dgm:t>
        <a:bodyPr/>
        <a:lstStyle/>
        <a:p>
          <a:endParaRPr lang="en-US"/>
        </a:p>
      </dgm:t>
    </dgm:pt>
    <dgm:pt modelId="{E5B566A1-243B-4B9F-887F-F3847AD306C9}" type="sibTrans" cxnId="{17BC9000-22E3-4F3D-B6BF-61F0E71CE2E9}">
      <dgm:prSet/>
      <dgm:spPr/>
      <dgm:t>
        <a:bodyPr/>
        <a:lstStyle/>
        <a:p>
          <a:endParaRPr lang="en-US"/>
        </a:p>
      </dgm:t>
    </dgm:pt>
    <dgm:pt modelId="{9932C793-5B19-44FC-B52A-80FEDF8DECEB}">
      <dgm:prSet/>
      <dgm:spPr/>
      <dgm:t>
        <a:bodyPr/>
        <a:lstStyle/>
        <a:p>
          <a:r>
            <a:rPr lang="en-MY"/>
            <a:t>Read ciphertext row-wise.</a:t>
          </a:r>
          <a:endParaRPr lang="en-US"/>
        </a:p>
      </dgm:t>
    </dgm:pt>
    <dgm:pt modelId="{BF28A577-0842-4A47-95CB-309C9C62D1D1}" type="parTrans" cxnId="{E26B94E6-5437-4145-B65D-3DC38C7DB618}">
      <dgm:prSet/>
      <dgm:spPr/>
      <dgm:t>
        <a:bodyPr/>
        <a:lstStyle/>
        <a:p>
          <a:endParaRPr lang="en-US"/>
        </a:p>
      </dgm:t>
    </dgm:pt>
    <dgm:pt modelId="{A1C9AFCE-F733-4BDB-BBB2-A42C440BB10C}" type="sibTrans" cxnId="{E26B94E6-5437-4145-B65D-3DC38C7DB618}">
      <dgm:prSet/>
      <dgm:spPr/>
      <dgm:t>
        <a:bodyPr/>
        <a:lstStyle/>
        <a:p>
          <a:endParaRPr lang="en-US"/>
        </a:p>
      </dgm:t>
    </dgm:pt>
    <dgm:pt modelId="{67855AF2-7E0F-48BD-A57B-38D6869B6F5D}">
      <dgm:prSet/>
      <dgm:spPr/>
      <dgm:t>
        <a:bodyPr/>
        <a:lstStyle/>
        <a:p>
          <a:r>
            <a:rPr lang="en-MY" b="1"/>
            <a:t>Decryption</a:t>
          </a:r>
          <a:r>
            <a:rPr lang="en-MY"/>
            <a:t>:</a:t>
          </a:r>
          <a:endParaRPr lang="en-US"/>
        </a:p>
      </dgm:t>
    </dgm:pt>
    <dgm:pt modelId="{6C10A84F-8BA1-4B0A-AFDF-A823CE084B4F}" type="parTrans" cxnId="{96DF8103-D9A3-4502-A56A-00CC0390F916}">
      <dgm:prSet/>
      <dgm:spPr/>
      <dgm:t>
        <a:bodyPr/>
        <a:lstStyle/>
        <a:p>
          <a:endParaRPr lang="en-US"/>
        </a:p>
      </dgm:t>
    </dgm:pt>
    <dgm:pt modelId="{466CD862-D739-493F-BBBA-3BEBC3F440DA}" type="sibTrans" cxnId="{96DF8103-D9A3-4502-A56A-00CC0390F916}">
      <dgm:prSet/>
      <dgm:spPr/>
      <dgm:t>
        <a:bodyPr/>
        <a:lstStyle/>
        <a:p>
          <a:endParaRPr lang="en-US"/>
        </a:p>
      </dgm:t>
    </dgm:pt>
    <dgm:pt modelId="{77E3DC25-F33B-4D64-AE46-466AD52B95B9}">
      <dgm:prSet/>
      <dgm:spPr/>
      <dgm:t>
        <a:bodyPr/>
        <a:lstStyle/>
        <a:p>
          <a:r>
            <a:rPr lang="en-MY"/>
            <a:t>Recreate zigzag pattern and read letters in the same sequence.</a:t>
          </a:r>
          <a:endParaRPr lang="en-US"/>
        </a:p>
      </dgm:t>
    </dgm:pt>
    <dgm:pt modelId="{24CBB043-ED6B-462B-B127-527B557C5A32}" type="parTrans" cxnId="{6EC7C1B2-F3DC-4455-A093-D1D24D2FBE6D}">
      <dgm:prSet/>
      <dgm:spPr/>
      <dgm:t>
        <a:bodyPr/>
        <a:lstStyle/>
        <a:p>
          <a:endParaRPr lang="en-US"/>
        </a:p>
      </dgm:t>
    </dgm:pt>
    <dgm:pt modelId="{591978FA-EA45-48CF-8DB9-5BEEB691F386}" type="sibTrans" cxnId="{6EC7C1B2-F3DC-4455-A093-D1D24D2FBE6D}">
      <dgm:prSet/>
      <dgm:spPr/>
      <dgm:t>
        <a:bodyPr/>
        <a:lstStyle/>
        <a:p>
          <a:endParaRPr lang="en-US"/>
        </a:p>
      </dgm:t>
    </dgm:pt>
    <dgm:pt modelId="{96865A5E-69CD-48CE-9EDE-0DB257C37D07}">
      <dgm:prSet/>
      <dgm:spPr/>
      <dgm:t>
        <a:bodyPr/>
        <a:lstStyle/>
        <a:p>
          <a:r>
            <a:rPr lang="en-MY" b="1"/>
            <a:t>Security</a:t>
          </a:r>
          <a:r>
            <a:rPr lang="en-MY"/>
            <a:t>:</a:t>
          </a:r>
          <a:endParaRPr lang="en-US"/>
        </a:p>
      </dgm:t>
    </dgm:pt>
    <dgm:pt modelId="{D39E06F8-13CA-41E6-A26B-3F0A2AB77BF7}" type="parTrans" cxnId="{834BF651-5393-4BA6-AB66-1ABDF444FF76}">
      <dgm:prSet/>
      <dgm:spPr/>
      <dgm:t>
        <a:bodyPr/>
        <a:lstStyle/>
        <a:p>
          <a:endParaRPr lang="en-US"/>
        </a:p>
      </dgm:t>
    </dgm:pt>
    <dgm:pt modelId="{FF09C12D-4A59-4D76-BA57-937A2FBB28D4}" type="sibTrans" cxnId="{834BF651-5393-4BA6-AB66-1ABDF444FF76}">
      <dgm:prSet/>
      <dgm:spPr/>
      <dgm:t>
        <a:bodyPr/>
        <a:lstStyle/>
        <a:p>
          <a:endParaRPr lang="en-US"/>
        </a:p>
      </dgm:t>
    </dgm:pt>
    <dgm:pt modelId="{88D4F60B-27C6-4BFA-9EB1-744BFFFF435B}">
      <dgm:prSet/>
      <dgm:spPr/>
      <dgm:t>
        <a:bodyPr/>
        <a:lstStyle/>
        <a:p>
          <a:r>
            <a:rPr lang="en-MY"/>
            <a:t>Harder to crack than simple ciphers.</a:t>
          </a:r>
          <a:endParaRPr lang="en-US"/>
        </a:p>
      </dgm:t>
    </dgm:pt>
    <dgm:pt modelId="{6D589504-34E4-4147-9AA3-6506DA2EA40A}" type="parTrans" cxnId="{7BBA8FFF-9012-44C0-AD2A-FA96FE08A69E}">
      <dgm:prSet/>
      <dgm:spPr/>
      <dgm:t>
        <a:bodyPr/>
        <a:lstStyle/>
        <a:p>
          <a:endParaRPr lang="en-US"/>
        </a:p>
      </dgm:t>
    </dgm:pt>
    <dgm:pt modelId="{9A570835-6CC5-41DB-AC01-F6619F87B4A9}" type="sibTrans" cxnId="{7BBA8FFF-9012-44C0-AD2A-FA96FE08A69E}">
      <dgm:prSet/>
      <dgm:spPr/>
      <dgm:t>
        <a:bodyPr/>
        <a:lstStyle/>
        <a:p>
          <a:endParaRPr lang="en-US"/>
        </a:p>
      </dgm:t>
    </dgm:pt>
    <dgm:pt modelId="{A9DEE549-E023-4919-A04D-C547BFE82943}">
      <dgm:prSet/>
      <dgm:spPr/>
      <dgm:t>
        <a:bodyPr/>
        <a:lstStyle/>
        <a:p>
          <a:r>
            <a:rPr lang="en-MY"/>
            <a:t>Vulnerable to pattern recognition attacks.</a:t>
          </a:r>
          <a:endParaRPr lang="en-US"/>
        </a:p>
      </dgm:t>
    </dgm:pt>
    <dgm:pt modelId="{75AEDDB0-5B0D-48D2-BC6C-72D081974B0E}" type="parTrans" cxnId="{43FD90FB-4C27-41C8-87EB-C2D3400369E1}">
      <dgm:prSet/>
      <dgm:spPr/>
      <dgm:t>
        <a:bodyPr/>
        <a:lstStyle/>
        <a:p>
          <a:endParaRPr lang="en-US"/>
        </a:p>
      </dgm:t>
    </dgm:pt>
    <dgm:pt modelId="{DFC4FB4C-1F75-4460-9595-5C82444AEB4C}" type="sibTrans" cxnId="{43FD90FB-4C27-41C8-87EB-C2D3400369E1}">
      <dgm:prSet/>
      <dgm:spPr/>
      <dgm:t>
        <a:bodyPr/>
        <a:lstStyle/>
        <a:p>
          <a:endParaRPr lang="en-US"/>
        </a:p>
      </dgm:t>
    </dgm:pt>
    <dgm:pt modelId="{CC9DB961-EE6D-411B-8CEC-D1D47D9E9783}">
      <dgm:prSet/>
      <dgm:spPr/>
      <dgm:t>
        <a:bodyPr/>
        <a:lstStyle/>
        <a:p>
          <a:r>
            <a:rPr lang="en-MY"/>
            <a:t>Can be combined with substitution ciphers for better security.</a:t>
          </a:r>
          <a:endParaRPr lang="en-US"/>
        </a:p>
      </dgm:t>
    </dgm:pt>
    <dgm:pt modelId="{BFFCF4FF-7387-41AF-B3DC-B656ACC1348E}" type="parTrans" cxnId="{E2C2B748-D1DA-4C0A-BF35-D564E5FF2238}">
      <dgm:prSet/>
      <dgm:spPr/>
      <dgm:t>
        <a:bodyPr/>
        <a:lstStyle/>
        <a:p>
          <a:endParaRPr lang="en-US"/>
        </a:p>
      </dgm:t>
    </dgm:pt>
    <dgm:pt modelId="{662F83D7-0A3F-4AE3-9C1B-F151F6CA2FB0}" type="sibTrans" cxnId="{E2C2B748-D1DA-4C0A-BF35-D564E5FF2238}">
      <dgm:prSet/>
      <dgm:spPr/>
      <dgm:t>
        <a:bodyPr/>
        <a:lstStyle/>
        <a:p>
          <a:endParaRPr lang="en-US"/>
        </a:p>
      </dgm:t>
    </dgm:pt>
    <dgm:pt modelId="{3FD14F38-1939-4285-80EB-03D9C84C854C}">
      <dgm:prSet/>
      <dgm:spPr/>
      <dgm:t>
        <a:bodyPr/>
        <a:lstStyle/>
        <a:p>
          <a:r>
            <a:rPr lang="en-MY" b="1"/>
            <a:t>Product Cipher (Playfair + Rail Fence)</a:t>
          </a:r>
          <a:endParaRPr lang="en-US"/>
        </a:p>
      </dgm:t>
    </dgm:pt>
    <dgm:pt modelId="{0A7DC0F6-8106-47D4-BFD7-BF26D6C3B89F}" type="parTrans" cxnId="{9C5D9DD2-4948-4EAB-A865-08152F55ED96}">
      <dgm:prSet/>
      <dgm:spPr/>
      <dgm:t>
        <a:bodyPr/>
        <a:lstStyle/>
        <a:p>
          <a:endParaRPr lang="en-US"/>
        </a:p>
      </dgm:t>
    </dgm:pt>
    <dgm:pt modelId="{A058B6AF-9FF3-47DF-8DB2-BBDB8153693A}" type="sibTrans" cxnId="{9C5D9DD2-4948-4EAB-A865-08152F55ED96}">
      <dgm:prSet/>
      <dgm:spPr/>
      <dgm:t>
        <a:bodyPr/>
        <a:lstStyle/>
        <a:p>
          <a:endParaRPr lang="en-US"/>
        </a:p>
      </dgm:t>
    </dgm:pt>
    <dgm:pt modelId="{49A04B05-75A4-4CB7-9E26-DAA25A53E0F4}">
      <dgm:prSet/>
      <dgm:spPr/>
      <dgm:t>
        <a:bodyPr/>
        <a:lstStyle/>
        <a:p>
          <a:r>
            <a:rPr lang="en-MY" b="1"/>
            <a:t>Process</a:t>
          </a:r>
          <a:r>
            <a:rPr lang="en-MY"/>
            <a:t>: Combines Playfair (substitution) and Rail Fence (transposition).</a:t>
          </a:r>
          <a:endParaRPr lang="en-US"/>
        </a:p>
      </dgm:t>
    </dgm:pt>
    <dgm:pt modelId="{98EBB8D7-72B8-4CEF-8402-D37FCA803A85}" type="parTrans" cxnId="{498641B4-D694-487C-94C9-31DC5E33019B}">
      <dgm:prSet/>
      <dgm:spPr/>
      <dgm:t>
        <a:bodyPr/>
        <a:lstStyle/>
        <a:p>
          <a:endParaRPr lang="en-US"/>
        </a:p>
      </dgm:t>
    </dgm:pt>
    <dgm:pt modelId="{F405A88B-BF85-40B9-A294-2CC0A6EB7EAA}" type="sibTrans" cxnId="{498641B4-D694-487C-94C9-31DC5E33019B}">
      <dgm:prSet/>
      <dgm:spPr/>
      <dgm:t>
        <a:bodyPr/>
        <a:lstStyle/>
        <a:p>
          <a:endParaRPr lang="en-US"/>
        </a:p>
      </dgm:t>
    </dgm:pt>
    <dgm:pt modelId="{149171AE-A611-42C4-A734-52D5B3629282}">
      <dgm:prSet/>
      <dgm:spPr/>
      <dgm:t>
        <a:bodyPr/>
        <a:lstStyle/>
        <a:p>
          <a:r>
            <a:rPr lang="en-MY" b="1"/>
            <a:t>Security Benefits</a:t>
          </a:r>
          <a:r>
            <a:rPr lang="en-MY"/>
            <a:t>:</a:t>
          </a:r>
          <a:endParaRPr lang="en-US"/>
        </a:p>
      </dgm:t>
    </dgm:pt>
    <dgm:pt modelId="{4EDD8E38-2441-4378-B75F-C0440ED214F8}" type="parTrans" cxnId="{2EF5BB96-639B-4429-AAF5-D22D1EB6BE9D}">
      <dgm:prSet/>
      <dgm:spPr/>
      <dgm:t>
        <a:bodyPr/>
        <a:lstStyle/>
        <a:p>
          <a:endParaRPr lang="en-US"/>
        </a:p>
      </dgm:t>
    </dgm:pt>
    <dgm:pt modelId="{A503E682-FBAF-4563-A793-01D016415C18}" type="sibTrans" cxnId="{2EF5BB96-639B-4429-AAF5-D22D1EB6BE9D}">
      <dgm:prSet/>
      <dgm:spPr/>
      <dgm:t>
        <a:bodyPr/>
        <a:lstStyle/>
        <a:p>
          <a:endParaRPr lang="en-US"/>
        </a:p>
      </dgm:t>
    </dgm:pt>
    <dgm:pt modelId="{BA830714-B62B-408C-8262-E415D7757737}">
      <dgm:prSet/>
      <dgm:spPr/>
      <dgm:t>
        <a:bodyPr/>
        <a:lstStyle/>
        <a:p>
          <a:r>
            <a:rPr lang="en-MY"/>
            <a:t>Playfair disguises letter frequencies.</a:t>
          </a:r>
          <a:endParaRPr lang="en-US"/>
        </a:p>
      </dgm:t>
    </dgm:pt>
    <dgm:pt modelId="{829FE073-3D37-4082-B50A-8225759CF367}" type="parTrans" cxnId="{82CD11F6-D7C3-44E7-90D0-0F872C326B2E}">
      <dgm:prSet/>
      <dgm:spPr/>
      <dgm:t>
        <a:bodyPr/>
        <a:lstStyle/>
        <a:p>
          <a:endParaRPr lang="en-US"/>
        </a:p>
      </dgm:t>
    </dgm:pt>
    <dgm:pt modelId="{3C9E2155-DFC6-4E0F-879E-82D69D2397E7}" type="sibTrans" cxnId="{82CD11F6-D7C3-44E7-90D0-0F872C326B2E}">
      <dgm:prSet/>
      <dgm:spPr/>
      <dgm:t>
        <a:bodyPr/>
        <a:lstStyle/>
        <a:p>
          <a:endParaRPr lang="en-US"/>
        </a:p>
      </dgm:t>
    </dgm:pt>
    <dgm:pt modelId="{B2ECD5D2-D5F1-483A-BB31-96AD4B656A5B}">
      <dgm:prSet/>
      <dgm:spPr/>
      <dgm:t>
        <a:bodyPr/>
        <a:lstStyle/>
        <a:p>
          <a:r>
            <a:rPr lang="en-MY"/>
            <a:t>Rail Fence disrupts character order.</a:t>
          </a:r>
          <a:endParaRPr lang="en-US"/>
        </a:p>
      </dgm:t>
    </dgm:pt>
    <dgm:pt modelId="{80B64CAD-D36E-4C8E-B11B-697D9987436F}" type="parTrans" cxnId="{D2248460-3586-4D1B-81EE-97AAED8BBF83}">
      <dgm:prSet/>
      <dgm:spPr/>
      <dgm:t>
        <a:bodyPr/>
        <a:lstStyle/>
        <a:p>
          <a:endParaRPr lang="en-US"/>
        </a:p>
      </dgm:t>
    </dgm:pt>
    <dgm:pt modelId="{9D2F0032-93B1-47C4-9DC3-8E58ACF73447}" type="sibTrans" cxnId="{D2248460-3586-4D1B-81EE-97AAED8BBF83}">
      <dgm:prSet/>
      <dgm:spPr/>
      <dgm:t>
        <a:bodyPr/>
        <a:lstStyle/>
        <a:p>
          <a:endParaRPr lang="en-US"/>
        </a:p>
      </dgm:t>
    </dgm:pt>
    <dgm:pt modelId="{6052ABF9-7B48-4275-937B-9F40BD6F63DE}">
      <dgm:prSet/>
      <dgm:spPr/>
      <dgm:t>
        <a:bodyPr/>
        <a:lstStyle/>
        <a:p>
          <a:r>
            <a:rPr lang="en-MY"/>
            <a:t>More resistant to traditional cryptanalysis.</a:t>
          </a:r>
          <a:endParaRPr lang="en-US"/>
        </a:p>
      </dgm:t>
    </dgm:pt>
    <dgm:pt modelId="{8D574822-DA6E-43A9-9B3A-EC38029107C9}" type="parTrans" cxnId="{A370F86A-DCCE-4555-9833-7291B3FCBF36}">
      <dgm:prSet/>
      <dgm:spPr/>
      <dgm:t>
        <a:bodyPr/>
        <a:lstStyle/>
        <a:p>
          <a:endParaRPr lang="en-US"/>
        </a:p>
      </dgm:t>
    </dgm:pt>
    <dgm:pt modelId="{5836FB7A-1B5F-4824-B2F0-B6779570DECC}" type="sibTrans" cxnId="{A370F86A-DCCE-4555-9833-7291B3FCBF36}">
      <dgm:prSet/>
      <dgm:spPr/>
      <dgm:t>
        <a:bodyPr/>
        <a:lstStyle/>
        <a:p>
          <a:endParaRPr lang="en-US"/>
        </a:p>
      </dgm:t>
    </dgm:pt>
    <dgm:pt modelId="{A1FA5FC4-8908-4173-8308-E1EE27FE4C56}" type="pres">
      <dgm:prSet presAssocID="{391D5EC4-0038-405A-9E26-BE7394A78D00}" presName="linear" presStyleCnt="0">
        <dgm:presLayoutVars>
          <dgm:animLvl val="lvl"/>
          <dgm:resizeHandles val="exact"/>
        </dgm:presLayoutVars>
      </dgm:prSet>
      <dgm:spPr/>
    </dgm:pt>
    <dgm:pt modelId="{05DF1A76-171D-4332-BF98-9D817BF201FF}" type="pres">
      <dgm:prSet presAssocID="{1797B570-C329-40D9-B473-97F72E2C5DF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5DFA024-4FB6-440F-B738-9C16C0AF6182}" type="pres">
      <dgm:prSet presAssocID="{1797B570-C329-40D9-B473-97F72E2C5DF5}" presName="childText" presStyleLbl="revTx" presStyleIdx="0" presStyleCnt="2">
        <dgm:presLayoutVars>
          <dgm:bulletEnabled val="1"/>
        </dgm:presLayoutVars>
      </dgm:prSet>
      <dgm:spPr/>
    </dgm:pt>
    <dgm:pt modelId="{0D9696EC-9BC4-4DF1-8FAA-8DA3B1F207BB}" type="pres">
      <dgm:prSet presAssocID="{3FD14F38-1939-4285-80EB-03D9C84C854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0161CA6-5DB2-437A-A7DA-647A3F0F8F7B}" type="pres">
      <dgm:prSet presAssocID="{3FD14F38-1939-4285-80EB-03D9C84C854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7BC9000-22E3-4F3D-B6BF-61F0E71CE2E9}" srcId="{B39ECF99-05A2-4EC2-8CF7-CB153B652224}" destId="{C9F361CE-B8AB-4BAB-8DF9-5FE210FB353B}" srcOrd="1" destOrd="0" parTransId="{112A2351-1A0E-4927-A77D-C91F163EEE28}" sibTransId="{E5B566A1-243B-4B9F-887F-F3847AD306C9}"/>
    <dgm:cxn modelId="{96DF8103-D9A3-4502-A56A-00CC0390F916}" srcId="{1797B570-C329-40D9-B473-97F72E2C5DF5}" destId="{67855AF2-7E0F-48BD-A57B-38D6869B6F5D}" srcOrd="1" destOrd="0" parTransId="{6C10A84F-8BA1-4B0A-AFDF-A823CE084B4F}" sibTransId="{466CD862-D739-493F-BBBA-3BEBC3F440DA}"/>
    <dgm:cxn modelId="{1033F30E-CD3E-428B-98F2-917CC6EEE5F5}" type="presOf" srcId="{77E3DC25-F33B-4D64-AE46-466AD52B95B9}" destId="{65DFA024-4FB6-440F-B738-9C16C0AF6182}" srcOrd="0" destOrd="5" presId="urn:microsoft.com/office/officeart/2005/8/layout/vList2"/>
    <dgm:cxn modelId="{7DAEC725-CD38-4E25-80A9-14A5CC4DBDC8}" type="presOf" srcId="{88D4F60B-27C6-4BFA-9EB1-744BFFFF435B}" destId="{65DFA024-4FB6-440F-B738-9C16C0AF6182}" srcOrd="0" destOrd="7" presId="urn:microsoft.com/office/officeart/2005/8/layout/vList2"/>
    <dgm:cxn modelId="{0D498D2F-E9AB-49F1-82D5-567ECA9A06B1}" type="presOf" srcId="{49A04B05-75A4-4CB7-9E26-DAA25A53E0F4}" destId="{80161CA6-5DB2-437A-A7DA-647A3F0F8F7B}" srcOrd="0" destOrd="0" presId="urn:microsoft.com/office/officeart/2005/8/layout/vList2"/>
    <dgm:cxn modelId="{B4B25B34-41D9-42BE-A9EB-3E56997C30F6}" type="presOf" srcId="{9932C793-5B19-44FC-B52A-80FEDF8DECEB}" destId="{65DFA024-4FB6-440F-B738-9C16C0AF6182}" srcOrd="0" destOrd="3" presId="urn:microsoft.com/office/officeart/2005/8/layout/vList2"/>
    <dgm:cxn modelId="{3027AC34-4BC5-4266-BEB9-82CB214145E2}" type="presOf" srcId="{20721274-34B3-4BF4-A536-87F83255D82C}" destId="{65DFA024-4FB6-440F-B738-9C16C0AF6182}" srcOrd="0" destOrd="1" presId="urn:microsoft.com/office/officeart/2005/8/layout/vList2"/>
    <dgm:cxn modelId="{58E07F39-D1E6-4BBC-A48A-843D3FBE5ACA}" type="presOf" srcId="{149171AE-A611-42C4-A734-52D5B3629282}" destId="{80161CA6-5DB2-437A-A7DA-647A3F0F8F7B}" srcOrd="0" destOrd="1" presId="urn:microsoft.com/office/officeart/2005/8/layout/vList2"/>
    <dgm:cxn modelId="{D2248460-3586-4D1B-81EE-97AAED8BBF83}" srcId="{149171AE-A611-42C4-A734-52D5B3629282}" destId="{B2ECD5D2-D5F1-483A-BB31-96AD4B656A5B}" srcOrd="1" destOrd="0" parTransId="{80B64CAD-D36E-4C8E-B11B-697D9987436F}" sibTransId="{9D2F0032-93B1-47C4-9DC3-8E58ACF73447}"/>
    <dgm:cxn modelId="{95B97667-35DD-4F48-8728-E51EDC68E234}" type="presOf" srcId="{A9DEE549-E023-4919-A04D-C547BFE82943}" destId="{65DFA024-4FB6-440F-B738-9C16C0AF6182}" srcOrd="0" destOrd="8" presId="urn:microsoft.com/office/officeart/2005/8/layout/vList2"/>
    <dgm:cxn modelId="{E2C2B748-D1DA-4C0A-BF35-D564E5FF2238}" srcId="{96865A5E-69CD-48CE-9EDE-0DB257C37D07}" destId="{CC9DB961-EE6D-411B-8CEC-D1D47D9E9783}" srcOrd="2" destOrd="0" parTransId="{BFFCF4FF-7387-41AF-B3DC-B656ACC1348E}" sibTransId="{662F83D7-0A3F-4AE3-9C1B-F151F6CA2FB0}"/>
    <dgm:cxn modelId="{0881A04A-D1E7-4B53-BAD7-53B4100DFAF8}" type="presOf" srcId="{B2ECD5D2-D5F1-483A-BB31-96AD4B656A5B}" destId="{80161CA6-5DB2-437A-A7DA-647A3F0F8F7B}" srcOrd="0" destOrd="3" presId="urn:microsoft.com/office/officeart/2005/8/layout/vList2"/>
    <dgm:cxn modelId="{A370F86A-DCCE-4555-9833-7291B3FCBF36}" srcId="{149171AE-A611-42C4-A734-52D5B3629282}" destId="{6052ABF9-7B48-4275-937B-9F40BD6F63DE}" srcOrd="2" destOrd="0" parTransId="{8D574822-DA6E-43A9-9B3A-EC38029107C9}" sibTransId="{5836FB7A-1B5F-4824-B2F0-B6779570DECC}"/>
    <dgm:cxn modelId="{B05F296C-98D2-455A-BE53-356439D95CA9}" srcId="{B39ECF99-05A2-4EC2-8CF7-CB153B652224}" destId="{20721274-34B3-4BF4-A536-87F83255D82C}" srcOrd="0" destOrd="0" parTransId="{3BD46FBD-4A6F-4D01-B718-9BDDFB27B3B5}" sibTransId="{6E5DDAAB-DF0A-4C23-8983-72909CA4699B}"/>
    <dgm:cxn modelId="{2BD27B4F-6AF0-4CEA-9045-BF07520E7FDB}" type="presOf" srcId="{6052ABF9-7B48-4275-937B-9F40BD6F63DE}" destId="{80161CA6-5DB2-437A-A7DA-647A3F0F8F7B}" srcOrd="0" destOrd="4" presId="urn:microsoft.com/office/officeart/2005/8/layout/vList2"/>
    <dgm:cxn modelId="{CB416E50-7745-4932-99E7-7510BCCAD97E}" type="presOf" srcId="{BA830714-B62B-408C-8262-E415D7757737}" destId="{80161CA6-5DB2-437A-A7DA-647A3F0F8F7B}" srcOrd="0" destOrd="2" presId="urn:microsoft.com/office/officeart/2005/8/layout/vList2"/>
    <dgm:cxn modelId="{76C28370-354B-4215-9E9C-0CF3985BA680}" type="presOf" srcId="{3FD14F38-1939-4285-80EB-03D9C84C854C}" destId="{0D9696EC-9BC4-4DF1-8FAA-8DA3B1F207BB}" srcOrd="0" destOrd="0" presId="urn:microsoft.com/office/officeart/2005/8/layout/vList2"/>
    <dgm:cxn modelId="{834BF651-5393-4BA6-AB66-1ABDF444FF76}" srcId="{1797B570-C329-40D9-B473-97F72E2C5DF5}" destId="{96865A5E-69CD-48CE-9EDE-0DB257C37D07}" srcOrd="2" destOrd="0" parTransId="{D39E06F8-13CA-41E6-A26B-3F0A2AB77BF7}" sibTransId="{FF09C12D-4A59-4D76-BA57-937A2FBB28D4}"/>
    <dgm:cxn modelId="{78D54289-52D2-44FA-B38B-7B75F60C385E}" srcId="{391D5EC4-0038-405A-9E26-BE7394A78D00}" destId="{1797B570-C329-40D9-B473-97F72E2C5DF5}" srcOrd="0" destOrd="0" parTransId="{95D5FFC2-347C-491C-A0A0-1A3C900AE88E}" sibTransId="{8735B14C-4AEF-4DFD-B876-30E66F61E20F}"/>
    <dgm:cxn modelId="{2EF5BB96-639B-4429-AAF5-D22D1EB6BE9D}" srcId="{3FD14F38-1939-4285-80EB-03D9C84C854C}" destId="{149171AE-A611-42C4-A734-52D5B3629282}" srcOrd="1" destOrd="0" parTransId="{4EDD8E38-2441-4378-B75F-C0440ED214F8}" sibTransId="{A503E682-FBAF-4563-A793-01D016415C18}"/>
    <dgm:cxn modelId="{FF546D9D-38E6-4361-B797-23375F0D03C3}" type="presOf" srcId="{CC9DB961-EE6D-411B-8CEC-D1D47D9E9783}" destId="{65DFA024-4FB6-440F-B738-9C16C0AF6182}" srcOrd="0" destOrd="9" presId="urn:microsoft.com/office/officeart/2005/8/layout/vList2"/>
    <dgm:cxn modelId="{374AFBAB-D307-4372-97D0-5D30CDD80318}" srcId="{1797B570-C329-40D9-B473-97F72E2C5DF5}" destId="{B39ECF99-05A2-4EC2-8CF7-CB153B652224}" srcOrd="0" destOrd="0" parTransId="{60C84430-D07C-4A43-9396-665CF71964B3}" sibTransId="{896025BE-DAE4-4A63-A4D6-EBFF66F1E85E}"/>
    <dgm:cxn modelId="{6EC7C1B2-F3DC-4455-A093-D1D24D2FBE6D}" srcId="{67855AF2-7E0F-48BD-A57B-38D6869B6F5D}" destId="{77E3DC25-F33B-4D64-AE46-466AD52B95B9}" srcOrd="0" destOrd="0" parTransId="{24CBB043-ED6B-462B-B127-527B557C5A32}" sibTransId="{591978FA-EA45-48CF-8DB9-5BEEB691F386}"/>
    <dgm:cxn modelId="{394338B4-72B2-46BE-A5EE-A869C6B01271}" type="presOf" srcId="{96865A5E-69CD-48CE-9EDE-0DB257C37D07}" destId="{65DFA024-4FB6-440F-B738-9C16C0AF6182}" srcOrd="0" destOrd="6" presId="urn:microsoft.com/office/officeart/2005/8/layout/vList2"/>
    <dgm:cxn modelId="{498641B4-D694-487C-94C9-31DC5E33019B}" srcId="{3FD14F38-1939-4285-80EB-03D9C84C854C}" destId="{49A04B05-75A4-4CB7-9E26-DAA25A53E0F4}" srcOrd="0" destOrd="0" parTransId="{98EBB8D7-72B8-4CEF-8402-D37FCA803A85}" sibTransId="{F405A88B-BF85-40B9-A294-2CC0A6EB7EAA}"/>
    <dgm:cxn modelId="{A2CD41B8-D463-43EF-A0BE-204A3B2ACEB0}" type="presOf" srcId="{1797B570-C329-40D9-B473-97F72E2C5DF5}" destId="{05DF1A76-171D-4332-BF98-9D817BF201FF}" srcOrd="0" destOrd="0" presId="urn:microsoft.com/office/officeart/2005/8/layout/vList2"/>
    <dgm:cxn modelId="{6E753DC0-1793-4111-B520-0CA3393A5EC7}" type="presOf" srcId="{C9F361CE-B8AB-4BAB-8DF9-5FE210FB353B}" destId="{65DFA024-4FB6-440F-B738-9C16C0AF6182}" srcOrd="0" destOrd="2" presId="urn:microsoft.com/office/officeart/2005/8/layout/vList2"/>
    <dgm:cxn modelId="{4423F4D1-F510-4F29-BB93-4D00F2619EF1}" type="presOf" srcId="{67855AF2-7E0F-48BD-A57B-38D6869B6F5D}" destId="{65DFA024-4FB6-440F-B738-9C16C0AF6182}" srcOrd="0" destOrd="4" presId="urn:microsoft.com/office/officeart/2005/8/layout/vList2"/>
    <dgm:cxn modelId="{9C5D9DD2-4948-4EAB-A865-08152F55ED96}" srcId="{391D5EC4-0038-405A-9E26-BE7394A78D00}" destId="{3FD14F38-1939-4285-80EB-03D9C84C854C}" srcOrd="1" destOrd="0" parTransId="{0A7DC0F6-8106-47D4-BFD7-BF26D6C3B89F}" sibTransId="{A058B6AF-9FF3-47DF-8DB2-BBDB8153693A}"/>
    <dgm:cxn modelId="{6058CADF-2CEA-4A55-9E7E-A16CE236A286}" type="presOf" srcId="{391D5EC4-0038-405A-9E26-BE7394A78D00}" destId="{A1FA5FC4-8908-4173-8308-E1EE27FE4C56}" srcOrd="0" destOrd="0" presId="urn:microsoft.com/office/officeart/2005/8/layout/vList2"/>
    <dgm:cxn modelId="{E26B94E6-5437-4145-B65D-3DC38C7DB618}" srcId="{B39ECF99-05A2-4EC2-8CF7-CB153B652224}" destId="{9932C793-5B19-44FC-B52A-80FEDF8DECEB}" srcOrd="2" destOrd="0" parTransId="{BF28A577-0842-4A47-95CB-309C9C62D1D1}" sibTransId="{A1C9AFCE-F733-4BDB-BBB2-A42C440BB10C}"/>
    <dgm:cxn modelId="{B8FCF4F0-D76E-4D5E-98A8-0E9BA5A60958}" type="presOf" srcId="{B39ECF99-05A2-4EC2-8CF7-CB153B652224}" destId="{65DFA024-4FB6-440F-B738-9C16C0AF6182}" srcOrd="0" destOrd="0" presId="urn:microsoft.com/office/officeart/2005/8/layout/vList2"/>
    <dgm:cxn modelId="{82CD11F6-D7C3-44E7-90D0-0F872C326B2E}" srcId="{149171AE-A611-42C4-A734-52D5B3629282}" destId="{BA830714-B62B-408C-8262-E415D7757737}" srcOrd="0" destOrd="0" parTransId="{829FE073-3D37-4082-B50A-8225759CF367}" sibTransId="{3C9E2155-DFC6-4E0F-879E-82D69D2397E7}"/>
    <dgm:cxn modelId="{43FD90FB-4C27-41C8-87EB-C2D3400369E1}" srcId="{96865A5E-69CD-48CE-9EDE-0DB257C37D07}" destId="{A9DEE549-E023-4919-A04D-C547BFE82943}" srcOrd="1" destOrd="0" parTransId="{75AEDDB0-5B0D-48D2-BC6C-72D081974B0E}" sibTransId="{DFC4FB4C-1F75-4460-9595-5C82444AEB4C}"/>
    <dgm:cxn modelId="{7BBA8FFF-9012-44C0-AD2A-FA96FE08A69E}" srcId="{96865A5E-69CD-48CE-9EDE-0DB257C37D07}" destId="{88D4F60B-27C6-4BFA-9EB1-744BFFFF435B}" srcOrd="0" destOrd="0" parTransId="{6D589504-34E4-4147-9AA3-6506DA2EA40A}" sibTransId="{9A570835-6CC5-41DB-AC01-F6619F87B4A9}"/>
    <dgm:cxn modelId="{B3A4109B-AD13-4845-B8A0-1DB4CA44D7CA}" type="presParOf" srcId="{A1FA5FC4-8908-4173-8308-E1EE27FE4C56}" destId="{05DF1A76-171D-4332-BF98-9D817BF201FF}" srcOrd="0" destOrd="0" presId="urn:microsoft.com/office/officeart/2005/8/layout/vList2"/>
    <dgm:cxn modelId="{F9D350FC-0A47-4939-B092-F0B403C094D1}" type="presParOf" srcId="{A1FA5FC4-8908-4173-8308-E1EE27FE4C56}" destId="{65DFA024-4FB6-440F-B738-9C16C0AF6182}" srcOrd="1" destOrd="0" presId="urn:microsoft.com/office/officeart/2005/8/layout/vList2"/>
    <dgm:cxn modelId="{83015720-240A-4F4C-B6B0-9C6C1BF68A7E}" type="presParOf" srcId="{A1FA5FC4-8908-4173-8308-E1EE27FE4C56}" destId="{0D9696EC-9BC4-4DF1-8FAA-8DA3B1F207BB}" srcOrd="2" destOrd="0" presId="urn:microsoft.com/office/officeart/2005/8/layout/vList2"/>
    <dgm:cxn modelId="{8446AFB4-3247-4BF8-978C-829FC4BBC15A}" type="presParOf" srcId="{A1FA5FC4-8908-4173-8308-E1EE27FE4C56}" destId="{80161CA6-5DB2-437A-A7DA-647A3F0F8F7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CD6DB0-91C5-44BE-BB64-B11FBEBBD18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FF5B86C-A866-4802-96E9-D60D62B94CB4}">
      <dgm:prSet/>
      <dgm:spPr/>
      <dgm:t>
        <a:bodyPr/>
        <a:lstStyle/>
        <a:p>
          <a:r>
            <a:rPr lang="en-US" b="1"/>
            <a:t>AES (Advanced Encryption Standard)</a:t>
          </a:r>
          <a:endParaRPr lang="en-US"/>
        </a:p>
      </dgm:t>
    </dgm:pt>
    <dgm:pt modelId="{B659B4C9-D980-4CD8-9E53-F1036569D0BA}" type="parTrans" cxnId="{54208BD1-5100-4960-A256-F5037625C649}">
      <dgm:prSet/>
      <dgm:spPr/>
      <dgm:t>
        <a:bodyPr/>
        <a:lstStyle/>
        <a:p>
          <a:endParaRPr lang="en-US"/>
        </a:p>
      </dgm:t>
    </dgm:pt>
    <dgm:pt modelId="{A64293B2-F41F-46E3-A84D-A1E19F0E61A7}" type="sibTrans" cxnId="{54208BD1-5100-4960-A256-F5037625C649}">
      <dgm:prSet/>
      <dgm:spPr/>
      <dgm:t>
        <a:bodyPr/>
        <a:lstStyle/>
        <a:p>
          <a:endParaRPr lang="en-US"/>
        </a:p>
      </dgm:t>
    </dgm:pt>
    <dgm:pt modelId="{695B3308-7B2C-49FB-A80D-8719F0B48A0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/>
            <a:t>Process</a:t>
          </a:r>
          <a:r>
            <a:rPr lang="en-US"/>
            <a:t>:</a:t>
          </a:r>
        </a:p>
      </dgm:t>
    </dgm:pt>
    <dgm:pt modelId="{8D80C1AB-BCEF-415B-BE03-852725394B0E}" type="parTrans" cxnId="{4C0E6462-02D5-4610-889F-02178D98F7DB}">
      <dgm:prSet/>
      <dgm:spPr/>
      <dgm:t>
        <a:bodyPr/>
        <a:lstStyle/>
        <a:p>
          <a:endParaRPr lang="en-US"/>
        </a:p>
      </dgm:t>
    </dgm:pt>
    <dgm:pt modelId="{F10A6414-5F08-43A3-BAA4-AE5B9CA58B99}" type="sibTrans" cxnId="{4C0E6462-02D5-4610-889F-02178D98F7DB}">
      <dgm:prSet/>
      <dgm:spPr/>
      <dgm:t>
        <a:bodyPr/>
        <a:lstStyle/>
        <a:p>
          <a:endParaRPr lang="en-US"/>
        </a:p>
      </dgm:t>
    </dgm:pt>
    <dgm:pt modelId="{43FE99FD-3AA4-4AE3-892C-868B56FB1DB9}">
      <dgm:prSet/>
      <dgm:spPr/>
      <dgm:t>
        <a:bodyPr/>
        <a:lstStyle/>
        <a:p>
          <a:r>
            <a:rPr lang="en-US"/>
            <a:t>Key Expansion: Generates multiple round keys.</a:t>
          </a:r>
        </a:p>
      </dgm:t>
    </dgm:pt>
    <dgm:pt modelId="{95A8B228-111D-46E7-92F5-7B0694B8C570}" type="parTrans" cxnId="{4690DC7C-2EF6-42AE-B393-ABC5CE67602E}">
      <dgm:prSet/>
      <dgm:spPr/>
      <dgm:t>
        <a:bodyPr/>
        <a:lstStyle/>
        <a:p>
          <a:endParaRPr lang="en-US"/>
        </a:p>
      </dgm:t>
    </dgm:pt>
    <dgm:pt modelId="{F641497A-04F3-4C88-B0A2-1EBB78F62AE7}" type="sibTrans" cxnId="{4690DC7C-2EF6-42AE-B393-ABC5CE67602E}">
      <dgm:prSet/>
      <dgm:spPr/>
      <dgm:t>
        <a:bodyPr/>
        <a:lstStyle/>
        <a:p>
          <a:endParaRPr lang="en-US"/>
        </a:p>
      </dgm:t>
    </dgm:pt>
    <dgm:pt modelId="{68EF3D7F-251D-431F-A76A-12D292070912}">
      <dgm:prSet/>
      <dgm:spPr/>
      <dgm:t>
        <a:bodyPr/>
        <a:lstStyle/>
        <a:p>
          <a:r>
            <a:rPr lang="en-US"/>
            <a:t>Initial Round: Adds first-round key.</a:t>
          </a:r>
        </a:p>
      </dgm:t>
    </dgm:pt>
    <dgm:pt modelId="{1EC40D37-6E8D-4A88-A470-9C25DD2D938E}" type="parTrans" cxnId="{776E3529-1320-4F36-91FA-C670EA3CC4A1}">
      <dgm:prSet/>
      <dgm:spPr/>
      <dgm:t>
        <a:bodyPr/>
        <a:lstStyle/>
        <a:p>
          <a:endParaRPr lang="en-US"/>
        </a:p>
      </dgm:t>
    </dgm:pt>
    <dgm:pt modelId="{1A869FF4-EDE4-4EF3-BDB5-20C57DBF4248}" type="sibTrans" cxnId="{776E3529-1320-4F36-91FA-C670EA3CC4A1}">
      <dgm:prSet/>
      <dgm:spPr/>
      <dgm:t>
        <a:bodyPr/>
        <a:lstStyle/>
        <a:p>
          <a:endParaRPr lang="en-US"/>
        </a:p>
      </dgm:t>
    </dgm:pt>
    <dgm:pt modelId="{3C6EF233-C713-4696-B036-4DC0B1597DFE}">
      <dgm:prSet/>
      <dgm:spPr/>
      <dgm:t>
        <a:bodyPr/>
        <a:lstStyle/>
        <a:p>
          <a:r>
            <a:rPr lang="en-US"/>
            <a:t>Main Rounds (10 rounds for AES-128):</a:t>
          </a:r>
        </a:p>
      </dgm:t>
    </dgm:pt>
    <dgm:pt modelId="{D128BB6A-E88C-4977-A380-122BE268AEF8}" type="parTrans" cxnId="{E778AD7A-9896-49CE-A6EF-66DF21A3D235}">
      <dgm:prSet/>
      <dgm:spPr/>
      <dgm:t>
        <a:bodyPr/>
        <a:lstStyle/>
        <a:p>
          <a:endParaRPr lang="en-US"/>
        </a:p>
      </dgm:t>
    </dgm:pt>
    <dgm:pt modelId="{E0E09FB2-C658-481D-8A91-252F91E41E06}" type="sibTrans" cxnId="{E778AD7A-9896-49CE-A6EF-66DF21A3D235}">
      <dgm:prSet/>
      <dgm:spPr/>
      <dgm:t>
        <a:bodyPr/>
        <a:lstStyle/>
        <a:p>
          <a:endParaRPr lang="en-US"/>
        </a:p>
      </dgm:t>
    </dgm:pt>
    <dgm:pt modelId="{21CB8441-B0E5-4180-B3FC-D3EA68F0ABDE}">
      <dgm:prSet/>
      <dgm:spPr/>
      <dgm:t>
        <a:bodyPr/>
        <a:lstStyle/>
        <a:p>
          <a:r>
            <a:rPr lang="en-US" b="1"/>
            <a:t>SubBytes</a:t>
          </a:r>
          <a:r>
            <a:rPr lang="en-US"/>
            <a:t>: Byte substitution using S-box.</a:t>
          </a:r>
        </a:p>
      </dgm:t>
    </dgm:pt>
    <dgm:pt modelId="{036B15FE-DD83-4025-BE70-A03C2836913E}" type="parTrans" cxnId="{91AB9941-DBFB-4B1A-83EB-580B546A1C9C}">
      <dgm:prSet/>
      <dgm:spPr/>
      <dgm:t>
        <a:bodyPr/>
        <a:lstStyle/>
        <a:p>
          <a:endParaRPr lang="en-US"/>
        </a:p>
      </dgm:t>
    </dgm:pt>
    <dgm:pt modelId="{D7FC1701-0D3B-4614-A6CF-0A83A455E15A}" type="sibTrans" cxnId="{91AB9941-DBFB-4B1A-83EB-580B546A1C9C}">
      <dgm:prSet/>
      <dgm:spPr/>
      <dgm:t>
        <a:bodyPr/>
        <a:lstStyle/>
        <a:p>
          <a:endParaRPr lang="en-US"/>
        </a:p>
      </dgm:t>
    </dgm:pt>
    <dgm:pt modelId="{26A60EFB-B0EA-4C52-82CC-18012ECF51F4}">
      <dgm:prSet/>
      <dgm:spPr/>
      <dgm:t>
        <a:bodyPr/>
        <a:lstStyle/>
        <a:p>
          <a:r>
            <a:rPr lang="en-US" b="1"/>
            <a:t>ShiftRows</a:t>
          </a:r>
          <a:r>
            <a:rPr lang="en-US"/>
            <a:t>: Left shift for diffusion.</a:t>
          </a:r>
        </a:p>
      </dgm:t>
    </dgm:pt>
    <dgm:pt modelId="{C3C32865-3350-4A6A-BC9B-44AE53763AA4}" type="parTrans" cxnId="{604E6247-7175-4727-AFD7-6680FEFFB0A0}">
      <dgm:prSet/>
      <dgm:spPr/>
      <dgm:t>
        <a:bodyPr/>
        <a:lstStyle/>
        <a:p>
          <a:endParaRPr lang="en-US"/>
        </a:p>
      </dgm:t>
    </dgm:pt>
    <dgm:pt modelId="{CE3B30FA-9C82-4C9F-8C28-42EDEE570C22}" type="sibTrans" cxnId="{604E6247-7175-4727-AFD7-6680FEFFB0A0}">
      <dgm:prSet/>
      <dgm:spPr/>
      <dgm:t>
        <a:bodyPr/>
        <a:lstStyle/>
        <a:p>
          <a:endParaRPr lang="en-US"/>
        </a:p>
      </dgm:t>
    </dgm:pt>
    <dgm:pt modelId="{10AB4939-3548-4D6C-9523-BC9B0363B274}">
      <dgm:prSet/>
      <dgm:spPr/>
      <dgm:t>
        <a:bodyPr/>
        <a:lstStyle/>
        <a:p>
          <a:r>
            <a:rPr lang="en-US" b="1" err="1"/>
            <a:t>MixColumns</a:t>
          </a:r>
          <a:r>
            <a:rPr lang="en-US"/>
            <a:t>: Column mixing for further diffusion.</a:t>
          </a:r>
        </a:p>
      </dgm:t>
    </dgm:pt>
    <dgm:pt modelId="{0AF88F52-2DA3-4E1A-912D-21CC44DE0318}" type="parTrans" cxnId="{C039FCEB-8B6D-4312-AD58-9DBE882D355A}">
      <dgm:prSet/>
      <dgm:spPr/>
      <dgm:t>
        <a:bodyPr/>
        <a:lstStyle/>
        <a:p>
          <a:endParaRPr lang="en-US"/>
        </a:p>
      </dgm:t>
    </dgm:pt>
    <dgm:pt modelId="{5CB49012-632A-4358-AEEE-62D63CAF7D7A}" type="sibTrans" cxnId="{C039FCEB-8B6D-4312-AD58-9DBE882D355A}">
      <dgm:prSet/>
      <dgm:spPr/>
      <dgm:t>
        <a:bodyPr/>
        <a:lstStyle/>
        <a:p>
          <a:endParaRPr lang="en-US"/>
        </a:p>
      </dgm:t>
    </dgm:pt>
    <dgm:pt modelId="{C5F9D32A-A8AF-4630-8971-28A6A729CCD4}">
      <dgm:prSet/>
      <dgm:spPr/>
      <dgm:t>
        <a:bodyPr/>
        <a:lstStyle/>
        <a:p>
          <a:r>
            <a:rPr lang="en-US" b="1"/>
            <a:t>AddRoundKey</a:t>
          </a:r>
          <a:r>
            <a:rPr lang="en-US"/>
            <a:t>: XOR with the round key.</a:t>
          </a:r>
        </a:p>
      </dgm:t>
    </dgm:pt>
    <dgm:pt modelId="{36C731BB-712F-4AB5-BC03-8E5E640B3AA0}" type="parTrans" cxnId="{EE26E339-AFC2-4D8D-9554-04314251669D}">
      <dgm:prSet/>
      <dgm:spPr/>
      <dgm:t>
        <a:bodyPr/>
        <a:lstStyle/>
        <a:p>
          <a:endParaRPr lang="en-US"/>
        </a:p>
      </dgm:t>
    </dgm:pt>
    <dgm:pt modelId="{7078AF4C-6B50-4760-846A-471436AE72DC}" type="sibTrans" cxnId="{EE26E339-AFC2-4D8D-9554-04314251669D}">
      <dgm:prSet/>
      <dgm:spPr/>
      <dgm:t>
        <a:bodyPr/>
        <a:lstStyle/>
        <a:p>
          <a:endParaRPr lang="en-US"/>
        </a:p>
      </dgm:t>
    </dgm:pt>
    <dgm:pt modelId="{0B75CC12-C430-44AB-8FAD-50992613FC08}">
      <dgm:prSet/>
      <dgm:spPr/>
      <dgm:t>
        <a:bodyPr/>
        <a:lstStyle/>
        <a:p>
          <a:r>
            <a:rPr lang="en-US"/>
            <a:t>Final Round: No MixColumns.</a:t>
          </a:r>
        </a:p>
      </dgm:t>
    </dgm:pt>
    <dgm:pt modelId="{845D9123-0872-44DB-8737-BFA08E3F2B81}" type="parTrans" cxnId="{1E9FB546-1EA7-4A9D-B08C-581EA20CD7EB}">
      <dgm:prSet/>
      <dgm:spPr/>
      <dgm:t>
        <a:bodyPr/>
        <a:lstStyle/>
        <a:p>
          <a:endParaRPr lang="en-US"/>
        </a:p>
      </dgm:t>
    </dgm:pt>
    <dgm:pt modelId="{1C2365ED-A823-4179-B2F2-F98C3669B4B9}" type="sibTrans" cxnId="{1E9FB546-1EA7-4A9D-B08C-581EA20CD7EB}">
      <dgm:prSet/>
      <dgm:spPr/>
      <dgm:t>
        <a:bodyPr/>
        <a:lstStyle/>
        <a:p>
          <a:endParaRPr lang="en-US"/>
        </a:p>
      </dgm:t>
    </dgm:pt>
    <dgm:pt modelId="{3DA677F7-A3D4-423D-A11E-AD3E5288646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/>
            <a:t>Security</a:t>
          </a:r>
          <a:r>
            <a:rPr lang="en-US"/>
            <a:t>:</a:t>
          </a:r>
        </a:p>
      </dgm:t>
    </dgm:pt>
    <dgm:pt modelId="{31CD2A4A-9466-4BD8-8BDB-E548790ED04B}" type="parTrans" cxnId="{257E743B-53E2-4BF1-AB82-28B6BBFBA27A}">
      <dgm:prSet/>
      <dgm:spPr/>
      <dgm:t>
        <a:bodyPr/>
        <a:lstStyle/>
        <a:p>
          <a:endParaRPr lang="en-US"/>
        </a:p>
      </dgm:t>
    </dgm:pt>
    <dgm:pt modelId="{E4CB0FAD-7AFB-4FDD-8759-A2D07790E41F}" type="sibTrans" cxnId="{257E743B-53E2-4BF1-AB82-28B6BBFBA27A}">
      <dgm:prSet/>
      <dgm:spPr/>
      <dgm:t>
        <a:bodyPr/>
        <a:lstStyle/>
        <a:p>
          <a:endParaRPr lang="en-US"/>
        </a:p>
      </dgm:t>
    </dgm:pt>
    <dgm:pt modelId="{F8A86266-8CF4-4C77-BC61-A1665C0AB230}">
      <dgm:prSet/>
      <dgm:spPr/>
      <dgm:t>
        <a:bodyPr/>
        <a:lstStyle/>
        <a:p>
          <a:r>
            <a:rPr lang="en-US"/>
            <a:t>Resistant to brute-force due to large key sizes (128, 192, 256 bits).</a:t>
          </a:r>
        </a:p>
      </dgm:t>
    </dgm:pt>
    <dgm:pt modelId="{9321CDBA-21E3-4768-9440-6F86A5A872DC}" type="parTrans" cxnId="{1AEDE08D-7820-4C9F-B0A1-75CC98191D9E}">
      <dgm:prSet/>
      <dgm:spPr/>
      <dgm:t>
        <a:bodyPr/>
        <a:lstStyle/>
        <a:p>
          <a:endParaRPr lang="en-US"/>
        </a:p>
      </dgm:t>
    </dgm:pt>
    <dgm:pt modelId="{F15F0360-EA32-4221-A67D-B5166E2FEC55}" type="sibTrans" cxnId="{1AEDE08D-7820-4C9F-B0A1-75CC98191D9E}">
      <dgm:prSet/>
      <dgm:spPr/>
      <dgm:t>
        <a:bodyPr/>
        <a:lstStyle/>
        <a:p>
          <a:endParaRPr lang="en-US"/>
        </a:p>
      </dgm:t>
    </dgm:pt>
    <dgm:pt modelId="{76D1D8E0-15D9-486B-BDBB-EE710D55A749}">
      <dgm:prSet/>
      <dgm:spPr/>
      <dgm:t>
        <a:bodyPr/>
        <a:lstStyle/>
        <a:p>
          <a:r>
            <a:rPr lang="en-US"/>
            <a:t>Efficient and widely used in SSL/TLS and other applications.</a:t>
          </a:r>
        </a:p>
      </dgm:t>
    </dgm:pt>
    <dgm:pt modelId="{2D0576B4-B7E6-42CF-A6E2-5F0E8E8CE3A5}" type="parTrans" cxnId="{D8AB2E56-D2BB-42CB-B81F-2E0C2BBA4245}">
      <dgm:prSet/>
      <dgm:spPr/>
      <dgm:t>
        <a:bodyPr/>
        <a:lstStyle/>
        <a:p>
          <a:endParaRPr lang="en-US"/>
        </a:p>
      </dgm:t>
    </dgm:pt>
    <dgm:pt modelId="{91542FC8-EDC7-4A05-B8D7-973A5EE7D9DF}" type="sibTrans" cxnId="{D8AB2E56-D2BB-42CB-B81F-2E0C2BBA4245}">
      <dgm:prSet/>
      <dgm:spPr/>
      <dgm:t>
        <a:bodyPr/>
        <a:lstStyle/>
        <a:p>
          <a:endParaRPr lang="en-US"/>
        </a:p>
      </dgm:t>
    </dgm:pt>
    <dgm:pt modelId="{8BAC3993-A4D1-4E10-9D19-2CFBBB2472F8}" type="pres">
      <dgm:prSet presAssocID="{F0CD6DB0-91C5-44BE-BB64-B11FBEBBD18E}" presName="linear" presStyleCnt="0">
        <dgm:presLayoutVars>
          <dgm:dir/>
          <dgm:animLvl val="lvl"/>
          <dgm:resizeHandles val="exact"/>
        </dgm:presLayoutVars>
      </dgm:prSet>
      <dgm:spPr/>
    </dgm:pt>
    <dgm:pt modelId="{818E296C-BEA7-4DDC-9196-F3CE5A10D829}" type="pres">
      <dgm:prSet presAssocID="{1FF5B86C-A866-4802-96E9-D60D62B94CB4}" presName="parentLin" presStyleCnt="0"/>
      <dgm:spPr/>
    </dgm:pt>
    <dgm:pt modelId="{BB122908-DA91-47C3-9234-327AFA9A8658}" type="pres">
      <dgm:prSet presAssocID="{1FF5B86C-A866-4802-96E9-D60D62B94CB4}" presName="parentLeftMargin" presStyleLbl="node1" presStyleIdx="0" presStyleCnt="1"/>
      <dgm:spPr/>
    </dgm:pt>
    <dgm:pt modelId="{47935122-7F31-423B-B014-197319AB4022}" type="pres">
      <dgm:prSet presAssocID="{1FF5B86C-A866-4802-96E9-D60D62B94CB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AAA2E64-1539-4866-9AF5-16CF4923B3FE}" type="pres">
      <dgm:prSet presAssocID="{1FF5B86C-A866-4802-96E9-D60D62B94CB4}" presName="negativeSpace" presStyleCnt="0"/>
      <dgm:spPr/>
    </dgm:pt>
    <dgm:pt modelId="{27E8D7C4-1691-4581-9A01-C74A6137178E}" type="pres">
      <dgm:prSet presAssocID="{1FF5B86C-A866-4802-96E9-D60D62B94CB4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A2B6D0B-FE32-47CF-B1F2-8D2D8AD7AD2A}" type="presOf" srcId="{68EF3D7F-251D-431F-A76A-12D292070912}" destId="{27E8D7C4-1691-4581-9A01-C74A6137178E}" srcOrd="0" destOrd="2" presId="urn:microsoft.com/office/officeart/2005/8/layout/list1"/>
    <dgm:cxn modelId="{8E18A126-BBB5-4B01-9F59-A2E57E6DEE06}" type="presOf" srcId="{F8A86266-8CF4-4C77-BC61-A1665C0AB230}" destId="{27E8D7C4-1691-4581-9A01-C74A6137178E}" srcOrd="0" destOrd="10" presId="urn:microsoft.com/office/officeart/2005/8/layout/list1"/>
    <dgm:cxn modelId="{776E3529-1320-4F36-91FA-C670EA3CC4A1}" srcId="{695B3308-7B2C-49FB-A80D-8719F0B48A05}" destId="{68EF3D7F-251D-431F-A76A-12D292070912}" srcOrd="1" destOrd="0" parTransId="{1EC40D37-6E8D-4A88-A470-9C25DD2D938E}" sibTransId="{1A869FF4-EDE4-4EF3-BDB5-20C57DBF4248}"/>
    <dgm:cxn modelId="{EE26E339-AFC2-4D8D-9554-04314251669D}" srcId="{3C6EF233-C713-4696-B036-4DC0B1597DFE}" destId="{C5F9D32A-A8AF-4630-8971-28A6A729CCD4}" srcOrd="3" destOrd="0" parTransId="{36C731BB-712F-4AB5-BC03-8E5E640B3AA0}" sibTransId="{7078AF4C-6B50-4760-846A-471436AE72DC}"/>
    <dgm:cxn modelId="{257E743B-53E2-4BF1-AB82-28B6BBFBA27A}" srcId="{1FF5B86C-A866-4802-96E9-D60D62B94CB4}" destId="{3DA677F7-A3D4-423D-A11E-AD3E52886466}" srcOrd="1" destOrd="0" parTransId="{31CD2A4A-9466-4BD8-8BDB-E548790ED04B}" sibTransId="{E4CB0FAD-7AFB-4FDD-8759-A2D07790E41F}"/>
    <dgm:cxn modelId="{91AB9941-DBFB-4B1A-83EB-580B546A1C9C}" srcId="{3C6EF233-C713-4696-B036-4DC0B1597DFE}" destId="{21CB8441-B0E5-4180-B3FC-D3EA68F0ABDE}" srcOrd="0" destOrd="0" parTransId="{036B15FE-DD83-4025-BE70-A03C2836913E}" sibTransId="{D7FC1701-0D3B-4614-A6CF-0A83A455E15A}"/>
    <dgm:cxn modelId="{4C0E6462-02D5-4610-889F-02178D98F7DB}" srcId="{1FF5B86C-A866-4802-96E9-D60D62B94CB4}" destId="{695B3308-7B2C-49FB-A80D-8719F0B48A05}" srcOrd="0" destOrd="0" parTransId="{8D80C1AB-BCEF-415B-BE03-852725394B0E}" sibTransId="{F10A6414-5F08-43A3-BAA4-AE5B9CA58B99}"/>
    <dgm:cxn modelId="{8F4F3064-ECA8-42CD-B23E-5EF4A3A646DE}" type="presOf" srcId="{F0CD6DB0-91C5-44BE-BB64-B11FBEBBD18E}" destId="{8BAC3993-A4D1-4E10-9D19-2CFBBB2472F8}" srcOrd="0" destOrd="0" presId="urn:microsoft.com/office/officeart/2005/8/layout/list1"/>
    <dgm:cxn modelId="{9EAB5E64-C336-4A9F-A656-D75833B5ED69}" type="presOf" srcId="{43FE99FD-3AA4-4AE3-892C-868B56FB1DB9}" destId="{27E8D7C4-1691-4581-9A01-C74A6137178E}" srcOrd="0" destOrd="1" presId="urn:microsoft.com/office/officeart/2005/8/layout/list1"/>
    <dgm:cxn modelId="{1E9FB546-1EA7-4A9D-B08C-581EA20CD7EB}" srcId="{695B3308-7B2C-49FB-A80D-8719F0B48A05}" destId="{0B75CC12-C430-44AB-8FAD-50992613FC08}" srcOrd="3" destOrd="0" parTransId="{845D9123-0872-44DB-8737-BFA08E3F2B81}" sibTransId="{1C2365ED-A823-4179-B2F2-F98C3669B4B9}"/>
    <dgm:cxn modelId="{604E6247-7175-4727-AFD7-6680FEFFB0A0}" srcId="{3C6EF233-C713-4696-B036-4DC0B1597DFE}" destId="{26A60EFB-B0EA-4C52-82CC-18012ECF51F4}" srcOrd="1" destOrd="0" parTransId="{C3C32865-3350-4A6A-BC9B-44AE53763AA4}" sibTransId="{CE3B30FA-9C82-4C9F-8C28-42EDEE570C22}"/>
    <dgm:cxn modelId="{7F303E4D-1546-4B8F-B0F8-308834372CD8}" type="presOf" srcId="{26A60EFB-B0EA-4C52-82CC-18012ECF51F4}" destId="{27E8D7C4-1691-4581-9A01-C74A6137178E}" srcOrd="0" destOrd="5" presId="urn:microsoft.com/office/officeart/2005/8/layout/list1"/>
    <dgm:cxn modelId="{4B610074-E5D8-48BA-9E5B-8E7CD14F6042}" type="presOf" srcId="{0B75CC12-C430-44AB-8FAD-50992613FC08}" destId="{27E8D7C4-1691-4581-9A01-C74A6137178E}" srcOrd="0" destOrd="8" presId="urn:microsoft.com/office/officeart/2005/8/layout/list1"/>
    <dgm:cxn modelId="{F6E75255-2026-42A9-91F2-2ED2ACD69B32}" type="presOf" srcId="{21CB8441-B0E5-4180-B3FC-D3EA68F0ABDE}" destId="{27E8D7C4-1691-4581-9A01-C74A6137178E}" srcOrd="0" destOrd="4" presId="urn:microsoft.com/office/officeart/2005/8/layout/list1"/>
    <dgm:cxn modelId="{D8AB2E56-D2BB-42CB-B81F-2E0C2BBA4245}" srcId="{3DA677F7-A3D4-423D-A11E-AD3E52886466}" destId="{76D1D8E0-15D9-486B-BDBB-EE710D55A749}" srcOrd="1" destOrd="0" parTransId="{2D0576B4-B7E6-42CF-A6E2-5F0E8E8CE3A5}" sibTransId="{91542FC8-EDC7-4A05-B8D7-973A5EE7D9DF}"/>
    <dgm:cxn modelId="{E778AD7A-9896-49CE-A6EF-66DF21A3D235}" srcId="{695B3308-7B2C-49FB-A80D-8719F0B48A05}" destId="{3C6EF233-C713-4696-B036-4DC0B1597DFE}" srcOrd="2" destOrd="0" parTransId="{D128BB6A-E88C-4977-A380-122BE268AEF8}" sibTransId="{E0E09FB2-C658-481D-8A91-252F91E41E06}"/>
    <dgm:cxn modelId="{4690DC7C-2EF6-42AE-B393-ABC5CE67602E}" srcId="{695B3308-7B2C-49FB-A80D-8719F0B48A05}" destId="{43FE99FD-3AA4-4AE3-892C-868B56FB1DB9}" srcOrd="0" destOrd="0" parTransId="{95A8B228-111D-46E7-92F5-7B0694B8C570}" sibTransId="{F641497A-04F3-4C88-B0A2-1EBB78F62AE7}"/>
    <dgm:cxn modelId="{AE63F284-3AA4-4793-BE5D-6F714AC1CF8E}" type="presOf" srcId="{C5F9D32A-A8AF-4630-8971-28A6A729CCD4}" destId="{27E8D7C4-1691-4581-9A01-C74A6137178E}" srcOrd="0" destOrd="7" presId="urn:microsoft.com/office/officeart/2005/8/layout/list1"/>
    <dgm:cxn modelId="{1AEDE08D-7820-4C9F-B0A1-75CC98191D9E}" srcId="{3DA677F7-A3D4-423D-A11E-AD3E52886466}" destId="{F8A86266-8CF4-4C77-BC61-A1665C0AB230}" srcOrd="0" destOrd="0" parTransId="{9321CDBA-21E3-4768-9440-6F86A5A872DC}" sibTransId="{F15F0360-EA32-4221-A67D-B5166E2FEC55}"/>
    <dgm:cxn modelId="{DC98CDB8-6A8A-4EE8-ADD1-347ED0AB7669}" type="presOf" srcId="{3DA677F7-A3D4-423D-A11E-AD3E52886466}" destId="{27E8D7C4-1691-4581-9A01-C74A6137178E}" srcOrd="0" destOrd="9" presId="urn:microsoft.com/office/officeart/2005/8/layout/list1"/>
    <dgm:cxn modelId="{3BEFB6C2-458B-442C-BBFB-6D7800D8BB6B}" type="presOf" srcId="{3C6EF233-C713-4696-B036-4DC0B1597DFE}" destId="{27E8D7C4-1691-4581-9A01-C74A6137178E}" srcOrd="0" destOrd="3" presId="urn:microsoft.com/office/officeart/2005/8/layout/list1"/>
    <dgm:cxn modelId="{0D821EC7-F40D-4109-AE59-629243D50524}" type="presOf" srcId="{76D1D8E0-15D9-486B-BDBB-EE710D55A749}" destId="{27E8D7C4-1691-4581-9A01-C74A6137178E}" srcOrd="0" destOrd="11" presId="urn:microsoft.com/office/officeart/2005/8/layout/list1"/>
    <dgm:cxn modelId="{B5ADF5CA-CA21-4833-956E-EA41A49E2B8A}" type="presOf" srcId="{695B3308-7B2C-49FB-A80D-8719F0B48A05}" destId="{27E8D7C4-1691-4581-9A01-C74A6137178E}" srcOrd="0" destOrd="0" presId="urn:microsoft.com/office/officeart/2005/8/layout/list1"/>
    <dgm:cxn modelId="{54208BD1-5100-4960-A256-F5037625C649}" srcId="{F0CD6DB0-91C5-44BE-BB64-B11FBEBBD18E}" destId="{1FF5B86C-A866-4802-96E9-D60D62B94CB4}" srcOrd="0" destOrd="0" parTransId="{B659B4C9-D980-4CD8-9E53-F1036569D0BA}" sibTransId="{A64293B2-F41F-46E3-A84D-A1E19F0E61A7}"/>
    <dgm:cxn modelId="{C24EF0E3-B50C-46A3-8E2B-B098DE074DC9}" type="presOf" srcId="{1FF5B86C-A866-4802-96E9-D60D62B94CB4}" destId="{47935122-7F31-423B-B014-197319AB4022}" srcOrd="1" destOrd="0" presId="urn:microsoft.com/office/officeart/2005/8/layout/list1"/>
    <dgm:cxn modelId="{C039FCEB-8B6D-4312-AD58-9DBE882D355A}" srcId="{3C6EF233-C713-4696-B036-4DC0B1597DFE}" destId="{10AB4939-3548-4D6C-9523-BC9B0363B274}" srcOrd="2" destOrd="0" parTransId="{0AF88F52-2DA3-4E1A-912D-21CC44DE0318}" sibTransId="{5CB49012-632A-4358-AEEE-62D63CAF7D7A}"/>
    <dgm:cxn modelId="{0ADB54F4-EE19-4D82-825F-155A112B43F8}" type="presOf" srcId="{10AB4939-3548-4D6C-9523-BC9B0363B274}" destId="{27E8D7C4-1691-4581-9A01-C74A6137178E}" srcOrd="0" destOrd="6" presId="urn:microsoft.com/office/officeart/2005/8/layout/list1"/>
    <dgm:cxn modelId="{61279FFB-0099-4D33-BE47-17DDD1F96A25}" type="presOf" srcId="{1FF5B86C-A866-4802-96E9-D60D62B94CB4}" destId="{BB122908-DA91-47C3-9234-327AFA9A8658}" srcOrd="0" destOrd="0" presId="urn:microsoft.com/office/officeart/2005/8/layout/list1"/>
    <dgm:cxn modelId="{209082F7-86D9-4967-899B-751B889FFF74}" type="presParOf" srcId="{8BAC3993-A4D1-4E10-9D19-2CFBBB2472F8}" destId="{818E296C-BEA7-4DDC-9196-F3CE5A10D829}" srcOrd="0" destOrd="0" presId="urn:microsoft.com/office/officeart/2005/8/layout/list1"/>
    <dgm:cxn modelId="{C774D85B-EC1A-4DEF-878B-CC004EC9D4EB}" type="presParOf" srcId="{818E296C-BEA7-4DDC-9196-F3CE5A10D829}" destId="{BB122908-DA91-47C3-9234-327AFA9A8658}" srcOrd="0" destOrd="0" presId="urn:microsoft.com/office/officeart/2005/8/layout/list1"/>
    <dgm:cxn modelId="{CFEC8F09-D719-4CCB-B1C4-ADF22C013D0E}" type="presParOf" srcId="{818E296C-BEA7-4DDC-9196-F3CE5A10D829}" destId="{47935122-7F31-423B-B014-197319AB4022}" srcOrd="1" destOrd="0" presId="urn:microsoft.com/office/officeart/2005/8/layout/list1"/>
    <dgm:cxn modelId="{7FD41BAA-2787-43AC-AFAD-61510FA8CABD}" type="presParOf" srcId="{8BAC3993-A4D1-4E10-9D19-2CFBBB2472F8}" destId="{2AAA2E64-1539-4866-9AF5-16CF4923B3FE}" srcOrd="1" destOrd="0" presId="urn:microsoft.com/office/officeart/2005/8/layout/list1"/>
    <dgm:cxn modelId="{2A4423BA-E7BB-4C36-BF20-B3B0CDB1A125}" type="presParOf" srcId="{8BAC3993-A4D1-4E10-9D19-2CFBBB2472F8}" destId="{27E8D7C4-1691-4581-9A01-C74A6137178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607C2-3E0F-4F76-8BB5-33E2C9F0E34A}">
      <dsp:nvSpPr>
        <dsp:cNvPr id="0" name=""/>
        <dsp:cNvSpPr/>
      </dsp:nvSpPr>
      <dsp:spPr>
        <a:xfrm>
          <a:off x="4108" y="204698"/>
          <a:ext cx="2470500" cy="6211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b="0" i="0" kern="1200"/>
            <a:t>Cryptography: From Past to Present</a:t>
          </a:r>
          <a:endParaRPr lang="en-US" sz="1800" kern="1200"/>
        </a:p>
      </dsp:txBody>
      <dsp:txXfrm>
        <a:off x="4108" y="204698"/>
        <a:ext cx="2470500" cy="621168"/>
      </dsp:txXfrm>
    </dsp:sp>
    <dsp:sp modelId="{FFD545F2-6939-4C17-ABEA-2B73167C3ACE}">
      <dsp:nvSpPr>
        <dsp:cNvPr id="0" name=""/>
        <dsp:cNvSpPr/>
      </dsp:nvSpPr>
      <dsp:spPr>
        <a:xfrm>
          <a:off x="4108" y="825866"/>
          <a:ext cx="2470500" cy="31622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800" b="0" i="0" kern="1200"/>
            <a:t>Historically protected communication/data.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800" b="0" i="0" kern="1200"/>
            <a:t>Evolved from simple classical ciphers to advanced systems.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800" b="0" i="0" kern="1200"/>
            <a:t>Classical methods (substitution, transposition) now vulnerable.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800" b="0" i="0" kern="1200"/>
            <a:t>Modern cryptography uses complex math &amp; dual encryption.</a:t>
          </a:r>
          <a:endParaRPr lang="en-US" sz="1800" kern="1200"/>
        </a:p>
      </dsp:txBody>
      <dsp:txXfrm>
        <a:off x="4108" y="825866"/>
        <a:ext cx="2470500" cy="3162240"/>
      </dsp:txXfrm>
    </dsp:sp>
    <dsp:sp modelId="{D72C0320-3D39-4A7D-B224-58BF9A9C6D65}">
      <dsp:nvSpPr>
        <dsp:cNvPr id="0" name=""/>
        <dsp:cNvSpPr/>
      </dsp:nvSpPr>
      <dsp:spPr>
        <a:xfrm>
          <a:off x="2820479" y="204698"/>
          <a:ext cx="2470500" cy="621168"/>
        </a:xfrm>
        <a:prstGeom prst="rect">
          <a:avLst/>
        </a:prstGeom>
        <a:solidFill>
          <a:schemeClr val="accent2">
            <a:hueOff val="1121052"/>
            <a:satOff val="-1191"/>
            <a:lumOff val="915"/>
            <a:alphaOff val="0"/>
          </a:schemeClr>
        </a:solidFill>
        <a:ln w="15875" cap="flat" cmpd="sng" algn="ctr">
          <a:solidFill>
            <a:schemeClr val="accent2">
              <a:hueOff val="1121052"/>
              <a:satOff val="-1191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b="0" i="0" kern="1200"/>
            <a:t>Project Overview: Cryptography CLI Tool</a:t>
          </a:r>
          <a:endParaRPr lang="en-US" sz="1800" kern="1200"/>
        </a:p>
      </dsp:txBody>
      <dsp:txXfrm>
        <a:off x="2820479" y="204698"/>
        <a:ext cx="2470500" cy="621168"/>
      </dsp:txXfrm>
    </dsp:sp>
    <dsp:sp modelId="{5062A672-83EB-4609-9EF2-D8F7682F93ED}">
      <dsp:nvSpPr>
        <dsp:cNvPr id="0" name=""/>
        <dsp:cNvSpPr/>
      </dsp:nvSpPr>
      <dsp:spPr>
        <a:xfrm>
          <a:off x="2820479" y="825866"/>
          <a:ext cx="2470500" cy="3162240"/>
        </a:xfrm>
        <a:prstGeom prst="rect">
          <a:avLst/>
        </a:prstGeom>
        <a:solidFill>
          <a:schemeClr val="accent2">
            <a:tint val="40000"/>
            <a:alpha val="90000"/>
            <a:hueOff val="1394490"/>
            <a:satOff val="476"/>
            <a:lumOff val="146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394490"/>
              <a:satOff val="476"/>
              <a:lumOff val="1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800" b="0" i="0" kern="1200"/>
            <a:t>CLI tool for experimenting with encryption/decryption.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800" b="0" i="0" kern="1200"/>
            <a:t>Implements Playfair, Rail Fence, and Product Ciphers.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800" b="0" i="0" kern="1200"/>
            <a:t>RSA key exchange for secure communication.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800" b="0" i="0" kern="1200"/>
            <a:t>AES/Triple DES for symmetric encryption.</a:t>
          </a:r>
          <a:endParaRPr lang="en-US" sz="1800" kern="1200"/>
        </a:p>
      </dsp:txBody>
      <dsp:txXfrm>
        <a:off x="2820479" y="825866"/>
        <a:ext cx="2470500" cy="3162240"/>
      </dsp:txXfrm>
    </dsp:sp>
    <dsp:sp modelId="{FE2D8BAE-BF42-4EC2-826D-333262FAAFD5}">
      <dsp:nvSpPr>
        <dsp:cNvPr id="0" name=""/>
        <dsp:cNvSpPr/>
      </dsp:nvSpPr>
      <dsp:spPr>
        <a:xfrm>
          <a:off x="5636849" y="204698"/>
          <a:ext cx="2470500" cy="621168"/>
        </a:xfrm>
        <a:prstGeom prst="rect">
          <a:avLst/>
        </a:prstGeom>
        <a:solidFill>
          <a:schemeClr val="accent2">
            <a:hueOff val="2242103"/>
            <a:satOff val="-2381"/>
            <a:lumOff val="1830"/>
            <a:alphaOff val="0"/>
          </a:schemeClr>
        </a:solidFill>
        <a:ln w="15875" cap="flat" cmpd="sng" algn="ctr">
          <a:solidFill>
            <a:schemeClr val="accent2">
              <a:hueOff val="2242103"/>
              <a:satOff val="-2381"/>
              <a:lumOff val="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b="0" i="0" kern="1200"/>
            <a:t>Investigation Focus</a:t>
          </a:r>
          <a:endParaRPr lang="en-US" sz="1800" kern="1200"/>
        </a:p>
      </dsp:txBody>
      <dsp:txXfrm>
        <a:off x="5636849" y="204698"/>
        <a:ext cx="2470500" cy="621168"/>
      </dsp:txXfrm>
    </dsp:sp>
    <dsp:sp modelId="{CEC53065-F491-4302-94B8-7F3F76EB15BE}">
      <dsp:nvSpPr>
        <dsp:cNvPr id="0" name=""/>
        <dsp:cNvSpPr/>
      </dsp:nvSpPr>
      <dsp:spPr>
        <a:xfrm>
          <a:off x="5636849" y="825866"/>
          <a:ext cx="2470500" cy="3162240"/>
        </a:xfrm>
        <a:prstGeom prst="rect">
          <a:avLst/>
        </a:prstGeom>
        <a:solidFill>
          <a:schemeClr val="accent2">
            <a:tint val="40000"/>
            <a:alpha val="90000"/>
            <a:hueOff val="2788980"/>
            <a:satOff val="952"/>
            <a:lumOff val="293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788980"/>
              <a:satOff val="952"/>
              <a:lumOff val="2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800" b="0" i="0" kern="1200"/>
            <a:t>Testing speed and security of encryption/decryption protocols.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800" b="0" i="0" kern="1200"/>
            <a:t>Analyzing weaknesses of classical ciphers.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800" b="0" i="0" kern="1200"/>
            <a:t>Evaluating security of modern hybrid encryption.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800" b="0" i="0" kern="1200"/>
            <a:t>Studying impact of data errors on encrypted data.</a:t>
          </a:r>
          <a:endParaRPr lang="en-US" sz="1800" kern="1200"/>
        </a:p>
      </dsp:txBody>
      <dsp:txXfrm>
        <a:off x="5636849" y="825866"/>
        <a:ext cx="2470500" cy="3162240"/>
      </dsp:txXfrm>
    </dsp:sp>
    <dsp:sp modelId="{1105A840-1064-423F-8B93-A9DAA2D9E6F2}">
      <dsp:nvSpPr>
        <dsp:cNvPr id="0" name=""/>
        <dsp:cNvSpPr/>
      </dsp:nvSpPr>
      <dsp:spPr>
        <a:xfrm>
          <a:off x="8453219" y="204698"/>
          <a:ext cx="2470500" cy="621168"/>
        </a:xfrm>
        <a:prstGeom prst="rect">
          <a:avLst/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accent2">
              <a:hueOff val="3363155"/>
              <a:satOff val="-3572"/>
              <a:lumOff val="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b="0" i="0" kern="1200"/>
            <a:t>Key Benefit</a:t>
          </a:r>
          <a:endParaRPr lang="en-US" sz="1800" kern="1200"/>
        </a:p>
      </dsp:txBody>
      <dsp:txXfrm>
        <a:off x="8453219" y="204698"/>
        <a:ext cx="2470500" cy="621168"/>
      </dsp:txXfrm>
    </dsp:sp>
    <dsp:sp modelId="{F320C19C-FD72-4816-9828-6BE8E94EDCAC}">
      <dsp:nvSpPr>
        <dsp:cNvPr id="0" name=""/>
        <dsp:cNvSpPr/>
      </dsp:nvSpPr>
      <dsp:spPr>
        <a:xfrm>
          <a:off x="8453219" y="825866"/>
          <a:ext cx="2470500" cy="3162240"/>
        </a:xfrm>
        <a:prstGeom prst="rect">
          <a:avLst/>
        </a:prstGeom>
        <a:solidFill>
          <a:schemeClr val="accent2">
            <a:tint val="40000"/>
            <a:alpha val="90000"/>
            <a:hueOff val="4183470"/>
            <a:satOff val="1428"/>
            <a:lumOff val="43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4183470"/>
              <a:satOff val="1428"/>
              <a:lumOff val="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800" b="0" i="0" kern="1200"/>
            <a:t>Provides a practical, real-world understanding of cryptography.</a:t>
          </a:r>
          <a:endParaRPr lang="en-US" sz="1800" kern="1200"/>
        </a:p>
      </dsp:txBody>
      <dsp:txXfrm>
        <a:off x="8453219" y="825866"/>
        <a:ext cx="2470500" cy="3162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F1A76-171D-4332-BF98-9D817BF201FF}">
      <dsp:nvSpPr>
        <dsp:cNvPr id="0" name=""/>
        <dsp:cNvSpPr/>
      </dsp:nvSpPr>
      <dsp:spPr>
        <a:xfrm>
          <a:off x="0" y="19229"/>
          <a:ext cx="10393679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b="1" kern="1200"/>
            <a:t>Rail Fence Cipher (Transposition Cipher)</a:t>
          </a:r>
          <a:endParaRPr lang="en-US" sz="2400" kern="1200"/>
        </a:p>
      </dsp:txBody>
      <dsp:txXfrm>
        <a:off x="27415" y="46644"/>
        <a:ext cx="10338849" cy="506769"/>
      </dsp:txXfrm>
    </dsp:sp>
    <dsp:sp modelId="{65DFA024-4FB6-440F-B738-9C16C0AF6182}">
      <dsp:nvSpPr>
        <dsp:cNvPr id="0" name=""/>
        <dsp:cNvSpPr/>
      </dsp:nvSpPr>
      <dsp:spPr>
        <a:xfrm>
          <a:off x="0" y="580829"/>
          <a:ext cx="10393679" cy="3030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999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900" b="1" kern="1200"/>
            <a:t>Encryption Process</a:t>
          </a:r>
          <a:r>
            <a:rPr lang="en-MY" sz="1900" kern="1200"/>
            <a:t>: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900" kern="1200"/>
            <a:t>Choose rail depth (number of rows).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900" kern="1200"/>
            <a:t>Write plaintext in zigzag pattern across rows.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900" kern="1200"/>
            <a:t>Read ciphertext row-wise.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900" b="1" kern="1200"/>
            <a:t>Decryption</a:t>
          </a:r>
          <a:r>
            <a:rPr lang="en-MY" sz="1900" kern="1200"/>
            <a:t>: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900" kern="1200"/>
            <a:t>Recreate zigzag pattern and read letters in the same sequence.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900" b="1" kern="1200"/>
            <a:t>Security</a:t>
          </a:r>
          <a:r>
            <a:rPr lang="en-MY" sz="1900" kern="1200"/>
            <a:t>: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900" kern="1200"/>
            <a:t>Harder to crack than simple ciphers.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900" kern="1200"/>
            <a:t>Vulnerable to pattern recognition attacks.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900" kern="1200"/>
            <a:t>Can be combined with substitution ciphers for better security.</a:t>
          </a:r>
          <a:endParaRPr lang="en-US" sz="1900" kern="1200"/>
        </a:p>
      </dsp:txBody>
      <dsp:txXfrm>
        <a:off x="0" y="580829"/>
        <a:ext cx="10393679" cy="3030480"/>
      </dsp:txXfrm>
    </dsp:sp>
    <dsp:sp modelId="{0D9696EC-9BC4-4DF1-8FAA-8DA3B1F207BB}">
      <dsp:nvSpPr>
        <dsp:cNvPr id="0" name=""/>
        <dsp:cNvSpPr/>
      </dsp:nvSpPr>
      <dsp:spPr>
        <a:xfrm>
          <a:off x="0" y="3611310"/>
          <a:ext cx="10393679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b="1" kern="1200"/>
            <a:t>Product Cipher (Playfair + Rail Fence)</a:t>
          </a:r>
          <a:endParaRPr lang="en-US" sz="2400" kern="1200"/>
        </a:p>
      </dsp:txBody>
      <dsp:txXfrm>
        <a:off x="27415" y="3638725"/>
        <a:ext cx="10338849" cy="506769"/>
      </dsp:txXfrm>
    </dsp:sp>
    <dsp:sp modelId="{80161CA6-5DB2-437A-A7DA-647A3F0F8F7B}">
      <dsp:nvSpPr>
        <dsp:cNvPr id="0" name=""/>
        <dsp:cNvSpPr/>
      </dsp:nvSpPr>
      <dsp:spPr>
        <a:xfrm>
          <a:off x="0" y="4172910"/>
          <a:ext cx="10393679" cy="151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999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900" b="1" kern="1200"/>
            <a:t>Process</a:t>
          </a:r>
          <a:r>
            <a:rPr lang="en-MY" sz="1900" kern="1200"/>
            <a:t>: Combines Playfair (substitution) and Rail Fence (transposition).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900" b="1" kern="1200"/>
            <a:t>Security Benefits</a:t>
          </a:r>
          <a:r>
            <a:rPr lang="en-MY" sz="1900" kern="1200"/>
            <a:t>: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900" kern="1200"/>
            <a:t>Playfair disguises letter frequencies.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900" kern="1200"/>
            <a:t>Rail Fence disrupts character order.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900" kern="1200"/>
            <a:t>More resistant to traditional cryptanalysis.</a:t>
          </a:r>
          <a:endParaRPr lang="en-US" sz="1900" kern="1200"/>
        </a:p>
      </dsp:txBody>
      <dsp:txXfrm>
        <a:off x="0" y="4172910"/>
        <a:ext cx="10393679" cy="1515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8D7C4-1691-4581-9A01-C74A6137178E}">
      <dsp:nvSpPr>
        <dsp:cNvPr id="0" name=""/>
        <dsp:cNvSpPr/>
      </dsp:nvSpPr>
      <dsp:spPr>
        <a:xfrm>
          <a:off x="0" y="346671"/>
          <a:ext cx="10515600" cy="47816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2300" b="1" kern="1200"/>
            <a:t>Process</a:t>
          </a:r>
          <a:r>
            <a:rPr lang="en-US" sz="2300" kern="1200"/>
            <a:t>: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Key Expansion: Generates multiple round keys.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Initial Round: Adds first-round key.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Main Rounds (10 rounds for AES-128):</a:t>
          </a:r>
        </a:p>
        <a:p>
          <a:pPr marL="685800" lvl="3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SubBytes</a:t>
          </a:r>
          <a:r>
            <a:rPr lang="en-US" sz="2300" kern="1200"/>
            <a:t>: Byte substitution using S-box.</a:t>
          </a:r>
        </a:p>
        <a:p>
          <a:pPr marL="685800" lvl="3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ShiftRows</a:t>
          </a:r>
          <a:r>
            <a:rPr lang="en-US" sz="2300" kern="1200"/>
            <a:t>: Left shift for diffusion.</a:t>
          </a:r>
        </a:p>
        <a:p>
          <a:pPr marL="685800" lvl="3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err="1"/>
            <a:t>MixColumns</a:t>
          </a:r>
          <a:r>
            <a:rPr lang="en-US" sz="2300" kern="1200"/>
            <a:t>: Column mixing for further diffusion.</a:t>
          </a:r>
        </a:p>
        <a:p>
          <a:pPr marL="685800" lvl="3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AddRoundKey</a:t>
          </a:r>
          <a:r>
            <a:rPr lang="en-US" sz="2300" kern="1200"/>
            <a:t>: XOR with the round key.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Final Round: No MixColumns.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2300" b="1" kern="1200"/>
            <a:t>Security</a:t>
          </a:r>
          <a:r>
            <a:rPr lang="en-US" sz="2300" kern="1200"/>
            <a:t>: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Resistant to brute-force due to large key sizes (128, 192, 256 bits).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Efficient and widely used in SSL/TLS and other applications.</a:t>
          </a:r>
        </a:p>
      </dsp:txBody>
      <dsp:txXfrm>
        <a:off x="0" y="346671"/>
        <a:ext cx="10515600" cy="4781699"/>
      </dsp:txXfrm>
    </dsp:sp>
    <dsp:sp modelId="{47935122-7F31-423B-B014-197319AB4022}">
      <dsp:nvSpPr>
        <dsp:cNvPr id="0" name=""/>
        <dsp:cNvSpPr/>
      </dsp:nvSpPr>
      <dsp:spPr>
        <a:xfrm>
          <a:off x="525780" y="7191"/>
          <a:ext cx="73609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AES (Advanced Encryption Standard)</a:t>
          </a:r>
          <a:endParaRPr lang="en-US" sz="2300" kern="1200"/>
        </a:p>
      </dsp:txBody>
      <dsp:txXfrm>
        <a:off x="558924" y="40335"/>
        <a:ext cx="729463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05B7D-2860-4FE3-A242-F9CE107CEF3D}" type="datetimeFigureOut">
              <a:rPr lang="en-MY" smtClean="0"/>
              <a:t>18/2/2025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17DDE-8BF5-4519-962E-90B5BE55490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588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17DDE-8BF5-4519-962E-90B5BE55490F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83538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37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9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663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082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86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520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64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25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99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1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0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14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74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3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75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3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5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E1E51-467C-46AA-D036-9D5A0857B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0300" y="2788638"/>
            <a:ext cx="7606393" cy="22450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CCS6314 Cryptography and Data Security Assignment 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Group B </a:t>
            </a:r>
            <a:br>
              <a:rPr lang="en-US" sz="2800" kern="1200" dirty="0"/>
            </a:br>
            <a:br>
              <a:rPr lang="en-US" sz="2800" kern="1200" dirty="0"/>
            </a:br>
            <a:endParaRPr lang="en-US" sz="2800" kern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59DF1-0E8B-70AD-4041-138999FB8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2235" y="3529934"/>
            <a:ext cx="6111979" cy="1820741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algn="l"/>
            <a:r>
              <a:rPr lang="en-US" sz="2200"/>
              <a:t>Group Member Lists: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Wong Zhi Lin 1201203299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Cheah Wei Yan 1201203703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Chay Chun Keat 1211200378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Dylan Cheng Zhi Xin 1211200579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C29E93-7C19-5F15-194E-9DA05DE62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9771" y="88100"/>
            <a:ext cx="9381983" cy="2700297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675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AF7B-2EFD-1F4D-D4BC-2F625B5F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 of Classical Symmetric Ciphers </a:t>
            </a:r>
            <a:b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BD0C-F035-DFA7-E4CF-2C35942C8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397" y="3684104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Playfair Cipher Implementation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703C14-F910-F873-968B-26AFFD7E7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13228"/>
            <a:ext cx="7214616" cy="400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76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6834C47C-C9A3-D3AD-2008-1E7A6382B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3" b="3452"/>
          <a:stretch/>
        </p:blipFill>
        <p:spPr bwMode="auto">
          <a:xfrm>
            <a:off x="643467" y="1606652"/>
            <a:ext cx="5294716" cy="364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93F5AF61-8AA4-8BD1-4DA9-0E9388179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4" r="-3" b="7029"/>
          <a:stretch/>
        </p:blipFill>
        <p:spPr bwMode="auto">
          <a:xfrm>
            <a:off x="6253817" y="1632825"/>
            <a:ext cx="5294715" cy="359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662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1F68651E-451F-E8E7-E3C6-AE1113687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4666" y="643467"/>
            <a:ext cx="9482667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20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DF63-495E-A37B-32F9-5D350683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10" y="1119735"/>
            <a:ext cx="3692326" cy="30036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Rail Fence Cipher Implementation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F60E79F-3134-B054-741B-FA9329AB60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4286" y="1119735"/>
            <a:ext cx="7514626" cy="441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946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D0F77D32-CF38-C06E-07B4-35B3841E9A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0473" y="781573"/>
            <a:ext cx="4489053" cy="511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7497947-1F28-DE79-3CE6-1D5CD8532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4485" y="2284535"/>
            <a:ext cx="5383701" cy="195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003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E3BC-3F1D-1F06-17B8-98058E13A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Product Cipher Implementation – Playfair + Rail Fence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A5B426A-B18C-C649-D9AB-20A3AE1AD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4052" y="1456789"/>
            <a:ext cx="6606419" cy="421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407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2274-5782-D4FD-9749-AD9DB4512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en-MY" sz="3800"/>
              <a:t>Implementation of Modern Cryptograhy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0F404-A9AE-CD6A-6001-C9F748D2E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722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MY" sz="2200"/>
              <a:t>RSA Key Exchange Implementation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3F2F954-E4B2-B015-09E2-CC67482D6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5034" y="640080"/>
            <a:ext cx="6802244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719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131948E4-0157-89ED-4B88-824EB97A6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002" y="724013"/>
            <a:ext cx="6108291" cy="5409287"/>
          </a:xfrm>
        </p:spPr>
      </p:pic>
    </p:spTree>
    <p:extLst>
      <p:ext uri="{BB962C8B-B14F-4D97-AF65-F5344CB8AC3E}">
        <p14:creationId xmlns:p14="http://schemas.microsoft.com/office/powerpoint/2010/main" val="902176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FD101-F265-67D5-3239-CFDBB1C8F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AES Encryption Implementation –CBC Mode</a:t>
            </a:r>
          </a:p>
        </p:txBody>
      </p:sp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95E31C8-FC79-B26A-5F56-1AA24E8BB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16" y="638596"/>
            <a:ext cx="6684140" cy="561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36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CB48236-5FB2-0DE9-1E4F-E60864EAF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104" y="671169"/>
            <a:ext cx="6211845" cy="1684381"/>
          </a:xfrm>
        </p:spPr>
      </p:pic>
      <p:pic>
        <p:nvPicPr>
          <p:cNvPr id="5" name="Picture 4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86D91654-2B00-062B-16C3-3E827F1AE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737" y="1908604"/>
            <a:ext cx="5693634" cy="445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1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6E0F-00BC-2A0B-66EF-255DE78F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83" y="9584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MY" sz="4000">
                <a:solidFill>
                  <a:schemeClr val="tx1"/>
                </a:solidFill>
              </a:rPr>
              <a:t>Introduction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34C8E06-957B-D05E-5052-A87C353EC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33938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3051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EE0E-D1FD-7178-D6CB-6954FC3C0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36" y="0"/>
            <a:ext cx="10018713" cy="1752599"/>
          </a:xfrm>
        </p:spPr>
        <p:txBody>
          <a:bodyPr/>
          <a:lstStyle/>
          <a:p>
            <a:pPr algn="ctr"/>
            <a:r>
              <a:rPr lang="en-MY"/>
              <a:t>Comparison and Discussion of the Result</a:t>
            </a:r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70E36C6-BE86-3DA3-349E-47BEF61FA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157915"/>
              </p:ext>
            </p:extLst>
          </p:nvPr>
        </p:nvGraphicFramePr>
        <p:xfrm>
          <a:off x="630555" y="1551051"/>
          <a:ext cx="10924539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1513">
                  <a:extLst>
                    <a:ext uri="{9D8B030D-6E8A-4147-A177-3AD203B41FA5}">
                      <a16:colId xmlns:a16="http://schemas.microsoft.com/office/drawing/2014/main" val="1464022963"/>
                    </a:ext>
                  </a:extLst>
                </a:gridCol>
                <a:gridCol w="3641513">
                  <a:extLst>
                    <a:ext uri="{9D8B030D-6E8A-4147-A177-3AD203B41FA5}">
                      <a16:colId xmlns:a16="http://schemas.microsoft.com/office/drawing/2014/main" val="1543024791"/>
                    </a:ext>
                  </a:extLst>
                </a:gridCol>
                <a:gridCol w="3641513">
                  <a:extLst>
                    <a:ext uri="{9D8B030D-6E8A-4147-A177-3AD203B41FA5}">
                      <a16:colId xmlns:a16="http://schemas.microsoft.com/office/drawing/2014/main" val="2413340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900" b="0" i="0" u="none" strike="noStrike" cap="all" noProof="0">
                          <a:solidFill>
                            <a:srgbClr val="000000"/>
                          </a:solidFill>
                          <a:latin typeface="Neue Haas Grotesk Text Pro"/>
                        </a:rPr>
                        <a:t>Playfair Cipher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900" b="0" i="0" u="none" strike="noStrike" cap="all" noProof="0">
                          <a:solidFill>
                            <a:srgbClr val="000000"/>
                          </a:solidFill>
                          <a:latin typeface="Neue Haas Grotesk Text Pro"/>
                        </a:rPr>
                      </a:br>
                      <a:r>
                        <a:rPr lang="en-US" sz="1900" b="0" i="0" u="none" strike="noStrike" cap="all" noProof="0">
                          <a:solidFill>
                            <a:srgbClr val="000000"/>
                          </a:solidFill>
                          <a:latin typeface="Neue Haas Grotesk Text Pro"/>
                        </a:rPr>
                        <a:t>Rail Fence Cipher (Depth=3)</a:t>
                      </a:r>
                      <a:endParaRPr lang="en-US" sz="1900" b="0" i="0" u="none" strike="noStrike" noProof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all" noProof="0">
                          <a:solidFill>
                            <a:srgbClr val="000000"/>
                          </a:solidFill>
                          <a:latin typeface="Neue Haas Grotesk Text Pro"/>
                        </a:rPr>
                        <a:t>Product Cipher (Playfair + Rail Fence)</a:t>
                      </a:r>
                      <a:endParaRPr lang="en-US" sz="2000" b="0" i="0" u="none" strike="noStrike" noProof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002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Neue Haas Grotesk Text Pro"/>
                        </a:rPr>
                        <a:t>Substitution-based encryption using a 5×5 matrix</a:t>
                      </a:r>
                    </a:p>
                    <a:p>
                      <a:pPr marL="285750" marR="0" lvl="0" indent="-285750" algn="l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Neue Haas Grotesk Text Pro"/>
                        </a:rPr>
                        <a:t>Fast encryption &amp; decryption (~1 </a:t>
                      </a:r>
                      <a:r>
                        <a:rPr lang="en-US" sz="2000" b="0" i="0" u="none" strike="noStrike" noProof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ms</a:t>
                      </a: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Neue Haas Grotesk Text Pro"/>
                        </a:rPr>
                        <a:t>)</a:t>
                      </a:r>
                    </a:p>
                    <a:p>
                      <a:pPr marL="285750" marR="0" lvl="0" indent="-285750" algn="l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Neue Haas Grotesk Text Pro"/>
                        </a:rPr>
                        <a:t>Weakness: Susceptible to frequency analysis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Neue Haas Grotesk Text Pro"/>
                        </a:rPr>
                        <a:t>Transposition-based encryption in a zigzag pattern</a:t>
                      </a:r>
                    </a:p>
                    <a:p>
                      <a:pPr marL="285750" marR="0" lvl="0" indent="-285750" algn="l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Neue Haas Grotesk Text Pro"/>
                        </a:rPr>
                        <a:t>Very fast encryption &amp; decryption (~0 </a:t>
                      </a:r>
                      <a:r>
                        <a:rPr lang="en-US" sz="2000" b="0" i="0" u="none" strike="noStrike" noProof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ms</a:t>
                      </a: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Neue Haas Grotesk Text Pro"/>
                        </a:rPr>
                        <a:t>)</a:t>
                      </a:r>
                    </a:p>
                    <a:p>
                      <a:pPr marL="285750" marR="0" lvl="0" indent="-285750" algn="l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Neue Haas Grotesk Text Pro"/>
                        </a:rPr>
                        <a:t>Weakness: Easily broken by brute-force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Neue Haas Grotesk Text Pro"/>
                        </a:rPr>
                        <a:t>Combination of substitution &amp; transposition</a:t>
                      </a:r>
                    </a:p>
                    <a:p>
                      <a:pPr marL="285750" marR="0" lvl="0" indent="-285750" algn="l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Neue Haas Grotesk Text Pro"/>
                        </a:rPr>
                        <a:t>Improved security over individual ciphers</a:t>
                      </a:r>
                    </a:p>
                    <a:p>
                      <a:pPr marL="285750" marR="0" lvl="0" indent="-285750" algn="l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Neue Haas Grotesk Text Pro"/>
                        </a:rPr>
                        <a:t>Weakness: Still vulnerable to modern cryptanalysis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12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156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4D01-956E-3451-5E38-23AF1EEA3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85" y="424543"/>
            <a:ext cx="10018713" cy="1752599"/>
          </a:xfrm>
        </p:spPr>
        <p:txBody>
          <a:bodyPr/>
          <a:lstStyle/>
          <a:p>
            <a:pPr algn="ctr"/>
            <a:r>
              <a:rPr lang="en-MY"/>
              <a:t>Comparison and Discussion of the Result</a:t>
            </a:r>
            <a:endParaRPr lang="en-US" b="0"/>
          </a:p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5517D-3170-01EC-980D-A29ED7AD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AFE5-8DEB-4A1F-909A-8843276E531A}" type="datetime1">
              <a:rPr lang="en-US"/>
              <a:t>2/18/2025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FCFC1-6807-6353-72F1-9C713227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01791-EB6D-7AB4-83ED-166DDCD5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21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4334066-39E4-24D0-084F-8EA63BC0A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83379"/>
              </p:ext>
            </p:extLst>
          </p:nvPr>
        </p:nvGraphicFramePr>
        <p:xfrm>
          <a:off x="782320" y="1584960"/>
          <a:ext cx="10403890" cy="4293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1945">
                  <a:extLst>
                    <a:ext uri="{9D8B030D-6E8A-4147-A177-3AD203B41FA5}">
                      <a16:colId xmlns:a16="http://schemas.microsoft.com/office/drawing/2014/main" val="1012330348"/>
                    </a:ext>
                  </a:extLst>
                </a:gridCol>
                <a:gridCol w="5201945">
                  <a:extLst>
                    <a:ext uri="{9D8B030D-6E8A-4147-A177-3AD203B41FA5}">
                      <a16:colId xmlns:a16="http://schemas.microsoft.com/office/drawing/2014/main" val="3584999838"/>
                    </a:ext>
                  </a:extLst>
                </a:gridCol>
              </a:tblGrid>
              <a:tr h="74161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 dirty="0">
                          <a:latin typeface="Neue Haas Grotesk Text Pro"/>
                        </a:rPr>
                        <a:t>RSA Key Exchange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 dirty="0">
                          <a:latin typeface="Neue Haas Grotesk Text Pro"/>
                        </a:rPr>
                        <a:t>AES (CBC Mode)</a:t>
                      </a:r>
                      <a:endParaRPr lang="en-US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6365696"/>
                  </a:ext>
                </a:extLst>
              </a:tr>
              <a:tr h="3551923"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2400" b="0" i="0" u="none" strike="noStrike" noProof="0" dirty="0">
                          <a:latin typeface="Neue Haas Grotesk Text Pro"/>
                        </a:rPr>
                        <a:t>Used for secure key distribution (asymmetric encryption)</a:t>
                      </a:r>
                    </a:p>
                    <a:p>
                      <a:pPr marL="0" lvl="0" indent="0">
                        <a:buNone/>
                      </a:pPr>
                      <a:endParaRPr lang="en-US" sz="2400" b="0" i="0" u="none" strike="noStrike" noProof="0">
                        <a:latin typeface="Neue Haas Grotesk Text Pro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2400" b="0" i="0" u="none" strike="noStrike" noProof="0" dirty="0">
                          <a:latin typeface="Neue Haas Grotesk Text Pro"/>
                        </a:rPr>
                        <a:t>Based on the difficulty of factoring large prime numbers</a:t>
                      </a:r>
                    </a:p>
                    <a:p>
                      <a:pPr marL="0" lvl="0" indent="0">
                        <a:buNone/>
                      </a:pPr>
                      <a:endParaRPr lang="en-US" sz="2400" b="0" i="0" u="none" strike="noStrike" noProof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2400" b="0" i="0" u="none" strike="noStrike" noProof="0" dirty="0">
                          <a:latin typeface="Neue Haas Grotesk Text Pro"/>
                        </a:rPr>
                        <a:t>Weakness: Slow and not suitable for encrypting large data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2400" b="0" i="0" u="none" strike="noStrike" noProof="0" dirty="0">
                          <a:latin typeface="Neue Haas Grotesk Text Pro"/>
                        </a:rPr>
                        <a:t>Symmetric encryption with high security and fast processing</a:t>
                      </a:r>
                    </a:p>
                    <a:p>
                      <a:pPr marL="0" lvl="0" indent="0">
                        <a:buNone/>
                      </a:pPr>
                      <a:endParaRPr lang="en-US" sz="2400" b="0" i="0" u="none" strike="noStrike" noProof="0">
                        <a:latin typeface="Neue Haas Grotesk Text Pro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2400" b="0" i="0" u="none" strike="noStrike" noProof="0" dirty="0">
                          <a:latin typeface="Neue Haas Grotesk Text Pro"/>
                        </a:rPr>
                        <a:t>Encrypts data in fixed 128-bit blocks</a:t>
                      </a:r>
                    </a:p>
                    <a:p>
                      <a:pPr marL="0" lvl="0" indent="0">
                        <a:buNone/>
                      </a:pPr>
                      <a:endParaRPr lang="en-US" sz="2400" b="0" i="0" u="none" strike="noStrike" noProof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2400" b="0" i="0" u="none" strike="noStrike" noProof="0" dirty="0">
                          <a:latin typeface="Neue Haas Grotesk Text Pro"/>
                        </a:rPr>
                        <a:t>Weakness: Sensitive to bit errors (error propagation in CBC mode)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698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181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1980-64F5-F68E-46F4-15CA7E414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866" y="1552575"/>
            <a:ext cx="10018713" cy="1752599"/>
          </a:xfrm>
        </p:spPr>
        <p:txBody>
          <a:bodyPr/>
          <a:lstStyle/>
          <a:p>
            <a:pPr algn="ctr"/>
            <a:r>
              <a:rPr lang="en-MY"/>
              <a:t>Comparison and Discussion of the Result</a:t>
            </a:r>
            <a:endParaRPr lang="en-US" b="0"/>
          </a:p>
          <a:p>
            <a:endParaRPr lang="en-US" b="0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31365-249A-BE41-14A4-701B73099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0" y="2425699"/>
            <a:ext cx="10018713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Classical ciphers (Playfair, Rail Fence) are fast but weak</a:t>
            </a:r>
          </a:p>
          <a:p>
            <a:r>
              <a:rPr lang="en-US" sz="2400">
                <a:ea typeface="+mn-lt"/>
                <a:cs typeface="+mn-lt"/>
              </a:rPr>
              <a:t>Product Cipher improves security but still not practical for modern use</a:t>
            </a:r>
          </a:p>
          <a:p>
            <a:r>
              <a:rPr lang="en-US" sz="2400">
                <a:ea typeface="+mn-lt"/>
                <a:cs typeface="+mn-lt"/>
              </a:rPr>
              <a:t>RSA is great for key exchange but slow for large data</a:t>
            </a:r>
          </a:p>
          <a:p>
            <a:r>
              <a:rPr lang="en-US" sz="2400">
                <a:ea typeface="+mn-lt"/>
                <a:cs typeface="+mn-lt"/>
              </a:rPr>
              <a:t>AES is efficient &amp; highly secure, but sensitive to bit errors</a:t>
            </a:r>
          </a:p>
          <a:p>
            <a:r>
              <a:rPr lang="en-US" sz="2400">
                <a:ea typeface="+mn-lt"/>
                <a:cs typeface="+mn-lt"/>
              </a:rPr>
              <a:t>Best practice: Use hybrid encryption (RSA for key exchange + AES for data encryption)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4A81B-301B-CA80-3475-80EDF1F7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902B-80FB-47F5-A84B-876E23F0FBDB}" type="datetime1"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72704-8C1D-B184-EC1A-34075F70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A5CBA-7D5F-DC00-173A-6F9E38B1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931054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0A81-BB94-5447-1B56-90DDC3BE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1F68C-1590-20EF-2230-65ADCD38F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MY">
                <a:ea typeface="+mn-lt"/>
                <a:cs typeface="+mn-lt"/>
              </a:rPr>
              <a:t>Hybrid encryption (RSA for key exchange + AES for data encryption) is the best approach for secure digital communication</a:t>
            </a:r>
          </a:p>
          <a:p>
            <a:r>
              <a:rPr lang="en-MY">
                <a:ea typeface="+mn-lt"/>
                <a:cs typeface="+mn-lt"/>
              </a:rPr>
              <a:t>Cryptographic methods must balance security, performance, and application needs</a:t>
            </a:r>
          </a:p>
          <a:p>
            <a:r>
              <a:rPr lang="en-MY">
                <a:ea typeface="+mn-lt"/>
                <a:cs typeface="+mn-lt"/>
              </a:rPr>
              <a:t>Encryption research is crucial for enhancing security measures and combating emerging threats</a:t>
            </a:r>
          </a:p>
          <a:p>
            <a:r>
              <a:rPr lang="en-MY">
                <a:ea typeface="+mn-lt"/>
                <a:cs typeface="+mn-lt"/>
              </a:rPr>
              <a:t>Understanding cryptography helps in making informed decisions for real-world cybersecurity applications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7381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D057-FC5F-6906-B14C-6BF1FD54F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MY">
                <a:solidFill>
                  <a:schemeClr val="tx1"/>
                </a:solidFill>
              </a:rPr>
              <a:t>Background Study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8AD2B0A-B57A-5450-556C-496B6C9F8B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957943"/>
            <a:ext cx="6906491" cy="52190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15870" bIns="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Background study in cryptography involves understanding its evolution from classical methods to modern standards.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Classical Cryptography:</a:t>
            </a:r>
          </a:p>
          <a:p>
            <a:pPr>
              <a:spcAft>
                <a:spcPts val="600"/>
              </a:spcAft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Relies on </a:t>
            </a:r>
            <a:r>
              <a:rPr kumimoji="0" lang="en-US" altLang="en-US" sz="1500" b="0" i="0" u="sng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substitution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500" b="0" i="0" u="sng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transposition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ciphers.</a:t>
            </a:r>
          </a:p>
          <a:p>
            <a:pPr>
              <a:spcAft>
                <a:spcPts val="600"/>
              </a:spcAft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Substitution ciphers replace plaintext characters with different symbols based on a key.</a:t>
            </a:r>
          </a:p>
          <a:p>
            <a:pPr>
              <a:spcAft>
                <a:spcPts val="600"/>
              </a:spcAft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Transposition ciphers shuffle the characters of the message.</a:t>
            </a:r>
          </a:p>
          <a:p>
            <a:pPr>
              <a:spcAft>
                <a:spcPts val="600"/>
              </a:spcAft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Examples include the Playfair cipher and Rail Fence cipher.</a:t>
            </a:r>
          </a:p>
          <a:p>
            <a:pPr>
              <a:spcAft>
                <a:spcPts val="600"/>
              </a:spcAft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Classical methods are vulnerable to frequency analysis and brute-force attacks due to advances in computing.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Playfair Cipher:</a:t>
            </a:r>
          </a:p>
          <a:p>
            <a:pPr>
              <a:spcAft>
                <a:spcPts val="600"/>
              </a:spcAft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 substitution cipher that encrypts pairs of letters using a 5x5 key matrix.</a:t>
            </a:r>
          </a:p>
          <a:p>
            <a:pPr>
              <a:spcAft>
                <a:spcPts val="600"/>
              </a:spcAft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More secure than simple monoalphabetic ciphers but still vulnerable to modern computational techniques.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Rail Fence Cipher:</a:t>
            </a:r>
          </a:p>
          <a:p>
            <a:pPr>
              <a:spcAft>
                <a:spcPts val="600"/>
              </a:spcAft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 transposition cipher that writes plaintext in a zigzag pattern and reads it row by row.</a:t>
            </a:r>
          </a:p>
          <a:p>
            <a:pPr>
              <a:spcAft>
                <a:spcPts val="600"/>
              </a:spcAft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Disrupts character placement but can be decrypted relatively easily.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07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B9C4E-698C-12D7-A8CF-7538A79C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6781" y="633906"/>
            <a:ext cx="6906491" cy="5585619"/>
          </a:xfrm>
        </p:spPr>
        <p:txBody>
          <a:bodyPr anchor="ctr">
            <a:normAutofit fontScale="925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Product Ciphers: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Combine Playfair and Rail Fence ciphers for stronger protection using both substitution and transposition.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Modern Cryptography: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Uses symmetric and asymmetric encryption methods for stronger security.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Symmetric encryption uses the same key for encryption and decryption, examples include AES and Triple DES[1].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Asymmetric encryption (public-key cryptography) uses a pair of keys: a public key for encryption and a private key for decryption; an example is RSA.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RSA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solves the key distribution problem by securely transporting symmetric keys.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 Integrity: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Bit errors during ciphertext transmission can compromise security.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>
                <a:latin typeface="Arial" panose="020B0604020202020204" pitchFamily="34" charset="0"/>
              </a:rPr>
              <a:t>Encryption methods like AES in CBC mode can be significantly affected by single-bit errors.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>
                <a:latin typeface="Arial" panose="020B0604020202020204" pitchFamily="34" charset="0"/>
              </a:rPr>
              <a:t>Secure communication systems must be designed to handle transmission errors.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50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Project Application: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CLI-based system to implement and evaluate cryptographic techniques.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Interactive user testing of encryption, decryption, and key exchange processes.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Analysis of classical and modern methods to understand their strengths, weaknesses, and practical uses.</a:t>
            </a:r>
          </a:p>
          <a:p>
            <a:endParaRPr lang="en-MY" sz="1300"/>
          </a:p>
        </p:txBody>
      </p:sp>
    </p:spTree>
    <p:extLst>
      <p:ext uri="{BB962C8B-B14F-4D97-AF65-F5344CB8AC3E}">
        <p14:creationId xmlns:p14="http://schemas.microsoft.com/office/powerpoint/2010/main" val="396547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9B52-C2B3-AE77-3231-51B7F2CF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4100"/>
              <a:t>Description of the Concepts, Methods, and Algorithms Used </a:t>
            </a:r>
            <a:endParaRPr lang="en-MY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4E29D-1CA8-DD76-4CD3-67919DC38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568" y="1491129"/>
            <a:ext cx="4795584" cy="41805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MY" sz="1600" b="1" u="sng" dirty="0"/>
              <a:t>Classical Symmetric Ciphers :</a:t>
            </a:r>
          </a:p>
          <a:p>
            <a:pPr marL="0" indent="0">
              <a:buNone/>
            </a:pPr>
            <a:r>
              <a:rPr lang="en-MY" sz="1600" b="1" dirty="0"/>
              <a:t>Playfair Cipher (Substitution Cipher)</a:t>
            </a:r>
            <a:endParaRPr lang="en-MY" sz="1600" dirty="0"/>
          </a:p>
          <a:p>
            <a:pPr marL="457200" indent="-457200">
              <a:buFont typeface="+mj-lt"/>
              <a:buAutoNum type="arabicPeriod"/>
            </a:pPr>
            <a:r>
              <a:rPr lang="en-MY" sz="1600" b="1" dirty="0"/>
              <a:t>Matrix</a:t>
            </a:r>
            <a:r>
              <a:rPr lang="en-MY" sz="1600" dirty="0"/>
              <a:t>: 5×5 matrix (e.g., keyword MONARCHY), excludes ‘J.’</a:t>
            </a:r>
          </a:p>
          <a:p>
            <a:pPr marL="457200" indent="-457200">
              <a:buFont typeface="+mj-lt"/>
              <a:buAutoNum type="arabicPeriod"/>
            </a:pPr>
            <a:r>
              <a:rPr lang="en-MY" sz="1600" b="1" dirty="0"/>
              <a:t>Encryption Process</a:t>
            </a:r>
            <a:r>
              <a:rPr lang="en-MY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sz="1600" dirty="0"/>
              <a:t>Convert plaintext into letter pairs; add extra letters if needed.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sz="1600" dirty="0"/>
              <a:t>Same row: Replace letters with next in row.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sz="1600" dirty="0"/>
              <a:t>Same column: Replace letters with the one below.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sz="1600" dirty="0"/>
              <a:t>Rectangle: Swap diagonally.</a:t>
            </a:r>
          </a:p>
          <a:p>
            <a:pPr marL="457200" indent="-457200">
              <a:buFont typeface="+mj-lt"/>
              <a:buAutoNum type="arabicPeriod"/>
            </a:pPr>
            <a:r>
              <a:rPr lang="en-MY" sz="1600" b="1" dirty="0"/>
              <a:t>Decryption</a:t>
            </a:r>
            <a:r>
              <a:rPr lang="en-MY" sz="1600" dirty="0"/>
              <a:t>: Reverse the encryption steps.</a:t>
            </a:r>
          </a:p>
          <a:p>
            <a:pPr marL="457200" indent="-457200">
              <a:buFont typeface="+mj-lt"/>
              <a:buAutoNum type="arabicPeriod"/>
            </a:pPr>
            <a:r>
              <a:rPr lang="en-MY" sz="1600" b="1" dirty="0"/>
              <a:t>Security</a:t>
            </a:r>
            <a:r>
              <a:rPr lang="en-MY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sz="1600" dirty="0"/>
              <a:t>More secure than monoalphabetic ciphers.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sz="1600" dirty="0"/>
              <a:t>Vulnerable to digraph frequency analysis and brute-force attacks.</a:t>
            </a:r>
          </a:p>
          <a:p>
            <a:endParaRPr lang="en-MY" sz="1300"/>
          </a:p>
        </p:txBody>
      </p:sp>
    </p:spTree>
    <p:extLst>
      <p:ext uri="{BB962C8B-B14F-4D97-AF65-F5344CB8AC3E}">
        <p14:creationId xmlns:p14="http://schemas.microsoft.com/office/powerpoint/2010/main" val="338843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4005D4-130E-6724-5DA6-2AEE9FF618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34049"/>
              </p:ext>
            </p:extLst>
          </p:nvPr>
        </p:nvGraphicFramePr>
        <p:xfrm>
          <a:off x="889000" y="574040"/>
          <a:ext cx="10393680" cy="5707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8951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50B6-FAA8-92D9-4847-604A4C4E3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MY" sz="3400" b="1" u="sng" dirty="0">
                <a:solidFill>
                  <a:schemeClr val="tx1"/>
                </a:solidFill>
              </a:rPr>
              <a:t>Modern </a:t>
            </a:r>
            <a:r>
              <a:rPr lang="en-MY" sz="3400" b="1" u="sng" err="1">
                <a:solidFill>
                  <a:schemeClr val="tx1"/>
                </a:solidFill>
                <a:latin typeface="+mn-lt"/>
              </a:rPr>
              <a:t>Cryptograpy</a:t>
            </a:r>
            <a:r>
              <a:rPr lang="en-MY" sz="3400" b="1" u="sng" dirty="0">
                <a:solidFill>
                  <a:schemeClr val="tx1"/>
                </a:solidFill>
              </a:rPr>
              <a:t>: Hybrid Encryption Approach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C88B1-B80C-EB5B-301C-711FE3125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33137"/>
            <a:ext cx="9724031" cy="474969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MY" sz="2000" b="1" dirty="0"/>
              <a:t>RSA Algorithm (Asymmetric Key Exchange)</a:t>
            </a:r>
            <a:endParaRPr lang="en-MY" sz="2000" dirty="0"/>
          </a:p>
          <a:p>
            <a:pPr marL="514350" indent="-514350">
              <a:buFont typeface="+mj-lt"/>
              <a:buAutoNum type="arabicPeriod"/>
            </a:pPr>
            <a:r>
              <a:rPr lang="en-MY" sz="2000" b="1" dirty="0"/>
              <a:t>Key Generation</a:t>
            </a:r>
            <a:r>
              <a:rPr lang="en-MY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Choose large primes (p, q); compute n = p × q.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Calculate </a:t>
            </a:r>
            <a:r>
              <a:rPr lang="el-GR" dirty="0"/>
              <a:t>φ(</a:t>
            </a:r>
            <a:r>
              <a:rPr lang="en-MY" dirty="0"/>
              <a:t>n) = (p-1)(q-1).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Public key: Choose e (commonly 65537).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Private key: d = e⁻¹ mod </a:t>
            </a:r>
            <a:r>
              <a:rPr lang="el-GR" dirty="0"/>
              <a:t>φ(</a:t>
            </a:r>
            <a:r>
              <a:rPr lang="en-MY" dirty="0"/>
              <a:t>n).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2000" b="1" dirty="0"/>
              <a:t>Encryption</a:t>
            </a:r>
            <a:r>
              <a:rPr lang="en-MY" sz="2000" dirty="0"/>
              <a:t>: C = </a:t>
            </a:r>
            <a:r>
              <a:rPr lang="en-MY" sz="2000" err="1"/>
              <a:t>M^e</a:t>
            </a:r>
            <a:r>
              <a:rPr lang="en-MY" sz="2000" dirty="0"/>
              <a:t> mod n.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2000" b="1" dirty="0"/>
              <a:t>Decryption</a:t>
            </a:r>
            <a:r>
              <a:rPr lang="en-MY" sz="2000" dirty="0"/>
              <a:t>: M = </a:t>
            </a:r>
            <a:r>
              <a:rPr lang="en-MY" sz="2000" err="1"/>
              <a:t>C^d</a:t>
            </a:r>
            <a:r>
              <a:rPr lang="en-MY" sz="2000" dirty="0"/>
              <a:t> mod n.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2000" b="1" dirty="0"/>
              <a:t>Security</a:t>
            </a:r>
            <a:r>
              <a:rPr lang="en-MY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Based on the difficulty of factoring large numbers.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Used for secure key exchange (not ideal for large data encryption).</a:t>
            </a:r>
          </a:p>
          <a:p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3002299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876C94E2-D344-BA83-8902-294C6E037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009961"/>
              </p:ext>
            </p:extLst>
          </p:nvPr>
        </p:nvGraphicFramePr>
        <p:xfrm>
          <a:off x="838200" y="1041400"/>
          <a:ext cx="10515600" cy="513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557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645E-FAF2-AB3F-FCA6-5BE7E7A4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MY" sz="6100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67033-6BD5-F2AA-8A87-E1E81755A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52" y="2526383"/>
            <a:ext cx="10309729" cy="3724248"/>
          </a:xfrm>
        </p:spPr>
        <p:txBody>
          <a:bodyPr anchor="t">
            <a:normAutofit fontScale="62500" lnSpcReduction="20000"/>
          </a:bodyPr>
          <a:lstStyle/>
          <a:p>
            <a:r>
              <a:rPr lang="en-MY" sz="2400" dirty="0"/>
              <a:t>Development Environment and Tools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MY" dirty="0"/>
              <a:t>Language – Java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MY" dirty="0"/>
              <a:t>Java Version – JDK 8 or later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MY" dirty="0"/>
              <a:t>Libraries used – </a:t>
            </a:r>
            <a:r>
              <a:rPr lang="en-MY" sz="1800" dirty="0">
                <a:solidFill>
                  <a:schemeClr val="tx1"/>
                </a:solidFill>
                <a:latin typeface="Garamond"/>
              </a:rPr>
              <a:t>import </a:t>
            </a:r>
            <a:r>
              <a:rPr lang="en-MY" sz="1800" dirty="0" err="1">
                <a:solidFill>
                  <a:schemeClr val="tx1"/>
                </a:solidFill>
                <a:latin typeface="Garamond"/>
              </a:rPr>
              <a:t>java.security.SecureRandom</a:t>
            </a:r>
            <a:r>
              <a:rPr lang="en-MY" sz="1800" dirty="0">
                <a:solidFill>
                  <a:schemeClr val="tx1"/>
                </a:solidFill>
                <a:latin typeface="Garamond"/>
              </a:rPr>
              <a:t>;</a:t>
            </a:r>
          </a:p>
          <a:p>
            <a:pPr lvl="1">
              <a:buSzPct val="114999"/>
              <a:buFont typeface="Arial" panose="05000000000000000000" pitchFamily="2" charset="2"/>
              <a:buChar char="•"/>
            </a:pPr>
            <a:r>
              <a:rPr lang="en-MY" sz="1800" dirty="0">
                <a:solidFill>
                  <a:schemeClr val="tx1"/>
                </a:solidFill>
                <a:latin typeface="Garamond"/>
              </a:rPr>
              <a:t>import java.util.Base64;</a:t>
            </a:r>
          </a:p>
          <a:p>
            <a:pPr lvl="1">
              <a:buSzPct val="114999"/>
              <a:buFont typeface="Arial" panose="05000000000000000000" pitchFamily="2" charset="2"/>
              <a:buChar char="•"/>
            </a:pPr>
            <a:r>
              <a:rPr lang="en-MY" sz="1800" dirty="0">
                <a:solidFill>
                  <a:schemeClr val="tx1"/>
                </a:solidFill>
                <a:latin typeface="Garamond"/>
              </a:rPr>
              <a:t>import </a:t>
            </a:r>
            <a:r>
              <a:rPr lang="en-MY" sz="1800" dirty="0" err="1">
                <a:solidFill>
                  <a:schemeClr val="tx1"/>
                </a:solidFill>
                <a:latin typeface="Garamond"/>
              </a:rPr>
              <a:t>java.util.Scanner</a:t>
            </a:r>
            <a:r>
              <a:rPr lang="en-MY" sz="1800" dirty="0">
                <a:solidFill>
                  <a:schemeClr val="tx1"/>
                </a:solidFill>
                <a:latin typeface="Garamond"/>
              </a:rPr>
              <a:t>;</a:t>
            </a:r>
          </a:p>
          <a:p>
            <a:pPr lvl="1">
              <a:buSzPct val="114999"/>
              <a:buFont typeface="Arial" panose="05000000000000000000" pitchFamily="2" charset="2"/>
              <a:buChar char="•"/>
            </a:pPr>
            <a:r>
              <a:rPr lang="en-MY" sz="1800" dirty="0">
                <a:solidFill>
                  <a:schemeClr val="tx1"/>
                </a:solidFill>
                <a:latin typeface="Garamond"/>
              </a:rPr>
              <a:t>import </a:t>
            </a:r>
            <a:r>
              <a:rPr lang="en-MY" sz="1800" dirty="0" err="1">
                <a:solidFill>
                  <a:schemeClr val="tx1"/>
                </a:solidFill>
                <a:latin typeface="Garamond"/>
              </a:rPr>
              <a:t>javax.crypto.SecretKey</a:t>
            </a:r>
            <a:r>
              <a:rPr lang="en-MY" sz="1800" dirty="0">
                <a:solidFill>
                  <a:schemeClr val="tx1"/>
                </a:solidFill>
                <a:latin typeface="Garamond"/>
              </a:rPr>
              <a:t>;</a:t>
            </a:r>
          </a:p>
          <a:p>
            <a:pPr lvl="1">
              <a:buSzPct val="114999"/>
              <a:buFont typeface="Arial" panose="05000000000000000000" pitchFamily="2" charset="2"/>
              <a:buChar char="•"/>
            </a:pPr>
            <a:r>
              <a:rPr lang="en-MY" sz="1800" dirty="0">
                <a:solidFill>
                  <a:schemeClr val="tx1"/>
                </a:solidFill>
                <a:latin typeface="Garamond"/>
              </a:rPr>
              <a:t>import </a:t>
            </a:r>
            <a:r>
              <a:rPr lang="en-MY" sz="1800" b="0" i="0" dirty="0" err="1">
                <a:solidFill>
                  <a:schemeClr val="tx1"/>
                </a:solidFill>
                <a:effectLst/>
                <a:latin typeface="Garamond"/>
              </a:rPr>
              <a:t>java.</a:t>
            </a:r>
            <a:r>
              <a:rPr lang="en-MY" sz="1800" dirty="0" err="1">
                <a:solidFill>
                  <a:schemeClr val="tx1"/>
                </a:solidFill>
                <a:latin typeface="Garamond"/>
              </a:rPr>
              <a:t>time</a:t>
            </a:r>
            <a:r>
              <a:rPr lang="en-MY" sz="1800" b="0" i="0" dirty="0" err="1">
                <a:solidFill>
                  <a:schemeClr val="tx1"/>
                </a:solidFill>
                <a:effectLst/>
                <a:latin typeface="Garamond"/>
              </a:rPr>
              <a:t>.</a:t>
            </a:r>
            <a:r>
              <a:rPr lang="en-MY" sz="1800" dirty="0" err="1">
                <a:solidFill>
                  <a:schemeClr val="tx1"/>
                </a:solidFill>
                <a:latin typeface="Garamond"/>
              </a:rPr>
              <a:t>Duration</a:t>
            </a:r>
            <a:r>
              <a:rPr lang="en-MY" sz="1800" dirty="0">
                <a:solidFill>
                  <a:schemeClr val="tx1"/>
                </a:solidFill>
                <a:latin typeface="Garamond"/>
              </a:rPr>
              <a:t>;</a:t>
            </a:r>
            <a:endParaRPr lang="en-US" sz="1800" dirty="0">
              <a:solidFill>
                <a:schemeClr val="tx1"/>
              </a:solidFill>
              <a:latin typeface="Garamond"/>
            </a:endParaRPr>
          </a:p>
          <a:p>
            <a:pPr lvl="1">
              <a:buSzPct val="114999"/>
              <a:buFont typeface="Arial" panose="05000000000000000000" pitchFamily="2" charset="2"/>
              <a:buChar char="•"/>
            </a:pPr>
            <a:r>
              <a:rPr lang="en-MY" sz="1800" dirty="0">
                <a:solidFill>
                  <a:schemeClr val="tx1"/>
                </a:solidFill>
                <a:latin typeface="Garamond"/>
              </a:rPr>
              <a:t>import </a:t>
            </a:r>
            <a:r>
              <a:rPr lang="en-MY" sz="1800" b="0" i="0" dirty="0" err="1">
                <a:solidFill>
                  <a:schemeClr val="tx1"/>
                </a:solidFill>
                <a:effectLst/>
                <a:latin typeface="Garamond"/>
              </a:rPr>
              <a:t>java.time</a:t>
            </a:r>
            <a:r>
              <a:rPr lang="en-MY" sz="1800" dirty="0" err="1">
                <a:solidFill>
                  <a:schemeClr val="tx1"/>
                </a:solidFill>
                <a:latin typeface="Garamond"/>
              </a:rPr>
              <a:t>.Instant</a:t>
            </a:r>
            <a:r>
              <a:rPr lang="en-MY" sz="1800" dirty="0">
                <a:solidFill>
                  <a:schemeClr val="tx1"/>
                </a:solidFill>
                <a:latin typeface="Garamond"/>
              </a:rPr>
              <a:t>;</a:t>
            </a:r>
            <a:endParaRPr lang="en-US" sz="1800" dirty="0">
              <a:solidFill>
                <a:schemeClr val="tx1"/>
              </a:solidFill>
              <a:latin typeface="Garamond"/>
            </a:endParaRPr>
          </a:p>
          <a:p>
            <a:pPr lvl="1">
              <a:buSzPct val="114999"/>
              <a:buFont typeface="Arial" panose="05000000000000000000" pitchFamily="2" charset="2"/>
              <a:buChar char="•"/>
            </a:pPr>
            <a:r>
              <a:rPr lang="en-MY" sz="1800" dirty="0">
                <a:solidFill>
                  <a:schemeClr val="tx1"/>
                </a:solidFill>
                <a:latin typeface="Garamond"/>
              </a:rPr>
              <a:t>import</a:t>
            </a:r>
            <a:r>
              <a:rPr lang="en-MY" sz="1800" b="0" i="0" dirty="0">
                <a:solidFill>
                  <a:schemeClr val="tx1"/>
                </a:solidFill>
                <a:effectLst/>
                <a:latin typeface="Garamond"/>
              </a:rPr>
              <a:t> </a:t>
            </a:r>
            <a:r>
              <a:rPr lang="en-MY" sz="1800" b="0" i="0" dirty="0" err="1">
                <a:solidFill>
                  <a:schemeClr val="tx1"/>
                </a:solidFill>
                <a:effectLst/>
                <a:latin typeface="Garamond"/>
              </a:rPr>
              <a:t>java.</a:t>
            </a:r>
            <a:r>
              <a:rPr lang="en-MY" sz="1800" dirty="0" err="1">
                <a:solidFill>
                  <a:schemeClr val="tx1"/>
                </a:solidFill>
                <a:latin typeface="Garamond"/>
              </a:rPr>
              <a:t>math.BigInteger</a:t>
            </a:r>
            <a:r>
              <a:rPr lang="en-MY" sz="1800" dirty="0">
                <a:solidFill>
                  <a:schemeClr val="tx1"/>
                </a:solidFill>
                <a:latin typeface="Garamond"/>
              </a:rPr>
              <a:t>;</a:t>
            </a:r>
            <a:endParaRPr lang="en-US" sz="1800" dirty="0">
              <a:solidFill>
                <a:schemeClr val="tx1"/>
              </a:solidFill>
              <a:latin typeface="Garamond"/>
            </a:endParaRPr>
          </a:p>
          <a:p>
            <a:pPr lvl="1">
              <a:buSzPct val="114999"/>
              <a:buFont typeface="Arial" panose="05000000000000000000" pitchFamily="2" charset="2"/>
              <a:buChar char="•"/>
            </a:pPr>
            <a:r>
              <a:rPr lang="en-MY" sz="1800" dirty="0">
                <a:solidFill>
                  <a:schemeClr val="tx1"/>
                </a:solidFill>
                <a:latin typeface="Garamond"/>
              </a:rPr>
              <a:t>import </a:t>
            </a:r>
            <a:r>
              <a:rPr lang="en-MY" sz="1800" dirty="0" err="1">
                <a:solidFill>
                  <a:schemeClr val="tx1"/>
                </a:solidFill>
                <a:latin typeface="Garamond"/>
              </a:rPr>
              <a:t>javax.crypto.spec.SecretKeySpec</a:t>
            </a:r>
            <a:r>
              <a:rPr lang="en-MY" sz="1800" dirty="0">
                <a:solidFill>
                  <a:schemeClr val="tx1"/>
                </a:solidFill>
                <a:latin typeface="Garamond"/>
              </a:rPr>
              <a:t>;</a:t>
            </a:r>
            <a:endParaRPr lang="en-US" sz="1800" dirty="0">
              <a:solidFill>
                <a:schemeClr val="tx1"/>
              </a:solidFill>
              <a:latin typeface="Garamond"/>
            </a:endParaRPr>
          </a:p>
          <a:p>
            <a:pPr lvl="1">
              <a:buSzPct val="114999"/>
              <a:buFont typeface="Arial" panose="05000000000000000000" pitchFamily="2" charset="2"/>
              <a:buChar char="•"/>
            </a:pPr>
            <a:r>
              <a:rPr lang="en-MY" sz="1800" dirty="0">
                <a:solidFill>
                  <a:schemeClr val="tx1"/>
                </a:solidFill>
                <a:latin typeface="Garamond"/>
              </a:rPr>
              <a:t>import </a:t>
            </a:r>
            <a:r>
              <a:rPr lang="en-MY" sz="1800" dirty="0" err="1">
                <a:solidFill>
                  <a:schemeClr val="tx1"/>
                </a:solidFill>
                <a:latin typeface="Garamond"/>
              </a:rPr>
              <a:t>javax.crypto.Cipher</a:t>
            </a:r>
            <a:r>
              <a:rPr lang="en-MY" sz="1800" dirty="0">
                <a:solidFill>
                  <a:schemeClr val="tx1"/>
                </a:solidFill>
                <a:latin typeface="Garamond"/>
              </a:rPr>
              <a:t>;</a:t>
            </a:r>
            <a:endParaRPr lang="en-US" sz="1800" dirty="0">
              <a:solidFill>
                <a:schemeClr val="tx1"/>
              </a:solidFill>
              <a:latin typeface="Garamond"/>
            </a:endParaRPr>
          </a:p>
          <a:p>
            <a:pPr lvl="1">
              <a:buSzPct val="114999"/>
              <a:buFont typeface="Arial" panose="05000000000000000000" pitchFamily="2" charset="2"/>
              <a:buChar char="•"/>
            </a:pPr>
            <a:r>
              <a:rPr lang="en-MY" sz="1800" dirty="0">
                <a:solidFill>
                  <a:schemeClr val="tx1"/>
                </a:solidFill>
                <a:latin typeface="Garamond"/>
              </a:rPr>
              <a:t>import </a:t>
            </a:r>
            <a:r>
              <a:rPr lang="en-MY" sz="1800" dirty="0" err="1">
                <a:solidFill>
                  <a:schemeClr val="tx1"/>
                </a:solidFill>
                <a:latin typeface="Garamond"/>
              </a:rPr>
              <a:t>javax.crypto</a:t>
            </a:r>
            <a:r>
              <a:rPr lang="en-MY" sz="1800" b="0" i="0" dirty="0" err="1">
                <a:solidFill>
                  <a:schemeClr val="tx1"/>
                </a:solidFill>
                <a:effectLst/>
                <a:latin typeface="Garamond"/>
              </a:rPr>
              <a:t>.</a:t>
            </a:r>
            <a:r>
              <a:rPr lang="en-MY" sz="1800" dirty="0" err="1">
                <a:solidFill>
                  <a:schemeClr val="tx1"/>
                </a:solidFill>
                <a:latin typeface="Garamond"/>
              </a:rPr>
              <a:t>spec</a:t>
            </a:r>
            <a:r>
              <a:rPr lang="en-MY" sz="1800" b="0" i="0" dirty="0" err="1">
                <a:solidFill>
                  <a:schemeClr val="tx1"/>
                </a:solidFill>
                <a:effectLst/>
                <a:latin typeface="Garamond"/>
              </a:rPr>
              <a:t>.</a:t>
            </a:r>
            <a:r>
              <a:rPr lang="en-MY" sz="1800" dirty="0" err="1">
                <a:solidFill>
                  <a:schemeClr val="tx1"/>
                </a:solidFill>
                <a:latin typeface="Garamond"/>
              </a:rPr>
              <a:t>IvParameterSpec</a:t>
            </a:r>
            <a:r>
              <a:rPr lang="en-MY" sz="1800" dirty="0">
                <a:solidFill>
                  <a:schemeClr val="tx1"/>
                </a:solidFill>
                <a:latin typeface="Garamond"/>
              </a:rPr>
              <a:t>;</a:t>
            </a:r>
            <a:endParaRPr lang="en-US" sz="1800" dirty="0">
              <a:solidFill>
                <a:schemeClr val="tx1"/>
              </a:solidFill>
              <a:latin typeface="Garamond"/>
            </a:endParaRPr>
          </a:p>
          <a:p>
            <a:pPr lvl="1">
              <a:buSzPct val="114999"/>
              <a:buFont typeface="Wingdings" panose="05000000000000000000" pitchFamily="2" charset="2"/>
              <a:buChar char="§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64999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1299</Words>
  <Application>Microsoft Office PowerPoint</Application>
  <PresentationFormat>Widescreen</PresentationFormat>
  <Paragraphs>179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</vt:lpstr>
      <vt:lpstr>Arial</vt:lpstr>
      <vt:lpstr>Garamond</vt:lpstr>
      <vt:lpstr>Neue Haas Grotesk Text Pro</vt:lpstr>
      <vt:lpstr>Wingdings</vt:lpstr>
      <vt:lpstr>Organic</vt:lpstr>
      <vt:lpstr>CCS6314 Cryptography and Data Security Assignment   Group B   </vt:lpstr>
      <vt:lpstr>Introduction</vt:lpstr>
      <vt:lpstr>Background Study</vt:lpstr>
      <vt:lpstr>PowerPoint Presentation</vt:lpstr>
      <vt:lpstr>Description of the Concepts, Methods, and Algorithms Used </vt:lpstr>
      <vt:lpstr>PowerPoint Presentation</vt:lpstr>
      <vt:lpstr>Modern Cryptograpy: Hybrid Encryption Approach :</vt:lpstr>
      <vt:lpstr>PowerPoint Presentation</vt:lpstr>
      <vt:lpstr>Implementation Details</vt:lpstr>
      <vt:lpstr>Implementation of Classical Symmetric Ciphers  </vt:lpstr>
      <vt:lpstr>PowerPoint Presentation</vt:lpstr>
      <vt:lpstr>PowerPoint Presentation</vt:lpstr>
      <vt:lpstr>Rail Fence Cipher Implementation</vt:lpstr>
      <vt:lpstr>PowerPoint Presentation</vt:lpstr>
      <vt:lpstr>Product Cipher Implementation – Playfair + Rail Fence</vt:lpstr>
      <vt:lpstr>Implementation of Modern Cryptograhy</vt:lpstr>
      <vt:lpstr>PowerPoint Presentation</vt:lpstr>
      <vt:lpstr>AES Encryption Implementation –CBC Mode</vt:lpstr>
      <vt:lpstr>PowerPoint Presentation</vt:lpstr>
      <vt:lpstr>Comparison and Discussion of the Result</vt:lpstr>
      <vt:lpstr>Comparison and Discussion of the Result </vt:lpstr>
      <vt:lpstr>Comparison and Discussion of the Result 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CCS6314 Cryptography and Data Security Assignment   Group B   </dc:title>
  <dc:creator>DYLAN CHENG ZHI XIN</dc:creator>
  <cp:lastModifiedBy>WONG ZHI LIN</cp:lastModifiedBy>
  <cp:revision>55</cp:revision>
  <dcterms:created xsi:type="dcterms:W3CDTF">2025-02-17T04:56:24Z</dcterms:created>
  <dcterms:modified xsi:type="dcterms:W3CDTF">2025-02-18T12:33:03Z</dcterms:modified>
</cp:coreProperties>
</file>