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mpiere" charset="1" panose="02000000000000000000"/>
      <p:regular r:id="rId18"/>
    </p:embeddedFont>
    <p:embeddedFont>
      <p:font typeface="Handy Casual" charset="1" panose="00000500000000000000"/>
      <p:regular r:id="rId19"/>
    </p:embeddedFont>
    <p:embeddedFont>
      <p:font typeface="Krabuler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2" Target="../media/image11.jpeg" Type="http://schemas.openxmlformats.org/officeDocument/2006/relationships/image"/><Relationship Id="rId3" Target="https://www.canva.com/design/DAGcyQlAHoA/11HcImFcdbsSmryV2m0miA/edit" TargetMode="External" Type="http://schemas.openxmlformats.org/officeDocument/2006/relationships/hyperlink"/><Relationship Id="rId4" Target="../media/image12.png" Type="http://schemas.openxmlformats.org/officeDocument/2006/relationships/image"/><Relationship Id="rId5" Target="../media/image1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jpe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8.jpe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508551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72532" y="3805426"/>
            <a:ext cx="7696935" cy="348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26"/>
              </a:lnSpc>
            </a:pPr>
            <a:r>
              <a:rPr lang="en-US" sz="9117" spc="2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NFT-Based</a:t>
            </a:r>
          </a:p>
          <a:p>
            <a:pPr algn="just">
              <a:lnSpc>
                <a:spcPts val="9026"/>
              </a:lnSpc>
            </a:pPr>
            <a:r>
              <a:rPr lang="en-US" sz="9117" spc="2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Digital Certificates </a:t>
            </a:r>
          </a:p>
          <a:p>
            <a:pPr algn="just">
              <a:lnSpc>
                <a:spcPts val="902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true" rot="-9379677">
            <a:off x="9840552" y="1534152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86390" y="1019175"/>
            <a:ext cx="643003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CCS6354: Blockchain &amp; Smart Contract</a:t>
            </a:r>
          </a:p>
          <a:p>
            <a:pPr algn="r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362184" y="6623246"/>
            <a:ext cx="643003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Group AA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146330" y="-145721"/>
            <a:ext cx="13290330" cy="1836482"/>
          </a:xfrm>
          <a:custGeom>
            <a:avLst/>
            <a:gdLst/>
            <a:ahLst/>
            <a:cxnLst/>
            <a:rect r="r" b="b" t="t" l="l"/>
            <a:pathLst>
              <a:path h="1836482" w="13290330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8209465" y="8823812"/>
            <a:ext cx="13290330" cy="1836482"/>
          </a:xfrm>
          <a:custGeom>
            <a:avLst/>
            <a:gdLst/>
            <a:ahLst/>
            <a:cxnLst/>
            <a:rect r="r" b="b" t="t" l="l"/>
            <a:pathLst>
              <a:path h="1836482" w="13290330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219828"/>
            <a:ext cx="16230600" cy="7847344"/>
            <a:chOff x="0" y="0"/>
            <a:chExt cx="22110241" cy="106900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22046741" cy="10626596"/>
            </a:xfrm>
            <a:custGeom>
              <a:avLst/>
              <a:gdLst/>
              <a:ahLst/>
              <a:cxnLst/>
              <a:rect r="r" b="b" t="t" l="l"/>
              <a:pathLst>
                <a:path h="10626596" w="22046741">
                  <a:moveTo>
                    <a:pt x="2195403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952761" y="0"/>
                  </a:lnTo>
                  <a:cubicBezTo>
                    <a:pt x="22003561" y="0"/>
                    <a:pt x="22045471" y="41910"/>
                    <a:pt x="22045471" y="92710"/>
                  </a:cubicBezTo>
                  <a:lnTo>
                    <a:pt x="22045471" y="10532617"/>
                  </a:lnTo>
                  <a:cubicBezTo>
                    <a:pt x="22046741" y="10584686"/>
                    <a:pt x="22004832" y="10626596"/>
                    <a:pt x="2195403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110241" cy="10690096"/>
            </a:xfrm>
            <a:custGeom>
              <a:avLst/>
              <a:gdLst/>
              <a:ahLst/>
              <a:cxnLst/>
              <a:rect r="r" b="b" t="t" l="l"/>
              <a:pathLst>
                <a:path h="10690096" w="22110241">
                  <a:moveTo>
                    <a:pt x="21985782" y="59690"/>
                  </a:moveTo>
                  <a:cubicBezTo>
                    <a:pt x="22021341" y="59690"/>
                    <a:pt x="22050552" y="88900"/>
                    <a:pt x="22050552" y="124460"/>
                  </a:cubicBezTo>
                  <a:lnTo>
                    <a:pt x="22050552" y="10565636"/>
                  </a:lnTo>
                  <a:cubicBezTo>
                    <a:pt x="22050552" y="10601196"/>
                    <a:pt x="22021341" y="10630406"/>
                    <a:pt x="2198578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85782" y="59690"/>
                  </a:lnTo>
                  <a:moveTo>
                    <a:pt x="219857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1985782" y="10690096"/>
                  </a:lnTo>
                  <a:cubicBezTo>
                    <a:pt x="22054361" y="10690096"/>
                    <a:pt x="22110241" y="10634217"/>
                    <a:pt x="22110241" y="10565636"/>
                  </a:cubicBezTo>
                  <a:lnTo>
                    <a:pt x="22110241" y="124460"/>
                  </a:lnTo>
                  <a:cubicBezTo>
                    <a:pt x="22110241" y="55880"/>
                    <a:pt x="22054361" y="0"/>
                    <a:pt x="2198578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10052" y="1455909"/>
            <a:ext cx="6278382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CONCLUSION</a:t>
            </a:r>
          </a:p>
        </p:txBody>
      </p:sp>
      <p:sp>
        <p:nvSpPr>
          <p:cNvPr name="AutoShape 8" id="8"/>
          <p:cNvSpPr/>
          <p:nvPr/>
        </p:nvSpPr>
        <p:spPr>
          <a:xfrm>
            <a:off x="1028700" y="2314017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6236729">
            <a:off x="15514229" y="86608"/>
            <a:ext cx="2983210" cy="2891002"/>
          </a:xfrm>
          <a:custGeom>
            <a:avLst/>
            <a:gdLst/>
            <a:ahLst/>
            <a:cxnLst/>
            <a:rect r="r" b="b" t="t" l="l"/>
            <a:pathLst>
              <a:path h="2891002" w="2983210">
                <a:moveTo>
                  <a:pt x="0" y="0"/>
                </a:moveTo>
                <a:lnTo>
                  <a:pt x="2983210" y="0"/>
                </a:lnTo>
                <a:lnTo>
                  <a:pt x="2983210" y="2891002"/>
                </a:lnTo>
                <a:lnTo>
                  <a:pt x="0" y="2891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298761"/>
            <a:ext cx="16230600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Purpose: Develop a  blockchain-powered system to combat certificate forgery and loss while enhancing security, transparency, and credibility in academic credentials.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Key Features: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Admin Role: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Create certificates with student details.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Store certificates as NFTs on the blockchain for tamper-proof, decentralized records.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Option to download certificates as PDFs for offline use.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Student Role: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Upload certificates for verification.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Blockchain-based validation confirms authenticity with a "Verified Successfully" message for MMU-issued credentials.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Impact: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Ensures authenticity and reduces fraud significantly.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User-friendly for both administrators and students.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Pioneers the use of blockchain and NFTs for secure, reliable academic certification.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817CFF"/>
                </a:solidFill>
                <a:latin typeface="Handy Casual"/>
                <a:ea typeface="Handy Casual"/>
                <a:cs typeface="Handy Casual"/>
                <a:sym typeface="Handy Casual"/>
              </a:rPr>
              <a:t>Future Scope: Encourages further blockchain-based innovations in the education sector.</a:t>
            </a:r>
          </a:p>
          <a:p>
            <a:pPr algn="l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42707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4761997" y="2388388"/>
            <a:ext cx="9288045" cy="134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DISCUSSIONS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538197" y="3444543"/>
            <a:ext cx="2704795" cy="1249123"/>
          </a:xfrm>
          <a:custGeom>
            <a:avLst/>
            <a:gdLst/>
            <a:ahLst/>
            <a:cxnLst/>
            <a:rect r="r" b="b" t="t" l="l"/>
            <a:pathLst>
              <a:path h="1249123" w="2704795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30674" y="51435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426" y="1028700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129629">
            <a:off x="1530356" y="4116826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591427" y="5685088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55707" y="2879051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902" y="3962557"/>
            <a:ext cx="2918522" cy="2809103"/>
            <a:chOff x="30480" y="591820"/>
            <a:chExt cx="12736830" cy="12259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2"/>
              <a:stretch>
                <a:fillRect l="0" t="-28903" r="0" b="-6438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71920" y="3871960"/>
            <a:ext cx="2975440" cy="2863887"/>
            <a:chOff x="30480" y="591820"/>
            <a:chExt cx="12736830" cy="12259310"/>
          </a:xfrm>
        </p:grpSpPr>
        <p:sp>
          <p:nvSpPr>
            <p:cNvPr name="Freeform 5" id="5">
              <a:hlinkClick r:id="rId3" tooltip="https://www.canva.com/design/DAGcyQlAHoA/11HcImFcdbsSmryV2m0miA/edit"/>
            </p:cNvPr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4"/>
              <a:stretch>
                <a:fillRect l="0" t="-22396" r="0" b="-2239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87431" y="3871960"/>
            <a:ext cx="2899700" cy="2899700"/>
            <a:chOff x="0" y="0"/>
            <a:chExt cx="12700000" cy="1270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5"/>
              <a:stretch>
                <a:fillRect l="-581" t="0" r="-58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51433" y="-68578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568932">
            <a:off x="1485922" y="1536885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13920" y="6856667"/>
            <a:ext cx="3539744" cy="3430333"/>
          </a:xfrm>
          <a:custGeom>
            <a:avLst/>
            <a:gdLst/>
            <a:ahLst/>
            <a:cxnLst/>
            <a:rect r="r" b="b" t="t" l="l"/>
            <a:pathLst>
              <a:path h="3430333" w="3539744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40727">
            <a:off x="3193661" y="857481"/>
            <a:ext cx="1162426" cy="1666560"/>
          </a:xfrm>
          <a:custGeom>
            <a:avLst/>
            <a:gdLst/>
            <a:ahLst/>
            <a:cxnLst/>
            <a:rect r="r" b="b" t="t" l="l"/>
            <a:pathLst>
              <a:path h="1666560" w="1162426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626200" y="3871960"/>
            <a:ext cx="2975440" cy="2863887"/>
            <a:chOff x="30480" y="591820"/>
            <a:chExt cx="12736830" cy="122593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12"/>
              <a:stretch>
                <a:fillRect l="-1087" t="0" r="-1087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407510" y="1797441"/>
            <a:ext cx="7699617" cy="151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The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71920" y="6686760"/>
            <a:ext cx="3221131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Teong Zhong Ming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21585" y="6704985"/>
            <a:ext cx="3231392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Cheah Wei Yan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6815" y="6704985"/>
            <a:ext cx="3296608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Wong Zhi Lin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07402" y="6669172"/>
            <a:ext cx="3221131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Dylan Cheng Zhi Xin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6815" y="7298035"/>
            <a:ext cx="3296608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1201203299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80528" y="7298035"/>
            <a:ext cx="3231392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1201203703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35796" y="7298035"/>
            <a:ext cx="3221131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1211200626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07402" y="7298035"/>
            <a:ext cx="3221131" cy="5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1211200579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41" y="503235"/>
            <a:ext cx="73077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9041" y="1990329"/>
            <a:ext cx="15760259" cy="662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3"/>
              </a:lnSpc>
            </a:pPr>
            <a:r>
              <a:rPr lang="en-US" sz="3644">
                <a:solidFill>
                  <a:srgbClr val="27392E"/>
                </a:solidFill>
                <a:latin typeface="Pompiere"/>
                <a:ea typeface="Pompiere"/>
                <a:cs typeface="Pompiere"/>
                <a:sym typeface="Pompiere"/>
              </a:rPr>
              <a:t>In the digital age, blockchain technology offers trust, transparency, and security across various domains, including academic certification. Traditional paper-based certificates are prone to loss, forgery, and inefficiency, posing challenges for both institutions and students.</a:t>
            </a:r>
          </a:p>
          <a:p>
            <a:pPr algn="just">
              <a:lnSpc>
                <a:spcPts val="4373"/>
              </a:lnSpc>
            </a:pPr>
          </a:p>
          <a:p>
            <a:pPr algn="just">
              <a:lnSpc>
                <a:spcPts val="4373"/>
              </a:lnSpc>
            </a:pPr>
            <a:r>
              <a:rPr lang="en-US" sz="3644">
                <a:solidFill>
                  <a:srgbClr val="27392E"/>
                </a:solidFill>
                <a:latin typeface="Pompiere"/>
                <a:ea typeface="Pompiere"/>
                <a:cs typeface="Pompiere"/>
                <a:sym typeface="Pompiere"/>
              </a:rPr>
              <a:t>This research proposes an NFT-based digital certificate system for Multimedia University Malaysia (MMU) to address these issues. NFTs, as unique blockchain assets, ensure secure issuance, tamper-proof storage, and seamless verification of academic credentials. The system leverages blockchain's decentralized nature for transparency, scalability, and long-term reliability, modernizing MMU’s processes and enhancing its reputation as an innovative institution.</a:t>
            </a:r>
          </a:p>
          <a:p>
            <a:pPr algn="just">
              <a:lnSpc>
                <a:spcPts val="4373"/>
              </a:lnSpc>
            </a:pPr>
          </a:p>
          <a:p>
            <a:pPr algn="just">
              <a:lnSpc>
                <a:spcPts val="4373"/>
              </a:lnSpc>
              <a:spcBef>
                <a:spcPct val="0"/>
              </a:spcBef>
            </a:pPr>
            <a:r>
              <a:rPr lang="en-US" sz="3644">
                <a:solidFill>
                  <a:srgbClr val="27392E"/>
                </a:solidFill>
                <a:latin typeface="Pompiere"/>
                <a:ea typeface="Pompiere"/>
                <a:cs typeface="Pompiere"/>
                <a:sym typeface="Pompiere"/>
              </a:rPr>
              <a:t>By adopting this solution, MMU can streamline administrative operations, reduce fraud, and adapt to the demands of a digital-first world, placing itself at the forefront of educational technology.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435657">
            <a:off x="14003194" y="7672634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1"/>
                </a:moveTo>
                <a:lnTo>
                  <a:pt x="3750634" y="3974661"/>
                </a:lnTo>
                <a:lnTo>
                  <a:pt x="3750634" y="0"/>
                </a:lnTo>
                <a:lnTo>
                  <a:pt x="0" y="0"/>
                </a:lnTo>
                <a:lnTo>
                  <a:pt x="0" y="39746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7670131" y="8661831"/>
            <a:ext cx="12159733" cy="1680254"/>
          </a:xfrm>
          <a:custGeom>
            <a:avLst/>
            <a:gdLst/>
            <a:ahLst/>
            <a:cxnLst/>
            <a:rect r="r" b="b" t="t" l="l"/>
            <a:pathLst>
              <a:path h="1680254" w="12159733">
                <a:moveTo>
                  <a:pt x="12159733" y="0"/>
                </a:moveTo>
                <a:lnTo>
                  <a:pt x="0" y="0"/>
                </a:lnTo>
                <a:lnTo>
                  <a:pt x="0" y="1680254"/>
                </a:lnTo>
                <a:lnTo>
                  <a:pt x="12159733" y="1680254"/>
                </a:lnTo>
                <a:lnTo>
                  <a:pt x="12159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72581" y="-143918"/>
            <a:ext cx="13032502" cy="1800855"/>
          </a:xfrm>
          <a:custGeom>
            <a:avLst/>
            <a:gdLst/>
            <a:ahLst/>
            <a:cxnLst/>
            <a:rect r="r" b="b" t="t" l="l"/>
            <a:pathLst>
              <a:path h="1800855" w="13032502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916018">
            <a:off x="1595538" y="-308172"/>
            <a:ext cx="4835838" cy="3930218"/>
          </a:xfrm>
          <a:custGeom>
            <a:avLst/>
            <a:gdLst/>
            <a:ahLst/>
            <a:cxnLst/>
            <a:rect r="r" b="b" t="t" l="l"/>
            <a:pathLst>
              <a:path h="3930218" w="4835838">
                <a:moveTo>
                  <a:pt x="4835838" y="0"/>
                </a:moveTo>
                <a:lnTo>
                  <a:pt x="0" y="0"/>
                </a:lnTo>
                <a:lnTo>
                  <a:pt x="0" y="3930217"/>
                </a:lnTo>
                <a:lnTo>
                  <a:pt x="4835838" y="3930217"/>
                </a:lnTo>
                <a:lnTo>
                  <a:pt x="48358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08112">
            <a:off x="-1056866" y="1617820"/>
            <a:ext cx="2513769" cy="4114800"/>
          </a:xfrm>
          <a:custGeom>
            <a:avLst/>
            <a:gdLst/>
            <a:ahLst/>
            <a:cxnLst/>
            <a:rect r="r" b="b" t="t" l="l"/>
            <a:pathLst>
              <a:path h="4114800" w="2513769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1280050">
            <a:off x="1777544" y="531211"/>
            <a:ext cx="4592383" cy="221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2"/>
              </a:lnSpc>
            </a:pPr>
            <a:r>
              <a:rPr lang="en-US" sz="701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LITERATURE REVIEW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4087408">
            <a:off x="164980" y="8568683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50497" y="2937367"/>
            <a:ext cx="15208803" cy="742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A. Survey of Related Work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Researchers have explored blockchain and NFTs for secure digital certification. For instance, Khati proposed an NFT-based system where students mint certificates as NFTs to ensure data provenance and verification. Karamachoski et al. developed a blockchain-based diploma management system using smart contracts to enhance transparency and reduce administrative overhead. Wu &amp; Liu highlighted NFTs for micro-certifications and academic rewards, emphasizing improved data integrity. Prado &amp; Henriques introduced "on-block certs" on Ethereum, eliminating reliance on traditional authorities while ensuring certificate authenticity.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B. Identified Gaps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Despite progress, key limitations persist: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Scalability: Public blockchain solutions face performance and cost challenges with large-scale use.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User Accessibility: Non-technical users struggle with blockchain-NFT integration.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Data Privacy: Public ledgers risk exposing sensitive certificate data.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Low Adoption Rate: NFT-based certification lacks widespread acceptance among institutions and employers.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C. Relevance to the Project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This project addresses these gaps by: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Efficient Verification: Simplifying certificate validation through a user-friendly interface.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Privacy-Centric Design: Using encryption and selective access for secure data sharing.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Improved Scalability: Adopting hybrid solutions, such as off-chain storage with on-chain NFT references.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Pompiere"/>
                <a:ea typeface="Pompiere"/>
                <a:cs typeface="Pompiere"/>
                <a:sym typeface="Pompiere"/>
              </a:rPr>
              <a:t>Tailored for MMU’s needs, this system integrates with administrative processes to streamline certificate management, ensuring security, usability, and institutional relevance.</a:t>
            </a:r>
          </a:p>
          <a:p>
            <a:pPr algn="ctr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2134" y="1613381"/>
            <a:ext cx="15609633" cy="7549304"/>
            <a:chOff x="0" y="0"/>
            <a:chExt cx="21264325" cy="1028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1200825" cy="10220589"/>
            </a:xfrm>
            <a:custGeom>
              <a:avLst/>
              <a:gdLst/>
              <a:ahLst/>
              <a:cxnLst/>
              <a:rect r="r" b="b" t="t" l="l"/>
              <a:pathLst>
                <a:path h="10220589" w="21200825">
                  <a:moveTo>
                    <a:pt x="21108115" y="10220589"/>
                  </a:moveTo>
                  <a:lnTo>
                    <a:pt x="92710" y="10220589"/>
                  </a:lnTo>
                  <a:cubicBezTo>
                    <a:pt x="41910" y="10220589"/>
                    <a:pt x="0" y="10178679"/>
                    <a:pt x="0" y="101278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6845" y="0"/>
                  </a:lnTo>
                  <a:cubicBezTo>
                    <a:pt x="21157645" y="0"/>
                    <a:pt x="21199554" y="41910"/>
                    <a:pt x="21199554" y="92710"/>
                  </a:cubicBezTo>
                  <a:lnTo>
                    <a:pt x="21199554" y="10126609"/>
                  </a:lnTo>
                  <a:cubicBezTo>
                    <a:pt x="21200825" y="10178679"/>
                    <a:pt x="21158915" y="10220589"/>
                    <a:pt x="21108115" y="10220589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64325" cy="10284089"/>
            </a:xfrm>
            <a:custGeom>
              <a:avLst/>
              <a:gdLst/>
              <a:ahLst/>
              <a:cxnLst/>
              <a:rect r="r" b="b" t="t" l="l"/>
              <a:pathLst>
                <a:path h="10284089" w="21264325">
                  <a:moveTo>
                    <a:pt x="21139865" y="59690"/>
                  </a:moveTo>
                  <a:cubicBezTo>
                    <a:pt x="21175425" y="59690"/>
                    <a:pt x="21204634" y="88900"/>
                    <a:pt x="21204634" y="124460"/>
                  </a:cubicBezTo>
                  <a:lnTo>
                    <a:pt x="21204634" y="10159629"/>
                  </a:lnTo>
                  <a:cubicBezTo>
                    <a:pt x="21204634" y="10195189"/>
                    <a:pt x="21175425" y="10224399"/>
                    <a:pt x="21139865" y="10224399"/>
                  </a:cubicBezTo>
                  <a:lnTo>
                    <a:pt x="124460" y="10224399"/>
                  </a:lnTo>
                  <a:cubicBezTo>
                    <a:pt x="88900" y="10224399"/>
                    <a:pt x="59690" y="10195189"/>
                    <a:pt x="59690" y="101596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9865" y="59690"/>
                  </a:lnTo>
                  <a:moveTo>
                    <a:pt x="2113986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59629"/>
                  </a:lnTo>
                  <a:cubicBezTo>
                    <a:pt x="0" y="10228209"/>
                    <a:pt x="55880" y="10284089"/>
                    <a:pt x="124460" y="10284089"/>
                  </a:cubicBezTo>
                  <a:lnTo>
                    <a:pt x="21139865" y="10284089"/>
                  </a:lnTo>
                  <a:cubicBezTo>
                    <a:pt x="21208445" y="10284089"/>
                    <a:pt x="21264325" y="10228209"/>
                    <a:pt x="21264325" y="10159629"/>
                  </a:cubicBezTo>
                  <a:lnTo>
                    <a:pt x="21264325" y="124460"/>
                  </a:lnTo>
                  <a:cubicBezTo>
                    <a:pt x="21264325" y="55880"/>
                    <a:pt x="21208445" y="0"/>
                    <a:pt x="2113986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568932">
            <a:off x="-30836" y="8050291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27046">
            <a:off x="16502236" y="496365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8878474">
            <a:off x="14462783" y="8607260"/>
            <a:ext cx="4427299" cy="1110849"/>
          </a:xfrm>
          <a:custGeom>
            <a:avLst/>
            <a:gdLst/>
            <a:ahLst/>
            <a:cxnLst/>
            <a:rect r="r" b="b" t="t" l="l"/>
            <a:pathLst>
              <a:path h="1110849" w="4427299">
                <a:moveTo>
                  <a:pt x="0" y="1110850"/>
                </a:moveTo>
                <a:lnTo>
                  <a:pt x="4427299" y="1110850"/>
                </a:lnTo>
                <a:lnTo>
                  <a:pt x="4427299" y="0"/>
                </a:lnTo>
                <a:lnTo>
                  <a:pt x="0" y="0"/>
                </a:lnTo>
                <a:lnTo>
                  <a:pt x="0" y="111085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19294" y="1872204"/>
            <a:ext cx="7448292" cy="6079669"/>
          </a:xfrm>
          <a:custGeom>
            <a:avLst/>
            <a:gdLst/>
            <a:ahLst/>
            <a:cxnLst/>
            <a:rect r="r" b="b" t="t" l="l"/>
            <a:pathLst>
              <a:path h="6079669" w="7448292">
                <a:moveTo>
                  <a:pt x="0" y="0"/>
                </a:moveTo>
                <a:lnTo>
                  <a:pt x="7448293" y="0"/>
                </a:lnTo>
                <a:lnTo>
                  <a:pt x="7448293" y="6079668"/>
                </a:lnTo>
                <a:lnTo>
                  <a:pt x="0" y="60796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53924"/>
            <a:ext cx="4081927" cy="88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4160" y="1546538"/>
            <a:ext cx="5096351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0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•System Design Overview</a:t>
            </a:r>
          </a:p>
          <a:p>
            <a:pPr algn="l">
              <a:lnSpc>
                <a:spcPts val="66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29273" y="2503438"/>
            <a:ext cx="277582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1.Blockchain Layer: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4160" y="3175313"/>
            <a:ext cx="773513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Pr</a:t>
            </a: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ovides security, transparency, and immutability.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Uses Ethereum for creating and tokenizing unique certificates as NFTs.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Ensures trust through public verification.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84160" y="4546600"/>
            <a:ext cx="290583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2.Application Layer: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9273" y="5210175"/>
            <a:ext cx="8736092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pc="55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 </a:t>
            </a:r>
            <a:r>
              <a:rPr lang="en-US" sz="2500" spc="55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user-friendly interface for administrators and students.</a:t>
            </a:r>
          </a:p>
          <a:p>
            <a:pPr algn="l" marL="539753" indent="-269876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pc="55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Built using HTML, CSS, and JavaScript.</a:t>
            </a:r>
          </a:p>
          <a:p>
            <a:pPr algn="l" marL="539753" indent="-269876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pc="55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Enables admins to post certificate details and students to verify their legitimacy.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29273" y="6591300"/>
            <a:ext cx="286750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3.Interaction Layer: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4160" y="7264400"/>
            <a:ext cx="669917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</a:t>
            </a: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onnects the application and blockchain layers via Web3.js.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Handles transactions and real-time certificate validation.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2134" y="1535607"/>
            <a:ext cx="15609633" cy="7549304"/>
            <a:chOff x="0" y="0"/>
            <a:chExt cx="21264325" cy="1028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1200825" cy="10220589"/>
            </a:xfrm>
            <a:custGeom>
              <a:avLst/>
              <a:gdLst/>
              <a:ahLst/>
              <a:cxnLst/>
              <a:rect r="r" b="b" t="t" l="l"/>
              <a:pathLst>
                <a:path h="10220589" w="21200825">
                  <a:moveTo>
                    <a:pt x="21108115" y="10220589"/>
                  </a:moveTo>
                  <a:lnTo>
                    <a:pt x="92710" y="10220589"/>
                  </a:lnTo>
                  <a:cubicBezTo>
                    <a:pt x="41910" y="10220589"/>
                    <a:pt x="0" y="10178679"/>
                    <a:pt x="0" y="101278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6845" y="0"/>
                  </a:lnTo>
                  <a:cubicBezTo>
                    <a:pt x="21157645" y="0"/>
                    <a:pt x="21199554" y="41910"/>
                    <a:pt x="21199554" y="92710"/>
                  </a:cubicBezTo>
                  <a:lnTo>
                    <a:pt x="21199554" y="10126609"/>
                  </a:lnTo>
                  <a:cubicBezTo>
                    <a:pt x="21200825" y="10178679"/>
                    <a:pt x="21158915" y="10220589"/>
                    <a:pt x="21108115" y="10220589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64325" cy="10284089"/>
            </a:xfrm>
            <a:custGeom>
              <a:avLst/>
              <a:gdLst/>
              <a:ahLst/>
              <a:cxnLst/>
              <a:rect r="r" b="b" t="t" l="l"/>
              <a:pathLst>
                <a:path h="10284089" w="21264325">
                  <a:moveTo>
                    <a:pt x="21139865" y="59690"/>
                  </a:moveTo>
                  <a:cubicBezTo>
                    <a:pt x="21175425" y="59690"/>
                    <a:pt x="21204634" y="88900"/>
                    <a:pt x="21204634" y="124460"/>
                  </a:cubicBezTo>
                  <a:lnTo>
                    <a:pt x="21204634" y="10159629"/>
                  </a:lnTo>
                  <a:cubicBezTo>
                    <a:pt x="21204634" y="10195189"/>
                    <a:pt x="21175425" y="10224399"/>
                    <a:pt x="21139865" y="10224399"/>
                  </a:cubicBezTo>
                  <a:lnTo>
                    <a:pt x="124460" y="10224399"/>
                  </a:lnTo>
                  <a:cubicBezTo>
                    <a:pt x="88900" y="10224399"/>
                    <a:pt x="59690" y="10195189"/>
                    <a:pt x="59690" y="101596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9865" y="59690"/>
                  </a:lnTo>
                  <a:moveTo>
                    <a:pt x="2113986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59629"/>
                  </a:lnTo>
                  <a:cubicBezTo>
                    <a:pt x="0" y="10228209"/>
                    <a:pt x="55880" y="10284089"/>
                    <a:pt x="124460" y="10284089"/>
                  </a:cubicBezTo>
                  <a:lnTo>
                    <a:pt x="21139865" y="10284089"/>
                  </a:lnTo>
                  <a:cubicBezTo>
                    <a:pt x="21208445" y="10284089"/>
                    <a:pt x="21264325" y="10228209"/>
                    <a:pt x="21264325" y="10159629"/>
                  </a:cubicBezTo>
                  <a:lnTo>
                    <a:pt x="21264325" y="124460"/>
                  </a:lnTo>
                  <a:cubicBezTo>
                    <a:pt x="21264325" y="55880"/>
                    <a:pt x="21208445" y="0"/>
                    <a:pt x="2113986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568932">
            <a:off x="-30836" y="8050291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27046">
            <a:off x="16502236" y="496365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8878474">
            <a:off x="14462783" y="8607260"/>
            <a:ext cx="4427299" cy="1110849"/>
          </a:xfrm>
          <a:custGeom>
            <a:avLst/>
            <a:gdLst/>
            <a:ahLst/>
            <a:cxnLst/>
            <a:rect r="r" b="b" t="t" l="l"/>
            <a:pathLst>
              <a:path h="1110849" w="4427299">
                <a:moveTo>
                  <a:pt x="0" y="1110850"/>
                </a:moveTo>
                <a:lnTo>
                  <a:pt x="4427299" y="1110850"/>
                </a:lnTo>
                <a:lnTo>
                  <a:pt x="4427299" y="0"/>
                </a:lnTo>
                <a:lnTo>
                  <a:pt x="0" y="0"/>
                </a:lnTo>
                <a:lnTo>
                  <a:pt x="0" y="111085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53924"/>
            <a:ext cx="6201822" cy="88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1850" y="1847371"/>
            <a:ext cx="703552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6600"/>
              </a:lnSpc>
              <a:buFont typeface="Arial"/>
              <a:buChar char="•"/>
            </a:pPr>
            <a:r>
              <a:rPr lang="en-US" sz="50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Smart Contract Development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86950" y="1847371"/>
            <a:ext cx="384738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0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•Technologies Used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86682"/>
            <a:ext cx="6930399" cy="174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2"/>
              </a:lnSpc>
            </a:pPr>
            <a:r>
              <a:rPr lang="en-US" sz="2509" spc="55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Sma</a:t>
            </a:r>
            <a:r>
              <a:rPr lang="en-US" sz="2509" spc="55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rt contracts were written in Solidity for creating, validating, and managing NFTs.</a:t>
            </a:r>
          </a:p>
          <a:p>
            <a:pPr algn="l">
              <a:lnSpc>
                <a:spcPts val="3512"/>
              </a:lnSpc>
            </a:pPr>
          </a:p>
          <a:p>
            <a:pPr algn="l">
              <a:lnSpc>
                <a:spcPts val="351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150610"/>
            <a:ext cx="6930399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Minting unique NFTs f</a:t>
            </a: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or certificates with metadata like student details and graduation date.</a:t>
            </a:r>
          </a:p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Certificate verification using blockchain records.</a:t>
            </a:r>
          </a:p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Ownership tracking via Ethereum wallet addresses.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686950" y="2777157"/>
            <a:ext cx="238279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Development Tools: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54436" y="3415332"/>
            <a:ext cx="724019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Hardhat f</a:t>
            </a: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or testing, deployment, and smart contract management.</a:t>
            </a:r>
          </a:p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Ganache for simulating blockchain environments during testing.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86950" y="4466024"/>
            <a:ext cx="14092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Web Tools: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86950" y="5095875"/>
            <a:ext cx="525006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HTML, CSS, and JavaScript for the front-end.</a:t>
            </a:r>
          </a:p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Web3.js for blockchain interactions.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86950" y="6258810"/>
            <a:ext cx="237946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 u="sng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Wallet Integration: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54436" y="6992235"/>
            <a:ext cx="674143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5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MetaMask for secure authentication and transaction signing.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02413" y="-417315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4"/>
                </a:lnTo>
                <a:lnTo>
                  <a:pt x="11546413" y="1595504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6741587" y="8691496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4"/>
                </a:lnTo>
                <a:lnTo>
                  <a:pt x="11546413" y="1595504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0092" y="1744049"/>
            <a:ext cx="11301259" cy="5424604"/>
          </a:xfrm>
          <a:custGeom>
            <a:avLst/>
            <a:gdLst/>
            <a:ahLst/>
            <a:cxnLst/>
            <a:rect r="r" b="b" t="t" l="l"/>
            <a:pathLst>
              <a:path h="5424604" w="11301259">
                <a:moveTo>
                  <a:pt x="0" y="0"/>
                </a:moveTo>
                <a:lnTo>
                  <a:pt x="11301259" y="0"/>
                </a:lnTo>
                <a:lnTo>
                  <a:pt x="11301259" y="5424605"/>
                </a:lnTo>
                <a:lnTo>
                  <a:pt x="0" y="542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42899" y="3605384"/>
            <a:ext cx="9109523" cy="6378463"/>
          </a:xfrm>
          <a:custGeom>
            <a:avLst/>
            <a:gdLst/>
            <a:ahLst/>
            <a:cxnLst/>
            <a:rect r="r" b="b" t="t" l="l"/>
            <a:pathLst>
              <a:path h="6378463" w="9109523">
                <a:moveTo>
                  <a:pt x="0" y="0"/>
                </a:moveTo>
                <a:lnTo>
                  <a:pt x="9109523" y="0"/>
                </a:lnTo>
                <a:lnTo>
                  <a:pt x="9109523" y="6378462"/>
                </a:lnTo>
                <a:lnTo>
                  <a:pt x="0" y="6378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0092" y="387050"/>
            <a:ext cx="7981700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Research Result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944" y="7435354"/>
            <a:ext cx="68179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Figure 1 shows the MMU Certificate Generator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67166" y="2737032"/>
            <a:ext cx="571226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Figure 2 shows the PDF generated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02413" y="-417315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4"/>
                </a:lnTo>
                <a:lnTo>
                  <a:pt x="11546413" y="1595504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6741587" y="8691496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4"/>
                </a:lnTo>
                <a:lnTo>
                  <a:pt x="11546413" y="1595504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1790" y="1943182"/>
            <a:ext cx="9984091" cy="3200318"/>
          </a:xfrm>
          <a:custGeom>
            <a:avLst/>
            <a:gdLst/>
            <a:ahLst/>
            <a:cxnLst/>
            <a:rect r="r" b="b" t="t" l="l"/>
            <a:pathLst>
              <a:path h="3200318" w="9984091">
                <a:moveTo>
                  <a:pt x="0" y="0"/>
                </a:moveTo>
                <a:lnTo>
                  <a:pt x="9984092" y="0"/>
                </a:lnTo>
                <a:lnTo>
                  <a:pt x="9984092" y="3200318"/>
                </a:lnTo>
                <a:lnTo>
                  <a:pt x="0" y="320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07462" y="4878737"/>
            <a:ext cx="10251838" cy="5034926"/>
          </a:xfrm>
          <a:custGeom>
            <a:avLst/>
            <a:gdLst/>
            <a:ahLst/>
            <a:cxnLst/>
            <a:rect r="r" b="b" t="t" l="l"/>
            <a:pathLst>
              <a:path h="5034926" w="10251838">
                <a:moveTo>
                  <a:pt x="0" y="0"/>
                </a:moveTo>
                <a:lnTo>
                  <a:pt x="10251838" y="0"/>
                </a:lnTo>
                <a:lnTo>
                  <a:pt x="10251838" y="5034926"/>
                </a:lnTo>
                <a:lnTo>
                  <a:pt x="0" y="5034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47408" y="7458075"/>
            <a:ext cx="10934770" cy="4343250"/>
          </a:xfrm>
          <a:custGeom>
            <a:avLst/>
            <a:gdLst/>
            <a:ahLst/>
            <a:cxnLst/>
            <a:rect r="r" b="b" t="t" l="l"/>
            <a:pathLst>
              <a:path h="4343250" w="10934770">
                <a:moveTo>
                  <a:pt x="0" y="0"/>
                </a:moveTo>
                <a:lnTo>
                  <a:pt x="10934771" y="0"/>
                </a:lnTo>
                <a:lnTo>
                  <a:pt x="10934771" y="4343250"/>
                </a:lnTo>
                <a:lnTo>
                  <a:pt x="0" y="43432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0092" y="387050"/>
            <a:ext cx="9789190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Research Result(cont.)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367702"/>
            <a:ext cx="674158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Figure 3 show the error message if verification failed.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73113" y="3662711"/>
            <a:ext cx="741488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Figure 4 show the message that verification successful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4610" y="1085850"/>
            <a:ext cx="7401723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9"/>
              </a:lnSpc>
            </a:pPr>
            <a:r>
              <a:rPr lang="en-US" sz="4999" spc="20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ANALYSIS AND INTERPRETATION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638600">
            <a:off x="8079977" y="86376"/>
            <a:ext cx="1206893" cy="1099370"/>
          </a:xfrm>
          <a:custGeom>
            <a:avLst/>
            <a:gdLst/>
            <a:ahLst/>
            <a:cxnLst/>
            <a:rect r="r" b="b" t="t" l="l"/>
            <a:pathLst>
              <a:path h="1099370" w="1206893">
                <a:moveTo>
                  <a:pt x="0" y="0"/>
                </a:moveTo>
                <a:lnTo>
                  <a:pt x="1206893" y="0"/>
                </a:lnTo>
                <a:lnTo>
                  <a:pt x="1206893" y="1099369"/>
                </a:lnTo>
                <a:lnTo>
                  <a:pt x="0" y="109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18257"/>
            <a:ext cx="18165247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The system ensures secure and tamper-pr</a:t>
            </a: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oof certificate issuance using blockchain and NFTs.</a:t>
            </a:r>
          </a:p>
          <a:p>
            <a:pPr algn="l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Verification tests confirmed high reliability and efficiency in preventing forgery.</a:t>
            </a:r>
          </a:p>
          <a:p>
            <a:pPr algn="l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Simplified user interface enables accessibility for non-technical users.</a:t>
            </a:r>
          </a:p>
          <a:p>
            <a:pPr algn="l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Challenges include high gas fees, scalability issues, and onboarding non-technical users.</a:t>
            </a:r>
          </a:p>
          <a:p>
            <a:pPr algn="l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Despite limitations, the system enhances credibility, efficiency, and paves the way for blockchain integration in education.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DAGcyQlAHoA</dc:identifier>
  <dcterms:modified xsi:type="dcterms:W3CDTF">2011-08-01T06:04:30Z</dcterms:modified>
  <cp:revision>1</cp:revision>
  <dc:title>Digital</dc:title>
</cp:coreProperties>
</file>