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15119350" cy="21383625"/>
  <p:notesSz cx="6858000" cy="9144000"/>
  <p:defaultTextStyle>
    <a:defPPr>
      <a:defRPr lang="en-US"/>
    </a:defPPr>
    <a:lvl1pPr marL="0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63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926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389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851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314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777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9240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703" algn="l" defTabSz="22846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23A5C"/>
    <a:srgbClr val="742E49"/>
    <a:srgbClr val="A04064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2" autoAdjust="0"/>
  </p:normalViewPr>
  <p:slideViewPr>
    <p:cSldViewPr snapToGrid="0">
      <p:cViewPr>
        <p:scale>
          <a:sx n="75" d="100"/>
          <a:sy n="75" d="100"/>
        </p:scale>
        <p:origin x="-610" y="-3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CADC-46AB-4907-89D4-7EFAB0EF912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C27C-AA91-42FA-90EA-E27988BE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3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76406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52813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29219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05625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382032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8438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4844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1250" algn="l" defTabSz="1752813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ECE3E-F9A8-4248-9944-A7849E77A2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5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5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0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3B88-C54F-4EB0-B275-0CBA402623C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B9B6-A0A6-43FB-A3B9-606839C16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052" y="-1"/>
            <a:ext cx="15133372" cy="21383626"/>
          </a:xfrm>
          <a:prstGeom prst="rect">
            <a:avLst/>
          </a:prstGeom>
          <a:gradFill>
            <a:gsLst>
              <a:gs pos="93000">
                <a:schemeClr val="bg1"/>
              </a:gs>
              <a:gs pos="6000">
                <a:schemeClr val="bg1"/>
              </a:gs>
              <a:gs pos="44000">
                <a:srgbClr val="A04064"/>
              </a:gs>
              <a:gs pos="63000">
                <a:srgbClr val="A0406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39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9644" y="2075611"/>
            <a:ext cx="14500061" cy="17954809"/>
          </a:xfrm>
          <a:prstGeom prst="roundRect">
            <a:avLst>
              <a:gd name="adj" fmla="val 2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39" dirty="0"/>
          </a:p>
        </p:txBody>
      </p:sp>
      <p:sp>
        <p:nvSpPr>
          <p:cNvPr id="67" name="AutoShape 60"/>
          <p:cNvSpPr>
            <a:spLocks noChangeArrowheads="1"/>
          </p:cNvSpPr>
          <p:nvPr/>
        </p:nvSpPr>
        <p:spPr bwMode="auto">
          <a:xfrm>
            <a:off x="7626818" y="15685055"/>
            <a:ext cx="6797411" cy="4028673"/>
          </a:xfrm>
          <a:prstGeom prst="roundRect">
            <a:avLst>
              <a:gd name="adj" fmla="val 5952"/>
            </a:avLst>
          </a:prstGeom>
          <a:noFill/>
          <a:ln w="57150">
            <a:solidFill>
              <a:srgbClr val="A04064"/>
            </a:solidFill>
            <a:prstDash val="sysDot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839"/>
          </a:p>
        </p:txBody>
      </p:sp>
      <p:sp>
        <p:nvSpPr>
          <p:cNvPr id="34" name="직사각형 33"/>
          <p:cNvSpPr/>
          <p:nvPr/>
        </p:nvSpPr>
        <p:spPr>
          <a:xfrm>
            <a:off x="3831499" y="1310932"/>
            <a:ext cx="7456372" cy="401728"/>
          </a:xfrm>
          <a:prstGeom prst="rect">
            <a:avLst/>
          </a:prstGeom>
          <a:noFill/>
          <a:ln>
            <a:noFill/>
          </a:ln>
        </p:spPr>
        <p:txBody>
          <a:bodyPr wrap="none" lIns="42626" tIns="21312" rIns="42626" bIns="21312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extrusionClr>
                <a:schemeClr val="bg1"/>
              </a:extrusionClr>
              <a:contourClr>
                <a:schemeClr val="bg1">
                  <a:lumMod val="85000"/>
                </a:schemeClr>
              </a:contourClr>
            </a:sp3d>
          </a:bodyPr>
          <a:lstStyle/>
          <a:p>
            <a:pPr algn="ctr"/>
            <a:r>
              <a:rPr lang="ko-KR" altLang="en-US" sz="2331" spc="-140" dirty="0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컴퓨터공학과 </a:t>
            </a:r>
            <a:r>
              <a:rPr lang="en-US" altLang="ko-KR" sz="2331" spc="-140" dirty="0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331" spc="-140" dirty="0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ko-KR" altLang="en-US" sz="2331" spc="-140" dirty="0" err="1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오원준</a:t>
            </a:r>
            <a:r>
              <a:rPr lang="ko-KR" altLang="en-US" sz="2331" spc="-140" dirty="0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이성호 김소현 </a:t>
            </a:r>
            <a:r>
              <a:rPr lang="ko-KR" altLang="en-US" sz="2331" spc="-140" dirty="0" err="1">
                <a:ln w="19050">
                  <a:noFill/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조성범</a:t>
            </a:r>
            <a:endParaRPr lang="en-US" altLang="ko-KR" sz="2331" spc="-140" dirty="0">
              <a:ln w="19050">
                <a:noFill/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9321" y="2856383"/>
            <a:ext cx="13785185" cy="23192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626" tIns="21312" rIns="42626" bIns="21312" numCol="2" spcCol="0" rtlCol="0" anchor="ctr"/>
          <a:lstStyle/>
          <a:p>
            <a:r>
              <a:rPr lang="en-US" altLang="ko-KR" sz="1399" dirty="0">
                <a:solidFill>
                  <a:schemeClr val="tx1"/>
                </a:solidFill>
              </a:rPr>
              <a:t> </a:t>
            </a:r>
            <a:endParaRPr lang="ko-KR" altLang="en-US" sz="1865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44010" y="5995176"/>
            <a:ext cx="6768807" cy="4162339"/>
          </a:xfrm>
          <a:prstGeom prst="roundRect">
            <a:avLst>
              <a:gd name="adj" fmla="val 5627"/>
            </a:avLst>
          </a:prstGeom>
          <a:noFill/>
          <a:ln w="57150">
            <a:solidFill>
              <a:srgbClr val="A040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626" tIns="21312" rIns="42626" bIns="21312" spcCol="0" rtlCol="0" anchor="ctr"/>
          <a:lstStyle/>
          <a:p>
            <a:pPr algn="ctr"/>
            <a:endParaRPr lang="ko-KR" altLang="en-US" sz="1632" dirty="0"/>
          </a:p>
        </p:txBody>
      </p:sp>
      <p:sp>
        <p:nvSpPr>
          <p:cNvPr id="97" name="AutoShape 60"/>
          <p:cNvSpPr>
            <a:spLocks noChangeArrowheads="1"/>
          </p:cNvSpPr>
          <p:nvPr/>
        </p:nvSpPr>
        <p:spPr bwMode="auto">
          <a:xfrm>
            <a:off x="644010" y="15685055"/>
            <a:ext cx="6797411" cy="4028673"/>
          </a:xfrm>
          <a:prstGeom prst="roundRect">
            <a:avLst>
              <a:gd name="adj" fmla="val 5952"/>
            </a:avLst>
          </a:prstGeom>
          <a:noFill/>
          <a:ln w="57150">
            <a:solidFill>
              <a:srgbClr val="A04064"/>
            </a:solidFill>
            <a:prstDash val="sysDot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839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44010" y="10906442"/>
            <a:ext cx="13730496" cy="3952038"/>
          </a:xfrm>
          <a:prstGeom prst="roundRect">
            <a:avLst>
              <a:gd name="adj" fmla="val 5627"/>
            </a:avLst>
          </a:prstGeom>
          <a:noFill/>
          <a:ln w="57150">
            <a:solidFill>
              <a:srgbClr val="A040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626" tIns="21312" rIns="42626" bIns="21312" spcCol="0" rtlCol="0" anchor="ctr"/>
          <a:lstStyle/>
          <a:p>
            <a:pPr algn="ctr"/>
            <a:endParaRPr lang="ko-KR" altLang="en-US" sz="839" dirty="0"/>
          </a:p>
        </p:txBody>
      </p:sp>
      <p:sp>
        <p:nvSpPr>
          <p:cNvPr id="112" name="TextBox 111"/>
          <p:cNvSpPr txBox="1"/>
          <p:nvPr/>
        </p:nvSpPr>
        <p:spPr>
          <a:xfrm>
            <a:off x="7756587" y="11825171"/>
            <a:ext cx="6550897" cy="4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32" dirty="0"/>
              <a:t>	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739444" y="15046941"/>
            <a:ext cx="6943183" cy="530653"/>
            <a:chOff x="2311270" y="28011412"/>
            <a:chExt cx="10194333" cy="1490538"/>
          </a:xfrm>
        </p:grpSpPr>
        <p:grpSp>
          <p:nvGrpSpPr>
            <p:cNvPr id="43" name="그룹 42"/>
            <p:cNvGrpSpPr/>
            <p:nvPr/>
          </p:nvGrpSpPr>
          <p:grpSpPr>
            <a:xfrm>
              <a:off x="2311270" y="28011412"/>
              <a:ext cx="10194333" cy="1481078"/>
              <a:chOff x="2448496" y="6913068"/>
              <a:chExt cx="15771800" cy="1944216"/>
            </a:xfrm>
          </p:grpSpPr>
          <p:sp>
            <p:nvSpPr>
              <p:cNvPr id="45" name="순서도: 데이터 44"/>
              <p:cNvSpPr/>
              <p:nvPr/>
            </p:nvSpPr>
            <p:spPr>
              <a:xfrm flipH="1">
                <a:off x="2448496" y="8589116"/>
                <a:ext cx="2474641" cy="268168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  <p:sp>
            <p:nvSpPr>
              <p:cNvPr id="46" name="순서도: 데이터 45"/>
              <p:cNvSpPr/>
              <p:nvPr/>
            </p:nvSpPr>
            <p:spPr>
              <a:xfrm flipH="1">
                <a:off x="15745656" y="6913068"/>
                <a:ext cx="2474640" cy="288032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  <p:sp>
            <p:nvSpPr>
              <p:cNvPr id="48" name="순서도: 데이터 47"/>
              <p:cNvSpPr/>
              <p:nvPr/>
            </p:nvSpPr>
            <p:spPr>
              <a:xfrm>
                <a:off x="2952554" y="6913068"/>
                <a:ext cx="14798385" cy="1944216"/>
              </a:xfrm>
              <a:prstGeom prst="flowChartInputOutput">
                <a:avLst/>
              </a:prstGeom>
              <a:solidFill>
                <a:srgbClr val="923A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990110" y="28235088"/>
              <a:ext cx="7030544" cy="126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331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64B1F0-5690-8C8F-47D2-45217E0754EC}"/>
              </a:ext>
            </a:extLst>
          </p:cNvPr>
          <p:cNvGrpSpPr/>
          <p:nvPr/>
        </p:nvGrpSpPr>
        <p:grpSpPr>
          <a:xfrm>
            <a:off x="589321" y="2333082"/>
            <a:ext cx="4158664" cy="570710"/>
            <a:chOff x="589321" y="2333082"/>
            <a:chExt cx="4158664" cy="570710"/>
          </a:xfrm>
        </p:grpSpPr>
        <p:sp>
          <p:nvSpPr>
            <p:cNvPr id="2" name="한쪽 모서리는 잘리고 다른 쪽 모서리는 둥근 사각형 1"/>
            <p:cNvSpPr/>
            <p:nvPr/>
          </p:nvSpPr>
          <p:spPr>
            <a:xfrm>
              <a:off x="589321" y="2333082"/>
              <a:ext cx="4158664" cy="570710"/>
            </a:xfrm>
            <a:prstGeom prst="snipRoundRect">
              <a:avLst>
                <a:gd name="adj1" fmla="val 22892"/>
                <a:gd name="adj2" fmla="val 50000"/>
              </a:avLst>
            </a:prstGeom>
            <a:solidFill>
              <a:srgbClr val="923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39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9445" y="2445622"/>
              <a:ext cx="3664538" cy="4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31" b="1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D3265F-5212-5C09-B61C-62C1F5490B52}"/>
              </a:ext>
            </a:extLst>
          </p:cNvPr>
          <p:cNvGrpSpPr/>
          <p:nvPr/>
        </p:nvGrpSpPr>
        <p:grpSpPr>
          <a:xfrm>
            <a:off x="610439" y="5391759"/>
            <a:ext cx="4158664" cy="570710"/>
            <a:chOff x="610439" y="5391759"/>
            <a:chExt cx="4158664" cy="570710"/>
          </a:xfrm>
        </p:grpSpPr>
        <p:sp>
          <p:nvSpPr>
            <p:cNvPr id="66" name="한쪽 모서리는 잘리고 다른 쪽 모서리는 둥근 사각형 65"/>
            <p:cNvSpPr/>
            <p:nvPr/>
          </p:nvSpPr>
          <p:spPr>
            <a:xfrm>
              <a:off x="610439" y="5391759"/>
              <a:ext cx="4158664" cy="570710"/>
            </a:xfrm>
            <a:prstGeom prst="snipRoundRect">
              <a:avLst>
                <a:gd name="adj1" fmla="val 22892"/>
                <a:gd name="adj2" fmla="val 50000"/>
              </a:avLst>
            </a:prstGeom>
            <a:solidFill>
              <a:srgbClr val="923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39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45" y="5476228"/>
              <a:ext cx="3664538" cy="4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31" b="1" dirty="0">
                  <a:solidFill>
                    <a:schemeClr val="bg1"/>
                  </a:solidFill>
                </a:rPr>
                <a:t>시스템 </a:t>
              </a:r>
              <a:r>
                <a:rPr lang="ko-KR" altLang="en-US" sz="2331" b="1" dirty="0" err="1">
                  <a:solidFill>
                    <a:schemeClr val="bg1"/>
                  </a:solidFill>
                </a:rPr>
                <a:t>아키텍쳐</a:t>
              </a:r>
              <a:endParaRPr lang="ko-KR" altLang="en-US" sz="2331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60DD7B4-1A21-447C-B5C7-41D3D2EE9A02}"/>
              </a:ext>
            </a:extLst>
          </p:cNvPr>
          <p:cNvSpPr txBox="1"/>
          <p:nvPr/>
        </p:nvSpPr>
        <p:spPr>
          <a:xfrm>
            <a:off x="1018763" y="569732"/>
            <a:ext cx="13081825" cy="63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97" dirty="0">
                <a:latin typeface="HY견고딕" panose="02030600000101010101" pitchFamily="18" charset="-127"/>
                <a:ea typeface="HY견고딕" panose="02030600000101010101" pitchFamily="18" charset="-127"/>
              </a:rPr>
              <a:t>식자재가드 </a:t>
            </a:r>
            <a:r>
              <a:rPr lang="en-US" altLang="ko-KR" sz="3497" dirty="0">
                <a:latin typeface="HY견고딕" panose="02030600000101010101" pitchFamily="18" charset="-127"/>
                <a:ea typeface="HY견고딕" panose="02030600000101010101" pitchFamily="18" charset="-127"/>
              </a:rPr>
              <a:t>(Food Guard)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C17807-4826-7FB0-91D7-3E58E956725F}"/>
              </a:ext>
            </a:extLst>
          </p:cNvPr>
          <p:cNvGrpSpPr/>
          <p:nvPr/>
        </p:nvGrpSpPr>
        <p:grpSpPr>
          <a:xfrm>
            <a:off x="7626818" y="5391759"/>
            <a:ext cx="4158664" cy="570710"/>
            <a:chOff x="610439" y="5391759"/>
            <a:chExt cx="4158664" cy="570710"/>
          </a:xfrm>
        </p:grpSpPr>
        <p:sp>
          <p:nvSpPr>
            <p:cNvPr id="9" name="한쪽 모서리는 잘리고 다른 쪽 모서리는 둥근 사각형 65">
              <a:extLst>
                <a:ext uri="{FF2B5EF4-FFF2-40B4-BE49-F238E27FC236}">
                  <a16:creationId xmlns:a16="http://schemas.microsoft.com/office/drawing/2014/main" id="{C2DB0021-5F11-F50A-3B9D-3DB34E465C86}"/>
                </a:ext>
              </a:extLst>
            </p:cNvPr>
            <p:cNvSpPr/>
            <p:nvPr/>
          </p:nvSpPr>
          <p:spPr>
            <a:xfrm>
              <a:off x="610439" y="5391759"/>
              <a:ext cx="4158664" cy="570710"/>
            </a:xfrm>
            <a:prstGeom prst="snipRoundRect">
              <a:avLst>
                <a:gd name="adj1" fmla="val 22892"/>
                <a:gd name="adj2" fmla="val 50000"/>
              </a:avLst>
            </a:prstGeom>
            <a:solidFill>
              <a:srgbClr val="923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39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3D029-5EB0-0ECA-FC89-82204A537AE1}"/>
                </a:ext>
              </a:extLst>
            </p:cNvPr>
            <p:cNvSpPr txBox="1"/>
            <p:nvPr/>
          </p:nvSpPr>
          <p:spPr>
            <a:xfrm>
              <a:off x="739445" y="5476228"/>
              <a:ext cx="3664538" cy="4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31" b="1" dirty="0">
                  <a:solidFill>
                    <a:schemeClr val="bg1"/>
                  </a:solidFill>
                </a:rPr>
                <a:t>사용 시나리오</a:t>
              </a:r>
            </a:p>
          </p:txBody>
        </p:sp>
      </p:grpSp>
      <p:sp>
        <p:nvSpPr>
          <p:cNvPr id="11" name="모서리가 둥근 직사각형 76">
            <a:extLst>
              <a:ext uri="{FF2B5EF4-FFF2-40B4-BE49-F238E27FC236}">
                <a16:creationId xmlns:a16="http://schemas.microsoft.com/office/drawing/2014/main" id="{7DA58FC0-B329-E989-F0FA-D3C2F9D27667}"/>
              </a:ext>
            </a:extLst>
          </p:cNvPr>
          <p:cNvSpPr/>
          <p:nvPr/>
        </p:nvSpPr>
        <p:spPr>
          <a:xfrm>
            <a:off x="7626818" y="5995176"/>
            <a:ext cx="6768807" cy="4162339"/>
          </a:xfrm>
          <a:prstGeom prst="roundRect">
            <a:avLst>
              <a:gd name="adj" fmla="val 5627"/>
            </a:avLst>
          </a:prstGeom>
          <a:noFill/>
          <a:ln w="57150">
            <a:solidFill>
              <a:srgbClr val="A040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626" tIns="21312" rIns="42626" bIns="21312" spcCol="0" rtlCol="0" anchor="ctr"/>
          <a:lstStyle/>
          <a:p>
            <a:pPr algn="ctr"/>
            <a:endParaRPr lang="ko-KR" altLang="en-US" sz="1632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43488C-F05E-085A-15B9-4963A28EBFC6}"/>
              </a:ext>
            </a:extLst>
          </p:cNvPr>
          <p:cNvGrpSpPr/>
          <p:nvPr/>
        </p:nvGrpSpPr>
        <p:grpSpPr>
          <a:xfrm>
            <a:off x="610439" y="10325200"/>
            <a:ext cx="4158664" cy="570710"/>
            <a:chOff x="610439" y="5391759"/>
            <a:chExt cx="4158664" cy="570710"/>
          </a:xfrm>
        </p:grpSpPr>
        <p:sp>
          <p:nvSpPr>
            <p:cNvPr id="13" name="한쪽 모서리는 잘리고 다른 쪽 모서리는 둥근 사각형 65">
              <a:extLst>
                <a:ext uri="{FF2B5EF4-FFF2-40B4-BE49-F238E27FC236}">
                  <a16:creationId xmlns:a16="http://schemas.microsoft.com/office/drawing/2014/main" id="{CE5D2B04-35B9-794D-2AF5-A6C64E3DCD70}"/>
                </a:ext>
              </a:extLst>
            </p:cNvPr>
            <p:cNvSpPr/>
            <p:nvPr/>
          </p:nvSpPr>
          <p:spPr>
            <a:xfrm>
              <a:off x="610439" y="5391759"/>
              <a:ext cx="4158664" cy="570710"/>
            </a:xfrm>
            <a:prstGeom prst="snipRoundRect">
              <a:avLst>
                <a:gd name="adj1" fmla="val 22892"/>
                <a:gd name="adj2" fmla="val 50000"/>
              </a:avLst>
            </a:prstGeom>
            <a:solidFill>
              <a:srgbClr val="923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3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962BD9-5B21-38DC-2A03-298F7720E45C}"/>
                </a:ext>
              </a:extLst>
            </p:cNvPr>
            <p:cNvSpPr txBox="1"/>
            <p:nvPr/>
          </p:nvSpPr>
          <p:spPr>
            <a:xfrm>
              <a:off x="739444" y="5476228"/>
              <a:ext cx="3899101" cy="4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31" b="1" dirty="0">
                  <a:solidFill>
                    <a:schemeClr val="bg1"/>
                  </a:solidFill>
                </a:rPr>
                <a:t>주요 기능과</a:t>
              </a:r>
              <a:r>
                <a:rPr lang="en-US" altLang="ko-KR" sz="2331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331" b="1" dirty="0">
                  <a:solidFill>
                    <a:schemeClr val="bg1"/>
                  </a:solidFill>
                </a:rPr>
                <a:t>사용한 </a:t>
              </a:r>
              <a:r>
                <a:rPr lang="en-US" altLang="ko-KR" sz="2331" b="1" dirty="0">
                  <a:solidFill>
                    <a:schemeClr val="bg1"/>
                  </a:solidFill>
                </a:rPr>
                <a:t>S/W</a:t>
              </a:r>
              <a:r>
                <a:rPr lang="ko-KR" altLang="en-US" sz="2331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85729B-ED96-D5F1-E1BB-F041694BBCF5}"/>
              </a:ext>
            </a:extLst>
          </p:cNvPr>
          <p:cNvGrpSpPr/>
          <p:nvPr/>
        </p:nvGrpSpPr>
        <p:grpSpPr>
          <a:xfrm>
            <a:off x="5790827" y="20079063"/>
            <a:ext cx="3395766" cy="913801"/>
            <a:chOff x="5434150" y="20079063"/>
            <a:chExt cx="3395766" cy="91380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0EDD85-E05B-588F-0159-1A227820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07" y="20174542"/>
              <a:ext cx="2432309" cy="73152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2332322-9DC8-C702-7E2B-6331E228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150" y="20079063"/>
              <a:ext cx="757645" cy="913801"/>
            </a:xfrm>
            <a:prstGeom prst="rect">
              <a:avLst/>
            </a:prstGeom>
          </p:spPr>
        </p:pic>
      </p:grpSp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6157ECA-7010-BBA1-7018-9449AFF69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88" y="15698671"/>
            <a:ext cx="5175694" cy="4028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671DC-4136-09E8-73E1-1598299FFC14}"/>
              </a:ext>
            </a:extLst>
          </p:cNvPr>
          <p:cNvSpPr txBox="1"/>
          <p:nvPr/>
        </p:nvSpPr>
        <p:spPr>
          <a:xfrm>
            <a:off x="644011" y="3021011"/>
            <a:ext cx="13730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&lt;</a:t>
            </a:r>
            <a:r>
              <a:rPr lang="ko-KR" altLang="en-US" sz="1500" b="1" dirty="0">
                <a:solidFill>
                  <a:schemeClr val="tx1"/>
                </a:solidFill>
              </a:rPr>
              <a:t>기획 배경 및 목적</a:t>
            </a:r>
            <a:r>
              <a:rPr lang="en-US" altLang="ko-KR" sz="15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음식물 쓰레기 관리 시스템 통계에 따르면 </a:t>
            </a:r>
            <a:r>
              <a:rPr lang="en-US" altLang="ko-KR" sz="1200" dirty="0">
                <a:solidFill>
                  <a:schemeClr val="tx1"/>
                </a:solidFill>
              </a:rPr>
              <a:t>2017</a:t>
            </a:r>
            <a:r>
              <a:rPr lang="ko-KR" altLang="en-US" sz="1200" dirty="0">
                <a:solidFill>
                  <a:schemeClr val="tx1"/>
                </a:solidFill>
              </a:rPr>
              <a:t>년 일평균 </a:t>
            </a:r>
            <a:r>
              <a:rPr lang="en-US" altLang="ko-KR" sz="1200" dirty="0">
                <a:solidFill>
                  <a:schemeClr val="tx1"/>
                </a:solidFill>
              </a:rPr>
              <a:t>15,903</a:t>
            </a:r>
            <a:r>
              <a:rPr lang="ko-KR" altLang="en-US" sz="1200" dirty="0">
                <a:solidFill>
                  <a:schemeClr val="tx1"/>
                </a:solidFill>
              </a:rPr>
              <a:t>톤이 발생한다고 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주된 배출장소로는 </a:t>
            </a:r>
            <a:r>
              <a:rPr lang="en-US" altLang="ko-KR" sz="1200" dirty="0">
                <a:solidFill>
                  <a:schemeClr val="tx1"/>
                </a:solidFill>
              </a:rPr>
              <a:t>70%</a:t>
            </a:r>
            <a:r>
              <a:rPr lang="ko-KR" altLang="en-US" sz="1200" dirty="0">
                <a:solidFill>
                  <a:schemeClr val="tx1"/>
                </a:solidFill>
              </a:rPr>
              <a:t>정도가 가정 및 소형 음식점에서 발생한다고 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또한 환경부에서 조사한 결과에 따르면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전체의 </a:t>
            </a:r>
            <a:r>
              <a:rPr lang="en-US" altLang="ko-KR" sz="1200" dirty="0">
                <a:solidFill>
                  <a:schemeClr val="tx1"/>
                </a:solidFill>
              </a:rPr>
              <a:t>43%</a:t>
            </a:r>
            <a:r>
              <a:rPr lang="ko-KR" altLang="en-US" sz="1200" dirty="0">
                <a:solidFill>
                  <a:schemeClr val="tx1"/>
                </a:solidFill>
              </a:rPr>
              <a:t>의 음식물 쓰레기가 먹고 남기거나 먹지 않고 보관중에 발생한다고 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특히 가정에서는 음식물쓰레기의 </a:t>
            </a:r>
            <a:r>
              <a:rPr lang="en-US" altLang="ko-KR" sz="1200" dirty="0">
                <a:solidFill>
                  <a:schemeClr val="tx1"/>
                </a:solidFill>
              </a:rPr>
              <a:t>10%</a:t>
            </a:r>
            <a:r>
              <a:rPr lang="ko-KR" altLang="en-US" sz="1200" dirty="0">
                <a:solidFill>
                  <a:schemeClr val="tx1"/>
                </a:solidFill>
              </a:rPr>
              <a:t>는 보관하다가 먹지 못하게 되어 버리는 식재료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다시 말해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유통기한이 지나 버려지는 식품이 가정에서만 </a:t>
            </a:r>
            <a:r>
              <a:rPr lang="en-US" altLang="ko-KR" sz="1200" dirty="0">
                <a:solidFill>
                  <a:schemeClr val="tx1"/>
                </a:solidFill>
              </a:rPr>
              <a:t>10%</a:t>
            </a:r>
            <a:r>
              <a:rPr lang="ko-KR" altLang="en-US" sz="1200" dirty="0">
                <a:solidFill>
                  <a:schemeClr val="tx1"/>
                </a:solidFill>
              </a:rPr>
              <a:t>가 된다는 이야기입니다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저희는 이러한 문제점을 보고 이를 해결할 방법을 찾던 중 유통기한이 지나기 전에 알려주는 </a:t>
            </a:r>
            <a:r>
              <a:rPr lang="ko-KR" altLang="en-US" sz="1200" dirty="0" err="1">
                <a:solidFill>
                  <a:schemeClr val="tx1"/>
                </a:solidFill>
              </a:rPr>
              <a:t>알리미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어플에</a:t>
            </a:r>
            <a:r>
              <a:rPr lang="ko-KR" altLang="en-US" sz="1200" dirty="0">
                <a:solidFill>
                  <a:schemeClr val="tx1"/>
                </a:solidFill>
              </a:rPr>
              <a:t> 대해 생각을 가지게 되었습니다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또한 최근 잘못된 식습관으로 건강이 안 좋은 젊은 인구가 늘어나고 있다는 기사를 심심치 않게 볼 수 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이를 해결하기 위해 일일 권장 영양소와 자신이 먹은 음식의 영양정보를 비교할 수 있는 기능에 대하여 구상해볼 수 있었습니다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&lt;</a:t>
            </a:r>
            <a:r>
              <a:rPr lang="ko-KR" altLang="en-US" sz="1500" b="1" dirty="0">
                <a:solidFill>
                  <a:schemeClr val="tx1"/>
                </a:solidFill>
              </a:rPr>
              <a:t>기대효과</a:t>
            </a:r>
            <a:r>
              <a:rPr lang="en-US" altLang="ko-KR" sz="15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유통기한</a:t>
            </a:r>
            <a:r>
              <a:rPr lang="en-US" altLang="ko-KR" sz="1200" dirty="0"/>
              <a:t>(</a:t>
            </a:r>
            <a:r>
              <a:rPr lang="ko-KR" altLang="en-US" sz="1200" dirty="0"/>
              <a:t>소비기한</a:t>
            </a:r>
            <a:r>
              <a:rPr lang="en-US" altLang="ko-KR" sz="1200" dirty="0"/>
              <a:t>)</a:t>
            </a:r>
            <a:r>
              <a:rPr lang="ko-KR" altLang="en-US" sz="1200" dirty="0"/>
              <a:t>이 지나기 전 알람을 보내서 보관 장소에 방치되어 버려지는 음식의 양을 줄일 수 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하루동안 자신이 섭취한 음식의 영양소를 일일 권장 영양소와 비교하여 자신이 많이 섭취하는 영양소와 부족한 영양소를 한눈에 알기 쉽게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3074C-8AA5-6C21-A52B-8E9AE4AECDCF}"/>
              </a:ext>
            </a:extLst>
          </p:cNvPr>
          <p:cNvSpPr txBox="1"/>
          <p:nvPr/>
        </p:nvSpPr>
        <p:spPr>
          <a:xfrm>
            <a:off x="707490" y="11075226"/>
            <a:ext cx="137304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주요 기능</a:t>
            </a:r>
            <a:r>
              <a:rPr lang="en-US" altLang="ko-KR" sz="2400" b="1" dirty="0"/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메인 화면에서 음식을 보관할 장소를 선택하면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유통기한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소비기한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이 얼마 안 남은 순서대로 사용자에게 보여지고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추가 버튼을 눌러 </a:t>
            </a:r>
            <a:r>
              <a:rPr lang="en-US" altLang="ko-KR" sz="2000" dirty="0"/>
              <a:t>[</a:t>
            </a:r>
            <a:r>
              <a:rPr lang="ko-KR" altLang="en-US" sz="2000" dirty="0"/>
              <a:t>바코드 스캔</a:t>
            </a:r>
            <a:r>
              <a:rPr lang="en-US" altLang="ko-KR" sz="2000" dirty="0"/>
              <a:t>, </a:t>
            </a:r>
            <a:r>
              <a:rPr lang="ko-KR" altLang="en-US" sz="2000" dirty="0"/>
              <a:t>이름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직접 입력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선택지를 통해 음식의 사진과 이름을 입력 받으며 구매일</a:t>
            </a:r>
            <a:r>
              <a:rPr lang="en-US" altLang="ko-KR" sz="2000" dirty="0"/>
              <a:t>, </a:t>
            </a:r>
            <a:r>
              <a:rPr lang="ko-KR" altLang="en-US" sz="2000" dirty="0"/>
              <a:t>유통기한</a:t>
            </a:r>
            <a:r>
              <a:rPr lang="en-US" altLang="ko-KR" sz="2000" dirty="0"/>
              <a:t>, </a:t>
            </a:r>
            <a:r>
              <a:rPr lang="ko-KR" altLang="en-US" sz="2000" dirty="0"/>
              <a:t>메모</a:t>
            </a:r>
            <a:r>
              <a:rPr lang="en-US" altLang="ko-KR" sz="2000" dirty="0"/>
              <a:t>, </a:t>
            </a:r>
            <a:r>
              <a:rPr lang="ko-KR" altLang="en-US" sz="2000" dirty="0"/>
              <a:t>음식의 남은 양을 사용자에게 입력 받은 후 알람 설정을 통해 유통기한 전 </a:t>
            </a:r>
            <a:r>
              <a:rPr lang="en-US" altLang="ko-KR" sz="2000" dirty="0"/>
              <a:t>N</a:t>
            </a:r>
            <a:r>
              <a:rPr lang="ko-KR" altLang="en-US" sz="2000" dirty="0"/>
              <a:t>일 전</a:t>
            </a:r>
            <a:r>
              <a:rPr lang="en-US" altLang="ko-KR" sz="2000" dirty="0"/>
              <a:t>, </a:t>
            </a:r>
            <a:r>
              <a:rPr lang="ko-KR" altLang="en-US" sz="2000" dirty="0"/>
              <a:t>알림 당일 알림이 올 시간을 정할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사용자가 위와 같은 방식으로 음식을 등록을 하고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오늘의 영양 페이지로 넘어가 자신의 나이대와 성별을 입력하게 되면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나중에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/>
              <a:t>리스트에서 음식을 수정할 경우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전부 섭취하였거나</a:t>
            </a:r>
            <a:r>
              <a:rPr lang="en-US" altLang="ko-KR" sz="2000" dirty="0"/>
              <a:t> </a:t>
            </a:r>
            <a:r>
              <a:rPr lang="ko-KR" altLang="en-US" sz="2000" dirty="0"/>
              <a:t>일부 남은 것을 바탕으로 당일 </a:t>
            </a:r>
            <a:r>
              <a:rPr lang="en-US" altLang="ko-KR" sz="2000" dirty="0"/>
              <a:t>00:00 ~ </a:t>
            </a:r>
            <a:r>
              <a:rPr lang="ko-KR" altLang="en-US" sz="2000" dirty="0"/>
              <a:t>익일 </a:t>
            </a:r>
            <a:r>
              <a:rPr lang="en-US" altLang="ko-KR" sz="2000" dirty="0"/>
              <a:t>00:00</a:t>
            </a:r>
            <a:r>
              <a:rPr lang="ko-KR" altLang="en-US" sz="2000" dirty="0"/>
              <a:t>까지 바뀐 음식의 양을 통해 음식들의 영양정보를 합하여 자신의 나이대와 성별에 맞는 일일 권장 영양소와 비교하여 보여주는 기능</a:t>
            </a:r>
            <a:endParaRPr lang="en-US" altLang="ko-KR" sz="2000" dirty="0"/>
          </a:p>
          <a:p>
            <a:r>
              <a:rPr lang="en-US" altLang="ko-KR" sz="2400" b="1" dirty="0"/>
              <a:t>&lt;</a:t>
            </a:r>
            <a:r>
              <a:rPr lang="ko-KR" altLang="en-US" sz="2400" b="1" dirty="0"/>
              <a:t>사용한 </a:t>
            </a:r>
            <a:r>
              <a:rPr lang="en-US" altLang="ko-KR" sz="2400" b="1" dirty="0"/>
              <a:t>S/W&gt;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앱 디자인 및 개발 </a:t>
            </a:r>
            <a:r>
              <a:rPr lang="en-US" altLang="ko-KR" sz="2000" dirty="0"/>
              <a:t>: Android Studio, Figma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서버 </a:t>
            </a:r>
            <a:r>
              <a:rPr lang="en-US" altLang="ko-KR" sz="2000" dirty="0"/>
              <a:t>: azure, azure SQL</a:t>
            </a:r>
          </a:p>
        </p:txBody>
      </p:sp>
      <p:pic>
        <p:nvPicPr>
          <p:cNvPr id="20" name="그림 19" descr="텍스트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0F2B5CD-8B2C-2C34-243B-D3ACEDE69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87" y="6290226"/>
            <a:ext cx="6651898" cy="355658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4B72F1-0906-84E4-BA35-A989E4794155}"/>
              </a:ext>
            </a:extLst>
          </p:cNvPr>
          <p:cNvGrpSpPr/>
          <p:nvPr/>
        </p:nvGrpSpPr>
        <p:grpSpPr>
          <a:xfrm>
            <a:off x="7707168" y="14967867"/>
            <a:ext cx="6943183" cy="549003"/>
            <a:chOff x="2311270" y="27950409"/>
            <a:chExt cx="10194333" cy="154208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BF9D34C-2A65-8941-43DE-B932421C4C26}"/>
                </a:ext>
              </a:extLst>
            </p:cNvPr>
            <p:cNvGrpSpPr/>
            <p:nvPr/>
          </p:nvGrpSpPr>
          <p:grpSpPr>
            <a:xfrm>
              <a:off x="2311270" y="28011412"/>
              <a:ext cx="10194333" cy="1481078"/>
              <a:chOff x="2448496" y="6913068"/>
              <a:chExt cx="15771800" cy="1944216"/>
            </a:xfrm>
          </p:grpSpPr>
          <p:sp>
            <p:nvSpPr>
              <p:cNvPr id="23" name="순서도: 데이터 22">
                <a:extLst>
                  <a:ext uri="{FF2B5EF4-FFF2-40B4-BE49-F238E27FC236}">
                    <a16:creationId xmlns:a16="http://schemas.microsoft.com/office/drawing/2014/main" id="{D2F9FDA4-F216-01A9-E747-C533ABDF718B}"/>
                  </a:ext>
                </a:extLst>
              </p:cNvPr>
              <p:cNvSpPr/>
              <p:nvPr/>
            </p:nvSpPr>
            <p:spPr>
              <a:xfrm flipH="1">
                <a:off x="2448496" y="8589116"/>
                <a:ext cx="2474641" cy="268168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  <p:sp>
            <p:nvSpPr>
              <p:cNvPr id="24" name="순서도: 데이터 23">
                <a:extLst>
                  <a:ext uri="{FF2B5EF4-FFF2-40B4-BE49-F238E27FC236}">
                    <a16:creationId xmlns:a16="http://schemas.microsoft.com/office/drawing/2014/main" id="{6B6BB166-78D6-A8D1-661C-1A0D622BD199}"/>
                  </a:ext>
                </a:extLst>
              </p:cNvPr>
              <p:cNvSpPr/>
              <p:nvPr/>
            </p:nvSpPr>
            <p:spPr>
              <a:xfrm flipH="1">
                <a:off x="15745656" y="6913068"/>
                <a:ext cx="2474640" cy="288032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  <p:sp>
            <p:nvSpPr>
              <p:cNvPr id="25" name="순서도: 데이터 24">
                <a:extLst>
                  <a:ext uri="{FF2B5EF4-FFF2-40B4-BE49-F238E27FC236}">
                    <a16:creationId xmlns:a16="http://schemas.microsoft.com/office/drawing/2014/main" id="{6FE2C3A0-52A4-DDEA-C31B-EDF9A61547B5}"/>
                  </a:ext>
                </a:extLst>
              </p:cNvPr>
              <p:cNvSpPr/>
              <p:nvPr/>
            </p:nvSpPr>
            <p:spPr>
              <a:xfrm>
                <a:off x="2952554" y="6913068"/>
                <a:ext cx="14798385" cy="1944216"/>
              </a:xfrm>
              <a:prstGeom prst="flowChartInputOutput">
                <a:avLst/>
              </a:prstGeom>
              <a:solidFill>
                <a:srgbClr val="923A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39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13203-BAED-F686-CCAF-7D528E4F6978}"/>
                </a:ext>
              </a:extLst>
            </p:cNvPr>
            <p:cNvSpPr txBox="1"/>
            <p:nvPr/>
          </p:nvSpPr>
          <p:spPr>
            <a:xfrm>
              <a:off x="3962073" y="27950409"/>
              <a:ext cx="7030544" cy="14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Prototype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0EE19053-36C8-A664-89BE-A6A2AD06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15" y="6034710"/>
            <a:ext cx="6353802" cy="39589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644854-7E93-636A-8BF3-6CABE48D75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8" y="15926816"/>
            <a:ext cx="1947358" cy="34825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177D153-BCBD-FF92-0EB8-BF4268013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8148" y="15883921"/>
            <a:ext cx="3824569" cy="18036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D188729-78E0-A686-041B-9EF6670C06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030" y="17982220"/>
            <a:ext cx="3824569" cy="15044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16D3D8B-CB71-0B5F-EBE1-12D15E8AD229}"/>
              </a:ext>
            </a:extLst>
          </p:cNvPr>
          <p:cNvSpPr txBox="1"/>
          <p:nvPr/>
        </p:nvSpPr>
        <p:spPr>
          <a:xfrm>
            <a:off x="1634222" y="15028083"/>
            <a:ext cx="47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43274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365</Words>
  <Application>Microsoft Office PowerPoint</Application>
  <PresentationFormat>사용자 지정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HY헤드라인M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현욱 최</dc:creator>
  <cp:lastModifiedBy>성호 이</cp:lastModifiedBy>
  <cp:revision>81</cp:revision>
  <dcterms:created xsi:type="dcterms:W3CDTF">2019-11-01T06:23:54Z</dcterms:created>
  <dcterms:modified xsi:type="dcterms:W3CDTF">2023-10-13T12:14:26Z</dcterms:modified>
</cp:coreProperties>
</file>