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75" d="100"/>
          <a:sy n="75" d="100"/>
        </p:scale>
        <p:origin x="-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7C7B-4B11-0A50-A300-B9EF3728A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FD2AF-342B-661D-605E-8538526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1D0EB-607F-189B-4411-63719834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BB472-DC45-AF6D-9368-5ACC449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FA6FD-9D6E-EB1A-782B-0B544038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8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C204-312F-45E4-7FB8-3803EF6D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84175-00CD-2334-F249-DB79E250E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2B9C6-0461-F2D1-A6D8-6EC44B2C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43D99-AAF7-AD9D-84FB-EC815D1D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2DDA1-829C-B9FC-676E-7B9098C1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71D08-DF47-199B-C87A-5278E021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340DE-1D16-0A60-F397-AC8FC562A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667C0-4D95-56B8-3FA5-F928C7EE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F8D92-CD9D-C168-49A5-FE584E2E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643ED-DF1C-7591-C36E-C3192FC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351EF-A070-B10D-2338-32D2F2C6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72458-2DBE-8D7E-F2CE-1C3E99C5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7378-99A6-33A0-E87E-8F9B3B33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B1F64-FD6B-B440-7869-05C76EC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E96E2-F36A-E576-2462-85C7CF06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197A2-3D1A-60A7-69D0-C4319FC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327A9-2578-DB67-856F-83C53F0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0B743-11AF-4986-9BBE-EF7CAF0C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23B4B-660F-A14B-2761-3E21C8E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B75A2-22C3-A712-2178-CC56C6EA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C9FD4-7352-9CF6-FA3B-95438136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FE5D2-957C-BFA7-A5C0-F84F5352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B8B3-92AA-CC2F-DE24-FE7C1982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35D12-298B-79FD-B8B5-C6B0B558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9552B-F268-82E9-5969-34F2C420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201DC-AA61-4F4B-AC30-1D5C4317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0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3D88-FC4E-1EAF-2DBC-A5AEC81E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E9941-7EAC-9C60-C1FA-41C5812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4B3EA-02C5-A58C-0D16-24D444AC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8B7EB-BAB7-C793-D2EF-3B2A8E44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A940CA-BD63-E170-0955-379A46AD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BD08-29EF-BCA0-31E5-37FBD0C0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E08E9-04A7-D40E-CEA5-5945D920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C43ACD-B3E9-76EB-051B-2E0456DA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34B7-AAA0-35D7-5EFC-EF0A9D2C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8D745-C1CB-F398-1E5B-BE46DFDC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9755F-3DF9-197A-B84A-FF3601EC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735ED-D1EA-7043-27C3-E836072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B5B24F-244D-4775-51FC-17C67A02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E0A5AB-D851-8655-A74C-93F77F9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CA396-2231-A675-89CB-891562D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DB877-0339-0529-355F-7A9A8802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310BB-FE95-4C4C-BF71-F4E18289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4EBB1-3A07-3899-D71D-EA52B8ED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17930-AAF8-B84E-9D74-F9345FC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BB207-C9E2-CC13-41AE-6B21EF76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C429A-D6CE-E0B0-1BC2-09B60E6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4690-807E-F369-445B-F90C4643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9F68D-E60C-40EE-7759-1077FB6DF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9BE43-30FB-DB2A-C261-556818F8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EF1D5-6E3C-C83E-7975-87733659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9D935-1AAE-2AC1-90B0-86163A3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1363B-D272-DD0F-31C7-D92D4F18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3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FBDD9A-74A1-8599-45AB-00EE704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D4AF9-F7D4-B0D8-3C9B-C833F2D8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B326-2D8B-AB92-E603-27376EEB5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8BA8-60B7-420F-B4E9-CEB515D0A3F2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CB021-59ED-0A5C-E5B1-D80EE3D8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5ABFC-2F4A-10F7-5EC0-8A4546D13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BB43-33D2-4F12-8E20-EE750E4B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jp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282FD908-2E08-E122-8443-F212B41A83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663" y="0"/>
            <a:ext cx="316692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E8275-BAA2-80F0-CD32-1CDCEE428B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26" y="0"/>
            <a:ext cx="316692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7AFC83-68C7-306A-F465-033DC7B892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7" y="0"/>
            <a:ext cx="3166923" cy="6858000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704D58C-F048-79C4-9801-510D98C02B4B}"/>
              </a:ext>
            </a:extLst>
          </p:cNvPr>
          <p:cNvSpPr/>
          <p:nvPr/>
        </p:nvSpPr>
        <p:spPr>
          <a:xfrm>
            <a:off x="1011217" y="2103120"/>
            <a:ext cx="1269404" cy="1102659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39F19FA-DB02-29E3-07CE-A933D5923CA8}"/>
              </a:ext>
            </a:extLst>
          </p:cNvPr>
          <p:cNvSpPr/>
          <p:nvPr/>
        </p:nvSpPr>
        <p:spPr>
          <a:xfrm>
            <a:off x="2505781" y="2103120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5E53D6-71AD-9D04-3E50-C9C52326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5" y="2623820"/>
            <a:ext cx="628396" cy="59734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607556-6301-0E15-3486-75D480EA882C}"/>
              </a:ext>
            </a:extLst>
          </p:cNvPr>
          <p:cNvSpPr/>
          <p:nvPr/>
        </p:nvSpPr>
        <p:spPr>
          <a:xfrm>
            <a:off x="1011217" y="3625327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AD0CF7C-505D-BA82-77A3-1224BC9D2B00}"/>
              </a:ext>
            </a:extLst>
          </p:cNvPr>
          <p:cNvSpPr/>
          <p:nvPr/>
        </p:nvSpPr>
        <p:spPr>
          <a:xfrm>
            <a:off x="2505781" y="3625326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12149A5-08BD-A58F-6829-AC098CFA7032}"/>
              </a:ext>
            </a:extLst>
          </p:cNvPr>
          <p:cNvSpPr/>
          <p:nvPr/>
        </p:nvSpPr>
        <p:spPr>
          <a:xfrm>
            <a:off x="1584201" y="58741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CBD4608-2763-1F42-EB7E-B294667B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05" y="2573151"/>
            <a:ext cx="690228" cy="63262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1" name="그림 70" descr="테이블, 바닥, 음식, 실내이(가) 표시된 사진&#10;&#10;자동 생성된 설명">
            <a:extLst>
              <a:ext uri="{FF2B5EF4-FFF2-40B4-BE49-F238E27FC236}">
                <a16:creationId xmlns:a16="http://schemas.microsoft.com/office/drawing/2014/main" id="{FCCD14BB-2B17-2366-F8D8-CB28DDE3C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8" y="4176655"/>
            <a:ext cx="579232" cy="5792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7CC0346-0A6F-2513-5410-3FAB5E54DF70}"/>
              </a:ext>
            </a:extLst>
          </p:cNvPr>
          <p:cNvSpPr txBox="1"/>
          <p:nvPr/>
        </p:nvSpPr>
        <p:spPr>
          <a:xfrm>
            <a:off x="1207337" y="3779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야채실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615B97-BE5D-B960-2CDA-27C3A5D9FBEA}"/>
              </a:ext>
            </a:extLst>
          </p:cNvPr>
          <p:cNvSpPr txBox="1"/>
          <p:nvPr/>
        </p:nvSpPr>
        <p:spPr>
          <a:xfrm>
            <a:off x="1203957" y="2226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냉동실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23C74B-37F4-2E2A-3989-D9B0D0F5D247}"/>
              </a:ext>
            </a:extLst>
          </p:cNvPr>
          <p:cNvSpPr txBox="1"/>
          <p:nvPr/>
        </p:nvSpPr>
        <p:spPr>
          <a:xfrm>
            <a:off x="2701901" y="2178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냉장실</a:t>
            </a:r>
          </a:p>
        </p:txBody>
      </p:sp>
      <p:pic>
        <p:nvPicPr>
          <p:cNvPr id="78" name="그림 77" descr="가구, 테이블이(가) 표시된 사진&#10;&#10;자동 생성된 설명">
            <a:extLst>
              <a:ext uri="{FF2B5EF4-FFF2-40B4-BE49-F238E27FC236}">
                <a16:creationId xmlns:a16="http://schemas.microsoft.com/office/drawing/2014/main" id="{D3294E83-10BA-DAE0-F57E-669A31021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4" y="4061160"/>
            <a:ext cx="810222" cy="81022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1699327-0DC5-E09F-9CA2-8AFB8849B91D}"/>
              </a:ext>
            </a:extLst>
          </p:cNvPr>
          <p:cNvSpPr txBox="1"/>
          <p:nvPr/>
        </p:nvSpPr>
        <p:spPr>
          <a:xfrm>
            <a:off x="2826285" y="379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상온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BD0060-7E05-856B-0E33-C4069D5B9CE1}"/>
              </a:ext>
            </a:extLst>
          </p:cNvPr>
          <p:cNvSpPr/>
          <p:nvPr/>
        </p:nvSpPr>
        <p:spPr>
          <a:xfrm>
            <a:off x="1019845" y="5132144"/>
            <a:ext cx="2751043" cy="1329616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 descr="채소, 오이이(가) 표시된 사진&#10;&#10;자동 생성된 설명">
            <a:extLst>
              <a:ext uri="{FF2B5EF4-FFF2-40B4-BE49-F238E27FC236}">
                <a16:creationId xmlns:a16="http://schemas.microsoft.com/office/drawing/2014/main" id="{58DB63AC-275C-1978-D0E3-4B94FB60A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4" y="5626608"/>
            <a:ext cx="2751043" cy="93675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5C62113-A301-4AA2-1CD4-8C5B184231D9}"/>
              </a:ext>
            </a:extLst>
          </p:cNvPr>
          <p:cNvSpPr txBox="1"/>
          <p:nvPr/>
        </p:nvSpPr>
        <p:spPr>
          <a:xfrm>
            <a:off x="1685074" y="5314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오늘의 영양</a:t>
            </a:r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09E0347-0785-61D9-88F5-339BE1222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6" y="541002"/>
            <a:ext cx="358049" cy="35804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431BEB8-C605-D637-AA5C-D5FAF841A123}"/>
              </a:ext>
            </a:extLst>
          </p:cNvPr>
          <p:cNvSpPr/>
          <p:nvPr/>
        </p:nvSpPr>
        <p:spPr>
          <a:xfrm>
            <a:off x="1138796" y="1155859"/>
            <a:ext cx="2539124" cy="618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3436DD7-1A7C-F0F2-9391-FB4D094468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93" y="538621"/>
            <a:ext cx="358049" cy="358049"/>
          </a:xfrm>
          <a:prstGeom prst="rect">
            <a:avLst/>
          </a:prstGeom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5B7C3D8-465E-95C9-5F6E-E80A67A3A173}"/>
              </a:ext>
            </a:extLst>
          </p:cNvPr>
          <p:cNvSpPr/>
          <p:nvPr/>
        </p:nvSpPr>
        <p:spPr>
          <a:xfrm>
            <a:off x="5034523" y="59082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냉장실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F9B1F5-D080-8995-7DA3-518101F8F918}"/>
              </a:ext>
            </a:extLst>
          </p:cNvPr>
          <p:cNvSpPr/>
          <p:nvPr/>
        </p:nvSpPr>
        <p:spPr>
          <a:xfrm>
            <a:off x="4406093" y="896670"/>
            <a:ext cx="2897724" cy="2591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90210">
                <a:schemeClr val="accent2">
                  <a:lumMod val="100000"/>
                </a:schemeClr>
              </a:gs>
              <a:gs pos="85000">
                <a:schemeClr val="accent2">
                  <a:lumMod val="10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기한이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주일도 안 남은 제품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FD24186-12A7-D9C0-A3C2-72D1B99FEE55}"/>
              </a:ext>
            </a:extLst>
          </p:cNvPr>
          <p:cNvSpPr/>
          <p:nvPr/>
        </p:nvSpPr>
        <p:spPr>
          <a:xfrm>
            <a:off x="4406093" y="1155859"/>
            <a:ext cx="2897724" cy="3099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AB3CF0-7F09-0276-66DB-261068BDFBAE}"/>
              </a:ext>
            </a:extLst>
          </p:cNvPr>
          <p:cNvCxnSpPr>
            <a:cxnSpLocks/>
            <a:stCxn id="92" idx="1"/>
            <a:endCxn id="92" idx="3"/>
          </p:cNvCxnSpPr>
          <p:nvPr/>
        </p:nvCxnSpPr>
        <p:spPr>
          <a:xfrm>
            <a:off x="4406093" y="2705469"/>
            <a:ext cx="2897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3A463FD-5830-E439-D3D3-7EA93520D55E}"/>
              </a:ext>
            </a:extLst>
          </p:cNvPr>
          <p:cNvCxnSpPr>
            <a:cxnSpLocks/>
          </p:cNvCxnSpPr>
          <p:nvPr/>
        </p:nvCxnSpPr>
        <p:spPr>
          <a:xfrm>
            <a:off x="5641641" y="1171001"/>
            <a:ext cx="0" cy="3084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1F6F1087-8DD7-65E8-1D3F-0367F2C6E242}"/>
              </a:ext>
            </a:extLst>
          </p:cNvPr>
          <p:cNvSpPr/>
          <p:nvPr/>
        </p:nvSpPr>
        <p:spPr>
          <a:xfrm>
            <a:off x="4464237" y="1228261"/>
            <a:ext cx="1103375" cy="137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027E900-9EF1-2A37-7531-C10DEE18EF9B}"/>
              </a:ext>
            </a:extLst>
          </p:cNvPr>
          <p:cNvSpPr/>
          <p:nvPr/>
        </p:nvSpPr>
        <p:spPr>
          <a:xfrm>
            <a:off x="4459045" y="2834640"/>
            <a:ext cx="1103375" cy="1314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DDE6C2D4-0BD2-CE70-9392-51DF8025537B}"/>
              </a:ext>
            </a:extLst>
          </p:cNvPr>
          <p:cNvSpPr/>
          <p:nvPr/>
        </p:nvSpPr>
        <p:spPr>
          <a:xfrm>
            <a:off x="5720889" y="121925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바코드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C07EEF2-16A5-38DB-CE15-F55A3195DEB4}"/>
              </a:ext>
            </a:extLst>
          </p:cNvPr>
          <p:cNvSpPr/>
          <p:nvPr/>
        </p:nvSpPr>
        <p:spPr>
          <a:xfrm>
            <a:off x="5720888" y="152921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87A402A-EB1A-C052-2091-F82F11FFE0A0}"/>
              </a:ext>
            </a:extLst>
          </p:cNvPr>
          <p:cNvSpPr/>
          <p:nvPr/>
        </p:nvSpPr>
        <p:spPr>
          <a:xfrm>
            <a:off x="5720887" y="183917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소비기한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2DE90DB-BDF4-9D5E-3E84-6C790CB61D2C}"/>
              </a:ext>
            </a:extLst>
          </p:cNvPr>
          <p:cNvSpPr/>
          <p:nvPr/>
        </p:nvSpPr>
        <p:spPr>
          <a:xfrm>
            <a:off x="5729579" y="215448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4BF9228-8E6E-CD2E-A2BC-96DACA2F7BC2}"/>
              </a:ext>
            </a:extLst>
          </p:cNvPr>
          <p:cNvSpPr/>
          <p:nvPr/>
        </p:nvSpPr>
        <p:spPr>
          <a:xfrm>
            <a:off x="5715671" y="2777395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바코드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8C1333-117C-8DFD-0406-2C7ADE63C82B}"/>
              </a:ext>
            </a:extLst>
          </p:cNvPr>
          <p:cNvSpPr/>
          <p:nvPr/>
        </p:nvSpPr>
        <p:spPr>
          <a:xfrm>
            <a:off x="5715670" y="3087356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4742BAB-3CB8-0E71-57E9-5317564ABE32}"/>
              </a:ext>
            </a:extLst>
          </p:cNvPr>
          <p:cNvSpPr/>
          <p:nvPr/>
        </p:nvSpPr>
        <p:spPr>
          <a:xfrm>
            <a:off x="5715669" y="339731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소비기한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A1B2DD00-75A9-D42C-7089-6B9BA9F66B16}"/>
              </a:ext>
            </a:extLst>
          </p:cNvPr>
          <p:cNvSpPr/>
          <p:nvPr/>
        </p:nvSpPr>
        <p:spPr>
          <a:xfrm>
            <a:off x="5724361" y="371262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7C25078-F87A-6732-370A-C2FDBC901C08}"/>
              </a:ext>
            </a:extLst>
          </p:cNvPr>
          <p:cNvSpPr/>
          <p:nvPr/>
        </p:nvSpPr>
        <p:spPr>
          <a:xfrm>
            <a:off x="4406093" y="4399060"/>
            <a:ext cx="2897724" cy="25918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기한이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주 이상 남은 제품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9E5626-5BDD-2C03-D88A-6CD2DD791485}"/>
              </a:ext>
            </a:extLst>
          </p:cNvPr>
          <p:cNvSpPr/>
          <p:nvPr/>
        </p:nvSpPr>
        <p:spPr>
          <a:xfrm>
            <a:off x="4406093" y="4658250"/>
            <a:ext cx="2897724" cy="1529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A173579-4DB1-6D64-9147-D0FAD3F7248E}"/>
              </a:ext>
            </a:extLst>
          </p:cNvPr>
          <p:cNvCxnSpPr>
            <a:cxnSpLocks/>
          </p:cNvCxnSpPr>
          <p:nvPr/>
        </p:nvCxnSpPr>
        <p:spPr>
          <a:xfrm>
            <a:off x="5641641" y="4673391"/>
            <a:ext cx="0" cy="1514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9DBA5F7-AAE2-4AC1-08E4-B5693F0BDB95}"/>
              </a:ext>
            </a:extLst>
          </p:cNvPr>
          <p:cNvSpPr/>
          <p:nvPr/>
        </p:nvSpPr>
        <p:spPr>
          <a:xfrm>
            <a:off x="4482835" y="4721647"/>
            <a:ext cx="1103375" cy="1384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9F0F6F28-F4F9-5839-9957-9D0C98F01C5F}"/>
              </a:ext>
            </a:extLst>
          </p:cNvPr>
          <p:cNvSpPr/>
          <p:nvPr/>
        </p:nvSpPr>
        <p:spPr>
          <a:xfrm>
            <a:off x="5720889" y="4721647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바코드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8C45AAD-92DC-9E5E-C8A2-10D39867207D}"/>
              </a:ext>
            </a:extLst>
          </p:cNvPr>
          <p:cNvSpPr/>
          <p:nvPr/>
        </p:nvSpPr>
        <p:spPr>
          <a:xfrm>
            <a:off x="5720888" y="5031608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D88244F-4FE2-BCE6-B7F5-FC0FF931A620}"/>
              </a:ext>
            </a:extLst>
          </p:cNvPr>
          <p:cNvSpPr/>
          <p:nvPr/>
        </p:nvSpPr>
        <p:spPr>
          <a:xfrm>
            <a:off x="5720887" y="534156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소비기한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91A44B89-2D03-20AE-CF08-3641E03E4372}"/>
              </a:ext>
            </a:extLst>
          </p:cNvPr>
          <p:cNvSpPr/>
          <p:nvPr/>
        </p:nvSpPr>
        <p:spPr>
          <a:xfrm>
            <a:off x="5729579" y="565687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93B9764B-4585-3F2A-53E4-C94BE8B96C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93" y="539114"/>
            <a:ext cx="358049" cy="358049"/>
          </a:xfrm>
          <a:prstGeom prst="rect">
            <a:avLst/>
          </a:prstGeom>
        </p:spPr>
      </p:pic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ED9C6385-1CFA-C508-0980-D0E0E8908AA0}"/>
              </a:ext>
            </a:extLst>
          </p:cNvPr>
          <p:cNvSpPr/>
          <p:nvPr/>
        </p:nvSpPr>
        <p:spPr>
          <a:xfrm>
            <a:off x="8488923" y="591313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오늘의 영양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031C1D-46A1-F71A-A923-D392FB70A4B4}"/>
              </a:ext>
            </a:extLst>
          </p:cNvPr>
          <p:cNvSpPr/>
          <p:nvPr/>
        </p:nvSpPr>
        <p:spPr>
          <a:xfrm>
            <a:off x="5729579" y="5924283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18178E1-3E03-B8B1-FDE1-C24191B3B728}"/>
              </a:ext>
            </a:extLst>
          </p:cNvPr>
          <p:cNvSpPr>
            <a:spLocks/>
          </p:cNvSpPr>
          <p:nvPr/>
        </p:nvSpPr>
        <p:spPr>
          <a:xfrm>
            <a:off x="7874262" y="1380428"/>
            <a:ext cx="2897724" cy="13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0300C4-DD2B-3609-22BB-A97B327C32ED}"/>
              </a:ext>
            </a:extLst>
          </p:cNvPr>
          <p:cNvSpPr/>
          <p:nvPr/>
        </p:nvSpPr>
        <p:spPr>
          <a:xfrm>
            <a:off x="7874262" y="1127619"/>
            <a:ext cx="2897724" cy="259189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성별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나이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에 맞는 일일 권장 섭취량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E5B8C97-C518-C676-4E5F-DBA0A965128E}"/>
              </a:ext>
            </a:extLst>
          </p:cNvPr>
          <p:cNvSpPr/>
          <p:nvPr/>
        </p:nvSpPr>
        <p:spPr>
          <a:xfrm>
            <a:off x="7926751" y="157129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열량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(kcal)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07F44447-0955-1FB8-D5D2-0DF85AC27635}"/>
              </a:ext>
            </a:extLst>
          </p:cNvPr>
          <p:cNvSpPr/>
          <p:nvPr/>
        </p:nvSpPr>
        <p:spPr>
          <a:xfrm>
            <a:off x="7926751" y="1965410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9C0F025-EB73-AA07-A995-0CFBE0057A0E}"/>
              </a:ext>
            </a:extLst>
          </p:cNvPr>
          <p:cNvSpPr/>
          <p:nvPr/>
        </p:nvSpPr>
        <p:spPr>
          <a:xfrm>
            <a:off x="7926751" y="2359521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602B71C2-9CF4-4B35-996C-F2EB09FF59A3}"/>
              </a:ext>
            </a:extLst>
          </p:cNvPr>
          <p:cNvSpPr/>
          <p:nvPr/>
        </p:nvSpPr>
        <p:spPr>
          <a:xfrm>
            <a:off x="9415189" y="2359522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B7C64F-7BF1-8648-CEAB-A41C1E80B8B8}"/>
              </a:ext>
            </a:extLst>
          </p:cNvPr>
          <p:cNvSpPr/>
          <p:nvPr/>
        </p:nvSpPr>
        <p:spPr>
          <a:xfrm>
            <a:off x="9415191" y="157129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당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FEF4E5D7-E95C-B701-F7EC-D971BDDAC409}"/>
              </a:ext>
            </a:extLst>
          </p:cNvPr>
          <p:cNvSpPr/>
          <p:nvPr/>
        </p:nvSpPr>
        <p:spPr>
          <a:xfrm>
            <a:off x="9415189" y="196857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나트륨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(mg)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B25E35-876E-DF87-0B04-859595DB5328}"/>
              </a:ext>
            </a:extLst>
          </p:cNvPr>
          <p:cNvSpPr>
            <a:spLocks/>
          </p:cNvSpPr>
          <p:nvPr/>
        </p:nvSpPr>
        <p:spPr>
          <a:xfrm>
            <a:off x="7860493" y="3282366"/>
            <a:ext cx="2897724" cy="13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2AFA9E6-946E-E2D9-B5B1-236A9678D3C7}"/>
              </a:ext>
            </a:extLst>
          </p:cNvPr>
          <p:cNvSpPr/>
          <p:nvPr/>
        </p:nvSpPr>
        <p:spPr>
          <a:xfrm>
            <a:off x="7860493" y="3023177"/>
            <a:ext cx="2897724" cy="259189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현재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당일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00:00 ~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익일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00:00)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까지의 섭취량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404CBE1B-2C29-3041-E882-3FE6670CC310}"/>
              </a:ext>
            </a:extLst>
          </p:cNvPr>
          <p:cNvSpPr/>
          <p:nvPr/>
        </p:nvSpPr>
        <p:spPr>
          <a:xfrm>
            <a:off x="7912982" y="346685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열량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(kcal)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1BDCE8B-A6A6-8F4A-5ECC-CC44FD7DF931}"/>
              </a:ext>
            </a:extLst>
          </p:cNvPr>
          <p:cNvSpPr/>
          <p:nvPr/>
        </p:nvSpPr>
        <p:spPr>
          <a:xfrm>
            <a:off x="7912982" y="3860968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278298B-8F6F-D40D-443E-3767C3762755}"/>
              </a:ext>
            </a:extLst>
          </p:cNvPr>
          <p:cNvSpPr/>
          <p:nvPr/>
        </p:nvSpPr>
        <p:spPr>
          <a:xfrm>
            <a:off x="7912982" y="4255079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10C98B90-6870-C71A-9F20-F01253400682}"/>
              </a:ext>
            </a:extLst>
          </p:cNvPr>
          <p:cNvSpPr/>
          <p:nvPr/>
        </p:nvSpPr>
        <p:spPr>
          <a:xfrm>
            <a:off x="9401420" y="4255080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AF559C49-1AAB-7A07-0D9D-3432F73F966E}"/>
              </a:ext>
            </a:extLst>
          </p:cNvPr>
          <p:cNvSpPr/>
          <p:nvPr/>
        </p:nvSpPr>
        <p:spPr>
          <a:xfrm>
            <a:off x="9401422" y="3466857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당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6860CC-7922-7326-49DC-E9734BDEDE2E}"/>
              </a:ext>
            </a:extLst>
          </p:cNvPr>
          <p:cNvSpPr/>
          <p:nvPr/>
        </p:nvSpPr>
        <p:spPr>
          <a:xfrm>
            <a:off x="9401420" y="3864135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나트륨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(mg)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D37EC7-BB98-0A13-F4EA-44A8130CF6A2}"/>
              </a:ext>
            </a:extLst>
          </p:cNvPr>
          <p:cNvSpPr txBox="1"/>
          <p:nvPr/>
        </p:nvSpPr>
        <p:spPr>
          <a:xfrm>
            <a:off x="9853119" y="2661689"/>
            <a:ext cx="9861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ko-KR" altLang="en-US" sz="700" dirty="0"/>
              <a:t>국민영양통계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49C83EC7-C028-0741-A7A1-554B9BB0CCC6}"/>
              </a:ext>
            </a:extLst>
          </p:cNvPr>
          <p:cNvSpPr/>
          <p:nvPr/>
        </p:nvSpPr>
        <p:spPr>
          <a:xfrm>
            <a:off x="7912983" y="5035990"/>
            <a:ext cx="1383418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국민영양통계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바로가기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111C184-2078-8C7E-F84A-D42029DA4C1D}"/>
              </a:ext>
            </a:extLst>
          </p:cNvPr>
          <p:cNvSpPr/>
          <p:nvPr/>
        </p:nvSpPr>
        <p:spPr>
          <a:xfrm>
            <a:off x="9341957" y="5030157"/>
            <a:ext cx="1383418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Fatsecret</a:t>
            </a:r>
            <a:endParaRPr lang="en-US" altLang="ko-KR" sz="1200" dirty="0"/>
          </a:p>
          <a:p>
            <a:pPr algn="ctr"/>
            <a:r>
              <a:rPr lang="ko-KR" altLang="en-US" sz="1200" dirty="0"/>
              <a:t>바로가기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C4A85E55-0683-5003-BFED-79C943861A2F}"/>
              </a:ext>
            </a:extLst>
          </p:cNvPr>
          <p:cNvSpPr/>
          <p:nvPr/>
        </p:nvSpPr>
        <p:spPr>
          <a:xfrm>
            <a:off x="7912983" y="5824440"/>
            <a:ext cx="2812392" cy="64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메인화면으로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돌아가기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029CC6A-04DB-2450-4659-139D4AE6A58F}"/>
              </a:ext>
            </a:extLst>
          </p:cNvPr>
          <p:cNvSpPr txBox="1"/>
          <p:nvPr/>
        </p:nvSpPr>
        <p:spPr>
          <a:xfrm>
            <a:off x="9963751" y="4564351"/>
            <a:ext cx="8082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</a:t>
            </a:r>
            <a:r>
              <a:rPr lang="en-US" altLang="ko-KR" sz="700" dirty="0" err="1"/>
              <a:t>Fatsecret</a:t>
            </a:r>
            <a:endParaRPr lang="ko-KR" altLang="en-US" sz="7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C86079-8CA9-A740-E7A8-044563746C53}"/>
              </a:ext>
            </a:extLst>
          </p:cNvPr>
          <p:cNvSpPr/>
          <p:nvPr/>
        </p:nvSpPr>
        <p:spPr>
          <a:xfrm>
            <a:off x="5729579" y="2437276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4491A6-0CB1-F939-B0BE-EC0AC0021E0E}"/>
              </a:ext>
            </a:extLst>
          </p:cNvPr>
          <p:cNvSpPr/>
          <p:nvPr/>
        </p:nvSpPr>
        <p:spPr>
          <a:xfrm>
            <a:off x="5715668" y="3993599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1BE25B7-A2CF-A9C4-BE56-FA924BDB17BA}"/>
              </a:ext>
            </a:extLst>
          </p:cNvPr>
          <p:cNvSpPr/>
          <p:nvPr/>
        </p:nvSpPr>
        <p:spPr>
          <a:xfrm>
            <a:off x="6870065" y="6054909"/>
            <a:ext cx="407902" cy="406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7897378B-DAE6-5FC9-9797-810A5BF71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56" y="6105981"/>
            <a:ext cx="294721" cy="2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7FC5C2-6468-B412-78E4-3922DE5B5A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7" y="0"/>
            <a:ext cx="3166923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9C41B7-12DF-2148-E12C-31D0D9154B3C}"/>
              </a:ext>
            </a:extLst>
          </p:cNvPr>
          <p:cNvSpPr/>
          <p:nvPr/>
        </p:nvSpPr>
        <p:spPr>
          <a:xfrm>
            <a:off x="1011217" y="2103120"/>
            <a:ext cx="1269404" cy="1102659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CEDC2C-60EB-9C29-981C-E272AC00737E}"/>
              </a:ext>
            </a:extLst>
          </p:cNvPr>
          <p:cNvSpPr/>
          <p:nvPr/>
        </p:nvSpPr>
        <p:spPr>
          <a:xfrm>
            <a:off x="2505781" y="2103120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9CBBB4-6A52-F557-990E-303A398C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85" y="2623820"/>
            <a:ext cx="628396" cy="59734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8B6674-2B5C-8E8D-1AAB-E7127EBFC03C}"/>
              </a:ext>
            </a:extLst>
          </p:cNvPr>
          <p:cNvSpPr/>
          <p:nvPr/>
        </p:nvSpPr>
        <p:spPr>
          <a:xfrm>
            <a:off x="1011217" y="3625327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E60A81F-23FE-7F92-7D87-F9CCDFB3EFF4}"/>
              </a:ext>
            </a:extLst>
          </p:cNvPr>
          <p:cNvSpPr/>
          <p:nvPr/>
        </p:nvSpPr>
        <p:spPr>
          <a:xfrm>
            <a:off x="2505781" y="3625326"/>
            <a:ext cx="1269404" cy="1102659"/>
          </a:xfrm>
          <a:prstGeom prst="roundRect">
            <a:avLst/>
          </a:prstGeom>
          <a:gradFill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950433-0405-31FC-2505-9DBC43913043}"/>
              </a:ext>
            </a:extLst>
          </p:cNvPr>
          <p:cNvSpPr/>
          <p:nvPr/>
        </p:nvSpPr>
        <p:spPr>
          <a:xfrm>
            <a:off x="1584201" y="587410"/>
            <a:ext cx="1622328" cy="2652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BDB5A-E874-4559-D440-1B1E23A06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05" y="2573151"/>
            <a:ext cx="690228" cy="63262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2" name="그림 11" descr="테이블, 바닥, 음식, 실내이(가) 표시된 사진&#10;&#10;자동 생성된 설명">
            <a:extLst>
              <a:ext uri="{FF2B5EF4-FFF2-40B4-BE49-F238E27FC236}">
                <a16:creationId xmlns:a16="http://schemas.microsoft.com/office/drawing/2014/main" id="{554CFAC7-F914-A4C5-06E1-4C1915E52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28" y="4176655"/>
            <a:ext cx="579232" cy="579232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D3981-FE26-E800-18EC-2E9E54ECC9FE}"/>
              </a:ext>
            </a:extLst>
          </p:cNvPr>
          <p:cNvSpPr txBox="1"/>
          <p:nvPr/>
        </p:nvSpPr>
        <p:spPr>
          <a:xfrm>
            <a:off x="1207337" y="3779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야채실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73E95-1877-6DE7-A48E-9F46F76865DE}"/>
              </a:ext>
            </a:extLst>
          </p:cNvPr>
          <p:cNvSpPr txBox="1"/>
          <p:nvPr/>
        </p:nvSpPr>
        <p:spPr>
          <a:xfrm>
            <a:off x="1203957" y="2226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냉동실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751A7-3C71-2BE9-4946-31485F8B42E7}"/>
              </a:ext>
            </a:extLst>
          </p:cNvPr>
          <p:cNvSpPr txBox="1"/>
          <p:nvPr/>
        </p:nvSpPr>
        <p:spPr>
          <a:xfrm>
            <a:off x="2701901" y="2178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냉장실</a:t>
            </a:r>
          </a:p>
        </p:txBody>
      </p:sp>
      <p:pic>
        <p:nvPicPr>
          <p:cNvPr id="16" name="그림 15" descr="가구, 테이블이(가) 표시된 사진&#10;&#10;자동 생성된 설명">
            <a:extLst>
              <a:ext uri="{FF2B5EF4-FFF2-40B4-BE49-F238E27FC236}">
                <a16:creationId xmlns:a16="http://schemas.microsoft.com/office/drawing/2014/main" id="{A932F40E-F1AC-8B97-7308-357B09719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14" y="4061160"/>
            <a:ext cx="810222" cy="810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8EDF7A-9C91-6645-A90B-A0E2921E7062}"/>
              </a:ext>
            </a:extLst>
          </p:cNvPr>
          <p:cNvSpPr txBox="1"/>
          <p:nvPr/>
        </p:nvSpPr>
        <p:spPr>
          <a:xfrm>
            <a:off x="2826285" y="379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상온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320CD1-5475-0CC1-6B88-4E8DDE4C45EB}"/>
              </a:ext>
            </a:extLst>
          </p:cNvPr>
          <p:cNvSpPr/>
          <p:nvPr/>
        </p:nvSpPr>
        <p:spPr>
          <a:xfrm>
            <a:off x="1019845" y="5132144"/>
            <a:ext cx="2751043" cy="1329616"/>
          </a:xfrm>
          <a:prstGeom prst="roundRect">
            <a:avLst/>
          </a:prstGeom>
          <a:gradFill flip="none" rotWithShape="1">
            <a:gsLst>
              <a:gs pos="4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채소, 오이이(가) 표시된 사진&#10;&#10;자동 생성된 설명">
            <a:extLst>
              <a:ext uri="{FF2B5EF4-FFF2-40B4-BE49-F238E27FC236}">
                <a16:creationId xmlns:a16="http://schemas.microsoft.com/office/drawing/2014/main" id="{EDEA24DA-1358-C1A3-6B71-808907295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44" y="5626608"/>
            <a:ext cx="2751043" cy="9367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B36B8-8240-B588-E799-FF4999068DD4}"/>
              </a:ext>
            </a:extLst>
          </p:cNvPr>
          <p:cNvSpPr txBox="1"/>
          <p:nvPr/>
        </p:nvSpPr>
        <p:spPr>
          <a:xfrm>
            <a:off x="1685074" y="53141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오늘의 영양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E78C06-136F-5431-E4AF-C668E60F4BD3}"/>
              </a:ext>
            </a:extLst>
          </p:cNvPr>
          <p:cNvSpPr/>
          <p:nvPr/>
        </p:nvSpPr>
        <p:spPr>
          <a:xfrm>
            <a:off x="1138796" y="1155859"/>
            <a:ext cx="2539124" cy="6187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F4EA52-4EF8-64D6-B2F4-1FD95C1E2F71}"/>
              </a:ext>
            </a:extLst>
          </p:cNvPr>
          <p:cNvSpPr/>
          <p:nvPr/>
        </p:nvSpPr>
        <p:spPr>
          <a:xfrm>
            <a:off x="905453" y="71120"/>
            <a:ext cx="2539124" cy="663448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A09A0C-6A9E-D02B-D7FD-46EA37A84915}"/>
              </a:ext>
            </a:extLst>
          </p:cNvPr>
          <p:cNvSpPr/>
          <p:nvPr/>
        </p:nvSpPr>
        <p:spPr>
          <a:xfrm>
            <a:off x="905452" y="335623"/>
            <a:ext cx="2539123" cy="8202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5744558-3CA9-C873-0E92-B41F8F093E3F}"/>
              </a:ext>
            </a:extLst>
          </p:cNvPr>
          <p:cNvSpPr/>
          <p:nvPr/>
        </p:nvSpPr>
        <p:spPr>
          <a:xfrm>
            <a:off x="895348" y="1155858"/>
            <a:ext cx="2549227" cy="5178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8D4E1C4-C91B-1442-38F6-D6DC3675F5FF}"/>
              </a:ext>
            </a:extLst>
          </p:cNvPr>
          <p:cNvCxnSpPr>
            <a:cxnSpLocks/>
          </p:cNvCxnSpPr>
          <p:nvPr/>
        </p:nvCxnSpPr>
        <p:spPr>
          <a:xfrm>
            <a:off x="895348" y="1773828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4E5F98F-249C-417E-619D-C889F9465520}"/>
              </a:ext>
            </a:extLst>
          </p:cNvPr>
          <p:cNvCxnSpPr>
            <a:cxnSpLocks/>
          </p:cNvCxnSpPr>
          <p:nvPr/>
        </p:nvCxnSpPr>
        <p:spPr>
          <a:xfrm>
            <a:off x="891073" y="3625918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3D7B64-2A4E-3D3C-BA53-3EF34A6EF145}"/>
              </a:ext>
            </a:extLst>
          </p:cNvPr>
          <p:cNvSpPr txBox="1"/>
          <p:nvPr/>
        </p:nvSpPr>
        <p:spPr>
          <a:xfrm>
            <a:off x="1280901" y="13289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메인으로</a:t>
            </a: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A1B59BAC-2990-409A-7F93-071A3F4A45E2}"/>
              </a:ext>
            </a:extLst>
          </p:cNvPr>
          <p:cNvSpPr/>
          <p:nvPr/>
        </p:nvSpPr>
        <p:spPr>
          <a:xfrm>
            <a:off x="954028" y="1294429"/>
            <a:ext cx="346777" cy="323165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CC30E0-A474-420A-C3D8-9B9797DFDC7A}"/>
              </a:ext>
            </a:extLst>
          </p:cNvPr>
          <p:cNvSpPr/>
          <p:nvPr/>
        </p:nvSpPr>
        <p:spPr>
          <a:xfrm>
            <a:off x="1019844" y="1898604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6134F03-5603-CFCD-9402-6999CBD0C5B9}"/>
              </a:ext>
            </a:extLst>
          </p:cNvPr>
          <p:cNvSpPr/>
          <p:nvPr/>
        </p:nvSpPr>
        <p:spPr>
          <a:xfrm>
            <a:off x="1018308" y="2319877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E1ABD7-5E3A-2689-3B8F-0441AA03846A}"/>
              </a:ext>
            </a:extLst>
          </p:cNvPr>
          <p:cNvSpPr/>
          <p:nvPr/>
        </p:nvSpPr>
        <p:spPr>
          <a:xfrm>
            <a:off x="1010750" y="2788886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9DE221A-A74E-8141-5689-FB1216EFDE87}"/>
              </a:ext>
            </a:extLst>
          </p:cNvPr>
          <p:cNvSpPr/>
          <p:nvPr/>
        </p:nvSpPr>
        <p:spPr>
          <a:xfrm>
            <a:off x="1006808" y="3185546"/>
            <a:ext cx="240975" cy="2420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CDFB4E-278E-264D-CC3D-9A8606624F99}"/>
              </a:ext>
            </a:extLst>
          </p:cNvPr>
          <p:cNvSpPr txBox="1"/>
          <p:nvPr/>
        </p:nvSpPr>
        <p:spPr>
          <a:xfrm>
            <a:off x="1374794" y="18882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냉장실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1BE805-9E4E-2C66-ED37-75B6E8496A6C}"/>
              </a:ext>
            </a:extLst>
          </p:cNvPr>
          <p:cNvSpPr txBox="1"/>
          <p:nvPr/>
        </p:nvSpPr>
        <p:spPr>
          <a:xfrm>
            <a:off x="1380651" y="23190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냉동실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C8C3A-74F2-AB8B-E4F5-828373A39142}"/>
              </a:ext>
            </a:extLst>
          </p:cNvPr>
          <p:cNvSpPr txBox="1"/>
          <p:nvPr/>
        </p:nvSpPr>
        <p:spPr>
          <a:xfrm>
            <a:off x="1396316" y="27605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야채실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48FA1-6229-F7D9-579C-12EF814742D1}"/>
              </a:ext>
            </a:extLst>
          </p:cNvPr>
          <p:cNvSpPr txBox="1"/>
          <p:nvPr/>
        </p:nvSpPr>
        <p:spPr>
          <a:xfrm>
            <a:off x="1393337" y="31842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상온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AA56C7-1D39-BD6D-5EA6-D9281D310CEE}"/>
              </a:ext>
            </a:extLst>
          </p:cNvPr>
          <p:cNvCxnSpPr>
            <a:cxnSpLocks/>
          </p:cNvCxnSpPr>
          <p:nvPr/>
        </p:nvCxnSpPr>
        <p:spPr>
          <a:xfrm>
            <a:off x="905452" y="4100045"/>
            <a:ext cx="2549227" cy="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180184-34F0-79FE-87A6-84D4E2E2525C}"/>
              </a:ext>
            </a:extLst>
          </p:cNvPr>
          <p:cNvSpPr/>
          <p:nvPr/>
        </p:nvSpPr>
        <p:spPr>
          <a:xfrm>
            <a:off x="1015478" y="3782453"/>
            <a:ext cx="203200" cy="1993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0079B5-5816-3F17-6720-C215A1BA8759}"/>
              </a:ext>
            </a:extLst>
          </p:cNvPr>
          <p:cNvSpPr txBox="1"/>
          <p:nvPr/>
        </p:nvSpPr>
        <p:spPr>
          <a:xfrm>
            <a:off x="1355453" y="373325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오늘의 영양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27EE385-5501-1543-E185-8A341A2CE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6" y="4282789"/>
            <a:ext cx="277389" cy="27738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F812E70-FFD3-2BB1-B6CC-64B24E3E3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8" y="4727985"/>
            <a:ext cx="277389" cy="27738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9E74B61-98A6-78A8-2216-EB9E1F71A559}"/>
              </a:ext>
            </a:extLst>
          </p:cNvPr>
          <p:cNvSpPr txBox="1"/>
          <p:nvPr/>
        </p:nvSpPr>
        <p:spPr>
          <a:xfrm>
            <a:off x="1370744" y="429856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세부 알림 설정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6C9A6E-2A9C-5510-2C93-34527254012F}"/>
              </a:ext>
            </a:extLst>
          </p:cNvPr>
          <p:cNvSpPr txBox="1"/>
          <p:nvPr/>
        </p:nvSpPr>
        <p:spPr>
          <a:xfrm>
            <a:off x="1369226" y="47699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환경설정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BD939061-4453-B547-5EE1-7E92BA2105D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39" y="-1376"/>
            <a:ext cx="3166923" cy="6858000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3DFF53-A934-5C16-4913-13DEC3213609}"/>
              </a:ext>
            </a:extLst>
          </p:cNvPr>
          <p:cNvCxnSpPr>
            <a:cxnSpLocks/>
          </p:cNvCxnSpPr>
          <p:nvPr/>
        </p:nvCxnSpPr>
        <p:spPr>
          <a:xfrm>
            <a:off x="4685028" y="868790"/>
            <a:ext cx="3006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EA93250-E94F-7A6F-DD52-9ED25D4FA7FF}"/>
              </a:ext>
            </a:extLst>
          </p:cNvPr>
          <p:cNvCxnSpPr>
            <a:cxnSpLocks/>
          </p:cNvCxnSpPr>
          <p:nvPr/>
        </p:nvCxnSpPr>
        <p:spPr>
          <a:xfrm>
            <a:off x="4685028" y="335623"/>
            <a:ext cx="30060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2CA74D-FEA2-59BA-AB51-FCABCF0A172C}"/>
              </a:ext>
            </a:extLst>
          </p:cNvPr>
          <p:cNvSpPr txBox="1"/>
          <p:nvPr/>
        </p:nvSpPr>
        <p:spPr>
          <a:xfrm>
            <a:off x="5041899" y="502780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장소에 제품 추가</a:t>
            </a:r>
          </a:p>
        </p:txBody>
      </p:sp>
      <p:pic>
        <p:nvPicPr>
          <p:cNvPr id="87" name="그림 86" descr="화살이(가) 표시된 사진&#10;&#10;자동 생성된 설명">
            <a:extLst>
              <a:ext uri="{FF2B5EF4-FFF2-40B4-BE49-F238E27FC236}">
                <a16:creationId xmlns:a16="http://schemas.microsoft.com/office/drawing/2014/main" id="{59C6CB9A-DF13-9E34-0147-6FACB9FB6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7157" y="495037"/>
            <a:ext cx="284742" cy="284742"/>
          </a:xfrm>
          <a:prstGeom prst="rect">
            <a:avLst/>
          </a:prstGeom>
        </p:spPr>
      </p:pic>
      <p:pic>
        <p:nvPicPr>
          <p:cNvPr id="89" name="그림 88" descr="컵, 커피, 테이블웨어, 커피잔이(가) 표시된 사진&#10;&#10;자동 생성된 설명">
            <a:extLst>
              <a:ext uri="{FF2B5EF4-FFF2-40B4-BE49-F238E27FC236}">
                <a16:creationId xmlns:a16="http://schemas.microsoft.com/office/drawing/2014/main" id="{D216EAD8-D13E-80AC-F843-62F8C508C8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856" y="497576"/>
            <a:ext cx="253866" cy="253866"/>
          </a:xfrm>
          <a:prstGeom prst="rect">
            <a:avLst/>
          </a:prstGeom>
        </p:spPr>
      </p:pic>
      <p:pic>
        <p:nvPicPr>
          <p:cNvPr id="91" name="그림 90" descr="도표이(가) 표시된 사진&#10;&#10;자동 생성된 설명">
            <a:extLst>
              <a:ext uri="{FF2B5EF4-FFF2-40B4-BE49-F238E27FC236}">
                <a16:creationId xmlns:a16="http://schemas.microsoft.com/office/drawing/2014/main" id="{3E37868F-E4ED-2234-CDE9-F02CADE0E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44" y="498639"/>
            <a:ext cx="253349" cy="253866"/>
          </a:xfrm>
          <a:prstGeom prst="rect">
            <a:avLst/>
          </a:prstGeom>
        </p:spPr>
      </p:pic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6D7F44E-EBE7-3614-5C94-C71F749A4131}"/>
              </a:ext>
            </a:extLst>
          </p:cNvPr>
          <p:cNvCxnSpPr>
            <a:cxnSpLocks/>
          </p:cNvCxnSpPr>
          <p:nvPr/>
        </p:nvCxnSpPr>
        <p:spPr>
          <a:xfrm>
            <a:off x="5362917" y="2015007"/>
            <a:ext cx="2231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C27EE9-77EA-98FF-D233-952BD2678052}"/>
              </a:ext>
            </a:extLst>
          </p:cNvPr>
          <p:cNvSpPr txBox="1"/>
          <p:nvPr/>
        </p:nvSpPr>
        <p:spPr>
          <a:xfrm>
            <a:off x="4685028" y="896064"/>
            <a:ext cx="11801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위치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냉장실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A8C1920-3D29-5206-59AD-77099F4938CB}"/>
              </a:ext>
            </a:extLst>
          </p:cNvPr>
          <p:cNvSpPr/>
          <p:nvPr/>
        </p:nvSpPr>
        <p:spPr>
          <a:xfrm>
            <a:off x="5385099" y="1386438"/>
            <a:ext cx="96012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바코드 스캔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2B4972-0C9E-A224-9925-4B964A555317}"/>
              </a:ext>
            </a:extLst>
          </p:cNvPr>
          <p:cNvSpPr txBox="1"/>
          <p:nvPr/>
        </p:nvSpPr>
        <p:spPr>
          <a:xfrm>
            <a:off x="4714376" y="1371049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제품명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D17B27-44F1-3D90-5D34-BF6B5DB032A9}"/>
              </a:ext>
            </a:extLst>
          </p:cNvPr>
          <p:cNvSpPr txBox="1"/>
          <p:nvPr/>
        </p:nvSpPr>
        <p:spPr>
          <a:xfrm>
            <a:off x="5275093" y="17616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7400959-A835-5517-F2D8-7F49BC941C3B}"/>
              </a:ext>
            </a:extLst>
          </p:cNvPr>
          <p:cNvSpPr/>
          <p:nvPr/>
        </p:nvSpPr>
        <p:spPr>
          <a:xfrm>
            <a:off x="6513984" y="1378743"/>
            <a:ext cx="96012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제품명 검색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1C92C6-15D4-77FF-6533-ED0DF3BF8561}"/>
              </a:ext>
            </a:extLst>
          </p:cNvPr>
          <p:cNvSpPr txBox="1"/>
          <p:nvPr/>
        </p:nvSpPr>
        <p:spPr>
          <a:xfrm>
            <a:off x="4714376" y="2294722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구매일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2102645-5EF7-BDFD-9207-5F6F5B546FE9}"/>
              </a:ext>
            </a:extLst>
          </p:cNvPr>
          <p:cNvSpPr txBox="1"/>
          <p:nvPr/>
        </p:nvSpPr>
        <p:spPr>
          <a:xfrm>
            <a:off x="6188074" y="2320008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유통기한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CFBD4F6-4C66-B378-87B2-F38A64B2D107}"/>
              </a:ext>
            </a:extLst>
          </p:cNvPr>
          <p:cNvCxnSpPr>
            <a:cxnSpLocks/>
          </p:cNvCxnSpPr>
          <p:nvPr/>
        </p:nvCxnSpPr>
        <p:spPr>
          <a:xfrm flipV="1">
            <a:off x="4814082" y="2983833"/>
            <a:ext cx="1134835" cy="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BE0FD-41B9-5213-3DE4-98B8E7776D96}"/>
              </a:ext>
            </a:extLst>
          </p:cNvPr>
          <p:cNvSpPr txBox="1"/>
          <p:nvPr/>
        </p:nvSpPr>
        <p:spPr>
          <a:xfrm>
            <a:off x="4726258" y="274476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9734B8D9-CBCE-9A12-26A1-B55E2D74E210}"/>
              </a:ext>
            </a:extLst>
          </p:cNvPr>
          <p:cNvCxnSpPr>
            <a:cxnSpLocks/>
          </p:cNvCxnSpPr>
          <p:nvPr/>
        </p:nvCxnSpPr>
        <p:spPr>
          <a:xfrm flipV="1">
            <a:off x="6330908" y="2983833"/>
            <a:ext cx="1203522" cy="7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CC265BE-A8BB-D51C-3A13-65EE8E47027D}"/>
              </a:ext>
            </a:extLst>
          </p:cNvPr>
          <p:cNvSpPr txBox="1"/>
          <p:nvPr/>
        </p:nvSpPr>
        <p:spPr>
          <a:xfrm>
            <a:off x="6243084" y="273761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945F6D6-1526-1E06-6872-589E69CD062D}"/>
              </a:ext>
            </a:extLst>
          </p:cNvPr>
          <p:cNvCxnSpPr>
            <a:cxnSpLocks/>
          </p:cNvCxnSpPr>
          <p:nvPr/>
        </p:nvCxnSpPr>
        <p:spPr>
          <a:xfrm>
            <a:off x="4833014" y="3967684"/>
            <a:ext cx="22318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752C1-4603-EAA1-96AF-791F2FF2B136}"/>
              </a:ext>
            </a:extLst>
          </p:cNvPr>
          <p:cNvSpPr txBox="1"/>
          <p:nvPr/>
        </p:nvSpPr>
        <p:spPr>
          <a:xfrm>
            <a:off x="4745190" y="37143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직접 입력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90A231-ABCB-5C78-4F67-053F014CEE6F}"/>
              </a:ext>
            </a:extLst>
          </p:cNvPr>
          <p:cNvSpPr txBox="1"/>
          <p:nvPr/>
        </p:nvSpPr>
        <p:spPr>
          <a:xfrm>
            <a:off x="4739500" y="340562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메모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E21C37-7436-DD21-5282-3A8CC927B479}"/>
              </a:ext>
            </a:extLst>
          </p:cNvPr>
          <p:cNvSpPr txBox="1"/>
          <p:nvPr/>
        </p:nvSpPr>
        <p:spPr>
          <a:xfrm>
            <a:off x="4737503" y="4358347"/>
            <a:ext cx="910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알림 설정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7D8D551-0F91-F33B-0019-554A042C4328}"/>
              </a:ext>
            </a:extLst>
          </p:cNvPr>
          <p:cNvSpPr/>
          <p:nvPr/>
        </p:nvSpPr>
        <p:spPr>
          <a:xfrm>
            <a:off x="4833014" y="4727985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4DCAFA3-097A-EB6C-B3C1-08DA3FBAC79D}"/>
              </a:ext>
            </a:extLst>
          </p:cNvPr>
          <p:cNvSpPr/>
          <p:nvPr/>
        </p:nvSpPr>
        <p:spPr>
          <a:xfrm>
            <a:off x="4833013" y="5169557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5BC5F5-563F-DF8E-E7D7-769F2CF48392}"/>
              </a:ext>
            </a:extLst>
          </p:cNvPr>
          <p:cNvSpPr/>
          <p:nvPr/>
        </p:nvSpPr>
        <p:spPr>
          <a:xfrm>
            <a:off x="4836077" y="5626608"/>
            <a:ext cx="208885" cy="20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FBCDB02E-C320-169A-9E13-C6FA709275BF}"/>
              </a:ext>
            </a:extLst>
          </p:cNvPr>
          <p:cNvCxnSpPr>
            <a:cxnSpLocks/>
          </p:cNvCxnSpPr>
          <p:nvPr/>
        </p:nvCxnSpPr>
        <p:spPr>
          <a:xfrm>
            <a:off x="5714530" y="5386787"/>
            <a:ext cx="4735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68BF37-CA75-6222-1D69-9EC69178E47F}"/>
              </a:ext>
            </a:extLst>
          </p:cNvPr>
          <p:cNvSpPr txBox="1"/>
          <p:nvPr/>
        </p:nvSpPr>
        <p:spPr>
          <a:xfrm>
            <a:off x="5057138" y="4704588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알림을 받겠습니까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27F73D5-65EA-0BB9-461C-4B3CC368F851}"/>
              </a:ext>
            </a:extLst>
          </p:cNvPr>
          <p:cNvSpPr txBox="1"/>
          <p:nvPr/>
        </p:nvSpPr>
        <p:spPr>
          <a:xfrm>
            <a:off x="5097513" y="5165933"/>
            <a:ext cx="2223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유통기한           일 전에 알림 설정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F0086E-F021-F353-56B7-A5AFB36EFFB0}"/>
              </a:ext>
            </a:extLst>
          </p:cNvPr>
          <p:cNvSpPr txBox="1"/>
          <p:nvPr/>
        </p:nvSpPr>
        <p:spPr>
          <a:xfrm>
            <a:off x="5116445" y="5607642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매일마다 알림을 보낸다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57B44B-C52C-4157-CD19-2032C55ED146}"/>
              </a:ext>
            </a:extLst>
          </p:cNvPr>
          <p:cNvSpPr txBox="1"/>
          <p:nvPr/>
        </p:nvSpPr>
        <p:spPr>
          <a:xfrm>
            <a:off x="4814082" y="61090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알림 시간대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1FBE4B7-A116-BCD6-C4C2-99A7C97CDF9C}"/>
              </a:ext>
            </a:extLst>
          </p:cNvPr>
          <p:cNvSpPr/>
          <p:nvPr/>
        </p:nvSpPr>
        <p:spPr>
          <a:xfrm>
            <a:off x="5805708" y="6127097"/>
            <a:ext cx="155683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759A73-6314-E910-0900-5363A544C76F}"/>
              </a:ext>
            </a:extLst>
          </p:cNvPr>
          <p:cNvSpPr/>
          <p:nvPr/>
        </p:nvSpPr>
        <p:spPr>
          <a:xfrm>
            <a:off x="7124700" y="6131082"/>
            <a:ext cx="244941" cy="24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5124A52-30C3-1940-3666-3A4E7C738FC3}"/>
              </a:ext>
            </a:extLst>
          </p:cNvPr>
          <p:cNvCxnSpPr>
            <a:cxnSpLocks/>
          </p:cNvCxnSpPr>
          <p:nvPr/>
        </p:nvCxnSpPr>
        <p:spPr>
          <a:xfrm>
            <a:off x="7165596" y="6224289"/>
            <a:ext cx="84159" cy="8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EA2FC373-81C6-2833-9D54-D3E3A4A63792}"/>
              </a:ext>
            </a:extLst>
          </p:cNvPr>
          <p:cNvCxnSpPr>
            <a:cxnSpLocks/>
          </p:cNvCxnSpPr>
          <p:nvPr/>
        </p:nvCxnSpPr>
        <p:spPr>
          <a:xfrm flipH="1">
            <a:off x="7249755" y="6224289"/>
            <a:ext cx="91101" cy="8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스마트폰, 프레임, 흑백이(가) 표시된 사진&#10;&#10;자동 생성된 설명">
            <a:extLst>
              <a:ext uri="{FF2B5EF4-FFF2-40B4-BE49-F238E27FC236}">
                <a16:creationId xmlns:a16="http://schemas.microsoft.com/office/drawing/2014/main" id="{BACC754C-53AE-E996-5AC9-D2516D3B0C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54" y="-23374"/>
            <a:ext cx="3166923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F7292E-60F1-1FFF-0017-2E38F6812ED1}"/>
              </a:ext>
            </a:extLst>
          </p:cNvPr>
          <p:cNvSpPr/>
          <p:nvPr/>
        </p:nvSpPr>
        <p:spPr>
          <a:xfrm>
            <a:off x="8779255" y="868464"/>
            <a:ext cx="2897724" cy="498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9731C27-E633-7539-BB0A-C899FE9072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39" y="402595"/>
            <a:ext cx="358049" cy="358049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96216D-44F8-D114-BC99-28EF91493E7B}"/>
              </a:ext>
            </a:extLst>
          </p:cNvPr>
          <p:cNvSpPr/>
          <p:nvPr/>
        </p:nvSpPr>
        <p:spPr>
          <a:xfrm>
            <a:off x="9390173" y="454794"/>
            <a:ext cx="1795590" cy="2966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 상세정보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AD4031-9AE8-2B59-09C0-D0CA52D21FEB}"/>
              </a:ext>
            </a:extLst>
          </p:cNvPr>
          <p:cNvSpPr/>
          <p:nvPr/>
        </p:nvSpPr>
        <p:spPr>
          <a:xfrm>
            <a:off x="8779255" y="841885"/>
            <a:ext cx="2897724" cy="2591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90210">
                <a:schemeClr val="accent2">
                  <a:lumMod val="100000"/>
                </a:schemeClr>
              </a:gs>
              <a:gs pos="85000">
                <a:schemeClr val="accent2">
                  <a:lumMod val="100000"/>
                </a:schemeClr>
              </a:gs>
            </a:gsLst>
            <a:lin ang="90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기한이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주일도 안 남은 제품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4AAE533-9F81-2228-ED9F-0DFD02009268}"/>
              </a:ext>
            </a:extLst>
          </p:cNvPr>
          <p:cNvSpPr/>
          <p:nvPr/>
        </p:nvSpPr>
        <p:spPr>
          <a:xfrm>
            <a:off x="8837399" y="1173476"/>
            <a:ext cx="1103375" cy="137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사진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8B6C4E9-0E5D-5BE7-E5F5-65035B762C3D}"/>
              </a:ext>
            </a:extLst>
          </p:cNvPr>
          <p:cNvSpPr/>
          <p:nvPr/>
        </p:nvSpPr>
        <p:spPr>
          <a:xfrm>
            <a:off x="10067105" y="1145823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바코드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3DB3C3-9CA2-8DC4-D332-0D62468A3DC8}"/>
              </a:ext>
            </a:extLst>
          </p:cNvPr>
          <p:cNvSpPr/>
          <p:nvPr/>
        </p:nvSpPr>
        <p:spPr>
          <a:xfrm>
            <a:off x="10067104" y="1455784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제품명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08D4509-AD45-73D7-BD05-27C4E4B2CE32}"/>
              </a:ext>
            </a:extLst>
          </p:cNvPr>
          <p:cNvSpPr/>
          <p:nvPr/>
        </p:nvSpPr>
        <p:spPr>
          <a:xfrm>
            <a:off x="10067103" y="1765745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유통기한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소비기한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CF12E48-3899-6B93-7E30-587C845255CA}"/>
              </a:ext>
            </a:extLst>
          </p:cNvPr>
          <p:cNvSpPr/>
          <p:nvPr/>
        </p:nvSpPr>
        <p:spPr>
          <a:xfrm>
            <a:off x="10075795" y="2081055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기간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EA13FEE-3C97-7B18-0ABA-6613B018AB34}"/>
              </a:ext>
            </a:extLst>
          </p:cNvPr>
          <p:cNvSpPr/>
          <p:nvPr/>
        </p:nvSpPr>
        <p:spPr>
          <a:xfrm>
            <a:off x="10075795" y="2363842"/>
            <a:ext cx="1500769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남은 양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78AE100-B1A9-317E-8512-A6B0BF78AA51}"/>
              </a:ext>
            </a:extLst>
          </p:cNvPr>
          <p:cNvSpPr/>
          <p:nvPr/>
        </p:nvSpPr>
        <p:spPr>
          <a:xfrm>
            <a:off x="8837399" y="2698568"/>
            <a:ext cx="273047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제조사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생산자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00F6BC-3BEF-2D60-5D1C-F44D44D99FED}"/>
              </a:ext>
            </a:extLst>
          </p:cNvPr>
          <p:cNvSpPr/>
          <p:nvPr/>
        </p:nvSpPr>
        <p:spPr>
          <a:xfrm>
            <a:off x="8837398" y="3040990"/>
            <a:ext cx="273047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분류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BF806C1-AC49-C9B6-8328-24288FC66BF5}"/>
              </a:ext>
            </a:extLst>
          </p:cNvPr>
          <p:cNvSpPr/>
          <p:nvPr/>
        </p:nvSpPr>
        <p:spPr>
          <a:xfrm>
            <a:off x="8837398" y="3381608"/>
            <a:ext cx="273047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판매 회사 주소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C999C65-C61C-5986-2F15-342E9FF889DB}"/>
              </a:ext>
            </a:extLst>
          </p:cNvPr>
          <p:cNvSpPr/>
          <p:nvPr/>
        </p:nvSpPr>
        <p:spPr>
          <a:xfrm>
            <a:off x="11247785" y="6138368"/>
            <a:ext cx="407902" cy="4068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7E8982EF-1AF6-CB84-11BC-FEF023D699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376" y="6189440"/>
            <a:ext cx="294721" cy="29472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94A4A0-A35B-E00E-BD55-1BA47C8CC8C9}"/>
              </a:ext>
            </a:extLst>
          </p:cNvPr>
          <p:cNvSpPr/>
          <p:nvPr/>
        </p:nvSpPr>
        <p:spPr>
          <a:xfrm>
            <a:off x="8846091" y="3739527"/>
            <a:ext cx="2730473" cy="18681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영양 정보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  <a:p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BA13B7F-8FCB-1419-43E4-ABCDE678C0C5}"/>
              </a:ext>
            </a:extLst>
          </p:cNvPr>
          <p:cNvSpPr/>
          <p:nvPr/>
        </p:nvSpPr>
        <p:spPr>
          <a:xfrm>
            <a:off x="8915063" y="4204866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열량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(kcal)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D1FF75A-7113-CBAC-033A-E848CEEFF6C3}"/>
              </a:ext>
            </a:extLst>
          </p:cNvPr>
          <p:cNvSpPr/>
          <p:nvPr/>
        </p:nvSpPr>
        <p:spPr>
          <a:xfrm>
            <a:off x="8915063" y="4671175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0ED535F-8A02-B769-F091-D40A3746688F}"/>
              </a:ext>
            </a:extLst>
          </p:cNvPr>
          <p:cNvSpPr/>
          <p:nvPr/>
        </p:nvSpPr>
        <p:spPr>
          <a:xfrm>
            <a:off x="8927910" y="5134523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1571CFD-1693-F2B6-33FD-DBCD839A44B4}"/>
              </a:ext>
            </a:extLst>
          </p:cNvPr>
          <p:cNvSpPr/>
          <p:nvPr/>
        </p:nvSpPr>
        <p:spPr>
          <a:xfrm>
            <a:off x="10259239" y="5118350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AC131E2-29A8-2B8C-390C-6F4F9062F856}"/>
              </a:ext>
            </a:extLst>
          </p:cNvPr>
          <p:cNvSpPr/>
          <p:nvPr/>
        </p:nvSpPr>
        <p:spPr>
          <a:xfrm>
            <a:off x="10261486" y="4207698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당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E8E98C6-8EDC-AD13-090E-E83F2A638165}"/>
              </a:ext>
            </a:extLst>
          </p:cNvPr>
          <p:cNvSpPr/>
          <p:nvPr/>
        </p:nvSpPr>
        <p:spPr>
          <a:xfrm>
            <a:off x="10261485" y="4675843"/>
            <a:ext cx="1264493" cy="195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나트륨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(mg)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0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4E5A-CE90-3E92-9DA5-5DD3C9DFBE25}"/>
              </a:ext>
            </a:extLst>
          </p:cNvPr>
          <p:cNvSpPr txBox="1"/>
          <p:nvPr/>
        </p:nvSpPr>
        <p:spPr>
          <a:xfrm>
            <a:off x="373378" y="183388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/>
              <a:t>사진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AE463-32FD-5D9A-F320-EC3D5B657A41}"/>
              </a:ext>
            </a:extLst>
          </p:cNvPr>
          <p:cNvSpPr txBox="1"/>
          <p:nvPr/>
        </p:nvSpPr>
        <p:spPr>
          <a:xfrm>
            <a:off x="165530" y="1026070"/>
            <a:ext cx="1214306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1. </a:t>
            </a:r>
            <a:r>
              <a:rPr lang="ko-KR" altLang="en-US" sz="1500" dirty="0"/>
              <a:t>메인 화면</a:t>
            </a:r>
            <a:r>
              <a:rPr lang="en-US" altLang="ko-KR" sz="1500" dirty="0"/>
              <a:t> : </a:t>
            </a:r>
            <a:r>
              <a:rPr lang="ko-KR" altLang="en-US" sz="1500" dirty="0"/>
              <a:t>카테고리는 </a:t>
            </a:r>
            <a:r>
              <a:rPr lang="en-US" altLang="ko-KR" sz="1500" dirty="0"/>
              <a:t>5</a:t>
            </a:r>
            <a:r>
              <a:rPr lang="ko-KR" altLang="en-US" sz="1500" dirty="0"/>
              <a:t>개가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각각 냉장실</a:t>
            </a:r>
            <a:r>
              <a:rPr lang="en-US" altLang="ko-KR" sz="1500" dirty="0"/>
              <a:t>, </a:t>
            </a:r>
            <a:r>
              <a:rPr lang="ko-KR" altLang="en-US" sz="1500" dirty="0"/>
              <a:t>냉동실</a:t>
            </a:r>
            <a:r>
              <a:rPr lang="en-US" altLang="ko-KR" sz="1500" dirty="0"/>
              <a:t>, </a:t>
            </a:r>
            <a:r>
              <a:rPr lang="ko-KR" altLang="en-US" sz="1500" dirty="0"/>
              <a:t>야채실</a:t>
            </a:r>
            <a:r>
              <a:rPr lang="en-US" altLang="ko-KR" sz="1500" dirty="0"/>
              <a:t>, </a:t>
            </a:r>
            <a:r>
              <a:rPr lang="ko-KR" altLang="en-US" sz="1500" dirty="0"/>
              <a:t>상온</a:t>
            </a:r>
            <a:r>
              <a:rPr lang="en-US" altLang="ko-KR" sz="1500" dirty="0"/>
              <a:t>, </a:t>
            </a:r>
            <a:r>
              <a:rPr lang="ko-KR" altLang="en-US" sz="1500" dirty="0"/>
              <a:t>오늘의 영양이다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</a:t>
            </a:r>
            <a:r>
              <a:rPr lang="en-US" altLang="ko-KR" sz="1500" dirty="0"/>
              <a:t>, </a:t>
            </a:r>
            <a:r>
              <a:rPr lang="ko-KR" altLang="en-US" sz="1500" dirty="0"/>
              <a:t>화면 위쪽에 메인이라고 나와 있으며</a:t>
            </a:r>
            <a:endParaRPr lang="en-US" altLang="ko-KR" sz="1500" dirty="0"/>
          </a:p>
          <a:p>
            <a:r>
              <a:rPr lang="ko-KR" altLang="en-US" sz="1500" dirty="0"/>
              <a:t>왼쪽에는 메뉴 버튼이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카테고리 </a:t>
            </a:r>
            <a:r>
              <a:rPr lang="en-US" altLang="ko-KR" sz="1500" dirty="0"/>
              <a:t>5</a:t>
            </a:r>
            <a:r>
              <a:rPr lang="ko-KR" altLang="en-US" sz="1500" dirty="0"/>
              <a:t>개 중에서 냉장실을 눌렀을 때 나오는 화면으로</a:t>
            </a:r>
            <a:r>
              <a:rPr lang="en-US" altLang="ko-KR" sz="1500" dirty="0"/>
              <a:t>, </a:t>
            </a:r>
            <a:r>
              <a:rPr lang="ko-KR" altLang="en-US" sz="1500" dirty="0"/>
              <a:t>유통기한이 적게 남은 순서대로 정렬이 되어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오른쪽 밑 </a:t>
            </a:r>
            <a:r>
              <a:rPr lang="en-US" altLang="ko-KR" sz="1500" dirty="0"/>
              <a:t>‘+’</a:t>
            </a:r>
            <a:r>
              <a:rPr lang="ko-KR" altLang="en-US" sz="1500" dirty="0"/>
              <a:t>버튼을</a:t>
            </a:r>
            <a:endParaRPr lang="en-US" altLang="ko-KR" sz="1500" dirty="0"/>
          </a:p>
          <a:p>
            <a:r>
              <a:rPr lang="ko-KR" altLang="en-US" sz="1500" dirty="0"/>
              <a:t>누르면 </a:t>
            </a:r>
            <a:r>
              <a:rPr lang="en-US" altLang="ko-KR" sz="1500" dirty="0"/>
              <a:t>“</a:t>
            </a:r>
            <a:r>
              <a:rPr lang="ko-KR" altLang="en-US" sz="1600" dirty="0"/>
              <a:t>해당 장소에 제품 추가</a:t>
            </a:r>
            <a:r>
              <a:rPr lang="en-US" altLang="ko-KR" sz="1500" dirty="0"/>
              <a:t>” </a:t>
            </a:r>
            <a:r>
              <a:rPr lang="ko-KR" altLang="en-US" sz="1500" dirty="0"/>
              <a:t>화면이 나온다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3. </a:t>
            </a:r>
            <a:r>
              <a:rPr lang="ko-KR" altLang="en-US" sz="1500" dirty="0"/>
              <a:t>오늘의 영양은 맨 위쪽은 사용자가 입력한 나이</a:t>
            </a:r>
            <a:r>
              <a:rPr lang="en-US" altLang="ko-KR" sz="1500" dirty="0"/>
              <a:t>, </a:t>
            </a:r>
            <a:r>
              <a:rPr lang="ko-KR" altLang="en-US" sz="1500" dirty="0"/>
              <a:t>성별에 따른 </a:t>
            </a:r>
            <a:r>
              <a:rPr lang="en-US" altLang="ko-KR" sz="1500" dirty="0"/>
              <a:t>6</a:t>
            </a:r>
            <a:r>
              <a:rPr lang="ko-KR" altLang="en-US" sz="1500" dirty="0"/>
              <a:t>가지 성분을 나타내며</a:t>
            </a:r>
            <a:r>
              <a:rPr lang="en-US" altLang="ko-KR" sz="1500" dirty="0"/>
              <a:t>, </a:t>
            </a:r>
            <a:r>
              <a:rPr lang="ko-KR" altLang="en-US" sz="1500" dirty="0"/>
              <a:t>밑에는 </a:t>
            </a:r>
            <a:r>
              <a:rPr lang="en-US" altLang="ko-KR" sz="1500" dirty="0"/>
              <a:t>[</a:t>
            </a:r>
            <a:r>
              <a:rPr lang="ko-KR" altLang="en-US" sz="1500" dirty="0"/>
              <a:t>당일 </a:t>
            </a:r>
            <a:r>
              <a:rPr lang="en-US" altLang="ko-KR" sz="1500" dirty="0"/>
              <a:t>00:00 ~ </a:t>
            </a:r>
            <a:r>
              <a:rPr lang="ko-KR" altLang="en-US" sz="1500" dirty="0"/>
              <a:t>익일 </a:t>
            </a:r>
            <a:r>
              <a:rPr lang="en-US" altLang="ko-KR" sz="1500" dirty="0"/>
              <a:t>00:00]</a:t>
            </a:r>
            <a:r>
              <a:rPr lang="ko-KR" altLang="en-US" sz="1500" dirty="0"/>
              <a:t>까지의 영양소</a:t>
            </a:r>
            <a:endParaRPr lang="en-US" altLang="ko-KR" sz="1500" dirty="0"/>
          </a:p>
          <a:p>
            <a:r>
              <a:rPr lang="ko-KR" altLang="en-US" sz="1500" dirty="0"/>
              <a:t>섭취량을 나타낸다</a:t>
            </a:r>
            <a:r>
              <a:rPr lang="en-US" altLang="ko-KR" sz="1500" dirty="0"/>
              <a:t>. </a:t>
            </a:r>
            <a:r>
              <a:rPr lang="ko-KR" altLang="en-US" sz="1500" dirty="0"/>
              <a:t>밑에는 각 출처에 해당하는 사이트 버튼과 메인으로 돌아가는 버튼이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4. </a:t>
            </a:r>
            <a:r>
              <a:rPr lang="ko-KR" altLang="en-US" sz="1500" dirty="0"/>
              <a:t>메뉴버튼에는 </a:t>
            </a:r>
            <a:r>
              <a:rPr lang="en-US" altLang="ko-KR" sz="1500" dirty="0"/>
              <a:t>“</a:t>
            </a:r>
            <a:r>
              <a:rPr lang="ko-KR" altLang="en-US" sz="1500" dirty="0"/>
              <a:t>메인 화면</a:t>
            </a:r>
            <a:r>
              <a:rPr lang="en-US" altLang="ko-KR" sz="1500" dirty="0"/>
              <a:t>, </a:t>
            </a:r>
            <a:r>
              <a:rPr lang="ko-KR" altLang="en-US" sz="1500" dirty="0"/>
              <a:t>냉장실</a:t>
            </a:r>
            <a:r>
              <a:rPr lang="en-US" altLang="ko-KR" sz="1500" dirty="0"/>
              <a:t>, </a:t>
            </a:r>
            <a:r>
              <a:rPr lang="ko-KR" altLang="en-US" sz="1500" dirty="0"/>
              <a:t>냉동실</a:t>
            </a:r>
            <a:r>
              <a:rPr lang="en-US" altLang="ko-KR" sz="1500" dirty="0"/>
              <a:t>, </a:t>
            </a:r>
            <a:r>
              <a:rPr lang="ko-KR" altLang="en-US" sz="1500" dirty="0"/>
              <a:t>야채실</a:t>
            </a:r>
            <a:r>
              <a:rPr lang="en-US" altLang="ko-KR" sz="1500" dirty="0"/>
              <a:t>, </a:t>
            </a:r>
            <a:r>
              <a:rPr lang="ko-KR" altLang="en-US" sz="1500" dirty="0"/>
              <a:t>상온</a:t>
            </a:r>
            <a:r>
              <a:rPr lang="en-US" altLang="ko-KR" sz="1500" dirty="0"/>
              <a:t>, </a:t>
            </a:r>
            <a:r>
              <a:rPr lang="ko-KR" altLang="en-US" sz="1500" dirty="0"/>
              <a:t>오늘의 영양</a:t>
            </a:r>
            <a:r>
              <a:rPr lang="en-US" altLang="ko-KR" sz="1500" dirty="0"/>
              <a:t>, </a:t>
            </a:r>
            <a:r>
              <a:rPr lang="ko-KR" altLang="en-US" sz="1500" dirty="0"/>
              <a:t>세부 알림 설정</a:t>
            </a:r>
            <a:r>
              <a:rPr lang="en-US" altLang="ko-KR" sz="1500" dirty="0"/>
              <a:t>, </a:t>
            </a:r>
            <a:r>
              <a:rPr lang="ko-KR" altLang="en-US" sz="1500" dirty="0"/>
              <a:t>환경 설정</a:t>
            </a:r>
            <a:r>
              <a:rPr lang="en-US" altLang="ko-KR" sz="1500" dirty="0"/>
              <a:t>＂</a:t>
            </a:r>
            <a:r>
              <a:rPr lang="ko-KR" altLang="en-US" sz="1500" dirty="0"/>
              <a:t>으로 나뉜다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5. 2</a:t>
            </a:r>
            <a:r>
              <a:rPr lang="ko-KR" altLang="en-US" sz="1500" dirty="0"/>
              <a:t>번에서 </a:t>
            </a:r>
            <a:r>
              <a:rPr lang="en-US" altLang="ko-KR" sz="1500" dirty="0"/>
              <a:t>‘+’</a:t>
            </a:r>
            <a:r>
              <a:rPr lang="ko-KR" altLang="en-US" sz="1500" dirty="0"/>
              <a:t>버튼을 눌렀을 때 나오는 창으로 제품을 등록할 때</a:t>
            </a:r>
            <a:r>
              <a:rPr lang="en-US" altLang="ko-KR" sz="1500" dirty="0"/>
              <a:t>, [</a:t>
            </a:r>
            <a:r>
              <a:rPr lang="ko-KR" altLang="en-US" sz="1500" dirty="0"/>
              <a:t>바코드 입력</a:t>
            </a:r>
            <a:r>
              <a:rPr lang="en-US" altLang="ko-KR" sz="1500" dirty="0"/>
              <a:t>, </a:t>
            </a:r>
            <a:r>
              <a:rPr lang="ko-KR" altLang="en-US" sz="1500" dirty="0"/>
              <a:t>제품명 검색</a:t>
            </a:r>
            <a:r>
              <a:rPr lang="en-US" altLang="ko-KR" sz="1500" dirty="0"/>
              <a:t>, </a:t>
            </a:r>
            <a:r>
              <a:rPr lang="ko-KR" altLang="en-US" sz="1500" dirty="0"/>
              <a:t>직접 입력</a:t>
            </a:r>
            <a:r>
              <a:rPr lang="en-US" altLang="ko-KR" sz="1500" dirty="0"/>
              <a:t>]</a:t>
            </a:r>
            <a:r>
              <a:rPr lang="ko-KR" altLang="en-US" sz="1500" dirty="0"/>
              <a:t>의 </a:t>
            </a:r>
            <a:r>
              <a:rPr lang="en-US" altLang="ko-KR" sz="1500" dirty="0"/>
              <a:t>3</a:t>
            </a:r>
            <a:r>
              <a:rPr lang="ko-KR" altLang="en-US" sz="1500" dirty="0"/>
              <a:t>가지 방법으로 나뉘며</a:t>
            </a:r>
            <a:r>
              <a:rPr lang="en-US" altLang="ko-KR" sz="1500" dirty="0"/>
              <a:t>, </a:t>
            </a:r>
            <a:r>
              <a:rPr lang="ko-KR" altLang="en-US" sz="1500" dirty="0"/>
              <a:t>구매일과</a:t>
            </a:r>
            <a:endParaRPr lang="en-US" altLang="ko-KR" sz="1500" dirty="0"/>
          </a:p>
          <a:p>
            <a:r>
              <a:rPr lang="ko-KR" altLang="en-US" sz="1500" dirty="0"/>
              <a:t>유통기한</a:t>
            </a:r>
            <a:r>
              <a:rPr lang="en-US" altLang="ko-KR" sz="1500" dirty="0"/>
              <a:t>, </a:t>
            </a:r>
            <a:r>
              <a:rPr lang="ko-KR" altLang="en-US" sz="1500" dirty="0"/>
              <a:t>메모를 입력할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간단한 알림 설정까지 할 수 있다</a:t>
            </a:r>
            <a:r>
              <a:rPr lang="en-US" altLang="ko-KR" sz="15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436</Words>
  <Application>Microsoft Office PowerPoint</Application>
  <PresentationFormat>와이드스크린</PresentationFormat>
  <Paragraphs>125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이성호</cp:lastModifiedBy>
  <cp:revision>44</cp:revision>
  <dcterms:created xsi:type="dcterms:W3CDTF">2023-04-30T03:56:59Z</dcterms:created>
  <dcterms:modified xsi:type="dcterms:W3CDTF">2023-05-14T10:31:38Z</dcterms:modified>
</cp:coreProperties>
</file>