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305" r:id="rId3"/>
    <p:sldId id="262" r:id="rId4"/>
    <p:sldId id="319" r:id="rId5"/>
    <p:sldId id="306" r:id="rId6"/>
    <p:sldId id="309" r:id="rId7"/>
    <p:sldId id="320" r:id="rId8"/>
    <p:sldId id="325" r:id="rId9"/>
    <p:sldId id="310" r:id="rId10"/>
    <p:sldId id="318" r:id="rId11"/>
    <p:sldId id="326" r:id="rId12"/>
    <p:sldId id="327" r:id="rId13"/>
    <p:sldId id="331" r:id="rId14"/>
    <p:sldId id="329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5CB06-EE80-4A8C-9D39-0AB7F183711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86C1B-98E7-4EDE-8A71-2AA2CBDFE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 err="1"/>
              <a:t>캡스톤디자인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조 발표를 맡은 </a:t>
            </a:r>
            <a:r>
              <a:rPr lang="en-US" altLang="ko-KR" dirty="0"/>
              <a:t>XXX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73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음식 양에 따른 영양 정보입니다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영양 정보의 경우 빵의 경우 </a:t>
            </a:r>
            <a:r>
              <a:rPr lang="en-US" altLang="ko-KR" dirty="0"/>
              <a:t>1</a:t>
            </a:r>
            <a:r>
              <a:rPr lang="ko-KR" altLang="en-US" dirty="0"/>
              <a:t>개의 영양 정보가 나와 있지만</a:t>
            </a:r>
            <a:r>
              <a:rPr lang="en-US" altLang="ko-KR" dirty="0"/>
              <a:t> </a:t>
            </a:r>
            <a:r>
              <a:rPr lang="ko-KR" altLang="en-US" dirty="0"/>
              <a:t>예를 들어 큰 케이크의 경우 하루 만에 먹기 힘듭니다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그럴 경우 보관을 하는 데</a:t>
            </a:r>
            <a:r>
              <a:rPr lang="en-US" altLang="ko-KR" dirty="0"/>
              <a:t>, </a:t>
            </a:r>
            <a:r>
              <a:rPr lang="ko-KR" altLang="en-US" dirty="0"/>
              <a:t>이때 남은 양을 선택을 하면 영양 정보가 남은 양에 따라 바뀌는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887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음식 양에 따른 영양 정보입니다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영양 정보의 경우 빵의 경우 </a:t>
            </a:r>
            <a:r>
              <a:rPr lang="en-US" altLang="ko-KR" dirty="0"/>
              <a:t>1</a:t>
            </a:r>
            <a:r>
              <a:rPr lang="ko-KR" altLang="en-US" dirty="0"/>
              <a:t>개의 영양 정보가 나와 있지만</a:t>
            </a:r>
            <a:r>
              <a:rPr lang="en-US" altLang="ko-KR" dirty="0"/>
              <a:t> </a:t>
            </a:r>
            <a:r>
              <a:rPr lang="ko-KR" altLang="en-US" dirty="0"/>
              <a:t>예를 들어 큰 케이크의 경우 하루 만에 먹기 힘듭니다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그럴 경우 보관을 하는 데</a:t>
            </a:r>
            <a:r>
              <a:rPr lang="en-US" altLang="ko-KR" dirty="0"/>
              <a:t>, </a:t>
            </a:r>
            <a:r>
              <a:rPr lang="ko-KR" altLang="en-US" dirty="0"/>
              <a:t>이때 남은 양을 선택을 하면 영양 정보가 남은 양에 따라 바뀌는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832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음식 양에 따른 영양 정보입니다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영양 정보의 경우 빵의 경우 </a:t>
            </a:r>
            <a:r>
              <a:rPr lang="en-US" altLang="ko-KR" dirty="0"/>
              <a:t>1</a:t>
            </a:r>
            <a:r>
              <a:rPr lang="ko-KR" altLang="en-US" dirty="0"/>
              <a:t>개의 영양 정보가 나와 있지만</a:t>
            </a:r>
            <a:r>
              <a:rPr lang="en-US" altLang="ko-KR" dirty="0"/>
              <a:t> </a:t>
            </a:r>
            <a:r>
              <a:rPr lang="ko-KR" altLang="en-US" dirty="0"/>
              <a:t>예를 들어 큰 케이크의 경우 하루 만에 먹기 힘듭니다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그럴 경우 보관을 하는 데</a:t>
            </a:r>
            <a:r>
              <a:rPr lang="en-US" altLang="ko-KR" dirty="0"/>
              <a:t>, </a:t>
            </a:r>
            <a:r>
              <a:rPr lang="ko-KR" altLang="en-US" dirty="0"/>
              <a:t>이때 남은 양을 선택을 하면 영양 정보가 남은 양에 따라 바뀌는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52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말씀드릴 것은 기존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프로젝트의 핵심 기능은 바코드를 스캔하여 제품명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영양정보를 가져오고</a:t>
            </a:r>
            <a:r>
              <a:rPr lang="en-US" altLang="ko-KR" dirty="0"/>
              <a:t>, </a:t>
            </a:r>
            <a:r>
              <a:rPr lang="ko-KR" altLang="en-US" dirty="0"/>
              <a:t>사용자가 유통기한을 입력하면</a:t>
            </a:r>
            <a:r>
              <a:rPr lang="en-US" altLang="ko-KR" dirty="0"/>
              <a:t>, </a:t>
            </a:r>
            <a:r>
              <a:rPr lang="ko-KR" altLang="en-US" dirty="0"/>
              <a:t>그 기한이 다가옴에 따라 알림을 보내는 기능과 사용자의 나이와 성별을 입력 받아 해당하는 일일 권장 영양소 섭취량과 사용자가 당일 섭취한 영양소를 비교하여 보여주는 기능</a:t>
            </a:r>
            <a:r>
              <a:rPr lang="en-US" altLang="ko-KR" dirty="0"/>
              <a:t>, </a:t>
            </a:r>
            <a:r>
              <a:rPr lang="ko-KR" altLang="en-US" dirty="0"/>
              <a:t>마지막으로 바코드가 없거나 스캔이 안되는 경우 이름을 직접 검색하거나 새로 나온 식품의 경우 세부 사항을 직접 입력 받는 기능으로 구성 되어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32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음식 양에 따른 영양 정보입니다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영양 정보의 경우 빵의 경우 </a:t>
            </a:r>
            <a:r>
              <a:rPr lang="en-US" altLang="ko-KR" dirty="0"/>
              <a:t>1</a:t>
            </a:r>
            <a:r>
              <a:rPr lang="ko-KR" altLang="en-US" dirty="0"/>
              <a:t>개의 영양 정보가 나와 있지만</a:t>
            </a:r>
            <a:r>
              <a:rPr lang="en-US" altLang="ko-KR" dirty="0"/>
              <a:t> </a:t>
            </a:r>
            <a:r>
              <a:rPr lang="ko-KR" altLang="en-US" dirty="0"/>
              <a:t>예를 들어 큰 케이크의 경우 하루 만에 먹기 힘듭니다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그럴 경우 보관을 하는 데</a:t>
            </a:r>
            <a:r>
              <a:rPr lang="en-US" altLang="ko-KR" dirty="0"/>
              <a:t>, </a:t>
            </a:r>
            <a:r>
              <a:rPr lang="ko-KR" altLang="en-US" dirty="0"/>
              <a:t>이때 남은 양을 선택을 하면 영양 정보가 남은 양에 따라 바뀌는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272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6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기획 배경 </a:t>
            </a:r>
            <a:r>
              <a:rPr lang="en-US" altLang="ko-KR" dirty="0"/>
              <a:t>-&gt; </a:t>
            </a:r>
            <a:r>
              <a:rPr lang="ko-KR" altLang="en-US" dirty="0"/>
              <a:t>기존 유사 프로젝트 </a:t>
            </a:r>
            <a:r>
              <a:rPr lang="en-US" altLang="ko-KR" dirty="0"/>
              <a:t>-&gt; </a:t>
            </a:r>
            <a:r>
              <a:rPr lang="ko-KR" altLang="en-US" dirty="0"/>
              <a:t>본 프로젝트 소개 및 차별성 </a:t>
            </a:r>
            <a:r>
              <a:rPr lang="en-US" altLang="ko-KR" dirty="0"/>
              <a:t>-&gt; </a:t>
            </a:r>
            <a:r>
              <a:rPr lang="ko-KR" altLang="en-US" dirty="0"/>
              <a:t>핵심기능 및 부가기능 </a:t>
            </a:r>
            <a:r>
              <a:rPr lang="en-US" altLang="ko-KR" dirty="0"/>
              <a:t>-&gt; </a:t>
            </a:r>
            <a:r>
              <a:rPr lang="ko-KR" altLang="en-US" dirty="0"/>
              <a:t>프로젝트에 사용된 언어와 프레임워크 </a:t>
            </a:r>
            <a:r>
              <a:rPr lang="en-US" altLang="ko-KR" dirty="0"/>
              <a:t>-&gt; </a:t>
            </a:r>
            <a:r>
              <a:rPr lang="ko-KR" altLang="en-US" dirty="0" err="1"/>
              <a:t>주차별</a:t>
            </a:r>
            <a:r>
              <a:rPr lang="ko-KR" altLang="en-US" dirty="0"/>
              <a:t> 계획 </a:t>
            </a:r>
            <a:r>
              <a:rPr lang="en-US" altLang="ko-KR" dirty="0"/>
              <a:t>-&gt; </a:t>
            </a:r>
            <a:r>
              <a:rPr lang="ko-KR" altLang="en-US" dirty="0"/>
              <a:t>자료 출처 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말씀드릴 것은 기획 배경입니다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우리나라 음식물쓰레기 발생 현황에 대해 알고 계십니까</a:t>
            </a:r>
            <a:r>
              <a:rPr lang="en-US" altLang="ko-KR" dirty="0"/>
              <a:t>? </a:t>
            </a:r>
            <a:r>
              <a:rPr lang="ko-KR" altLang="en-US" dirty="0"/>
              <a:t>아마 대부분 모르실 것 같은데요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음식물 쓰레기 관리 시스템 통계에 따르면 </a:t>
            </a:r>
            <a:r>
              <a:rPr lang="en-US" altLang="ko-KR" dirty="0"/>
              <a:t>2017</a:t>
            </a:r>
            <a:r>
              <a:rPr lang="ko-KR" altLang="en-US" dirty="0"/>
              <a:t>년 일평균 </a:t>
            </a:r>
            <a:r>
              <a:rPr lang="en-US" altLang="ko-KR" dirty="0"/>
              <a:t>15,903</a:t>
            </a:r>
            <a:r>
              <a:rPr lang="ko-KR" altLang="en-US" dirty="0"/>
              <a:t>톤이 발생한다고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배출장소로는 많은 분들께서 집단급식소나 대형음식점을 생각 하시겠지만 놀랍게도 </a:t>
            </a:r>
            <a:r>
              <a:rPr lang="en-US" altLang="ko-KR" dirty="0"/>
              <a:t>70%</a:t>
            </a:r>
            <a:r>
              <a:rPr lang="ko-KR" altLang="en-US" dirty="0"/>
              <a:t>정도가 가정 및 소형 음식점에서 발생한다고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3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말씀드릴 것은 기획 배경입니다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우리나라 음식물쓰레기 발생 현황에 대해 알고 계십니까</a:t>
            </a:r>
            <a:r>
              <a:rPr lang="en-US" altLang="ko-KR" dirty="0"/>
              <a:t>? </a:t>
            </a:r>
            <a:r>
              <a:rPr lang="ko-KR" altLang="en-US" dirty="0"/>
              <a:t>아마 대부분 모르실 것 같은데요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음식물 쓰레기 관리 시스템 통계에 따르면 </a:t>
            </a:r>
            <a:r>
              <a:rPr lang="en-US" altLang="ko-KR" dirty="0"/>
              <a:t>2017</a:t>
            </a:r>
            <a:r>
              <a:rPr lang="ko-KR" altLang="en-US" dirty="0"/>
              <a:t>년 일평균 </a:t>
            </a:r>
            <a:r>
              <a:rPr lang="en-US" altLang="ko-KR" dirty="0"/>
              <a:t>15,903</a:t>
            </a:r>
            <a:r>
              <a:rPr lang="ko-KR" altLang="en-US" dirty="0"/>
              <a:t>톤이 발생한다고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배출장소로는 많은 분들께서 집단급식소나 대형음식점을 생각 하시겠지만 놀랍게도 </a:t>
            </a:r>
            <a:r>
              <a:rPr lang="en-US" altLang="ko-KR" dirty="0"/>
              <a:t>70%</a:t>
            </a:r>
            <a:r>
              <a:rPr lang="ko-KR" altLang="en-US" dirty="0"/>
              <a:t>정도가 가정 및 소형 음식점에서 발생한다고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전체의 </a:t>
            </a:r>
            <a:r>
              <a:rPr lang="en-US" altLang="ko-KR" dirty="0"/>
              <a:t>43%</a:t>
            </a:r>
            <a:r>
              <a:rPr lang="ko-KR" altLang="en-US" dirty="0"/>
              <a:t>의 음식물 쓰레기가 먹고 남기거나 먹지 않고 보관중에 발생한다고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가정에서는 음식물쓰레기의 </a:t>
            </a:r>
            <a:r>
              <a:rPr lang="en-US" altLang="ko-KR" dirty="0"/>
              <a:t>10%</a:t>
            </a:r>
            <a:r>
              <a:rPr lang="ko-KR" altLang="en-US" dirty="0"/>
              <a:t>는 보관하다가 먹지 못하게 되어 버리는 식재료</a:t>
            </a:r>
            <a:r>
              <a:rPr lang="en-US" altLang="ko-KR" dirty="0"/>
              <a:t>. </a:t>
            </a:r>
            <a:r>
              <a:rPr lang="ko-KR" altLang="en-US" dirty="0"/>
              <a:t>다시 말해</a:t>
            </a:r>
            <a:r>
              <a:rPr lang="en-US" altLang="ko-KR" dirty="0"/>
              <a:t>, </a:t>
            </a:r>
            <a:r>
              <a:rPr lang="ko-KR" altLang="en-US" dirty="0"/>
              <a:t>유통기한이 지나 버려지는 식품이 가정에서만 </a:t>
            </a:r>
            <a:r>
              <a:rPr lang="en-US" altLang="ko-KR" dirty="0"/>
              <a:t>10%</a:t>
            </a:r>
            <a:r>
              <a:rPr lang="ko-KR" altLang="en-US" dirty="0"/>
              <a:t>가 된다는 이야기입니다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이러한 문제점을 보고 이를 해결할 방법을 찾던 중 유통기한이 지나기 전에 알려주는 </a:t>
            </a:r>
            <a:r>
              <a:rPr lang="ko-KR" altLang="en-US" dirty="0" err="1"/>
              <a:t>알리미</a:t>
            </a:r>
            <a:r>
              <a:rPr lang="ko-KR" altLang="en-US" dirty="0"/>
              <a:t> </a:t>
            </a:r>
            <a:r>
              <a:rPr lang="ko-KR" altLang="en-US" dirty="0" err="1"/>
              <a:t>어플에</a:t>
            </a:r>
            <a:r>
              <a:rPr lang="ko-KR" altLang="en-US" dirty="0"/>
              <a:t> 대해 생각을 가지게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16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본 프로젝트 소개 및 차별성입니다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프로젝트는 바코드를 찍으면 제품명과 사진</a:t>
            </a:r>
            <a:r>
              <a:rPr lang="en-US" altLang="ko-KR" dirty="0"/>
              <a:t>, </a:t>
            </a:r>
            <a:r>
              <a:rPr lang="ko-KR" altLang="en-US" dirty="0"/>
              <a:t>영양정보가 나오며</a:t>
            </a:r>
            <a:r>
              <a:rPr lang="en-US" altLang="ko-KR" dirty="0"/>
              <a:t>, </a:t>
            </a:r>
            <a:r>
              <a:rPr lang="ko-KR" altLang="en-US" dirty="0"/>
              <a:t>유통기한이 다가옴에 따라 알림을 보내거나 사용자가 직접 원하는 날짜에 알람이 오게 하는 기능과</a:t>
            </a:r>
            <a:r>
              <a:rPr lang="en-US" altLang="ko-KR" dirty="0"/>
              <a:t> </a:t>
            </a:r>
            <a:r>
              <a:rPr lang="ko-KR" altLang="en-US" dirty="0"/>
              <a:t>해당 사용자의 성별과 나이대를 입력 받아 </a:t>
            </a:r>
            <a:r>
              <a:rPr lang="en-US" altLang="ko-KR" dirty="0"/>
              <a:t>00</a:t>
            </a:r>
            <a:r>
              <a:rPr lang="ko-KR" altLang="en-US" dirty="0"/>
              <a:t>시 부터 익일 </a:t>
            </a:r>
            <a:r>
              <a:rPr lang="en-US" altLang="ko-KR" dirty="0"/>
              <a:t>00</a:t>
            </a:r>
            <a:r>
              <a:rPr lang="ko-KR" altLang="en-US" dirty="0"/>
              <a:t>시까지 등록한 음식 리스트 중 영양 정보가 바뀌거나 리스트에서 사라진 영양소의 합계를 구해 해당하는 권장 영양소 섭취량과 비교하는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797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본 프로젝트 소개 및 차별성입니다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프로젝트는 바코드를 찍으면 제품명과 사진</a:t>
            </a:r>
            <a:r>
              <a:rPr lang="en-US" altLang="ko-KR" dirty="0"/>
              <a:t>, </a:t>
            </a:r>
            <a:r>
              <a:rPr lang="ko-KR" altLang="en-US" dirty="0"/>
              <a:t>영양정보가 나오며</a:t>
            </a:r>
            <a:r>
              <a:rPr lang="en-US" altLang="ko-KR" dirty="0"/>
              <a:t>, </a:t>
            </a:r>
            <a:r>
              <a:rPr lang="ko-KR" altLang="en-US" dirty="0"/>
              <a:t>유통기한이 다가옴에 따라 알림을 보내거나 사용자가 직접 원하는 날짜에 알람이 오게 하는 기능과</a:t>
            </a:r>
            <a:r>
              <a:rPr lang="en-US" altLang="ko-KR" dirty="0"/>
              <a:t> </a:t>
            </a:r>
            <a:r>
              <a:rPr lang="ko-KR" altLang="en-US" dirty="0"/>
              <a:t>해당 사용자의 성별과 나이대를 입력 받아 </a:t>
            </a:r>
            <a:r>
              <a:rPr lang="en-US" altLang="ko-KR" dirty="0"/>
              <a:t>00</a:t>
            </a:r>
            <a:r>
              <a:rPr lang="ko-KR" altLang="en-US" dirty="0"/>
              <a:t>시 부터 익일 </a:t>
            </a:r>
            <a:r>
              <a:rPr lang="en-US" altLang="ko-KR" dirty="0"/>
              <a:t>00</a:t>
            </a:r>
            <a:r>
              <a:rPr lang="ko-KR" altLang="en-US" dirty="0"/>
              <a:t>시까지 등록한 음식 리스트 중 영양 정보가 바뀌거나 리스트에서 사라진 영양소의 합계를 구해 해당하는 권장 영양소 섭취량과 비교하는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423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본 프로젝트 소개 및 차별성입니다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프로젝트는 바코드를 찍으면 제품명과 사진</a:t>
            </a:r>
            <a:r>
              <a:rPr lang="en-US" altLang="ko-KR" dirty="0"/>
              <a:t>, </a:t>
            </a:r>
            <a:r>
              <a:rPr lang="ko-KR" altLang="en-US" dirty="0"/>
              <a:t>영양정보가 나오며</a:t>
            </a:r>
            <a:r>
              <a:rPr lang="en-US" altLang="ko-KR" dirty="0"/>
              <a:t>, </a:t>
            </a:r>
            <a:r>
              <a:rPr lang="ko-KR" altLang="en-US" dirty="0"/>
              <a:t>유통기한이 다가옴에 따라 알림을 보내거나 사용자가 직접 원하는 날짜에 알람이 오게 하는 기능과</a:t>
            </a:r>
            <a:r>
              <a:rPr lang="en-US" altLang="ko-KR" dirty="0"/>
              <a:t> </a:t>
            </a:r>
            <a:r>
              <a:rPr lang="ko-KR" altLang="en-US" dirty="0"/>
              <a:t>해당 사용자의 성별과 나이대를 입력 받아 </a:t>
            </a:r>
            <a:r>
              <a:rPr lang="en-US" altLang="ko-KR" dirty="0"/>
              <a:t>00</a:t>
            </a:r>
            <a:r>
              <a:rPr lang="ko-KR" altLang="en-US" dirty="0"/>
              <a:t>시 부터 익일 </a:t>
            </a:r>
            <a:r>
              <a:rPr lang="en-US" altLang="ko-KR" dirty="0"/>
              <a:t>00</a:t>
            </a:r>
            <a:r>
              <a:rPr lang="ko-KR" altLang="en-US" dirty="0"/>
              <a:t>시까지 등록한 음식 리스트 중 영양 정보가 바뀌거나 리스트에서 사라진 영양소의 합계를 구해 해당하는 권장 영양소 섭취량과 비교하는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44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프로젝트의 차별성은 </a:t>
            </a:r>
            <a:r>
              <a:rPr lang="en-US" altLang="ko-KR" dirty="0"/>
              <a:t>3</a:t>
            </a:r>
            <a:r>
              <a:rPr lang="ko-KR" altLang="en-US" dirty="0"/>
              <a:t>가지로 보고 있는데요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첫 번째는 영양정보를 가져오는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영양 정보를 가져오는 이유는 필립스에서 실시한 아시아 국가 개인건강관리 실태 조사 결과를 보면</a:t>
            </a:r>
            <a:r>
              <a:rPr lang="en-US" altLang="ko-KR" dirty="0"/>
              <a:t>, </a:t>
            </a:r>
            <a:r>
              <a:rPr lang="ko-KR" altLang="en-US" dirty="0"/>
              <a:t>한국인 </a:t>
            </a:r>
            <a:r>
              <a:rPr lang="en-US" altLang="ko-KR" dirty="0"/>
              <a:t>10</a:t>
            </a:r>
            <a:r>
              <a:rPr lang="ko-KR" altLang="en-US" dirty="0"/>
              <a:t>명 중 </a:t>
            </a:r>
            <a:r>
              <a:rPr lang="en-US" altLang="ko-KR" dirty="0"/>
              <a:t>9</a:t>
            </a:r>
            <a:r>
              <a:rPr lang="ko-KR" altLang="en-US" dirty="0"/>
              <a:t>명이 예방적 건강관리의 중요성을 인식하며</a:t>
            </a:r>
            <a:r>
              <a:rPr lang="en-US" altLang="ko-KR" dirty="0"/>
              <a:t>, </a:t>
            </a:r>
            <a:r>
              <a:rPr lang="ko-KR" altLang="en-US" dirty="0"/>
              <a:t>한국인 </a:t>
            </a:r>
            <a:r>
              <a:rPr lang="en-US" altLang="ko-KR" dirty="0"/>
              <a:t>51%</a:t>
            </a:r>
            <a:r>
              <a:rPr lang="ko-KR" altLang="en-US" dirty="0"/>
              <a:t>는 건강 상태 유지를 위해 자기관리를 실천할 수 있다고 답변했습니다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한국인이 개인건강관리를 위해 더 신경 쓰는 것 중 </a:t>
            </a:r>
            <a:r>
              <a:rPr lang="en-US" altLang="ko-KR" dirty="0"/>
              <a:t>3</a:t>
            </a:r>
            <a:r>
              <a:rPr lang="ko-KR" altLang="en-US" dirty="0"/>
              <a:t>위가 건강한 식습관이며</a:t>
            </a:r>
            <a:r>
              <a:rPr lang="en-US" altLang="ko-KR" dirty="0"/>
              <a:t>, </a:t>
            </a:r>
            <a:r>
              <a:rPr lang="ko-KR" altLang="en-US" dirty="0"/>
              <a:t>음식에 대한 정보는 영양 정보에 들어있으므로 중요하다고 생각하기 때문에 넣었습니다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12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591F6-EB90-6B14-4CCC-CE1ADF205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5CDB1-5EA8-7958-B114-9D1A39DC0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FA4E2-4283-F986-0B04-FB39CCBA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BE894-90B2-CA64-CFE1-7D044FA7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8C01A-C050-DB2D-0B8E-978BB5E2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053FD-1043-A6EC-1A49-D98EBF05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67A00-DD23-39CF-D952-E30C5396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52927-5396-4E35-41CD-92F8921C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516FD-D4D2-B06E-526D-DEC85BA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107AB-A42A-957C-B619-E6395A2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F280EA-E2E7-55AC-91E9-E926FDD94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76D4AE-E98F-4D1F-1DF1-3F3B6E0A3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9C507-537C-A172-1ED4-06F92BB4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0D98D-511F-3DB4-3411-828E8955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A064-F353-ECBA-0CBF-A7C1D635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008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65C74D-F696-4A43-A0CB-B31F1533C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47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15ED81-E9E1-49B0-B10E-76C0B21C1D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5865" y="1356689"/>
            <a:ext cx="4972948" cy="4735172"/>
          </a:xfrm>
          <a:custGeom>
            <a:avLst/>
            <a:gdLst>
              <a:gd name="connsiteX0" fmla="*/ 1215370 w 4972948"/>
              <a:gd name="connsiteY0" fmla="*/ 0 h 4735172"/>
              <a:gd name="connsiteX1" fmla="*/ 4972948 w 4972948"/>
              <a:gd name="connsiteY1" fmla="*/ 4735172 h 4735172"/>
              <a:gd name="connsiteX2" fmla="*/ 0 w 4972948"/>
              <a:gd name="connsiteY2" fmla="*/ 3471292 h 47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948" h="4735172">
                <a:moveTo>
                  <a:pt x="1215370" y="0"/>
                </a:moveTo>
                <a:lnTo>
                  <a:pt x="4972948" y="4735172"/>
                </a:lnTo>
                <a:lnTo>
                  <a:pt x="0" y="3471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0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EAFE91-F68F-447F-BBA0-08F6F0ADCD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1539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75C871-F18D-49B6-96E8-E7DF456BD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8972" y="2778369"/>
            <a:ext cx="1674056" cy="1674056"/>
          </a:xfrm>
          <a:custGeom>
            <a:avLst/>
            <a:gdLst>
              <a:gd name="connsiteX0" fmla="*/ 837028 w 1674056"/>
              <a:gd name="connsiteY0" fmla="*/ 0 h 1674056"/>
              <a:gd name="connsiteX1" fmla="*/ 1674056 w 1674056"/>
              <a:gd name="connsiteY1" fmla="*/ 837028 h 1674056"/>
              <a:gd name="connsiteX2" fmla="*/ 837028 w 1674056"/>
              <a:gd name="connsiteY2" fmla="*/ 1674056 h 1674056"/>
              <a:gd name="connsiteX3" fmla="*/ 0 w 1674056"/>
              <a:gd name="connsiteY3" fmla="*/ 837028 h 1674056"/>
              <a:gd name="connsiteX4" fmla="*/ 837028 w 1674056"/>
              <a:gd name="connsiteY4" fmla="*/ 0 h 167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056" h="1674056">
                <a:moveTo>
                  <a:pt x="837028" y="0"/>
                </a:moveTo>
                <a:cubicBezTo>
                  <a:pt x="1299306" y="0"/>
                  <a:pt x="1674056" y="374750"/>
                  <a:pt x="1674056" y="837028"/>
                </a:cubicBezTo>
                <a:cubicBezTo>
                  <a:pt x="1674056" y="1299306"/>
                  <a:pt x="1299306" y="1674056"/>
                  <a:pt x="837028" y="1674056"/>
                </a:cubicBezTo>
                <a:cubicBezTo>
                  <a:pt x="374750" y="1674056"/>
                  <a:pt x="0" y="1299306"/>
                  <a:pt x="0" y="837028"/>
                </a:cubicBezTo>
                <a:cubicBezTo>
                  <a:pt x="0" y="374750"/>
                  <a:pt x="374750" y="0"/>
                  <a:pt x="83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4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ACE75-0CE0-401B-B2F0-1091B8A4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2AF17-0EAA-D854-7987-AE2B9A3B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4CA5C-474E-FD47-7215-36345EA9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DE22E-3FC7-9229-A91E-C4790B99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AFFBE-271B-2063-68C4-866EEB5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9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4BA7-5220-8782-158D-7AF8BB9E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0997CD-4CD4-6C27-F9D0-FD61C25E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9F69E-B163-656D-25C6-1A443E6A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BCC57-F214-1971-869E-6C275848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1F5DD-4C3A-993F-E511-B6F5AEDF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4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E575-0B6F-D796-0D0B-B4C42F24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292AC-E265-2E91-572D-2F1DEC079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F315B5-F9CF-4415-8C3E-8EEBF3F34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A5B32-833C-D864-253F-301D1B1B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92304-5E0D-28EC-0CD0-122169FA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D50EC-9D52-E215-B1CA-C1B35FC6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4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CEF61-8E3F-63FE-92CC-223B7326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A5F53-9F62-7648-1324-D9B87127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17671-C799-459B-4ECC-94C2B48D6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207345-ED4C-9466-79E9-5B4866472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F53FCD-C6D0-FE94-AEFB-F20446779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30C68-1B91-A5D5-2663-F5DE3DF2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C8FE8E-9F8E-7AF3-C75A-609A1177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46C618-EEED-8E41-FA31-77EE04A9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4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CC6D8-ABAC-0360-6F9D-38B6336A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F5B882-E166-2F92-F382-3044CF4B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B72109-C4D6-6497-DB1A-1180CD2E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5BE98-1470-C4F2-C18E-2595CA04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9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9BA588-7931-5C2A-7F63-B96A154E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98E727-124B-6530-B5AB-6B731878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AA9C5D-F82B-9C6B-8150-91D35751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1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87930-254B-D203-84F1-99A215F0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92E9B-A113-60EF-4686-04D6679C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1B5E7A-D55D-9279-8B2C-EEB8DA864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AF282B-EEFE-1355-1DD3-594E10FC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D7A69-059A-CCD5-B61C-1544CE21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5FC0F-08F9-6569-A33C-D25A90A8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7D947-2041-D719-13E9-2D26985A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0ED9F2-599B-3209-5A67-136BB673D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542FD5-6920-5372-E8A0-01EB0F441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ED3D57-AFBF-080C-0619-CD3732D3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2CDD2-23B6-55EF-D097-69A792F6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5C197-C512-913B-D20F-3AEE1AF7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6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80D309-8D67-45E9-E21C-18F64453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38FA9-5A01-D5DF-C9E9-A7A41C20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AC08D-0780-E3C9-5F4A-4806514BA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A1D33-46E7-408A-9AEB-E2ED5B6D156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B90E8-65C3-2FD7-B36A-C5F0F7B55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47BE0-976F-CC8F-1EAD-58C89ED2C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10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83D91-6670-4B42-8E0C-E7D6ECAF3D5D}"/>
              </a:ext>
            </a:extLst>
          </p:cNvPr>
          <p:cNvSpPr txBox="1"/>
          <p:nvPr/>
        </p:nvSpPr>
        <p:spPr>
          <a:xfrm>
            <a:off x="3034095" y="3164251"/>
            <a:ext cx="61238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PRESENTATION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8B17D02-24F8-4C9D-8361-9A63B15D1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035" y="3548569"/>
            <a:ext cx="7053929" cy="14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2017037012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오원준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2019076024 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조성범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2017037027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이성호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2018037019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김소현</a:t>
            </a:r>
            <a:endParaRPr lang="en-US" altLang="en-US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5638800" y="943786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5924452" y="1229732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algn="ctr" defTabSz="228543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8D1CD-E34E-4FFD-8FF3-5FC49AB76CD1}"/>
              </a:ext>
            </a:extLst>
          </p:cNvPr>
          <p:cNvSpPr txBox="1"/>
          <p:nvPr/>
        </p:nvSpPr>
        <p:spPr bwMode="auto">
          <a:xfrm>
            <a:off x="3034094" y="1858186"/>
            <a:ext cx="61238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0" spc="-300" dirty="0" err="1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캡스톤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디자인 </a:t>
            </a:r>
            <a:r>
              <a:rPr lang="en-US" altLang="ko-KR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2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조</a:t>
            </a:r>
            <a:endParaRPr lang="en-US" sz="6000" spc="-300" dirty="0">
              <a:solidFill>
                <a:schemeClr val="bg1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3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3F6408E2-D700-2409-6D6F-DDD5ACF75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242" y="2384526"/>
            <a:ext cx="1484471" cy="148447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본 프로젝트 </a:t>
            </a: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주제</a:t>
            </a: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및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차별성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5AEF41-2E4D-C9B1-C3FB-FD96EDC504D9}"/>
              </a:ext>
            </a:extLst>
          </p:cNvPr>
          <p:cNvSpPr txBox="1"/>
          <p:nvPr/>
        </p:nvSpPr>
        <p:spPr bwMode="auto">
          <a:xfrm>
            <a:off x="1126639" y="5500170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03-2. </a:t>
            </a:r>
            <a:r>
              <a:rPr lang="ko-KR" altLang="en-US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음식 양에 따른</a:t>
            </a:r>
            <a:endParaRPr lang="en-US" altLang="ko-KR" sz="1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영양 정보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 descr="화살이(가) 표시된 사진&#10;&#10;자동 생성된 설명">
            <a:extLst>
              <a:ext uri="{FF2B5EF4-FFF2-40B4-BE49-F238E27FC236}">
                <a16:creationId xmlns:a16="http://schemas.microsoft.com/office/drawing/2014/main" id="{5440A7F2-C225-7ACA-98DD-31AD52C80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66012">
            <a:off x="4661647" y="2017362"/>
            <a:ext cx="823397" cy="823397"/>
          </a:xfrm>
          <a:prstGeom prst="rect">
            <a:avLst/>
          </a:prstGeom>
        </p:spPr>
      </p:pic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B31A4BA5-2C39-123F-922A-60A2E9C0B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24" y="3360566"/>
            <a:ext cx="823397" cy="823397"/>
          </a:xfrm>
          <a:prstGeom prst="rect">
            <a:avLst/>
          </a:prstGeom>
        </p:spPr>
      </p:pic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78A773D-4F20-A925-7D16-FC5698957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1142">
            <a:off x="4664941" y="4698076"/>
            <a:ext cx="823397" cy="823397"/>
          </a:xfrm>
          <a:prstGeom prst="rect">
            <a:avLst/>
          </a:prstGeom>
        </p:spPr>
      </p:pic>
      <p:pic>
        <p:nvPicPr>
          <p:cNvPr id="8" name="그림 7" descr="케이크, 접시, 초콜릿, 장식된이(가) 표시된 사진&#10;&#10;자동 생성된 설명">
            <a:extLst>
              <a:ext uri="{FF2B5EF4-FFF2-40B4-BE49-F238E27FC236}">
                <a16:creationId xmlns:a16="http://schemas.microsoft.com/office/drawing/2014/main" id="{51C41CAE-F5CC-C3EA-9723-6D505A2E6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04" y="2475694"/>
            <a:ext cx="4353791" cy="3123845"/>
          </a:xfrm>
          <a:prstGeom prst="rect">
            <a:avLst/>
          </a:prstGeom>
        </p:spPr>
      </p:pic>
      <p:pic>
        <p:nvPicPr>
          <p:cNvPr id="12" name="그림 11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522094E3-5FB0-AC7E-ADCE-679B94A4D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05" y="2423722"/>
            <a:ext cx="1484471" cy="1484471"/>
          </a:xfrm>
          <a:prstGeom prst="rect">
            <a:avLst/>
          </a:prstGeom>
        </p:spPr>
      </p:pic>
      <p:pic>
        <p:nvPicPr>
          <p:cNvPr id="17" name="그림 16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F17791C0-16BF-E91D-7CEF-16FDF94DB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780" y="2809653"/>
            <a:ext cx="1484471" cy="1484471"/>
          </a:xfrm>
          <a:prstGeom prst="rect">
            <a:avLst/>
          </a:prstGeom>
        </p:spPr>
      </p:pic>
      <p:pic>
        <p:nvPicPr>
          <p:cNvPr id="18" name="그림 17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ADBF0CC3-0A65-DD2B-5DA3-D9E90B8B0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81" y="2647505"/>
            <a:ext cx="1484471" cy="1484471"/>
          </a:xfrm>
          <a:prstGeom prst="rect">
            <a:avLst/>
          </a:prstGeom>
        </p:spPr>
      </p:pic>
      <p:pic>
        <p:nvPicPr>
          <p:cNvPr id="20" name="그림 19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8BA9AD46-B4EA-1619-8563-DF301AAE5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76" y="505049"/>
            <a:ext cx="1102161" cy="1102161"/>
          </a:xfrm>
          <a:prstGeom prst="rect">
            <a:avLst/>
          </a:prstGeom>
        </p:spPr>
      </p:pic>
      <p:pic>
        <p:nvPicPr>
          <p:cNvPr id="21" name="그림 20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9A944F4D-AA90-B977-5B5D-CE2DCBF57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697" y="697627"/>
            <a:ext cx="1102161" cy="1102161"/>
          </a:xfrm>
          <a:prstGeom prst="rect">
            <a:avLst/>
          </a:prstGeom>
        </p:spPr>
      </p:pic>
      <p:pic>
        <p:nvPicPr>
          <p:cNvPr id="24" name="그림 23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5CECAFC8-357E-FCED-1F4C-3498E5F91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79" y="4766769"/>
            <a:ext cx="1252571" cy="1252571"/>
          </a:xfrm>
          <a:prstGeom prst="rect">
            <a:avLst/>
          </a:prstGeom>
        </p:spPr>
      </p:pic>
      <p:pic>
        <p:nvPicPr>
          <p:cNvPr id="25" name="그림 24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44F5A8F2-C004-6B8C-4F07-24F7550F3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65" y="4634321"/>
            <a:ext cx="1252571" cy="1252571"/>
          </a:xfrm>
          <a:prstGeom prst="rect">
            <a:avLst/>
          </a:prstGeom>
        </p:spPr>
      </p:pic>
      <p:pic>
        <p:nvPicPr>
          <p:cNvPr id="26" name="그림 25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38D2FAE6-73FF-5D6A-FE79-907804500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10" y="5011234"/>
            <a:ext cx="1252571" cy="1252571"/>
          </a:xfrm>
          <a:prstGeom prst="rect">
            <a:avLst/>
          </a:prstGeom>
        </p:spPr>
      </p:pic>
      <p:pic>
        <p:nvPicPr>
          <p:cNvPr id="27" name="그림 26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01A21E6C-C3A6-F9D1-429E-2B4C02191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019" y="4807035"/>
            <a:ext cx="1252571" cy="1252571"/>
          </a:xfrm>
          <a:prstGeom prst="rect">
            <a:avLst/>
          </a:prstGeom>
        </p:spPr>
      </p:pic>
      <p:pic>
        <p:nvPicPr>
          <p:cNvPr id="28" name="그림 27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8D03B560-BDD4-7D7D-11E5-5371EE980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37" y="5255699"/>
            <a:ext cx="1252571" cy="1252571"/>
          </a:xfrm>
          <a:prstGeom prst="rect">
            <a:avLst/>
          </a:prstGeom>
        </p:spPr>
      </p:pic>
      <p:pic>
        <p:nvPicPr>
          <p:cNvPr id="29" name="그림 28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5D952EB6-FBBB-DD7B-1F57-936F9DB69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772" y="5121683"/>
            <a:ext cx="1252571" cy="125257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14B23F0-3C0C-94AB-DBED-20AA26BF7D62}"/>
              </a:ext>
            </a:extLst>
          </p:cNvPr>
          <p:cNvSpPr txBox="1"/>
          <p:nvPr/>
        </p:nvSpPr>
        <p:spPr>
          <a:xfrm>
            <a:off x="1492864" y="2125692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8</a:t>
            </a:r>
            <a:r>
              <a:rPr lang="ko-KR" altLang="en-US" dirty="0"/>
              <a:t>조각 케이크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EF10022-7D81-5B5F-E865-1BE510B004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9318" y="505049"/>
            <a:ext cx="1102160" cy="14844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1D4033C-489C-BCD8-0020-E9E6A232A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9318" y="2647505"/>
            <a:ext cx="1102160" cy="148447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78F3223-77CA-1E1B-CA3B-F84CA78EA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0040" y="4857303"/>
            <a:ext cx="1102160" cy="148447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E7116A7-0F37-3792-BD78-91DEB39873BD}"/>
              </a:ext>
            </a:extLst>
          </p:cNvPr>
          <p:cNvSpPr txBox="1"/>
          <p:nvPr/>
        </p:nvSpPr>
        <p:spPr>
          <a:xfrm>
            <a:off x="9031396" y="2035245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기존의 </a:t>
            </a:r>
            <a:r>
              <a:rPr lang="en-US" altLang="ko-KR" sz="1200" dirty="0"/>
              <a:t>1/4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7D1014-70B1-121D-19BE-4269F8125E46}"/>
              </a:ext>
            </a:extLst>
          </p:cNvPr>
          <p:cNvSpPr txBox="1"/>
          <p:nvPr/>
        </p:nvSpPr>
        <p:spPr>
          <a:xfrm>
            <a:off x="9031395" y="4144417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기존의 </a:t>
            </a:r>
            <a:r>
              <a:rPr lang="en-US" altLang="ko-KR" sz="1200" dirty="0"/>
              <a:t>1/2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3CF211-8623-86C7-E5B3-45AF4CEA4A9A}"/>
              </a:ext>
            </a:extLst>
          </p:cNvPr>
          <p:cNvSpPr txBox="1"/>
          <p:nvPr/>
        </p:nvSpPr>
        <p:spPr>
          <a:xfrm>
            <a:off x="9022116" y="6333536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기존의 </a:t>
            </a:r>
            <a:r>
              <a:rPr lang="en-US" altLang="ko-KR" sz="1200" dirty="0"/>
              <a:t>3/4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E5E039-4F9C-3C49-FF4B-E6DDE76E91DD}"/>
              </a:ext>
            </a:extLst>
          </p:cNvPr>
          <p:cNvSpPr txBox="1"/>
          <p:nvPr/>
        </p:nvSpPr>
        <p:spPr>
          <a:xfrm>
            <a:off x="6107178" y="1778875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8</a:t>
            </a:r>
            <a:r>
              <a:rPr lang="ko-KR" altLang="en-US" sz="1200" dirty="0"/>
              <a:t>조각 중 </a:t>
            </a:r>
            <a:r>
              <a:rPr lang="en-US" altLang="ko-KR" sz="1200" dirty="0"/>
              <a:t>2</a:t>
            </a:r>
            <a:r>
              <a:rPr lang="ko-KR" altLang="en-US" sz="1200" dirty="0"/>
              <a:t>조각이 남음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4745B-B56F-8B03-05B4-C167593125C4}"/>
              </a:ext>
            </a:extLst>
          </p:cNvPr>
          <p:cNvSpPr txBox="1"/>
          <p:nvPr/>
        </p:nvSpPr>
        <p:spPr>
          <a:xfrm>
            <a:off x="6067791" y="4321476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8</a:t>
            </a:r>
            <a:r>
              <a:rPr lang="ko-KR" altLang="en-US" sz="1200" dirty="0"/>
              <a:t>조각 중 </a:t>
            </a:r>
            <a:r>
              <a:rPr lang="en-US" altLang="ko-KR" sz="1200" dirty="0"/>
              <a:t>4</a:t>
            </a:r>
            <a:r>
              <a:rPr lang="ko-KR" altLang="en-US" sz="1200" dirty="0"/>
              <a:t>조각이 남음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4FF831-408D-C250-CFFD-170475EFC7DA}"/>
              </a:ext>
            </a:extLst>
          </p:cNvPr>
          <p:cNvSpPr txBox="1"/>
          <p:nvPr/>
        </p:nvSpPr>
        <p:spPr>
          <a:xfrm>
            <a:off x="6173261" y="6508386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8</a:t>
            </a:r>
            <a:r>
              <a:rPr lang="ko-KR" altLang="en-US" sz="1200" dirty="0"/>
              <a:t>조각 중 </a:t>
            </a:r>
            <a:r>
              <a:rPr lang="en-US" altLang="ko-KR" sz="1200" dirty="0"/>
              <a:t>6</a:t>
            </a:r>
            <a:r>
              <a:rPr lang="ko-KR" altLang="en-US" sz="1200" dirty="0"/>
              <a:t>조각이 남음</a:t>
            </a:r>
          </a:p>
        </p:txBody>
      </p:sp>
    </p:spTree>
    <p:extLst>
      <p:ext uri="{BB962C8B-B14F-4D97-AF65-F5344CB8AC3E}">
        <p14:creationId xmlns:p14="http://schemas.microsoft.com/office/powerpoint/2010/main" val="193850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30149" y="1608891"/>
            <a:ext cx="2769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기대효과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 descr="스크린샷, 텍스트, 그래픽, 폰트이(가) 표시된 사진&#10;&#10;자동 생성된 설명">
            <a:extLst>
              <a:ext uri="{FF2B5EF4-FFF2-40B4-BE49-F238E27FC236}">
                <a16:creationId xmlns:a16="http://schemas.microsoft.com/office/drawing/2014/main" id="{D2BC5732-3791-918E-4258-F65985CB4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6" y="2325228"/>
            <a:ext cx="4317492" cy="3104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A28D5D-86F4-DE81-789C-E37C7F815ACA}"/>
              </a:ext>
            </a:extLst>
          </p:cNvPr>
          <p:cNvSpPr txBox="1"/>
          <p:nvPr/>
        </p:nvSpPr>
        <p:spPr>
          <a:xfrm>
            <a:off x="928457" y="5714999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음식물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쓰래기의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양을 줄일 수 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669799-730F-11BA-D3D9-BEAD9987F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944" y="2325228"/>
            <a:ext cx="3867150" cy="2876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E02C34-E952-F8CB-B691-F16927ADED1A}"/>
              </a:ext>
            </a:extLst>
          </p:cNvPr>
          <p:cNvSpPr txBox="1"/>
          <p:nvPr/>
        </p:nvSpPr>
        <p:spPr>
          <a:xfrm>
            <a:off x="6781716" y="5660556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영양 정보를 확인하여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자신의 건강에 관심을 가질 수 있다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924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1453642" y="977950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System architecture diagram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8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rgbClr val="2C7D88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전체적인 기능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</a:t>
            </a:r>
            <a:endParaRPr lang="en-US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F23C9E-41B2-BDAC-A968-C400F47F6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1385936"/>
            <a:ext cx="3297325" cy="2474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7CA0E0F-3089-3626-5D0E-37C41A34B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3" y="2071359"/>
            <a:ext cx="3676933" cy="1195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9000EA-B6BC-ECED-3F9A-D2D472113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59" y="5057738"/>
            <a:ext cx="3886537" cy="1257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2E81B3-BA29-16FE-179D-6743C11DEB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28" y="4260205"/>
            <a:ext cx="802244" cy="8022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F654B-61B3-3451-9D45-3E390BF97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71" y="5015828"/>
            <a:ext cx="718823" cy="741286"/>
          </a:xfrm>
          <a:prstGeom prst="rect">
            <a:avLst/>
          </a:prstGeom>
        </p:spPr>
      </p:pic>
      <p:pic>
        <p:nvPicPr>
          <p:cNvPr id="15" name="그림 14" descr="화살이(가) 표시된 사진&#10;&#10;자동 생성된 설명">
            <a:extLst>
              <a:ext uri="{FF2B5EF4-FFF2-40B4-BE49-F238E27FC236}">
                <a16:creationId xmlns:a16="http://schemas.microsoft.com/office/drawing/2014/main" id="{2D416086-60BE-9C4A-0B0B-C57C29E41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44" y="4752402"/>
            <a:ext cx="620095" cy="620095"/>
          </a:xfrm>
          <a:prstGeom prst="rect">
            <a:avLst/>
          </a:prstGeom>
        </p:spPr>
      </p:pic>
      <p:pic>
        <p:nvPicPr>
          <p:cNvPr id="16" name="그림 15" descr="텍스트, 화이트이(가) 표시된 사진&#10;&#10;자동 생성된 설명">
            <a:extLst>
              <a:ext uri="{FF2B5EF4-FFF2-40B4-BE49-F238E27FC236}">
                <a16:creationId xmlns:a16="http://schemas.microsoft.com/office/drawing/2014/main" id="{6C9F7EDA-4390-886A-DAA8-9AB78745ED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439" y="4461069"/>
            <a:ext cx="2631228" cy="11933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7CC138-6217-74AA-AB31-46BE65EB3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4" y="2889762"/>
            <a:ext cx="3109229" cy="2446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 descr="화살이(가) 표시된 사진&#10;&#10;자동 생성된 설명">
            <a:extLst>
              <a:ext uri="{FF2B5EF4-FFF2-40B4-BE49-F238E27FC236}">
                <a16:creationId xmlns:a16="http://schemas.microsoft.com/office/drawing/2014/main" id="{E9A95B5F-D9E8-8E3F-BDA8-444AB38821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3261">
            <a:off x="2987608" y="2775917"/>
            <a:ext cx="809997" cy="809997"/>
          </a:xfrm>
          <a:prstGeom prst="rect">
            <a:avLst/>
          </a:prstGeom>
        </p:spPr>
      </p:pic>
      <p:pic>
        <p:nvPicPr>
          <p:cNvPr id="21" name="그림 20" descr="화살이(가) 표시된 사진&#10;&#10;자동 생성된 설명">
            <a:extLst>
              <a:ext uri="{FF2B5EF4-FFF2-40B4-BE49-F238E27FC236}">
                <a16:creationId xmlns:a16="http://schemas.microsoft.com/office/drawing/2014/main" id="{F1335B32-4B75-CF3B-D145-3F07EB427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2280">
            <a:off x="2822426" y="5036960"/>
            <a:ext cx="809997" cy="809997"/>
          </a:xfrm>
          <a:prstGeom prst="rect">
            <a:avLst/>
          </a:prstGeom>
        </p:spPr>
      </p:pic>
      <p:pic>
        <p:nvPicPr>
          <p:cNvPr id="24" name="그림 23" descr="화살이(가) 표시된 사진&#10;&#10;자동 생성된 설명">
            <a:extLst>
              <a:ext uri="{FF2B5EF4-FFF2-40B4-BE49-F238E27FC236}">
                <a16:creationId xmlns:a16="http://schemas.microsoft.com/office/drawing/2014/main" id="{D1DB7D09-E586-7858-3BA6-385CDDA8C4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51" y="2275817"/>
            <a:ext cx="809997" cy="809997"/>
          </a:xfrm>
          <a:prstGeom prst="rect">
            <a:avLst/>
          </a:prstGeom>
        </p:spPr>
      </p:pic>
      <p:pic>
        <p:nvPicPr>
          <p:cNvPr id="25" name="그림 24" descr="화살이(가) 표시된 사진&#10;&#10;자동 생성된 설명">
            <a:extLst>
              <a:ext uri="{FF2B5EF4-FFF2-40B4-BE49-F238E27FC236}">
                <a16:creationId xmlns:a16="http://schemas.microsoft.com/office/drawing/2014/main" id="{43D8F138-1042-ADFA-037D-CD320BC65E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52794">
            <a:off x="7066398" y="3684139"/>
            <a:ext cx="809997" cy="809997"/>
          </a:xfrm>
          <a:prstGeom prst="rect">
            <a:avLst/>
          </a:prstGeom>
        </p:spPr>
      </p:pic>
      <p:pic>
        <p:nvPicPr>
          <p:cNvPr id="26" name="그림 25" descr="화살이(가) 표시된 사진&#10;&#10;자동 생성된 설명">
            <a:extLst>
              <a:ext uri="{FF2B5EF4-FFF2-40B4-BE49-F238E27FC236}">
                <a16:creationId xmlns:a16="http://schemas.microsoft.com/office/drawing/2014/main" id="{85E165D3-BAED-6AB1-A679-D25163B1DB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60528" y="4080295"/>
            <a:ext cx="809997" cy="80999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E1C3CB-7774-978C-3E18-5DC1CC9B06A8}"/>
              </a:ext>
            </a:extLst>
          </p:cNvPr>
          <p:cNvSpPr/>
          <p:nvPr/>
        </p:nvSpPr>
        <p:spPr>
          <a:xfrm>
            <a:off x="7855128" y="4260205"/>
            <a:ext cx="4212825" cy="16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3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30149" y="1608891"/>
            <a:ext cx="2769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UI</a:t>
            </a: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프로토타입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1CCDAB-0615-AB74-49D5-B773110DE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0" y="2091978"/>
            <a:ext cx="2445140" cy="40624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F8F7D8-B4AB-23D7-77FB-3EBA1B6A3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99" y="2091977"/>
            <a:ext cx="2251383" cy="40624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E1F616-E03B-1F5C-7468-A6F43690C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91977"/>
            <a:ext cx="2343150" cy="41271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C854FC-167F-B234-9373-55049D029F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3769" y="2091976"/>
            <a:ext cx="2765203" cy="40624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F761ED-CA0B-A53D-F90D-EDFB97A5BD87}"/>
              </a:ext>
            </a:extLst>
          </p:cNvPr>
          <p:cNvSpPr txBox="1"/>
          <p:nvPr/>
        </p:nvSpPr>
        <p:spPr>
          <a:xfrm>
            <a:off x="814231" y="630400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메인화면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7F1E90-9951-57FA-5599-1DB7EA4D15F3}"/>
              </a:ext>
            </a:extLst>
          </p:cNvPr>
          <p:cNvSpPr txBox="1"/>
          <p:nvPr/>
        </p:nvSpPr>
        <p:spPr>
          <a:xfrm>
            <a:off x="3565317" y="632155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카테고리 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77FF37-559E-06C6-EFDD-1A8AF6F7042F}"/>
              </a:ext>
            </a:extLst>
          </p:cNvPr>
          <p:cNvSpPr txBox="1"/>
          <p:nvPr/>
        </p:nvSpPr>
        <p:spPr>
          <a:xfrm>
            <a:off x="6672702" y="63040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메뉴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6FF728-D73E-3229-1EBD-E2126E3A51AB}"/>
              </a:ext>
            </a:extLst>
          </p:cNvPr>
          <p:cNvSpPr txBox="1"/>
          <p:nvPr/>
        </p:nvSpPr>
        <p:spPr>
          <a:xfrm>
            <a:off x="9539786" y="6304002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 추가 화면</a:t>
            </a:r>
          </a:p>
        </p:txBody>
      </p:sp>
    </p:spTree>
    <p:extLst>
      <p:ext uri="{BB962C8B-B14F-4D97-AF65-F5344CB8AC3E}">
        <p14:creationId xmlns:p14="http://schemas.microsoft.com/office/powerpoint/2010/main" val="54827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E79655-719F-4242-909A-6869ADD16A36}"/>
              </a:ext>
            </a:extLst>
          </p:cNvPr>
          <p:cNvSpPr/>
          <p:nvPr/>
        </p:nvSpPr>
        <p:spPr>
          <a:xfrm>
            <a:off x="0" y="0"/>
            <a:ext cx="12192000" cy="3615397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35EBC-83E4-4D1F-9B5C-03E7C0C58171}"/>
              </a:ext>
            </a:extLst>
          </p:cNvPr>
          <p:cNvSpPr txBox="1"/>
          <p:nvPr/>
        </p:nvSpPr>
        <p:spPr bwMode="auto">
          <a:xfrm>
            <a:off x="3034094" y="1480502"/>
            <a:ext cx="61238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Thank you for Attention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QNA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i="1" dirty="0">
              <a:solidFill>
                <a:schemeClr val="bg1"/>
              </a:solidFill>
              <a:latin typeface="Lato Black" panose="020F0A02020204030203" pitchFamily="34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D14EE-2F0D-41E5-BF91-F40C94AAA34A}"/>
              </a:ext>
            </a:extLst>
          </p:cNvPr>
          <p:cNvSpPr txBox="1"/>
          <p:nvPr/>
        </p:nvSpPr>
        <p:spPr>
          <a:xfrm>
            <a:off x="4399191" y="4528543"/>
            <a:ext cx="3393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이상 발표 마치겠습니다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1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-14919"/>
            <a:ext cx="12192000" cy="6872919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370609" y="403459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656261" y="689405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marL="0" marR="0" lvl="0" indent="0" algn="ctr" defTabSz="2285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AA7AE1-0748-961E-C734-B4A9BC2D1C7A}"/>
              </a:ext>
            </a:extLst>
          </p:cNvPr>
          <p:cNvSpPr txBox="1">
            <a:spLocks/>
          </p:cNvSpPr>
          <p:nvPr/>
        </p:nvSpPr>
        <p:spPr>
          <a:xfrm>
            <a:off x="1381655" y="403459"/>
            <a:ext cx="5864604" cy="996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cs typeface="Lato Black" panose="020F0502020204030203" pitchFamily="34" charset="0"/>
              </a:rPr>
              <a:t>목차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5693623-35C1-4128-3488-F3035CE9CD73}"/>
              </a:ext>
            </a:extLst>
          </p:cNvPr>
          <p:cNvSpPr txBox="1">
            <a:spLocks/>
          </p:cNvSpPr>
          <p:nvPr/>
        </p:nvSpPr>
        <p:spPr>
          <a:xfrm>
            <a:off x="370609" y="1954446"/>
            <a:ext cx="7692736" cy="3438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기획 배경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본 프로젝트 주제 및 차별성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기대효과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System architecture diagram</a:t>
            </a:r>
          </a:p>
          <a:p>
            <a:pPr marL="514350" indent="-514350" algn="l"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전체기능 요약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UI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프로토타입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855BBF-2E28-2233-8E58-9FA98ABAC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39" y="1841866"/>
            <a:ext cx="3551016" cy="35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rgbClr val="2C7D88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기획 배경</a:t>
            </a:r>
            <a:endParaRPr lang="en-US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2B62F6-4377-DD6F-3AF8-85EA8B13B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63" y="1861704"/>
            <a:ext cx="9157673" cy="3853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3877D1-9710-E94C-763A-C03A14B688D3}"/>
              </a:ext>
            </a:extLst>
          </p:cNvPr>
          <p:cNvSpPr txBox="1"/>
          <p:nvPr/>
        </p:nvSpPr>
        <p:spPr>
          <a:xfrm>
            <a:off x="7908864" y="5801751"/>
            <a:ext cx="29530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출처 </a:t>
            </a:r>
            <a:r>
              <a:rPr lang="en-US" altLang="ko-KR" sz="1500" dirty="0"/>
              <a:t>: </a:t>
            </a:r>
            <a:r>
              <a:rPr lang="ko-KR" altLang="en-US" sz="1500" dirty="0"/>
              <a:t>음식물 쓰레기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02525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rgbClr val="2C7D88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기획 배경</a:t>
            </a:r>
            <a:endParaRPr lang="en-US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877D1-9710-E94C-763A-C03A14B688D3}"/>
              </a:ext>
            </a:extLst>
          </p:cNvPr>
          <p:cNvSpPr txBox="1"/>
          <p:nvPr/>
        </p:nvSpPr>
        <p:spPr>
          <a:xfrm>
            <a:off x="7908864" y="5801751"/>
            <a:ext cx="29530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출처 </a:t>
            </a:r>
            <a:r>
              <a:rPr lang="en-US" altLang="ko-KR" sz="1500" dirty="0"/>
              <a:t>: </a:t>
            </a:r>
            <a:r>
              <a:rPr lang="ko-KR" altLang="en-US" sz="1500" dirty="0"/>
              <a:t>음식물 쓰레기 관리 시스템</a:t>
            </a:r>
          </a:p>
        </p:txBody>
      </p:sp>
      <p:pic>
        <p:nvPicPr>
          <p:cNvPr id="8" name="그림 7" descr="차트이(가) 표시된 사진">
            <a:extLst>
              <a:ext uri="{FF2B5EF4-FFF2-40B4-BE49-F238E27FC236}">
                <a16:creationId xmlns:a16="http://schemas.microsoft.com/office/drawing/2014/main" id="{83B43A03-0B46-D8F9-D2D1-B46470C63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762776"/>
            <a:ext cx="5448300" cy="39180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A7FF71-29F7-58AA-998A-CD2C0F3FC2E5}"/>
              </a:ext>
            </a:extLst>
          </p:cNvPr>
          <p:cNvSpPr txBox="1"/>
          <p:nvPr/>
        </p:nvSpPr>
        <p:spPr>
          <a:xfrm>
            <a:off x="3498723" y="1240657"/>
            <a:ext cx="519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배출장소별 </a:t>
            </a:r>
            <a:r>
              <a:rPr lang="ko-KR" altLang="en-US" sz="2400" b="1" dirty="0"/>
              <a:t>음식물 쓰레기 발생비율</a:t>
            </a:r>
          </a:p>
        </p:txBody>
      </p:sp>
    </p:spTree>
    <p:extLst>
      <p:ext uri="{BB962C8B-B14F-4D97-AF65-F5344CB8AC3E}">
        <p14:creationId xmlns:p14="http://schemas.microsoft.com/office/powerpoint/2010/main" val="10609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기획 배경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877D1-9710-E94C-763A-C03A14B688D3}"/>
              </a:ext>
            </a:extLst>
          </p:cNvPr>
          <p:cNvSpPr txBox="1"/>
          <p:nvPr/>
        </p:nvSpPr>
        <p:spPr>
          <a:xfrm>
            <a:off x="5012838" y="5801751"/>
            <a:ext cx="69461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출처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1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환경부 </a:t>
            </a:r>
            <a:r>
              <a:rPr lang="en-US" altLang="ko-KR" sz="1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500" dirty="0">
                <a:solidFill>
                  <a:prstClr val="black"/>
                </a:solidFill>
              </a:rPr>
              <a:t>음식물쓰레기 줄이기</a:t>
            </a:r>
            <a:r>
              <a:rPr lang="en-US" altLang="ko-KR" sz="1500" dirty="0">
                <a:solidFill>
                  <a:prstClr val="black"/>
                </a:solidFill>
              </a:rPr>
              <a:t>! </a:t>
            </a:r>
            <a:r>
              <a:rPr lang="ko-KR" altLang="en-US" sz="1500" dirty="0">
                <a:solidFill>
                  <a:prstClr val="black"/>
                </a:solidFill>
              </a:rPr>
              <a:t>하나뿐인 지구를 지키는 위대한 실천입니다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7A8146-5CBC-A27B-5656-21241BC8D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181" y="1052562"/>
            <a:ext cx="3283527" cy="45389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0D6240-417D-BB5D-570E-9AF371DE8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95" y="1988393"/>
            <a:ext cx="4862776" cy="291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5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본 프로젝트 </a:t>
            </a: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주제</a:t>
            </a: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및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차별성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1" name="그림 30" descr="커튼이(가) 표시된 사진&#10;&#10;자동 생성된 설명">
            <a:extLst>
              <a:ext uri="{FF2B5EF4-FFF2-40B4-BE49-F238E27FC236}">
                <a16:creationId xmlns:a16="http://schemas.microsoft.com/office/drawing/2014/main" id="{024DDC45-2CA7-DE7F-D345-F8A53E8B8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61" y="2752196"/>
            <a:ext cx="2769616" cy="1756063"/>
          </a:xfrm>
          <a:prstGeom prst="rect">
            <a:avLst/>
          </a:prstGeom>
        </p:spPr>
      </p:pic>
      <p:pic>
        <p:nvPicPr>
          <p:cNvPr id="32" name="그림 31" descr="화살이(가) 표시된 사진&#10;&#10;자동 생성된 설명">
            <a:extLst>
              <a:ext uri="{FF2B5EF4-FFF2-40B4-BE49-F238E27FC236}">
                <a16:creationId xmlns:a16="http://schemas.microsoft.com/office/drawing/2014/main" id="{77A6DF3D-6D47-2DE1-C16D-7C415C931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4882">
            <a:off x="5637375" y="2543428"/>
            <a:ext cx="1039091" cy="103909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C3C2B69-EA69-97AC-C188-71373975B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0" y="612290"/>
            <a:ext cx="3485972" cy="260811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8BE58E9-7963-F36A-B5BA-1709C5B6D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50" y="3389996"/>
            <a:ext cx="2021083" cy="2722145"/>
          </a:xfrm>
          <a:prstGeom prst="rect">
            <a:avLst/>
          </a:prstGeom>
        </p:spPr>
      </p:pic>
      <p:pic>
        <p:nvPicPr>
          <p:cNvPr id="35" name="그림 34" descr="화살이(가) 표시된 사진&#10;&#10;자동 생성된 설명">
            <a:extLst>
              <a:ext uri="{FF2B5EF4-FFF2-40B4-BE49-F238E27FC236}">
                <a16:creationId xmlns:a16="http://schemas.microsoft.com/office/drawing/2014/main" id="{D037502B-F34B-ACDA-2875-7FAD749E7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95270">
            <a:off x="5637374" y="3812242"/>
            <a:ext cx="1039091" cy="103909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CA7FEF9-50DF-0728-C0CD-9C467865DB91}"/>
              </a:ext>
            </a:extLst>
          </p:cNvPr>
          <p:cNvSpPr txBox="1"/>
          <p:nvPr/>
        </p:nvSpPr>
        <p:spPr>
          <a:xfrm>
            <a:off x="3693156" y="6240635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바코드 입력으로 제품명과 영양정보를 확인</a:t>
            </a:r>
          </a:p>
        </p:txBody>
      </p:sp>
    </p:spTree>
    <p:extLst>
      <p:ext uri="{BB962C8B-B14F-4D97-AF65-F5344CB8AC3E}">
        <p14:creationId xmlns:p14="http://schemas.microsoft.com/office/powerpoint/2010/main" val="282711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화살이(가) 표시된 사진&#10;&#10;자동 생성된 설명">
            <a:extLst>
              <a:ext uri="{FF2B5EF4-FFF2-40B4-BE49-F238E27FC236}">
                <a16:creationId xmlns:a16="http://schemas.microsoft.com/office/drawing/2014/main" id="{96AE8BC0-006A-4269-6E74-43CF6AA91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07" y="3429000"/>
            <a:ext cx="2285999" cy="228599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본 프로젝트 </a:t>
            </a: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주제</a:t>
            </a: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및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차별성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그림 19" descr="모래 시계, 오렌지이(가) 표시된 사진&#10;&#10;자동 생성된 설명">
            <a:extLst>
              <a:ext uri="{FF2B5EF4-FFF2-40B4-BE49-F238E27FC236}">
                <a16:creationId xmlns:a16="http://schemas.microsoft.com/office/drawing/2014/main" id="{9A7DFC8D-8975-0B33-D350-467EDDEF2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86" y="3178552"/>
            <a:ext cx="2704002" cy="270400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6DCD204-D403-7971-9B67-74DBC0280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938" y="3455015"/>
            <a:ext cx="2151076" cy="21510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3732BA-030D-1353-A509-602149159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152" y="201993"/>
            <a:ext cx="4005695" cy="2996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E3470E-536E-50CD-B2C1-49FBED0A86CD}"/>
              </a:ext>
            </a:extLst>
          </p:cNvPr>
          <p:cNvSpPr txBox="1"/>
          <p:nvPr/>
        </p:nvSpPr>
        <p:spPr>
          <a:xfrm>
            <a:off x="2278986" y="5852348"/>
            <a:ext cx="804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제품의 유통기한을 입력 받아서 유통기한이 다가옴에 따라 알림을 보내거나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사용자가 직접 원하는 날짜에 알람이 오게 하는 기능</a:t>
            </a:r>
          </a:p>
        </p:txBody>
      </p:sp>
    </p:spTree>
    <p:extLst>
      <p:ext uri="{BB962C8B-B14F-4D97-AF65-F5344CB8AC3E}">
        <p14:creationId xmlns:p14="http://schemas.microsoft.com/office/powerpoint/2010/main" val="237521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본 프로젝트 </a:t>
            </a: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주제</a:t>
            </a: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및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차별성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15D533-A56E-3653-25A8-F6AA69B0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868" y="266650"/>
            <a:ext cx="1844264" cy="24839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675463-0DC4-6F42-8D3F-9C80323B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011" y="2750643"/>
            <a:ext cx="1373509" cy="13735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AFC73C-3485-E5F7-0190-1FC2D2F5A9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36" y="4199515"/>
            <a:ext cx="1230684" cy="1269143"/>
          </a:xfrm>
          <a:prstGeom prst="rect">
            <a:avLst/>
          </a:prstGeom>
        </p:spPr>
      </p:pic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1FDE43DD-6858-B187-7D1B-D730E6E53C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21" y="3749131"/>
            <a:ext cx="1061654" cy="1061654"/>
          </a:xfrm>
          <a:prstGeom prst="rect">
            <a:avLst/>
          </a:prstGeom>
        </p:spPr>
      </p:pic>
      <p:pic>
        <p:nvPicPr>
          <p:cNvPr id="7" name="그림 6" descr="텍스트, 화이트이(가) 표시된 사진&#10;&#10;자동 생성된 설명">
            <a:extLst>
              <a:ext uri="{FF2B5EF4-FFF2-40B4-BE49-F238E27FC236}">
                <a16:creationId xmlns:a16="http://schemas.microsoft.com/office/drawing/2014/main" id="{5442970C-ED1D-DFAF-D7A8-BFB14173F3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71" y="3228004"/>
            <a:ext cx="4504884" cy="2043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B079F7-D6F2-C6E9-B078-621E6AE05C1D}"/>
              </a:ext>
            </a:extLst>
          </p:cNvPr>
          <p:cNvSpPr txBox="1"/>
          <p:nvPr/>
        </p:nvSpPr>
        <p:spPr>
          <a:xfrm>
            <a:off x="2418550" y="5844614"/>
            <a:ext cx="7354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사용자의 성별과 나이대를 입력 받아 해당하는 권장 영양소에 따른 음식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섭취 영양소를 보여주는 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55DAB-BE9E-FD26-87C1-AE808477FD59}"/>
              </a:ext>
            </a:extLst>
          </p:cNvPr>
          <p:cNvSpPr txBox="1"/>
          <p:nvPr/>
        </p:nvSpPr>
        <p:spPr>
          <a:xfrm>
            <a:off x="4391025" y="2750643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음식의 남은 양에 따라 영양 정보도 바뀐다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686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본 프로젝트 </a:t>
            </a: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주제</a:t>
            </a: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및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차별성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F76BC3-5782-13DC-F68B-CDC24BF64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05" y="2409713"/>
            <a:ext cx="2245808" cy="30248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C54B04-BFF5-4F03-E50A-3E9DFAACB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324" y="2409713"/>
            <a:ext cx="3867150" cy="2876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7FD99C9-0EF3-5A95-2053-94CBF725A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164" y="2409714"/>
            <a:ext cx="3676650" cy="2876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80C056-AA73-763E-E933-59E134329F71}"/>
              </a:ext>
            </a:extLst>
          </p:cNvPr>
          <p:cNvSpPr txBox="1"/>
          <p:nvPr/>
        </p:nvSpPr>
        <p:spPr>
          <a:xfrm>
            <a:off x="6859642" y="5478072"/>
            <a:ext cx="49984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출처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1500" dirty="0"/>
              <a:t>필립스</a:t>
            </a:r>
            <a:r>
              <a:rPr lang="en-US" altLang="ko-KR" sz="1500" dirty="0"/>
              <a:t>, ‘</a:t>
            </a:r>
            <a:r>
              <a:rPr lang="ko-KR" altLang="en-US" sz="1500" dirty="0"/>
              <a:t>아시아 국가 개인건강관리 실태 조사’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5AEF41-2E4D-C9B1-C3FB-FD96EDC504D9}"/>
              </a:ext>
            </a:extLst>
          </p:cNvPr>
          <p:cNvSpPr txBox="1"/>
          <p:nvPr/>
        </p:nvSpPr>
        <p:spPr bwMode="auto">
          <a:xfrm>
            <a:off x="363601" y="5561110"/>
            <a:ext cx="2769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03-1. </a:t>
            </a: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영양 정보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7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996</Words>
  <Application>Microsoft Office PowerPoint</Application>
  <PresentationFormat>와이드스크린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Gill Sans</vt:lpstr>
      <vt:lpstr>맑은 고딕</vt:lpstr>
      <vt:lpstr>Arial</vt:lpstr>
      <vt:lpstr>Calibri</vt:lpstr>
      <vt:lpstr>Lato</vt:lpstr>
      <vt:lpstr>Lato Black</vt:lpstr>
      <vt:lpstr>Lato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이성호</dc:creator>
  <cp:lastModifiedBy>이성호</cp:lastModifiedBy>
  <cp:revision>8</cp:revision>
  <dcterms:created xsi:type="dcterms:W3CDTF">2023-06-10T08:48:32Z</dcterms:created>
  <dcterms:modified xsi:type="dcterms:W3CDTF">2023-06-10T12:39:45Z</dcterms:modified>
</cp:coreProperties>
</file>