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305" r:id="rId3"/>
    <p:sldId id="306" r:id="rId4"/>
    <p:sldId id="309" r:id="rId5"/>
    <p:sldId id="320" r:id="rId6"/>
    <p:sldId id="310" r:id="rId7"/>
    <p:sldId id="327" r:id="rId8"/>
    <p:sldId id="329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85324" autoAdjust="0"/>
  </p:normalViewPr>
  <p:slideViewPr>
    <p:cSldViewPr snapToGrid="0">
      <p:cViewPr varScale="1">
        <p:scale>
          <a:sx n="73" d="100"/>
          <a:sy n="73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-6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5CB06-EE80-4A8C-9D39-0AB7F183711F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86C1B-98E7-4EDE-8A71-2AA2CBDFE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조 발표를 맡은 </a:t>
            </a:r>
            <a:r>
              <a:rPr lang="en-US" altLang="ko-KR" dirty="0"/>
              <a:t>XXX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7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프로젝트에서 구현하고자 하는 기능별 현재까지의 진척도</a:t>
            </a:r>
            <a:r>
              <a:rPr lang="en-US" altLang="ko-KR" dirty="0"/>
              <a:t>, </a:t>
            </a:r>
            <a:r>
              <a:rPr lang="ko-KR" altLang="en-US" dirty="0"/>
              <a:t>이번학기 </a:t>
            </a:r>
            <a:r>
              <a:rPr lang="ko-KR" altLang="en-US" dirty="0" err="1"/>
              <a:t>주차별</a:t>
            </a:r>
            <a:r>
              <a:rPr lang="ko-KR" altLang="en-US" dirty="0"/>
              <a:t> 계획 및 담당자 순으로 진행하도록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처음으로 </a:t>
            </a:r>
            <a:r>
              <a:rPr lang="ko-KR" altLang="en-US" dirty="0" err="1"/>
              <a:t>기획배경입니다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전체의 </a:t>
            </a:r>
            <a:r>
              <a:rPr lang="en-US" altLang="ko-KR" dirty="0"/>
              <a:t>43%</a:t>
            </a:r>
            <a:r>
              <a:rPr lang="ko-KR" altLang="en-US" dirty="0"/>
              <a:t>의 음식물 쓰레기가 먹고 남기거나 먹지 않고 보관중에 발생한다고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가정에서는 음식물쓰레기의 </a:t>
            </a:r>
            <a:r>
              <a:rPr lang="en-US" altLang="ko-KR" dirty="0"/>
              <a:t>10%</a:t>
            </a:r>
            <a:r>
              <a:rPr lang="ko-KR" altLang="en-US" dirty="0"/>
              <a:t>는 보관하다가 먹지 못하게 되어 버리는 식재료</a:t>
            </a:r>
            <a:r>
              <a:rPr lang="en-US" altLang="ko-KR" dirty="0"/>
              <a:t>. </a:t>
            </a:r>
            <a:r>
              <a:rPr lang="ko-KR" altLang="en-US" dirty="0"/>
              <a:t>다시 말해</a:t>
            </a:r>
            <a:r>
              <a:rPr lang="en-US" altLang="ko-KR" dirty="0"/>
              <a:t>, </a:t>
            </a:r>
            <a:r>
              <a:rPr lang="ko-KR" altLang="en-US" dirty="0"/>
              <a:t>유통기한이 지나 버려지는 식품이 가정에서만 </a:t>
            </a:r>
            <a:r>
              <a:rPr lang="en-US" altLang="ko-KR" dirty="0"/>
              <a:t>10%</a:t>
            </a:r>
            <a:r>
              <a:rPr lang="ko-KR" altLang="en-US" dirty="0"/>
              <a:t>가 된다는 이야기입니다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이러한 문제점을 보고 이를 해결할 방법을 찾던 중 유통기한이 지나기 전에 알려주는 </a:t>
            </a:r>
            <a:r>
              <a:rPr lang="ko-KR" altLang="en-US" dirty="0" err="1"/>
              <a:t>알리미</a:t>
            </a:r>
            <a:r>
              <a:rPr lang="ko-KR" altLang="en-US" dirty="0"/>
              <a:t> </a:t>
            </a:r>
            <a:r>
              <a:rPr lang="ko-KR" altLang="en-US" dirty="0" err="1"/>
              <a:t>어플에</a:t>
            </a:r>
            <a:r>
              <a:rPr lang="ko-KR" altLang="en-US" dirty="0"/>
              <a:t> 대해 생각을 가지게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6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본 프로젝트 주제 및 차별성입니다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바코드를 찍으면 제품명과 사진</a:t>
            </a:r>
            <a:r>
              <a:rPr lang="en-US" altLang="ko-KR" dirty="0"/>
              <a:t>, </a:t>
            </a:r>
            <a:r>
              <a:rPr lang="ko-KR" altLang="en-US" dirty="0"/>
              <a:t>영양정보가 나오며</a:t>
            </a:r>
            <a:r>
              <a:rPr lang="en-US" altLang="ko-KR" dirty="0"/>
              <a:t>, </a:t>
            </a:r>
            <a:r>
              <a:rPr lang="ko-KR" altLang="en-US" dirty="0"/>
              <a:t>유통기한이 다가옴에 따라 알림을 보내거나 사용자가 직접 원하는 날짜에 알람이 오게 하는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79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본 프로젝트 주제 및 차별성입니다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프로젝트는 바코드를 찍으면 제품명과 사진</a:t>
            </a:r>
            <a:r>
              <a:rPr lang="en-US" altLang="ko-KR" dirty="0"/>
              <a:t>, </a:t>
            </a:r>
            <a:r>
              <a:rPr lang="ko-KR" altLang="en-US" dirty="0"/>
              <a:t>영양정보가 나오며</a:t>
            </a:r>
            <a:r>
              <a:rPr lang="en-US" altLang="ko-KR" dirty="0"/>
              <a:t>, </a:t>
            </a:r>
            <a:r>
              <a:rPr lang="ko-KR" altLang="en-US" dirty="0"/>
              <a:t>유통기한이 다가옴에 따라 알림을 보내거나 사용자가 직접 원하는 날짜에 알람이 오게 하는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42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차별성으로 해당 사용자의 성별과 나이대를 입력 받아 </a:t>
            </a:r>
            <a:r>
              <a:rPr lang="en-US" altLang="ko-KR" dirty="0"/>
              <a:t>00</a:t>
            </a:r>
            <a:r>
              <a:rPr lang="ko-KR" altLang="en-US" dirty="0"/>
              <a:t>시 부터 익일 </a:t>
            </a:r>
            <a:r>
              <a:rPr lang="en-US" altLang="ko-KR" dirty="0"/>
              <a:t>00</a:t>
            </a:r>
            <a:r>
              <a:rPr lang="ko-KR" altLang="en-US" dirty="0"/>
              <a:t>시까지 등록한 음식 리스트 중 영양 정보가 바뀌거나 리스트에서 사라진 영양소의 합계를 구해 해당하는 권장 영양소 섭취량과 비교하는 기능과 남은 음식 양에 따른 영양소를 보여주는 기능</a:t>
            </a:r>
            <a:r>
              <a:rPr lang="en-US" altLang="ko-KR" dirty="0"/>
              <a:t>, </a:t>
            </a:r>
            <a:r>
              <a:rPr lang="ko-KR" altLang="en-US" dirty="0"/>
              <a:t>마지막으로 레시피 추천 기능이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12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현재까지의 기능별 진척도입니다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52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이번 학기 </a:t>
            </a:r>
            <a:r>
              <a:rPr lang="ko-KR" altLang="en-US" dirty="0" err="1"/>
              <a:t>주차별</a:t>
            </a:r>
            <a:r>
              <a:rPr lang="ko-KR" altLang="en-US" dirty="0"/>
              <a:t> 계획 및 담당입니다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※ </a:t>
            </a:r>
            <a:r>
              <a:rPr lang="ko-KR" altLang="en-US" dirty="0"/>
              <a:t>수정 내용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</a:t>
            </a:r>
            <a:r>
              <a:rPr lang="en-US" altLang="ko-KR" dirty="0"/>
              <a:t>, API </a:t>
            </a:r>
            <a:r>
              <a:rPr lang="ko-KR" altLang="en-US" dirty="0"/>
              <a:t>설계 </a:t>
            </a:r>
            <a:r>
              <a:rPr lang="en-US" altLang="ko-KR" dirty="0"/>
              <a:t>[2</a:t>
            </a:r>
            <a:r>
              <a:rPr lang="ko-KR" altLang="en-US" dirty="0"/>
              <a:t>주</a:t>
            </a:r>
            <a:r>
              <a:rPr lang="en-US" altLang="ko-KR" dirty="0"/>
              <a:t>~9</a:t>
            </a:r>
            <a:r>
              <a:rPr lang="ko-KR" altLang="en-US" dirty="0"/>
              <a:t>주차 </a:t>
            </a:r>
            <a:r>
              <a:rPr lang="en-US" altLang="ko-KR" dirty="0"/>
              <a:t>-&gt; 2</a:t>
            </a:r>
            <a:r>
              <a:rPr lang="ko-KR" altLang="en-US" dirty="0"/>
              <a:t>주</a:t>
            </a:r>
            <a:r>
              <a:rPr lang="en-US" altLang="ko-KR" dirty="0"/>
              <a:t>~7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크롤링</a:t>
            </a:r>
            <a:r>
              <a:rPr lang="ko-KR" altLang="en-US" dirty="0"/>
              <a:t> 기능 개발 </a:t>
            </a:r>
            <a:r>
              <a:rPr lang="en-US" altLang="ko-KR" dirty="0"/>
              <a:t>[2</a:t>
            </a:r>
            <a:r>
              <a:rPr lang="ko-KR" altLang="en-US" dirty="0"/>
              <a:t>주</a:t>
            </a:r>
            <a:r>
              <a:rPr lang="en-US" altLang="ko-KR" dirty="0"/>
              <a:t>~9</a:t>
            </a:r>
            <a:r>
              <a:rPr lang="ko-KR" altLang="en-US" dirty="0"/>
              <a:t>주차 </a:t>
            </a:r>
            <a:r>
              <a:rPr lang="en-US" altLang="ko-KR" dirty="0"/>
              <a:t>-&gt; 2</a:t>
            </a:r>
            <a:r>
              <a:rPr lang="ko-KR" altLang="en-US" dirty="0"/>
              <a:t>주</a:t>
            </a:r>
            <a:r>
              <a:rPr lang="en-US" altLang="ko-KR" dirty="0"/>
              <a:t>~6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바코드 스캔 기능 </a:t>
            </a:r>
            <a:r>
              <a:rPr lang="en-US" altLang="ko-KR" dirty="0"/>
              <a:t>[2</a:t>
            </a:r>
            <a:r>
              <a:rPr lang="ko-KR" altLang="en-US" dirty="0"/>
              <a:t>주</a:t>
            </a:r>
            <a:r>
              <a:rPr lang="en-US" altLang="ko-KR" dirty="0"/>
              <a:t>~7</a:t>
            </a:r>
            <a:r>
              <a:rPr lang="ko-KR" altLang="en-US" dirty="0"/>
              <a:t>주차 </a:t>
            </a:r>
            <a:r>
              <a:rPr lang="en-US" altLang="ko-KR" dirty="0"/>
              <a:t>-&gt; 2</a:t>
            </a:r>
            <a:r>
              <a:rPr lang="ko-KR" altLang="en-US" dirty="0"/>
              <a:t>주</a:t>
            </a:r>
            <a:r>
              <a:rPr lang="en-US" altLang="ko-KR" dirty="0"/>
              <a:t>~5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프로토타입 통합테스트 </a:t>
            </a:r>
            <a:r>
              <a:rPr lang="en-US" altLang="ko-KR" dirty="0"/>
              <a:t>[6</a:t>
            </a:r>
            <a:r>
              <a:rPr lang="ko-KR" altLang="en-US" dirty="0"/>
              <a:t>주</a:t>
            </a:r>
            <a:r>
              <a:rPr lang="en-US" altLang="ko-KR" dirty="0"/>
              <a:t>~7</a:t>
            </a:r>
            <a:r>
              <a:rPr lang="ko-KR" altLang="en-US" dirty="0"/>
              <a:t>주차 </a:t>
            </a:r>
            <a:r>
              <a:rPr lang="en-US" altLang="ko-KR" dirty="0"/>
              <a:t>-&gt; 5</a:t>
            </a:r>
            <a:r>
              <a:rPr lang="ko-KR" altLang="en-US" dirty="0"/>
              <a:t>주</a:t>
            </a:r>
            <a:r>
              <a:rPr lang="en-US" altLang="ko-KR" dirty="0"/>
              <a:t>~6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본제품</a:t>
            </a:r>
            <a:r>
              <a:rPr lang="ko-KR" altLang="en-US" dirty="0"/>
              <a:t> 화면 디자인 및 적용 </a:t>
            </a:r>
            <a:r>
              <a:rPr lang="en-US" altLang="ko-KR" dirty="0"/>
              <a:t>[7</a:t>
            </a:r>
            <a:r>
              <a:rPr lang="ko-KR" altLang="en-US" dirty="0"/>
              <a:t>주</a:t>
            </a:r>
            <a:r>
              <a:rPr lang="en-US" altLang="ko-KR" dirty="0"/>
              <a:t>~8</a:t>
            </a:r>
            <a:r>
              <a:rPr lang="ko-KR" altLang="en-US" dirty="0"/>
              <a:t>주차 </a:t>
            </a:r>
            <a:r>
              <a:rPr lang="en-US" altLang="ko-KR" dirty="0"/>
              <a:t>-&gt; 6</a:t>
            </a:r>
            <a:r>
              <a:rPr lang="ko-KR" altLang="en-US" dirty="0"/>
              <a:t>주</a:t>
            </a:r>
            <a:r>
              <a:rPr lang="en-US" altLang="ko-KR" dirty="0"/>
              <a:t>~7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레시피 추천기능 </a:t>
            </a:r>
            <a:r>
              <a:rPr lang="en-US" altLang="ko-KR" dirty="0"/>
              <a:t>[8</a:t>
            </a:r>
            <a:r>
              <a:rPr lang="ko-KR" altLang="en-US" dirty="0"/>
              <a:t>주</a:t>
            </a:r>
            <a:r>
              <a:rPr lang="en-US" altLang="ko-KR" dirty="0"/>
              <a:t>~10</a:t>
            </a:r>
            <a:r>
              <a:rPr lang="ko-KR" altLang="en-US" dirty="0"/>
              <a:t>주차 </a:t>
            </a:r>
            <a:r>
              <a:rPr lang="en-US" altLang="ko-KR" dirty="0"/>
              <a:t>-&gt; 7</a:t>
            </a:r>
            <a:r>
              <a:rPr lang="ko-KR" altLang="en-US" dirty="0"/>
              <a:t>주</a:t>
            </a:r>
            <a:r>
              <a:rPr lang="en-US" altLang="ko-KR" dirty="0"/>
              <a:t>~9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개인 일일 권장영양소 비교 기능 </a:t>
            </a:r>
            <a:r>
              <a:rPr lang="en-US" altLang="ko-KR" dirty="0"/>
              <a:t>[5</a:t>
            </a:r>
            <a:r>
              <a:rPr lang="ko-KR" altLang="en-US" dirty="0"/>
              <a:t>주</a:t>
            </a:r>
            <a:r>
              <a:rPr lang="en-US" altLang="ko-KR" dirty="0"/>
              <a:t>~10</a:t>
            </a:r>
            <a:r>
              <a:rPr lang="ko-KR" altLang="en-US" dirty="0"/>
              <a:t>주차 </a:t>
            </a:r>
            <a:r>
              <a:rPr lang="en-US" altLang="ko-KR" dirty="0"/>
              <a:t>-&gt; 7</a:t>
            </a:r>
            <a:r>
              <a:rPr lang="ko-KR" altLang="en-US" dirty="0"/>
              <a:t>주</a:t>
            </a:r>
            <a:r>
              <a:rPr lang="en-US" altLang="ko-KR" dirty="0"/>
              <a:t>~9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보관장소에 따른 유통기한 적용기능 개발 </a:t>
            </a:r>
            <a:r>
              <a:rPr lang="en-US" altLang="ko-KR" dirty="0"/>
              <a:t>[6</a:t>
            </a:r>
            <a:r>
              <a:rPr lang="ko-KR" altLang="en-US" dirty="0"/>
              <a:t>주</a:t>
            </a:r>
            <a:r>
              <a:rPr lang="en-US" altLang="ko-KR" dirty="0"/>
              <a:t>~9</a:t>
            </a:r>
            <a:r>
              <a:rPr lang="ko-KR" altLang="en-US" dirty="0"/>
              <a:t>주차 </a:t>
            </a:r>
            <a:r>
              <a:rPr lang="en-US" altLang="ko-KR" dirty="0"/>
              <a:t>-&gt; 6</a:t>
            </a:r>
            <a:r>
              <a:rPr lang="ko-KR" altLang="en-US" dirty="0"/>
              <a:t>주</a:t>
            </a:r>
            <a:r>
              <a:rPr lang="en-US" altLang="ko-KR" dirty="0"/>
              <a:t>~7</a:t>
            </a:r>
            <a:r>
              <a:rPr lang="ko-KR" altLang="en-US" dirty="0"/>
              <a:t>주차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최종 점검 및 부족한 기능 보완 </a:t>
            </a:r>
            <a:r>
              <a:rPr lang="en-US" altLang="ko-KR" dirty="0"/>
              <a:t>[9</a:t>
            </a:r>
            <a:r>
              <a:rPr lang="ko-KR" altLang="en-US" dirty="0"/>
              <a:t>주</a:t>
            </a:r>
            <a:r>
              <a:rPr lang="en-US" altLang="ko-KR" dirty="0"/>
              <a:t>~10</a:t>
            </a:r>
            <a:r>
              <a:rPr lang="ko-KR" altLang="en-US" dirty="0"/>
              <a:t>주차 추가</a:t>
            </a:r>
            <a:r>
              <a:rPr lang="en-US" altLang="ko-KR" dirty="0"/>
              <a:t>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6AFDAA-8198-4301-BF79-48B9BBA85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27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6AFDAA-8198-4301-BF79-48B9BBA85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6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591F6-EB90-6B14-4CCC-CE1ADF205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5CDB1-5EA8-7958-B114-9D1A39DC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FA4E2-4283-F986-0B04-FB39CCBA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BE894-90B2-CA64-CFE1-7D044FA7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8C01A-C050-DB2D-0B8E-978BB5E2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053FD-1043-A6EC-1A49-D98EBF05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B67A00-DD23-39CF-D952-E30C5396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52927-5396-4E35-41CD-92F8921C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516FD-D4D2-B06E-526D-DEC85BAF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107AB-A42A-957C-B619-E6395A2F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F280EA-E2E7-55AC-91E9-E926FDD94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76D4AE-E98F-4D1F-1DF1-3F3B6E0A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9C507-537C-A172-1ED4-06F92BB4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0D98D-511F-3DB4-3411-828E8955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4A064-F353-ECBA-0CBF-A7C1D635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00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65C74D-F696-4A43-A0CB-B31F1533C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4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15ED81-E9E1-49B0-B10E-76C0B21C1D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865" y="1356689"/>
            <a:ext cx="4972948" cy="4735172"/>
          </a:xfrm>
          <a:custGeom>
            <a:avLst/>
            <a:gdLst>
              <a:gd name="connsiteX0" fmla="*/ 1215370 w 4972948"/>
              <a:gd name="connsiteY0" fmla="*/ 0 h 4735172"/>
              <a:gd name="connsiteX1" fmla="*/ 4972948 w 4972948"/>
              <a:gd name="connsiteY1" fmla="*/ 4735172 h 4735172"/>
              <a:gd name="connsiteX2" fmla="*/ 0 w 4972948"/>
              <a:gd name="connsiteY2" fmla="*/ 3471292 h 473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948" h="4735172">
                <a:moveTo>
                  <a:pt x="1215370" y="0"/>
                </a:moveTo>
                <a:lnTo>
                  <a:pt x="4972948" y="4735172"/>
                </a:lnTo>
                <a:lnTo>
                  <a:pt x="0" y="3471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7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EAFE91-F68F-447F-BBA0-08F6F0ADCD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1539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75C871-F18D-49B6-96E8-E7DF456BD4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58972" y="2778369"/>
            <a:ext cx="1674056" cy="1674056"/>
          </a:xfrm>
          <a:custGeom>
            <a:avLst/>
            <a:gdLst>
              <a:gd name="connsiteX0" fmla="*/ 837028 w 1674056"/>
              <a:gd name="connsiteY0" fmla="*/ 0 h 1674056"/>
              <a:gd name="connsiteX1" fmla="*/ 1674056 w 1674056"/>
              <a:gd name="connsiteY1" fmla="*/ 837028 h 1674056"/>
              <a:gd name="connsiteX2" fmla="*/ 837028 w 1674056"/>
              <a:gd name="connsiteY2" fmla="*/ 1674056 h 1674056"/>
              <a:gd name="connsiteX3" fmla="*/ 0 w 1674056"/>
              <a:gd name="connsiteY3" fmla="*/ 837028 h 1674056"/>
              <a:gd name="connsiteX4" fmla="*/ 837028 w 1674056"/>
              <a:gd name="connsiteY4" fmla="*/ 0 h 167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056" h="1674056">
                <a:moveTo>
                  <a:pt x="837028" y="0"/>
                </a:moveTo>
                <a:cubicBezTo>
                  <a:pt x="1299306" y="0"/>
                  <a:pt x="1674056" y="374750"/>
                  <a:pt x="1674056" y="837028"/>
                </a:cubicBezTo>
                <a:cubicBezTo>
                  <a:pt x="1674056" y="1299306"/>
                  <a:pt x="1299306" y="1674056"/>
                  <a:pt x="837028" y="1674056"/>
                </a:cubicBezTo>
                <a:cubicBezTo>
                  <a:pt x="374750" y="1674056"/>
                  <a:pt x="0" y="1299306"/>
                  <a:pt x="0" y="837028"/>
                </a:cubicBezTo>
                <a:cubicBezTo>
                  <a:pt x="0" y="374750"/>
                  <a:pt x="374750" y="0"/>
                  <a:pt x="8370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4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ACE75-0CE0-401B-B2F0-1091B8A42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2AF17-0EAA-D854-7987-AE2B9A3B6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4CA5C-474E-FD47-7215-36345EA9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DE22E-3FC7-9229-A91E-C4790B99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AFFBE-271B-2063-68C4-866EEB5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9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4BA7-5220-8782-158D-7AF8BB9E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997CD-4CD4-6C27-F9D0-FD61C25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9F69E-B163-656D-25C6-1A443E6A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BCC57-F214-1971-869E-6C27584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1F5DD-4C3A-993F-E511-B6F5AEDF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4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E575-0B6F-D796-0D0B-B4C42F24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292AC-E265-2E91-572D-2F1DEC079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F315B5-F9CF-4415-8C3E-8EEBF3F34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A5B32-833C-D864-253F-301D1B1B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92304-5E0D-28EC-0CD0-122169FA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D50EC-9D52-E215-B1CA-C1B35FC6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EF61-8E3F-63FE-92CC-223B7326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A5F53-9F62-7648-1324-D9B87127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117671-C799-459B-4ECC-94C2B48D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207345-ED4C-9466-79E9-5B4866472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F53FCD-C6D0-FE94-AEFB-F20446779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30C68-1B91-A5D5-2663-F5DE3DF2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8FE8E-9F8E-7AF3-C75A-609A1177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46C618-EEED-8E41-FA31-77EE04A9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4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CC6D8-ABAC-0360-6F9D-38B6336A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F5B882-E166-2F92-F382-3044CF4B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B72109-C4D6-6497-DB1A-1180CD2E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5BE98-1470-C4F2-C18E-2595CA04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9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9BA588-7931-5C2A-7F63-B96A154E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98E727-124B-6530-B5AB-6B731878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AA9C5D-F82B-9C6B-8150-91D35751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1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87930-254B-D203-84F1-99A215F0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92E9B-A113-60EF-4686-04D6679C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1B5E7A-D55D-9279-8B2C-EEB8DA86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AF282B-EEFE-1355-1DD3-594E10FC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D7A69-059A-CCD5-B61C-1544CE21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65FC0F-08F9-6569-A33C-D25A90A8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D947-2041-D719-13E9-2D26985A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ED9F2-599B-3209-5A67-136BB673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42FD5-6920-5372-E8A0-01EB0F441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D3D57-AFBF-080C-0619-CD3732D3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2CDD2-23B6-55EF-D097-69A792F6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5C197-C512-913B-D20F-3AEE1AF7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66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80D309-8D67-45E9-E21C-18F64453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38FA9-5A01-D5DF-C9E9-A7A41C20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AC08D-0780-E3C9-5F4A-4806514BA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1D33-46E7-408A-9AEB-E2ED5B6D156D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B90E8-65C3-2FD7-B36A-C5F0F7B55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47BE0-976F-CC8F-1EAD-58C89ED2C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F349A-90C2-43B9-9B33-CEA3123C94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83D91-6670-4B42-8E0C-E7D6ECAF3D5D}"/>
              </a:ext>
            </a:extLst>
          </p:cNvPr>
          <p:cNvSpPr txBox="1"/>
          <p:nvPr/>
        </p:nvSpPr>
        <p:spPr>
          <a:xfrm>
            <a:off x="3034095" y="3164251"/>
            <a:ext cx="61238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spc="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PRESENTATION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B8B17D02-24F8-4C9D-8361-9A63B15D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035" y="3548569"/>
            <a:ext cx="7053929" cy="14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2017037012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오원준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2019076024 	</a:t>
            </a:r>
            <a:r>
              <a:rPr lang="ko-KR" altLang="en-US" sz="1500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조성범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2017037027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이성호</a:t>
            </a:r>
            <a:endParaRPr lang="en-US" altLang="ko-KR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2018037019 	</a:t>
            </a:r>
            <a:r>
              <a:rPr lang="ko-KR" altLang="en-US" sz="15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김소현</a:t>
            </a:r>
            <a:endParaRPr lang="en-US" altLang="en-US" sz="15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5638800" y="943786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5924452" y="1229732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algn="ctr" defTabSz="228543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78D1CD-E34E-4FFD-8FF3-5FC49AB76CD1}"/>
              </a:ext>
            </a:extLst>
          </p:cNvPr>
          <p:cNvSpPr txBox="1"/>
          <p:nvPr/>
        </p:nvSpPr>
        <p:spPr bwMode="auto">
          <a:xfrm>
            <a:off x="3034094" y="1858186"/>
            <a:ext cx="61238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spc="-300" dirty="0" err="1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캡스톤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디자인 </a:t>
            </a:r>
            <a:r>
              <a:rPr lang="en-US" altLang="ko-KR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2</a:t>
            </a:r>
            <a:r>
              <a:rPr lang="ko-KR" altLang="en-US" sz="6000" spc="-300" dirty="0">
                <a:solidFill>
                  <a:schemeClr val="bg1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조</a:t>
            </a:r>
            <a:endParaRPr lang="en-US" sz="6000" spc="-300" dirty="0">
              <a:solidFill>
                <a:schemeClr val="bg1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9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4FA2DE-4E15-BA02-5510-58E361F87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0" t="6700" r="22989" b="44957"/>
          <a:stretch/>
        </p:blipFill>
        <p:spPr>
          <a:xfrm>
            <a:off x="133349" y="-14919"/>
            <a:ext cx="11791951" cy="68729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6150F5-6E89-48C9-9394-E0BA16210AC8}"/>
              </a:ext>
            </a:extLst>
          </p:cNvPr>
          <p:cNvSpPr/>
          <p:nvPr/>
        </p:nvSpPr>
        <p:spPr>
          <a:xfrm>
            <a:off x="0" y="-14919"/>
            <a:ext cx="12192000" cy="6872919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AF0644-8CF8-4DD1-A010-25F906732338}"/>
              </a:ext>
            </a:extLst>
          </p:cNvPr>
          <p:cNvSpPr/>
          <p:nvPr/>
        </p:nvSpPr>
        <p:spPr>
          <a:xfrm>
            <a:off x="370609" y="403459"/>
            <a:ext cx="914400" cy="914400"/>
          </a:xfrm>
          <a:prstGeom prst="ellipse">
            <a:avLst/>
          </a:prstGeom>
          <a:solidFill>
            <a:srgbClr val="2C7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utoShape 59">
            <a:extLst>
              <a:ext uri="{FF2B5EF4-FFF2-40B4-BE49-F238E27FC236}">
                <a16:creationId xmlns:a16="http://schemas.microsoft.com/office/drawing/2014/main" id="{564EAF9E-1D73-43E8-87F6-FB2E6A35A77E}"/>
              </a:ext>
            </a:extLst>
          </p:cNvPr>
          <p:cNvSpPr>
            <a:spLocks/>
          </p:cNvSpPr>
          <p:nvPr/>
        </p:nvSpPr>
        <p:spPr bwMode="auto">
          <a:xfrm>
            <a:off x="656261" y="689405"/>
            <a:ext cx="343093" cy="342508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45" tIns="19045" rIns="19045" bIns="19045" anchor="ctr"/>
          <a:lstStyle/>
          <a:p>
            <a:pPr marL="0" marR="0" lvl="0" indent="0" algn="ctr" defTabSz="2285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+mn-ea"/>
              <a:cs typeface="+mn-cs"/>
              <a:sym typeface="Gill Sans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AA7AE1-0748-961E-C734-B4A9BC2D1C7A}"/>
              </a:ext>
            </a:extLst>
          </p:cNvPr>
          <p:cNvSpPr txBox="1">
            <a:spLocks/>
          </p:cNvSpPr>
          <p:nvPr/>
        </p:nvSpPr>
        <p:spPr>
          <a:xfrm>
            <a:off x="1381655" y="403459"/>
            <a:ext cx="5864604" cy="9963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cs typeface="Lato Black" panose="020F0502020204030203" pitchFamily="34" charset="0"/>
              </a:rPr>
              <a:t>목차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693623-35C1-4128-3488-F3035CE9CD73}"/>
              </a:ext>
            </a:extLst>
          </p:cNvPr>
          <p:cNvSpPr txBox="1">
            <a:spLocks/>
          </p:cNvSpPr>
          <p:nvPr/>
        </p:nvSpPr>
        <p:spPr>
          <a:xfrm>
            <a:off x="370609" y="1954446"/>
            <a:ext cx="7692736" cy="34384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 개요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프로젝트에서 구현하고자 하는 기능별</a:t>
            </a:r>
            <a:r>
              <a:rPr lang="en-US" altLang="ko-KR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현재까지의 진척도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이번 학기 </a:t>
            </a:r>
            <a:r>
              <a:rPr lang="ko-KR" altLang="en-US" sz="3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주차별</a:t>
            </a:r>
            <a:r>
              <a:rPr lang="ko-KR" altLang="en-US" sz="3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계획 및 담당자</a:t>
            </a:r>
            <a:endParaRPr lang="en-US" altLang="ko-KR" sz="3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855BBF-2E28-2233-8E58-9FA98ABAC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39" y="1841866"/>
            <a:ext cx="3551016" cy="35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(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기획 배경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7A8146-5CBC-A27B-5656-21241BC8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01" y="1025995"/>
            <a:ext cx="3205312" cy="4430872"/>
          </a:xfrm>
          <a:prstGeom prst="rect">
            <a:avLst/>
          </a:prstGeom>
        </p:spPr>
      </p:pic>
      <p:pic>
        <p:nvPicPr>
          <p:cNvPr id="10" name="그림 9" descr="차트이(가) 표시된 사진">
            <a:extLst>
              <a:ext uri="{FF2B5EF4-FFF2-40B4-BE49-F238E27FC236}">
                <a16:creationId xmlns:a16="http://schemas.microsoft.com/office/drawing/2014/main" id="{754FB164-CD6A-463D-8BD6-FACC62214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60" y="1870501"/>
            <a:ext cx="4837666" cy="3478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217320-3AAD-422D-B442-91888BE935FB}"/>
              </a:ext>
            </a:extLst>
          </p:cNvPr>
          <p:cNvSpPr txBox="1"/>
          <p:nvPr/>
        </p:nvSpPr>
        <p:spPr>
          <a:xfrm>
            <a:off x="6389333" y="931781"/>
            <a:ext cx="51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배출장소별 음식물 쓰레기 발생비율</a:t>
            </a:r>
          </a:p>
        </p:txBody>
      </p:sp>
    </p:spTree>
    <p:extLst>
      <p:ext uri="{BB962C8B-B14F-4D97-AF65-F5344CB8AC3E}">
        <p14:creationId xmlns:p14="http://schemas.microsoft.com/office/powerpoint/2010/main" val="170875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pic>
        <p:nvPicPr>
          <p:cNvPr id="31" name="그림 30" descr="커튼이(가) 표시된 사진&#10;&#10;자동 생성된 설명">
            <a:extLst>
              <a:ext uri="{FF2B5EF4-FFF2-40B4-BE49-F238E27FC236}">
                <a16:creationId xmlns:a16="http://schemas.microsoft.com/office/drawing/2014/main" id="{024DDC45-2CA7-DE7F-D345-F8A53E8B8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61" y="2752196"/>
            <a:ext cx="2769616" cy="1756063"/>
          </a:xfrm>
          <a:prstGeom prst="rect">
            <a:avLst/>
          </a:prstGeom>
        </p:spPr>
      </p:pic>
      <p:pic>
        <p:nvPicPr>
          <p:cNvPr id="32" name="그림 31" descr="화살이(가) 표시된 사진&#10;&#10;자동 생성된 설명">
            <a:extLst>
              <a:ext uri="{FF2B5EF4-FFF2-40B4-BE49-F238E27FC236}">
                <a16:creationId xmlns:a16="http://schemas.microsoft.com/office/drawing/2014/main" id="{77A6DF3D-6D47-2DE1-C16D-7C415C931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24882">
            <a:off x="5637375" y="2543428"/>
            <a:ext cx="1039091" cy="10390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C3C2B69-EA69-97AC-C188-71373975B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0" y="612290"/>
            <a:ext cx="3485972" cy="260811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8BE58E9-7963-F36A-B5BA-1709C5B6D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0" y="3389996"/>
            <a:ext cx="2021083" cy="2722145"/>
          </a:xfrm>
          <a:prstGeom prst="rect">
            <a:avLst/>
          </a:prstGeom>
        </p:spPr>
      </p:pic>
      <p:pic>
        <p:nvPicPr>
          <p:cNvPr id="35" name="그림 34" descr="화살이(가) 표시된 사진&#10;&#10;자동 생성된 설명">
            <a:extLst>
              <a:ext uri="{FF2B5EF4-FFF2-40B4-BE49-F238E27FC236}">
                <a16:creationId xmlns:a16="http://schemas.microsoft.com/office/drawing/2014/main" id="{D037502B-F34B-ACDA-2875-7FAD749E7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95270">
            <a:off x="5637374" y="3812242"/>
            <a:ext cx="1039091" cy="10390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CA7FEF9-50DF-0728-C0CD-9C467865DB91}"/>
              </a:ext>
            </a:extLst>
          </p:cNvPr>
          <p:cNvSpPr txBox="1"/>
          <p:nvPr/>
        </p:nvSpPr>
        <p:spPr>
          <a:xfrm>
            <a:off x="3693156" y="6240635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바코드 입력으로 제품명과 영양정보를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59871B-DD0B-6CA6-D5C6-FF3B50EB80F6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  (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프로젝트 주요기능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11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화살이(가) 표시된 사진&#10;&#10;자동 생성된 설명">
            <a:extLst>
              <a:ext uri="{FF2B5EF4-FFF2-40B4-BE49-F238E27FC236}">
                <a16:creationId xmlns:a16="http://schemas.microsoft.com/office/drawing/2014/main" id="{96AE8BC0-006A-4269-6E74-43CF6AA91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07" y="3429000"/>
            <a:ext cx="2285999" cy="228599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pic>
        <p:nvPicPr>
          <p:cNvPr id="20" name="그림 19" descr="모래 시계, 오렌지이(가) 표시된 사진&#10;&#10;자동 생성된 설명">
            <a:extLst>
              <a:ext uri="{FF2B5EF4-FFF2-40B4-BE49-F238E27FC236}">
                <a16:creationId xmlns:a16="http://schemas.microsoft.com/office/drawing/2014/main" id="{9A7DFC8D-8975-0B33-D350-467EDDEF2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86" y="3178552"/>
            <a:ext cx="2704002" cy="27040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6DCD204-D403-7971-9B67-74DBC02805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938" y="3455015"/>
            <a:ext cx="2151076" cy="21510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3732BA-030D-1353-A509-602149159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3152" y="201993"/>
            <a:ext cx="4005695" cy="2996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E3470E-536E-50CD-B2C1-49FBED0A86CD}"/>
              </a:ext>
            </a:extLst>
          </p:cNvPr>
          <p:cNvSpPr txBox="1"/>
          <p:nvPr/>
        </p:nvSpPr>
        <p:spPr>
          <a:xfrm>
            <a:off x="2278986" y="5852348"/>
            <a:ext cx="8047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위 제품의 유통기한을 입력 받아서 유통기한이 다가옴에 따라 알림을 보내거나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사용자가 직접 원하는 날짜에 알람이 오게 하는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36A8BB-AF67-1C63-0982-D099E57FC038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  (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프로젝트 주요기능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1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43090" y="56245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01</a:t>
            </a:r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6B2DDFFD-11D4-75D8-1A75-F62BCFBB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30" y="454951"/>
            <a:ext cx="4000740" cy="2615656"/>
          </a:xfrm>
          <a:prstGeom prst="rect">
            <a:avLst/>
          </a:prstGeom>
        </p:spPr>
      </p:pic>
      <p:pic>
        <p:nvPicPr>
          <p:cNvPr id="7" name="그림 6" descr="음식, 디저트, 달콤함, 케이크이(가) 표시된 사진&#10;&#10;자동 생성된 설명">
            <a:extLst>
              <a:ext uri="{FF2B5EF4-FFF2-40B4-BE49-F238E27FC236}">
                <a16:creationId xmlns:a16="http://schemas.microsoft.com/office/drawing/2014/main" id="{D8F4E0EA-FB05-FEED-5866-1FF1B7F96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90" y="3633056"/>
            <a:ext cx="4800930" cy="2622356"/>
          </a:xfrm>
          <a:prstGeom prst="rect">
            <a:avLst/>
          </a:prstGeom>
        </p:spPr>
      </p:pic>
      <p:pic>
        <p:nvPicPr>
          <p:cNvPr id="11" name="그림 10" descr="주방가전, 가전용품, 가전, 냉장고이(가) 표시된 사진&#10;&#10;자동 생성된 설명">
            <a:extLst>
              <a:ext uri="{FF2B5EF4-FFF2-40B4-BE49-F238E27FC236}">
                <a16:creationId xmlns:a16="http://schemas.microsoft.com/office/drawing/2014/main" id="{75FE314A-BEF4-F50E-B57D-8A7E0F3E1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874" y="3633056"/>
            <a:ext cx="4689182" cy="2697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682031-EFB4-4299-C023-B16C13780A53}"/>
              </a:ext>
            </a:extLst>
          </p:cNvPr>
          <p:cNvSpPr txBox="1"/>
          <p:nvPr/>
        </p:nvSpPr>
        <p:spPr>
          <a:xfrm>
            <a:off x="2246301" y="3001141"/>
            <a:ext cx="7354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사용자의 성별과 나이대를 입력 받아 해당하는 권장 영양소에 따른 음식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섭취 영양소를 보여주는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A1DE0-E8A8-BDC0-FE1E-557DC9FC2776}"/>
              </a:ext>
            </a:extLst>
          </p:cNvPr>
          <p:cNvSpPr txBox="1"/>
          <p:nvPr/>
        </p:nvSpPr>
        <p:spPr>
          <a:xfrm>
            <a:off x="1114858" y="6255412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남은 음식 양에 따른 영양소를 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EF35FB-36FA-102F-23B1-AAEEC1BC3BFF}"/>
              </a:ext>
            </a:extLst>
          </p:cNvPr>
          <p:cNvSpPr txBox="1"/>
          <p:nvPr/>
        </p:nvSpPr>
        <p:spPr>
          <a:xfrm>
            <a:off x="8305763" y="6322598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레시피 추천 기능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B5EE7-C291-5336-8D55-816ADC117189}"/>
              </a:ext>
            </a:extLst>
          </p:cNvPr>
          <p:cNvSpPr txBox="1"/>
          <p:nvPr/>
        </p:nvSpPr>
        <p:spPr bwMode="auto">
          <a:xfrm>
            <a:off x="-440193" y="1608891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개요</a:t>
            </a:r>
            <a:endParaRPr lang="en-US" altLang="ko-KR" sz="1400" spc="300" dirty="0">
              <a:solidFill>
                <a:srgbClr val="2C7D88"/>
              </a:solidFill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  (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프로젝트 부가기능</a:t>
            </a:r>
            <a:r>
              <a:rPr kumimoji="0" lang="en-US" altLang="ko-KR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-178816" y="-78571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-318008" y="914369"/>
            <a:ext cx="27696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현재까지의 진척도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5F041FA-A18B-A435-6C20-7BF36577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84653"/>
              </p:ext>
            </p:extLst>
          </p:nvPr>
        </p:nvGraphicFramePr>
        <p:xfrm>
          <a:off x="247650" y="1222146"/>
          <a:ext cx="11531273" cy="509131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80543">
                  <a:extLst>
                    <a:ext uri="{9D8B030D-6E8A-4147-A177-3AD203B41FA5}">
                      <a16:colId xmlns:a16="http://schemas.microsoft.com/office/drawing/2014/main" val="4153978134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934988628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74414981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648457000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3660437762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959859060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251780976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273981566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1551599967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334737837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264894059"/>
                    </a:ext>
                  </a:extLst>
                </a:gridCol>
              </a:tblGrid>
              <a:tr h="5085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42127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직접입력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811735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레시피 추천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654825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바코드 스캔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40%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7271116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남은 음식양에 따른 영양소 확인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3599271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각 화면 디자인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60%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6815714"/>
                  </a:ext>
                </a:extLst>
              </a:tr>
              <a:tr h="57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개인 일일 권장영양소 비교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3513580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크롤링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50%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031208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</a:rPr>
                        <a:t>푸시알람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40%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911771"/>
                  </a:ext>
                </a:extLst>
              </a:tr>
              <a:tr h="4804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보관장소에 따른</a:t>
                      </a:r>
                      <a:endParaRPr lang="en-US" altLang="ko-KR" sz="15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</a:rPr>
                        <a:t>유통기한 적용기능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/>
                        <a:t>20%</a:t>
                      </a:r>
                      <a:endParaRPr lang="ko-KR" alt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95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8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B4E11-1CAC-40F9-933E-6CE2E731CB29}"/>
              </a:ext>
            </a:extLst>
          </p:cNvPr>
          <p:cNvCxnSpPr>
            <a:cxnSpLocks/>
          </p:cNvCxnSpPr>
          <p:nvPr/>
        </p:nvCxnSpPr>
        <p:spPr>
          <a:xfrm flipV="1">
            <a:off x="247650" y="0"/>
            <a:ext cx="2343150" cy="6858002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C5A82-69F2-4769-9111-6E5D1125289F}"/>
              </a:ext>
            </a:extLst>
          </p:cNvPr>
          <p:cNvCxnSpPr>
            <a:cxnSpLocks/>
          </p:cNvCxnSpPr>
          <p:nvPr/>
        </p:nvCxnSpPr>
        <p:spPr>
          <a:xfrm flipH="1" flipV="1">
            <a:off x="1066800" y="1"/>
            <a:ext cx="5448300" cy="6857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8CCA9A-FDB0-407E-B541-88A4C541B438}"/>
              </a:ext>
            </a:extLst>
          </p:cNvPr>
          <p:cNvCxnSpPr>
            <a:cxnSpLocks/>
          </p:cNvCxnSpPr>
          <p:nvPr/>
        </p:nvCxnSpPr>
        <p:spPr>
          <a:xfrm>
            <a:off x="0" y="4572000"/>
            <a:ext cx="8782050" cy="2285999"/>
          </a:xfrm>
          <a:prstGeom prst="line">
            <a:avLst/>
          </a:prstGeom>
          <a:ln>
            <a:solidFill>
              <a:srgbClr val="3D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7FFF23-443B-47BF-9626-99A13C5C47DC}"/>
              </a:ext>
            </a:extLst>
          </p:cNvPr>
          <p:cNvSpPr txBox="1"/>
          <p:nvPr/>
        </p:nvSpPr>
        <p:spPr bwMode="auto">
          <a:xfrm>
            <a:off x="0" y="88720"/>
            <a:ext cx="1712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Lato Black" panose="020F0A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20108-5414-4A38-85DD-F5CAAB952FFC}"/>
              </a:ext>
            </a:extLst>
          </p:cNvPr>
          <p:cNvSpPr txBox="1"/>
          <p:nvPr/>
        </p:nvSpPr>
        <p:spPr bwMode="auto">
          <a:xfrm>
            <a:off x="76501" y="1128685"/>
            <a:ext cx="2769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이번 학기 </a:t>
            </a:r>
            <a:r>
              <a:rPr kumimoji="0" lang="ko-KR" altLang="en-US" sz="1400" b="0" i="0" u="none" strike="noStrike" kern="1200" cap="none" spc="300" normalizeH="0" baseline="0" noProof="0" dirty="0" err="1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주차별</a:t>
            </a:r>
            <a:r>
              <a:rPr kumimoji="0" lang="ko-KR" alt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2C7D88"/>
                </a:solidFill>
                <a:effectLst/>
                <a:uLnTx/>
                <a:uFillTx/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ko-KR" altLang="en-US" sz="1400" spc="300" dirty="0">
                <a:solidFill>
                  <a:srgbClr val="2C7D88"/>
                </a:solidFill>
                <a:latin typeface="Times New Roman" panose="02020603050405020304" pitchFamily="18" charset="0"/>
                <a:ea typeface="Lato Black" panose="020F0502020204030203" pitchFamily="34" charset="0"/>
                <a:cs typeface="Times New Roman" panose="02020603050405020304" pitchFamily="18" charset="0"/>
              </a:rPr>
              <a:t>계획 및 담당</a:t>
            </a:r>
            <a:endParaRPr kumimoji="0" lang="en-US" sz="1400" b="0" i="0" u="none" strike="noStrike" kern="1200" cap="none" spc="300" normalizeH="0" baseline="0" noProof="0" dirty="0">
              <a:ln>
                <a:noFill/>
              </a:ln>
              <a:solidFill>
                <a:srgbClr val="2C7D88"/>
              </a:solidFill>
              <a:effectLst/>
              <a:uLnTx/>
              <a:uFillTx/>
              <a:latin typeface="Times New Roman" panose="02020603050405020304" pitchFamily="18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그림 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A47091B6-4AB4-2358-E3E0-4E06FCE32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1" y="1651905"/>
            <a:ext cx="11507197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E79655-719F-4242-909A-6869ADD16A36}"/>
              </a:ext>
            </a:extLst>
          </p:cNvPr>
          <p:cNvSpPr/>
          <p:nvPr/>
        </p:nvSpPr>
        <p:spPr>
          <a:xfrm>
            <a:off x="0" y="0"/>
            <a:ext cx="12192000" cy="3615397"/>
          </a:xfrm>
          <a:prstGeom prst="rect">
            <a:avLst/>
          </a:prstGeom>
          <a:gradFill flip="none" rotWithShape="1">
            <a:gsLst>
              <a:gs pos="0">
                <a:srgbClr val="20537F">
                  <a:alpha val="80000"/>
                </a:srgbClr>
              </a:gs>
              <a:gs pos="50000">
                <a:srgbClr val="2C7D88">
                  <a:alpha val="80000"/>
                </a:srgbClr>
              </a:gs>
              <a:gs pos="100000">
                <a:srgbClr val="3DB692">
                  <a:alpha val="80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35EBC-83E4-4D1F-9B5C-03E7C0C58171}"/>
              </a:ext>
            </a:extLst>
          </p:cNvPr>
          <p:cNvSpPr txBox="1"/>
          <p:nvPr/>
        </p:nvSpPr>
        <p:spPr bwMode="auto">
          <a:xfrm>
            <a:off x="3034094" y="1480502"/>
            <a:ext cx="61238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Thank you for Attention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&amp;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i="1" dirty="0">
                <a:solidFill>
                  <a:schemeClr val="bg1"/>
                </a:solidFill>
                <a:latin typeface="Lato Black" panose="020F0A02020204030203" pitchFamily="34" charset="0"/>
                <a:ea typeface="Lato Black" panose="020F0502020204030203" pitchFamily="34" charset="0"/>
                <a:cs typeface="Times New Roman" panose="02020603050405020304" pitchFamily="18" charset="0"/>
              </a:rPr>
              <a:t>QNA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i="1" dirty="0">
              <a:solidFill>
                <a:schemeClr val="bg1"/>
              </a:solidFill>
              <a:latin typeface="Lato Black" panose="020F0A02020204030203" pitchFamily="34" charset="0"/>
              <a:ea typeface="Lato Black" panose="020F050202020403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D14EE-2F0D-41E5-BF91-F40C94AAA34A}"/>
              </a:ext>
            </a:extLst>
          </p:cNvPr>
          <p:cNvSpPr txBox="1"/>
          <p:nvPr/>
        </p:nvSpPr>
        <p:spPr>
          <a:xfrm>
            <a:off x="4399191" y="4528543"/>
            <a:ext cx="339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이상 발표 마치겠습니다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1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588</Words>
  <Application>Microsoft Office PowerPoint</Application>
  <PresentationFormat>와이드스크린</PresentationFormat>
  <Paragraphs>102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Gill Sans</vt:lpstr>
      <vt:lpstr>맑은 고딕</vt:lpstr>
      <vt:lpstr>Arial</vt:lpstr>
      <vt:lpstr>Calibri</vt:lpstr>
      <vt:lpstr>Lato</vt:lpstr>
      <vt:lpstr>Lato Black</vt:lpstr>
      <vt:lpstr>Lato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이성호</dc:creator>
  <cp:lastModifiedBy>성호 이</cp:lastModifiedBy>
  <cp:revision>61</cp:revision>
  <dcterms:created xsi:type="dcterms:W3CDTF">2023-06-10T08:48:32Z</dcterms:created>
  <dcterms:modified xsi:type="dcterms:W3CDTF">2023-09-25T09:00:35Z</dcterms:modified>
</cp:coreProperties>
</file>