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원준" initials="오원" lastIdx="3" clrIdx="0">
    <p:extLst>
      <p:ext uri="{19B8F6BF-5375-455C-9EA6-DF929625EA0E}">
        <p15:presenceInfo xmlns:p15="http://schemas.microsoft.com/office/powerpoint/2012/main" userId="9e7234f553a0e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92"/>
    <a:srgbClr val="3D6789"/>
    <a:srgbClr val="53B297"/>
    <a:srgbClr val="478990"/>
    <a:srgbClr val="0C5792"/>
    <a:srgbClr val="2C7D88"/>
    <a:srgbClr val="3A7BCE"/>
    <a:srgbClr val="08A2CE"/>
    <a:srgbClr val="E6E6E6"/>
    <a:srgbClr val="02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6650" autoAdjust="0"/>
  </p:normalViewPr>
  <p:slideViewPr>
    <p:cSldViewPr snapToGrid="0">
      <p:cViewPr varScale="1">
        <p:scale>
          <a:sx n="139" d="100"/>
          <a:sy n="139" d="100"/>
        </p:scale>
        <p:origin x="11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EF32-A8FB-4EDF-86B3-F277A64DDEA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FDAA-8198-4301-BF79-48B9BBA85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정의와 설계된 화면에 맞춰 서비스영역에 대해 제품정보</a:t>
            </a:r>
            <a:r>
              <a:rPr lang="en-US" altLang="ko-KR" dirty="0"/>
              <a:t>/</a:t>
            </a:r>
            <a:r>
              <a:rPr lang="ko-KR" altLang="en-US" dirty="0"/>
              <a:t>영양정보</a:t>
            </a:r>
            <a:r>
              <a:rPr lang="en-US" altLang="ko-KR" dirty="0"/>
              <a:t>/</a:t>
            </a:r>
            <a:r>
              <a:rPr lang="ko-KR" altLang="en-US" dirty="0"/>
              <a:t>유통기한으로 데이터 설계를 수행하였습니다</a:t>
            </a:r>
            <a:r>
              <a:rPr lang="en-US" altLang="ko-KR" dirty="0"/>
              <a:t>. </a:t>
            </a:r>
            <a:r>
              <a:rPr lang="ko-KR" altLang="en-US" dirty="0" err="1"/>
              <a:t>푸시알람의</a:t>
            </a:r>
            <a:r>
              <a:rPr lang="ko-KR" altLang="en-US" dirty="0"/>
              <a:t> 경우 구글 </a:t>
            </a:r>
            <a:r>
              <a:rPr lang="en-US" altLang="ko-KR" dirty="0" err="1"/>
              <a:t>fcm</a:t>
            </a:r>
            <a:r>
              <a:rPr lang="ko-KR" altLang="en-US" dirty="0"/>
              <a:t>을 활용할 예정이고 일정에 맞춰 데이터 설계를 추가로 진행할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앱에서 호출할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설계하였습니다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기본정보</a:t>
            </a:r>
            <a:r>
              <a:rPr lang="en-US" altLang="ko-KR" dirty="0"/>
              <a:t>/</a:t>
            </a:r>
            <a:r>
              <a:rPr lang="ko-KR" altLang="en-US" dirty="0"/>
              <a:t>상세정보 </a:t>
            </a:r>
            <a:r>
              <a:rPr lang="en-US" altLang="ko-KR" dirty="0"/>
              <a:t>: </a:t>
            </a:r>
            <a:r>
              <a:rPr lang="ko-KR" altLang="en-US" dirty="0"/>
              <a:t>각 화면에서 제품의 기본정보</a:t>
            </a:r>
            <a:r>
              <a:rPr lang="en-US" altLang="ko-KR" dirty="0"/>
              <a:t>, </a:t>
            </a:r>
            <a:r>
              <a:rPr lang="ko-KR" altLang="en-US" dirty="0"/>
              <a:t>상세정보를 바코드를 기반으로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영양정보 </a:t>
            </a:r>
            <a:r>
              <a:rPr lang="en-US" altLang="ko-KR" dirty="0"/>
              <a:t>: </a:t>
            </a:r>
            <a:r>
              <a:rPr lang="ko-KR" altLang="en-US" dirty="0"/>
              <a:t>동일하게 바코드를 기반으로 총 칼로리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 영양정보를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유통기한 조회 </a:t>
            </a:r>
            <a:r>
              <a:rPr lang="en-US" altLang="ko-KR" dirty="0"/>
              <a:t>: </a:t>
            </a:r>
            <a:r>
              <a:rPr lang="ko-KR" altLang="en-US" dirty="0"/>
              <a:t>제품 신고번호를 기반으로 제조업체에서 </a:t>
            </a:r>
            <a:r>
              <a:rPr lang="ko-KR" altLang="en-US" dirty="0" err="1"/>
              <a:t>식약처에</a:t>
            </a:r>
            <a:r>
              <a:rPr lang="ko-KR" altLang="en-US" dirty="0"/>
              <a:t> 신고한 권장유통기한을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제품목록 조회 </a:t>
            </a:r>
            <a:r>
              <a:rPr lang="en-US" altLang="ko-KR" dirty="0"/>
              <a:t>: </a:t>
            </a:r>
            <a:r>
              <a:rPr lang="ko-KR" altLang="en-US" dirty="0"/>
              <a:t>앱에서 등록 시 바코드</a:t>
            </a:r>
            <a:r>
              <a:rPr lang="en-US" altLang="ko-KR" dirty="0"/>
              <a:t>/</a:t>
            </a:r>
            <a:r>
              <a:rPr lang="ko-KR" altLang="en-US" dirty="0"/>
              <a:t>제품명을 활용해 제품목록을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권장 영양성분 요청 </a:t>
            </a:r>
            <a:r>
              <a:rPr lang="en-US" altLang="ko-KR" dirty="0"/>
              <a:t>: </a:t>
            </a:r>
            <a:r>
              <a:rPr lang="ko-KR" altLang="en-US" dirty="0" err="1"/>
              <a:t>미플린</a:t>
            </a:r>
            <a:r>
              <a:rPr lang="ko-KR" altLang="en-US" dirty="0"/>
              <a:t> 세인트 </a:t>
            </a:r>
            <a:r>
              <a:rPr lang="ko-KR" altLang="en-US" dirty="0" err="1"/>
              <a:t>지어공식을</a:t>
            </a:r>
            <a:r>
              <a:rPr lang="ko-KR" altLang="en-US" dirty="0"/>
              <a:t> 활용하여 </a:t>
            </a:r>
            <a:r>
              <a:rPr lang="ko-KR" altLang="en-US" dirty="0" err="1"/>
              <a:t>권장칼로리를</a:t>
            </a:r>
            <a:r>
              <a:rPr lang="ko-KR" altLang="en-US" dirty="0"/>
              <a:t> 계산하며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</a:t>
            </a:r>
            <a:r>
              <a:rPr lang="en-US" altLang="ko-KR" dirty="0"/>
              <a:t>, </a:t>
            </a:r>
            <a:r>
              <a:rPr lang="ko-KR" altLang="en-US" dirty="0"/>
              <a:t>나트륨 양의 경우 한국영양학회의 권장 섭취기준을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8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CA755A-427D-4F18-9A84-FC470D2C4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0 h 6858000"/>
              <a:gd name="connsiteX2" fmla="*/ 4457700 w 4457700"/>
              <a:gd name="connsiteY2" fmla="*/ 6858000 h 6858000"/>
              <a:gd name="connsiteX3" fmla="*/ 0 w 4457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0"/>
                </a:ln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FCC8D-3C66-4061-B242-D4CC0CA88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886" y="-4983"/>
            <a:ext cx="4006652" cy="6891116"/>
          </a:xfrm>
          <a:custGeom>
            <a:avLst/>
            <a:gdLst>
              <a:gd name="connsiteX0" fmla="*/ 2296872 w 4006652"/>
              <a:gd name="connsiteY0" fmla="*/ 3528939 h 6891116"/>
              <a:gd name="connsiteX1" fmla="*/ 3544677 w 4006652"/>
              <a:gd name="connsiteY1" fmla="*/ 6891116 h 6891116"/>
              <a:gd name="connsiteX2" fmla="*/ 1485167 w 4006652"/>
              <a:gd name="connsiteY2" fmla="*/ 6877049 h 6891116"/>
              <a:gd name="connsiteX3" fmla="*/ 1036317 w 4006652"/>
              <a:gd name="connsiteY3" fmla="*/ 0 h 6891116"/>
              <a:gd name="connsiteX4" fmla="*/ 2380171 w 4006652"/>
              <a:gd name="connsiteY4" fmla="*/ 14067 h 6891116"/>
              <a:gd name="connsiteX5" fmla="*/ 2515023 w 4006652"/>
              <a:gd name="connsiteY5" fmla="*/ 582787 h 6891116"/>
              <a:gd name="connsiteX6" fmla="*/ 2747889 w 4006652"/>
              <a:gd name="connsiteY6" fmla="*/ 0 h 6891116"/>
              <a:gd name="connsiteX7" fmla="*/ 2970335 w 4006652"/>
              <a:gd name="connsiteY7" fmla="*/ 3516 h 6891116"/>
              <a:gd name="connsiteX8" fmla="*/ 2674002 w 4006652"/>
              <a:gd name="connsiteY8" fmla="*/ 1253260 h 6891116"/>
              <a:gd name="connsiteX9" fmla="*/ 4006652 w 4006652"/>
              <a:gd name="connsiteY9" fmla="*/ 6873533 h 6891116"/>
              <a:gd name="connsiteX10" fmla="*/ 3784206 w 4006652"/>
              <a:gd name="connsiteY10" fmla="*/ 6877049 h 6891116"/>
              <a:gd name="connsiteX11" fmla="*/ 2250594 w 4006652"/>
              <a:gd name="connsiteY11" fmla="*/ 3038929 h 6891116"/>
              <a:gd name="connsiteX12" fmla="*/ 1343854 w 4006652"/>
              <a:gd name="connsiteY12" fmla="*/ 6862982 h 6891116"/>
              <a:gd name="connsiteX13" fmla="*/ 0 w 4006652"/>
              <a:gd name="connsiteY13" fmla="*/ 6877049 h 6891116"/>
              <a:gd name="connsiteX14" fmla="*/ 1892103 w 4006652"/>
              <a:gd name="connsiteY14" fmla="*/ 2141747 h 68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6652" h="6891116">
                <a:moveTo>
                  <a:pt x="2296872" y="3528939"/>
                </a:moveTo>
                <a:lnTo>
                  <a:pt x="3544677" y="6891116"/>
                </a:lnTo>
                <a:lnTo>
                  <a:pt x="1485167" y="6877049"/>
                </a:lnTo>
                <a:close/>
                <a:moveTo>
                  <a:pt x="1036317" y="0"/>
                </a:moveTo>
                <a:lnTo>
                  <a:pt x="2380171" y="14067"/>
                </a:lnTo>
                <a:lnTo>
                  <a:pt x="2515023" y="582787"/>
                </a:lnTo>
                <a:lnTo>
                  <a:pt x="2747889" y="0"/>
                </a:lnTo>
                <a:lnTo>
                  <a:pt x="2970335" y="3516"/>
                </a:lnTo>
                <a:lnTo>
                  <a:pt x="2674002" y="1253260"/>
                </a:lnTo>
                <a:lnTo>
                  <a:pt x="4006652" y="6873533"/>
                </a:lnTo>
                <a:lnTo>
                  <a:pt x="3784206" y="6877049"/>
                </a:lnTo>
                <a:lnTo>
                  <a:pt x="2250594" y="3038929"/>
                </a:lnTo>
                <a:lnTo>
                  <a:pt x="1343854" y="6862982"/>
                </a:lnTo>
                <a:lnTo>
                  <a:pt x="0" y="6877049"/>
                </a:lnTo>
                <a:lnTo>
                  <a:pt x="1892103" y="2141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6B0033-0F47-463D-A3EB-14B6B1CA72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9049" y="337245"/>
            <a:ext cx="1371922" cy="3232870"/>
          </a:xfrm>
          <a:custGeom>
            <a:avLst/>
            <a:gdLst>
              <a:gd name="connsiteX0" fmla="*/ 25708 w 1371922"/>
              <a:gd name="connsiteY0" fmla="*/ 0 h 3232870"/>
              <a:gd name="connsiteX1" fmla="*/ 1371922 w 1371922"/>
              <a:gd name="connsiteY1" fmla="*/ 1307691 h 3232870"/>
              <a:gd name="connsiteX2" fmla="*/ 0 w 1371922"/>
              <a:gd name="connsiteY2" fmla="*/ 3232870 h 323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22" h="3232870">
                <a:moveTo>
                  <a:pt x="25708" y="0"/>
                </a:moveTo>
                <a:lnTo>
                  <a:pt x="1371922" y="1307691"/>
                </a:lnTo>
                <a:lnTo>
                  <a:pt x="0" y="3232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D612E1-FAC0-424E-8F62-9072A2A51129}"/>
              </a:ext>
            </a:extLst>
          </p:cNvPr>
          <p:cNvSpPr/>
          <p:nvPr userDrawn="1"/>
        </p:nvSpPr>
        <p:spPr>
          <a:xfrm>
            <a:off x="2446986" y="0"/>
            <a:ext cx="4881093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D10884-2F4F-4281-9AB0-098B5534E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9111" y="1198846"/>
            <a:ext cx="3223821" cy="2213529"/>
          </a:xfrm>
          <a:custGeom>
            <a:avLst/>
            <a:gdLst>
              <a:gd name="connsiteX0" fmla="*/ 0 w 3223821"/>
              <a:gd name="connsiteY0" fmla="*/ 0 h 2213529"/>
              <a:gd name="connsiteX1" fmla="*/ 431463 w 3223821"/>
              <a:gd name="connsiteY1" fmla="*/ 0 h 2213529"/>
              <a:gd name="connsiteX2" fmla="*/ 543127 w 3223821"/>
              <a:gd name="connsiteY2" fmla="*/ 30385 h 2213529"/>
              <a:gd name="connsiteX3" fmla="*/ 601618 w 3223821"/>
              <a:gd name="connsiteY3" fmla="*/ 110904 h 2213529"/>
              <a:gd name="connsiteX4" fmla="*/ 905465 w 3223821"/>
              <a:gd name="connsiteY4" fmla="*/ 1265525 h 2213529"/>
              <a:gd name="connsiteX5" fmla="*/ 935850 w 3223821"/>
              <a:gd name="connsiteY5" fmla="*/ 1385545 h 2213529"/>
              <a:gd name="connsiteX6" fmla="*/ 958639 w 3223821"/>
              <a:gd name="connsiteY6" fmla="*/ 1519238 h 2213529"/>
              <a:gd name="connsiteX7" fmla="*/ 992062 w 3223821"/>
              <a:gd name="connsiteY7" fmla="*/ 1384785 h 2213529"/>
              <a:gd name="connsiteX8" fmla="*/ 1027004 w 3223821"/>
              <a:gd name="connsiteY8" fmla="*/ 1265525 h 2213529"/>
              <a:gd name="connsiteX9" fmla="*/ 1385544 w 3223821"/>
              <a:gd name="connsiteY9" fmla="*/ 110904 h 2213529"/>
              <a:gd name="connsiteX10" fmla="*/ 1444035 w 3223821"/>
              <a:gd name="connsiteY10" fmla="*/ 34183 h 2213529"/>
              <a:gd name="connsiteX11" fmla="*/ 1552660 w 3223821"/>
              <a:gd name="connsiteY11" fmla="*/ 0 h 2213529"/>
              <a:gd name="connsiteX12" fmla="*/ 1704584 w 3223821"/>
              <a:gd name="connsiteY12" fmla="*/ 0 h 2213529"/>
              <a:gd name="connsiteX13" fmla="*/ 1814729 w 3223821"/>
              <a:gd name="connsiteY13" fmla="*/ 29625 h 2213529"/>
              <a:gd name="connsiteX14" fmla="*/ 1874739 w 3223821"/>
              <a:gd name="connsiteY14" fmla="*/ 110904 h 2213529"/>
              <a:gd name="connsiteX15" fmla="*/ 2230240 w 3223821"/>
              <a:gd name="connsiteY15" fmla="*/ 1265525 h 2213529"/>
              <a:gd name="connsiteX16" fmla="*/ 2265183 w 3223821"/>
              <a:gd name="connsiteY16" fmla="*/ 1378708 h 2213529"/>
              <a:gd name="connsiteX17" fmla="*/ 2297087 w 3223821"/>
              <a:gd name="connsiteY17" fmla="*/ 1507084 h 2213529"/>
              <a:gd name="connsiteX18" fmla="*/ 2322154 w 3223821"/>
              <a:gd name="connsiteY18" fmla="*/ 1379468 h 2213529"/>
              <a:gd name="connsiteX19" fmla="*/ 2348741 w 3223821"/>
              <a:gd name="connsiteY19" fmla="*/ 1265525 h 2213529"/>
              <a:gd name="connsiteX20" fmla="*/ 2652588 w 3223821"/>
              <a:gd name="connsiteY20" fmla="*/ 110904 h 2213529"/>
              <a:gd name="connsiteX21" fmla="*/ 2710319 w 3223821"/>
              <a:gd name="connsiteY21" fmla="*/ 33423 h 2213529"/>
              <a:gd name="connsiteX22" fmla="*/ 2819704 w 3223821"/>
              <a:gd name="connsiteY22" fmla="*/ 0 h 2213529"/>
              <a:gd name="connsiteX23" fmla="*/ 3223821 w 3223821"/>
              <a:gd name="connsiteY23" fmla="*/ 0 h 2213529"/>
              <a:gd name="connsiteX24" fmla="*/ 2540165 w 3223821"/>
              <a:gd name="connsiteY24" fmla="*/ 2213529 h 2213529"/>
              <a:gd name="connsiteX25" fmla="*/ 2075278 w 3223821"/>
              <a:gd name="connsiteY25" fmla="*/ 2213529 h 2213529"/>
              <a:gd name="connsiteX26" fmla="*/ 1659007 w 3223821"/>
              <a:gd name="connsiteY26" fmla="*/ 841658 h 2213529"/>
              <a:gd name="connsiteX27" fmla="*/ 1636978 w 3223821"/>
              <a:gd name="connsiteY27" fmla="*/ 771773 h 2213529"/>
              <a:gd name="connsiteX28" fmla="*/ 1614949 w 3223821"/>
              <a:gd name="connsiteY28" fmla="*/ 691253 h 2213529"/>
              <a:gd name="connsiteX29" fmla="*/ 1592920 w 3223821"/>
              <a:gd name="connsiteY29" fmla="*/ 771773 h 2213529"/>
              <a:gd name="connsiteX30" fmla="*/ 1570891 w 3223821"/>
              <a:gd name="connsiteY30" fmla="*/ 841658 h 2213529"/>
              <a:gd name="connsiteX31" fmla="*/ 1148543 w 3223821"/>
              <a:gd name="connsiteY31" fmla="*/ 2213529 h 2213529"/>
              <a:gd name="connsiteX32" fmla="*/ 683656 w 3223821"/>
              <a:gd name="connsiteY32" fmla="*/ 2213529 h 221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821" h="2213529">
                <a:moveTo>
                  <a:pt x="0" y="0"/>
                </a:moveTo>
                <a:lnTo>
                  <a:pt x="431463" y="0"/>
                </a:lnTo>
                <a:cubicBezTo>
                  <a:pt x="476027" y="0"/>
                  <a:pt x="513249" y="10128"/>
                  <a:pt x="543127" y="30385"/>
                </a:cubicBezTo>
                <a:cubicBezTo>
                  <a:pt x="573005" y="50641"/>
                  <a:pt x="592502" y="77481"/>
                  <a:pt x="601618" y="110904"/>
                </a:cubicBezTo>
                <a:lnTo>
                  <a:pt x="905465" y="1265525"/>
                </a:lnTo>
                <a:cubicBezTo>
                  <a:pt x="915593" y="1302999"/>
                  <a:pt x="925722" y="1343006"/>
                  <a:pt x="935850" y="1385545"/>
                </a:cubicBezTo>
                <a:cubicBezTo>
                  <a:pt x="945978" y="1428083"/>
                  <a:pt x="953574" y="1472648"/>
                  <a:pt x="958639" y="1519238"/>
                </a:cubicBezTo>
                <a:cubicBezTo>
                  <a:pt x="968767" y="1471635"/>
                  <a:pt x="979908" y="1426817"/>
                  <a:pt x="992062" y="1384785"/>
                </a:cubicBezTo>
                <a:cubicBezTo>
                  <a:pt x="1004216" y="1342753"/>
                  <a:pt x="1015863" y="1302999"/>
                  <a:pt x="1027004" y="1265525"/>
                </a:cubicBezTo>
                <a:lnTo>
                  <a:pt x="1385544" y="110904"/>
                </a:lnTo>
                <a:cubicBezTo>
                  <a:pt x="1394660" y="82545"/>
                  <a:pt x="1414156" y="56972"/>
                  <a:pt x="1444035" y="34183"/>
                </a:cubicBezTo>
                <a:cubicBezTo>
                  <a:pt x="1473913" y="11394"/>
                  <a:pt x="1510122" y="0"/>
                  <a:pt x="1552660" y="0"/>
                </a:cubicBezTo>
                <a:lnTo>
                  <a:pt x="1704584" y="0"/>
                </a:lnTo>
                <a:cubicBezTo>
                  <a:pt x="1749148" y="0"/>
                  <a:pt x="1785863" y="9875"/>
                  <a:pt x="1814729" y="29625"/>
                </a:cubicBezTo>
                <a:cubicBezTo>
                  <a:pt x="1843594" y="49375"/>
                  <a:pt x="1863598" y="76468"/>
                  <a:pt x="1874739" y="110904"/>
                </a:cubicBezTo>
                <a:lnTo>
                  <a:pt x="2230240" y="1265525"/>
                </a:lnTo>
                <a:cubicBezTo>
                  <a:pt x="2241381" y="1300974"/>
                  <a:pt x="2253029" y="1338702"/>
                  <a:pt x="2265183" y="1378708"/>
                </a:cubicBezTo>
                <a:cubicBezTo>
                  <a:pt x="2277337" y="1418715"/>
                  <a:pt x="2287971" y="1461507"/>
                  <a:pt x="2297087" y="1507084"/>
                </a:cubicBezTo>
                <a:cubicBezTo>
                  <a:pt x="2305189" y="1462519"/>
                  <a:pt x="2313545" y="1419981"/>
                  <a:pt x="2322154" y="1379468"/>
                </a:cubicBezTo>
                <a:cubicBezTo>
                  <a:pt x="2330763" y="1338955"/>
                  <a:pt x="2339625" y="1300974"/>
                  <a:pt x="2348741" y="1265525"/>
                </a:cubicBezTo>
                <a:lnTo>
                  <a:pt x="2652588" y="110904"/>
                </a:lnTo>
                <a:cubicBezTo>
                  <a:pt x="2660691" y="81532"/>
                  <a:pt x="2679935" y="55706"/>
                  <a:pt x="2710319" y="33423"/>
                </a:cubicBezTo>
                <a:cubicBezTo>
                  <a:pt x="2740704" y="11141"/>
                  <a:pt x="2777166" y="0"/>
                  <a:pt x="2819704" y="0"/>
                </a:cubicBezTo>
                <a:lnTo>
                  <a:pt x="3223821" y="0"/>
                </a:lnTo>
                <a:lnTo>
                  <a:pt x="2540165" y="2213529"/>
                </a:lnTo>
                <a:lnTo>
                  <a:pt x="2075278" y="2213529"/>
                </a:lnTo>
                <a:lnTo>
                  <a:pt x="1659007" y="841658"/>
                </a:lnTo>
                <a:cubicBezTo>
                  <a:pt x="1651917" y="820388"/>
                  <a:pt x="1644574" y="797093"/>
                  <a:pt x="1636978" y="771773"/>
                </a:cubicBezTo>
                <a:cubicBezTo>
                  <a:pt x="1629382" y="746452"/>
                  <a:pt x="1622039" y="719612"/>
                  <a:pt x="1614949" y="691253"/>
                </a:cubicBezTo>
                <a:cubicBezTo>
                  <a:pt x="1607859" y="719612"/>
                  <a:pt x="1600516" y="746452"/>
                  <a:pt x="1592920" y="771773"/>
                </a:cubicBezTo>
                <a:cubicBezTo>
                  <a:pt x="1585324" y="797093"/>
                  <a:pt x="1577981" y="820388"/>
                  <a:pt x="1570891" y="841658"/>
                </a:cubicBezTo>
                <a:lnTo>
                  <a:pt x="1148543" y="2213529"/>
                </a:lnTo>
                <a:lnTo>
                  <a:pt x="683656" y="2213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887FF-4DA0-413E-8373-F398DE0DD385}"/>
              </a:ext>
            </a:extLst>
          </p:cNvPr>
          <p:cNvSpPr/>
          <p:nvPr userDrawn="1"/>
        </p:nvSpPr>
        <p:spPr>
          <a:xfrm>
            <a:off x="0" y="0"/>
            <a:ext cx="6096000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72F27E-9450-457A-8799-D5FEDA13A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288" y="1127516"/>
            <a:ext cx="1671189" cy="2434834"/>
          </a:xfrm>
          <a:custGeom>
            <a:avLst/>
            <a:gdLst/>
            <a:ahLst/>
            <a:cxnLst/>
            <a:rect l="l" t="t" r="r" b="b"/>
            <a:pathLst>
              <a:path w="1075668" h="1567191">
                <a:moveTo>
                  <a:pt x="585197" y="0"/>
                </a:moveTo>
                <a:cubicBezTo>
                  <a:pt x="632210" y="0"/>
                  <a:pt x="677994" y="3684"/>
                  <a:pt x="722550" y="11052"/>
                </a:cubicBezTo>
                <a:cubicBezTo>
                  <a:pt x="767107" y="18419"/>
                  <a:pt x="809383" y="29295"/>
                  <a:pt x="849378" y="43679"/>
                </a:cubicBezTo>
                <a:cubicBezTo>
                  <a:pt x="889374" y="58064"/>
                  <a:pt x="926738" y="75255"/>
                  <a:pt x="961471" y="95253"/>
                </a:cubicBezTo>
                <a:cubicBezTo>
                  <a:pt x="996204" y="115250"/>
                  <a:pt x="1027253" y="137879"/>
                  <a:pt x="1054618" y="163140"/>
                </a:cubicBezTo>
                <a:lnTo>
                  <a:pt x="966207" y="328384"/>
                </a:lnTo>
                <a:cubicBezTo>
                  <a:pt x="955682" y="345224"/>
                  <a:pt x="944631" y="357854"/>
                  <a:pt x="933053" y="366275"/>
                </a:cubicBezTo>
                <a:cubicBezTo>
                  <a:pt x="921475" y="374695"/>
                  <a:pt x="906565" y="378905"/>
                  <a:pt x="888321" y="378905"/>
                </a:cubicBezTo>
                <a:cubicBezTo>
                  <a:pt x="872183" y="378905"/>
                  <a:pt x="854816" y="373818"/>
                  <a:pt x="836222" y="363643"/>
                </a:cubicBezTo>
                <a:cubicBezTo>
                  <a:pt x="817627" y="353469"/>
                  <a:pt x="796577" y="342067"/>
                  <a:pt x="773071" y="329437"/>
                </a:cubicBezTo>
                <a:cubicBezTo>
                  <a:pt x="749565" y="316807"/>
                  <a:pt x="722726" y="305404"/>
                  <a:pt x="692554" y="295230"/>
                </a:cubicBezTo>
                <a:cubicBezTo>
                  <a:pt x="662382" y="285056"/>
                  <a:pt x="628000" y="279968"/>
                  <a:pt x="589407" y="279968"/>
                </a:cubicBezTo>
                <a:cubicBezTo>
                  <a:pt x="522748" y="279968"/>
                  <a:pt x="473105" y="294178"/>
                  <a:pt x="440477" y="322595"/>
                </a:cubicBezTo>
                <a:cubicBezTo>
                  <a:pt x="407849" y="351013"/>
                  <a:pt x="391535" y="389430"/>
                  <a:pt x="391535" y="437845"/>
                </a:cubicBezTo>
                <a:cubicBezTo>
                  <a:pt x="391535" y="468719"/>
                  <a:pt x="401359" y="494330"/>
                  <a:pt x="421005" y="514679"/>
                </a:cubicBezTo>
                <a:cubicBezTo>
                  <a:pt x="440652" y="535027"/>
                  <a:pt x="466439" y="552569"/>
                  <a:pt x="498365" y="567304"/>
                </a:cubicBezTo>
                <a:cubicBezTo>
                  <a:pt x="530291" y="582040"/>
                  <a:pt x="566778" y="595547"/>
                  <a:pt x="607826" y="607826"/>
                </a:cubicBezTo>
                <a:cubicBezTo>
                  <a:pt x="648874" y="620105"/>
                  <a:pt x="690799" y="633788"/>
                  <a:pt x="733602" y="648874"/>
                </a:cubicBezTo>
                <a:cubicBezTo>
                  <a:pt x="776404" y="663960"/>
                  <a:pt x="818329" y="681677"/>
                  <a:pt x="859377" y="702026"/>
                </a:cubicBezTo>
                <a:cubicBezTo>
                  <a:pt x="900425" y="722375"/>
                  <a:pt x="936912" y="748337"/>
                  <a:pt x="968838" y="779912"/>
                </a:cubicBezTo>
                <a:cubicBezTo>
                  <a:pt x="1000764" y="811487"/>
                  <a:pt x="1026551" y="849904"/>
                  <a:pt x="1046198" y="895162"/>
                </a:cubicBezTo>
                <a:cubicBezTo>
                  <a:pt x="1065845" y="940420"/>
                  <a:pt x="1075668" y="994975"/>
                  <a:pt x="1075668" y="1058828"/>
                </a:cubicBezTo>
                <a:cubicBezTo>
                  <a:pt x="1075668" y="1129697"/>
                  <a:pt x="1063389" y="1196005"/>
                  <a:pt x="1038830" y="1257753"/>
                </a:cubicBezTo>
                <a:cubicBezTo>
                  <a:pt x="1014272" y="1319500"/>
                  <a:pt x="978662" y="1373354"/>
                  <a:pt x="932000" y="1419313"/>
                </a:cubicBezTo>
                <a:cubicBezTo>
                  <a:pt x="885339" y="1465273"/>
                  <a:pt x="827802" y="1501409"/>
                  <a:pt x="759388" y="1527722"/>
                </a:cubicBezTo>
                <a:cubicBezTo>
                  <a:pt x="690975" y="1554035"/>
                  <a:pt x="613264" y="1567191"/>
                  <a:pt x="526257" y="1567191"/>
                </a:cubicBezTo>
                <a:cubicBezTo>
                  <a:pt x="478543" y="1567191"/>
                  <a:pt x="429952" y="1562280"/>
                  <a:pt x="380484" y="1552456"/>
                </a:cubicBezTo>
                <a:cubicBezTo>
                  <a:pt x="331016" y="1542633"/>
                  <a:pt x="283126" y="1528775"/>
                  <a:pt x="236816" y="1510882"/>
                </a:cubicBezTo>
                <a:cubicBezTo>
                  <a:pt x="190505" y="1492989"/>
                  <a:pt x="147001" y="1471764"/>
                  <a:pt x="106304" y="1447205"/>
                </a:cubicBezTo>
                <a:cubicBezTo>
                  <a:pt x="65607" y="1422646"/>
                  <a:pt x="30172" y="1395281"/>
                  <a:pt x="0" y="1365109"/>
                </a:cubicBezTo>
                <a:lnTo>
                  <a:pt x="105252" y="1198812"/>
                </a:lnTo>
                <a:cubicBezTo>
                  <a:pt x="113672" y="1186884"/>
                  <a:pt x="124723" y="1176885"/>
                  <a:pt x="138406" y="1168815"/>
                </a:cubicBezTo>
                <a:cubicBezTo>
                  <a:pt x="152088" y="1160746"/>
                  <a:pt x="166999" y="1156712"/>
                  <a:pt x="183138" y="1156712"/>
                </a:cubicBezTo>
                <a:cubicBezTo>
                  <a:pt x="204188" y="1156712"/>
                  <a:pt x="225414" y="1163377"/>
                  <a:pt x="246815" y="1176709"/>
                </a:cubicBezTo>
                <a:cubicBezTo>
                  <a:pt x="268216" y="1190041"/>
                  <a:pt x="292423" y="1204776"/>
                  <a:pt x="319438" y="1220915"/>
                </a:cubicBezTo>
                <a:cubicBezTo>
                  <a:pt x="346452" y="1237053"/>
                  <a:pt x="377502" y="1251788"/>
                  <a:pt x="412585" y="1265120"/>
                </a:cubicBezTo>
                <a:cubicBezTo>
                  <a:pt x="447669" y="1278452"/>
                  <a:pt x="489068" y="1285118"/>
                  <a:pt x="536782" y="1285118"/>
                </a:cubicBezTo>
                <a:cubicBezTo>
                  <a:pt x="601336" y="1285118"/>
                  <a:pt x="651506" y="1270909"/>
                  <a:pt x="687291" y="1242491"/>
                </a:cubicBezTo>
                <a:cubicBezTo>
                  <a:pt x="723077" y="1214073"/>
                  <a:pt x="740969" y="1168991"/>
                  <a:pt x="740969" y="1107243"/>
                </a:cubicBezTo>
                <a:cubicBezTo>
                  <a:pt x="740969" y="1071458"/>
                  <a:pt x="731146" y="1042338"/>
                  <a:pt x="711499" y="1019885"/>
                </a:cubicBezTo>
                <a:cubicBezTo>
                  <a:pt x="691852" y="997431"/>
                  <a:pt x="666065" y="978837"/>
                  <a:pt x="634139" y="964102"/>
                </a:cubicBezTo>
                <a:cubicBezTo>
                  <a:pt x="602213" y="949366"/>
                  <a:pt x="565901" y="936386"/>
                  <a:pt x="525204" y="925159"/>
                </a:cubicBezTo>
                <a:cubicBezTo>
                  <a:pt x="484507" y="913932"/>
                  <a:pt x="442757" y="901477"/>
                  <a:pt x="399955" y="887794"/>
                </a:cubicBezTo>
                <a:cubicBezTo>
                  <a:pt x="357153" y="874112"/>
                  <a:pt x="315403" y="857272"/>
                  <a:pt x="274706" y="837274"/>
                </a:cubicBezTo>
                <a:cubicBezTo>
                  <a:pt x="234009" y="817276"/>
                  <a:pt x="197697" y="790963"/>
                  <a:pt x="165771" y="758335"/>
                </a:cubicBezTo>
                <a:cubicBezTo>
                  <a:pt x="133845" y="725708"/>
                  <a:pt x="108058" y="685010"/>
                  <a:pt x="88411" y="636244"/>
                </a:cubicBezTo>
                <a:cubicBezTo>
                  <a:pt x="68765" y="587478"/>
                  <a:pt x="58941" y="527309"/>
                  <a:pt x="58941" y="455738"/>
                </a:cubicBezTo>
                <a:cubicBezTo>
                  <a:pt x="58941" y="398201"/>
                  <a:pt x="70519" y="342067"/>
                  <a:pt x="93674" y="287336"/>
                </a:cubicBezTo>
                <a:cubicBezTo>
                  <a:pt x="116829" y="232606"/>
                  <a:pt x="150861" y="183839"/>
                  <a:pt x="195768" y="141037"/>
                </a:cubicBezTo>
                <a:cubicBezTo>
                  <a:pt x="240675" y="98235"/>
                  <a:pt x="295756" y="64028"/>
                  <a:pt x="361012" y="38417"/>
                </a:cubicBezTo>
                <a:cubicBezTo>
                  <a:pt x="426268" y="12806"/>
                  <a:pt x="500996" y="0"/>
                  <a:pt x="5851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C47DB-40E8-44E6-BE18-DF6C657F43BF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4556F-1FC6-4F84-966C-46F5E5452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" y="725714"/>
            <a:ext cx="4700877" cy="6132286"/>
          </a:xfrm>
          <a:prstGeom prst="rect">
            <a:avLst/>
          </a:prstGeom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A129447-5461-453D-A4B6-C3F1966C9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1600" y="1363663"/>
            <a:ext cx="2017713" cy="3687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5A3D75-C941-42EA-9D50-E12DEA61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29" y="0"/>
            <a:ext cx="3090863" cy="6858000"/>
          </a:xfrm>
          <a:custGeom>
            <a:avLst/>
            <a:gdLst>
              <a:gd name="connsiteX0" fmla="*/ 0 w 3090863"/>
              <a:gd name="connsiteY0" fmla="*/ 0 h 6858000"/>
              <a:gd name="connsiteX1" fmla="*/ 3090863 w 3090863"/>
              <a:gd name="connsiteY1" fmla="*/ 0 h 6858000"/>
              <a:gd name="connsiteX2" fmla="*/ 3090863 w 3090863"/>
              <a:gd name="connsiteY2" fmla="*/ 6858000 h 6858000"/>
              <a:gd name="connsiteX3" fmla="*/ 0 w 30908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863" h="6858000">
                <a:moveTo>
                  <a:pt x="0" y="0"/>
                </a:moveTo>
                <a:lnTo>
                  <a:pt x="3090863" y="0"/>
                </a:lnTo>
                <a:lnTo>
                  <a:pt x="3090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922D-A4A7-4E50-BD37-AA15F922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48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  <p:sldLayoutId id="2147483681" r:id="rId3"/>
    <p:sldLayoutId id="2147483680" r:id="rId4"/>
    <p:sldLayoutId id="2147483679" r:id="rId5"/>
    <p:sldLayoutId id="2147483676" r:id="rId6"/>
    <p:sldLayoutId id="2147483672" r:id="rId7"/>
    <p:sldLayoutId id="2147483662" r:id="rId8"/>
    <p:sldLayoutId id="2147483670" r:id="rId9"/>
    <p:sldLayoutId id="2147483660" r:id="rId10"/>
    <p:sldLayoutId id="2147483659" r:id="rId11"/>
    <p:sldLayoutId id="2147483658" r:id="rId12"/>
    <p:sldLayoutId id="2147483657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DA2F9-1CE5-2BE0-DC79-B0C99271AB3A}"/>
              </a:ext>
            </a:extLst>
          </p:cNvPr>
          <p:cNvSpPr txBox="1"/>
          <p:nvPr/>
        </p:nvSpPr>
        <p:spPr>
          <a:xfrm>
            <a:off x="2843314" y="5178536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설계</a:t>
            </a:r>
            <a:r>
              <a:rPr lang="en-US" altLang="ko-KR" dirty="0"/>
              <a:t>(</a:t>
            </a:r>
            <a:r>
              <a:rPr lang="ko-KR" altLang="en-US" dirty="0"/>
              <a:t>논리 </a:t>
            </a:r>
            <a:r>
              <a:rPr lang="en-US" altLang="ko-KR" dirty="0"/>
              <a:t>ERD)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3792D7-4CAB-2ED3-4E9D-AF8822F6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54333"/>
              </p:ext>
            </p:extLst>
          </p:nvPr>
        </p:nvGraphicFramePr>
        <p:xfrm>
          <a:off x="6565392" y="2132111"/>
          <a:ext cx="4768596" cy="228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687">
                  <a:extLst>
                    <a:ext uri="{9D8B030D-6E8A-4147-A177-3AD203B41FA5}">
                      <a16:colId xmlns:a16="http://schemas.microsoft.com/office/drawing/2014/main" val="2242452483"/>
                    </a:ext>
                  </a:extLst>
                </a:gridCol>
                <a:gridCol w="3548909">
                  <a:extLst>
                    <a:ext uri="{9D8B030D-6E8A-4147-A177-3AD203B41FA5}">
                      <a16:colId xmlns:a16="http://schemas.microsoft.com/office/drawing/2014/main" val="3291910129"/>
                    </a:ext>
                  </a:extLst>
                </a:gridCol>
              </a:tblGrid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기능명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URL(</a:t>
                      </a:r>
                      <a:r>
                        <a:rPr lang="ko-KR" altLang="en-US" sz="1000" kern="100" dirty="0">
                          <a:effectLst/>
                        </a:rPr>
                        <a:t>예시</a:t>
                      </a:r>
                      <a:r>
                        <a:rPr lang="en-US" altLang="ko-KR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03841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기본정보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/search/basicinfo?bar_cd=XXXXXXXXXXXXX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560365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상세정보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/search/detailinfo?bar_cd=XXXXXXXXXXXXX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51438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영양정보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nutriinfo?bar_cd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XXXXXXXXXXXXX&amp;prod_name</a:t>
                      </a:r>
                      <a:r>
                        <a:rPr lang="en-US" sz="1000" kern="100" dirty="0">
                          <a:effectLst/>
                        </a:rPr>
                        <a:t>=XXXX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4115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유통기한 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expiredate?bar_cd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550139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제품목록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barcode?bar_cd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97044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권장 영양성분 요청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/nutrition/</a:t>
                      </a:r>
                      <a:r>
                        <a:rPr lang="en-US" sz="1000" kern="100" dirty="0" err="1">
                          <a:effectLst/>
                        </a:rPr>
                        <a:t>recommendation?gender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X&amp;age</a:t>
                      </a:r>
                      <a:r>
                        <a:rPr lang="en-US" sz="1000" kern="100" dirty="0">
                          <a:effectLst/>
                        </a:rPr>
                        <a:t>=XX&amp; height=</a:t>
                      </a:r>
                      <a:r>
                        <a:rPr lang="en-US" sz="1000" kern="100" dirty="0" err="1">
                          <a:effectLst/>
                        </a:rPr>
                        <a:t>XXX&amp;weight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XXX&amp;activity-level</a:t>
                      </a:r>
                      <a:r>
                        <a:rPr lang="en-US" sz="1000" kern="100" dirty="0">
                          <a:effectLst/>
                        </a:rPr>
                        <a:t>=X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80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C2AAE-FD8C-9593-4A0C-09358036D5BA}"/>
              </a:ext>
            </a:extLst>
          </p:cNvPr>
          <p:cNvSpPr txBox="1"/>
          <p:nvPr/>
        </p:nvSpPr>
        <p:spPr>
          <a:xfrm>
            <a:off x="8334757" y="4495522"/>
            <a:ext cx="155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DE98D7-4768-CBC0-F43E-497865B3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27" y="1529219"/>
            <a:ext cx="3875929" cy="34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240</Words>
  <Application>Microsoft Office PowerPoint</Application>
  <PresentationFormat>와이드스크린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Lato Black</vt:lpstr>
      <vt:lpstr>Times New Roman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Cho Seong-beom</cp:lastModifiedBy>
  <cp:revision>513</cp:revision>
  <dcterms:created xsi:type="dcterms:W3CDTF">2018-02-15T12:13:41Z</dcterms:created>
  <dcterms:modified xsi:type="dcterms:W3CDTF">2023-05-14T12:31:50Z</dcterms:modified>
</cp:coreProperties>
</file>