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305" r:id="rId3"/>
    <p:sldId id="262" r:id="rId4"/>
    <p:sldId id="327" r:id="rId5"/>
    <p:sldId id="318" r:id="rId6"/>
    <p:sldId id="334" r:id="rId7"/>
    <p:sldId id="332" r:id="rId8"/>
    <p:sldId id="333" r:id="rId9"/>
    <p:sldId id="326" r:id="rId10"/>
    <p:sldId id="33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 원준" initials="오원" lastIdx="3" clrIdx="0">
    <p:extLst>
      <p:ext uri="{19B8F6BF-5375-455C-9EA6-DF929625EA0E}">
        <p15:presenceInfo xmlns:p15="http://schemas.microsoft.com/office/powerpoint/2012/main" userId="9e7234f553a0ec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692"/>
    <a:srgbClr val="3D6789"/>
    <a:srgbClr val="53B297"/>
    <a:srgbClr val="478990"/>
    <a:srgbClr val="0C5792"/>
    <a:srgbClr val="2C7D88"/>
    <a:srgbClr val="3A7BCE"/>
    <a:srgbClr val="08A2CE"/>
    <a:srgbClr val="E6E6E6"/>
    <a:srgbClr val="02C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6650" autoAdjust="0"/>
  </p:normalViewPr>
  <p:slideViewPr>
    <p:cSldViewPr snapToGrid="0">
      <p:cViewPr varScale="1">
        <p:scale>
          <a:sx n="65" d="100"/>
          <a:sy n="65" d="100"/>
        </p:scale>
        <p:origin x="44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0EF32-A8FB-4EDF-86B3-F277A64DDEA5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AFDAA-8198-4301-BF79-48B9BBA85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2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 err="1"/>
              <a:t>캡스톤디자인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조 발표를 맡은 </a:t>
            </a:r>
            <a:r>
              <a:rPr lang="en-US" altLang="ko-KR" dirty="0"/>
              <a:t>XXX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73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</a:t>
            </a:r>
            <a:r>
              <a:rPr lang="en-US" altLang="ko-KR" dirty="0"/>
              <a:t>Progress Report </a:t>
            </a:r>
            <a:r>
              <a:rPr lang="ko-KR" altLang="en-US" dirty="0"/>
              <a:t>이후 진행상황입니다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데이터 </a:t>
            </a:r>
            <a:r>
              <a:rPr lang="en-US" altLang="ko-KR" dirty="0"/>
              <a:t>API</a:t>
            </a:r>
            <a:r>
              <a:rPr lang="ko-KR" altLang="en-US" dirty="0"/>
              <a:t>쪽 부분과 비교하며 확인해본 결과 기본 키인 바코드가 없다는 것을 알게 되어 추가하였고</a:t>
            </a:r>
            <a:r>
              <a:rPr lang="en-US" altLang="ko-KR" dirty="0"/>
              <a:t>, </a:t>
            </a:r>
            <a:r>
              <a:rPr lang="ko-KR" altLang="en-US" dirty="0"/>
              <a:t>상품 기본 내용 중 하나를 터치하면 제품 상세 정보를 보여주는 화면을 추가하였습니다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78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6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기존 계획 및 변경된 계획</a:t>
            </a:r>
            <a:r>
              <a:rPr lang="en-US" altLang="ko-KR" dirty="0"/>
              <a:t>, 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Progress Report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요약</a:t>
            </a:r>
            <a:r>
              <a: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및 이후 진행사항</a:t>
            </a:r>
            <a:r>
              <a:rPr lang="ko-KR" altLang="en-US" dirty="0"/>
              <a:t> 순으로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처음으로 말씀드릴 것은 기존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프로젝트의 핵심 기능은 바코드를 스캔하여 제품명</a:t>
            </a:r>
            <a:r>
              <a:rPr lang="en-US" altLang="ko-KR" dirty="0"/>
              <a:t>, </a:t>
            </a: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영양정보를 가져오고</a:t>
            </a:r>
            <a:r>
              <a:rPr lang="en-US" altLang="ko-KR" dirty="0"/>
              <a:t>, </a:t>
            </a:r>
            <a:r>
              <a:rPr lang="ko-KR" altLang="en-US" dirty="0"/>
              <a:t>사용자가 유통기한을 입력하면</a:t>
            </a:r>
            <a:r>
              <a:rPr lang="en-US" altLang="ko-KR" dirty="0"/>
              <a:t>, </a:t>
            </a:r>
            <a:r>
              <a:rPr lang="ko-KR" altLang="en-US" dirty="0"/>
              <a:t>그 기한이 다가옴에 따라 알림을 보내는 기능과 사용자의 나이와 성별을 입력 받아 해당하는 일일 권장 영양소 섭취량과 사용자가 당일 섭취한 영양소를 비교하여 보여주는 기능</a:t>
            </a:r>
            <a:r>
              <a:rPr lang="en-US" altLang="ko-KR" dirty="0"/>
              <a:t>, </a:t>
            </a:r>
            <a:r>
              <a:rPr lang="ko-KR" altLang="en-US" dirty="0"/>
              <a:t>마지막으로 바코드가 없거나 스캔이 안되는 경우 이름을 직접 검색하거나 새로 나온 식품의 경우 세부 사항을 직접 입력 받는 기능으로 구성 되어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3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변경된 계획입니다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프로젝트 핵심 기능 중 하나인 일일 권장 영양소 분석 기능의 경우</a:t>
            </a:r>
            <a:r>
              <a:rPr lang="en-US" altLang="ko-KR" dirty="0"/>
              <a:t>, </a:t>
            </a:r>
            <a:r>
              <a:rPr lang="ko-KR" altLang="en-US" dirty="0"/>
              <a:t>당일 </a:t>
            </a:r>
            <a:r>
              <a:rPr lang="en-US" altLang="ko-KR" dirty="0"/>
              <a:t>00:00 ~ </a:t>
            </a:r>
            <a:r>
              <a:rPr lang="ko-KR" altLang="en-US" dirty="0"/>
              <a:t>익일 </a:t>
            </a:r>
            <a:r>
              <a:rPr lang="en-US" altLang="ko-KR" dirty="0"/>
              <a:t>00:00</a:t>
            </a:r>
            <a:r>
              <a:rPr lang="ko-KR" altLang="en-US" dirty="0"/>
              <a:t>까지의 사용자가 섭취한 음식물에 대한 영양소와 일일 권장 영양소와 비교하는 것이기에 필수적으로 사용자가 음식을 섭취했다는 것을 앱에 알릴 필요가 있습니다</a:t>
            </a:r>
            <a:r>
              <a:rPr lang="en-US" altLang="ko-KR" dirty="0"/>
              <a:t>. </a:t>
            </a:r>
            <a:r>
              <a:rPr lang="ko-KR" altLang="en-US" dirty="0"/>
              <a:t>그렇기 때문에 특정 시간에 수정이 필요한 음식 목록을 최신화 하라는 독촉 알림 기능을 추가할 계획입니다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4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번째로 </a:t>
            </a:r>
            <a:r>
              <a:rPr lang="en-US" altLang="ko-KR" dirty="0"/>
              <a:t>Progress Report </a:t>
            </a:r>
            <a:r>
              <a:rPr lang="ko-KR" altLang="en-US" dirty="0"/>
              <a:t>요약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ko-KR" altLang="en-US" dirty="0" err="1"/>
              <a:t>푸시알람</a:t>
            </a:r>
            <a:r>
              <a:rPr lang="en-US" altLang="ko-KR" dirty="0"/>
              <a:t>, </a:t>
            </a:r>
            <a:r>
              <a:rPr lang="ko-KR" altLang="en-US" dirty="0"/>
              <a:t>식품등록</a:t>
            </a:r>
            <a:r>
              <a:rPr lang="en-US" altLang="ko-KR" dirty="0"/>
              <a:t>, </a:t>
            </a:r>
            <a:r>
              <a:rPr lang="ko-KR" altLang="en-US" dirty="0"/>
              <a:t>바코드 인식 등의 어플 내에서 사용될 기능에 대한 요구사항 정의서를 작성하였고</a:t>
            </a:r>
            <a:r>
              <a:rPr lang="en-US" altLang="ko-KR" dirty="0"/>
              <a:t>, </a:t>
            </a:r>
            <a:r>
              <a:rPr lang="ko-KR" altLang="en-US" dirty="0"/>
              <a:t>이에 따른 업무 흐름도를 작성하였습니다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88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요구사항 정의와 설계된 화면에 맞춰 서비스영역에 대해 제품정보</a:t>
            </a:r>
            <a:r>
              <a:rPr lang="en-US" altLang="ko-KR" dirty="0"/>
              <a:t>/</a:t>
            </a:r>
            <a:r>
              <a:rPr lang="ko-KR" altLang="en-US" dirty="0"/>
              <a:t>영양정보</a:t>
            </a:r>
            <a:r>
              <a:rPr lang="en-US" altLang="ko-KR" dirty="0"/>
              <a:t>/</a:t>
            </a:r>
            <a:r>
              <a:rPr lang="ko-KR" altLang="en-US" dirty="0"/>
              <a:t>유통기한으로 데이터 설계를 수행하였습니다</a:t>
            </a:r>
            <a:r>
              <a:rPr lang="en-US" altLang="ko-KR" dirty="0"/>
              <a:t>. </a:t>
            </a:r>
            <a:r>
              <a:rPr lang="ko-KR" altLang="en-US" dirty="0" err="1"/>
              <a:t>푸시알람의</a:t>
            </a:r>
            <a:r>
              <a:rPr lang="ko-KR" altLang="en-US" dirty="0"/>
              <a:t> 경우 구글 </a:t>
            </a:r>
            <a:r>
              <a:rPr lang="en-US" altLang="ko-KR" dirty="0" err="1"/>
              <a:t>fcm</a:t>
            </a:r>
            <a:r>
              <a:rPr lang="ko-KR" altLang="en-US" dirty="0"/>
              <a:t>을 활용할 예정이고 일정에 맞춰 데이터 설계를 추가로 진행할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앱에서 호출할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설계하였습니다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기본정보</a:t>
            </a:r>
            <a:r>
              <a:rPr lang="en-US" altLang="ko-KR" dirty="0"/>
              <a:t>/</a:t>
            </a:r>
            <a:r>
              <a:rPr lang="ko-KR" altLang="en-US" dirty="0"/>
              <a:t>상세정보 </a:t>
            </a:r>
            <a:r>
              <a:rPr lang="en-US" altLang="ko-KR" dirty="0"/>
              <a:t>: </a:t>
            </a:r>
            <a:r>
              <a:rPr lang="ko-KR" altLang="en-US" dirty="0"/>
              <a:t>각 화면에서 제품의 기본정보</a:t>
            </a:r>
            <a:r>
              <a:rPr lang="en-US" altLang="ko-KR" dirty="0"/>
              <a:t>, </a:t>
            </a:r>
            <a:r>
              <a:rPr lang="ko-KR" altLang="en-US" dirty="0"/>
              <a:t>상세정보를 바코드를 기반으로 조회할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영양정보 </a:t>
            </a:r>
            <a:r>
              <a:rPr lang="en-US" altLang="ko-KR" dirty="0"/>
              <a:t>: </a:t>
            </a:r>
            <a:r>
              <a:rPr lang="ko-KR" altLang="en-US" dirty="0"/>
              <a:t>동일하게 바코드를 기반으로 총 칼로리</a:t>
            </a:r>
            <a:r>
              <a:rPr lang="en-US" altLang="ko-KR" dirty="0"/>
              <a:t>, </a:t>
            </a:r>
            <a:r>
              <a:rPr lang="ko-KR" altLang="en-US" dirty="0"/>
              <a:t>탄</a:t>
            </a:r>
            <a:r>
              <a:rPr lang="en-US" altLang="ko-KR" dirty="0"/>
              <a:t>/</a:t>
            </a:r>
            <a:r>
              <a:rPr lang="ko-KR" altLang="en-US" dirty="0"/>
              <a:t>단</a:t>
            </a:r>
            <a:r>
              <a:rPr lang="en-US" altLang="ko-KR" dirty="0"/>
              <a:t>/</a:t>
            </a:r>
            <a:r>
              <a:rPr lang="ko-KR" altLang="en-US" dirty="0"/>
              <a:t>지 영양정보를 조회할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유통기한 조회 </a:t>
            </a:r>
            <a:r>
              <a:rPr lang="en-US" altLang="ko-KR" dirty="0"/>
              <a:t>: </a:t>
            </a:r>
            <a:r>
              <a:rPr lang="ko-KR" altLang="en-US" dirty="0"/>
              <a:t>제품 신고번호를 기반으로 제조업체에서 </a:t>
            </a:r>
            <a:r>
              <a:rPr lang="ko-KR" altLang="en-US" dirty="0" err="1"/>
              <a:t>식약처에</a:t>
            </a:r>
            <a:r>
              <a:rPr lang="ko-KR" altLang="en-US" dirty="0"/>
              <a:t> 신고한 권장유통기한을 조회할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제품목록 조회 </a:t>
            </a:r>
            <a:r>
              <a:rPr lang="en-US" altLang="ko-KR" dirty="0"/>
              <a:t>: </a:t>
            </a:r>
            <a:r>
              <a:rPr lang="ko-KR" altLang="en-US" dirty="0"/>
              <a:t>앱에서 등록 시 바코드</a:t>
            </a:r>
            <a:r>
              <a:rPr lang="en-US" altLang="ko-KR" dirty="0"/>
              <a:t>/</a:t>
            </a:r>
            <a:r>
              <a:rPr lang="ko-KR" altLang="en-US" dirty="0"/>
              <a:t>제품명을 활용해 제품목록을 조회할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권장 영양성분 요청 </a:t>
            </a:r>
            <a:r>
              <a:rPr lang="en-US" altLang="ko-KR" dirty="0"/>
              <a:t>: </a:t>
            </a:r>
            <a:r>
              <a:rPr lang="ko-KR" altLang="en-US" dirty="0" err="1"/>
              <a:t>미플린</a:t>
            </a:r>
            <a:r>
              <a:rPr lang="ko-KR" altLang="en-US" dirty="0"/>
              <a:t> 세인트 </a:t>
            </a:r>
            <a:r>
              <a:rPr lang="ko-KR" altLang="en-US" dirty="0" err="1"/>
              <a:t>지어공식을</a:t>
            </a:r>
            <a:r>
              <a:rPr lang="ko-KR" altLang="en-US" dirty="0"/>
              <a:t> 활용하여 </a:t>
            </a:r>
            <a:r>
              <a:rPr lang="ko-KR" altLang="en-US" dirty="0" err="1"/>
              <a:t>권장칼로리를</a:t>
            </a:r>
            <a:r>
              <a:rPr lang="ko-KR" altLang="en-US" dirty="0"/>
              <a:t> 계산하며</a:t>
            </a:r>
            <a:r>
              <a:rPr lang="en-US" altLang="ko-KR" dirty="0"/>
              <a:t>, </a:t>
            </a:r>
            <a:r>
              <a:rPr lang="ko-KR" altLang="en-US" dirty="0"/>
              <a:t>탄</a:t>
            </a:r>
            <a:r>
              <a:rPr lang="en-US" altLang="ko-KR" dirty="0"/>
              <a:t>/</a:t>
            </a:r>
            <a:r>
              <a:rPr lang="ko-KR" altLang="en-US" dirty="0"/>
              <a:t>단</a:t>
            </a:r>
            <a:r>
              <a:rPr lang="en-US" altLang="ko-KR" dirty="0"/>
              <a:t>/</a:t>
            </a:r>
            <a:r>
              <a:rPr lang="ko-KR" altLang="en-US" dirty="0"/>
              <a:t>지</a:t>
            </a:r>
            <a:r>
              <a:rPr lang="en-US" altLang="ko-KR" dirty="0"/>
              <a:t>, </a:t>
            </a:r>
            <a:r>
              <a:rPr lang="ko-KR" altLang="en-US" dirty="0"/>
              <a:t>나트륨 양의 경우 한국영양학회의 권장 섭취기준을 활용합니다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281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다음으로 </a:t>
            </a:r>
            <a:r>
              <a:rPr lang="en-US" altLang="ko-KR" dirty="0"/>
              <a:t>Progress Report </a:t>
            </a:r>
            <a:r>
              <a:rPr lang="ko-KR" altLang="en-US" dirty="0"/>
              <a:t>이후 진행상황입니다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우선 화면 서버 부분으로 원활한 </a:t>
            </a:r>
            <a:r>
              <a:rPr lang="ko-KR" altLang="en-US" dirty="0" err="1"/>
              <a:t>크롤링을</a:t>
            </a:r>
            <a:r>
              <a:rPr lang="ko-KR" altLang="en-US" dirty="0"/>
              <a:t> 위해 데이터를 수집할 사이트를 </a:t>
            </a:r>
            <a:r>
              <a:rPr lang="ko-KR" altLang="en-US" dirty="0" err="1"/>
              <a:t>코리안넷에서</a:t>
            </a:r>
            <a:r>
              <a:rPr lang="ko-KR" altLang="en-US" dirty="0"/>
              <a:t> 유통물류진흥원이 운영하는 유통상품 표준</a:t>
            </a:r>
            <a:r>
              <a:rPr lang="en-US" altLang="ko-KR" dirty="0"/>
              <a:t>DB</a:t>
            </a:r>
            <a:r>
              <a:rPr lang="ko-KR" altLang="en-US" dirty="0"/>
              <a:t>로 변경을 하였습니다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상품분류와 상품형태</a:t>
            </a:r>
            <a:r>
              <a:rPr lang="en-US" altLang="ko-KR" dirty="0"/>
              <a:t>, </a:t>
            </a:r>
            <a:r>
              <a:rPr lang="ko-KR" altLang="en-US" dirty="0"/>
              <a:t>품목보고번호 등이 추가되어 다양한 정보를 수집할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519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다음으로 </a:t>
            </a:r>
            <a:r>
              <a:rPr lang="ko-KR" altLang="en-US" dirty="0" err="1"/>
              <a:t>모델러를</a:t>
            </a:r>
            <a:r>
              <a:rPr lang="ko-KR" altLang="en-US" dirty="0"/>
              <a:t> 통해 </a:t>
            </a:r>
            <a:r>
              <a:rPr lang="en-US" altLang="ko-KR" dirty="0"/>
              <a:t>ERD</a:t>
            </a:r>
            <a:r>
              <a:rPr lang="ko-KR" altLang="en-US" dirty="0"/>
              <a:t>를 설계하였고</a:t>
            </a:r>
            <a:r>
              <a:rPr lang="en-US" altLang="ko-KR" dirty="0"/>
              <a:t>, DDL</a:t>
            </a:r>
            <a:r>
              <a:rPr lang="ko-KR" altLang="en-US" dirty="0"/>
              <a:t>작성기능을 통해 자동 추출하여 테이블을 생성할 예정입니다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수집사이트에 맞춰 상품정보를 단일테이블로 병합하였고</a:t>
            </a:r>
            <a:r>
              <a:rPr lang="en-US" altLang="ko-KR" dirty="0"/>
              <a:t>, </a:t>
            </a:r>
            <a:r>
              <a:rPr lang="ko-KR" altLang="en-US" dirty="0"/>
              <a:t>회사정보가 제조</a:t>
            </a:r>
            <a:r>
              <a:rPr lang="en-US" altLang="ko-KR" dirty="0"/>
              <a:t>/</a:t>
            </a:r>
            <a:r>
              <a:rPr lang="ko-KR" altLang="en-US" dirty="0"/>
              <a:t>생산</a:t>
            </a:r>
            <a:r>
              <a:rPr lang="en-US" altLang="ko-KR" dirty="0"/>
              <a:t>, </a:t>
            </a:r>
            <a:r>
              <a:rPr lang="ko-KR" altLang="en-US" dirty="0"/>
              <a:t>유통 등 단계별로 수집되는 점을 감안하여 별도 테이블로 분리시켰습니다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추가로 </a:t>
            </a:r>
            <a:r>
              <a:rPr lang="ko-KR" altLang="en-US" dirty="0" err="1"/>
              <a:t>푸시알람</a:t>
            </a:r>
            <a:r>
              <a:rPr lang="ko-KR" altLang="en-US" dirty="0"/>
              <a:t> 기능 구현을 위해 구글 </a:t>
            </a:r>
            <a:r>
              <a:rPr lang="en-US" altLang="ko-KR" dirty="0"/>
              <a:t>FCM</a:t>
            </a:r>
            <a:r>
              <a:rPr lang="ko-KR" altLang="en-US" dirty="0"/>
              <a:t>에서 프로젝트 설정을 수행하였습니다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971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메인 화면</a:t>
            </a:r>
            <a:r>
              <a:rPr lang="en-US" altLang="ko-KR" sz="1200" dirty="0"/>
              <a:t> : </a:t>
            </a:r>
            <a:r>
              <a:rPr lang="ko-KR" altLang="en-US" sz="1200" dirty="0"/>
              <a:t>카테고리는 </a:t>
            </a:r>
            <a:r>
              <a:rPr lang="en-US" altLang="ko-KR" sz="1200" dirty="0"/>
              <a:t>5</a:t>
            </a:r>
            <a:r>
              <a:rPr lang="ko-KR" altLang="en-US" sz="1200" dirty="0"/>
              <a:t>개가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각각 냉장실</a:t>
            </a:r>
            <a:r>
              <a:rPr lang="en-US" altLang="ko-KR" sz="1200" dirty="0"/>
              <a:t>, </a:t>
            </a:r>
            <a:r>
              <a:rPr lang="ko-KR" altLang="en-US" sz="1200" dirty="0"/>
              <a:t>냉동실</a:t>
            </a:r>
            <a:r>
              <a:rPr lang="en-US" altLang="ko-KR" sz="1200" dirty="0"/>
              <a:t>, </a:t>
            </a:r>
            <a:r>
              <a:rPr lang="ko-KR" altLang="en-US" sz="1200" dirty="0"/>
              <a:t>야채실</a:t>
            </a:r>
            <a:r>
              <a:rPr lang="en-US" altLang="ko-KR" sz="1200" dirty="0"/>
              <a:t>, </a:t>
            </a:r>
            <a:r>
              <a:rPr lang="ko-KR" altLang="en-US" sz="1200" dirty="0"/>
              <a:t>상온</a:t>
            </a:r>
            <a:r>
              <a:rPr lang="en-US" altLang="ko-KR" sz="1200" dirty="0"/>
              <a:t>, </a:t>
            </a:r>
            <a:r>
              <a:rPr lang="ko-KR" altLang="en-US" sz="1200" dirty="0"/>
              <a:t>오늘의 영양이다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</a:t>
            </a:r>
            <a:r>
              <a:rPr lang="en-US" altLang="ko-KR" sz="1200" dirty="0"/>
              <a:t>, </a:t>
            </a:r>
            <a:r>
              <a:rPr lang="ko-KR" altLang="en-US" sz="1200" dirty="0"/>
              <a:t>화면 위쪽에 메인이라고 나와 있으며</a:t>
            </a:r>
            <a:endParaRPr lang="en-US" altLang="ko-KR" sz="1200" dirty="0"/>
          </a:p>
          <a:p>
            <a:r>
              <a:rPr lang="ko-KR" altLang="en-US" sz="1200" dirty="0"/>
              <a:t>왼쪽에는 메뉴 버튼이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카테고리 </a:t>
            </a:r>
            <a:r>
              <a:rPr lang="en-US" altLang="ko-KR" sz="1200" dirty="0"/>
              <a:t>5</a:t>
            </a:r>
            <a:r>
              <a:rPr lang="ko-KR" altLang="en-US" sz="1200" dirty="0"/>
              <a:t>개 중에서 냉장실을 눌렀을 때 나오는 화면으로</a:t>
            </a:r>
            <a:r>
              <a:rPr lang="en-US" altLang="ko-KR" sz="1200" dirty="0"/>
              <a:t>, </a:t>
            </a:r>
            <a:r>
              <a:rPr lang="ko-KR" altLang="en-US" sz="1200" dirty="0"/>
              <a:t>유통기한이 적게 남은 순서대로 정렬이 되어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오른쪽 밑 </a:t>
            </a:r>
            <a:r>
              <a:rPr lang="en-US" altLang="ko-KR" sz="1200" dirty="0"/>
              <a:t>‘+’</a:t>
            </a:r>
            <a:r>
              <a:rPr lang="ko-KR" altLang="en-US" sz="1200" dirty="0"/>
              <a:t>버튼을</a:t>
            </a:r>
            <a:endParaRPr lang="en-US" altLang="ko-KR" sz="1200" dirty="0"/>
          </a:p>
          <a:p>
            <a:r>
              <a:rPr lang="ko-KR" altLang="en-US" sz="1200" dirty="0"/>
              <a:t>누르면 </a:t>
            </a:r>
            <a:r>
              <a:rPr lang="en-US" altLang="ko-KR" sz="1200" dirty="0"/>
              <a:t>“</a:t>
            </a:r>
            <a:r>
              <a:rPr lang="ko-KR" altLang="en-US" sz="1200" dirty="0"/>
              <a:t>해당 장소에 제품 추가</a:t>
            </a:r>
            <a:r>
              <a:rPr lang="en-US" altLang="ko-KR" sz="1200" dirty="0"/>
              <a:t>” </a:t>
            </a:r>
            <a:r>
              <a:rPr lang="ko-KR" altLang="en-US" sz="1200" dirty="0"/>
              <a:t>화면이 나온다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오늘의 영양은 맨 위쪽은 사용자가 입력한 나이</a:t>
            </a:r>
            <a:r>
              <a:rPr lang="en-US" altLang="ko-KR" sz="1200" dirty="0"/>
              <a:t>, </a:t>
            </a:r>
            <a:r>
              <a:rPr lang="ko-KR" altLang="en-US" sz="1200" dirty="0"/>
              <a:t>성별에 따른 </a:t>
            </a:r>
            <a:r>
              <a:rPr lang="en-US" altLang="ko-KR" sz="1200" dirty="0"/>
              <a:t>6</a:t>
            </a:r>
            <a:r>
              <a:rPr lang="ko-KR" altLang="en-US" sz="1200" dirty="0"/>
              <a:t>가지 성분을 나타내며</a:t>
            </a:r>
            <a:r>
              <a:rPr lang="en-US" altLang="ko-KR" sz="1200" dirty="0"/>
              <a:t>, </a:t>
            </a:r>
            <a:r>
              <a:rPr lang="ko-KR" altLang="en-US" sz="1200" dirty="0"/>
              <a:t>밑에는 </a:t>
            </a:r>
            <a:r>
              <a:rPr lang="en-US" altLang="ko-KR" sz="1200" dirty="0"/>
              <a:t>[</a:t>
            </a:r>
            <a:r>
              <a:rPr lang="ko-KR" altLang="en-US" sz="1200" dirty="0"/>
              <a:t>당일 </a:t>
            </a:r>
            <a:r>
              <a:rPr lang="en-US" altLang="ko-KR" sz="1200" dirty="0"/>
              <a:t>00:00 ~ </a:t>
            </a:r>
            <a:r>
              <a:rPr lang="ko-KR" altLang="en-US" sz="1200" dirty="0"/>
              <a:t>익일 </a:t>
            </a:r>
            <a:r>
              <a:rPr lang="en-US" altLang="ko-KR" sz="1200" dirty="0"/>
              <a:t>00:00]</a:t>
            </a:r>
            <a:r>
              <a:rPr lang="ko-KR" altLang="en-US" sz="1200" dirty="0"/>
              <a:t>까지의 영양소</a:t>
            </a:r>
            <a:endParaRPr lang="en-US" altLang="ko-KR" sz="1200" dirty="0"/>
          </a:p>
          <a:p>
            <a:r>
              <a:rPr lang="ko-KR" altLang="en-US" sz="1200" dirty="0"/>
              <a:t>섭취량을 나타낸다</a:t>
            </a:r>
            <a:r>
              <a:rPr lang="en-US" altLang="ko-KR" sz="1200" dirty="0"/>
              <a:t>. </a:t>
            </a:r>
            <a:r>
              <a:rPr lang="ko-KR" altLang="en-US" sz="1200" dirty="0"/>
              <a:t>밑에는 각 출처에 해당하는 사이트 버튼과 메인으로 돌아가는 버튼이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메뉴버튼에는 </a:t>
            </a:r>
            <a:r>
              <a:rPr lang="en-US" altLang="ko-KR" sz="1200" dirty="0"/>
              <a:t>“</a:t>
            </a:r>
            <a:r>
              <a:rPr lang="ko-KR" altLang="en-US" sz="1200" dirty="0"/>
              <a:t>메인 화면</a:t>
            </a:r>
            <a:r>
              <a:rPr lang="en-US" altLang="ko-KR" sz="1200" dirty="0"/>
              <a:t>, </a:t>
            </a:r>
            <a:r>
              <a:rPr lang="ko-KR" altLang="en-US" sz="1200" dirty="0"/>
              <a:t>냉장실</a:t>
            </a:r>
            <a:r>
              <a:rPr lang="en-US" altLang="ko-KR" sz="1200" dirty="0"/>
              <a:t>, </a:t>
            </a:r>
            <a:r>
              <a:rPr lang="ko-KR" altLang="en-US" sz="1200" dirty="0"/>
              <a:t>냉동실</a:t>
            </a:r>
            <a:r>
              <a:rPr lang="en-US" altLang="ko-KR" sz="1200" dirty="0"/>
              <a:t>, </a:t>
            </a:r>
            <a:r>
              <a:rPr lang="ko-KR" altLang="en-US" sz="1200" dirty="0"/>
              <a:t>야채실</a:t>
            </a:r>
            <a:r>
              <a:rPr lang="en-US" altLang="ko-KR" sz="1200" dirty="0"/>
              <a:t>, </a:t>
            </a:r>
            <a:r>
              <a:rPr lang="ko-KR" altLang="en-US" sz="1200" dirty="0"/>
              <a:t>상온</a:t>
            </a:r>
            <a:r>
              <a:rPr lang="en-US" altLang="ko-KR" sz="1200" dirty="0"/>
              <a:t>, </a:t>
            </a:r>
            <a:r>
              <a:rPr lang="ko-KR" altLang="en-US" sz="1200" dirty="0"/>
              <a:t>오늘의 영양</a:t>
            </a:r>
            <a:r>
              <a:rPr lang="en-US" altLang="ko-KR" sz="1200" dirty="0"/>
              <a:t>, </a:t>
            </a:r>
            <a:r>
              <a:rPr lang="ko-KR" altLang="en-US" sz="1200" dirty="0"/>
              <a:t>세부 알림 설정</a:t>
            </a:r>
            <a:r>
              <a:rPr lang="en-US" altLang="ko-KR" sz="1200" dirty="0"/>
              <a:t>, </a:t>
            </a:r>
            <a:r>
              <a:rPr lang="ko-KR" altLang="en-US" sz="1200" dirty="0"/>
              <a:t>환경 설정</a:t>
            </a:r>
            <a:r>
              <a:rPr lang="en-US" altLang="ko-KR" sz="1200" dirty="0"/>
              <a:t>＂</a:t>
            </a:r>
            <a:r>
              <a:rPr lang="ko-KR" altLang="en-US" sz="1200" dirty="0"/>
              <a:t>으로 나뉜다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5. 2</a:t>
            </a:r>
            <a:r>
              <a:rPr lang="ko-KR" altLang="en-US" sz="1200" dirty="0"/>
              <a:t>번에서 </a:t>
            </a:r>
            <a:r>
              <a:rPr lang="en-US" altLang="ko-KR" sz="1200" dirty="0"/>
              <a:t>‘+’</a:t>
            </a:r>
            <a:r>
              <a:rPr lang="ko-KR" altLang="en-US" sz="1200" dirty="0"/>
              <a:t>버튼을 눌렀을 때 나오는 창으로 제품을 등록할 때</a:t>
            </a:r>
            <a:r>
              <a:rPr lang="en-US" altLang="ko-KR" sz="1200" dirty="0"/>
              <a:t>, [</a:t>
            </a:r>
            <a:r>
              <a:rPr lang="ko-KR" altLang="en-US" sz="1200" dirty="0"/>
              <a:t>바코드 입력</a:t>
            </a:r>
            <a:r>
              <a:rPr lang="en-US" altLang="ko-KR" sz="1200" dirty="0"/>
              <a:t>, </a:t>
            </a:r>
            <a:r>
              <a:rPr lang="ko-KR" altLang="en-US" sz="1200" dirty="0"/>
              <a:t>제품명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직접 입력</a:t>
            </a:r>
            <a:r>
              <a:rPr lang="en-US" altLang="ko-KR" sz="1200" dirty="0"/>
              <a:t>]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가지 방법으로 나뉘며</a:t>
            </a:r>
            <a:r>
              <a:rPr lang="en-US" altLang="ko-KR" sz="1200" dirty="0"/>
              <a:t>, </a:t>
            </a:r>
            <a:r>
              <a:rPr lang="ko-KR" altLang="en-US" sz="1200" dirty="0"/>
              <a:t>구매일과</a:t>
            </a:r>
            <a:endParaRPr lang="en-US" altLang="ko-KR" sz="1200" dirty="0"/>
          </a:p>
          <a:p>
            <a:r>
              <a:rPr lang="ko-KR" altLang="en-US" sz="1200" dirty="0"/>
              <a:t>유통기한</a:t>
            </a:r>
            <a:r>
              <a:rPr lang="en-US" altLang="ko-KR" sz="1200" dirty="0"/>
              <a:t>, </a:t>
            </a:r>
            <a:r>
              <a:rPr lang="ko-KR" altLang="en-US" sz="1200" dirty="0"/>
              <a:t>메모를 입력할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간단한 알림 설정까지 할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99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7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8CA755A-427D-4F18-9A84-FC470D2C45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4650" y="0"/>
            <a:ext cx="5467350" cy="6858000"/>
          </a:xfrm>
          <a:custGeom>
            <a:avLst/>
            <a:gdLst>
              <a:gd name="connsiteX0" fmla="*/ 0 w 4457700"/>
              <a:gd name="connsiteY0" fmla="*/ 0 h 6858000"/>
              <a:gd name="connsiteX1" fmla="*/ 4457700 w 4457700"/>
              <a:gd name="connsiteY1" fmla="*/ 0 h 6858000"/>
              <a:gd name="connsiteX2" fmla="*/ 4457700 w 4457700"/>
              <a:gd name="connsiteY2" fmla="*/ 6858000 h 6858000"/>
              <a:gd name="connsiteX3" fmla="*/ 0 w 44577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7700" h="6858000">
                <a:moveTo>
                  <a:pt x="0" y="0"/>
                </a:moveTo>
                <a:lnTo>
                  <a:pt x="4457700" y="0"/>
                </a:lnTo>
                <a:lnTo>
                  <a:pt x="44577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1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61FCC8D-3C66-4061-B242-D4CC0CA88A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7886" y="-4983"/>
            <a:ext cx="4006652" cy="6891116"/>
          </a:xfrm>
          <a:custGeom>
            <a:avLst/>
            <a:gdLst>
              <a:gd name="connsiteX0" fmla="*/ 2296872 w 4006652"/>
              <a:gd name="connsiteY0" fmla="*/ 3528939 h 6891116"/>
              <a:gd name="connsiteX1" fmla="*/ 3544677 w 4006652"/>
              <a:gd name="connsiteY1" fmla="*/ 6891116 h 6891116"/>
              <a:gd name="connsiteX2" fmla="*/ 1485167 w 4006652"/>
              <a:gd name="connsiteY2" fmla="*/ 6877049 h 6891116"/>
              <a:gd name="connsiteX3" fmla="*/ 1036317 w 4006652"/>
              <a:gd name="connsiteY3" fmla="*/ 0 h 6891116"/>
              <a:gd name="connsiteX4" fmla="*/ 2380171 w 4006652"/>
              <a:gd name="connsiteY4" fmla="*/ 14067 h 6891116"/>
              <a:gd name="connsiteX5" fmla="*/ 2515023 w 4006652"/>
              <a:gd name="connsiteY5" fmla="*/ 582787 h 6891116"/>
              <a:gd name="connsiteX6" fmla="*/ 2747889 w 4006652"/>
              <a:gd name="connsiteY6" fmla="*/ 0 h 6891116"/>
              <a:gd name="connsiteX7" fmla="*/ 2970335 w 4006652"/>
              <a:gd name="connsiteY7" fmla="*/ 3516 h 6891116"/>
              <a:gd name="connsiteX8" fmla="*/ 2674002 w 4006652"/>
              <a:gd name="connsiteY8" fmla="*/ 1253260 h 6891116"/>
              <a:gd name="connsiteX9" fmla="*/ 4006652 w 4006652"/>
              <a:gd name="connsiteY9" fmla="*/ 6873533 h 6891116"/>
              <a:gd name="connsiteX10" fmla="*/ 3784206 w 4006652"/>
              <a:gd name="connsiteY10" fmla="*/ 6877049 h 6891116"/>
              <a:gd name="connsiteX11" fmla="*/ 2250594 w 4006652"/>
              <a:gd name="connsiteY11" fmla="*/ 3038929 h 6891116"/>
              <a:gd name="connsiteX12" fmla="*/ 1343854 w 4006652"/>
              <a:gd name="connsiteY12" fmla="*/ 6862982 h 6891116"/>
              <a:gd name="connsiteX13" fmla="*/ 0 w 4006652"/>
              <a:gd name="connsiteY13" fmla="*/ 6877049 h 6891116"/>
              <a:gd name="connsiteX14" fmla="*/ 1892103 w 4006652"/>
              <a:gd name="connsiteY14" fmla="*/ 2141747 h 689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06652" h="6891116">
                <a:moveTo>
                  <a:pt x="2296872" y="3528939"/>
                </a:moveTo>
                <a:lnTo>
                  <a:pt x="3544677" y="6891116"/>
                </a:lnTo>
                <a:lnTo>
                  <a:pt x="1485167" y="6877049"/>
                </a:lnTo>
                <a:close/>
                <a:moveTo>
                  <a:pt x="1036317" y="0"/>
                </a:moveTo>
                <a:lnTo>
                  <a:pt x="2380171" y="14067"/>
                </a:lnTo>
                <a:lnTo>
                  <a:pt x="2515023" y="582787"/>
                </a:lnTo>
                <a:lnTo>
                  <a:pt x="2747889" y="0"/>
                </a:lnTo>
                <a:lnTo>
                  <a:pt x="2970335" y="3516"/>
                </a:lnTo>
                <a:lnTo>
                  <a:pt x="2674002" y="1253260"/>
                </a:lnTo>
                <a:lnTo>
                  <a:pt x="4006652" y="6873533"/>
                </a:lnTo>
                <a:lnTo>
                  <a:pt x="3784206" y="6877049"/>
                </a:lnTo>
                <a:lnTo>
                  <a:pt x="2250594" y="3038929"/>
                </a:lnTo>
                <a:lnTo>
                  <a:pt x="1343854" y="6862982"/>
                </a:lnTo>
                <a:lnTo>
                  <a:pt x="0" y="6877049"/>
                </a:lnTo>
                <a:lnTo>
                  <a:pt x="1892103" y="21417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6B0033-0F47-463D-A3EB-14B6B1CA72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9049" y="337245"/>
            <a:ext cx="1371922" cy="3232870"/>
          </a:xfrm>
          <a:custGeom>
            <a:avLst/>
            <a:gdLst>
              <a:gd name="connsiteX0" fmla="*/ 25708 w 1371922"/>
              <a:gd name="connsiteY0" fmla="*/ 0 h 3232870"/>
              <a:gd name="connsiteX1" fmla="*/ 1371922 w 1371922"/>
              <a:gd name="connsiteY1" fmla="*/ 1307691 h 3232870"/>
              <a:gd name="connsiteX2" fmla="*/ 0 w 1371922"/>
              <a:gd name="connsiteY2" fmla="*/ 3232870 h 323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922" h="3232870">
                <a:moveTo>
                  <a:pt x="25708" y="0"/>
                </a:moveTo>
                <a:lnTo>
                  <a:pt x="1371922" y="1307691"/>
                </a:lnTo>
                <a:lnTo>
                  <a:pt x="0" y="32328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04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EAFE91-F68F-447F-BBA0-08F6F0ADCD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1539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75C871-F18D-49B6-96E8-E7DF456BD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58972" y="2778369"/>
            <a:ext cx="1674056" cy="1674056"/>
          </a:xfrm>
          <a:custGeom>
            <a:avLst/>
            <a:gdLst>
              <a:gd name="connsiteX0" fmla="*/ 837028 w 1674056"/>
              <a:gd name="connsiteY0" fmla="*/ 0 h 1674056"/>
              <a:gd name="connsiteX1" fmla="*/ 1674056 w 1674056"/>
              <a:gd name="connsiteY1" fmla="*/ 837028 h 1674056"/>
              <a:gd name="connsiteX2" fmla="*/ 837028 w 1674056"/>
              <a:gd name="connsiteY2" fmla="*/ 1674056 h 1674056"/>
              <a:gd name="connsiteX3" fmla="*/ 0 w 1674056"/>
              <a:gd name="connsiteY3" fmla="*/ 837028 h 1674056"/>
              <a:gd name="connsiteX4" fmla="*/ 837028 w 1674056"/>
              <a:gd name="connsiteY4" fmla="*/ 0 h 167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056" h="1674056">
                <a:moveTo>
                  <a:pt x="837028" y="0"/>
                </a:moveTo>
                <a:cubicBezTo>
                  <a:pt x="1299306" y="0"/>
                  <a:pt x="1674056" y="374750"/>
                  <a:pt x="1674056" y="837028"/>
                </a:cubicBezTo>
                <a:cubicBezTo>
                  <a:pt x="1674056" y="1299306"/>
                  <a:pt x="1299306" y="1674056"/>
                  <a:pt x="837028" y="1674056"/>
                </a:cubicBezTo>
                <a:cubicBezTo>
                  <a:pt x="374750" y="1674056"/>
                  <a:pt x="0" y="1299306"/>
                  <a:pt x="0" y="837028"/>
                </a:cubicBezTo>
                <a:cubicBezTo>
                  <a:pt x="0" y="374750"/>
                  <a:pt x="374750" y="0"/>
                  <a:pt x="83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06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E15ED81-E9E1-49B0-B10E-76C0B21C1D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5865" y="1356689"/>
            <a:ext cx="4972948" cy="4735172"/>
          </a:xfrm>
          <a:custGeom>
            <a:avLst/>
            <a:gdLst>
              <a:gd name="connsiteX0" fmla="*/ 1215370 w 4972948"/>
              <a:gd name="connsiteY0" fmla="*/ 0 h 4735172"/>
              <a:gd name="connsiteX1" fmla="*/ 4972948 w 4972948"/>
              <a:gd name="connsiteY1" fmla="*/ 4735172 h 4735172"/>
              <a:gd name="connsiteX2" fmla="*/ 0 w 4972948"/>
              <a:gd name="connsiteY2" fmla="*/ 3471292 h 473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948" h="4735172">
                <a:moveTo>
                  <a:pt x="1215370" y="0"/>
                </a:moveTo>
                <a:lnTo>
                  <a:pt x="4972948" y="4735172"/>
                </a:lnTo>
                <a:lnTo>
                  <a:pt x="0" y="3471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7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65C74D-F696-4A43-A0CB-B31F1533C1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8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4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D612E1-FAC0-424E-8F62-9072A2A51129}"/>
              </a:ext>
            </a:extLst>
          </p:cNvPr>
          <p:cNvSpPr/>
          <p:nvPr userDrawn="1"/>
        </p:nvSpPr>
        <p:spPr>
          <a:xfrm>
            <a:off x="2446986" y="0"/>
            <a:ext cx="4881093" cy="4400550"/>
          </a:xfrm>
          <a:prstGeom prst="rect">
            <a:avLst/>
          </a:prstGeom>
          <a:gradFill flip="none" rotWithShape="1">
            <a:gsLst>
              <a:gs pos="0">
                <a:srgbClr val="20537F"/>
              </a:gs>
              <a:gs pos="50000">
                <a:srgbClr val="2C7D88"/>
              </a:gs>
              <a:gs pos="100000">
                <a:srgbClr val="3DB69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D10884-2F4F-4281-9AB0-098B5534EF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19111" y="1198846"/>
            <a:ext cx="3223821" cy="2213529"/>
          </a:xfrm>
          <a:custGeom>
            <a:avLst/>
            <a:gdLst>
              <a:gd name="connsiteX0" fmla="*/ 0 w 3223821"/>
              <a:gd name="connsiteY0" fmla="*/ 0 h 2213529"/>
              <a:gd name="connsiteX1" fmla="*/ 431463 w 3223821"/>
              <a:gd name="connsiteY1" fmla="*/ 0 h 2213529"/>
              <a:gd name="connsiteX2" fmla="*/ 543127 w 3223821"/>
              <a:gd name="connsiteY2" fmla="*/ 30385 h 2213529"/>
              <a:gd name="connsiteX3" fmla="*/ 601618 w 3223821"/>
              <a:gd name="connsiteY3" fmla="*/ 110904 h 2213529"/>
              <a:gd name="connsiteX4" fmla="*/ 905465 w 3223821"/>
              <a:gd name="connsiteY4" fmla="*/ 1265525 h 2213529"/>
              <a:gd name="connsiteX5" fmla="*/ 935850 w 3223821"/>
              <a:gd name="connsiteY5" fmla="*/ 1385545 h 2213529"/>
              <a:gd name="connsiteX6" fmla="*/ 958639 w 3223821"/>
              <a:gd name="connsiteY6" fmla="*/ 1519238 h 2213529"/>
              <a:gd name="connsiteX7" fmla="*/ 992062 w 3223821"/>
              <a:gd name="connsiteY7" fmla="*/ 1384785 h 2213529"/>
              <a:gd name="connsiteX8" fmla="*/ 1027004 w 3223821"/>
              <a:gd name="connsiteY8" fmla="*/ 1265525 h 2213529"/>
              <a:gd name="connsiteX9" fmla="*/ 1385544 w 3223821"/>
              <a:gd name="connsiteY9" fmla="*/ 110904 h 2213529"/>
              <a:gd name="connsiteX10" fmla="*/ 1444035 w 3223821"/>
              <a:gd name="connsiteY10" fmla="*/ 34183 h 2213529"/>
              <a:gd name="connsiteX11" fmla="*/ 1552660 w 3223821"/>
              <a:gd name="connsiteY11" fmla="*/ 0 h 2213529"/>
              <a:gd name="connsiteX12" fmla="*/ 1704584 w 3223821"/>
              <a:gd name="connsiteY12" fmla="*/ 0 h 2213529"/>
              <a:gd name="connsiteX13" fmla="*/ 1814729 w 3223821"/>
              <a:gd name="connsiteY13" fmla="*/ 29625 h 2213529"/>
              <a:gd name="connsiteX14" fmla="*/ 1874739 w 3223821"/>
              <a:gd name="connsiteY14" fmla="*/ 110904 h 2213529"/>
              <a:gd name="connsiteX15" fmla="*/ 2230240 w 3223821"/>
              <a:gd name="connsiteY15" fmla="*/ 1265525 h 2213529"/>
              <a:gd name="connsiteX16" fmla="*/ 2265183 w 3223821"/>
              <a:gd name="connsiteY16" fmla="*/ 1378708 h 2213529"/>
              <a:gd name="connsiteX17" fmla="*/ 2297087 w 3223821"/>
              <a:gd name="connsiteY17" fmla="*/ 1507084 h 2213529"/>
              <a:gd name="connsiteX18" fmla="*/ 2322154 w 3223821"/>
              <a:gd name="connsiteY18" fmla="*/ 1379468 h 2213529"/>
              <a:gd name="connsiteX19" fmla="*/ 2348741 w 3223821"/>
              <a:gd name="connsiteY19" fmla="*/ 1265525 h 2213529"/>
              <a:gd name="connsiteX20" fmla="*/ 2652588 w 3223821"/>
              <a:gd name="connsiteY20" fmla="*/ 110904 h 2213529"/>
              <a:gd name="connsiteX21" fmla="*/ 2710319 w 3223821"/>
              <a:gd name="connsiteY21" fmla="*/ 33423 h 2213529"/>
              <a:gd name="connsiteX22" fmla="*/ 2819704 w 3223821"/>
              <a:gd name="connsiteY22" fmla="*/ 0 h 2213529"/>
              <a:gd name="connsiteX23" fmla="*/ 3223821 w 3223821"/>
              <a:gd name="connsiteY23" fmla="*/ 0 h 2213529"/>
              <a:gd name="connsiteX24" fmla="*/ 2540165 w 3223821"/>
              <a:gd name="connsiteY24" fmla="*/ 2213529 h 2213529"/>
              <a:gd name="connsiteX25" fmla="*/ 2075278 w 3223821"/>
              <a:gd name="connsiteY25" fmla="*/ 2213529 h 2213529"/>
              <a:gd name="connsiteX26" fmla="*/ 1659007 w 3223821"/>
              <a:gd name="connsiteY26" fmla="*/ 841658 h 2213529"/>
              <a:gd name="connsiteX27" fmla="*/ 1636978 w 3223821"/>
              <a:gd name="connsiteY27" fmla="*/ 771773 h 2213529"/>
              <a:gd name="connsiteX28" fmla="*/ 1614949 w 3223821"/>
              <a:gd name="connsiteY28" fmla="*/ 691253 h 2213529"/>
              <a:gd name="connsiteX29" fmla="*/ 1592920 w 3223821"/>
              <a:gd name="connsiteY29" fmla="*/ 771773 h 2213529"/>
              <a:gd name="connsiteX30" fmla="*/ 1570891 w 3223821"/>
              <a:gd name="connsiteY30" fmla="*/ 841658 h 2213529"/>
              <a:gd name="connsiteX31" fmla="*/ 1148543 w 3223821"/>
              <a:gd name="connsiteY31" fmla="*/ 2213529 h 2213529"/>
              <a:gd name="connsiteX32" fmla="*/ 683656 w 3223821"/>
              <a:gd name="connsiteY32" fmla="*/ 2213529 h 221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23821" h="2213529">
                <a:moveTo>
                  <a:pt x="0" y="0"/>
                </a:moveTo>
                <a:lnTo>
                  <a:pt x="431463" y="0"/>
                </a:lnTo>
                <a:cubicBezTo>
                  <a:pt x="476027" y="0"/>
                  <a:pt x="513249" y="10128"/>
                  <a:pt x="543127" y="30385"/>
                </a:cubicBezTo>
                <a:cubicBezTo>
                  <a:pt x="573005" y="50641"/>
                  <a:pt x="592502" y="77481"/>
                  <a:pt x="601618" y="110904"/>
                </a:cubicBezTo>
                <a:lnTo>
                  <a:pt x="905465" y="1265525"/>
                </a:lnTo>
                <a:cubicBezTo>
                  <a:pt x="915593" y="1302999"/>
                  <a:pt x="925722" y="1343006"/>
                  <a:pt x="935850" y="1385545"/>
                </a:cubicBezTo>
                <a:cubicBezTo>
                  <a:pt x="945978" y="1428083"/>
                  <a:pt x="953574" y="1472648"/>
                  <a:pt x="958639" y="1519238"/>
                </a:cubicBezTo>
                <a:cubicBezTo>
                  <a:pt x="968767" y="1471635"/>
                  <a:pt x="979908" y="1426817"/>
                  <a:pt x="992062" y="1384785"/>
                </a:cubicBezTo>
                <a:cubicBezTo>
                  <a:pt x="1004216" y="1342753"/>
                  <a:pt x="1015863" y="1302999"/>
                  <a:pt x="1027004" y="1265525"/>
                </a:cubicBezTo>
                <a:lnTo>
                  <a:pt x="1385544" y="110904"/>
                </a:lnTo>
                <a:cubicBezTo>
                  <a:pt x="1394660" y="82545"/>
                  <a:pt x="1414156" y="56972"/>
                  <a:pt x="1444035" y="34183"/>
                </a:cubicBezTo>
                <a:cubicBezTo>
                  <a:pt x="1473913" y="11394"/>
                  <a:pt x="1510122" y="0"/>
                  <a:pt x="1552660" y="0"/>
                </a:cubicBezTo>
                <a:lnTo>
                  <a:pt x="1704584" y="0"/>
                </a:lnTo>
                <a:cubicBezTo>
                  <a:pt x="1749148" y="0"/>
                  <a:pt x="1785863" y="9875"/>
                  <a:pt x="1814729" y="29625"/>
                </a:cubicBezTo>
                <a:cubicBezTo>
                  <a:pt x="1843594" y="49375"/>
                  <a:pt x="1863598" y="76468"/>
                  <a:pt x="1874739" y="110904"/>
                </a:cubicBezTo>
                <a:lnTo>
                  <a:pt x="2230240" y="1265525"/>
                </a:lnTo>
                <a:cubicBezTo>
                  <a:pt x="2241381" y="1300974"/>
                  <a:pt x="2253029" y="1338702"/>
                  <a:pt x="2265183" y="1378708"/>
                </a:cubicBezTo>
                <a:cubicBezTo>
                  <a:pt x="2277337" y="1418715"/>
                  <a:pt x="2287971" y="1461507"/>
                  <a:pt x="2297087" y="1507084"/>
                </a:cubicBezTo>
                <a:cubicBezTo>
                  <a:pt x="2305189" y="1462519"/>
                  <a:pt x="2313545" y="1419981"/>
                  <a:pt x="2322154" y="1379468"/>
                </a:cubicBezTo>
                <a:cubicBezTo>
                  <a:pt x="2330763" y="1338955"/>
                  <a:pt x="2339625" y="1300974"/>
                  <a:pt x="2348741" y="1265525"/>
                </a:cubicBezTo>
                <a:lnTo>
                  <a:pt x="2652588" y="110904"/>
                </a:lnTo>
                <a:cubicBezTo>
                  <a:pt x="2660691" y="81532"/>
                  <a:pt x="2679935" y="55706"/>
                  <a:pt x="2710319" y="33423"/>
                </a:cubicBezTo>
                <a:cubicBezTo>
                  <a:pt x="2740704" y="11141"/>
                  <a:pt x="2777166" y="0"/>
                  <a:pt x="2819704" y="0"/>
                </a:cubicBezTo>
                <a:lnTo>
                  <a:pt x="3223821" y="0"/>
                </a:lnTo>
                <a:lnTo>
                  <a:pt x="2540165" y="2213529"/>
                </a:lnTo>
                <a:lnTo>
                  <a:pt x="2075278" y="2213529"/>
                </a:lnTo>
                <a:lnTo>
                  <a:pt x="1659007" y="841658"/>
                </a:lnTo>
                <a:cubicBezTo>
                  <a:pt x="1651917" y="820388"/>
                  <a:pt x="1644574" y="797093"/>
                  <a:pt x="1636978" y="771773"/>
                </a:cubicBezTo>
                <a:cubicBezTo>
                  <a:pt x="1629382" y="746452"/>
                  <a:pt x="1622039" y="719612"/>
                  <a:pt x="1614949" y="691253"/>
                </a:cubicBezTo>
                <a:cubicBezTo>
                  <a:pt x="1607859" y="719612"/>
                  <a:pt x="1600516" y="746452"/>
                  <a:pt x="1592920" y="771773"/>
                </a:cubicBezTo>
                <a:cubicBezTo>
                  <a:pt x="1585324" y="797093"/>
                  <a:pt x="1577981" y="820388"/>
                  <a:pt x="1570891" y="841658"/>
                </a:cubicBezTo>
                <a:lnTo>
                  <a:pt x="1148543" y="2213529"/>
                </a:lnTo>
                <a:lnTo>
                  <a:pt x="683656" y="22135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9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4887FF-4DA0-413E-8373-F398DE0DD385}"/>
              </a:ext>
            </a:extLst>
          </p:cNvPr>
          <p:cNvSpPr/>
          <p:nvPr userDrawn="1"/>
        </p:nvSpPr>
        <p:spPr>
          <a:xfrm>
            <a:off x="0" y="0"/>
            <a:ext cx="6096000" cy="4400550"/>
          </a:xfrm>
          <a:prstGeom prst="rect">
            <a:avLst/>
          </a:prstGeom>
          <a:gradFill flip="none" rotWithShape="1">
            <a:gsLst>
              <a:gs pos="0">
                <a:srgbClr val="20537F"/>
              </a:gs>
              <a:gs pos="50000">
                <a:srgbClr val="2C7D88"/>
              </a:gs>
              <a:gs pos="100000">
                <a:srgbClr val="3DB69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4D72F27E-9450-457A-8799-D5FEDA13A8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41288" y="1127516"/>
            <a:ext cx="1671189" cy="2434834"/>
          </a:xfrm>
          <a:custGeom>
            <a:avLst/>
            <a:gdLst/>
            <a:ahLst/>
            <a:cxnLst/>
            <a:rect l="l" t="t" r="r" b="b"/>
            <a:pathLst>
              <a:path w="1075668" h="1567191">
                <a:moveTo>
                  <a:pt x="585197" y="0"/>
                </a:moveTo>
                <a:cubicBezTo>
                  <a:pt x="632210" y="0"/>
                  <a:pt x="677994" y="3684"/>
                  <a:pt x="722550" y="11052"/>
                </a:cubicBezTo>
                <a:cubicBezTo>
                  <a:pt x="767107" y="18419"/>
                  <a:pt x="809383" y="29295"/>
                  <a:pt x="849378" y="43679"/>
                </a:cubicBezTo>
                <a:cubicBezTo>
                  <a:pt x="889374" y="58064"/>
                  <a:pt x="926738" y="75255"/>
                  <a:pt x="961471" y="95253"/>
                </a:cubicBezTo>
                <a:cubicBezTo>
                  <a:pt x="996204" y="115250"/>
                  <a:pt x="1027253" y="137879"/>
                  <a:pt x="1054618" y="163140"/>
                </a:cubicBezTo>
                <a:lnTo>
                  <a:pt x="966207" y="328384"/>
                </a:lnTo>
                <a:cubicBezTo>
                  <a:pt x="955682" y="345224"/>
                  <a:pt x="944631" y="357854"/>
                  <a:pt x="933053" y="366275"/>
                </a:cubicBezTo>
                <a:cubicBezTo>
                  <a:pt x="921475" y="374695"/>
                  <a:pt x="906565" y="378905"/>
                  <a:pt x="888321" y="378905"/>
                </a:cubicBezTo>
                <a:cubicBezTo>
                  <a:pt x="872183" y="378905"/>
                  <a:pt x="854816" y="373818"/>
                  <a:pt x="836222" y="363643"/>
                </a:cubicBezTo>
                <a:cubicBezTo>
                  <a:pt x="817627" y="353469"/>
                  <a:pt x="796577" y="342067"/>
                  <a:pt x="773071" y="329437"/>
                </a:cubicBezTo>
                <a:cubicBezTo>
                  <a:pt x="749565" y="316807"/>
                  <a:pt x="722726" y="305404"/>
                  <a:pt x="692554" y="295230"/>
                </a:cubicBezTo>
                <a:cubicBezTo>
                  <a:pt x="662382" y="285056"/>
                  <a:pt x="628000" y="279968"/>
                  <a:pt x="589407" y="279968"/>
                </a:cubicBezTo>
                <a:cubicBezTo>
                  <a:pt x="522748" y="279968"/>
                  <a:pt x="473105" y="294178"/>
                  <a:pt x="440477" y="322595"/>
                </a:cubicBezTo>
                <a:cubicBezTo>
                  <a:pt x="407849" y="351013"/>
                  <a:pt x="391535" y="389430"/>
                  <a:pt x="391535" y="437845"/>
                </a:cubicBezTo>
                <a:cubicBezTo>
                  <a:pt x="391535" y="468719"/>
                  <a:pt x="401359" y="494330"/>
                  <a:pt x="421005" y="514679"/>
                </a:cubicBezTo>
                <a:cubicBezTo>
                  <a:pt x="440652" y="535027"/>
                  <a:pt x="466439" y="552569"/>
                  <a:pt x="498365" y="567304"/>
                </a:cubicBezTo>
                <a:cubicBezTo>
                  <a:pt x="530291" y="582040"/>
                  <a:pt x="566778" y="595547"/>
                  <a:pt x="607826" y="607826"/>
                </a:cubicBezTo>
                <a:cubicBezTo>
                  <a:pt x="648874" y="620105"/>
                  <a:pt x="690799" y="633788"/>
                  <a:pt x="733602" y="648874"/>
                </a:cubicBezTo>
                <a:cubicBezTo>
                  <a:pt x="776404" y="663960"/>
                  <a:pt x="818329" y="681677"/>
                  <a:pt x="859377" y="702026"/>
                </a:cubicBezTo>
                <a:cubicBezTo>
                  <a:pt x="900425" y="722375"/>
                  <a:pt x="936912" y="748337"/>
                  <a:pt x="968838" y="779912"/>
                </a:cubicBezTo>
                <a:cubicBezTo>
                  <a:pt x="1000764" y="811487"/>
                  <a:pt x="1026551" y="849904"/>
                  <a:pt x="1046198" y="895162"/>
                </a:cubicBezTo>
                <a:cubicBezTo>
                  <a:pt x="1065845" y="940420"/>
                  <a:pt x="1075668" y="994975"/>
                  <a:pt x="1075668" y="1058828"/>
                </a:cubicBezTo>
                <a:cubicBezTo>
                  <a:pt x="1075668" y="1129697"/>
                  <a:pt x="1063389" y="1196005"/>
                  <a:pt x="1038830" y="1257753"/>
                </a:cubicBezTo>
                <a:cubicBezTo>
                  <a:pt x="1014272" y="1319500"/>
                  <a:pt x="978662" y="1373354"/>
                  <a:pt x="932000" y="1419313"/>
                </a:cubicBezTo>
                <a:cubicBezTo>
                  <a:pt x="885339" y="1465273"/>
                  <a:pt x="827802" y="1501409"/>
                  <a:pt x="759388" y="1527722"/>
                </a:cubicBezTo>
                <a:cubicBezTo>
                  <a:pt x="690975" y="1554035"/>
                  <a:pt x="613264" y="1567191"/>
                  <a:pt x="526257" y="1567191"/>
                </a:cubicBezTo>
                <a:cubicBezTo>
                  <a:pt x="478543" y="1567191"/>
                  <a:pt x="429952" y="1562280"/>
                  <a:pt x="380484" y="1552456"/>
                </a:cubicBezTo>
                <a:cubicBezTo>
                  <a:pt x="331016" y="1542633"/>
                  <a:pt x="283126" y="1528775"/>
                  <a:pt x="236816" y="1510882"/>
                </a:cubicBezTo>
                <a:cubicBezTo>
                  <a:pt x="190505" y="1492989"/>
                  <a:pt x="147001" y="1471764"/>
                  <a:pt x="106304" y="1447205"/>
                </a:cubicBezTo>
                <a:cubicBezTo>
                  <a:pt x="65607" y="1422646"/>
                  <a:pt x="30172" y="1395281"/>
                  <a:pt x="0" y="1365109"/>
                </a:cubicBezTo>
                <a:lnTo>
                  <a:pt x="105252" y="1198812"/>
                </a:lnTo>
                <a:cubicBezTo>
                  <a:pt x="113672" y="1186884"/>
                  <a:pt x="124723" y="1176885"/>
                  <a:pt x="138406" y="1168815"/>
                </a:cubicBezTo>
                <a:cubicBezTo>
                  <a:pt x="152088" y="1160746"/>
                  <a:pt x="166999" y="1156712"/>
                  <a:pt x="183138" y="1156712"/>
                </a:cubicBezTo>
                <a:cubicBezTo>
                  <a:pt x="204188" y="1156712"/>
                  <a:pt x="225414" y="1163377"/>
                  <a:pt x="246815" y="1176709"/>
                </a:cubicBezTo>
                <a:cubicBezTo>
                  <a:pt x="268216" y="1190041"/>
                  <a:pt x="292423" y="1204776"/>
                  <a:pt x="319438" y="1220915"/>
                </a:cubicBezTo>
                <a:cubicBezTo>
                  <a:pt x="346452" y="1237053"/>
                  <a:pt x="377502" y="1251788"/>
                  <a:pt x="412585" y="1265120"/>
                </a:cubicBezTo>
                <a:cubicBezTo>
                  <a:pt x="447669" y="1278452"/>
                  <a:pt x="489068" y="1285118"/>
                  <a:pt x="536782" y="1285118"/>
                </a:cubicBezTo>
                <a:cubicBezTo>
                  <a:pt x="601336" y="1285118"/>
                  <a:pt x="651506" y="1270909"/>
                  <a:pt x="687291" y="1242491"/>
                </a:cubicBezTo>
                <a:cubicBezTo>
                  <a:pt x="723077" y="1214073"/>
                  <a:pt x="740969" y="1168991"/>
                  <a:pt x="740969" y="1107243"/>
                </a:cubicBezTo>
                <a:cubicBezTo>
                  <a:pt x="740969" y="1071458"/>
                  <a:pt x="731146" y="1042338"/>
                  <a:pt x="711499" y="1019885"/>
                </a:cubicBezTo>
                <a:cubicBezTo>
                  <a:pt x="691852" y="997431"/>
                  <a:pt x="666065" y="978837"/>
                  <a:pt x="634139" y="964102"/>
                </a:cubicBezTo>
                <a:cubicBezTo>
                  <a:pt x="602213" y="949366"/>
                  <a:pt x="565901" y="936386"/>
                  <a:pt x="525204" y="925159"/>
                </a:cubicBezTo>
                <a:cubicBezTo>
                  <a:pt x="484507" y="913932"/>
                  <a:pt x="442757" y="901477"/>
                  <a:pt x="399955" y="887794"/>
                </a:cubicBezTo>
                <a:cubicBezTo>
                  <a:pt x="357153" y="874112"/>
                  <a:pt x="315403" y="857272"/>
                  <a:pt x="274706" y="837274"/>
                </a:cubicBezTo>
                <a:cubicBezTo>
                  <a:pt x="234009" y="817276"/>
                  <a:pt x="197697" y="790963"/>
                  <a:pt x="165771" y="758335"/>
                </a:cubicBezTo>
                <a:cubicBezTo>
                  <a:pt x="133845" y="725708"/>
                  <a:pt x="108058" y="685010"/>
                  <a:pt x="88411" y="636244"/>
                </a:cubicBezTo>
                <a:cubicBezTo>
                  <a:pt x="68765" y="587478"/>
                  <a:pt x="58941" y="527309"/>
                  <a:pt x="58941" y="455738"/>
                </a:cubicBezTo>
                <a:cubicBezTo>
                  <a:pt x="58941" y="398201"/>
                  <a:pt x="70519" y="342067"/>
                  <a:pt x="93674" y="287336"/>
                </a:cubicBezTo>
                <a:cubicBezTo>
                  <a:pt x="116829" y="232606"/>
                  <a:pt x="150861" y="183839"/>
                  <a:pt x="195768" y="141037"/>
                </a:cubicBezTo>
                <a:cubicBezTo>
                  <a:pt x="240675" y="98235"/>
                  <a:pt x="295756" y="64028"/>
                  <a:pt x="361012" y="38417"/>
                </a:cubicBezTo>
                <a:cubicBezTo>
                  <a:pt x="426268" y="12806"/>
                  <a:pt x="500996" y="0"/>
                  <a:pt x="58519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DC0CC6-D7FB-435E-83B1-31076EAF54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066799"/>
            <a:ext cx="12192001" cy="3448051"/>
          </a:xfrm>
          <a:custGeom>
            <a:avLst/>
            <a:gdLst>
              <a:gd name="connsiteX0" fmla="*/ 0 w 12192001"/>
              <a:gd name="connsiteY0" fmla="*/ 0 h 3448051"/>
              <a:gd name="connsiteX1" fmla="*/ 12192001 w 12192001"/>
              <a:gd name="connsiteY1" fmla="*/ 0 h 3448051"/>
              <a:gd name="connsiteX2" fmla="*/ 12192001 w 12192001"/>
              <a:gd name="connsiteY2" fmla="*/ 3448051 h 3448051"/>
              <a:gd name="connsiteX3" fmla="*/ 0 w 12192001"/>
              <a:gd name="connsiteY3" fmla="*/ 3448051 h 344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3448051">
                <a:moveTo>
                  <a:pt x="0" y="0"/>
                </a:moveTo>
                <a:lnTo>
                  <a:pt x="12192001" y="0"/>
                </a:lnTo>
                <a:lnTo>
                  <a:pt x="12192001" y="3448051"/>
                </a:lnTo>
                <a:lnTo>
                  <a:pt x="0" y="34480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7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FC47DB-40E8-44E6-BE18-DF6C657F43BF}"/>
              </a:ext>
            </a:extLst>
          </p:cNvPr>
          <p:cNvSpPr/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gradFill flip="none" rotWithShape="1">
            <a:gsLst>
              <a:gs pos="0">
                <a:srgbClr val="20537F"/>
              </a:gs>
              <a:gs pos="50000">
                <a:srgbClr val="2C7D88"/>
              </a:gs>
              <a:gs pos="100000">
                <a:srgbClr val="3DB69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4556F-1FC6-4F84-966C-46F5E5452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46" y="725714"/>
            <a:ext cx="4700877" cy="6132286"/>
          </a:xfrm>
          <a:prstGeom prst="rect">
            <a:avLst/>
          </a:prstGeom>
        </p:spPr>
      </p:pic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FA129447-5461-453D-A4B6-C3F1966C90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41600" y="1363663"/>
            <a:ext cx="2017713" cy="368776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8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12709004-E793-40B4-AE7F-CF9CDF138B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5397" y="950025"/>
            <a:ext cx="3863475" cy="4904509"/>
          </a:xfrm>
          <a:custGeom>
            <a:avLst/>
            <a:gdLst>
              <a:gd name="connsiteX0" fmla="*/ 0 w 3863475"/>
              <a:gd name="connsiteY0" fmla="*/ 0 h 4904509"/>
              <a:gd name="connsiteX1" fmla="*/ 3863475 w 3863475"/>
              <a:gd name="connsiteY1" fmla="*/ 0 h 4904509"/>
              <a:gd name="connsiteX2" fmla="*/ 3863475 w 3863475"/>
              <a:gd name="connsiteY2" fmla="*/ 4904509 h 4904509"/>
              <a:gd name="connsiteX3" fmla="*/ 0 w 3863475"/>
              <a:gd name="connsiteY3" fmla="*/ 4904509 h 490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3475" h="4904509">
                <a:moveTo>
                  <a:pt x="0" y="0"/>
                </a:moveTo>
                <a:lnTo>
                  <a:pt x="3863475" y="0"/>
                </a:lnTo>
                <a:lnTo>
                  <a:pt x="3863475" y="4904509"/>
                </a:lnTo>
                <a:lnTo>
                  <a:pt x="0" y="49045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5A3D75-C941-42EA-9D50-E12DEA6191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73829" y="0"/>
            <a:ext cx="3090863" cy="6858000"/>
          </a:xfrm>
          <a:custGeom>
            <a:avLst/>
            <a:gdLst>
              <a:gd name="connsiteX0" fmla="*/ 0 w 3090863"/>
              <a:gd name="connsiteY0" fmla="*/ 0 h 6858000"/>
              <a:gd name="connsiteX1" fmla="*/ 3090863 w 3090863"/>
              <a:gd name="connsiteY1" fmla="*/ 0 h 6858000"/>
              <a:gd name="connsiteX2" fmla="*/ 3090863 w 3090863"/>
              <a:gd name="connsiteY2" fmla="*/ 6858000 h 6858000"/>
              <a:gd name="connsiteX3" fmla="*/ 0 w 309086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0863" h="6858000">
                <a:moveTo>
                  <a:pt x="0" y="0"/>
                </a:moveTo>
                <a:lnTo>
                  <a:pt x="3090863" y="0"/>
                </a:lnTo>
                <a:lnTo>
                  <a:pt x="309086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8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6E8922D-A4A7-4E50-BD37-AA15F92253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1148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2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06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3" r:id="rId2"/>
    <p:sldLayoutId id="2147483681" r:id="rId3"/>
    <p:sldLayoutId id="2147483680" r:id="rId4"/>
    <p:sldLayoutId id="2147483679" r:id="rId5"/>
    <p:sldLayoutId id="2147483676" r:id="rId6"/>
    <p:sldLayoutId id="2147483672" r:id="rId7"/>
    <p:sldLayoutId id="2147483662" r:id="rId8"/>
    <p:sldLayoutId id="2147483670" r:id="rId9"/>
    <p:sldLayoutId id="2147483660" r:id="rId10"/>
    <p:sldLayoutId id="2147483659" r:id="rId11"/>
    <p:sldLayoutId id="2147483658" r:id="rId12"/>
    <p:sldLayoutId id="2147483657" r:id="rId13"/>
    <p:sldLayoutId id="214748364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4FA2DE-4E15-BA02-5510-58E361F87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0" t="6700" r="22989" b="44957"/>
          <a:stretch/>
        </p:blipFill>
        <p:spPr>
          <a:xfrm>
            <a:off x="133349" y="-14919"/>
            <a:ext cx="11791951" cy="6872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6150F5-6E89-48C9-9394-E0BA16210A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83D91-6670-4B42-8E0C-E7D6ECAF3D5D}"/>
              </a:ext>
            </a:extLst>
          </p:cNvPr>
          <p:cNvSpPr txBox="1"/>
          <p:nvPr/>
        </p:nvSpPr>
        <p:spPr>
          <a:xfrm>
            <a:off x="3034095" y="3164251"/>
            <a:ext cx="61238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pc="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PRESENTATION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8B17D02-24F8-4C9D-8361-9A63B15D1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035" y="3548569"/>
            <a:ext cx="7053929" cy="14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2017037012	</a:t>
            </a:r>
            <a:r>
              <a:rPr lang="ko-KR" altLang="en-US" sz="15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오원준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2019076024 	</a:t>
            </a:r>
            <a:r>
              <a:rPr lang="ko-KR" altLang="en-US" sz="15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조성범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2017037027 	</a:t>
            </a:r>
            <a:r>
              <a:rPr lang="ko-KR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이성호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2018037019 	</a:t>
            </a:r>
            <a:r>
              <a:rPr lang="ko-KR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김소현</a:t>
            </a:r>
            <a:endParaRPr lang="en-US" altLang="en-US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AF0644-8CF8-4DD1-A010-25F906732338}"/>
              </a:ext>
            </a:extLst>
          </p:cNvPr>
          <p:cNvSpPr/>
          <p:nvPr/>
        </p:nvSpPr>
        <p:spPr>
          <a:xfrm>
            <a:off x="5638800" y="943786"/>
            <a:ext cx="914400" cy="914400"/>
          </a:xfrm>
          <a:prstGeom prst="ellipse">
            <a:avLst/>
          </a:prstGeom>
          <a:solidFill>
            <a:srgbClr val="2C7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utoShape 59">
            <a:extLst>
              <a:ext uri="{FF2B5EF4-FFF2-40B4-BE49-F238E27FC236}">
                <a16:creationId xmlns:a16="http://schemas.microsoft.com/office/drawing/2014/main" id="{564EAF9E-1D73-43E8-87F6-FB2E6A35A77E}"/>
              </a:ext>
            </a:extLst>
          </p:cNvPr>
          <p:cNvSpPr>
            <a:spLocks/>
          </p:cNvSpPr>
          <p:nvPr/>
        </p:nvSpPr>
        <p:spPr bwMode="auto">
          <a:xfrm>
            <a:off x="5924452" y="1229732"/>
            <a:ext cx="343093" cy="3425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5" tIns="19045" rIns="19045" bIns="19045" anchor="ctr"/>
          <a:lstStyle/>
          <a:p>
            <a:pPr algn="ctr" defTabSz="228543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8D1CD-E34E-4FFD-8FF3-5FC49AB76CD1}"/>
              </a:ext>
            </a:extLst>
          </p:cNvPr>
          <p:cNvSpPr txBox="1"/>
          <p:nvPr/>
        </p:nvSpPr>
        <p:spPr bwMode="auto">
          <a:xfrm>
            <a:off x="3034094" y="1858186"/>
            <a:ext cx="61238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0" spc="-300" dirty="0" err="1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캡스톤</a:t>
            </a:r>
            <a:r>
              <a:rPr lang="ko-KR" altLang="en-US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디자인 </a:t>
            </a:r>
            <a:r>
              <a:rPr lang="en-US" altLang="ko-KR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2</a:t>
            </a:r>
            <a:r>
              <a:rPr lang="ko-KR" altLang="en-US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조</a:t>
            </a:r>
            <a:endParaRPr lang="en-US" sz="6000" spc="-300" dirty="0">
              <a:solidFill>
                <a:schemeClr val="bg1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3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4F252-A4AE-B6B4-4611-9CC2CBA7B359}"/>
              </a:ext>
            </a:extLst>
          </p:cNvPr>
          <p:cNvSpPr txBox="1"/>
          <p:nvPr/>
        </p:nvSpPr>
        <p:spPr bwMode="auto">
          <a:xfrm>
            <a:off x="867474" y="1039504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화면 설계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그림 3" descr="텍스트, 스크린샷, 번호, 휴대 전화이(가) 표시된 사진&#10;&#10;자동 생성된 설명">
            <a:extLst>
              <a:ext uri="{FF2B5EF4-FFF2-40B4-BE49-F238E27FC236}">
                <a16:creationId xmlns:a16="http://schemas.microsoft.com/office/drawing/2014/main" id="{48BD2570-8B15-C6C4-1194-D07FC0CDE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222" y="1530323"/>
            <a:ext cx="2313456" cy="4700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A3ECD7-3CC5-7424-FCC1-2EA61FDCEBDA}"/>
              </a:ext>
            </a:extLst>
          </p:cNvPr>
          <p:cNvSpPr txBox="1"/>
          <p:nvPr/>
        </p:nvSpPr>
        <p:spPr>
          <a:xfrm>
            <a:off x="2092408" y="6359672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바코드가 추가된 상품 기본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6A269-D1B6-533F-38ED-254C49D85E1B}"/>
              </a:ext>
            </a:extLst>
          </p:cNvPr>
          <p:cNvSpPr txBox="1"/>
          <p:nvPr/>
        </p:nvSpPr>
        <p:spPr>
          <a:xfrm>
            <a:off x="7645950" y="6304001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상품 상세 내용</a:t>
            </a:r>
            <a:endParaRPr lang="ko-KR" altLang="en-US" dirty="0"/>
          </a:p>
        </p:txBody>
      </p:sp>
      <p:pic>
        <p:nvPicPr>
          <p:cNvPr id="14" name="그림 1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B07636C-7281-438C-C79A-F7A1F0FC7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1392930"/>
            <a:ext cx="2400904" cy="48377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515D7D-3AF6-6B30-AF73-0DE3FF561112}"/>
              </a:ext>
            </a:extLst>
          </p:cNvPr>
          <p:cNvSpPr txBox="1"/>
          <p:nvPr/>
        </p:nvSpPr>
        <p:spPr bwMode="auto">
          <a:xfrm>
            <a:off x="-352605" y="1608891"/>
            <a:ext cx="2769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요약 및 이후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진행상황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5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E79655-719F-4242-909A-6869ADD16A36}"/>
              </a:ext>
            </a:extLst>
          </p:cNvPr>
          <p:cNvSpPr/>
          <p:nvPr/>
        </p:nvSpPr>
        <p:spPr>
          <a:xfrm>
            <a:off x="0" y="0"/>
            <a:ext cx="12192000" cy="3615397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F35EBC-83E4-4D1F-9B5C-03E7C0C58171}"/>
              </a:ext>
            </a:extLst>
          </p:cNvPr>
          <p:cNvSpPr txBox="1"/>
          <p:nvPr/>
        </p:nvSpPr>
        <p:spPr bwMode="auto">
          <a:xfrm>
            <a:off x="3034094" y="1480502"/>
            <a:ext cx="612381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Thank you for Attention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&amp;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QNA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i="1" dirty="0">
              <a:solidFill>
                <a:schemeClr val="bg1"/>
              </a:solidFill>
              <a:latin typeface="Lato Black" panose="020F0A02020204030203" pitchFamily="34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D14EE-2F0D-41E5-BF91-F40C94AAA34A}"/>
              </a:ext>
            </a:extLst>
          </p:cNvPr>
          <p:cNvSpPr txBox="1"/>
          <p:nvPr/>
        </p:nvSpPr>
        <p:spPr>
          <a:xfrm>
            <a:off x="4399191" y="4528543"/>
            <a:ext cx="33936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이상 발표 마치겠습니다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1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4FA2DE-4E15-BA02-5510-58E361F87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0" t="6700" r="22989" b="44957"/>
          <a:stretch/>
        </p:blipFill>
        <p:spPr>
          <a:xfrm>
            <a:off x="133349" y="-14919"/>
            <a:ext cx="11791951" cy="6872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6150F5-6E89-48C9-9394-E0BA16210AC8}"/>
              </a:ext>
            </a:extLst>
          </p:cNvPr>
          <p:cNvSpPr/>
          <p:nvPr/>
        </p:nvSpPr>
        <p:spPr>
          <a:xfrm>
            <a:off x="0" y="-14919"/>
            <a:ext cx="12192000" cy="6872919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AF0644-8CF8-4DD1-A010-25F906732338}"/>
              </a:ext>
            </a:extLst>
          </p:cNvPr>
          <p:cNvSpPr/>
          <p:nvPr/>
        </p:nvSpPr>
        <p:spPr>
          <a:xfrm>
            <a:off x="370609" y="403459"/>
            <a:ext cx="914400" cy="914400"/>
          </a:xfrm>
          <a:prstGeom prst="ellipse">
            <a:avLst/>
          </a:prstGeom>
          <a:solidFill>
            <a:srgbClr val="2C7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utoShape 59">
            <a:extLst>
              <a:ext uri="{FF2B5EF4-FFF2-40B4-BE49-F238E27FC236}">
                <a16:creationId xmlns:a16="http://schemas.microsoft.com/office/drawing/2014/main" id="{564EAF9E-1D73-43E8-87F6-FB2E6A35A77E}"/>
              </a:ext>
            </a:extLst>
          </p:cNvPr>
          <p:cNvSpPr>
            <a:spLocks/>
          </p:cNvSpPr>
          <p:nvPr/>
        </p:nvSpPr>
        <p:spPr bwMode="auto">
          <a:xfrm>
            <a:off x="656261" y="689405"/>
            <a:ext cx="343093" cy="3425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5" tIns="19045" rIns="19045" bIns="19045" anchor="ctr"/>
          <a:lstStyle/>
          <a:p>
            <a:pPr marL="0" marR="0" lvl="0" indent="0" algn="ctr" defTabSz="2285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AA7AE1-0748-961E-C734-B4A9BC2D1C7A}"/>
              </a:ext>
            </a:extLst>
          </p:cNvPr>
          <p:cNvSpPr txBox="1">
            <a:spLocks/>
          </p:cNvSpPr>
          <p:nvPr/>
        </p:nvSpPr>
        <p:spPr>
          <a:xfrm>
            <a:off x="1381655" y="403459"/>
            <a:ext cx="5864604" cy="9963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cs typeface="Lato Black" panose="020F0502020204030203" pitchFamily="34" charset="0"/>
              </a:rPr>
              <a:t>목차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5693623-35C1-4128-3488-F3035CE9CD73}"/>
              </a:ext>
            </a:extLst>
          </p:cNvPr>
          <p:cNvSpPr txBox="1">
            <a:spLocks/>
          </p:cNvSpPr>
          <p:nvPr/>
        </p:nvSpPr>
        <p:spPr>
          <a:xfrm>
            <a:off x="337038" y="2836967"/>
            <a:ext cx="7692736" cy="4500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기존 계획 및 변경된 계획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Progress Report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요약 및 이후 진행사항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l"/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855BBF-2E28-2233-8E58-9FA98ABAC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39" y="1841866"/>
            <a:ext cx="3551016" cy="35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5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rgbClr val="2C7D88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40193" y="1608891"/>
            <a:ext cx="2769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기존 계획</a:t>
            </a:r>
            <a:endParaRPr lang="en-US" altLang="ko-KR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&amp;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변경된 계획</a:t>
            </a:r>
            <a:endParaRPr lang="en-US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F23C9E-41B2-BDAC-A968-C400F47F6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1385936"/>
            <a:ext cx="3297325" cy="2474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67CA0E0F-3089-3626-5D0E-37C41A34B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3" y="2071359"/>
            <a:ext cx="3676933" cy="1195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9000EA-B6BC-ECED-3F9A-D2D472113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59" y="5057738"/>
            <a:ext cx="3886537" cy="1257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2E81B3-BA29-16FE-179D-6743C11DEB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28" y="4260205"/>
            <a:ext cx="802244" cy="8022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2F654B-61B3-3451-9D45-3E390BF97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71" y="5015828"/>
            <a:ext cx="718823" cy="741286"/>
          </a:xfrm>
          <a:prstGeom prst="rect">
            <a:avLst/>
          </a:prstGeom>
        </p:spPr>
      </p:pic>
      <p:pic>
        <p:nvPicPr>
          <p:cNvPr id="15" name="그림 14" descr="화살이(가) 표시된 사진&#10;&#10;자동 생성된 설명">
            <a:extLst>
              <a:ext uri="{FF2B5EF4-FFF2-40B4-BE49-F238E27FC236}">
                <a16:creationId xmlns:a16="http://schemas.microsoft.com/office/drawing/2014/main" id="{2D416086-60BE-9C4A-0B0B-C57C29E415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44" y="4752402"/>
            <a:ext cx="620095" cy="620095"/>
          </a:xfrm>
          <a:prstGeom prst="rect">
            <a:avLst/>
          </a:prstGeom>
        </p:spPr>
      </p:pic>
      <p:pic>
        <p:nvPicPr>
          <p:cNvPr id="16" name="그림 15" descr="텍스트, 화이트이(가) 표시된 사진&#10;&#10;자동 생성된 설명">
            <a:extLst>
              <a:ext uri="{FF2B5EF4-FFF2-40B4-BE49-F238E27FC236}">
                <a16:creationId xmlns:a16="http://schemas.microsoft.com/office/drawing/2014/main" id="{6C9F7EDA-4390-886A-DAA8-9AB78745ED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439" y="4461069"/>
            <a:ext cx="2631228" cy="11933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87CC138-6217-74AA-AB31-46BE65EB3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4" y="2889762"/>
            <a:ext cx="3109229" cy="24462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 descr="화살이(가) 표시된 사진&#10;&#10;자동 생성된 설명">
            <a:extLst>
              <a:ext uri="{FF2B5EF4-FFF2-40B4-BE49-F238E27FC236}">
                <a16:creationId xmlns:a16="http://schemas.microsoft.com/office/drawing/2014/main" id="{E9A95B5F-D9E8-8E3F-BDA8-444AB38821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3261">
            <a:off x="2987608" y="2775917"/>
            <a:ext cx="809997" cy="809997"/>
          </a:xfrm>
          <a:prstGeom prst="rect">
            <a:avLst/>
          </a:prstGeom>
        </p:spPr>
      </p:pic>
      <p:pic>
        <p:nvPicPr>
          <p:cNvPr id="21" name="그림 20" descr="화살이(가) 표시된 사진&#10;&#10;자동 생성된 설명">
            <a:extLst>
              <a:ext uri="{FF2B5EF4-FFF2-40B4-BE49-F238E27FC236}">
                <a16:creationId xmlns:a16="http://schemas.microsoft.com/office/drawing/2014/main" id="{F1335B32-4B75-CF3B-D145-3F07EB427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2280">
            <a:off x="2822426" y="5036960"/>
            <a:ext cx="809997" cy="809997"/>
          </a:xfrm>
          <a:prstGeom prst="rect">
            <a:avLst/>
          </a:prstGeom>
        </p:spPr>
      </p:pic>
      <p:pic>
        <p:nvPicPr>
          <p:cNvPr id="24" name="그림 23" descr="화살이(가) 표시된 사진&#10;&#10;자동 생성된 설명">
            <a:extLst>
              <a:ext uri="{FF2B5EF4-FFF2-40B4-BE49-F238E27FC236}">
                <a16:creationId xmlns:a16="http://schemas.microsoft.com/office/drawing/2014/main" id="{D1DB7D09-E586-7858-3BA6-385CDDA8C4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251" y="2275817"/>
            <a:ext cx="809997" cy="809997"/>
          </a:xfrm>
          <a:prstGeom prst="rect">
            <a:avLst/>
          </a:prstGeom>
        </p:spPr>
      </p:pic>
      <p:pic>
        <p:nvPicPr>
          <p:cNvPr id="25" name="그림 24" descr="화살이(가) 표시된 사진&#10;&#10;자동 생성된 설명">
            <a:extLst>
              <a:ext uri="{FF2B5EF4-FFF2-40B4-BE49-F238E27FC236}">
                <a16:creationId xmlns:a16="http://schemas.microsoft.com/office/drawing/2014/main" id="{43D8F138-1042-ADFA-037D-CD320BC65E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52794">
            <a:off x="7066398" y="3684139"/>
            <a:ext cx="809997" cy="809997"/>
          </a:xfrm>
          <a:prstGeom prst="rect">
            <a:avLst/>
          </a:prstGeom>
        </p:spPr>
      </p:pic>
      <p:pic>
        <p:nvPicPr>
          <p:cNvPr id="26" name="그림 25" descr="화살이(가) 표시된 사진&#10;&#10;자동 생성된 설명">
            <a:extLst>
              <a:ext uri="{FF2B5EF4-FFF2-40B4-BE49-F238E27FC236}">
                <a16:creationId xmlns:a16="http://schemas.microsoft.com/office/drawing/2014/main" id="{85E165D3-BAED-6AB1-A679-D25163B1DB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60528" y="4080295"/>
            <a:ext cx="809997" cy="80999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E1C3CB-7774-978C-3E18-5DC1CC9B06A8}"/>
              </a:ext>
            </a:extLst>
          </p:cNvPr>
          <p:cNvSpPr/>
          <p:nvPr/>
        </p:nvSpPr>
        <p:spPr>
          <a:xfrm>
            <a:off x="7855128" y="4260205"/>
            <a:ext cx="4212825" cy="16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6F8510-57DE-6AE9-CAB9-53ABD33EA44F}"/>
              </a:ext>
            </a:extLst>
          </p:cNvPr>
          <p:cNvSpPr txBox="1"/>
          <p:nvPr/>
        </p:nvSpPr>
        <p:spPr bwMode="auto">
          <a:xfrm>
            <a:off x="926370" y="766870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01-1. </a:t>
            </a:r>
            <a:r>
              <a:rPr kumimoji="0" lang="ko-KR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기존 계획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5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0B49C1-7365-BC70-F8D7-FD68CB2C8769}"/>
              </a:ext>
            </a:extLst>
          </p:cNvPr>
          <p:cNvSpPr/>
          <p:nvPr/>
        </p:nvSpPr>
        <p:spPr>
          <a:xfrm>
            <a:off x="7047686" y="250592"/>
            <a:ext cx="3468727" cy="2343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rgbClr val="2C7D88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258CCF-05AD-8355-5830-F56E53F0A3A2}"/>
              </a:ext>
            </a:extLst>
          </p:cNvPr>
          <p:cNvSpPr/>
          <p:nvPr/>
        </p:nvSpPr>
        <p:spPr>
          <a:xfrm>
            <a:off x="85676" y="2673891"/>
            <a:ext cx="6185491" cy="2343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40193" y="1608891"/>
            <a:ext cx="2769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기존 계획</a:t>
            </a:r>
            <a:endParaRPr lang="en-US" altLang="ko-KR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&amp;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변경된 계획</a:t>
            </a:r>
            <a:endParaRPr lang="en-US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2E81B3-BA29-16FE-179D-6743C11DE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7" y="2673891"/>
            <a:ext cx="1110980" cy="11109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2F654B-61B3-3451-9D45-3E390BF97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9" y="3793813"/>
            <a:ext cx="995455" cy="1026563"/>
          </a:xfrm>
          <a:prstGeom prst="rect">
            <a:avLst/>
          </a:prstGeom>
        </p:spPr>
      </p:pic>
      <p:pic>
        <p:nvPicPr>
          <p:cNvPr id="15" name="그림 14" descr="화살이(가) 표시된 사진&#10;&#10;자동 생성된 설명">
            <a:extLst>
              <a:ext uri="{FF2B5EF4-FFF2-40B4-BE49-F238E27FC236}">
                <a16:creationId xmlns:a16="http://schemas.microsoft.com/office/drawing/2014/main" id="{2D416086-60BE-9C4A-0B0B-C57C29E41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46" y="3481375"/>
            <a:ext cx="858733" cy="858733"/>
          </a:xfrm>
          <a:prstGeom prst="rect">
            <a:avLst/>
          </a:prstGeom>
        </p:spPr>
      </p:pic>
      <p:pic>
        <p:nvPicPr>
          <p:cNvPr id="16" name="그림 15" descr="텍스트, 화이트이(가) 표시된 사진&#10;&#10;자동 생성된 설명">
            <a:extLst>
              <a:ext uri="{FF2B5EF4-FFF2-40B4-BE49-F238E27FC236}">
                <a16:creationId xmlns:a16="http://schemas.microsoft.com/office/drawing/2014/main" id="{6C9F7EDA-4390-886A-DAA8-9AB78745ED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01" y="3084449"/>
            <a:ext cx="3643831" cy="165258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6F8510-57DE-6AE9-CAB9-53ABD33EA44F}"/>
              </a:ext>
            </a:extLst>
          </p:cNvPr>
          <p:cNvSpPr txBox="1"/>
          <p:nvPr/>
        </p:nvSpPr>
        <p:spPr bwMode="auto">
          <a:xfrm>
            <a:off x="926370" y="766870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01-2. </a:t>
            </a:r>
            <a:r>
              <a:rPr lang="ko-KR" altLang="en-US" sz="2000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변경된</a:t>
            </a:r>
            <a:r>
              <a:rPr kumimoji="0" lang="ko-KR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계획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그림 3" descr="화살이(가) 표시된 사진&#10;&#10;자동 생성된 설명">
            <a:extLst>
              <a:ext uri="{FF2B5EF4-FFF2-40B4-BE49-F238E27FC236}">
                <a16:creationId xmlns:a16="http://schemas.microsoft.com/office/drawing/2014/main" id="{70220150-919F-DC7C-B071-7017F14D9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3261">
            <a:off x="6113818" y="1881000"/>
            <a:ext cx="809997" cy="809997"/>
          </a:xfrm>
          <a:prstGeom prst="rect">
            <a:avLst/>
          </a:prstGeom>
        </p:spPr>
      </p:pic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7640CC2F-5DC4-C6A3-781C-9FA4FF18E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71003" y="3497620"/>
            <a:ext cx="1104847" cy="809997"/>
          </a:xfrm>
          <a:prstGeom prst="rect">
            <a:avLst/>
          </a:prstGeom>
        </p:spPr>
      </p:pic>
      <p:pic>
        <p:nvPicPr>
          <p:cNvPr id="10" name="그림 9" descr="케이크, 접시, 초콜릿, 장식된이(가) 표시된 사진&#10;&#10;자동 생성된 설명">
            <a:extLst>
              <a:ext uri="{FF2B5EF4-FFF2-40B4-BE49-F238E27FC236}">
                <a16:creationId xmlns:a16="http://schemas.microsoft.com/office/drawing/2014/main" id="{134F674D-AFF6-3BE1-98F9-663E340562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56" y="1267482"/>
            <a:ext cx="1743680" cy="1251091"/>
          </a:xfrm>
          <a:prstGeom prst="rect">
            <a:avLst/>
          </a:prstGeom>
        </p:spPr>
      </p:pic>
      <p:pic>
        <p:nvPicPr>
          <p:cNvPr id="19" name="그림 18" descr="케이크, 초콜릿, 슬라이스, 디저트이(가) 표시된 사진&#10;&#10;자동 생성된 설명">
            <a:extLst>
              <a:ext uri="{FF2B5EF4-FFF2-40B4-BE49-F238E27FC236}">
                <a16:creationId xmlns:a16="http://schemas.microsoft.com/office/drawing/2014/main" id="{96C62FC9-8400-052A-496C-800A58C1D3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423" y="1151536"/>
            <a:ext cx="1351880" cy="135188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0D1D2F8-73B9-A732-4A74-4707A3A570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316" y="292977"/>
            <a:ext cx="858559" cy="85855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74F83E5-A6D8-67E2-2228-B5B3CC1106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193" y="285485"/>
            <a:ext cx="858559" cy="8585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4E8F5EF-2ACA-9FB7-7998-3E57483EFF21}"/>
              </a:ext>
            </a:extLst>
          </p:cNvPr>
          <p:cNvSpPr txBox="1"/>
          <p:nvPr/>
        </p:nvSpPr>
        <p:spPr>
          <a:xfrm>
            <a:off x="6610322" y="2673891"/>
            <a:ext cx="4426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앱이 음식의 남은 양이나</a:t>
            </a:r>
            <a:endParaRPr lang="en-US" altLang="ko-KR" dirty="0"/>
          </a:p>
          <a:p>
            <a:pPr algn="ctr"/>
            <a:r>
              <a:rPr lang="ko-KR" altLang="en-US" dirty="0"/>
              <a:t>다 먹었는지에 대한 내용을 알 방법이 없음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0DE40A-543B-AFCC-F243-FAEB85679538}"/>
              </a:ext>
            </a:extLst>
          </p:cNvPr>
          <p:cNvSpPr txBox="1"/>
          <p:nvPr/>
        </p:nvSpPr>
        <p:spPr>
          <a:xfrm>
            <a:off x="126536" y="5147590"/>
            <a:ext cx="6144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핵심 기능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사용자의 성별과 나이대를 입력 받아 해당하는 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권장 영양소에 따른 음식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섭취 영양소를 보여주는 기능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27C8169-7B69-E73A-FAAF-659A8C3CAA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273" y="4574150"/>
            <a:ext cx="1146879" cy="11468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DE2E87C-4FFC-4A5E-332E-524298005AE8}"/>
              </a:ext>
            </a:extLst>
          </p:cNvPr>
          <p:cNvSpPr txBox="1"/>
          <p:nvPr/>
        </p:nvSpPr>
        <p:spPr>
          <a:xfrm>
            <a:off x="6803069" y="5837987"/>
            <a:ext cx="4200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음식 리스트 최신화 알림을 통해</a:t>
            </a:r>
            <a:endParaRPr lang="en-US" altLang="ko-KR" dirty="0"/>
          </a:p>
          <a:p>
            <a:pPr algn="ctr"/>
            <a:r>
              <a:rPr lang="ko-KR" altLang="en-US" dirty="0"/>
              <a:t>사용자가 섭취한 영양소를 구할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75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352605" y="1608891"/>
            <a:ext cx="2769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요약 및 이후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진행상황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60BFC1-BAFB-FDEF-6070-0AD3EEBEE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7" y="897771"/>
            <a:ext cx="4768545" cy="3790767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0054E2D-8C8D-95E1-3A8F-9FBB3CDF6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66069"/>
              </p:ext>
            </p:extLst>
          </p:nvPr>
        </p:nvGraphicFramePr>
        <p:xfrm>
          <a:off x="2151427" y="897771"/>
          <a:ext cx="3573098" cy="4778004"/>
        </p:xfrm>
        <a:graphic>
          <a:graphicData uri="http://schemas.openxmlformats.org/drawingml/2006/table">
            <a:tbl>
              <a:tblPr/>
              <a:tblGrid>
                <a:gridCol w="825509">
                  <a:extLst>
                    <a:ext uri="{9D8B030D-6E8A-4147-A177-3AD203B41FA5}">
                      <a16:colId xmlns:a16="http://schemas.microsoft.com/office/drawing/2014/main" val="392896909"/>
                    </a:ext>
                  </a:extLst>
                </a:gridCol>
                <a:gridCol w="2747589">
                  <a:extLst>
                    <a:ext uri="{9D8B030D-6E8A-4147-A177-3AD203B41FA5}">
                      <a16:colId xmlns:a16="http://schemas.microsoft.com/office/drawing/2014/main" val="61549238"/>
                    </a:ext>
                  </a:extLst>
                </a:gridCol>
              </a:tblGrid>
              <a:tr h="7412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푸시알람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유통기한이 다가옴에 따라 사용자 디바이스로 푸시알람을 보내야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마감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D-3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(3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마감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D-0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당일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마감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D+1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다음날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보낼 정보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: 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혹시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{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음식명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}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잊어먹지 않았나요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＞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︿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＜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           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{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보관장소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}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있답니다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!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             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2) {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음식명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}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 상해버렸어요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! 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＃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°Д°) </a:t>
                      </a:r>
                      <a:b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                    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다른음식에 영향이 갈 수 있으니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{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보관장소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}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바로 버려주세요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!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980158"/>
                  </a:ext>
                </a:extLst>
              </a:tr>
              <a:tr h="3706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식품등록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식품 등록기능을 제공해야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제품사진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구매일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226717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바코드 인식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단말기 정보를 활용하여 바코드번호를 추출할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카메라 직접촬영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이미지 불러오기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(*)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321967"/>
                  </a:ext>
                </a:extLst>
              </a:tr>
              <a:tr h="3706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바코드 제품정보 추출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바코드를 입력받아 해당 식품의 관련정보를 제공해야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제조사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제품대표사진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영양정보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칼로리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탄수화물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단백질 함량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462761"/>
                  </a:ext>
                </a:extLst>
              </a:tr>
              <a:tr h="3706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 검색등록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제품명을 직접 검색하여 식품정보를 확인할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제조사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제품대표사진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영양정보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칼로리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탄수화물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단백질 함량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00644"/>
                  </a:ext>
                </a:extLst>
              </a:tr>
              <a:tr h="969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메모등록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등록하는 제품에 대해 간단한 메모를 남길 수 있어야 한다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337550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인식등록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단말기 정보를 활용하여 유통기한 정보를 추출할 수 있어야 한다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카메라 직접촬영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이미지 불러오기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(*)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965726"/>
                  </a:ext>
                </a:extLst>
              </a:tr>
              <a:tr h="1881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제품위치 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제품등록 시 제품이 보관된 장소를 구분하여 저장할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냉장고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김치냉장고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상온보관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찬장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244080"/>
                  </a:ext>
                </a:extLst>
              </a:tr>
              <a:tr h="969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제품위치 등록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제품이 보관된 장소를 사용자가 추가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등 편집할 수 있어야 한다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538150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 영양정보 표출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제품의 섭취량에 따라 섭취한 영양정보를 표시할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1/2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6/8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섭취시 등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전체를 넘지 않도록 검증해야 한다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514807"/>
                  </a:ext>
                </a:extLst>
              </a:tr>
              <a:tr h="1881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유통기한 계산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제품정보를 활용하여 적절한 유통기한을 계산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제공할 수 있어야 한다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제품 저장장소에 따라 최적화된 값 제공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35812"/>
                  </a:ext>
                </a:extLst>
              </a:tr>
              <a:tr h="2793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권장 섭취칼로리 제공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정보를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권장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섭취칼로리를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계산할 수 있어야 한다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몸무게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활동정도 등</a:t>
                      </a:r>
                      <a:b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적정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섭취칼로리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단백질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지방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탄수화물 양 등</a:t>
                      </a:r>
                    </a:p>
                  </a:txBody>
                  <a:tcPr marL="7007" marR="7007" marT="7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561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632E6E-AD55-0A8B-3D84-A466E675ECE9}"/>
              </a:ext>
            </a:extLst>
          </p:cNvPr>
          <p:cNvSpPr txBox="1"/>
          <p:nvPr/>
        </p:nvSpPr>
        <p:spPr>
          <a:xfrm>
            <a:off x="2651795" y="5714999"/>
            <a:ext cx="25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요구사항 정의서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AB17D-E3D2-54C3-0AB3-3B90D50E1253}"/>
              </a:ext>
            </a:extLst>
          </p:cNvPr>
          <p:cNvSpPr txBox="1"/>
          <p:nvPr/>
        </p:nvSpPr>
        <p:spPr>
          <a:xfrm>
            <a:off x="8138564" y="4839771"/>
            <a:ext cx="1426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업무흐름도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50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352605" y="1608891"/>
            <a:ext cx="2769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요약 및 이후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진행상황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DA2F9-1CE5-2BE0-DC79-B0C99271AB3A}"/>
              </a:ext>
            </a:extLst>
          </p:cNvPr>
          <p:cNvSpPr txBox="1"/>
          <p:nvPr/>
        </p:nvSpPr>
        <p:spPr>
          <a:xfrm>
            <a:off x="2417011" y="4949652"/>
            <a:ext cx="25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설계</a:t>
            </a:r>
            <a:r>
              <a:rPr lang="en-US" altLang="ko-KR" dirty="0"/>
              <a:t>(</a:t>
            </a:r>
            <a:r>
              <a:rPr lang="ko-KR" altLang="en-US" dirty="0"/>
              <a:t>논리 </a:t>
            </a:r>
            <a:r>
              <a:rPr lang="en-US" altLang="ko-KR" dirty="0"/>
              <a:t>ERD)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D3792D7-4CAB-2ED3-4E9D-AF8822F6989C}"/>
              </a:ext>
            </a:extLst>
          </p:cNvPr>
          <p:cNvGraphicFramePr>
            <a:graphicFrameLocks noGrp="1"/>
          </p:cNvGraphicFramePr>
          <p:nvPr/>
        </p:nvGraphicFramePr>
        <p:xfrm>
          <a:off x="6887464" y="2502377"/>
          <a:ext cx="4768596" cy="2285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687">
                  <a:extLst>
                    <a:ext uri="{9D8B030D-6E8A-4147-A177-3AD203B41FA5}">
                      <a16:colId xmlns:a16="http://schemas.microsoft.com/office/drawing/2014/main" val="2242452483"/>
                    </a:ext>
                  </a:extLst>
                </a:gridCol>
                <a:gridCol w="3548909">
                  <a:extLst>
                    <a:ext uri="{9D8B030D-6E8A-4147-A177-3AD203B41FA5}">
                      <a16:colId xmlns:a16="http://schemas.microsoft.com/office/drawing/2014/main" val="3291910129"/>
                    </a:ext>
                  </a:extLst>
                </a:gridCol>
              </a:tblGrid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기능명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URL(</a:t>
                      </a:r>
                      <a:r>
                        <a:rPr lang="ko-KR" altLang="en-US" sz="1000" kern="100" dirty="0">
                          <a:effectLst/>
                        </a:rPr>
                        <a:t>예시</a:t>
                      </a:r>
                      <a:r>
                        <a:rPr lang="en-US" altLang="ko-KR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403841"/>
                  </a:ext>
                </a:extLst>
              </a:tr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기본정보 조회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/search/basicinfo?bar_cd=XXXXXXXXXXXXX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8560365"/>
                  </a:ext>
                </a:extLst>
              </a:tr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상세정보 조회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/search/detailinfo?bar_cd=XXXXXXXXXXXXX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2451438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영양정보 조회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/search/</a:t>
                      </a:r>
                      <a:r>
                        <a:rPr lang="en-US" sz="1000" kern="100" dirty="0" err="1">
                          <a:effectLst/>
                        </a:rPr>
                        <a:t>nutriinfo?bar_cd</a:t>
                      </a:r>
                      <a:r>
                        <a:rPr lang="en-US" sz="1000" kern="100" dirty="0">
                          <a:effectLst/>
                        </a:rPr>
                        <a:t>=</a:t>
                      </a:r>
                      <a:r>
                        <a:rPr lang="en-US" sz="1000" kern="100" dirty="0" err="1">
                          <a:effectLst/>
                        </a:rPr>
                        <a:t>XXXXXXXXXXXXX&amp;prod_name</a:t>
                      </a:r>
                      <a:r>
                        <a:rPr lang="en-US" sz="1000" kern="100" dirty="0">
                          <a:effectLst/>
                        </a:rPr>
                        <a:t>=XXXX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541154"/>
                  </a:ext>
                </a:extLst>
              </a:tr>
              <a:tr h="4567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유통기한 정보 조회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/search/</a:t>
                      </a:r>
                      <a:r>
                        <a:rPr lang="en-US" sz="1000" kern="100" dirty="0" err="1">
                          <a:effectLst/>
                        </a:rPr>
                        <a:t>expiredate?bar_cd</a:t>
                      </a:r>
                      <a:r>
                        <a:rPr lang="en-US" sz="1000" kern="100" dirty="0">
                          <a:effectLst/>
                        </a:rPr>
                        <a:t>=XXXXXXXXXXXXX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7550139"/>
                  </a:ext>
                </a:extLst>
              </a:tr>
              <a:tr h="225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제품목록 조회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/search/</a:t>
                      </a:r>
                      <a:r>
                        <a:rPr lang="en-US" sz="1000" kern="100" dirty="0" err="1">
                          <a:effectLst/>
                        </a:rPr>
                        <a:t>barcode?bar_cd</a:t>
                      </a:r>
                      <a:r>
                        <a:rPr lang="en-US" sz="1000" kern="100" dirty="0">
                          <a:effectLst/>
                        </a:rPr>
                        <a:t>=XXXXXXXXXXXXX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097044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권장 영양성분 요청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/nutrition/</a:t>
                      </a:r>
                      <a:r>
                        <a:rPr lang="en-US" sz="1000" kern="100" dirty="0" err="1">
                          <a:effectLst/>
                        </a:rPr>
                        <a:t>recommendation?gender</a:t>
                      </a:r>
                      <a:r>
                        <a:rPr lang="en-US" sz="1000" kern="100" dirty="0">
                          <a:effectLst/>
                        </a:rPr>
                        <a:t>=</a:t>
                      </a:r>
                      <a:r>
                        <a:rPr lang="en-US" sz="1000" kern="100" dirty="0" err="1">
                          <a:effectLst/>
                        </a:rPr>
                        <a:t>X&amp;age</a:t>
                      </a:r>
                      <a:r>
                        <a:rPr lang="en-US" sz="1000" kern="100" dirty="0">
                          <a:effectLst/>
                        </a:rPr>
                        <a:t>=XX&amp; height=</a:t>
                      </a:r>
                      <a:r>
                        <a:rPr lang="en-US" sz="1000" kern="100" dirty="0" err="1">
                          <a:effectLst/>
                        </a:rPr>
                        <a:t>XXX&amp;weight</a:t>
                      </a:r>
                      <a:r>
                        <a:rPr lang="en-US" sz="1000" kern="100" dirty="0">
                          <a:effectLst/>
                        </a:rPr>
                        <a:t>=</a:t>
                      </a:r>
                      <a:r>
                        <a:rPr lang="en-US" sz="1000" kern="100" dirty="0" err="1">
                          <a:effectLst/>
                        </a:rPr>
                        <a:t>XXX&amp;activity-level</a:t>
                      </a:r>
                      <a:r>
                        <a:rPr lang="en-US" sz="1000" kern="100" dirty="0">
                          <a:effectLst/>
                        </a:rPr>
                        <a:t>=X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56800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44C2AAE-FD8C-9593-4A0C-09358036D5BA}"/>
              </a:ext>
            </a:extLst>
          </p:cNvPr>
          <p:cNvSpPr txBox="1"/>
          <p:nvPr/>
        </p:nvSpPr>
        <p:spPr>
          <a:xfrm>
            <a:off x="8747830" y="4953350"/>
            <a:ext cx="155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</a:t>
            </a:r>
            <a:r>
              <a:rPr lang="en-US" altLang="ko-KR" dirty="0"/>
              <a:t>API </a:t>
            </a:r>
            <a:r>
              <a:rPr lang="ko-KR" altLang="en-US" dirty="0"/>
              <a:t>설계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5ADDA-E977-0B4B-5DD8-17BF8EF503EC}"/>
              </a:ext>
            </a:extLst>
          </p:cNvPr>
          <p:cNvSpPr txBox="1"/>
          <p:nvPr/>
        </p:nvSpPr>
        <p:spPr bwMode="auto">
          <a:xfrm>
            <a:off x="917626" y="1122432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서버 설계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D48C11-87F8-73F3-0322-C6990958F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36" y="2434709"/>
            <a:ext cx="5731510" cy="243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DCE257-56A6-1A4B-9D8A-2123836FE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2718653"/>
            <a:ext cx="5097780" cy="2635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27C459-E320-AC8D-8771-EE8B43CEA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490" y="2357467"/>
            <a:ext cx="5400889" cy="3357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E235A2-905E-AA4B-40E8-866BBA9E35F9}"/>
              </a:ext>
            </a:extLst>
          </p:cNvPr>
          <p:cNvSpPr txBox="1"/>
          <p:nvPr/>
        </p:nvSpPr>
        <p:spPr>
          <a:xfrm>
            <a:off x="1879574" y="54491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코리안넷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F9269-09F4-C775-EF6B-1BA1787F9518}"/>
              </a:ext>
            </a:extLst>
          </p:cNvPr>
          <p:cNvSpPr txBox="1"/>
          <p:nvPr/>
        </p:nvSpPr>
        <p:spPr>
          <a:xfrm>
            <a:off x="8204174" y="5917167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유통상품 표준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3471B5-899A-B9F7-DCB4-CD10AA70946A}"/>
              </a:ext>
            </a:extLst>
          </p:cNvPr>
          <p:cNvSpPr txBox="1"/>
          <p:nvPr/>
        </p:nvSpPr>
        <p:spPr>
          <a:xfrm>
            <a:off x="5613192" y="401800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24061-0B43-C700-13FB-46CE566AB649}"/>
              </a:ext>
            </a:extLst>
          </p:cNvPr>
          <p:cNvSpPr txBox="1"/>
          <p:nvPr/>
        </p:nvSpPr>
        <p:spPr bwMode="auto">
          <a:xfrm>
            <a:off x="-352605" y="1608891"/>
            <a:ext cx="2769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요약 및 이후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진행상황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C6BFF-3368-1303-938C-2F100DAECBB6}"/>
              </a:ext>
            </a:extLst>
          </p:cNvPr>
          <p:cNvSpPr txBox="1"/>
          <p:nvPr/>
        </p:nvSpPr>
        <p:spPr bwMode="auto">
          <a:xfrm>
            <a:off x="917626" y="1122432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서버 설계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1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235A2-905E-AA4B-40E8-866BBA9E35F9}"/>
              </a:ext>
            </a:extLst>
          </p:cNvPr>
          <p:cNvSpPr txBox="1"/>
          <p:nvPr/>
        </p:nvSpPr>
        <p:spPr>
          <a:xfrm>
            <a:off x="3117452" y="5039488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ERD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F9269-09F4-C775-EF6B-1BA1787F9518}"/>
              </a:ext>
            </a:extLst>
          </p:cNvPr>
          <p:cNvSpPr txBox="1"/>
          <p:nvPr/>
        </p:nvSpPr>
        <p:spPr>
          <a:xfrm>
            <a:off x="8003820" y="5215703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DbSchema</a:t>
            </a:r>
            <a:r>
              <a:rPr lang="en-US" altLang="ko-KR" dirty="0"/>
              <a:t> </a:t>
            </a:r>
            <a:r>
              <a:rPr lang="ko-KR" altLang="en-US" dirty="0"/>
              <a:t>툴을 활용한 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D18727-A72A-ED2B-F4A9-0DF52CA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68" y="2434709"/>
            <a:ext cx="5731510" cy="24301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545E7E-1354-69A0-444B-BEB62BE5B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613" y="1642297"/>
            <a:ext cx="3872119" cy="3397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D879AC-547F-247B-3961-6E9FE890C0E9}"/>
              </a:ext>
            </a:extLst>
          </p:cNvPr>
          <p:cNvSpPr txBox="1"/>
          <p:nvPr/>
        </p:nvSpPr>
        <p:spPr>
          <a:xfrm>
            <a:off x="6750833" y="314165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88029-11B8-5633-368D-792FEF3F7EFD}"/>
              </a:ext>
            </a:extLst>
          </p:cNvPr>
          <p:cNvSpPr txBox="1"/>
          <p:nvPr/>
        </p:nvSpPr>
        <p:spPr bwMode="auto">
          <a:xfrm>
            <a:off x="-352605" y="1608891"/>
            <a:ext cx="2769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요약 및 이후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진행상황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7E6E7-6D89-6174-B6F6-C8A16DCA6026}"/>
              </a:ext>
            </a:extLst>
          </p:cNvPr>
          <p:cNvSpPr txBox="1"/>
          <p:nvPr/>
        </p:nvSpPr>
        <p:spPr bwMode="auto">
          <a:xfrm>
            <a:off x="917626" y="1122432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서버 설계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6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7930D3-46CC-5B4B-A65C-AA92F04E0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52" y="2286000"/>
            <a:ext cx="5806223" cy="35777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FD9E77-7CF5-E281-863C-89FA64D84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768" y="2348420"/>
            <a:ext cx="4062745" cy="3577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F5D728-B628-CFED-E6B2-F424AF7C0FCB}"/>
              </a:ext>
            </a:extLst>
          </p:cNvPr>
          <p:cNvSpPr txBox="1"/>
          <p:nvPr/>
        </p:nvSpPr>
        <p:spPr>
          <a:xfrm>
            <a:off x="608741" y="5926218"/>
            <a:ext cx="608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화면</a:t>
            </a:r>
            <a:r>
              <a:rPr lang="en-US" altLang="ko-KR" dirty="0"/>
              <a:t>, </a:t>
            </a:r>
            <a:r>
              <a:rPr lang="ko-KR" altLang="en-US" dirty="0"/>
              <a:t>보관 카테고리 중 하나 선택한 화면</a:t>
            </a:r>
            <a:r>
              <a:rPr lang="en-US" altLang="ko-KR" dirty="0"/>
              <a:t>, </a:t>
            </a:r>
            <a:r>
              <a:rPr lang="ko-KR" altLang="en-US" dirty="0"/>
              <a:t>오늘의 영양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01769-FE85-9E6A-2489-646C1720DFBC}"/>
              </a:ext>
            </a:extLst>
          </p:cNvPr>
          <p:cNvSpPr txBox="1"/>
          <p:nvPr/>
        </p:nvSpPr>
        <p:spPr>
          <a:xfrm>
            <a:off x="7725686" y="6022776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메뉴화면</a:t>
            </a:r>
            <a:r>
              <a:rPr lang="en-US" altLang="ko-KR" dirty="0"/>
              <a:t>, </a:t>
            </a:r>
            <a:r>
              <a:rPr lang="ko-KR" altLang="en-US" dirty="0"/>
              <a:t>제품 추가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D7847-8949-08C1-5BA3-7FD83F6F5EC2}"/>
              </a:ext>
            </a:extLst>
          </p:cNvPr>
          <p:cNvSpPr txBox="1"/>
          <p:nvPr/>
        </p:nvSpPr>
        <p:spPr bwMode="auto">
          <a:xfrm>
            <a:off x="961322" y="1130214"/>
            <a:ext cx="385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화면 설계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D6EC0-7098-C5B0-805A-9F66F7BDEC05}"/>
              </a:ext>
            </a:extLst>
          </p:cNvPr>
          <p:cNvSpPr txBox="1"/>
          <p:nvPr/>
        </p:nvSpPr>
        <p:spPr bwMode="auto">
          <a:xfrm>
            <a:off x="-352605" y="1608891"/>
            <a:ext cx="2769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Progress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요약 및 이후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진행상황</a:t>
            </a:r>
            <a:endParaRPr kumimoji="0" lang="en-US" altLang="ko-KR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0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1278</Words>
  <Application>Microsoft Office PowerPoint</Application>
  <PresentationFormat>와이드스크린</PresentationFormat>
  <Paragraphs>155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Gill Sans</vt:lpstr>
      <vt:lpstr>Microsoft JhengHei</vt:lpstr>
      <vt:lpstr>굴림체</vt:lpstr>
      <vt:lpstr>맑은 고딕</vt:lpstr>
      <vt:lpstr>Arial</vt:lpstr>
      <vt:lpstr>Calibri</vt:lpstr>
      <vt:lpstr>Lato</vt:lpstr>
      <vt:lpstr>Lato Black</vt:lpstr>
      <vt:lpstr>Lato Light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LDDX</dc:creator>
  <cp:lastModifiedBy>이성호</cp:lastModifiedBy>
  <cp:revision>520</cp:revision>
  <dcterms:created xsi:type="dcterms:W3CDTF">2018-02-15T12:13:41Z</dcterms:created>
  <dcterms:modified xsi:type="dcterms:W3CDTF">2023-05-14T14:20:54Z</dcterms:modified>
</cp:coreProperties>
</file>