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6" r:id="rId4"/>
    <p:sldId id="292" r:id="rId5"/>
    <p:sldId id="293" r:id="rId6"/>
    <p:sldId id="295" r:id="rId7"/>
    <p:sldId id="296" r:id="rId8"/>
    <p:sldId id="290" r:id="rId9"/>
  </p:sldIdLst>
  <p:sldSz cx="12192000" cy="6858000"/>
  <p:notesSz cx="6858000" cy="9144000"/>
  <p:embeddedFontLst>
    <p:embeddedFont>
      <p:font typeface="KoPubWorld돋움체 Bold" panose="020B0600000101010101" charset="-127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 Light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4F"/>
    <a:srgbClr val="1A2F36"/>
    <a:srgbClr val="376575"/>
    <a:srgbClr val="4B899F"/>
    <a:srgbClr val="E6E6E6"/>
    <a:srgbClr val="B14629"/>
    <a:srgbClr val="5E9CB2"/>
    <a:srgbClr val="5395AD"/>
    <a:srgbClr val="4E8DA4"/>
    <a:srgbClr val="447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8ABC-DFCE-42BF-ABE4-35F5075277A4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6923A-3348-462F-90E9-6395847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94F4-2CC2-4BB2-BB28-B0A0BECC3EA7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810B7-697F-41C3-A70E-0A3AC5C4B5C1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8A3DD-C331-4436-813E-65E9B191E848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C8B990-D885-4235-AFFF-1B10C3EC160B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E70FC-1B93-4803-9EB5-67BD12DB60C2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A360E5-E93B-467F-B21B-6399C82DDCB8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65C31-6157-4595-BD0E-3D079089B875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F61DB-DC05-4573-8D69-54831F1A475C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C14D8-036C-4C43-AAE6-1EA31DCC0506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6A2375-3158-4407-905C-5ADB203C8D4C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092BDC17-9D98-4166-AC30-E367615325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162050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3412" y="1950976"/>
            <a:ext cx="34451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2DGP</a:t>
            </a:r>
          </a:p>
          <a:p>
            <a:pPr algn="ctr"/>
            <a:r>
              <a:rPr lang="en-US" altLang="ko-KR" sz="8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8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차발표</a:t>
            </a:r>
            <a:endParaRPr lang="en-US" altLang="ko-KR" sz="8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5303959"/>
            <a:ext cx="3657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게임공학과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2019180025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우정연</a:t>
            </a:r>
          </a:p>
        </p:txBody>
      </p:sp>
    </p:spTree>
    <p:extLst>
      <p:ext uri="{BB962C8B-B14F-4D97-AF65-F5344CB8AC3E}">
        <p14:creationId xmlns:p14="http://schemas.microsoft.com/office/powerpoint/2010/main" val="20781498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02654" y="2066925"/>
            <a:ext cx="2765457" cy="2765457"/>
            <a:chOff x="4489722" y="1619925"/>
            <a:chExt cx="3212457" cy="3212457"/>
          </a:xfrm>
        </p:grpSpPr>
        <p:sp>
          <p:nvSpPr>
            <p:cNvPr id="6" name="직각 삼각형 5"/>
            <p:cNvSpPr/>
            <p:nvPr/>
          </p:nvSpPr>
          <p:spPr>
            <a:xfrm rot="18897692">
              <a:off x="4489822" y="16200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8096888">
              <a:off x="4489722" y="16199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9445" y="2810604"/>
              <a:ext cx="2313111" cy="96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자유형 8"/>
          <p:cNvSpPr/>
          <p:nvPr/>
        </p:nvSpPr>
        <p:spPr>
          <a:xfrm rot="5400000">
            <a:off x="6705643" y="963641"/>
            <a:ext cx="3657600" cy="471254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875" y="225913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 </a:t>
            </a:r>
            <a:r>
              <a:rPr lang="ko-KR" altLang="en-US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게임컨셉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875" y="2796735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875" y="3334337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실행 흐름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9875" y="387193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82147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New Super Mario Bros. | Nintendo DS | Games | Nintendo">
            <a:extLst>
              <a:ext uri="{FF2B5EF4-FFF2-40B4-BE49-F238E27FC236}">
                <a16:creationId xmlns:a16="http://schemas.microsoft.com/office/drawing/2014/main" id="{338952B3-97FC-440B-A58E-E20BD87B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907" r="24300" b="613"/>
          <a:stretch/>
        </p:blipFill>
        <p:spPr bwMode="auto">
          <a:xfrm>
            <a:off x="293161" y="1348576"/>
            <a:ext cx="5209564" cy="46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05153A-7DE4-48CA-99D6-C174755B71A8}"/>
              </a:ext>
            </a:extLst>
          </p:cNvPr>
          <p:cNvSpPr/>
          <p:nvPr/>
        </p:nvSpPr>
        <p:spPr>
          <a:xfrm>
            <a:off x="6021641" y="916941"/>
            <a:ext cx="5805627" cy="82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Super Mario Bros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71E3B6-94A5-4AEC-A2BC-AD34E34023C9}"/>
              </a:ext>
            </a:extLst>
          </p:cNvPr>
          <p:cNvSpPr/>
          <p:nvPr/>
        </p:nvSpPr>
        <p:spPr>
          <a:xfrm>
            <a:off x="5720384" y="1309989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7C0F28-F984-4D1C-8B3D-A179B3995B1B}"/>
              </a:ext>
            </a:extLst>
          </p:cNvPr>
          <p:cNvSpPr/>
          <p:nvPr/>
        </p:nvSpPr>
        <p:spPr>
          <a:xfrm>
            <a:off x="11296239" y="2195430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8F0B2A-18C3-4423-B859-B04D6BFB98F2}"/>
              </a:ext>
            </a:extLst>
          </p:cNvPr>
          <p:cNvGrpSpPr/>
          <p:nvPr/>
        </p:nvGrpSpPr>
        <p:grpSpPr>
          <a:xfrm>
            <a:off x="6218021" y="2087310"/>
            <a:ext cx="5078218" cy="3991946"/>
            <a:chOff x="6525685" y="2020066"/>
            <a:chExt cx="5078218" cy="346010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275343F-E398-4977-ABB1-3D67E5CE1E16}"/>
                </a:ext>
              </a:extLst>
            </p:cNvPr>
            <p:cNvSpPr/>
            <p:nvPr/>
          </p:nvSpPr>
          <p:spPr>
            <a:xfrm>
              <a:off x="6525685" y="2020066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대표적인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플랫포머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게임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횡스크롤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액션 게임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175773B-C06C-4D89-9D7D-7144859FDFF4}"/>
                </a:ext>
              </a:extLst>
            </p:cNvPr>
            <p:cNvSpPr/>
            <p:nvPr/>
          </p:nvSpPr>
          <p:spPr>
            <a:xfrm>
              <a:off x="6525685" y="2711461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키보드를 이용해 적들을 피하고 공격한다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4081404-975F-48BF-B1D7-2C40A860D6E6}"/>
                </a:ext>
              </a:extLst>
            </p:cNvPr>
            <p:cNvSpPr/>
            <p:nvPr/>
          </p:nvSpPr>
          <p:spPr>
            <a:xfrm>
              <a:off x="6525685" y="3403654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적에게 피격되거나</a:t>
              </a:r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충돌하면 목숨이 줄어든다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139D40-9C4B-4C21-9CB7-AED545DAAB05}"/>
                </a:ext>
              </a:extLst>
            </p:cNvPr>
            <p:cNvSpPr/>
            <p:nvPr/>
          </p:nvSpPr>
          <p:spPr>
            <a:xfrm>
              <a:off x="6525685" y="4097385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모든 목숨을 소진 시 게임 오버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64292E0-7458-4F77-8A55-E051D1784633}"/>
                </a:ext>
              </a:extLst>
            </p:cNvPr>
            <p:cNvSpPr/>
            <p:nvPr/>
          </p:nvSpPr>
          <p:spPr>
            <a:xfrm>
              <a:off x="6525685" y="4786440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적들을 처치해 점수를 얻고 시간 내에 클리어한다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280A2AF-DE55-4F2C-961A-7D81DF86181A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 컨셉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A0E1A-4C42-4BA8-94E0-14DB8C6D006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757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290FFF-D596-43B7-841D-731C6E53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02656"/>
              </p:ext>
            </p:extLst>
          </p:nvPr>
        </p:nvGraphicFramePr>
        <p:xfrm>
          <a:off x="112072" y="1196514"/>
          <a:ext cx="11968075" cy="5397231"/>
        </p:xfrm>
        <a:graphic>
          <a:graphicData uri="http://schemas.openxmlformats.org/drawingml/2006/table">
            <a:tbl>
              <a:tblPr/>
              <a:tblGrid>
                <a:gridCol w="1481836">
                  <a:extLst>
                    <a:ext uri="{9D8B030D-6E8A-4147-A177-3AD203B41FA5}">
                      <a16:colId xmlns:a16="http://schemas.microsoft.com/office/drawing/2014/main" val="1440772714"/>
                    </a:ext>
                  </a:extLst>
                </a:gridCol>
                <a:gridCol w="5167619">
                  <a:extLst>
                    <a:ext uri="{9D8B030D-6E8A-4147-A177-3AD203B41FA5}">
                      <a16:colId xmlns:a16="http://schemas.microsoft.com/office/drawing/2014/main" val="2397406378"/>
                    </a:ext>
                  </a:extLst>
                </a:gridCol>
                <a:gridCol w="5318620">
                  <a:extLst>
                    <a:ext uri="{9D8B030D-6E8A-4147-A177-3AD203B41FA5}">
                      <a16:colId xmlns:a16="http://schemas.microsoft.com/office/drawing/2014/main" val="3640261106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3841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컨트롤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좌우 방향키로 캐릭터 좌우 이동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하방향키로 캐릭터 숙이기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키 혹은 상방향키로 점프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 속도에 따라 점프 거리 변경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캐릭터가 달리다 멈추면 가속도 적용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258872"/>
                  </a:ext>
                </a:extLst>
              </a:tr>
              <a:tr h="11285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적을 밟아 적에게 데미지를 줄 수 있음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슈퍼버섯을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슈퍼마리오가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됨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플라워를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파이어마리오로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바뀜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스페이스바 입력 시 불 공격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마리오를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제외한 다른 변신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별을 먹으면 일정 시간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빨라짐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00559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당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요소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추가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3925222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일정 범위 내를 좌우 이동하며 순찰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반응 없음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강력한 공격 및 플레이어 조우 시 다가옴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캐릭터에게 다가옴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다양한 공격 패턴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438859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피격 혹은 몬스터와 충돌 시 목숨 감소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 제거 시 골드 획득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목숨 모두 소진 시 스테이지 처음으로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돌아감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재도전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다음 스테이지 도전 등 선택 기능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다른 캐릭터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루이지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로도 플레이 기능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35810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버섯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불 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적군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</a:p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상황에 따른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배경음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오버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26528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걷기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숙이기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커지기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0547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4FD020B-B85D-4BEB-9BFB-9EE43E1230E7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8648A-94ED-404A-B585-E74928595E18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815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E44F6-A060-4BAE-9F9D-7F3C13DC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 t="8" r="685" b="1776"/>
          <a:stretch/>
        </p:blipFill>
        <p:spPr>
          <a:xfrm>
            <a:off x="1071562" y="904125"/>
            <a:ext cx="10125075" cy="5663917"/>
          </a:xfrm>
          <a:prstGeom prst="rect">
            <a:avLst/>
          </a:prstGeom>
        </p:spPr>
      </p:pic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BE45810A-650C-4223-BF28-2208DE7AE1C9}"/>
              </a:ext>
            </a:extLst>
          </p:cNvPr>
          <p:cNvSpPr/>
          <p:nvPr/>
        </p:nvSpPr>
        <p:spPr>
          <a:xfrm>
            <a:off x="9039225" y="3751922"/>
            <a:ext cx="1797794" cy="51435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시 좌측 골드 보유량 증가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37F2F1A5-DDC2-479B-8CF8-1B46AD2F760B}"/>
              </a:ext>
            </a:extLst>
          </p:cNvPr>
          <p:cNvSpPr/>
          <p:nvPr/>
        </p:nvSpPr>
        <p:spPr>
          <a:xfrm>
            <a:off x="6057900" y="3076574"/>
            <a:ext cx="1085850" cy="247651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  가능</a:t>
            </a:r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5E6DF093-FABD-46CA-87D4-7B622648593A}"/>
              </a:ext>
            </a:extLst>
          </p:cNvPr>
          <p:cNvSpPr/>
          <p:nvPr/>
        </p:nvSpPr>
        <p:spPr>
          <a:xfrm flipH="1">
            <a:off x="3003673" y="4943474"/>
            <a:ext cx="2482726" cy="619125"/>
          </a:xfrm>
          <a:prstGeom prst="borderCallout2">
            <a:avLst>
              <a:gd name="adj1" fmla="val 18750"/>
              <a:gd name="adj2" fmla="val 10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 시 목숨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밟아서 데미지를 줄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829115-EC7F-44C9-B8C9-BC8108D047F7}"/>
              </a:ext>
            </a:extLst>
          </p:cNvPr>
          <p:cNvSpPr/>
          <p:nvPr/>
        </p:nvSpPr>
        <p:spPr>
          <a:xfrm>
            <a:off x="9753600" y="1166258"/>
            <a:ext cx="1257300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9964C0-FC84-47D6-81E4-F399264DF2F1}"/>
              </a:ext>
            </a:extLst>
          </p:cNvPr>
          <p:cNvSpPr/>
          <p:nvPr/>
        </p:nvSpPr>
        <p:spPr>
          <a:xfrm>
            <a:off x="7581899" y="1166258"/>
            <a:ext cx="1985963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설명선: 굽은 선 33">
            <a:extLst>
              <a:ext uri="{FF2B5EF4-FFF2-40B4-BE49-F238E27FC236}">
                <a16:creationId xmlns:a16="http://schemas.microsoft.com/office/drawing/2014/main" id="{B6A1FB86-BEE4-4702-8D1F-325F34C15C51}"/>
              </a:ext>
            </a:extLst>
          </p:cNvPr>
          <p:cNvSpPr/>
          <p:nvPr/>
        </p:nvSpPr>
        <p:spPr>
          <a:xfrm flipH="1">
            <a:off x="2315110" y="2602389"/>
            <a:ext cx="2095502" cy="338555"/>
          </a:xfrm>
          <a:prstGeom prst="borderCallout2">
            <a:avLst>
              <a:gd name="adj1" fmla="val 49519"/>
              <a:gd name="adj2" fmla="val 430"/>
              <a:gd name="adj3" fmla="val 49340"/>
              <a:gd name="adj4" fmla="val -19762"/>
              <a:gd name="adj5" fmla="val 106873"/>
              <a:gd name="adj6" fmla="val -28031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 아이템으로 변신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D19241-37E2-4DCC-ABDA-77626DB6F3B5}"/>
              </a:ext>
            </a:extLst>
          </p:cNvPr>
          <p:cNvSpPr/>
          <p:nvPr/>
        </p:nvSpPr>
        <p:spPr>
          <a:xfrm>
            <a:off x="1289671" y="1584608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1B909-D3A0-4520-B24F-7663B682F7B8}"/>
              </a:ext>
            </a:extLst>
          </p:cNvPr>
          <p:cNvSpPr txBox="1"/>
          <p:nvPr/>
        </p:nvSpPr>
        <p:spPr>
          <a:xfrm>
            <a:off x="8149176" y="1638517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기능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20377-6662-4ABA-B9BD-6ABD5F9E615F}"/>
              </a:ext>
            </a:extLst>
          </p:cNvPr>
          <p:cNvSpPr txBox="1"/>
          <p:nvPr/>
        </p:nvSpPr>
        <p:spPr>
          <a:xfrm>
            <a:off x="9874896" y="1632233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타임 어택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9EAB08-297A-4896-A064-EB671CAC6EC6}"/>
              </a:ext>
            </a:extLst>
          </p:cNvPr>
          <p:cNvSpPr txBox="1"/>
          <p:nvPr/>
        </p:nvSpPr>
        <p:spPr>
          <a:xfrm>
            <a:off x="2328129" y="1626541"/>
            <a:ext cx="550151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227B2-5F76-4F1E-AFC7-A6CAA30618CA}"/>
              </a:ext>
            </a:extLst>
          </p:cNvPr>
          <p:cNvSpPr txBox="1"/>
          <p:nvPr/>
        </p:nvSpPr>
        <p:spPr>
          <a:xfrm>
            <a:off x="2323166" y="1192985"/>
            <a:ext cx="2656496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소진 시 게임 오버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1E49979B-255C-4920-9429-D33F6F68FE25}"/>
              </a:ext>
            </a:extLst>
          </p:cNvPr>
          <p:cNvSpPr/>
          <p:nvPr/>
        </p:nvSpPr>
        <p:spPr>
          <a:xfrm>
            <a:off x="4661808" y="3805435"/>
            <a:ext cx="1797794" cy="514350"/>
          </a:xfrm>
          <a:prstGeom prst="leftRightArrow">
            <a:avLst/>
          </a:prstGeom>
          <a:solidFill>
            <a:srgbClr val="376575"/>
          </a:solidFill>
          <a:ln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 이동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33A6B-FDB0-4957-807B-5D5306608A3A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DB446E-332C-4B30-88D4-247BD7E7B37B}"/>
              </a:ext>
            </a:extLst>
          </p:cNvPr>
          <p:cNvSpPr/>
          <p:nvPr/>
        </p:nvSpPr>
        <p:spPr>
          <a:xfrm>
            <a:off x="1289671" y="1147166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114E3E-628B-4E62-8075-43B51493465B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31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60B838E-AE42-4CD4-B97B-824AC576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9262"/>
          <a:stretch/>
        </p:blipFill>
        <p:spPr>
          <a:xfrm>
            <a:off x="2042877" y="855415"/>
            <a:ext cx="8039101" cy="5555472"/>
          </a:xfrm>
          <a:prstGeom prst="rect">
            <a:avLst/>
          </a:prstGeom>
        </p:spPr>
      </p:pic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64558F5D-1737-4480-A06D-6E62A2F39529}"/>
              </a:ext>
            </a:extLst>
          </p:cNvPr>
          <p:cNvSpPr/>
          <p:nvPr/>
        </p:nvSpPr>
        <p:spPr>
          <a:xfrm>
            <a:off x="6560345" y="4925568"/>
            <a:ext cx="1995484" cy="4827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571"/>
              <a:gd name="adj6" fmla="val -38647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 시 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4DD20E0-FBA6-4377-860E-FD45D49E19F3}"/>
              </a:ext>
            </a:extLst>
          </p:cNvPr>
          <p:cNvSpPr/>
          <p:nvPr/>
        </p:nvSpPr>
        <p:spPr>
          <a:xfrm>
            <a:off x="8124825" y="4010025"/>
            <a:ext cx="571500" cy="542925"/>
          </a:xfrm>
          <a:prstGeom prst="ellipse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E355D6-5D41-42AB-8BD8-836D8FD7339D}"/>
              </a:ext>
            </a:extLst>
          </p:cNvPr>
          <p:cNvSpPr/>
          <p:nvPr/>
        </p:nvSpPr>
        <p:spPr>
          <a:xfrm>
            <a:off x="2514367" y="3406381"/>
            <a:ext cx="1000358" cy="530422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8CB2E940-4B25-40C4-BBF4-4B910A48531D}"/>
              </a:ext>
            </a:extLst>
          </p:cNvPr>
          <p:cNvSpPr/>
          <p:nvPr/>
        </p:nvSpPr>
        <p:spPr>
          <a:xfrm flipH="1">
            <a:off x="5662613" y="2139790"/>
            <a:ext cx="1900235" cy="5429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570"/>
              <a:gd name="adj6" fmla="val -40151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몬스터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캐릭터를 따라옴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919F90-17B8-44E0-A248-5B1C7DC72432}"/>
              </a:ext>
            </a:extLst>
          </p:cNvPr>
          <p:cNvSpPr txBox="1"/>
          <p:nvPr/>
        </p:nvSpPr>
        <p:spPr>
          <a:xfrm>
            <a:off x="1942898" y="3991082"/>
            <a:ext cx="210506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보스몬스터는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공격도 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AF16D-1482-4BD8-8C19-9EFF0EF44351}"/>
              </a:ext>
            </a:extLst>
          </p:cNvPr>
          <p:cNvSpPr txBox="1"/>
          <p:nvPr/>
        </p:nvSpPr>
        <p:spPr>
          <a:xfrm>
            <a:off x="8732760" y="4101143"/>
            <a:ext cx="779380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 공격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72820-EF0F-4AD3-958F-3ABC15863BE1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DADAF8-163D-4002-9ED8-E95CB4622CEE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97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39D4CB0-AA9F-4441-9849-DE5F1D2D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03045"/>
              </p:ext>
            </p:extLst>
          </p:nvPr>
        </p:nvGraphicFramePr>
        <p:xfrm>
          <a:off x="537649" y="1039675"/>
          <a:ext cx="11116701" cy="552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37">
                  <a:extLst>
                    <a:ext uri="{9D8B030D-6E8A-4147-A177-3AD203B41FA5}">
                      <a16:colId xmlns:a16="http://schemas.microsoft.com/office/drawing/2014/main" val="4209946013"/>
                    </a:ext>
                  </a:extLst>
                </a:gridCol>
                <a:gridCol w="1417710">
                  <a:extLst>
                    <a:ext uri="{9D8B030D-6E8A-4147-A177-3AD203B41FA5}">
                      <a16:colId xmlns:a16="http://schemas.microsoft.com/office/drawing/2014/main" val="2514214638"/>
                    </a:ext>
                  </a:extLst>
                </a:gridCol>
                <a:gridCol w="2157726">
                  <a:extLst>
                    <a:ext uri="{9D8B030D-6E8A-4147-A177-3AD203B41FA5}">
                      <a16:colId xmlns:a16="http://schemas.microsoft.com/office/drawing/2014/main" val="3288155460"/>
                    </a:ext>
                  </a:extLst>
                </a:gridCol>
                <a:gridCol w="6671628">
                  <a:extLst>
                    <a:ext uri="{9D8B030D-6E8A-4147-A177-3AD203B41FA5}">
                      <a16:colId xmlns:a16="http://schemas.microsoft.com/office/drawing/2014/main" val="1588893407"/>
                    </a:ext>
                  </a:extLst>
                </a:gridCol>
              </a:tblGrid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수집 및 편집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스테이지별 구성요소 구상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443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적용시켜 캐릭터 생성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시작 좌표 설정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애니메이션 및 컨트롤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212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36405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몬스터의 추가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535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애니메이션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36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 처리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타임어택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아이템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 충돌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기능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2158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시작과 종료 처리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실제적인 게임 시작과 종료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종료 전 점수 합산 결과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6900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및 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사운드 추가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7886"/>
                  </a:ext>
                </a:extLst>
              </a:tr>
              <a:tr h="464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530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14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555589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351" y="2611149"/>
            <a:ext cx="2443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582025" y="3774914"/>
            <a:ext cx="2095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90675" y="3765389"/>
            <a:ext cx="2095500" cy="0"/>
          </a:xfrm>
          <a:prstGeom prst="line">
            <a:avLst/>
          </a:prstGeom>
          <a:ln w="28575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458325" y="3708239"/>
            <a:ext cx="1333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115550" y="3851114"/>
            <a:ext cx="561975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1950" y="33081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9575" y="32034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34400" y="31938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82025" y="30891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44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608</Words>
  <Application>Microsoft Office PowerPoint</Application>
  <PresentationFormat>와이드스크린</PresentationFormat>
  <Paragraphs>145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ExtraBold</vt:lpstr>
      <vt:lpstr>나눔바른고딕</vt:lpstr>
      <vt:lpstr>KoPubWorld돋움체 Bold</vt:lpstr>
      <vt:lpstr>Arial</vt:lpstr>
      <vt:lpstr>맑은 고딕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우정연(2019180025)</cp:lastModifiedBy>
  <cp:revision>66</cp:revision>
  <dcterms:created xsi:type="dcterms:W3CDTF">2018-03-01T15:12:07Z</dcterms:created>
  <dcterms:modified xsi:type="dcterms:W3CDTF">2021-12-08T20:32:46Z</dcterms:modified>
</cp:coreProperties>
</file>