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0"/>
  </p:notesMasterIdLst>
  <p:sldIdLst>
    <p:sldId id="259" r:id="rId2"/>
    <p:sldId id="262" r:id="rId3"/>
    <p:sldId id="266" r:id="rId4"/>
    <p:sldId id="292" r:id="rId5"/>
    <p:sldId id="293" r:id="rId6"/>
    <p:sldId id="295" r:id="rId7"/>
    <p:sldId id="296" r:id="rId8"/>
    <p:sldId id="290" r:id="rId9"/>
  </p:sldIdLst>
  <p:sldSz cx="12192000" cy="6858000"/>
  <p:notesSz cx="6858000" cy="9144000"/>
  <p:embeddedFontLst>
    <p:embeddedFont>
      <p:font typeface="KoPubWorld돋움체 Bold" panose="020B0600000101010101" charset="-127"/>
      <p:bold r:id="rId11"/>
    </p:embeddedFont>
    <p:embeddedFont>
      <p:font typeface="나눔바른고딕" panose="020B0603020101020101" pitchFamily="50" charset="-127"/>
      <p:regular r:id="rId12"/>
      <p:bold r:id="rId13"/>
    </p:embeddedFont>
    <p:embeddedFont>
      <p:font typeface="나눔스퀘어 ExtraBold" panose="020B0600000101010101" pitchFamily="50" charset="-127"/>
      <p:bold r:id="rId14"/>
    </p:embeddedFont>
    <p:embeddedFont>
      <p:font typeface="나눔스퀘어 Light" panose="020B0600000101010101" pitchFamily="50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44F"/>
    <a:srgbClr val="1A2F36"/>
    <a:srgbClr val="376575"/>
    <a:srgbClr val="4B899F"/>
    <a:srgbClr val="E6E6E6"/>
    <a:srgbClr val="B14629"/>
    <a:srgbClr val="5E9CB2"/>
    <a:srgbClr val="5395AD"/>
    <a:srgbClr val="4E8DA4"/>
    <a:srgbClr val="447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28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18ABC-DFCE-42BF-ABE4-35F5075277A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6923A-3348-462F-90E9-639584723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050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6468745"/>
            <a:ext cx="2743200" cy="365125"/>
          </a:xfrm>
          <a:prstGeom prst="rect">
            <a:avLst/>
          </a:prstGeom>
        </p:spPr>
        <p:txBody>
          <a:bodyPr/>
          <a:lstStyle/>
          <a:p>
            <a:fld id="{BF9797F4-94E4-4B01-98E7-8E6AA1F30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45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94F4-2CC2-4BB2-BB28-B0A0BECC3EA7}" type="datetime1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6468745"/>
            <a:ext cx="2743200" cy="365125"/>
          </a:xfrm>
          <a:prstGeom prst="rect">
            <a:avLst/>
          </a:prstGeom>
        </p:spPr>
        <p:txBody>
          <a:bodyPr/>
          <a:lstStyle/>
          <a:p>
            <a:fld id="{BF9797F4-94E4-4B01-98E7-8E6AA1F30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63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2810B7-697F-41C3-A70E-0A3AC5C4B5C1}" type="datetime1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6468745"/>
            <a:ext cx="2743200" cy="365125"/>
          </a:xfrm>
          <a:prstGeom prst="rect">
            <a:avLst/>
          </a:prstGeom>
        </p:spPr>
        <p:txBody>
          <a:bodyPr/>
          <a:lstStyle/>
          <a:p>
            <a:fld id="{BF9797F4-94E4-4B01-98E7-8E6AA1F30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20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88A3DD-C331-4436-813E-65E9B191E848}" type="datetime1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6468745"/>
            <a:ext cx="2743200" cy="365125"/>
          </a:xfrm>
          <a:prstGeom prst="rect">
            <a:avLst/>
          </a:prstGeom>
        </p:spPr>
        <p:txBody>
          <a:bodyPr/>
          <a:lstStyle/>
          <a:p>
            <a:fld id="{BF9797F4-94E4-4B01-98E7-8E6AA1F30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8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C8B990-D885-4235-AFFF-1B10C3EC160B}" type="datetime1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6468745"/>
            <a:ext cx="2743200" cy="365125"/>
          </a:xfrm>
          <a:prstGeom prst="rect">
            <a:avLst/>
          </a:prstGeom>
        </p:spPr>
        <p:txBody>
          <a:bodyPr/>
          <a:lstStyle/>
          <a:p>
            <a:fld id="{BF9797F4-94E4-4B01-98E7-8E6AA1F30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17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8E70FC-1B93-4803-9EB5-67BD12DB60C2}" type="datetime1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6468745"/>
            <a:ext cx="2743200" cy="365125"/>
          </a:xfrm>
          <a:prstGeom prst="rect">
            <a:avLst/>
          </a:prstGeom>
        </p:spPr>
        <p:txBody>
          <a:bodyPr/>
          <a:lstStyle/>
          <a:p>
            <a:fld id="{BF9797F4-94E4-4B01-98E7-8E6AA1F30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58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A360E5-E93B-467F-B21B-6399C82DDCB8}" type="datetime1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0" y="6468745"/>
            <a:ext cx="2743200" cy="365125"/>
          </a:xfrm>
          <a:prstGeom prst="rect">
            <a:avLst/>
          </a:prstGeom>
        </p:spPr>
        <p:txBody>
          <a:bodyPr/>
          <a:lstStyle/>
          <a:p>
            <a:fld id="{BF9797F4-94E4-4B01-98E7-8E6AA1F30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65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F65C31-6157-4595-BD0E-3D079089B875}" type="datetime1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0" y="6468745"/>
            <a:ext cx="2743200" cy="365125"/>
          </a:xfrm>
          <a:prstGeom prst="rect">
            <a:avLst/>
          </a:prstGeom>
        </p:spPr>
        <p:txBody>
          <a:bodyPr/>
          <a:lstStyle/>
          <a:p>
            <a:fld id="{BF9797F4-94E4-4B01-98E7-8E6AA1F30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70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3F61DB-DC05-4573-8D69-54831F1A475C}" type="datetime1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468745"/>
            <a:ext cx="2743200" cy="365125"/>
          </a:xfrm>
          <a:prstGeom prst="rect">
            <a:avLst/>
          </a:prstGeom>
        </p:spPr>
        <p:txBody>
          <a:bodyPr/>
          <a:lstStyle/>
          <a:p>
            <a:fld id="{BF9797F4-94E4-4B01-98E7-8E6AA1F30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04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9C14D8-036C-4C43-AAE6-1EA31DCC0506}" type="datetime1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6468745"/>
            <a:ext cx="2743200" cy="365125"/>
          </a:xfrm>
          <a:prstGeom prst="rect">
            <a:avLst/>
          </a:prstGeom>
        </p:spPr>
        <p:txBody>
          <a:bodyPr/>
          <a:lstStyle/>
          <a:p>
            <a:fld id="{BF9797F4-94E4-4B01-98E7-8E6AA1F30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02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6A2375-3158-4407-905C-5ADB203C8D4C}" type="datetime1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6468745"/>
            <a:ext cx="2743200" cy="365125"/>
          </a:xfrm>
          <a:prstGeom prst="rect">
            <a:avLst/>
          </a:prstGeom>
        </p:spPr>
        <p:txBody>
          <a:bodyPr/>
          <a:lstStyle/>
          <a:p>
            <a:fld id="{BF9797F4-94E4-4B01-98E7-8E6AA1F30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11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fld id="{092BDC17-9D98-4166-AC30-E367615325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9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0" y="3076575"/>
            <a:ext cx="3781425" cy="3781425"/>
          </a:xfrm>
          <a:prstGeom prst="rtTriangle">
            <a:avLst/>
          </a:prstGeom>
          <a:gradFill>
            <a:gsLst>
              <a:gs pos="0">
                <a:srgbClr val="00B0F0">
                  <a:alpha val="29000"/>
                </a:srgbClr>
              </a:gs>
              <a:gs pos="52000">
                <a:srgbClr val="00B0F0">
                  <a:alpha val="26000"/>
                </a:srgbClr>
              </a:gs>
              <a:gs pos="100000">
                <a:srgbClr val="00B0F0">
                  <a:alpha val="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0" y="-1947182"/>
            <a:ext cx="8795657" cy="8795657"/>
          </a:xfrm>
          <a:prstGeom prst="rtTriangle">
            <a:avLst/>
          </a:prstGeom>
          <a:gradFill>
            <a:gsLst>
              <a:gs pos="0">
                <a:srgbClr val="00B0F0">
                  <a:alpha val="11000"/>
                </a:srgbClr>
              </a:gs>
              <a:gs pos="52000">
                <a:srgbClr val="00B0F0">
                  <a:alpha val="10000"/>
                </a:srgbClr>
              </a:gs>
              <a:gs pos="100000">
                <a:srgbClr val="00B0F0">
                  <a:alpha val="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4267200" y="1162050"/>
            <a:ext cx="3657600" cy="3657600"/>
          </a:xfrm>
          <a:custGeom>
            <a:avLst/>
            <a:gdLst>
              <a:gd name="connsiteX0" fmla="*/ 0 w 3657600"/>
              <a:gd name="connsiteY0" fmla="*/ 2762250 h 3657600"/>
              <a:gd name="connsiteX1" fmla="*/ 85698 w 3657600"/>
              <a:gd name="connsiteY1" fmla="*/ 2762250 h 3657600"/>
              <a:gd name="connsiteX2" fmla="*/ 85698 w 3657600"/>
              <a:gd name="connsiteY2" fmla="*/ 3571902 h 3657600"/>
              <a:gd name="connsiteX3" fmla="*/ 3571902 w 3657600"/>
              <a:gd name="connsiteY3" fmla="*/ 3571902 h 3657600"/>
              <a:gd name="connsiteX4" fmla="*/ 3571902 w 3657600"/>
              <a:gd name="connsiteY4" fmla="*/ 2762250 h 3657600"/>
              <a:gd name="connsiteX5" fmla="*/ 3657600 w 3657600"/>
              <a:gd name="connsiteY5" fmla="*/ 2762250 h 3657600"/>
              <a:gd name="connsiteX6" fmla="*/ 3657600 w 3657600"/>
              <a:gd name="connsiteY6" fmla="*/ 3657600 h 3657600"/>
              <a:gd name="connsiteX7" fmla="*/ 0 w 3657600"/>
              <a:gd name="connsiteY7" fmla="*/ 3657600 h 3657600"/>
              <a:gd name="connsiteX8" fmla="*/ 0 w 3657600"/>
              <a:gd name="connsiteY8" fmla="*/ 0 h 3657600"/>
              <a:gd name="connsiteX9" fmla="*/ 3657600 w 3657600"/>
              <a:gd name="connsiteY9" fmla="*/ 0 h 3657600"/>
              <a:gd name="connsiteX10" fmla="*/ 3657600 w 3657600"/>
              <a:gd name="connsiteY10" fmla="*/ 895350 h 3657600"/>
              <a:gd name="connsiteX11" fmla="*/ 3571902 w 3657600"/>
              <a:gd name="connsiteY11" fmla="*/ 895350 h 3657600"/>
              <a:gd name="connsiteX12" fmla="*/ 3571902 w 3657600"/>
              <a:gd name="connsiteY12" fmla="*/ 85698 h 3657600"/>
              <a:gd name="connsiteX13" fmla="*/ 85698 w 3657600"/>
              <a:gd name="connsiteY13" fmla="*/ 85698 h 3657600"/>
              <a:gd name="connsiteX14" fmla="*/ 85698 w 3657600"/>
              <a:gd name="connsiteY14" fmla="*/ 895350 h 3657600"/>
              <a:gd name="connsiteX15" fmla="*/ 0 w 3657600"/>
              <a:gd name="connsiteY15" fmla="*/ 89535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57600" h="3657600">
                <a:moveTo>
                  <a:pt x="0" y="2762250"/>
                </a:moveTo>
                <a:lnTo>
                  <a:pt x="85698" y="2762250"/>
                </a:lnTo>
                <a:lnTo>
                  <a:pt x="85698" y="3571902"/>
                </a:lnTo>
                <a:lnTo>
                  <a:pt x="3571902" y="3571902"/>
                </a:lnTo>
                <a:lnTo>
                  <a:pt x="3571902" y="2762250"/>
                </a:lnTo>
                <a:lnTo>
                  <a:pt x="3657600" y="2762250"/>
                </a:lnTo>
                <a:lnTo>
                  <a:pt x="3657600" y="3657600"/>
                </a:lnTo>
                <a:lnTo>
                  <a:pt x="0" y="3657600"/>
                </a:lnTo>
                <a:close/>
                <a:moveTo>
                  <a:pt x="0" y="0"/>
                </a:moveTo>
                <a:lnTo>
                  <a:pt x="3657600" y="0"/>
                </a:lnTo>
                <a:lnTo>
                  <a:pt x="3657600" y="895350"/>
                </a:lnTo>
                <a:lnTo>
                  <a:pt x="3571902" y="895350"/>
                </a:lnTo>
                <a:lnTo>
                  <a:pt x="3571902" y="85698"/>
                </a:lnTo>
                <a:lnTo>
                  <a:pt x="85698" y="85698"/>
                </a:lnTo>
                <a:lnTo>
                  <a:pt x="85698" y="895350"/>
                </a:lnTo>
                <a:lnTo>
                  <a:pt x="0" y="895350"/>
                </a:ln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73412" y="1950976"/>
            <a:ext cx="344517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2DGP</a:t>
            </a:r>
          </a:p>
          <a:p>
            <a:pPr algn="ctr"/>
            <a:r>
              <a:rPr lang="en-US" altLang="ko-KR" sz="8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r>
              <a:rPr lang="ko-KR" altLang="en-US" sz="8000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차발표</a:t>
            </a:r>
            <a:endParaRPr lang="en-US" altLang="ko-KR" sz="80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67200" y="5272087"/>
            <a:ext cx="3657600" cy="409575"/>
          </a:xfrm>
          <a:prstGeom prst="rect">
            <a:avLst/>
          </a:prstGeom>
          <a:solidFill>
            <a:schemeClr val="tx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67200" y="5303959"/>
            <a:ext cx="3657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Medium" panose="00000600000000000000" pitchFamily="2" charset="-127"/>
              </a:rPr>
              <a:t>게임공학과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Medium" panose="00000600000000000000" pitchFamily="2" charset="-127"/>
              </a:rPr>
              <a:t>2019180025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Medium" panose="00000600000000000000" pitchFamily="2" charset="-127"/>
              </a:rPr>
              <a:t>우정연</a:t>
            </a:r>
          </a:p>
        </p:txBody>
      </p:sp>
    </p:spTree>
    <p:extLst>
      <p:ext uri="{BB962C8B-B14F-4D97-AF65-F5344CB8AC3E}">
        <p14:creationId xmlns:p14="http://schemas.microsoft.com/office/powerpoint/2010/main" val="207814989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702654" y="2066925"/>
            <a:ext cx="2765457" cy="2765457"/>
            <a:chOff x="4489722" y="1619925"/>
            <a:chExt cx="3212457" cy="3212457"/>
          </a:xfrm>
        </p:grpSpPr>
        <p:sp>
          <p:nvSpPr>
            <p:cNvPr id="6" name="직각 삼각형 5"/>
            <p:cNvSpPr/>
            <p:nvPr/>
          </p:nvSpPr>
          <p:spPr>
            <a:xfrm rot="18897692">
              <a:off x="4489822" y="1620025"/>
              <a:ext cx="3212357" cy="3212357"/>
            </a:xfrm>
            <a:prstGeom prst="rtTriangle">
              <a:avLst/>
            </a:prstGeom>
            <a:gradFill>
              <a:gsLst>
                <a:gs pos="0">
                  <a:srgbClr val="00B0F0">
                    <a:alpha val="29000"/>
                  </a:srgbClr>
                </a:gs>
                <a:gs pos="52000">
                  <a:srgbClr val="00B0F0">
                    <a:alpha val="26000"/>
                  </a:srgbClr>
                </a:gs>
                <a:gs pos="100000">
                  <a:srgbClr val="00B0F0">
                    <a:alpha val="8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/>
            <p:cNvSpPr/>
            <p:nvPr/>
          </p:nvSpPr>
          <p:spPr>
            <a:xfrm rot="8096888">
              <a:off x="4489722" y="1619925"/>
              <a:ext cx="3212357" cy="3212357"/>
            </a:xfrm>
            <a:prstGeom prst="rtTriangle">
              <a:avLst/>
            </a:prstGeom>
            <a:gradFill>
              <a:gsLst>
                <a:gs pos="0">
                  <a:srgbClr val="00B0F0">
                    <a:alpha val="29000"/>
                  </a:srgbClr>
                </a:gs>
                <a:gs pos="52000">
                  <a:srgbClr val="00B0F0">
                    <a:alpha val="26000"/>
                  </a:srgbClr>
                </a:gs>
                <a:gs pos="100000">
                  <a:srgbClr val="00B0F0">
                    <a:alpha val="8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39445" y="2810604"/>
              <a:ext cx="2313111" cy="965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INDEX</a:t>
              </a:r>
              <a:endParaRPr lang="ko-KR" altLang="en-US" sz="48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9" name="자유형 8"/>
          <p:cNvSpPr/>
          <p:nvPr/>
        </p:nvSpPr>
        <p:spPr>
          <a:xfrm rot="5400000">
            <a:off x="6705643" y="963641"/>
            <a:ext cx="3657600" cy="4712540"/>
          </a:xfrm>
          <a:custGeom>
            <a:avLst/>
            <a:gdLst>
              <a:gd name="connsiteX0" fmla="*/ 0 w 3657600"/>
              <a:gd name="connsiteY0" fmla="*/ 2762250 h 3657600"/>
              <a:gd name="connsiteX1" fmla="*/ 85698 w 3657600"/>
              <a:gd name="connsiteY1" fmla="*/ 2762250 h 3657600"/>
              <a:gd name="connsiteX2" fmla="*/ 85698 w 3657600"/>
              <a:gd name="connsiteY2" fmla="*/ 3571902 h 3657600"/>
              <a:gd name="connsiteX3" fmla="*/ 3571902 w 3657600"/>
              <a:gd name="connsiteY3" fmla="*/ 3571902 h 3657600"/>
              <a:gd name="connsiteX4" fmla="*/ 3571902 w 3657600"/>
              <a:gd name="connsiteY4" fmla="*/ 2762250 h 3657600"/>
              <a:gd name="connsiteX5" fmla="*/ 3657600 w 3657600"/>
              <a:gd name="connsiteY5" fmla="*/ 2762250 h 3657600"/>
              <a:gd name="connsiteX6" fmla="*/ 3657600 w 3657600"/>
              <a:gd name="connsiteY6" fmla="*/ 3657600 h 3657600"/>
              <a:gd name="connsiteX7" fmla="*/ 0 w 3657600"/>
              <a:gd name="connsiteY7" fmla="*/ 3657600 h 3657600"/>
              <a:gd name="connsiteX8" fmla="*/ 0 w 3657600"/>
              <a:gd name="connsiteY8" fmla="*/ 0 h 3657600"/>
              <a:gd name="connsiteX9" fmla="*/ 3657600 w 3657600"/>
              <a:gd name="connsiteY9" fmla="*/ 0 h 3657600"/>
              <a:gd name="connsiteX10" fmla="*/ 3657600 w 3657600"/>
              <a:gd name="connsiteY10" fmla="*/ 895350 h 3657600"/>
              <a:gd name="connsiteX11" fmla="*/ 3571902 w 3657600"/>
              <a:gd name="connsiteY11" fmla="*/ 895350 h 3657600"/>
              <a:gd name="connsiteX12" fmla="*/ 3571902 w 3657600"/>
              <a:gd name="connsiteY12" fmla="*/ 85698 h 3657600"/>
              <a:gd name="connsiteX13" fmla="*/ 85698 w 3657600"/>
              <a:gd name="connsiteY13" fmla="*/ 85698 h 3657600"/>
              <a:gd name="connsiteX14" fmla="*/ 85698 w 3657600"/>
              <a:gd name="connsiteY14" fmla="*/ 895350 h 3657600"/>
              <a:gd name="connsiteX15" fmla="*/ 0 w 3657600"/>
              <a:gd name="connsiteY15" fmla="*/ 89535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57600" h="3657600">
                <a:moveTo>
                  <a:pt x="0" y="2762250"/>
                </a:moveTo>
                <a:lnTo>
                  <a:pt x="85698" y="2762250"/>
                </a:lnTo>
                <a:lnTo>
                  <a:pt x="85698" y="3571902"/>
                </a:lnTo>
                <a:lnTo>
                  <a:pt x="3571902" y="3571902"/>
                </a:lnTo>
                <a:lnTo>
                  <a:pt x="3571902" y="2762250"/>
                </a:lnTo>
                <a:lnTo>
                  <a:pt x="3657600" y="2762250"/>
                </a:lnTo>
                <a:lnTo>
                  <a:pt x="3657600" y="3657600"/>
                </a:lnTo>
                <a:lnTo>
                  <a:pt x="0" y="3657600"/>
                </a:lnTo>
                <a:close/>
                <a:moveTo>
                  <a:pt x="0" y="0"/>
                </a:moveTo>
                <a:lnTo>
                  <a:pt x="3657600" y="0"/>
                </a:lnTo>
                <a:lnTo>
                  <a:pt x="3657600" y="895350"/>
                </a:lnTo>
                <a:lnTo>
                  <a:pt x="3571902" y="895350"/>
                </a:lnTo>
                <a:lnTo>
                  <a:pt x="3571902" y="85698"/>
                </a:lnTo>
                <a:lnTo>
                  <a:pt x="85698" y="85698"/>
                </a:lnTo>
                <a:lnTo>
                  <a:pt x="85698" y="895350"/>
                </a:lnTo>
                <a:lnTo>
                  <a:pt x="0" y="895350"/>
                </a:ln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Medium" panose="000006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9875" y="2259133"/>
            <a:ext cx="180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1 </a:t>
            </a:r>
            <a:r>
              <a:rPr lang="ko-KR" altLang="en-US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게임컨셉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49875" y="2796735"/>
            <a:ext cx="1879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2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개발 범위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49875" y="3334337"/>
            <a:ext cx="3397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3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예상 게임 실행 흐름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49875" y="3871939"/>
            <a:ext cx="1879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4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8214721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 descr="New Super Mario Bros. | Nintendo DS | Games | Nintendo">
            <a:extLst>
              <a:ext uri="{FF2B5EF4-FFF2-40B4-BE49-F238E27FC236}">
                <a16:creationId xmlns:a16="http://schemas.microsoft.com/office/drawing/2014/main" id="{338952B3-97FC-440B-A58E-E20BD87BB2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6" t="907" r="24300" b="613"/>
          <a:stretch/>
        </p:blipFill>
        <p:spPr bwMode="auto">
          <a:xfrm>
            <a:off x="293161" y="1348576"/>
            <a:ext cx="5209564" cy="469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DA05153A-7DE4-48CA-99D6-C174755B71A8}"/>
              </a:ext>
            </a:extLst>
          </p:cNvPr>
          <p:cNvSpPr/>
          <p:nvPr/>
        </p:nvSpPr>
        <p:spPr>
          <a:xfrm>
            <a:off x="6021641" y="916941"/>
            <a:ext cx="5805627" cy="827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Super Mario Bros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671E3B6-94A5-4AEC-A2BC-AD34E34023C9}"/>
              </a:ext>
            </a:extLst>
          </p:cNvPr>
          <p:cNvSpPr/>
          <p:nvPr/>
        </p:nvSpPr>
        <p:spPr>
          <a:xfrm>
            <a:off x="5720384" y="1309989"/>
            <a:ext cx="829408" cy="694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800" dirty="0">
                <a:solidFill>
                  <a:schemeClr val="bg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“</a:t>
            </a:r>
            <a:endParaRPr lang="ko-KR" altLang="en-US" sz="13800" dirty="0">
              <a:solidFill>
                <a:schemeClr val="bg1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F7C0F28-F984-4D1C-8B3D-A179B3995B1B}"/>
              </a:ext>
            </a:extLst>
          </p:cNvPr>
          <p:cNvSpPr/>
          <p:nvPr/>
        </p:nvSpPr>
        <p:spPr>
          <a:xfrm>
            <a:off x="11296239" y="2195430"/>
            <a:ext cx="829408" cy="694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800" dirty="0">
                <a:solidFill>
                  <a:schemeClr val="bg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”</a:t>
            </a:r>
            <a:endParaRPr lang="ko-KR" altLang="en-US" sz="13800" dirty="0">
              <a:solidFill>
                <a:schemeClr val="bg1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48F0B2A-18C3-4423-B859-B04D6BFB98F2}"/>
              </a:ext>
            </a:extLst>
          </p:cNvPr>
          <p:cNvGrpSpPr/>
          <p:nvPr/>
        </p:nvGrpSpPr>
        <p:grpSpPr>
          <a:xfrm>
            <a:off x="6218021" y="2087310"/>
            <a:ext cx="5078218" cy="3991946"/>
            <a:chOff x="6525685" y="2020066"/>
            <a:chExt cx="5078218" cy="3460106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275343F-E398-4977-ABB1-3D67E5CE1E16}"/>
                </a:ext>
              </a:extLst>
            </p:cNvPr>
            <p:cNvSpPr/>
            <p:nvPr/>
          </p:nvSpPr>
          <p:spPr>
            <a:xfrm>
              <a:off x="6525685" y="2020066"/>
              <a:ext cx="5078218" cy="693732"/>
            </a:xfrm>
            <a:prstGeom prst="rect">
              <a:avLst/>
            </a:prstGeom>
            <a:solidFill>
              <a:srgbClr val="376575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KoPubWorld돋움체 Bold" panose="00000800000000000000" pitchFamily="2" charset="-127"/>
                </a:rPr>
                <a:t>대표적인 </a:t>
              </a:r>
              <a:r>
                <a:rPr lang="ko-KR" altLang="en-US" sz="2000" dirty="0" err="1">
                  <a:latin typeface="나눔바른고딕" panose="020B0603020101020101" pitchFamily="50" charset="-127"/>
                  <a:ea typeface="나눔바른고딕" panose="020B0603020101020101" pitchFamily="50" charset="-127"/>
                  <a:cs typeface="KoPubWorld돋움체 Bold" panose="00000800000000000000" pitchFamily="2" charset="-127"/>
                </a:rPr>
                <a:t>플랫포머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KoPubWorld돋움체 Bold" panose="00000800000000000000" pitchFamily="2" charset="-127"/>
                </a:rPr>
                <a:t> 게임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KoPubWorld돋움체 Bold" panose="00000800000000000000" pitchFamily="2" charset="-127"/>
                </a:rPr>
                <a:t>, </a:t>
              </a:r>
              <a:r>
                <a:rPr lang="ko-KR" altLang="en-US" sz="2000" dirty="0" err="1">
                  <a:latin typeface="나눔바른고딕" panose="020B0603020101020101" pitchFamily="50" charset="-127"/>
                  <a:ea typeface="나눔바른고딕" panose="020B0603020101020101" pitchFamily="50" charset="-127"/>
                  <a:cs typeface="KoPubWorld돋움체 Bold" panose="00000800000000000000" pitchFamily="2" charset="-127"/>
                </a:rPr>
                <a:t>횡스크롤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KoPubWorld돋움체 Bold" panose="00000800000000000000" pitchFamily="2" charset="-127"/>
                </a:rPr>
                <a:t> 액션 게임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175773B-C06C-4D89-9D7D-7144859FDFF4}"/>
                </a:ext>
              </a:extLst>
            </p:cNvPr>
            <p:cNvSpPr/>
            <p:nvPr/>
          </p:nvSpPr>
          <p:spPr>
            <a:xfrm>
              <a:off x="6525685" y="2711461"/>
              <a:ext cx="5078218" cy="693732"/>
            </a:xfrm>
            <a:prstGeom prst="rect">
              <a:avLst/>
            </a:prstGeom>
            <a:solidFill>
              <a:srgbClr val="376575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KoPubWorld돋움체 Bold" panose="00000800000000000000" pitchFamily="2" charset="-127"/>
                </a:rPr>
                <a:t>키보드를 이용해 적들을 피하고 공격한다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4081404-975F-48BF-B1D7-2C40A860D6E6}"/>
                </a:ext>
              </a:extLst>
            </p:cNvPr>
            <p:cNvSpPr/>
            <p:nvPr/>
          </p:nvSpPr>
          <p:spPr>
            <a:xfrm>
              <a:off x="6525685" y="3403654"/>
              <a:ext cx="5078218" cy="693732"/>
            </a:xfrm>
            <a:prstGeom prst="rect">
              <a:avLst/>
            </a:prstGeom>
            <a:solidFill>
              <a:srgbClr val="376575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KoPubWorld돋움체 Medium" panose="00000600000000000000" pitchFamily="2" charset="-127"/>
                </a:rPr>
                <a:t>적에게 피격되거나</a:t>
              </a:r>
              <a:r>
                <a:rPr lang="en-US" altLang="ko-KR" sz="2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KoPubWorld돋움체 Medium" panose="00000600000000000000" pitchFamily="2" charset="-127"/>
                </a:rPr>
                <a:t>, </a:t>
              </a:r>
              <a:r>
                <a:rPr lang="ko-KR" altLang="en-US" sz="2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KoPubWorld돋움체 Medium" panose="00000600000000000000" pitchFamily="2" charset="-127"/>
                </a:rPr>
                <a:t>충돌하면 목숨이 줄어든다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D139D40-9C4B-4C21-9CB7-AED545DAAB05}"/>
                </a:ext>
              </a:extLst>
            </p:cNvPr>
            <p:cNvSpPr/>
            <p:nvPr/>
          </p:nvSpPr>
          <p:spPr>
            <a:xfrm>
              <a:off x="6525685" y="4097385"/>
              <a:ext cx="5078218" cy="693732"/>
            </a:xfrm>
            <a:prstGeom prst="rect">
              <a:avLst/>
            </a:prstGeom>
            <a:solidFill>
              <a:srgbClr val="376575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KoPubWorld돋움체 Bold" panose="00000800000000000000" pitchFamily="2" charset="-127"/>
                </a:rPr>
                <a:t>모든 목숨을 소진 시 게임 오버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64292E0-7458-4F77-8A55-E051D1784633}"/>
                </a:ext>
              </a:extLst>
            </p:cNvPr>
            <p:cNvSpPr/>
            <p:nvPr/>
          </p:nvSpPr>
          <p:spPr>
            <a:xfrm>
              <a:off x="6525685" y="4786440"/>
              <a:ext cx="5078218" cy="693732"/>
            </a:xfrm>
            <a:prstGeom prst="rect">
              <a:avLst/>
            </a:prstGeom>
            <a:solidFill>
              <a:srgbClr val="376575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KoPubWorld돋움체 Medium" panose="00000600000000000000" pitchFamily="2" charset="-127"/>
                </a:rPr>
                <a:t>적들을 처치해 점수를 얻고 시간 내에 클리어한다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9280A2AF-DE55-4F2C-961A-7D81DF86181A}"/>
              </a:ext>
            </a:extLst>
          </p:cNvPr>
          <p:cNvSpPr txBox="1"/>
          <p:nvPr/>
        </p:nvSpPr>
        <p:spPr>
          <a:xfrm>
            <a:off x="0" y="77527"/>
            <a:ext cx="1771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게임 컨셉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9A0E1A-4C42-4BA8-94E0-14DB8C6D0060}"/>
              </a:ext>
            </a:extLst>
          </p:cNvPr>
          <p:cNvSpPr txBox="1"/>
          <p:nvPr/>
        </p:nvSpPr>
        <p:spPr>
          <a:xfrm>
            <a:off x="11654350" y="6667173"/>
            <a:ext cx="5376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/ 5</a:t>
            </a:r>
            <a:endParaRPr lang="ko-KR" altLang="en-US" sz="7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87570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0290FFF-D596-43B7-841D-731C6E53C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702656"/>
              </p:ext>
            </p:extLst>
          </p:nvPr>
        </p:nvGraphicFramePr>
        <p:xfrm>
          <a:off x="112072" y="1196514"/>
          <a:ext cx="11968075" cy="5397231"/>
        </p:xfrm>
        <a:graphic>
          <a:graphicData uri="http://schemas.openxmlformats.org/drawingml/2006/table">
            <a:tbl>
              <a:tblPr/>
              <a:tblGrid>
                <a:gridCol w="1481836">
                  <a:extLst>
                    <a:ext uri="{9D8B030D-6E8A-4147-A177-3AD203B41FA5}">
                      <a16:colId xmlns:a16="http://schemas.microsoft.com/office/drawing/2014/main" val="1440772714"/>
                    </a:ext>
                  </a:extLst>
                </a:gridCol>
                <a:gridCol w="5167619">
                  <a:extLst>
                    <a:ext uri="{9D8B030D-6E8A-4147-A177-3AD203B41FA5}">
                      <a16:colId xmlns:a16="http://schemas.microsoft.com/office/drawing/2014/main" val="2397406378"/>
                    </a:ext>
                  </a:extLst>
                </a:gridCol>
                <a:gridCol w="5318620">
                  <a:extLst>
                    <a:ext uri="{9D8B030D-6E8A-4147-A177-3AD203B41FA5}">
                      <a16:colId xmlns:a16="http://schemas.microsoft.com/office/drawing/2014/main" val="3640261106"/>
                    </a:ext>
                  </a:extLst>
                </a:gridCol>
              </a:tblGrid>
              <a:tr h="2906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</a:p>
                  </a:txBody>
                  <a:tcPr marL="8623" marR="8623" marT="86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65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최소 범위</a:t>
                      </a:r>
                    </a:p>
                  </a:txBody>
                  <a:tcPr marL="8623" marR="8623" marT="862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65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범위</a:t>
                      </a:r>
                    </a:p>
                  </a:txBody>
                  <a:tcPr marL="8623" marR="8623" marT="862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65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483841"/>
                  </a:ext>
                </a:extLst>
              </a:tr>
              <a:tr h="84922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컨트롤</a:t>
                      </a:r>
                    </a:p>
                  </a:txBody>
                  <a:tcPr marL="8623" marR="8623" marT="86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6575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좌우 방향키로 캐릭터 좌우 이동</a:t>
                      </a:r>
                    </a:p>
                    <a:p>
                      <a:pPr marL="0" marR="0" lvl="0" indent="0" algn="just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하방향키로 캐릭터 숙이기</a:t>
                      </a:r>
                    </a:p>
                    <a:p>
                      <a:pPr marL="0" marR="0" lvl="0" indent="0" algn="just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0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키 혹은 상방향키로 점프</a:t>
                      </a:r>
                    </a:p>
                  </a:txBody>
                  <a:tcPr marL="8623" marR="8623" marT="862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캐릭터 속도에 따라 점프 거리 변경</a:t>
                      </a:r>
                    </a:p>
                    <a:p>
                      <a:pPr lvl="0"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캐릭터가 달리다 멈추면 가속도 적용</a:t>
                      </a:r>
                    </a:p>
                  </a:txBody>
                  <a:tcPr marL="8623" marR="8623" marT="862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7258872"/>
                  </a:ext>
                </a:extLst>
              </a:tr>
              <a:tr h="112853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기술</a:t>
                      </a:r>
                    </a:p>
                  </a:txBody>
                  <a:tcPr marL="8623" marR="8623" marT="86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65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적을 밟아 적에게 데미지를 줄 수 있음</a:t>
                      </a:r>
                    </a:p>
                    <a:p>
                      <a:pPr marL="0" marR="0" lvl="0" indent="0" algn="just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슈퍼버섯을 먹으면 </a:t>
                      </a:r>
                      <a:r>
                        <a:rPr lang="ko-KR" alt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슈퍼마리오가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됨</a:t>
                      </a:r>
                    </a:p>
                    <a:p>
                      <a:pPr marL="0" marR="0" lvl="0" indent="0" algn="just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파이어 </a:t>
                      </a:r>
                      <a:r>
                        <a:rPr lang="ko-KR" alt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플라워를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먹으면 </a:t>
                      </a:r>
                      <a:r>
                        <a:rPr lang="ko-KR" alt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파이어마리오로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바뀜</a:t>
                      </a:r>
                    </a:p>
                    <a:p>
                      <a:pPr marL="0" marR="0" lvl="0" indent="0" algn="just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스페이스바 입력 시 불 공격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(</a:t>
                      </a:r>
                      <a:r>
                        <a:rPr lang="ko-KR" alt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파이어마리오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)</a:t>
                      </a:r>
                    </a:p>
                  </a:txBody>
                  <a:tcPr marL="8623" marR="8623" marT="862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파이어 </a:t>
                      </a:r>
                      <a:r>
                        <a:rPr lang="ko-KR" alt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마리오를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제외한 다른 변신 추가</a:t>
                      </a:r>
                    </a:p>
                    <a:p>
                      <a:pPr lvl="0"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별을 먹으면 일정 시간 </a:t>
                      </a:r>
                      <a:r>
                        <a:rPr lang="ko-KR" alt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빨라짐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8623" marR="8623" marT="862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9005592"/>
                  </a:ext>
                </a:extLst>
              </a:tr>
              <a:tr h="56991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맵</a:t>
                      </a:r>
                    </a:p>
                  </a:txBody>
                  <a:tcPr marL="8623" marR="8623" marT="86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6575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일반 스테이지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개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+ 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보스 스테이지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개</a:t>
                      </a:r>
                    </a:p>
                    <a:p>
                      <a:pPr lvl="0"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스테이지 당 </a:t>
                      </a:r>
                      <a:r>
                        <a:rPr lang="ko-KR" alt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타임어택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요소 추가</a:t>
                      </a:r>
                    </a:p>
                  </a:txBody>
                  <a:tcPr marL="8623" marR="8623" marT="862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일반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보스 몬스터 스테이지 추가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8623" marR="8623" marT="862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3925222"/>
                  </a:ext>
                </a:extLst>
              </a:tr>
              <a:tr h="84922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적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AI</a:t>
                      </a:r>
                    </a:p>
                  </a:txBody>
                  <a:tcPr marL="8623" marR="8623" marT="86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6575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일반 몬스터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: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일정 범위 내를 좌우 이동하며 순찰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lvl="0"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캐릭터와 조우 시 반응 없음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)</a:t>
                      </a:r>
                    </a:p>
                    <a:p>
                      <a:pPr lvl="0"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보스 몬스터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: 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강력한 공격 및 플레이어 조우 시 다가옴</a:t>
                      </a:r>
                    </a:p>
                  </a:txBody>
                  <a:tcPr marL="8623" marR="8623" marT="862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일반 몬스터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: 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캐릭터와 조우 시 캐릭터에게 다가옴</a:t>
                      </a:r>
                    </a:p>
                    <a:p>
                      <a:pPr lvl="0"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보스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: 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다양한 공격 패턴 추가</a:t>
                      </a:r>
                    </a:p>
                  </a:txBody>
                  <a:tcPr marL="8623" marR="8623" marT="862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9438859"/>
                  </a:ext>
                </a:extLst>
              </a:tr>
              <a:tr h="84922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게임기능</a:t>
                      </a:r>
                    </a:p>
                  </a:txBody>
                  <a:tcPr marL="8623" marR="8623" marT="86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6575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피격 혹은 몬스터와 충돌 시 목숨 감소</a:t>
                      </a:r>
                    </a:p>
                    <a:p>
                      <a:pPr lvl="0"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적 제거 시 골드 획득</a:t>
                      </a:r>
                    </a:p>
                    <a:p>
                      <a:pPr lvl="0"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목숨 모두 소진 시 스테이지 처음으로 </a:t>
                      </a:r>
                      <a:r>
                        <a:rPr lang="ko-KR" alt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돌아감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8623" marR="8623" marT="862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스테이지 재도전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다음 스테이지 도전 등 선택 기능 추가</a:t>
                      </a:r>
                    </a:p>
                    <a:p>
                      <a:pPr lvl="0"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다른 캐릭터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루이지 등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)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로도 플레이 기능 추가</a:t>
                      </a:r>
                    </a:p>
                  </a:txBody>
                  <a:tcPr marL="8623" marR="8623" marT="862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6358102"/>
                  </a:ext>
                </a:extLst>
              </a:tr>
              <a:tr h="56991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사운드</a:t>
                      </a:r>
                    </a:p>
                  </a:txBody>
                  <a:tcPr marL="8623" marR="8623" marT="86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657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점프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코인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버섯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불 공격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적군 등 약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종 이상</a:t>
                      </a:r>
                    </a:p>
                    <a:p>
                      <a:pPr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상황에 따른 </a:t>
                      </a:r>
                      <a:r>
                        <a:rPr lang="ko-KR" alt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배경음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일반 스테이지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보스 스테이지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게임 오버 등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)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8623" marR="8623" marT="862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3" marR="8623" marT="8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026528"/>
                  </a:ext>
                </a:extLst>
              </a:tr>
              <a:tr h="2906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애니메이션</a:t>
                      </a:r>
                    </a:p>
                  </a:txBody>
                  <a:tcPr marL="8623" marR="8623" marT="86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657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걷기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점프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숙이기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공격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커지기 등 약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종 이상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8623" marR="8623" marT="862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623" marR="8623" marT="8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305471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F4FD020B-B85D-4BEB-9BFB-9EE43E1230E7}"/>
              </a:ext>
            </a:extLst>
          </p:cNvPr>
          <p:cNvSpPr txBox="1"/>
          <p:nvPr/>
        </p:nvSpPr>
        <p:spPr>
          <a:xfrm>
            <a:off x="0" y="77527"/>
            <a:ext cx="1771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개발 범위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78648A-94ED-404A-B585-E74928595E18}"/>
              </a:ext>
            </a:extLst>
          </p:cNvPr>
          <p:cNvSpPr txBox="1"/>
          <p:nvPr/>
        </p:nvSpPr>
        <p:spPr>
          <a:xfrm>
            <a:off x="11654350" y="6667173"/>
            <a:ext cx="5376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/ 5</a:t>
            </a:r>
            <a:endParaRPr lang="ko-KR" altLang="en-US" sz="7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638153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AE44F6-A060-4BAE-9F9D-7F3C13DC03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5" t="8" r="685" b="1776"/>
          <a:stretch/>
        </p:blipFill>
        <p:spPr>
          <a:xfrm>
            <a:off x="1071562" y="904125"/>
            <a:ext cx="10125075" cy="5663917"/>
          </a:xfrm>
          <a:prstGeom prst="rect">
            <a:avLst/>
          </a:prstGeom>
        </p:spPr>
      </p:pic>
      <p:sp>
        <p:nvSpPr>
          <p:cNvPr id="9" name="설명선: 굽은 선 8">
            <a:extLst>
              <a:ext uri="{FF2B5EF4-FFF2-40B4-BE49-F238E27FC236}">
                <a16:creationId xmlns:a16="http://schemas.microsoft.com/office/drawing/2014/main" id="{BE45810A-650C-4223-BF28-2208DE7AE1C9}"/>
              </a:ext>
            </a:extLst>
          </p:cNvPr>
          <p:cNvSpPr/>
          <p:nvPr/>
        </p:nvSpPr>
        <p:spPr>
          <a:xfrm>
            <a:off x="9039225" y="3751922"/>
            <a:ext cx="1797794" cy="514350"/>
          </a:xfrm>
          <a:prstGeom prst="borderCallout2">
            <a:avLst>
              <a:gd name="adj1" fmla="val 18750"/>
              <a:gd name="adj2" fmla="val 0"/>
              <a:gd name="adj3" fmla="val 18750"/>
              <a:gd name="adj4" fmla="val -16667"/>
              <a:gd name="adj5" fmla="val 112500"/>
              <a:gd name="adj6" fmla="val -46667"/>
            </a:avLst>
          </a:prstGeom>
          <a:solidFill>
            <a:srgbClr val="376575"/>
          </a:solidFill>
          <a:ln w="28575">
            <a:solidFill>
              <a:srgbClr val="376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획득 시 좌측 골드 보유량 증가</a:t>
            </a:r>
          </a:p>
        </p:txBody>
      </p:sp>
      <p:sp>
        <p:nvSpPr>
          <p:cNvPr id="11" name="설명선: 굽은 선 10">
            <a:extLst>
              <a:ext uri="{FF2B5EF4-FFF2-40B4-BE49-F238E27FC236}">
                <a16:creationId xmlns:a16="http://schemas.microsoft.com/office/drawing/2014/main" id="{37F2F1A5-DDC2-479B-8CF8-1B46AD2F760B}"/>
              </a:ext>
            </a:extLst>
          </p:cNvPr>
          <p:cNvSpPr/>
          <p:nvPr/>
        </p:nvSpPr>
        <p:spPr>
          <a:xfrm>
            <a:off x="6057900" y="3076574"/>
            <a:ext cx="1085850" cy="247651"/>
          </a:xfrm>
          <a:prstGeom prst="borderCallout2">
            <a:avLst>
              <a:gd name="adj1" fmla="val 18750"/>
              <a:gd name="adj2" fmla="val -438"/>
              <a:gd name="adj3" fmla="val 18750"/>
              <a:gd name="adj4" fmla="val -16667"/>
              <a:gd name="adj5" fmla="val 112500"/>
              <a:gd name="adj6" fmla="val -46667"/>
            </a:avLst>
          </a:prstGeom>
          <a:solidFill>
            <a:srgbClr val="376575"/>
          </a:solidFill>
          <a:ln w="28575">
            <a:solidFill>
              <a:srgbClr val="376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점프  가능</a:t>
            </a:r>
          </a:p>
        </p:txBody>
      </p:sp>
      <p:sp>
        <p:nvSpPr>
          <p:cNvPr id="12" name="설명선: 굽은 선 11">
            <a:extLst>
              <a:ext uri="{FF2B5EF4-FFF2-40B4-BE49-F238E27FC236}">
                <a16:creationId xmlns:a16="http://schemas.microsoft.com/office/drawing/2014/main" id="{5E6DF093-FABD-46CA-87D4-7B622648593A}"/>
              </a:ext>
            </a:extLst>
          </p:cNvPr>
          <p:cNvSpPr/>
          <p:nvPr/>
        </p:nvSpPr>
        <p:spPr>
          <a:xfrm flipH="1">
            <a:off x="3003673" y="4943474"/>
            <a:ext cx="2482726" cy="619125"/>
          </a:xfrm>
          <a:prstGeom prst="borderCallout2">
            <a:avLst>
              <a:gd name="adj1" fmla="val 18750"/>
              <a:gd name="adj2" fmla="val 107"/>
              <a:gd name="adj3" fmla="val 18750"/>
              <a:gd name="adj4" fmla="val -16667"/>
              <a:gd name="adj5" fmla="val 112500"/>
              <a:gd name="adj6" fmla="val -46667"/>
            </a:avLst>
          </a:prstGeom>
          <a:solidFill>
            <a:srgbClr val="376575"/>
          </a:solidFill>
          <a:ln w="28575">
            <a:solidFill>
              <a:srgbClr val="376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충돌 시 목숨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</a:t>
            </a:r>
          </a:p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밟아서 데미지를 줄 수 있음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829115-EC7F-44C9-B8C9-BC8108D047F7}"/>
              </a:ext>
            </a:extLst>
          </p:cNvPr>
          <p:cNvSpPr/>
          <p:nvPr/>
        </p:nvSpPr>
        <p:spPr>
          <a:xfrm>
            <a:off x="9753600" y="1166258"/>
            <a:ext cx="1257300" cy="437400"/>
          </a:xfrm>
          <a:prstGeom prst="rect">
            <a:avLst/>
          </a:prstGeom>
          <a:noFill/>
          <a:ln w="38100">
            <a:solidFill>
              <a:srgbClr val="376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F9964C0-FC84-47D6-81E4-F399264DF2F1}"/>
              </a:ext>
            </a:extLst>
          </p:cNvPr>
          <p:cNvSpPr/>
          <p:nvPr/>
        </p:nvSpPr>
        <p:spPr>
          <a:xfrm>
            <a:off x="7581899" y="1166258"/>
            <a:ext cx="1985963" cy="437400"/>
          </a:xfrm>
          <a:prstGeom prst="rect">
            <a:avLst/>
          </a:prstGeom>
          <a:noFill/>
          <a:ln w="38100">
            <a:solidFill>
              <a:srgbClr val="376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설명선: 굽은 선 33">
            <a:extLst>
              <a:ext uri="{FF2B5EF4-FFF2-40B4-BE49-F238E27FC236}">
                <a16:creationId xmlns:a16="http://schemas.microsoft.com/office/drawing/2014/main" id="{B6A1FB86-BEE4-4702-8D1F-325F34C15C51}"/>
              </a:ext>
            </a:extLst>
          </p:cNvPr>
          <p:cNvSpPr/>
          <p:nvPr/>
        </p:nvSpPr>
        <p:spPr>
          <a:xfrm flipH="1">
            <a:off x="2315110" y="2602389"/>
            <a:ext cx="2095502" cy="338555"/>
          </a:xfrm>
          <a:prstGeom prst="borderCallout2">
            <a:avLst>
              <a:gd name="adj1" fmla="val 49519"/>
              <a:gd name="adj2" fmla="val 430"/>
              <a:gd name="adj3" fmla="val 49340"/>
              <a:gd name="adj4" fmla="val -19762"/>
              <a:gd name="adj5" fmla="val 106873"/>
              <a:gd name="adj6" fmla="val -28031"/>
            </a:avLst>
          </a:prstGeom>
          <a:solidFill>
            <a:srgbClr val="376575"/>
          </a:solidFill>
          <a:ln w="28575">
            <a:solidFill>
              <a:srgbClr val="376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박스 아이템으로 변신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ED19241-37E2-4DCC-ABDA-77626DB6F3B5}"/>
              </a:ext>
            </a:extLst>
          </p:cNvPr>
          <p:cNvSpPr/>
          <p:nvPr/>
        </p:nvSpPr>
        <p:spPr>
          <a:xfrm>
            <a:off x="1289671" y="1584608"/>
            <a:ext cx="992982" cy="437400"/>
          </a:xfrm>
          <a:prstGeom prst="rect">
            <a:avLst/>
          </a:prstGeom>
          <a:noFill/>
          <a:ln w="38100">
            <a:solidFill>
              <a:srgbClr val="376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01B909-D3A0-4520-B24F-7663B682F7B8}"/>
              </a:ext>
            </a:extLst>
          </p:cNvPr>
          <p:cNvSpPr txBox="1"/>
          <p:nvPr/>
        </p:nvSpPr>
        <p:spPr>
          <a:xfrm>
            <a:off x="8149176" y="1638517"/>
            <a:ext cx="962123" cy="338554"/>
          </a:xfrm>
          <a:prstGeom prst="rect">
            <a:avLst/>
          </a:prstGeom>
          <a:solidFill>
            <a:srgbClr val="376575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점수 기능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A20377-6662-4ABA-B9BD-6ABD5F9E615F}"/>
              </a:ext>
            </a:extLst>
          </p:cNvPr>
          <p:cNvSpPr txBox="1"/>
          <p:nvPr/>
        </p:nvSpPr>
        <p:spPr>
          <a:xfrm>
            <a:off x="9874896" y="1632233"/>
            <a:ext cx="962123" cy="338554"/>
          </a:xfrm>
          <a:prstGeom prst="rect">
            <a:avLst/>
          </a:prstGeom>
          <a:solidFill>
            <a:srgbClr val="376575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타임 어택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9EAB08-297A-4896-A064-EB671CAC6EC6}"/>
              </a:ext>
            </a:extLst>
          </p:cNvPr>
          <p:cNvSpPr txBox="1"/>
          <p:nvPr/>
        </p:nvSpPr>
        <p:spPr>
          <a:xfrm>
            <a:off x="2328129" y="1626541"/>
            <a:ext cx="550151" cy="338554"/>
          </a:xfrm>
          <a:prstGeom prst="rect">
            <a:avLst/>
          </a:prstGeom>
          <a:solidFill>
            <a:srgbClr val="376575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골드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5227B2-5F76-4F1E-AFC7-A6CAA30618CA}"/>
              </a:ext>
            </a:extLst>
          </p:cNvPr>
          <p:cNvSpPr txBox="1"/>
          <p:nvPr/>
        </p:nvSpPr>
        <p:spPr>
          <a:xfrm>
            <a:off x="2323166" y="1192985"/>
            <a:ext cx="2656496" cy="338554"/>
          </a:xfrm>
          <a:prstGeom prst="rect">
            <a:avLst/>
          </a:prstGeom>
          <a:solidFill>
            <a:srgbClr val="376575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목숨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모두 소진 시 게임 오버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15" name="화살표: 왼쪽/오른쪽 14">
            <a:extLst>
              <a:ext uri="{FF2B5EF4-FFF2-40B4-BE49-F238E27FC236}">
                <a16:creationId xmlns:a16="http://schemas.microsoft.com/office/drawing/2014/main" id="{1E49979B-255C-4920-9429-D33F6F68FE25}"/>
              </a:ext>
            </a:extLst>
          </p:cNvPr>
          <p:cNvSpPr/>
          <p:nvPr/>
        </p:nvSpPr>
        <p:spPr>
          <a:xfrm>
            <a:off x="4661808" y="3805435"/>
            <a:ext cx="1797794" cy="514350"/>
          </a:xfrm>
          <a:prstGeom prst="leftRightArrow">
            <a:avLst/>
          </a:prstGeom>
          <a:solidFill>
            <a:srgbClr val="376575"/>
          </a:solidFill>
          <a:ln>
            <a:solidFill>
              <a:srgbClr val="376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좌우 이동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033A6B-FDB0-4957-807B-5D5306608A3A}"/>
              </a:ext>
            </a:extLst>
          </p:cNvPr>
          <p:cNvSpPr txBox="1"/>
          <p:nvPr/>
        </p:nvSpPr>
        <p:spPr>
          <a:xfrm>
            <a:off x="0" y="77527"/>
            <a:ext cx="2672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예상 게임 흐름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DDB446E-332C-4B30-88D4-247BD7E7B37B}"/>
              </a:ext>
            </a:extLst>
          </p:cNvPr>
          <p:cNvSpPr/>
          <p:nvPr/>
        </p:nvSpPr>
        <p:spPr>
          <a:xfrm>
            <a:off x="1289671" y="1147166"/>
            <a:ext cx="992982" cy="437400"/>
          </a:xfrm>
          <a:prstGeom prst="rect">
            <a:avLst/>
          </a:prstGeom>
          <a:noFill/>
          <a:ln w="38100">
            <a:solidFill>
              <a:srgbClr val="376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114E3E-628B-4E62-8075-43B51493465B}"/>
              </a:ext>
            </a:extLst>
          </p:cNvPr>
          <p:cNvSpPr txBox="1"/>
          <p:nvPr/>
        </p:nvSpPr>
        <p:spPr>
          <a:xfrm>
            <a:off x="11654350" y="6667173"/>
            <a:ext cx="5376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 / 5</a:t>
            </a:r>
            <a:endParaRPr lang="ko-KR" altLang="en-US" sz="7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833133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860B838E-AE42-4CD4-B97B-824AC57671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94" r="9262"/>
          <a:stretch/>
        </p:blipFill>
        <p:spPr>
          <a:xfrm>
            <a:off x="2042877" y="855415"/>
            <a:ext cx="8039101" cy="5555472"/>
          </a:xfrm>
          <a:prstGeom prst="rect">
            <a:avLst/>
          </a:prstGeom>
        </p:spPr>
      </p:pic>
      <p:sp>
        <p:nvSpPr>
          <p:cNvPr id="2" name="설명선: 굽은 선 1">
            <a:extLst>
              <a:ext uri="{FF2B5EF4-FFF2-40B4-BE49-F238E27FC236}">
                <a16:creationId xmlns:a16="http://schemas.microsoft.com/office/drawing/2014/main" id="{64558F5D-1737-4480-A06D-6E62A2F39529}"/>
              </a:ext>
            </a:extLst>
          </p:cNvPr>
          <p:cNvSpPr/>
          <p:nvPr/>
        </p:nvSpPr>
        <p:spPr>
          <a:xfrm>
            <a:off x="6560345" y="4925568"/>
            <a:ext cx="1995484" cy="48279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0571"/>
              <a:gd name="adj6" fmla="val -38647"/>
            </a:avLst>
          </a:prstGeom>
          <a:solidFill>
            <a:srgbClr val="376575"/>
          </a:solidFill>
          <a:ln w="38100">
            <a:solidFill>
              <a:srgbClr val="376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파이어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마리오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모드</a:t>
            </a:r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피격 시 목숨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4DD20E0-FBA6-4377-860E-FD45D49E19F3}"/>
              </a:ext>
            </a:extLst>
          </p:cNvPr>
          <p:cNvSpPr/>
          <p:nvPr/>
        </p:nvSpPr>
        <p:spPr>
          <a:xfrm>
            <a:off x="8124825" y="4010025"/>
            <a:ext cx="571500" cy="542925"/>
          </a:xfrm>
          <a:prstGeom prst="ellipse">
            <a:avLst/>
          </a:prstGeom>
          <a:noFill/>
          <a:ln w="38100">
            <a:solidFill>
              <a:srgbClr val="376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E355D6-5D41-42AB-8BD8-836D8FD7339D}"/>
              </a:ext>
            </a:extLst>
          </p:cNvPr>
          <p:cNvSpPr/>
          <p:nvPr/>
        </p:nvSpPr>
        <p:spPr>
          <a:xfrm>
            <a:off x="2514367" y="3406381"/>
            <a:ext cx="1000358" cy="530422"/>
          </a:xfrm>
          <a:prstGeom prst="rect">
            <a:avLst/>
          </a:prstGeom>
          <a:noFill/>
          <a:ln w="38100">
            <a:solidFill>
              <a:srgbClr val="376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설명선: 굽은 선 5">
            <a:extLst>
              <a:ext uri="{FF2B5EF4-FFF2-40B4-BE49-F238E27FC236}">
                <a16:creationId xmlns:a16="http://schemas.microsoft.com/office/drawing/2014/main" id="{8CB2E940-4B25-40C4-BBF4-4B910A48531D}"/>
              </a:ext>
            </a:extLst>
          </p:cNvPr>
          <p:cNvSpPr/>
          <p:nvPr/>
        </p:nvSpPr>
        <p:spPr>
          <a:xfrm flipH="1">
            <a:off x="5662613" y="2139790"/>
            <a:ext cx="1900235" cy="54292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0570"/>
              <a:gd name="adj6" fmla="val -40151"/>
            </a:avLst>
          </a:prstGeom>
          <a:solidFill>
            <a:srgbClr val="376575"/>
          </a:solidFill>
          <a:ln w="38100">
            <a:solidFill>
              <a:srgbClr val="376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보스 몬스터</a:t>
            </a:r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캐릭터를 따라옴</a:t>
            </a:r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919F90-17B8-44E0-A248-5B1C7DC72432}"/>
              </a:ext>
            </a:extLst>
          </p:cNvPr>
          <p:cNvSpPr txBox="1"/>
          <p:nvPr/>
        </p:nvSpPr>
        <p:spPr>
          <a:xfrm>
            <a:off x="1942898" y="3991082"/>
            <a:ext cx="2105063" cy="338554"/>
          </a:xfrm>
          <a:prstGeom prst="rect">
            <a:avLst/>
          </a:prstGeom>
          <a:solidFill>
            <a:srgbClr val="376575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보스몬스터는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공격도 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EAF16D-1482-4BD8-8C19-9EFF0EF44351}"/>
              </a:ext>
            </a:extLst>
          </p:cNvPr>
          <p:cNvSpPr txBox="1"/>
          <p:nvPr/>
        </p:nvSpPr>
        <p:spPr>
          <a:xfrm>
            <a:off x="8732760" y="4101143"/>
            <a:ext cx="779380" cy="338554"/>
          </a:xfrm>
          <a:prstGeom prst="rect">
            <a:avLst/>
          </a:prstGeom>
          <a:solidFill>
            <a:srgbClr val="376575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 공격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B72820-EF0F-4AD3-958F-3ABC15863BE1}"/>
              </a:ext>
            </a:extLst>
          </p:cNvPr>
          <p:cNvSpPr txBox="1"/>
          <p:nvPr/>
        </p:nvSpPr>
        <p:spPr>
          <a:xfrm>
            <a:off x="0" y="77527"/>
            <a:ext cx="2672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예상 게임 흐름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CDADAF8-163D-4002-9ED8-E95CB4622CEE}"/>
              </a:ext>
            </a:extLst>
          </p:cNvPr>
          <p:cNvSpPr txBox="1"/>
          <p:nvPr/>
        </p:nvSpPr>
        <p:spPr>
          <a:xfrm>
            <a:off x="11654350" y="6667173"/>
            <a:ext cx="5376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 / 5</a:t>
            </a:r>
            <a:endParaRPr lang="ko-KR" altLang="en-US" sz="7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19757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0" y="77527"/>
            <a:ext cx="1771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개발 일정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339D4CB0-AA9F-4441-9849-DE5F1D2D0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103045"/>
              </p:ext>
            </p:extLst>
          </p:nvPr>
        </p:nvGraphicFramePr>
        <p:xfrm>
          <a:off x="537649" y="1039675"/>
          <a:ext cx="11116701" cy="5525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637">
                  <a:extLst>
                    <a:ext uri="{9D8B030D-6E8A-4147-A177-3AD203B41FA5}">
                      <a16:colId xmlns:a16="http://schemas.microsoft.com/office/drawing/2014/main" val="4209946013"/>
                    </a:ext>
                  </a:extLst>
                </a:gridCol>
                <a:gridCol w="1417710">
                  <a:extLst>
                    <a:ext uri="{9D8B030D-6E8A-4147-A177-3AD203B41FA5}">
                      <a16:colId xmlns:a16="http://schemas.microsoft.com/office/drawing/2014/main" val="2514214638"/>
                    </a:ext>
                  </a:extLst>
                </a:gridCol>
                <a:gridCol w="2157726">
                  <a:extLst>
                    <a:ext uri="{9D8B030D-6E8A-4147-A177-3AD203B41FA5}">
                      <a16:colId xmlns:a16="http://schemas.microsoft.com/office/drawing/2014/main" val="3288155460"/>
                    </a:ext>
                  </a:extLst>
                </a:gridCol>
                <a:gridCol w="6671628">
                  <a:extLst>
                    <a:ext uri="{9D8B030D-6E8A-4147-A177-3AD203B41FA5}">
                      <a16:colId xmlns:a16="http://schemas.microsoft.com/office/drawing/2014/main" val="1588893407"/>
                    </a:ext>
                  </a:extLst>
                </a:gridCol>
              </a:tblGrid>
              <a:tr h="5412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en-US" altLang="ko-KR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9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30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~10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6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리소스 수집</a:t>
                      </a:r>
                      <a:endParaRPr lang="en-US" altLang="ko-KR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스테이지 구상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리소스 수집 및 편집</a:t>
                      </a:r>
                      <a:endParaRPr lang="en-US" altLang="ko-KR" sz="1400" b="0" dirty="0">
                        <a:solidFill>
                          <a:schemeClr val="bg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스테이지별 구성요소 구상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034437"/>
                  </a:ext>
                </a:extLst>
              </a:tr>
              <a:tr h="5412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en-US" altLang="ko-KR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7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~10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13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오브젝트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리소스 적용시켜 캐릭터 생성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시작 좌표 설정</a:t>
                      </a:r>
                      <a:endParaRPr lang="en-US" altLang="ko-KR" sz="1400" b="0" dirty="0">
                        <a:solidFill>
                          <a:schemeClr val="bg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캐릭터 애니메이션 및 컨트롤 구현</a:t>
                      </a:r>
                      <a:endParaRPr lang="en-US" altLang="ko-KR" sz="1400" b="0" dirty="0">
                        <a:solidFill>
                          <a:schemeClr val="bg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242122"/>
                  </a:ext>
                </a:extLst>
              </a:tr>
              <a:tr h="5412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14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~10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스테이지</a:t>
                      </a:r>
                      <a:endParaRPr lang="en-US" altLang="ko-KR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일반 몬스터 오브젝트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스테이지 구현</a:t>
                      </a:r>
                      <a:endParaRPr lang="en-US" altLang="ko-KR" sz="1400" b="0" dirty="0">
                        <a:solidFill>
                          <a:schemeClr val="bg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일반 몬스터 구현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736405"/>
                  </a:ext>
                </a:extLst>
              </a:tr>
              <a:tr h="5412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21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~10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27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일반 몬스터 마무리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일반 몬스터 구현</a:t>
                      </a:r>
                      <a:endParaRPr lang="en-US" altLang="ko-KR" sz="1400" b="0" dirty="0">
                        <a:solidFill>
                          <a:schemeClr val="bg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일반 몬스터 스테이지 배치</a:t>
                      </a:r>
                      <a:endParaRPr lang="en-US" altLang="ko-KR" sz="1400" b="0" dirty="0">
                        <a:solidFill>
                          <a:schemeClr val="bg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732"/>
                  </a:ext>
                </a:extLst>
              </a:tr>
              <a:tr h="5412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lang="ko-KR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28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~11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구현</a:t>
                      </a:r>
                      <a:endParaRPr lang="en-US" altLang="ko-KR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중간 점검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캐릭터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스테이지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몬스터의 추가 구현</a:t>
                      </a:r>
                      <a:endParaRPr lang="en-US" altLang="ko-KR" sz="1400" b="0" dirty="0">
                        <a:solidFill>
                          <a:schemeClr val="bg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중간 점검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553551"/>
                  </a:ext>
                </a:extLst>
              </a:tr>
              <a:tr h="5412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r>
                        <a:rPr lang="ko-KR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11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~11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보스 오브젝트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보스 몬스터 애니메이션 구현</a:t>
                      </a:r>
                      <a:endParaRPr lang="en-US" altLang="ko-KR" sz="1400" b="0" dirty="0">
                        <a:solidFill>
                          <a:schemeClr val="bg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보스 몬스터 스테이지 배치</a:t>
                      </a:r>
                      <a:endParaRPr lang="en-US" altLang="ko-KR" sz="1400" b="0" dirty="0">
                        <a:solidFill>
                          <a:schemeClr val="bg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963651"/>
                  </a:ext>
                </a:extLst>
              </a:tr>
              <a:tr h="5412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r>
                        <a:rPr lang="ko-KR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11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11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~11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17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충돌 처리 </a:t>
                      </a:r>
                      <a:endParaRPr lang="en-US" altLang="ko-KR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타임어택</a:t>
                      </a:r>
                      <a:endParaRPr lang="en-US" altLang="ko-KR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캐릭터 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–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몬스터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캐릭터 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–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아이템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캐릭터 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–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코인 충돌 처리</a:t>
                      </a:r>
                      <a:endParaRPr lang="en-US" altLang="ko-KR" sz="1400" b="0" dirty="0">
                        <a:solidFill>
                          <a:schemeClr val="bg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1400" b="0" dirty="0" err="1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타임어택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기능 구현</a:t>
                      </a:r>
                      <a:endParaRPr lang="en-US" altLang="ko-KR" sz="1400" b="0" dirty="0">
                        <a:solidFill>
                          <a:schemeClr val="bg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942158"/>
                  </a:ext>
                </a:extLst>
              </a:tr>
              <a:tr h="5412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r>
                        <a:rPr lang="ko-KR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11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18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~11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24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시작과 종료 처리</a:t>
                      </a:r>
                      <a:endParaRPr lang="en-US" altLang="ko-KR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보스 마무리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실제적인 게임 시작과 종료 처리</a:t>
                      </a:r>
                      <a:endParaRPr lang="en-US" altLang="ko-KR" sz="1400" b="0" dirty="0">
                        <a:solidFill>
                          <a:schemeClr val="bg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종료 전 점수 합산 결과 화면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169007"/>
                  </a:ext>
                </a:extLst>
              </a:tr>
              <a:tr h="5412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r>
                        <a:rPr lang="ko-KR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11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25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~12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사운드 및 추가 구현</a:t>
                      </a:r>
                      <a:endParaRPr lang="en-US" altLang="ko-KR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사운드 추가</a:t>
                      </a:r>
                      <a:endParaRPr lang="en-US" altLang="ko-KR" sz="1400" b="0" dirty="0">
                        <a:solidFill>
                          <a:schemeClr val="bg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추가 구현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607886"/>
                  </a:ext>
                </a:extLst>
              </a:tr>
              <a:tr h="4647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r>
                        <a:rPr lang="ko-KR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12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~12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8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마무리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최종 점검 및 릴리즈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15302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447CA86-9DE2-4671-8A57-78B6DB5E2B30}"/>
              </a:ext>
            </a:extLst>
          </p:cNvPr>
          <p:cNvSpPr txBox="1"/>
          <p:nvPr/>
        </p:nvSpPr>
        <p:spPr>
          <a:xfrm>
            <a:off x="11654350" y="6667173"/>
            <a:ext cx="5376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5/ 5</a:t>
            </a:r>
            <a:endParaRPr lang="ko-KR" altLang="en-US" sz="7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29142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0" y="3076575"/>
            <a:ext cx="3781425" cy="3781425"/>
          </a:xfrm>
          <a:prstGeom prst="rtTriangle">
            <a:avLst/>
          </a:prstGeom>
          <a:gradFill>
            <a:gsLst>
              <a:gs pos="0">
                <a:srgbClr val="00B0F0">
                  <a:alpha val="29000"/>
                </a:srgbClr>
              </a:gs>
              <a:gs pos="52000">
                <a:srgbClr val="00B0F0">
                  <a:alpha val="26000"/>
                </a:srgbClr>
              </a:gs>
              <a:gs pos="100000">
                <a:srgbClr val="00B0F0">
                  <a:alpha val="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0" y="-1947182"/>
            <a:ext cx="8795657" cy="8795657"/>
          </a:xfrm>
          <a:prstGeom prst="rtTriangle">
            <a:avLst/>
          </a:prstGeom>
          <a:gradFill>
            <a:gsLst>
              <a:gs pos="0">
                <a:srgbClr val="00B0F0">
                  <a:alpha val="11000"/>
                </a:srgbClr>
              </a:gs>
              <a:gs pos="52000">
                <a:srgbClr val="00B0F0">
                  <a:alpha val="10000"/>
                </a:srgbClr>
              </a:gs>
              <a:gs pos="100000">
                <a:srgbClr val="00B0F0">
                  <a:alpha val="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4267200" y="1555589"/>
            <a:ext cx="3657600" cy="3657600"/>
          </a:xfrm>
          <a:custGeom>
            <a:avLst/>
            <a:gdLst>
              <a:gd name="connsiteX0" fmla="*/ 0 w 3657600"/>
              <a:gd name="connsiteY0" fmla="*/ 2762250 h 3657600"/>
              <a:gd name="connsiteX1" fmla="*/ 85698 w 3657600"/>
              <a:gd name="connsiteY1" fmla="*/ 2762250 h 3657600"/>
              <a:gd name="connsiteX2" fmla="*/ 85698 w 3657600"/>
              <a:gd name="connsiteY2" fmla="*/ 3571902 h 3657600"/>
              <a:gd name="connsiteX3" fmla="*/ 3571902 w 3657600"/>
              <a:gd name="connsiteY3" fmla="*/ 3571902 h 3657600"/>
              <a:gd name="connsiteX4" fmla="*/ 3571902 w 3657600"/>
              <a:gd name="connsiteY4" fmla="*/ 2762250 h 3657600"/>
              <a:gd name="connsiteX5" fmla="*/ 3657600 w 3657600"/>
              <a:gd name="connsiteY5" fmla="*/ 2762250 h 3657600"/>
              <a:gd name="connsiteX6" fmla="*/ 3657600 w 3657600"/>
              <a:gd name="connsiteY6" fmla="*/ 3657600 h 3657600"/>
              <a:gd name="connsiteX7" fmla="*/ 0 w 3657600"/>
              <a:gd name="connsiteY7" fmla="*/ 3657600 h 3657600"/>
              <a:gd name="connsiteX8" fmla="*/ 0 w 3657600"/>
              <a:gd name="connsiteY8" fmla="*/ 0 h 3657600"/>
              <a:gd name="connsiteX9" fmla="*/ 3657600 w 3657600"/>
              <a:gd name="connsiteY9" fmla="*/ 0 h 3657600"/>
              <a:gd name="connsiteX10" fmla="*/ 3657600 w 3657600"/>
              <a:gd name="connsiteY10" fmla="*/ 895350 h 3657600"/>
              <a:gd name="connsiteX11" fmla="*/ 3571902 w 3657600"/>
              <a:gd name="connsiteY11" fmla="*/ 895350 h 3657600"/>
              <a:gd name="connsiteX12" fmla="*/ 3571902 w 3657600"/>
              <a:gd name="connsiteY12" fmla="*/ 85698 h 3657600"/>
              <a:gd name="connsiteX13" fmla="*/ 85698 w 3657600"/>
              <a:gd name="connsiteY13" fmla="*/ 85698 h 3657600"/>
              <a:gd name="connsiteX14" fmla="*/ 85698 w 3657600"/>
              <a:gd name="connsiteY14" fmla="*/ 895350 h 3657600"/>
              <a:gd name="connsiteX15" fmla="*/ 0 w 3657600"/>
              <a:gd name="connsiteY15" fmla="*/ 89535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57600" h="3657600">
                <a:moveTo>
                  <a:pt x="0" y="2762250"/>
                </a:moveTo>
                <a:lnTo>
                  <a:pt x="85698" y="2762250"/>
                </a:lnTo>
                <a:lnTo>
                  <a:pt x="85698" y="3571902"/>
                </a:lnTo>
                <a:lnTo>
                  <a:pt x="3571902" y="3571902"/>
                </a:lnTo>
                <a:lnTo>
                  <a:pt x="3571902" y="2762250"/>
                </a:lnTo>
                <a:lnTo>
                  <a:pt x="3657600" y="2762250"/>
                </a:lnTo>
                <a:lnTo>
                  <a:pt x="3657600" y="3657600"/>
                </a:lnTo>
                <a:lnTo>
                  <a:pt x="0" y="3657600"/>
                </a:lnTo>
                <a:close/>
                <a:moveTo>
                  <a:pt x="0" y="0"/>
                </a:moveTo>
                <a:lnTo>
                  <a:pt x="3657600" y="0"/>
                </a:lnTo>
                <a:lnTo>
                  <a:pt x="3657600" y="895350"/>
                </a:lnTo>
                <a:lnTo>
                  <a:pt x="3571902" y="895350"/>
                </a:lnTo>
                <a:lnTo>
                  <a:pt x="3571902" y="85698"/>
                </a:lnTo>
                <a:lnTo>
                  <a:pt x="85698" y="85698"/>
                </a:lnTo>
                <a:lnTo>
                  <a:pt x="85698" y="895350"/>
                </a:lnTo>
                <a:lnTo>
                  <a:pt x="0" y="895350"/>
                </a:ln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4351" y="2611149"/>
            <a:ext cx="24432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THANK</a:t>
            </a:r>
          </a:p>
          <a:p>
            <a:pPr algn="ctr"/>
            <a:r>
              <a:rPr lang="en-US" altLang="ko-KR" sz="5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YOU</a:t>
            </a:r>
            <a:endParaRPr lang="ko-KR" altLang="en-US" sz="5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67200" y="5272087"/>
            <a:ext cx="3657600" cy="409575"/>
          </a:xfrm>
          <a:prstGeom prst="rect">
            <a:avLst/>
          </a:prstGeom>
          <a:solidFill>
            <a:schemeClr val="tx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8582025" y="3774914"/>
            <a:ext cx="2095500" cy="0"/>
          </a:xfrm>
          <a:prstGeom prst="line">
            <a:avLst/>
          </a:prstGeom>
          <a:ln w="28575">
            <a:solidFill>
              <a:srgbClr val="376575">
                <a:alpha val="3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590675" y="3765389"/>
            <a:ext cx="2095500" cy="0"/>
          </a:xfrm>
          <a:prstGeom prst="line">
            <a:avLst/>
          </a:prstGeom>
          <a:ln w="28575">
            <a:solidFill>
              <a:srgbClr val="376575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9458325" y="3708239"/>
            <a:ext cx="1333500" cy="0"/>
          </a:xfrm>
          <a:prstGeom prst="line">
            <a:avLst/>
          </a:prstGeom>
          <a:ln w="28575">
            <a:solidFill>
              <a:srgbClr val="376575">
                <a:alpha val="3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115550" y="3851114"/>
            <a:ext cx="561975" cy="0"/>
          </a:xfrm>
          <a:prstGeom prst="line">
            <a:avLst/>
          </a:prstGeom>
          <a:ln w="28575">
            <a:solidFill>
              <a:srgbClr val="376575">
                <a:alpha val="3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61950" y="3308189"/>
            <a:ext cx="3324225" cy="0"/>
          </a:xfrm>
          <a:prstGeom prst="line">
            <a:avLst/>
          </a:prstGeom>
          <a:ln w="38100">
            <a:solidFill>
              <a:srgbClr val="376575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09575" y="3203414"/>
            <a:ext cx="3324225" cy="0"/>
          </a:xfrm>
          <a:prstGeom prst="line">
            <a:avLst/>
          </a:prstGeom>
          <a:ln w="38100">
            <a:solidFill>
              <a:srgbClr val="376575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534400" y="3193889"/>
            <a:ext cx="3324225" cy="0"/>
          </a:xfrm>
          <a:prstGeom prst="line">
            <a:avLst/>
          </a:prstGeom>
          <a:ln w="38100">
            <a:solidFill>
              <a:srgbClr val="376575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582025" y="3089114"/>
            <a:ext cx="3324225" cy="0"/>
          </a:xfrm>
          <a:prstGeom prst="line">
            <a:avLst/>
          </a:prstGeom>
          <a:ln w="38100">
            <a:solidFill>
              <a:srgbClr val="376575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36444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608</Words>
  <Application>Microsoft Office PowerPoint</Application>
  <PresentationFormat>와이드스크린</PresentationFormat>
  <Paragraphs>145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나눔바른고딕</vt:lpstr>
      <vt:lpstr>나눔스퀘어 Light</vt:lpstr>
      <vt:lpstr>맑은 고딕</vt:lpstr>
      <vt:lpstr>KoPubWorld돋움체 Bold</vt:lpstr>
      <vt:lpstr>Arial</vt:lpstr>
      <vt:lpstr>나눔스퀘어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정연 우</cp:lastModifiedBy>
  <cp:revision>66</cp:revision>
  <dcterms:created xsi:type="dcterms:W3CDTF">2018-03-01T15:12:07Z</dcterms:created>
  <dcterms:modified xsi:type="dcterms:W3CDTF">2021-09-26T05:01:16Z</dcterms:modified>
</cp:coreProperties>
</file>