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669" r:id="rId2"/>
    <p:sldId id="670" r:id="rId3"/>
    <p:sldId id="675" r:id="rId4"/>
    <p:sldId id="671" r:id="rId5"/>
    <p:sldId id="697" r:id="rId6"/>
    <p:sldId id="685" r:id="rId7"/>
    <p:sldId id="686" r:id="rId8"/>
    <p:sldId id="687" r:id="rId9"/>
    <p:sldId id="688" r:id="rId10"/>
    <p:sldId id="689" r:id="rId11"/>
    <p:sldId id="690" r:id="rId12"/>
    <p:sldId id="691" r:id="rId13"/>
    <p:sldId id="692" r:id="rId14"/>
    <p:sldId id="693" r:id="rId15"/>
    <p:sldId id="694" r:id="rId16"/>
    <p:sldId id="695" r:id="rId17"/>
    <p:sldId id="696" r:id="rId18"/>
    <p:sldId id="683" r:id="rId19"/>
    <p:sldId id="674" r:id="rId20"/>
    <p:sldId id="681" r:id="rId21"/>
  </p:sldIdLst>
  <p:sldSz cx="12192000" cy="6858000"/>
  <p:notesSz cx="6858000" cy="9144000"/>
  <p:embeddedFontLst>
    <p:embeddedFont>
      <p:font typeface="G마켓 산스 TTF Bold" panose="02000000000000000000" pitchFamily="2" charset="-127"/>
      <p:bold r:id="rId23"/>
    </p:embeddedFont>
    <p:embeddedFont>
      <p:font typeface="G마켓 산스 TTF Medium" panose="02000000000000000000" pitchFamily="2" charset="-127"/>
      <p:regular r:id="rId24"/>
    </p:embeddedFont>
    <p:embeddedFont>
      <p:font typeface="나눔스퀘어" panose="020B0600000101010101" pitchFamily="50" charset="-127"/>
      <p:regular r:id="rId25"/>
    </p:embeddedFont>
    <p:embeddedFont>
      <p:font typeface="나눔스퀘어 Bold" panose="020B0600000101010101" pitchFamily="50" charset="-127"/>
      <p:bold r:id="rId26"/>
    </p:embeddedFont>
    <p:embeddedFont>
      <p:font typeface="나눔스퀘어 ExtraBold" panose="020B0600000101010101" pitchFamily="50" charset="-127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39A999"/>
    <a:srgbClr val="F2F2F2"/>
    <a:srgbClr val="E6E6E6"/>
    <a:srgbClr val="5B9BD5"/>
    <a:srgbClr val="F9AD67"/>
    <a:srgbClr val="FBC392"/>
    <a:srgbClr val="ECC19C"/>
    <a:srgbClr val="F78B15"/>
    <a:srgbClr val="59C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81212" autoAdjust="0"/>
  </p:normalViewPr>
  <p:slideViewPr>
    <p:cSldViewPr snapToGrid="0">
      <p:cViewPr varScale="1">
        <p:scale>
          <a:sx n="90" d="100"/>
          <a:sy n="90" d="100"/>
        </p:scale>
        <p:origin x="1518" y="7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0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22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3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515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554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363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35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75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88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52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58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84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A53IUPUEog" TargetMode="External"/><Relationship Id="rId2" Type="http://schemas.openxmlformats.org/officeDocument/2006/relationships/hyperlink" Target="https://github.com/WOOLUCY/scriptla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/15056746/openapi.do?recommendDataYn=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982538" y="4672798"/>
            <a:ext cx="6123667" cy="553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언어 최종발표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0875D1-7997-EC86-1687-47A678763113}"/>
              </a:ext>
            </a:extLst>
          </p:cNvPr>
          <p:cNvGrpSpPr/>
          <p:nvPr/>
        </p:nvGrpSpPr>
        <p:grpSpPr>
          <a:xfrm>
            <a:off x="3178143" y="5446086"/>
            <a:ext cx="5928062" cy="778901"/>
            <a:chOff x="3222263" y="5353353"/>
            <a:chExt cx="5928062" cy="778901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222263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271894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2016182046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321525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강경천</a:t>
              </a:r>
            </a:p>
          </p:txBody>
        </p:sp>
        <p:sp>
          <p:nvSpPr>
            <p:cNvPr id="31" name="모서리가 둥근 직사각형 63">
              <a:extLst>
                <a:ext uri="{FF2B5EF4-FFF2-40B4-BE49-F238E27FC236}">
                  <a16:creationId xmlns:a16="http://schemas.microsoft.com/office/drawing/2014/main" id="{D64F87EA-4AFB-403D-7BE1-6D19B692FF65}"/>
                </a:ext>
              </a:extLst>
            </p:cNvPr>
            <p:cNvSpPr/>
            <p:nvPr/>
          </p:nvSpPr>
          <p:spPr>
            <a:xfrm>
              <a:off x="3222263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</a:t>
              </a:r>
            </a:p>
          </p:txBody>
        </p:sp>
        <p:sp>
          <p:nvSpPr>
            <p:cNvPr id="32" name="모서리가 둥근 직사각형 64">
              <a:extLst>
                <a:ext uri="{FF2B5EF4-FFF2-40B4-BE49-F238E27FC236}">
                  <a16:creationId xmlns:a16="http://schemas.microsoft.com/office/drawing/2014/main" id="{6F6B17B6-966D-EC4A-79EC-08F4D8173223}"/>
                </a:ext>
              </a:extLst>
            </p:cNvPr>
            <p:cNvSpPr/>
            <p:nvPr/>
          </p:nvSpPr>
          <p:spPr>
            <a:xfrm>
              <a:off x="5271894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2019180025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모서리가 둥근 직사각형 65">
              <a:extLst>
                <a:ext uri="{FF2B5EF4-FFF2-40B4-BE49-F238E27FC236}">
                  <a16:creationId xmlns:a16="http://schemas.microsoft.com/office/drawing/2014/main" id="{6FCC4230-E1B3-30C6-15B6-32C25F65B871}"/>
                </a:ext>
              </a:extLst>
            </p:cNvPr>
            <p:cNvSpPr/>
            <p:nvPr/>
          </p:nvSpPr>
          <p:spPr>
            <a:xfrm>
              <a:off x="7321525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우정연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EA9851B5-1B79-D1FA-60CF-34163794A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34269" r="8071" b="46755"/>
          <a:stretch/>
        </p:blipFill>
        <p:spPr>
          <a:xfrm>
            <a:off x="3656000" y="3955512"/>
            <a:ext cx="4880000" cy="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 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6214821" y="2154265"/>
            <a:ext cx="5313261" cy="319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그래프</a:t>
            </a:r>
            <a:endParaRPr lang="en-US" altLang="ko-KR" b="1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경기도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시군별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병원 현황을 그래프로 나타냄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바를 클릭하면 해당하는 시군의 병원을 모두 보여줌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FDFA74-830D-D6A8-69EF-271E29851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276" y="2958714"/>
            <a:ext cx="571500" cy="5715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E05A77-D1FC-A30A-E8A8-751F4D9B263A}"/>
              </a:ext>
            </a:extLst>
          </p:cNvPr>
          <p:cNvSpPr/>
          <p:nvPr/>
        </p:nvSpPr>
        <p:spPr>
          <a:xfrm>
            <a:off x="534752" y="2154265"/>
            <a:ext cx="5313261" cy="319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메일 보내기</a:t>
            </a:r>
            <a:endParaRPr lang="en-US" altLang="ko-KR" b="1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팝업창에서 수신 메일 주소를 입력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목록에서 선택한 병원의 정보를 입력한 주소로 보냄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00EEF6-3416-F792-66FF-A4C5ABC4D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56" y="3041553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8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 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5416639" y="2154265"/>
            <a:ext cx="6111444" cy="319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지도</a:t>
            </a:r>
            <a:endParaRPr lang="en-US" altLang="ko-KR" b="1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목록에서 선택한 병원의 위치를 지도에서 보여줌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원하는 주소를 입력하면 병원에서 주소까지의 직선거리병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주소 버튼을 누르면 지도 내에서 병원 위치로 다시 이동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위성 지도를 지원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 이미지로 병원의 주소 정보 제공 여부를 알 수 있음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66570A73-85BA-12BC-D67C-91EC91932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2" y="2050813"/>
            <a:ext cx="4313990" cy="33995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B15A2A-6B3F-3764-89AD-A9F881D79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33" y="2388867"/>
            <a:ext cx="571500" cy="571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1D418E-588D-2890-8456-DF2AE45FA3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6" y="2388867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9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 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5416639" y="2154265"/>
            <a:ext cx="6111444" cy="319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i="0" dirty="0" err="1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텔레그램</a:t>
            </a:r>
            <a:endParaRPr lang="en-US" altLang="ko-KR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목록에서 선택한 병원의 정보를 </a:t>
            </a:r>
            <a:r>
              <a:rPr lang="ko-KR" altLang="en-US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텔레그램에서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전송합니다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다양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명령어를 통해 병원 정보를 받을 수 있습니다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721A59E-4EDB-8FE3-8F9D-79B5195BB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9" y="2063612"/>
            <a:ext cx="4454389" cy="319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6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 설명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735724" y="1347678"/>
            <a:ext cx="10477049" cy="4905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i="0" dirty="0" err="1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where_hospital</a:t>
            </a:r>
            <a:endParaRPr lang="en-US" altLang="ko-KR" sz="2000" b="1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어디병원의 메인 모듈</a:t>
            </a:r>
            <a:endParaRPr lang="ko-KR" altLang="en-US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메인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GUI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창을 시작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하고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필터에 따라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검색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하는 기능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검색한 병원의 정보를 서버에 넘기는 역할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내장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InitScreen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메인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GUI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창을 시작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setCity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setDept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필터를 설정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resetFilter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필터를 초기화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onSearch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필터 정보를 합해 검색 함수에 넘김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getStr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유틸리티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saveMemo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입력한 메모를 저장해 서버로 넘김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event_for_listbox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목록에서 선택한 병원의 정보를 조회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(REST API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SearchHospital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병원 목록을 구성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(REST API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03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 설명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735724" y="1347678"/>
            <a:ext cx="10477049" cy="4905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i="0" dirty="0" err="1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book_mark</a:t>
            </a:r>
            <a:endParaRPr lang="en-US" altLang="ko-KR" sz="2000" b="1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런처에서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북마크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버튼을 누를 때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C/C++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연동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기능 포함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내장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onMarkPopup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북마크 팝업을 엶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deleteHospital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선택된 병원을 북마크에서 삭제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showInfo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리스트에서 선택 된 병원의 정보 출력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makeBookMark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북마크를 추가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2000" b="1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gmail_send</a:t>
            </a:r>
            <a:endParaRPr lang="en-US" altLang="ko-KR" sz="2000" b="1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런처에서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이메일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버튼을 누를 때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내장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sendMail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SMTP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연결로 메일 보내는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onEmailInput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HTML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 변환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작성 후 메일 보내기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onEmailPopup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메일 팝업 엶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17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 설명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735724" y="1347678"/>
            <a:ext cx="10477049" cy="4905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i="0" dirty="0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graph</a:t>
            </a:r>
            <a:endParaRPr lang="en-US" altLang="ko-KR" sz="2000" b="1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런처에서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그래프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버튼을 누르면 실행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내장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onGraphPopup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런처에서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그래프 버튼을 누르면 실행되는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drawGraph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받은 데이터에 따라 그래프를 그림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getData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REST API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데이터를 가져와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시군별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병원의 개수를 셈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mouseClicked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마우스 좌표를 이용해 선택한 시군 정보를 알려줌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onMapPopup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지도 팝업을 열고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선택한 시군 내에 있는 병원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지도 정보가 포함된 병원에 한해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위치 출력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getStr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유틸리티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42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 설명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735724" y="1663571"/>
            <a:ext cx="10477049" cy="4590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</a:t>
            </a:r>
            <a:r>
              <a:rPr lang="en-US" altLang="ko-KR" sz="2000" b="1" i="0" dirty="0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ink</a:t>
            </a:r>
            <a:endParaRPr lang="en-US" altLang="ko-KR" sz="2000" b="1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런처에서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링크 버튼을 누르면 실행되는 모듈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내장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onLogo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로고 버튼을 누르면 해당 프로젝트의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깃허브로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연결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onNaverLink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네이버 로고 버튼을 누르면 해당 병원의 네이버 검색 결과로 연결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onGoogleLink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구글 로고 버튼을 누르면 해당 병원의 구글 검색 결과로 연결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onNaverMapLink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네이버 지도 버튼을 누르면 해당 병원의 네이버 지도 검색 결과로 연결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2000" b="1" i="0" dirty="0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런처에서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지도 버튼을 누르면 실행되는 모듈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tkintermapview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모듈을 이용해 팝업에 지도를 그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림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내장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onMapPopup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선택한 병원의 지도를 보여주는 팝업을 엶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onSearch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 주소에 마커 추가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onHospital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원래 병원 위치로 이동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onSat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지도를 위성 지도로 변경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add_marker_event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마우스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우클릭으로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마커를 추가</a:t>
            </a:r>
          </a:p>
          <a:p>
            <a:pPr lvl="1" algn="l"/>
            <a:endParaRPr lang="ko-KR" altLang="en-US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03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 설명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735724" y="1663571"/>
            <a:ext cx="10477049" cy="4590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i="0" dirty="0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telegram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런처에서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텔레그램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버튼을 누르면 실행되는 모듈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내장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sendSelectedInfo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선택된 병원의 정보를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텔레그램으로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보냄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 algn="l"/>
            <a:endParaRPr lang="ko-KR" altLang="en-US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2000" b="1" i="0" dirty="0" err="1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telegram_bot</a:t>
            </a:r>
            <a:endParaRPr lang="en-US" altLang="ko-KR" sz="2000" b="1" i="0" dirty="0">
              <a:solidFill>
                <a:schemeClr val="tx1"/>
              </a:solidFill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1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텔레그램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메인 모듈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데이터를 수집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처리하고 메시지를 보내는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noti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파트와 명령어에 반응하는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teller part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구성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2000" b="1" i="0" dirty="0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모듈 간 데이터의 공유를 돕는 모듈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내장 함수를 가지고 있지 않음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각 모듈에서 단순히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server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import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하면 필요한 정보를 제공받을 수 있음</a:t>
            </a:r>
          </a:p>
        </p:txBody>
      </p:sp>
    </p:spTree>
    <p:extLst>
      <p:ext uri="{BB962C8B-B14F-4D97-AF65-F5344CB8AC3E}">
        <p14:creationId xmlns:p14="http://schemas.microsoft.com/office/powerpoint/2010/main" val="362838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">
            <a:extLst>
              <a:ext uri="{FF2B5EF4-FFF2-40B4-BE49-F238E27FC236}">
                <a16:creationId xmlns:a16="http://schemas.microsoft.com/office/drawing/2014/main" id="{1A5EB1F0-0EE0-1B04-068C-213E9DD8360F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7" y="22866"/>
            <a:ext cx="5304596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통계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E74CA3B-E8E3-1805-75E7-A8202997DF04}"/>
              </a:ext>
            </a:extLst>
          </p:cNvPr>
          <p:cNvSpPr txBox="1"/>
          <p:nvPr/>
        </p:nvSpPr>
        <p:spPr>
          <a:xfrm>
            <a:off x="5354257" y="3918379"/>
            <a:ext cx="5604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깃허브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주소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/>
              </a:rPr>
              <a:t>https://github.com/WOOLUCY/scriptlang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유튜브 주소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3"/>
              </a:rPr>
              <a:t>https://youtu.be/TA53IUPUEog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764427-6C77-651C-A1C8-E2056DB68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32" y="3918379"/>
            <a:ext cx="2328278" cy="1578303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62F23AC-E4D3-95F4-3D0B-F901A1B7A354}"/>
              </a:ext>
            </a:extLst>
          </p:cNvPr>
          <p:cNvSpPr/>
          <p:nvPr/>
        </p:nvSpPr>
        <p:spPr>
          <a:xfrm>
            <a:off x="3779257" y="4982590"/>
            <a:ext cx="212370" cy="8327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08C4B2-6332-BE04-5C3E-B12DDA044BAF}"/>
              </a:ext>
            </a:extLst>
          </p:cNvPr>
          <p:cNvSpPr/>
          <p:nvPr/>
        </p:nvSpPr>
        <p:spPr>
          <a:xfrm>
            <a:off x="3267773" y="5817849"/>
            <a:ext cx="1235337" cy="482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15</a:t>
            </a:r>
            <a:r>
              <a:rPr lang="ko-KR" altLang="en-US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 진행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6A223EF-0DA8-0637-2F50-766100986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911" y="1347886"/>
            <a:ext cx="9583487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8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">
            <a:extLst>
              <a:ext uri="{FF2B5EF4-FFF2-40B4-BE49-F238E27FC236}">
                <a16:creationId xmlns:a16="http://schemas.microsoft.com/office/drawing/2014/main" id="{1A5EB1F0-0EE0-1B04-068C-213E9DD8360F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7" y="22866"/>
            <a:ext cx="5304596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시연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28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24256" y="364717"/>
            <a:ext cx="6123667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 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984E3D3-95FE-778E-F637-67AE060B5668}"/>
              </a:ext>
            </a:extLst>
          </p:cNvPr>
          <p:cNvSpPr txBox="1"/>
          <p:nvPr/>
        </p:nvSpPr>
        <p:spPr>
          <a:xfrm>
            <a:off x="4143249" y="546579"/>
            <a:ext cx="684795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4EF885-AD51-C1D0-6A14-DBCE667826B5}"/>
              </a:ext>
            </a:extLst>
          </p:cNvPr>
          <p:cNvGrpSpPr>
            <a:grpSpLocks noChangeAspect="1"/>
          </p:cNvGrpSpPr>
          <p:nvPr/>
        </p:nvGrpSpPr>
        <p:grpSpPr>
          <a:xfrm>
            <a:off x="188312" y="1943089"/>
            <a:ext cx="11672440" cy="3286041"/>
            <a:chOff x="92641" y="1943056"/>
            <a:chExt cx="14273186" cy="399393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E122DB0-2066-FEB1-53F7-25605662791D}"/>
                </a:ext>
              </a:extLst>
            </p:cNvPr>
            <p:cNvGrpSpPr/>
            <p:nvPr/>
          </p:nvGrpSpPr>
          <p:grpSpPr>
            <a:xfrm>
              <a:off x="92641" y="1978890"/>
              <a:ext cx="5036306" cy="3958051"/>
              <a:chOff x="3472728" y="1755938"/>
              <a:chExt cx="5036306" cy="3958051"/>
            </a:xfrm>
          </p:grpSpPr>
          <p:grpSp>
            <p:nvGrpSpPr>
              <p:cNvPr id="34" name="그룹 33"/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3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6" name="Freeform 6"/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7" name="Freeform 7"/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" name="Freeform 8"/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" name="Freeform 9"/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" name="Freeform 10"/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" name="Freeform 11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5" name="Freeform 13"/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6" name="Freeform 14"/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7" name="Freeform 15"/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9" name="Freeform 16"/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20" name="Freeform 17"/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21" name="Freeform 18"/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31" name="Freeform 19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57" name="Freeform 13"/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32" name="그룹 31"/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4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4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58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7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8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9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97" name="TextBox 96"/>
              <p:cNvSpPr txBox="1"/>
              <p:nvPr/>
            </p:nvSpPr>
            <p:spPr>
              <a:xfrm>
                <a:off x="6033373" y="2381830"/>
                <a:ext cx="2475661" cy="374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프로그램 소개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472728" y="4667607"/>
                <a:ext cx="1868917" cy="467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4. </a:t>
                </a:r>
                <a:r>
                  <a:rPr lang="ko-KR" altLang="en-US" sz="1400" b="1" dirty="0">
                    <a:solidFill>
                      <a:srgbClr val="44546A">
                        <a:lumMod val="75000"/>
                      </a:srgb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소스 설명</a:t>
                </a:r>
                <a:endParaRPr lang="ko-KR" altLang="en-US" sz="4400" dirty="0">
                  <a:solidFill>
                    <a:srgbClr val="44546A">
                      <a:lumMod val="75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EFA6129-6184-C615-6714-9B9ECC11A144}"/>
                </a:ext>
              </a:extLst>
            </p:cNvPr>
            <p:cNvGrpSpPr/>
            <p:nvPr/>
          </p:nvGrpSpPr>
          <p:grpSpPr>
            <a:xfrm>
              <a:off x="4685039" y="1978942"/>
              <a:ext cx="6916831" cy="3958051"/>
              <a:chOff x="3427860" y="1755938"/>
              <a:chExt cx="6916831" cy="395805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F533D08-81C7-2453-48EB-6887DEE6A91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74" name="Group 4">
                  <a:extLst>
                    <a:ext uri="{FF2B5EF4-FFF2-40B4-BE49-F238E27FC236}">
                      <a16:creationId xmlns:a16="http://schemas.microsoft.com/office/drawing/2014/main" id="{544CF6D9-0CA5-AD5D-9587-578B113EA7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85" name="Freeform 6">
                    <a:extLst>
                      <a:ext uri="{FF2B5EF4-FFF2-40B4-BE49-F238E27FC236}">
                        <a16:creationId xmlns:a16="http://schemas.microsoft.com/office/drawing/2014/main" id="{3EB9105A-B51E-9D57-EB6A-F2A1888FE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6" name="Freeform 7">
                    <a:extLst>
                      <a:ext uri="{FF2B5EF4-FFF2-40B4-BE49-F238E27FC236}">
                        <a16:creationId xmlns:a16="http://schemas.microsoft.com/office/drawing/2014/main" id="{10DC2A92-0ACE-95F4-8B5B-BF7FE0E5DD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7" name="Freeform 8">
                    <a:extLst>
                      <a:ext uri="{FF2B5EF4-FFF2-40B4-BE49-F238E27FC236}">
                        <a16:creationId xmlns:a16="http://schemas.microsoft.com/office/drawing/2014/main" id="{EB3AA3DA-CAD1-E3CC-59D9-E7AC3A8452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8" name="Freeform 9">
                    <a:extLst>
                      <a:ext uri="{FF2B5EF4-FFF2-40B4-BE49-F238E27FC236}">
                        <a16:creationId xmlns:a16="http://schemas.microsoft.com/office/drawing/2014/main" id="{508C3E51-3114-F39B-FCCF-D435518998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9" name="Freeform 10">
                    <a:extLst>
                      <a:ext uri="{FF2B5EF4-FFF2-40B4-BE49-F238E27FC236}">
                        <a16:creationId xmlns:a16="http://schemas.microsoft.com/office/drawing/2014/main" id="{4CCEB683-C5ED-81EE-FBDA-83C61CD6F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0" name="Freeform 11">
                    <a:extLst>
                      <a:ext uri="{FF2B5EF4-FFF2-40B4-BE49-F238E27FC236}">
                        <a16:creationId xmlns:a16="http://schemas.microsoft.com/office/drawing/2014/main" id="{1FA8ED5E-9329-7495-F5FA-9883AAF86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1" name="Rectangle 12">
                    <a:extLst>
                      <a:ext uri="{FF2B5EF4-FFF2-40B4-BE49-F238E27FC236}">
                        <a16:creationId xmlns:a16="http://schemas.microsoft.com/office/drawing/2014/main" id="{AEF0FE8A-75C7-945B-4500-8148396461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2" name="Freeform 13">
                    <a:extLst>
                      <a:ext uri="{FF2B5EF4-FFF2-40B4-BE49-F238E27FC236}">
                        <a16:creationId xmlns:a16="http://schemas.microsoft.com/office/drawing/2014/main" id="{90A5E885-50A3-7627-493E-B2DA647A5D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3" name="Freeform 14">
                    <a:extLst>
                      <a:ext uri="{FF2B5EF4-FFF2-40B4-BE49-F238E27FC236}">
                        <a16:creationId xmlns:a16="http://schemas.microsoft.com/office/drawing/2014/main" id="{7DA6F96F-1A21-C22D-33AD-B3924B210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4" name="Freeform 15">
                    <a:extLst>
                      <a:ext uri="{FF2B5EF4-FFF2-40B4-BE49-F238E27FC236}">
                        <a16:creationId xmlns:a16="http://schemas.microsoft.com/office/drawing/2014/main" id="{1E8DC079-52E9-0439-9D49-F67C421BCD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5" name="Freeform 16">
                    <a:extLst>
                      <a:ext uri="{FF2B5EF4-FFF2-40B4-BE49-F238E27FC236}">
                        <a16:creationId xmlns:a16="http://schemas.microsoft.com/office/drawing/2014/main" id="{A78AE2EB-85E7-DF1F-CB13-D039AF778E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2" name="Freeform 17">
                    <a:extLst>
                      <a:ext uri="{FF2B5EF4-FFF2-40B4-BE49-F238E27FC236}">
                        <a16:creationId xmlns:a16="http://schemas.microsoft.com/office/drawing/2014/main" id="{B6B67617-E812-730B-DB28-3D6696D78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3" name="Freeform 18">
                    <a:extLst>
                      <a:ext uri="{FF2B5EF4-FFF2-40B4-BE49-F238E27FC236}">
                        <a16:creationId xmlns:a16="http://schemas.microsoft.com/office/drawing/2014/main" id="{D6D02701-B4B9-0E4A-0385-3E18C66779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4" name="Freeform 19">
                    <a:extLst>
                      <a:ext uri="{FF2B5EF4-FFF2-40B4-BE49-F238E27FC236}">
                        <a16:creationId xmlns:a16="http://schemas.microsoft.com/office/drawing/2014/main" id="{3B5F277A-E812-3D1B-154B-4428129BA7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6838706-B5D7-67AB-03E9-980F8793B0CA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76" name="Freeform 13">
                    <a:extLst>
                      <a:ext uri="{FF2B5EF4-FFF2-40B4-BE49-F238E27FC236}">
                        <a16:creationId xmlns:a16="http://schemas.microsoft.com/office/drawing/2014/main" id="{F363388C-9EEF-FC12-635D-D73D0DD400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5435F3F5-B445-0110-3274-BDD196D2ECE1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78" name="Freeform 6">
                      <a:extLst>
                        <a:ext uri="{FF2B5EF4-FFF2-40B4-BE49-F238E27FC236}">
                          <a16:creationId xmlns:a16="http://schemas.microsoft.com/office/drawing/2014/main" id="{16B03579-346E-26AD-0590-B43C3CF095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79" name="Freeform 7">
                      <a:extLst>
                        <a:ext uri="{FF2B5EF4-FFF2-40B4-BE49-F238E27FC236}">
                          <a16:creationId xmlns:a16="http://schemas.microsoft.com/office/drawing/2014/main" id="{565368F3-EB75-EA8A-C3F3-F57D97E8B0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0" name="Freeform 14">
                      <a:extLst>
                        <a:ext uri="{FF2B5EF4-FFF2-40B4-BE49-F238E27FC236}">
                          <a16:creationId xmlns:a16="http://schemas.microsoft.com/office/drawing/2014/main" id="{C006C5FD-7F06-741F-4A11-2AE7D8E6DD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1" name="Freeform 15">
                      <a:extLst>
                        <a:ext uri="{FF2B5EF4-FFF2-40B4-BE49-F238E27FC236}">
                          <a16:creationId xmlns:a16="http://schemas.microsoft.com/office/drawing/2014/main" id="{B0F9C1B0-6131-902A-E6A7-B69B93F842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2" name="Freeform 16">
                      <a:extLst>
                        <a:ext uri="{FF2B5EF4-FFF2-40B4-BE49-F238E27FC236}">
                          <a16:creationId xmlns:a16="http://schemas.microsoft.com/office/drawing/2014/main" id="{05B7044B-77B3-A0EA-4909-BAB5B9FD30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3" name="Freeform 17">
                      <a:extLst>
                        <a:ext uri="{FF2B5EF4-FFF2-40B4-BE49-F238E27FC236}">
                          <a16:creationId xmlns:a16="http://schemas.microsoft.com/office/drawing/2014/main" id="{9F568674-7468-B979-D02F-F22419436F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4" name="Freeform 18">
                      <a:extLst>
                        <a:ext uri="{FF2B5EF4-FFF2-40B4-BE49-F238E27FC236}">
                          <a16:creationId xmlns:a16="http://schemas.microsoft.com/office/drawing/2014/main" id="{0C0A7905-C0F8-746B-BE21-BE65271DF8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87A69D-3C0D-855B-A8AC-84ABF75A4564}"/>
                  </a:ext>
                </a:extLst>
              </p:cNvPr>
              <p:cNvSpPr txBox="1"/>
              <p:nvPr/>
            </p:nvSpPr>
            <p:spPr>
              <a:xfrm>
                <a:off x="6094150" y="2379576"/>
                <a:ext cx="2072007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사용한 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API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7AB943-3563-40D5-EB5D-5B000AE199AD}"/>
                  </a:ext>
                </a:extLst>
              </p:cNvPr>
              <p:cNvSpPr txBox="1"/>
              <p:nvPr/>
            </p:nvSpPr>
            <p:spPr>
              <a:xfrm>
                <a:off x="8289405" y="4718330"/>
                <a:ext cx="2055286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6.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프로그램 시연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AE73552-6C19-5C43-3788-58277B0957C3}"/>
                  </a:ext>
                </a:extLst>
              </p:cNvPr>
              <p:cNvSpPr txBox="1"/>
              <p:nvPr/>
            </p:nvSpPr>
            <p:spPr>
              <a:xfrm>
                <a:off x="3427860" y="4718330"/>
                <a:ext cx="2055286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5. Git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통계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2BC64F6-E27C-E9D2-FCA2-5AE13E1657DF}"/>
                </a:ext>
              </a:extLst>
            </p:cNvPr>
            <p:cNvGrpSpPr/>
            <p:nvPr/>
          </p:nvGrpSpPr>
          <p:grpSpPr>
            <a:xfrm>
              <a:off x="9812509" y="1943056"/>
              <a:ext cx="4553318" cy="3958051"/>
              <a:chOff x="3612839" y="1755938"/>
              <a:chExt cx="4553318" cy="3958051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8B93C6C-F3B1-DA32-6138-CF3D7FE630C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106" name="Group 4">
                  <a:extLst>
                    <a:ext uri="{FF2B5EF4-FFF2-40B4-BE49-F238E27FC236}">
                      <a16:creationId xmlns:a16="http://schemas.microsoft.com/office/drawing/2014/main" id="{E680E964-F3D0-838B-0764-627C345E387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117" name="Freeform 6">
                    <a:extLst>
                      <a:ext uri="{FF2B5EF4-FFF2-40B4-BE49-F238E27FC236}">
                        <a16:creationId xmlns:a16="http://schemas.microsoft.com/office/drawing/2014/main" id="{8F42FC9E-9A8A-F53F-236D-CB58925746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8" name="Freeform 7">
                    <a:extLst>
                      <a:ext uri="{FF2B5EF4-FFF2-40B4-BE49-F238E27FC236}">
                        <a16:creationId xmlns:a16="http://schemas.microsoft.com/office/drawing/2014/main" id="{63DC90C0-1572-2907-AC5E-84A41D247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9" name="Freeform 8">
                    <a:extLst>
                      <a:ext uri="{FF2B5EF4-FFF2-40B4-BE49-F238E27FC236}">
                        <a16:creationId xmlns:a16="http://schemas.microsoft.com/office/drawing/2014/main" id="{9226D299-2BC5-5731-30D8-300FAF1B3E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0" name="Freeform 9">
                    <a:extLst>
                      <a:ext uri="{FF2B5EF4-FFF2-40B4-BE49-F238E27FC236}">
                        <a16:creationId xmlns:a16="http://schemas.microsoft.com/office/drawing/2014/main" id="{3A2AA0A8-3A92-1835-4571-7BC26DB1C2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1" name="Freeform 10">
                    <a:extLst>
                      <a:ext uri="{FF2B5EF4-FFF2-40B4-BE49-F238E27FC236}">
                        <a16:creationId xmlns:a16="http://schemas.microsoft.com/office/drawing/2014/main" id="{774B513F-CCE7-0BD6-DD04-4870404F6A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2" name="Freeform 11">
                    <a:extLst>
                      <a:ext uri="{FF2B5EF4-FFF2-40B4-BE49-F238E27FC236}">
                        <a16:creationId xmlns:a16="http://schemas.microsoft.com/office/drawing/2014/main" id="{B0EE99CD-9C10-E3D3-00C6-682FBC4E41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3" name="Rectangle 12">
                    <a:extLst>
                      <a:ext uri="{FF2B5EF4-FFF2-40B4-BE49-F238E27FC236}">
                        <a16:creationId xmlns:a16="http://schemas.microsoft.com/office/drawing/2014/main" id="{D4290209-DD84-02F7-005D-508EBAE1C5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4" name="Freeform 13">
                    <a:extLst>
                      <a:ext uri="{FF2B5EF4-FFF2-40B4-BE49-F238E27FC236}">
                        <a16:creationId xmlns:a16="http://schemas.microsoft.com/office/drawing/2014/main" id="{0D64DD3A-CDD3-8CE7-96AD-BF79EAFC0E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5" name="Freeform 14">
                    <a:extLst>
                      <a:ext uri="{FF2B5EF4-FFF2-40B4-BE49-F238E27FC236}">
                        <a16:creationId xmlns:a16="http://schemas.microsoft.com/office/drawing/2014/main" id="{B08AAE3A-E5BD-BE2E-E78A-CB36C5647A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6" name="Freeform 15">
                    <a:extLst>
                      <a:ext uri="{FF2B5EF4-FFF2-40B4-BE49-F238E27FC236}">
                        <a16:creationId xmlns:a16="http://schemas.microsoft.com/office/drawing/2014/main" id="{8FF3159A-6150-B1A0-8BB6-DF544E82B6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7" name="Freeform 16">
                    <a:extLst>
                      <a:ext uri="{FF2B5EF4-FFF2-40B4-BE49-F238E27FC236}">
                        <a16:creationId xmlns:a16="http://schemas.microsoft.com/office/drawing/2014/main" id="{FA757B44-479C-A122-5752-8C34539E6D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8" name="Freeform 17">
                    <a:extLst>
                      <a:ext uri="{FF2B5EF4-FFF2-40B4-BE49-F238E27FC236}">
                        <a16:creationId xmlns:a16="http://schemas.microsoft.com/office/drawing/2014/main" id="{4803FC5B-A424-ED37-0C81-49A53C86E8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9" name="Freeform 18">
                    <a:extLst>
                      <a:ext uri="{FF2B5EF4-FFF2-40B4-BE49-F238E27FC236}">
                        <a16:creationId xmlns:a16="http://schemas.microsoft.com/office/drawing/2014/main" id="{514810FE-0DA5-0EC0-99D3-6F33797ED3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0" name="Freeform 19">
                    <a:extLst>
                      <a:ext uri="{FF2B5EF4-FFF2-40B4-BE49-F238E27FC236}">
                        <a16:creationId xmlns:a16="http://schemas.microsoft.com/office/drawing/2014/main" id="{BEF2D78D-0A74-E732-37FE-28BD3511C4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32439B50-AC81-65AF-C66F-E51FD8FC793F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108" name="Freeform 13">
                    <a:extLst>
                      <a:ext uri="{FF2B5EF4-FFF2-40B4-BE49-F238E27FC236}">
                        <a16:creationId xmlns:a16="http://schemas.microsoft.com/office/drawing/2014/main" id="{2A1A6400-46EA-BD62-C5B9-92988598CA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CB66A1A0-E7E8-70C8-4BA6-D7FCE232521C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110" name="Freeform 6">
                      <a:extLst>
                        <a:ext uri="{FF2B5EF4-FFF2-40B4-BE49-F238E27FC236}">
                          <a16:creationId xmlns:a16="http://schemas.microsoft.com/office/drawing/2014/main" id="{FBB70C21-D541-0AFA-03FD-AC73FA7A2FF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1" name="Freeform 7">
                      <a:extLst>
                        <a:ext uri="{FF2B5EF4-FFF2-40B4-BE49-F238E27FC236}">
                          <a16:creationId xmlns:a16="http://schemas.microsoft.com/office/drawing/2014/main" id="{37C08C9B-1D08-C977-F731-BF84CA1DCF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2" name="Freeform 14">
                      <a:extLst>
                        <a:ext uri="{FF2B5EF4-FFF2-40B4-BE49-F238E27FC236}">
                          <a16:creationId xmlns:a16="http://schemas.microsoft.com/office/drawing/2014/main" id="{A3302F20-6B9B-4019-FEB4-587691B16B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3" name="Freeform 15">
                      <a:extLst>
                        <a:ext uri="{FF2B5EF4-FFF2-40B4-BE49-F238E27FC236}">
                          <a16:creationId xmlns:a16="http://schemas.microsoft.com/office/drawing/2014/main" id="{8312DEE6-F680-853E-320C-34695470B1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4" name="Freeform 16">
                      <a:extLst>
                        <a:ext uri="{FF2B5EF4-FFF2-40B4-BE49-F238E27FC236}">
                          <a16:creationId xmlns:a16="http://schemas.microsoft.com/office/drawing/2014/main" id="{91770D8B-424C-4823-6F02-378F97A563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5" name="Freeform 17">
                      <a:extLst>
                        <a:ext uri="{FF2B5EF4-FFF2-40B4-BE49-F238E27FC236}">
                          <a16:creationId xmlns:a16="http://schemas.microsoft.com/office/drawing/2014/main" id="{7B908169-68E4-8138-CEEB-81B1C26DC2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6" name="Freeform 18">
                      <a:extLst>
                        <a:ext uri="{FF2B5EF4-FFF2-40B4-BE49-F238E27FC236}">
                          <a16:creationId xmlns:a16="http://schemas.microsoft.com/office/drawing/2014/main" id="{6E80B95E-44D3-BB7F-334D-7483F5EF3B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E001950-D099-1CF7-BD70-8BDA926CD697}"/>
                  </a:ext>
                </a:extLst>
              </p:cNvPr>
              <p:cNvSpPr txBox="1"/>
              <p:nvPr/>
            </p:nvSpPr>
            <p:spPr>
              <a:xfrm>
                <a:off x="6094149" y="2379576"/>
                <a:ext cx="2072008" cy="729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프로그램 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기능 소개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918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034166" y="3388825"/>
            <a:ext cx="6123667" cy="1928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800" b="1" dirty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559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">
            <a:extLst>
              <a:ext uri="{FF2B5EF4-FFF2-40B4-BE49-F238E27FC236}">
                <a16:creationId xmlns:a16="http://schemas.microsoft.com/office/drawing/2014/main" id="{6E788E8A-0A66-9808-D6FB-3E1F9984F03A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D0E28F-EBFB-64FF-DDAC-61EE25CA3DAE}"/>
              </a:ext>
            </a:extLst>
          </p:cNvPr>
          <p:cNvSpPr txBox="1"/>
          <p:nvPr/>
        </p:nvSpPr>
        <p:spPr>
          <a:xfrm>
            <a:off x="1389426" y="2560718"/>
            <a:ext cx="9413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 내의 </a:t>
            </a: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tkinter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모듈을 사용한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GUI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프로그램이다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경기도에 있는 다양한 병원 정보를 알려주는 프로그램이다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시군별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진료과목별 병원을 검색할 수 있다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46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69C703-B7FC-5476-D323-24BB25DD3A86}"/>
              </a:ext>
            </a:extLst>
          </p:cNvPr>
          <p:cNvSpPr txBox="1"/>
          <p:nvPr/>
        </p:nvSpPr>
        <p:spPr>
          <a:xfrm>
            <a:off x="1648829" y="5804554"/>
            <a:ext cx="889434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경기도 내의 병원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의원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한의원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한방병원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전문병원 등의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병원명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소재지주소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소재지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위치등의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정보를 제공</a:t>
            </a:r>
            <a:endParaRPr lang="en-US" altLang="ko-KR" sz="1400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경기도 병원 현황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|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공공데이터포털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(data.go.kr)</a:t>
            </a:r>
            <a:endParaRPr lang="ko-KR" altLang="en-US" sz="1000" dirty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사용한 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1F1E80-FB76-4E10-D508-D9B3D3F82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829" y="1207631"/>
            <a:ext cx="8894342" cy="444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4B606CAA-D804-880B-ECA7-BA1F74387259}"/>
              </a:ext>
            </a:extLst>
          </p:cNvPr>
          <p:cNvSpPr/>
          <p:nvPr/>
        </p:nvSpPr>
        <p:spPr>
          <a:xfrm>
            <a:off x="333106" y="518917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>
            <a:spLocks noChangeAspect="1"/>
          </p:cNvSpPr>
          <p:nvPr/>
        </p:nvSpPr>
        <p:spPr>
          <a:xfrm>
            <a:off x="3439356" y="22865"/>
            <a:ext cx="5380305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  <a:endParaRPr lang="ko-KR" altLang="en-US" sz="2400" b="1" i="1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 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981E204-18F3-EED9-BCCA-97BD4AA3B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51783"/>
              </p:ext>
            </p:extLst>
          </p:nvPr>
        </p:nvGraphicFramePr>
        <p:xfrm>
          <a:off x="7520831" y="1178464"/>
          <a:ext cx="3808177" cy="5224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955">
                  <a:extLst>
                    <a:ext uri="{9D8B030D-6E8A-4147-A177-3AD203B41FA5}">
                      <a16:colId xmlns:a16="http://schemas.microsoft.com/office/drawing/2014/main" val="1357472893"/>
                    </a:ext>
                  </a:extLst>
                </a:gridCol>
                <a:gridCol w="3152222">
                  <a:extLst>
                    <a:ext uri="{9D8B030D-6E8A-4147-A177-3AD203B41FA5}">
                      <a16:colId xmlns:a16="http://schemas.microsoft.com/office/drawing/2014/main" val="4021944462"/>
                    </a:ext>
                  </a:extLst>
                </a:gridCol>
              </a:tblGrid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44267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시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군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)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선택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ex)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안양시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가평군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814611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진료과목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ex)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방사선과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내과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10283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병원명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482520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검색버튼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222776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병원리스트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06720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로고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041906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필터 정보 표시 및 초기화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85337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그래프 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872144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메일 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252999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지도보기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256988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11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북마크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541733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12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텔레그램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795985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13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병원 정보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756431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DCD02B2-BDC4-EF0A-0DAC-CA316545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72" y="1181678"/>
            <a:ext cx="6633251" cy="52272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B14F145-5CC0-3745-8A38-2EA88FBB0B05}"/>
              </a:ext>
            </a:extLst>
          </p:cNvPr>
          <p:cNvGrpSpPr/>
          <p:nvPr/>
        </p:nvGrpSpPr>
        <p:grpSpPr>
          <a:xfrm>
            <a:off x="702838" y="1390416"/>
            <a:ext cx="6528098" cy="4948674"/>
            <a:chOff x="621640" y="1390409"/>
            <a:chExt cx="6528098" cy="494867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704F071-88DD-24BD-8EF0-E85030E0E04C}"/>
                </a:ext>
              </a:extLst>
            </p:cNvPr>
            <p:cNvSpPr/>
            <p:nvPr/>
          </p:nvSpPr>
          <p:spPr>
            <a:xfrm>
              <a:off x="712781" y="1509028"/>
              <a:ext cx="3206076" cy="5631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9800878-D51E-675B-27A1-4DD96200CA86}"/>
                </a:ext>
              </a:extLst>
            </p:cNvPr>
            <p:cNvSpPr/>
            <p:nvPr/>
          </p:nvSpPr>
          <p:spPr>
            <a:xfrm>
              <a:off x="712781" y="2170484"/>
              <a:ext cx="3206076" cy="5631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1F44820-C049-FA5D-72A0-00C255345890}"/>
                </a:ext>
              </a:extLst>
            </p:cNvPr>
            <p:cNvSpPr/>
            <p:nvPr/>
          </p:nvSpPr>
          <p:spPr>
            <a:xfrm>
              <a:off x="712781" y="2850440"/>
              <a:ext cx="2637763" cy="5631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F8578D-E03C-85E2-C89B-DF13BE0EF5B3}"/>
                </a:ext>
              </a:extLst>
            </p:cNvPr>
            <p:cNvSpPr/>
            <p:nvPr/>
          </p:nvSpPr>
          <p:spPr>
            <a:xfrm>
              <a:off x="3350544" y="2850440"/>
              <a:ext cx="568313" cy="5631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DA428F8-67AC-4E8C-F052-DB23361F2F83}"/>
                </a:ext>
              </a:extLst>
            </p:cNvPr>
            <p:cNvSpPr/>
            <p:nvPr/>
          </p:nvSpPr>
          <p:spPr>
            <a:xfrm>
              <a:off x="712781" y="3508047"/>
              <a:ext cx="3206076" cy="28310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D59865F-EB7F-72C8-64A5-FD8349C1CA27}"/>
                </a:ext>
              </a:extLst>
            </p:cNvPr>
            <p:cNvSpPr/>
            <p:nvPr/>
          </p:nvSpPr>
          <p:spPr>
            <a:xfrm>
              <a:off x="4009998" y="3508048"/>
              <a:ext cx="3139740" cy="27621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022E3F0-ECEB-00F2-6CB5-7A8F5A6AC647}"/>
                </a:ext>
              </a:extLst>
            </p:cNvPr>
            <p:cNvSpPr/>
            <p:nvPr/>
          </p:nvSpPr>
          <p:spPr>
            <a:xfrm>
              <a:off x="4027416" y="2841731"/>
              <a:ext cx="568313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BB58FC2-7DE1-0EA4-09F0-18F7D547A699}"/>
                </a:ext>
              </a:extLst>
            </p:cNvPr>
            <p:cNvSpPr/>
            <p:nvPr/>
          </p:nvSpPr>
          <p:spPr>
            <a:xfrm>
              <a:off x="4656090" y="2843782"/>
              <a:ext cx="568313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505033F-82C7-D9F2-5B38-82A0D421CDFB}"/>
                </a:ext>
              </a:extLst>
            </p:cNvPr>
            <p:cNvSpPr/>
            <p:nvPr/>
          </p:nvSpPr>
          <p:spPr>
            <a:xfrm>
              <a:off x="5290477" y="2841731"/>
              <a:ext cx="568313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4BAD40E-4956-E672-3299-A8E4D154DF6A}"/>
                </a:ext>
              </a:extLst>
            </p:cNvPr>
            <p:cNvSpPr/>
            <p:nvPr/>
          </p:nvSpPr>
          <p:spPr>
            <a:xfrm>
              <a:off x="5919151" y="2843782"/>
              <a:ext cx="568313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21FB5E7-CD92-CC59-2C51-A76F6B58C655}"/>
                </a:ext>
              </a:extLst>
            </p:cNvPr>
            <p:cNvSpPr/>
            <p:nvPr/>
          </p:nvSpPr>
          <p:spPr>
            <a:xfrm>
              <a:off x="6545147" y="2843782"/>
              <a:ext cx="568313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98B5DC0-63FB-1263-C3E8-968199F8CA05}"/>
                </a:ext>
              </a:extLst>
            </p:cNvPr>
            <p:cNvSpPr/>
            <p:nvPr/>
          </p:nvSpPr>
          <p:spPr>
            <a:xfrm>
              <a:off x="4027416" y="2170484"/>
              <a:ext cx="3122322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3431784-FC43-5902-E485-9899C7D1D98D}"/>
                </a:ext>
              </a:extLst>
            </p:cNvPr>
            <p:cNvSpPr/>
            <p:nvPr/>
          </p:nvSpPr>
          <p:spPr>
            <a:xfrm>
              <a:off x="4027416" y="1502368"/>
              <a:ext cx="3122322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4537252-81BF-3E9A-99AF-EFB8DB97A7EC}"/>
                </a:ext>
              </a:extLst>
            </p:cNvPr>
            <p:cNvSpPr/>
            <p:nvPr/>
          </p:nvSpPr>
          <p:spPr>
            <a:xfrm>
              <a:off x="621640" y="1390409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72304995-9305-E514-8CE9-B84F8CCE268B}"/>
                </a:ext>
              </a:extLst>
            </p:cNvPr>
            <p:cNvSpPr/>
            <p:nvPr/>
          </p:nvSpPr>
          <p:spPr>
            <a:xfrm>
              <a:off x="621640" y="2090313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53680E5-834B-D314-5AED-07E3BC452B5E}"/>
                </a:ext>
              </a:extLst>
            </p:cNvPr>
            <p:cNvSpPr/>
            <p:nvPr/>
          </p:nvSpPr>
          <p:spPr>
            <a:xfrm>
              <a:off x="621640" y="2764590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8622B1A6-3EC3-6DC0-5C3B-01F7BB561101}"/>
                </a:ext>
              </a:extLst>
            </p:cNvPr>
            <p:cNvSpPr/>
            <p:nvPr/>
          </p:nvSpPr>
          <p:spPr>
            <a:xfrm>
              <a:off x="3199018" y="2764590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1521E9E-D332-82D4-C4CA-72E6ABD66E5E}"/>
                </a:ext>
              </a:extLst>
            </p:cNvPr>
            <p:cNvSpPr/>
            <p:nvPr/>
          </p:nvSpPr>
          <p:spPr>
            <a:xfrm>
              <a:off x="621640" y="343667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69E4517B-DA37-C25A-5FC8-9CCDBA73B20A}"/>
                </a:ext>
              </a:extLst>
            </p:cNvPr>
            <p:cNvSpPr/>
            <p:nvPr/>
          </p:nvSpPr>
          <p:spPr>
            <a:xfrm>
              <a:off x="3923311" y="1390409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51D507E-1AA9-86CA-A67E-6F26C9533BEC}"/>
                </a:ext>
              </a:extLst>
            </p:cNvPr>
            <p:cNvSpPr/>
            <p:nvPr/>
          </p:nvSpPr>
          <p:spPr>
            <a:xfrm>
              <a:off x="3923311" y="2118703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7118BAE-F610-0CF5-7584-91277AC5D4CF}"/>
                </a:ext>
              </a:extLst>
            </p:cNvPr>
            <p:cNvSpPr/>
            <p:nvPr/>
          </p:nvSpPr>
          <p:spPr>
            <a:xfrm>
              <a:off x="3923311" y="277249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8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748B26B7-D83F-DDF0-D8F3-7DE884C4865A}"/>
                </a:ext>
              </a:extLst>
            </p:cNvPr>
            <p:cNvSpPr/>
            <p:nvPr/>
          </p:nvSpPr>
          <p:spPr>
            <a:xfrm>
              <a:off x="4557793" y="277249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9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30A54CAD-0A3D-3CAF-856A-1C31F0034425}"/>
                </a:ext>
              </a:extLst>
            </p:cNvPr>
            <p:cNvSpPr/>
            <p:nvPr/>
          </p:nvSpPr>
          <p:spPr>
            <a:xfrm>
              <a:off x="5141460" y="277249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459CB14-D7B7-2655-0B54-F5D67128372D}"/>
                </a:ext>
              </a:extLst>
            </p:cNvPr>
            <p:cNvSpPr/>
            <p:nvPr/>
          </p:nvSpPr>
          <p:spPr>
            <a:xfrm>
              <a:off x="5820165" y="277249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469D6DBF-5973-ABC7-54B0-C8D0036ECE34}"/>
                </a:ext>
              </a:extLst>
            </p:cNvPr>
            <p:cNvSpPr/>
            <p:nvPr/>
          </p:nvSpPr>
          <p:spPr>
            <a:xfrm>
              <a:off x="6410478" y="277249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6026DA1-3B95-6B4C-73F4-B6EC7D0998D2}"/>
                </a:ext>
              </a:extLst>
            </p:cNvPr>
            <p:cNvSpPr/>
            <p:nvPr/>
          </p:nvSpPr>
          <p:spPr>
            <a:xfrm>
              <a:off x="3923311" y="3448976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582919-5895-CB06-D1A1-22072C011664}"/>
                </a:ext>
              </a:extLst>
            </p:cNvPr>
            <p:cNvSpPr txBox="1"/>
            <p:nvPr/>
          </p:nvSpPr>
          <p:spPr>
            <a:xfrm>
              <a:off x="5050714" y="2745255"/>
              <a:ext cx="7694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5A67F78-2901-05B8-C491-DA658E7BD874}"/>
                </a:ext>
              </a:extLst>
            </p:cNvPr>
            <p:cNvSpPr txBox="1"/>
            <p:nvPr/>
          </p:nvSpPr>
          <p:spPr>
            <a:xfrm>
              <a:off x="5736136" y="2745255"/>
              <a:ext cx="7694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11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B31FBDC-46CF-4F8B-3521-9F7EBC27AB4F}"/>
                </a:ext>
              </a:extLst>
            </p:cNvPr>
            <p:cNvSpPr txBox="1"/>
            <p:nvPr/>
          </p:nvSpPr>
          <p:spPr>
            <a:xfrm>
              <a:off x="6318784" y="2745255"/>
              <a:ext cx="7694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12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DE5F92F-0B88-6424-23E8-3B3250A5509E}"/>
                </a:ext>
              </a:extLst>
            </p:cNvPr>
            <p:cNvSpPr txBox="1"/>
            <p:nvPr/>
          </p:nvSpPr>
          <p:spPr>
            <a:xfrm>
              <a:off x="3844154" y="3422346"/>
              <a:ext cx="7694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13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03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 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40207D6-905D-9FCE-3EF6-EC2D6DE47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3" y="2502791"/>
            <a:ext cx="4506365" cy="266749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5416639" y="2154265"/>
            <a:ext cx="6111444" cy="319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b="1" i="0" dirty="0" err="1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OpenAPI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연동 검색</a:t>
            </a:r>
            <a:endParaRPr lang="en-US" altLang="ko-KR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시군별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진료과목별 필터 검색이 가능</a:t>
            </a:r>
            <a:endParaRPr lang="en-US" altLang="ko-KR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병원명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을 입력해 원하는 병원을 검색</a:t>
            </a:r>
            <a:endParaRPr lang="en-US" altLang="ko-KR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검색할 때마다 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REST API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이용</a:t>
            </a:r>
            <a:endParaRPr lang="en-US" altLang="ko-KR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필터 리셋 기능을 버튼으로 지원</a:t>
            </a:r>
            <a:endParaRPr lang="en-US" altLang="ko-KR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41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 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1212112" y="4895992"/>
            <a:ext cx="9813851" cy="1509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병원 정보 출력</a:t>
            </a:r>
            <a:endParaRPr lang="en-US" altLang="ko-KR" b="1" i="0" dirty="0">
              <a:solidFill>
                <a:schemeClr val="tx1"/>
              </a:solidFill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리스트에서 선택한 병원 정보 출력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병원명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의료기관종별명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전화번호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도로명 주소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지번 주소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진료 과목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의료인수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입원실수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병상수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A8F8737-5355-9EC5-441F-8A2ABF6EA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76" y="1445696"/>
            <a:ext cx="7468642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2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 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5416639" y="2154265"/>
            <a:ext cx="6111444" cy="319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링크</a:t>
            </a:r>
            <a:endParaRPr lang="en-US" altLang="ko-KR" b="1" i="0" dirty="0">
              <a:solidFill>
                <a:schemeClr val="tx1"/>
              </a:solidFill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선택한 병원의 검색결과 링크로 이동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구글 검색결과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네이버 검색 결과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네이버 지도 검색 결과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52F06C4-81C3-5CDE-EFFB-0152CD7AC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339" y="2069859"/>
            <a:ext cx="3715268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9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 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5416639" y="2154265"/>
            <a:ext cx="6111444" cy="319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북마크</a:t>
            </a:r>
            <a:endParaRPr lang="en-US" altLang="ko-KR" b="1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선택한 병원을 북마크 피클에 저장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북마크에 저장할 때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메모를 추가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북마크에 저장한 병원을 다시 제거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 이미지로 해당 병원이 북마크에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포함되어있는지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확인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17C436-173E-D9C2-8755-B6C9292F3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78" y="2112061"/>
            <a:ext cx="3696216" cy="3277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EA8189-3E62-736C-4741-B13E688E0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17" y="2543692"/>
            <a:ext cx="571500" cy="57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053B18-7F23-D4D4-D3D8-6DE167007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42" y="2554393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1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4742</TotalTime>
  <Words>844</Words>
  <Application>Microsoft Office PowerPoint</Application>
  <PresentationFormat>와이드스크린</PresentationFormat>
  <Paragraphs>216</Paragraphs>
  <Slides>20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나눔스퀘어</vt:lpstr>
      <vt:lpstr>G마켓 산스 TTF Medium</vt:lpstr>
      <vt:lpstr>나눔스퀘어 Bold</vt:lpstr>
      <vt:lpstr>나눔스퀘어 ExtraBold</vt:lpstr>
      <vt:lpstr>Arial</vt:lpstr>
      <vt:lpstr>G마켓 산스 TTF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우정연(2019180025)</cp:lastModifiedBy>
  <cp:revision>713</cp:revision>
  <dcterms:created xsi:type="dcterms:W3CDTF">2018-08-02T07:05:36Z</dcterms:created>
  <dcterms:modified xsi:type="dcterms:W3CDTF">2022-06-12T15:41:56Z</dcterms:modified>
</cp:coreProperties>
</file>