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669" r:id="rId2"/>
    <p:sldId id="670" r:id="rId3"/>
    <p:sldId id="675" r:id="rId4"/>
    <p:sldId id="672" r:id="rId5"/>
    <p:sldId id="674" r:id="rId6"/>
    <p:sldId id="671" r:id="rId7"/>
    <p:sldId id="673" r:id="rId8"/>
    <p:sldId id="676" r:id="rId9"/>
    <p:sldId id="68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6E6E6"/>
    <a:srgbClr val="5B9BD5"/>
    <a:srgbClr val="39A999"/>
    <a:srgbClr val="F9AD67"/>
    <a:srgbClr val="FBC392"/>
    <a:srgbClr val="ECC19C"/>
    <a:srgbClr val="F78B15"/>
    <a:srgbClr val="59C7B6"/>
    <a:srgbClr val="E5A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19" autoAdjust="0"/>
    <p:restoredTop sz="94660"/>
  </p:normalViewPr>
  <p:slideViewPr>
    <p:cSldViewPr snapToGrid="0">
      <p:cViewPr>
        <p:scale>
          <a:sx n="50" d="100"/>
          <a:sy n="50" d="100"/>
        </p:scale>
        <p:origin x="616" y="39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loud.com/product/applicationService/maps" TargetMode="External"/><Relationship Id="rId4" Type="http://schemas.openxmlformats.org/officeDocument/2006/relationships/hyperlink" Target="https://www.data.go.kr/data/15056746/openapi.do?recommendDataYn=Y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982538" y="4672798"/>
            <a:ext cx="6123667" cy="545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050"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스크립트 언어 기획발표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0875D1-7997-EC86-1687-47A678763113}"/>
              </a:ext>
            </a:extLst>
          </p:cNvPr>
          <p:cNvGrpSpPr/>
          <p:nvPr/>
        </p:nvGrpSpPr>
        <p:grpSpPr>
          <a:xfrm>
            <a:off x="3178143" y="5446086"/>
            <a:ext cx="5928062" cy="778901"/>
            <a:chOff x="3222263" y="5353353"/>
            <a:chExt cx="5928062" cy="778901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222263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03</a:t>
              </a:r>
              <a:r>
                <a:rPr lang="ko-KR" altLang="en-US" sz="1400" dirty="0">
                  <a:solidFill>
                    <a:schemeClr val="bg1"/>
                  </a:solidFill>
                </a:rPr>
                <a:t>반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271894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2016182046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7321525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강경천</a:t>
              </a:r>
            </a:p>
          </p:txBody>
        </p:sp>
        <p:sp>
          <p:nvSpPr>
            <p:cNvPr id="31" name="모서리가 둥근 직사각형 63">
              <a:extLst>
                <a:ext uri="{FF2B5EF4-FFF2-40B4-BE49-F238E27FC236}">
                  <a16:creationId xmlns:a16="http://schemas.microsoft.com/office/drawing/2014/main" id="{D64F87EA-4AFB-403D-7BE1-6D19B692FF65}"/>
                </a:ext>
              </a:extLst>
            </p:cNvPr>
            <p:cNvSpPr/>
            <p:nvPr/>
          </p:nvSpPr>
          <p:spPr>
            <a:xfrm>
              <a:off x="3222263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02</a:t>
              </a:r>
              <a:r>
                <a:rPr lang="ko-KR" altLang="en-US" sz="1400" dirty="0">
                  <a:solidFill>
                    <a:schemeClr val="bg1"/>
                  </a:solidFill>
                </a:rPr>
                <a:t>반</a:t>
              </a:r>
            </a:p>
          </p:txBody>
        </p:sp>
        <p:sp>
          <p:nvSpPr>
            <p:cNvPr id="32" name="모서리가 둥근 직사각형 64">
              <a:extLst>
                <a:ext uri="{FF2B5EF4-FFF2-40B4-BE49-F238E27FC236}">
                  <a16:creationId xmlns:a16="http://schemas.microsoft.com/office/drawing/2014/main" id="{6F6B17B6-966D-EC4A-79EC-08F4D8173223}"/>
                </a:ext>
              </a:extLst>
            </p:cNvPr>
            <p:cNvSpPr/>
            <p:nvPr/>
          </p:nvSpPr>
          <p:spPr>
            <a:xfrm>
              <a:off x="5271894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2019180025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모서리가 둥근 직사각형 65">
              <a:extLst>
                <a:ext uri="{FF2B5EF4-FFF2-40B4-BE49-F238E27FC236}">
                  <a16:creationId xmlns:a16="http://schemas.microsoft.com/office/drawing/2014/main" id="{6FCC4230-E1B3-30C6-15B6-32C25F65B871}"/>
                </a:ext>
              </a:extLst>
            </p:cNvPr>
            <p:cNvSpPr/>
            <p:nvPr/>
          </p:nvSpPr>
          <p:spPr>
            <a:xfrm>
              <a:off x="7321525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bg1"/>
                  </a:solidFill>
                </a:rPr>
                <a:t>우정연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EA9851B5-1B79-D1FA-60CF-34163794AA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6" t="34269" r="8071" b="46755"/>
          <a:stretch/>
        </p:blipFill>
        <p:spPr>
          <a:xfrm>
            <a:off x="3656000" y="3955512"/>
            <a:ext cx="4880000" cy="9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4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24256" y="364717"/>
            <a:ext cx="612366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 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984E3D3-95FE-778E-F637-67AE060B5668}"/>
              </a:ext>
            </a:extLst>
          </p:cNvPr>
          <p:cNvSpPr txBox="1"/>
          <p:nvPr/>
        </p:nvSpPr>
        <p:spPr>
          <a:xfrm>
            <a:off x="4143249" y="546579"/>
            <a:ext cx="68479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2">
                    <a:lumMod val="75000"/>
                  </a:schemeClr>
                </a:solidFill>
              </a:rPr>
              <a:t>목차</a:t>
            </a:r>
            <a:endParaRPr lang="ko-KR" altLang="en-US" sz="5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14EF885-AD51-C1D0-6A14-DBCE667826B5}"/>
              </a:ext>
            </a:extLst>
          </p:cNvPr>
          <p:cNvGrpSpPr>
            <a:grpSpLocks noChangeAspect="1"/>
          </p:cNvGrpSpPr>
          <p:nvPr/>
        </p:nvGrpSpPr>
        <p:grpSpPr>
          <a:xfrm>
            <a:off x="232752" y="1943089"/>
            <a:ext cx="11628000" cy="3286041"/>
            <a:chOff x="232752" y="1943056"/>
            <a:chExt cx="14133075" cy="399393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E122DB0-2066-FEB1-53F7-25605662791D}"/>
                </a:ext>
              </a:extLst>
            </p:cNvPr>
            <p:cNvGrpSpPr/>
            <p:nvPr/>
          </p:nvGrpSpPr>
          <p:grpSpPr>
            <a:xfrm>
              <a:off x="232752" y="1978890"/>
              <a:ext cx="4896195" cy="3958051"/>
              <a:chOff x="3612839" y="1755938"/>
              <a:chExt cx="4896195" cy="3958051"/>
            </a:xfrm>
          </p:grpSpPr>
          <p:grpSp>
            <p:nvGrpSpPr>
              <p:cNvPr id="34" name="그룹 33"/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3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6" name="Freeform 6"/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" name="Freeform 7"/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" name="Freeform 8"/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" name="Freeform 9"/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0" name="Freeform 10"/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1" name="Freeform 11"/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3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5" name="Freeform 13"/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6" name="Freeform 14"/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7" name="Freeform 15"/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9" name="Freeform 16"/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0" name="Freeform 17"/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1" name="Freeform 18"/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1" name="Freeform 19"/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3" name="그룹 32"/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57" name="Freeform 13"/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32" name="그룹 31"/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45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8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0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7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8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9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97" name="TextBox 96"/>
              <p:cNvSpPr txBox="1"/>
              <p:nvPr/>
            </p:nvSpPr>
            <p:spPr>
              <a:xfrm>
                <a:off x="6033373" y="2381830"/>
                <a:ext cx="2475661" cy="374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1.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프로그램소개</a:t>
                </a:r>
                <a:endParaRPr lang="en-US" altLang="ko-KR" sz="500" dirty="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621160" y="4753337"/>
                <a:ext cx="1490215" cy="374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4.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사용할</a:t>
                </a: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API</a:t>
                </a:r>
                <a:endParaRPr lang="en-US" altLang="ko-KR" sz="10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EFA6129-6184-C615-6714-9B9ECC11A144}"/>
                </a:ext>
              </a:extLst>
            </p:cNvPr>
            <p:cNvGrpSpPr/>
            <p:nvPr/>
          </p:nvGrpSpPr>
          <p:grpSpPr>
            <a:xfrm>
              <a:off x="4635525" y="1978942"/>
              <a:ext cx="4787811" cy="3958051"/>
              <a:chOff x="3378346" y="1755938"/>
              <a:chExt cx="4787811" cy="3958051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EF533D08-81C7-2453-48EB-6887DEE6A913}"/>
                  </a:ext>
                </a:extLst>
              </p:cNvPr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74" name="Group 4">
                  <a:extLst>
                    <a:ext uri="{FF2B5EF4-FFF2-40B4-BE49-F238E27FC236}">
                      <a16:creationId xmlns:a16="http://schemas.microsoft.com/office/drawing/2014/main" id="{544CF6D9-0CA5-AD5D-9587-578B113EA71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85" name="Freeform 6">
                    <a:extLst>
                      <a:ext uri="{FF2B5EF4-FFF2-40B4-BE49-F238E27FC236}">
                        <a16:creationId xmlns:a16="http://schemas.microsoft.com/office/drawing/2014/main" id="{3EB9105A-B51E-9D57-EB6A-F2A1888FEA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6" name="Freeform 7">
                    <a:extLst>
                      <a:ext uri="{FF2B5EF4-FFF2-40B4-BE49-F238E27FC236}">
                        <a16:creationId xmlns:a16="http://schemas.microsoft.com/office/drawing/2014/main" id="{10DC2A92-0ACE-95F4-8B5B-BF7FE0E5DD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7" name="Freeform 8">
                    <a:extLst>
                      <a:ext uri="{FF2B5EF4-FFF2-40B4-BE49-F238E27FC236}">
                        <a16:creationId xmlns:a16="http://schemas.microsoft.com/office/drawing/2014/main" id="{EB3AA3DA-CAD1-E3CC-59D9-E7AC3A8452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8" name="Freeform 9">
                    <a:extLst>
                      <a:ext uri="{FF2B5EF4-FFF2-40B4-BE49-F238E27FC236}">
                        <a16:creationId xmlns:a16="http://schemas.microsoft.com/office/drawing/2014/main" id="{508C3E51-3114-F39B-FCCF-D435518998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9" name="Freeform 10">
                    <a:extLst>
                      <a:ext uri="{FF2B5EF4-FFF2-40B4-BE49-F238E27FC236}">
                        <a16:creationId xmlns:a16="http://schemas.microsoft.com/office/drawing/2014/main" id="{4CCEB683-C5ED-81EE-FBDA-83C61CD6FD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0" name="Freeform 11">
                    <a:extLst>
                      <a:ext uri="{FF2B5EF4-FFF2-40B4-BE49-F238E27FC236}">
                        <a16:creationId xmlns:a16="http://schemas.microsoft.com/office/drawing/2014/main" id="{1FA8ED5E-9329-7495-F5FA-9883AAF866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1" name="Rectangle 12">
                    <a:extLst>
                      <a:ext uri="{FF2B5EF4-FFF2-40B4-BE49-F238E27FC236}">
                        <a16:creationId xmlns:a16="http://schemas.microsoft.com/office/drawing/2014/main" id="{AEF0FE8A-75C7-945B-4500-8148396461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2" name="Freeform 13">
                    <a:extLst>
                      <a:ext uri="{FF2B5EF4-FFF2-40B4-BE49-F238E27FC236}">
                        <a16:creationId xmlns:a16="http://schemas.microsoft.com/office/drawing/2014/main" id="{90A5E885-50A3-7627-493E-B2DA647A5D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3" name="Freeform 14">
                    <a:extLst>
                      <a:ext uri="{FF2B5EF4-FFF2-40B4-BE49-F238E27FC236}">
                        <a16:creationId xmlns:a16="http://schemas.microsoft.com/office/drawing/2014/main" id="{7DA6F96F-1A21-C22D-33AD-B3924B2108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4" name="Freeform 15">
                    <a:extLst>
                      <a:ext uri="{FF2B5EF4-FFF2-40B4-BE49-F238E27FC236}">
                        <a16:creationId xmlns:a16="http://schemas.microsoft.com/office/drawing/2014/main" id="{1E8DC079-52E9-0439-9D49-F67C421BCD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5" name="Freeform 16">
                    <a:extLst>
                      <a:ext uri="{FF2B5EF4-FFF2-40B4-BE49-F238E27FC236}">
                        <a16:creationId xmlns:a16="http://schemas.microsoft.com/office/drawing/2014/main" id="{A78AE2EB-85E7-DF1F-CB13-D039AF778E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02" name="Freeform 17">
                    <a:extLst>
                      <a:ext uri="{FF2B5EF4-FFF2-40B4-BE49-F238E27FC236}">
                        <a16:creationId xmlns:a16="http://schemas.microsoft.com/office/drawing/2014/main" id="{B6B67617-E812-730B-DB28-3D6696D78C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03" name="Freeform 18">
                    <a:extLst>
                      <a:ext uri="{FF2B5EF4-FFF2-40B4-BE49-F238E27FC236}">
                        <a16:creationId xmlns:a16="http://schemas.microsoft.com/office/drawing/2014/main" id="{D6D02701-B4B9-0E4A-0385-3E18C66779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04" name="Freeform 19">
                    <a:extLst>
                      <a:ext uri="{FF2B5EF4-FFF2-40B4-BE49-F238E27FC236}">
                        <a16:creationId xmlns:a16="http://schemas.microsoft.com/office/drawing/2014/main" id="{3B5F277A-E812-3D1B-154B-4428129BA7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6838706-B5D7-67AB-03E9-980F8793B0CA}"/>
                    </a:ext>
                  </a:extLst>
                </p:cNvPr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76" name="Freeform 13">
                    <a:extLst>
                      <a:ext uri="{FF2B5EF4-FFF2-40B4-BE49-F238E27FC236}">
                        <a16:creationId xmlns:a16="http://schemas.microsoft.com/office/drawing/2014/main" id="{F363388C-9EEF-FC12-635D-D73D0DD400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/>
                  </a:p>
                </p:txBody>
              </p:sp>
              <p:grpSp>
                <p:nvGrpSpPr>
                  <p:cNvPr id="77" name="그룹 76">
                    <a:extLst>
                      <a:ext uri="{FF2B5EF4-FFF2-40B4-BE49-F238E27FC236}">
                        <a16:creationId xmlns:a16="http://schemas.microsoft.com/office/drawing/2014/main" id="{5435F3F5-B445-0110-3274-BDD196D2ECE1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78" name="Freeform 6">
                      <a:extLst>
                        <a:ext uri="{FF2B5EF4-FFF2-40B4-BE49-F238E27FC236}">
                          <a16:creationId xmlns:a16="http://schemas.microsoft.com/office/drawing/2014/main" id="{16B03579-346E-26AD-0590-B43C3CF0950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79" name="Freeform 7">
                      <a:extLst>
                        <a:ext uri="{FF2B5EF4-FFF2-40B4-BE49-F238E27FC236}">
                          <a16:creationId xmlns:a16="http://schemas.microsoft.com/office/drawing/2014/main" id="{565368F3-EB75-EA8A-C3F3-F57D97E8B0C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0" name="Freeform 14">
                      <a:extLst>
                        <a:ext uri="{FF2B5EF4-FFF2-40B4-BE49-F238E27FC236}">
                          <a16:creationId xmlns:a16="http://schemas.microsoft.com/office/drawing/2014/main" id="{C006C5FD-7F06-741F-4A11-2AE7D8E6DD6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1" name="Freeform 15">
                      <a:extLst>
                        <a:ext uri="{FF2B5EF4-FFF2-40B4-BE49-F238E27FC236}">
                          <a16:creationId xmlns:a16="http://schemas.microsoft.com/office/drawing/2014/main" id="{B0F9C1B0-6131-902A-E6A7-B69B93F842C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2" name="Freeform 16">
                      <a:extLst>
                        <a:ext uri="{FF2B5EF4-FFF2-40B4-BE49-F238E27FC236}">
                          <a16:creationId xmlns:a16="http://schemas.microsoft.com/office/drawing/2014/main" id="{05B7044B-77B3-A0EA-4909-BAB5B9FD30B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3" name="Freeform 17">
                      <a:extLst>
                        <a:ext uri="{FF2B5EF4-FFF2-40B4-BE49-F238E27FC236}">
                          <a16:creationId xmlns:a16="http://schemas.microsoft.com/office/drawing/2014/main" id="{9F568674-7468-B979-D02F-F22419436F2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4" name="Freeform 18">
                      <a:extLst>
                        <a:ext uri="{FF2B5EF4-FFF2-40B4-BE49-F238E27FC236}">
                          <a16:creationId xmlns:a16="http://schemas.microsoft.com/office/drawing/2014/main" id="{0C0A7905-C0F8-746B-BE21-BE65271DF85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787A69D-3C0D-855B-A8AC-84ABF75A4564}"/>
                  </a:ext>
                </a:extLst>
              </p:cNvPr>
              <p:cNvSpPr txBox="1"/>
              <p:nvPr/>
            </p:nvSpPr>
            <p:spPr>
              <a:xfrm>
                <a:off x="6094150" y="2379576"/>
                <a:ext cx="2072007" cy="37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2. UI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구성</a:t>
                </a:r>
                <a:endParaRPr lang="en-US" altLang="ko-KR" sz="500" dirty="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07AB943-3563-40D5-EB5D-5B000AE199AD}"/>
                  </a:ext>
                </a:extLst>
              </p:cNvPr>
              <p:cNvSpPr txBox="1"/>
              <p:nvPr/>
            </p:nvSpPr>
            <p:spPr>
              <a:xfrm>
                <a:off x="3378346" y="4718330"/>
                <a:ext cx="2022588" cy="635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5.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개발계획</a:t>
                </a: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,</a:t>
                </a:r>
              </a:p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Done</a:t>
                </a:r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B2BC64F6-E27C-E9D2-FCA2-5AE13E1657DF}"/>
                </a:ext>
              </a:extLst>
            </p:cNvPr>
            <p:cNvGrpSpPr/>
            <p:nvPr/>
          </p:nvGrpSpPr>
          <p:grpSpPr>
            <a:xfrm>
              <a:off x="9703876" y="1943056"/>
              <a:ext cx="4661951" cy="3958051"/>
              <a:chOff x="3504206" y="1755938"/>
              <a:chExt cx="4661951" cy="3958051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8B93C6C-F3B1-DA32-6138-CF3D7FE630C3}"/>
                  </a:ext>
                </a:extLst>
              </p:cNvPr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106" name="Group 4">
                  <a:extLst>
                    <a:ext uri="{FF2B5EF4-FFF2-40B4-BE49-F238E27FC236}">
                      <a16:creationId xmlns:a16="http://schemas.microsoft.com/office/drawing/2014/main" id="{E680E964-F3D0-838B-0764-627C345E387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117" name="Freeform 6">
                    <a:extLst>
                      <a:ext uri="{FF2B5EF4-FFF2-40B4-BE49-F238E27FC236}">
                        <a16:creationId xmlns:a16="http://schemas.microsoft.com/office/drawing/2014/main" id="{8F42FC9E-9A8A-F53F-236D-CB58925746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18" name="Freeform 7">
                    <a:extLst>
                      <a:ext uri="{FF2B5EF4-FFF2-40B4-BE49-F238E27FC236}">
                        <a16:creationId xmlns:a16="http://schemas.microsoft.com/office/drawing/2014/main" id="{63DC90C0-1572-2907-AC5E-84A41D247A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19" name="Freeform 8">
                    <a:extLst>
                      <a:ext uri="{FF2B5EF4-FFF2-40B4-BE49-F238E27FC236}">
                        <a16:creationId xmlns:a16="http://schemas.microsoft.com/office/drawing/2014/main" id="{9226D299-2BC5-5731-30D8-300FAF1B3E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20" name="Freeform 9">
                    <a:extLst>
                      <a:ext uri="{FF2B5EF4-FFF2-40B4-BE49-F238E27FC236}">
                        <a16:creationId xmlns:a16="http://schemas.microsoft.com/office/drawing/2014/main" id="{3A2AA0A8-3A92-1835-4571-7BC26DB1C2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21" name="Freeform 10">
                    <a:extLst>
                      <a:ext uri="{FF2B5EF4-FFF2-40B4-BE49-F238E27FC236}">
                        <a16:creationId xmlns:a16="http://schemas.microsoft.com/office/drawing/2014/main" id="{774B513F-CCE7-0BD6-DD04-4870404F6A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22" name="Freeform 11">
                    <a:extLst>
                      <a:ext uri="{FF2B5EF4-FFF2-40B4-BE49-F238E27FC236}">
                        <a16:creationId xmlns:a16="http://schemas.microsoft.com/office/drawing/2014/main" id="{B0EE99CD-9C10-E3D3-00C6-682FBC4E41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23" name="Rectangle 12">
                    <a:extLst>
                      <a:ext uri="{FF2B5EF4-FFF2-40B4-BE49-F238E27FC236}">
                        <a16:creationId xmlns:a16="http://schemas.microsoft.com/office/drawing/2014/main" id="{D4290209-DD84-02F7-005D-508EBAE1C5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24" name="Freeform 13">
                    <a:extLst>
                      <a:ext uri="{FF2B5EF4-FFF2-40B4-BE49-F238E27FC236}">
                        <a16:creationId xmlns:a16="http://schemas.microsoft.com/office/drawing/2014/main" id="{0D64DD3A-CDD3-8CE7-96AD-BF79EAFC0E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25" name="Freeform 14">
                    <a:extLst>
                      <a:ext uri="{FF2B5EF4-FFF2-40B4-BE49-F238E27FC236}">
                        <a16:creationId xmlns:a16="http://schemas.microsoft.com/office/drawing/2014/main" id="{B08AAE3A-E5BD-BE2E-E78A-CB36C5647A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26" name="Freeform 15">
                    <a:extLst>
                      <a:ext uri="{FF2B5EF4-FFF2-40B4-BE49-F238E27FC236}">
                        <a16:creationId xmlns:a16="http://schemas.microsoft.com/office/drawing/2014/main" id="{8FF3159A-6150-B1A0-8BB6-DF544E82B6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27" name="Freeform 16">
                    <a:extLst>
                      <a:ext uri="{FF2B5EF4-FFF2-40B4-BE49-F238E27FC236}">
                        <a16:creationId xmlns:a16="http://schemas.microsoft.com/office/drawing/2014/main" id="{FA757B44-479C-A122-5752-8C34539E6D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28" name="Freeform 17">
                    <a:extLst>
                      <a:ext uri="{FF2B5EF4-FFF2-40B4-BE49-F238E27FC236}">
                        <a16:creationId xmlns:a16="http://schemas.microsoft.com/office/drawing/2014/main" id="{4803FC5B-A424-ED37-0C81-49A53C86E8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29" name="Freeform 18">
                    <a:extLst>
                      <a:ext uri="{FF2B5EF4-FFF2-40B4-BE49-F238E27FC236}">
                        <a16:creationId xmlns:a16="http://schemas.microsoft.com/office/drawing/2014/main" id="{514810FE-0DA5-0EC0-99D3-6F33797ED3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30" name="Freeform 19">
                    <a:extLst>
                      <a:ext uri="{FF2B5EF4-FFF2-40B4-BE49-F238E27FC236}">
                        <a16:creationId xmlns:a16="http://schemas.microsoft.com/office/drawing/2014/main" id="{BEF2D78D-0A74-E732-37FE-28BD3511C4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07" name="그룹 106">
                  <a:extLst>
                    <a:ext uri="{FF2B5EF4-FFF2-40B4-BE49-F238E27FC236}">
                      <a16:creationId xmlns:a16="http://schemas.microsoft.com/office/drawing/2014/main" id="{32439B50-AC81-65AF-C66F-E51FD8FC793F}"/>
                    </a:ext>
                  </a:extLst>
                </p:cNvPr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108" name="Freeform 13">
                    <a:extLst>
                      <a:ext uri="{FF2B5EF4-FFF2-40B4-BE49-F238E27FC236}">
                        <a16:creationId xmlns:a16="http://schemas.microsoft.com/office/drawing/2014/main" id="{2A1A6400-46EA-BD62-C5B9-92988598CA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/>
                  </a:p>
                </p:txBody>
              </p:sp>
              <p:grpSp>
                <p:nvGrpSpPr>
                  <p:cNvPr id="109" name="그룹 108">
                    <a:extLst>
                      <a:ext uri="{FF2B5EF4-FFF2-40B4-BE49-F238E27FC236}">
                        <a16:creationId xmlns:a16="http://schemas.microsoft.com/office/drawing/2014/main" id="{CB66A1A0-E7E8-70C8-4BA6-D7FCE232521C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110" name="Freeform 6">
                      <a:extLst>
                        <a:ext uri="{FF2B5EF4-FFF2-40B4-BE49-F238E27FC236}">
                          <a16:creationId xmlns:a16="http://schemas.microsoft.com/office/drawing/2014/main" id="{FBB70C21-D541-0AFA-03FD-AC73FA7A2FF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1" name="Freeform 7">
                      <a:extLst>
                        <a:ext uri="{FF2B5EF4-FFF2-40B4-BE49-F238E27FC236}">
                          <a16:creationId xmlns:a16="http://schemas.microsoft.com/office/drawing/2014/main" id="{37C08C9B-1D08-C977-F731-BF84CA1DCF6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2" name="Freeform 14">
                      <a:extLst>
                        <a:ext uri="{FF2B5EF4-FFF2-40B4-BE49-F238E27FC236}">
                          <a16:creationId xmlns:a16="http://schemas.microsoft.com/office/drawing/2014/main" id="{A3302F20-6B9B-4019-FEB4-587691B16BA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3" name="Freeform 15">
                      <a:extLst>
                        <a:ext uri="{FF2B5EF4-FFF2-40B4-BE49-F238E27FC236}">
                          <a16:creationId xmlns:a16="http://schemas.microsoft.com/office/drawing/2014/main" id="{8312DEE6-F680-853E-320C-34695470B16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4" name="Freeform 16">
                      <a:extLst>
                        <a:ext uri="{FF2B5EF4-FFF2-40B4-BE49-F238E27FC236}">
                          <a16:creationId xmlns:a16="http://schemas.microsoft.com/office/drawing/2014/main" id="{91770D8B-424C-4823-6F02-378F97A5633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5" name="Freeform 17">
                      <a:extLst>
                        <a:ext uri="{FF2B5EF4-FFF2-40B4-BE49-F238E27FC236}">
                          <a16:creationId xmlns:a16="http://schemas.microsoft.com/office/drawing/2014/main" id="{7B908169-68E4-8138-CEEB-81B1C26DC25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6" name="Freeform 18">
                      <a:extLst>
                        <a:ext uri="{FF2B5EF4-FFF2-40B4-BE49-F238E27FC236}">
                          <a16:creationId xmlns:a16="http://schemas.microsoft.com/office/drawing/2014/main" id="{6E80B95E-44D3-BB7F-334D-7483F5EF3B5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E001950-D099-1CF7-BD70-8BDA926CD697}"/>
                  </a:ext>
                </a:extLst>
              </p:cNvPr>
              <p:cNvSpPr txBox="1"/>
              <p:nvPr/>
            </p:nvSpPr>
            <p:spPr>
              <a:xfrm>
                <a:off x="6094150" y="2379576"/>
                <a:ext cx="2072007" cy="37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3. UI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비율</a:t>
                </a:r>
                <a:endParaRPr lang="en-US" altLang="ko-KR" sz="500" dirty="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D05CA83-37B3-D302-D48A-0EFA18B2B657}"/>
                  </a:ext>
                </a:extLst>
              </p:cNvPr>
              <p:cNvSpPr txBox="1"/>
              <p:nvPr/>
            </p:nvSpPr>
            <p:spPr>
              <a:xfrm>
                <a:off x="3504206" y="4753285"/>
                <a:ext cx="1627420" cy="37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6 Tic-Tac-Toe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918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855313" y="37535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</a:rPr>
              <a:t>프로그램소개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D0E28F-EBFB-64FF-DDAC-61EE25CA3DAE}"/>
              </a:ext>
            </a:extLst>
          </p:cNvPr>
          <p:cNvSpPr txBox="1"/>
          <p:nvPr/>
        </p:nvSpPr>
        <p:spPr>
          <a:xfrm>
            <a:off x="1389426" y="2560718"/>
            <a:ext cx="94131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경기도에 있는 모든 병원정보를 알려주는 프로그램이다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진료과목을 선택 할 수 있어 더욱 정확한 정보전달이 가능하다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지도</a:t>
            </a:r>
            <a:r>
              <a:rPr lang="en-US" altLang="ko-KR" sz="2400" dirty="0"/>
              <a:t>API</a:t>
            </a:r>
            <a:r>
              <a:rPr lang="ko-KR" altLang="en-US" sz="2400" dirty="0"/>
              <a:t>를 사용하여 병원의 위치를 알려준다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346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89209" y="55015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UI</a:t>
            </a: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</a:rPr>
              <a:t>구성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41C4EC8F-6789-8E91-D7B2-EE6544F7A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686955"/>
              </p:ext>
            </p:extLst>
          </p:nvPr>
        </p:nvGraphicFramePr>
        <p:xfrm>
          <a:off x="7669431" y="1289620"/>
          <a:ext cx="3773102" cy="51941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5672">
                  <a:extLst>
                    <a:ext uri="{9D8B030D-6E8A-4147-A177-3AD203B41FA5}">
                      <a16:colId xmlns:a16="http://schemas.microsoft.com/office/drawing/2014/main" val="1504583718"/>
                    </a:ext>
                  </a:extLst>
                </a:gridCol>
                <a:gridCol w="3097430">
                  <a:extLst>
                    <a:ext uri="{9D8B030D-6E8A-4147-A177-3AD203B41FA5}">
                      <a16:colId xmlns:a16="http://schemas.microsoft.com/office/drawing/2014/main" val="2923014378"/>
                    </a:ext>
                  </a:extLst>
                </a:gridCol>
              </a:tblGrid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332170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경기도내 시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군</a:t>
                      </a:r>
                      <a:r>
                        <a:rPr lang="en-US" altLang="ko-KR" sz="1600" dirty="0"/>
                        <a:t>) </a:t>
                      </a:r>
                      <a:r>
                        <a:rPr lang="ko-KR" altLang="en-US" sz="1600" dirty="0"/>
                        <a:t>선택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Ex)</a:t>
                      </a:r>
                      <a:r>
                        <a:rPr lang="ko-KR" altLang="en-US" sz="1600" dirty="0"/>
                        <a:t>안양시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시흥시 등등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014638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병원종류선택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Ex)</a:t>
                      </a:r>
                      <a:r>
                        <a:rPr lang="ko-KR" altLang="en-US" sz="1600" dirty="0"/>
                        <a:t>한방병원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종합병원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요양병원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74021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진료과선택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Ex)</a:t>
                      </a:r>
                      <a:r>
                        <a:rPr lang="ko-KR" altLang="en-US" sz="1600" dirty="0"/>
                        <a:t>치과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내과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피부과 등등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591409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해당하는 병원 출력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826237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어디병원 로고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782911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메일보내기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860081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네이버</a:t>
                      </a:r>
                      <a:r>
                        <a:rPr lang="en-US" altLang="ko-KR" sz="1600" dirty="0"/>
                        <a:t>API</a:t>
                      </a:r>
                      <a:r>
                        <a:rPr lang="ko-KR" altLang="en-US" sz="1600" dirty="0"/>
                        <a:t>를 이용한 지도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429976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해당병원 정보출력</a:t>
                      </a:r>
                      <a:endParaRPr lang="en-US" altLang="ko-KR" sz="16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Ex)</a:t>
                      </a:r>
                      <a:r>
                        <a:rPr lang="ko-KR" altLang="en-US" sz="1600" dirty="0"/>
                        <a:t>위치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입원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실수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전화번호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612934"/>
                  </a:ext>
                </a:extLst>
              </a:tr>
            </a:tbl>
          </a:graphicData>
        </a:graphic>
      </p:graphicFrame>
      <p:grpSp>
        <p:nvGrpSpPr>
          <p:cNvPr id="27" name="그룹 26">
            <a:extLst>
              <a:ext uri="{FF2B5EF4-FFF2-40B4-BE49-F238E27FC236}">
                <a16:creationId xmlns:a16="http://schemas.microsoft.com/office/drawing/2014/main" id="{ACCE95B9-93A1-A86A-2E0B-94672181FF89}"/>
              </a:ext>
            </a:extLst>
          </p:cNvPr>
          <p:cNvGrpSpPr/>
          <p:nvPr/>
        </p:nvGrpSpPr>
        <p:grpSpPr>
          <a:xfrm>
            <a:off x="823667" y="1329972"/>
            <a:ext cx="6668360" cy="5099102"/>
            <a:chOff x="2761819" y="1329972"/>
            <a:chExt cx="6668360" cy="5099102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DD3F0AB-AFB2-3719-1433-2D2E1B16857D}"/>
                </a:ext>
              </a:extLst>
            </p:cNvPr>
            <p:cNvGrpSpPr/>
            <p:nvPr/>
          </p:nvGrpSpPr>
          <p:grpSpPr>
            <a:xfrm>
              <a:off x="2761819" y="1329972"/>
              <a:ext cx="6668360" cy="5099102"/>
              <a:chOff x="2761819" y="1329972"/>
              <a:chExt cx="6668360" cy="5099102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AD9C0211-4B63-7DCC-D426-1B646679F5C4}"/>
                  </a:ext>
                </a:extLst>
              </p:cNvPr>
              <p:cNvGrpSpPr/>
              <p:nvPr/>
            </p:nvGrpSpPr>
            <p:grpSpPr>
              <a:xfrm>
                <a:off x="2761819" y="1329972"/>
                <a:ext cx="6668360" cy="5099102"/>
                <a:chOff x="2270546" y="1261168"/>
                <a:chExt cx="6668360" cy="5099102"/>
              </a:xfrm>
            </p:grpSpPr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811E2C1C-8D9E-5437-EDC0-46272967A21C}"/>
                    </a:ext>
                  </a:extLst>
                </p:cNvPr>
                <p:cNvSpPr/>
                <p:nvPr/>
              </p:nvSpPr>
              <p:spPr>
                <a:xfrm>
                  <a:off x="2270546" y="1261168"/>
                  <a:ext cx="6668360" cy="5099102"/>
                </a:xfrm>
                <a:prstGeom prst="rec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8C2A1730-9FD1-7DCC-1BBF-6DA1822564C8}"/>
                    </a:ext>
                  </a:extLst>
                </p:cNvPr>
                <p:cNvSpPr/>
                <p:nvPr/>
              </p:nvSpPr>
              <p:spPr>
                <a:xfrm>
                  <a:off x="2825535" y="1494253"/>
                  <a:ext cx="2623092" cy="50792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시</a:t>
                  </a:r>
                  <a:r>
                    <a:rPr lang="en-US" altLang="ko-KR" dirty="0"/>
                    <a:t>(</a:t>
                  </a:r>
                  <a:r>
                    <a:rPr lang="ko-KR" altLang="en-US" dirty="0"/>
                    <a:t>군</a:t>
                  </a:r>
                  <a:r>
                    <a:rPr lang="en-US" altLang="ko-KR" dirty="0"/>
                    <a:t>) </a:t>
                  </a:r>
                  <a:r>
                    <a:rPr lang="ko-KR" altLang="en-US" dirty="0"/>
                    <a:t>선택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B573886-9D80-DB92-E793-E4E33E108A57}"/>
                    </a:ext>
                  </a:extLst>
                </p:cNvPr>
                <p:cNvSpPr/>
                <p:nvPr/>
              </p:nvSpPr>
              <p:spPr>
                <a:xfrm>
                  <a:off x="2825535" y="2891956"/>
                  <a:ext cx="2623092" cy="50792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진료과목내용정보</a:t>
                  </a:r>
                </a:p>
              </p:txBody>
            </p: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C8587C20-C9A1-BF50-0C84-F28FA111D0B0}"/>
                    </a:ext>
                  </a:extLst>
                </p:cNvPr>
                <p:cNvGrpSpPr/>
                <p:nvPr/>
              </p:nvGrpSpPr>
              <p:grpSpPr>
                <a:xfrm>
                  <a:off x="2825535" y="3560426"/>
                  <a:ext cx="5555515" cy="2628000"/>
                  <a:chOff x="2955294" y="3508877"/>
                  <a:chExt cx="5555515" cy="2628000"/>
                </a:xfrm>
              </p:grpSpPr>
              <p:sp>
                <p:nvSpPr>
                  <p:cNvPr id="19" name="직사각형 18">
                    <a:extLst>
                      <a:ext uri="{FF2B5EF4-FFF2-40B4-BE49-F238E27FC236}">
                        <a16:creationId xmlns:a16="http://schemas.microsoft.com/office/drawing/2014/main" id="{41409BCD-1FB9-4EA4-EC82-FF3EC8D5AC62}"/>
                      </a:ext>
                    </a:extLst>
                  </p:cNvPr>
                  <p:cNvSpPr/>
                  <p:nvPr/>
                </p:nvSpPr>
                <p:spPr>
                  <a:xfrm>
                    <a:off x="2955294" y="3508877"/>
                    <a:ext cx="2628000" cy="2628000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/>
                      <a:t>리스트</a:t>
                    </a:r>
                  </a:p>
                </p:txBody>
              </p:sp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A40C27C8-AF5A-CBBF-AA06-4AAD122E7076}"/>
                      </a:ext>
                    </a:extLst>
                  </p:cNvPr>
                  <p:cNvSpPr/>
                  <p:nvPr/>
                </p:nvSpPr>
                <p:spPr>
                  <a:xfrm>
                    <a:off x="5882809" y="3508877"/>
                    <a:ext cx="2628000" cy="2628000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/>
                      <a:t>정보</a:t>
                    </a:r>
                  </a:p>
                </p:txBody>
              </p:sp>
            </p:grp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3D0F499E-B5D6-6D52-AFBA-AA14B134FA1E}"/>
                    </a:ext>
                  </a:extLst>
                </p:cNvPr>
                <p:cNvSpPr/>
                <p:nvPr/>
              </p:nvSpPr>
              <p:spPr>
                <a:xfrm>
                  <a:off x="7121050" y="2174630"/>
                  <a:ext cx="1260000" cy="1260000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지도</a:t>
                  </a: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6D7D28F4-3CED-76C1-AB00-51275E62CA62}"/>
                    </a:ext>
                  </a:extLst>
                </p:cNvPr>
                <p:cNvSpPr/>
                <p:nvPr/>
              </p:nvSpPr>
              <p:spPr>
                <a:xfrm>
                  <a:off x="5753050" y="2185866"/>
                  <a:ext cx="1260000" cy="1260000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이메일</a:t>
                  </a: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E0859A58-F285-C11B-FBC5-D0E9A63E295C}"/>
                    </a:ext>
                  </a:extLst>
                </p:cNvPr>
                <p:cNvSpPr/>
                <p:nvPr/>
              </p:nvSpPr>
              <p:spPr>
                <a:xfrm>
                  <a:off x="5753050" y="1491874"/>
                  <a:ext cx="2623092" cy="50792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로고</a:t>
                  </a:r>
                  <a:endParaRPr lang="en-US" altLang="ko-KR" dirty="0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369DC99E-62F5-2308-EA1A-20B31D5BE581}"/>
                    </a:ext>
                  </a:extLst>
                </p:cNvPr>
                <p:cNvSpPr/>
                <p:nvPr/>
              </p:nvSpPr>
              <p:spPr>
                <a:xfrm>
                  <a:off x="2825535" y="2223486"/>
                  <a:ext cx="2623092" cy="50792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병원종류</a:t>
                  </a:r>
                </a:p>
              </p:txBody>
            </p:sp>
          </p:grp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BC9F1831-DA70-92D8-FD1D-95EE6A7A60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2993" y="1458166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89FE4EA4-D112-EEA1-0D10-28E51123FD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452" y="2175871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36D3BBAD-20B3-5AD3-C273-8CC77E2C9F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2993" y="3553132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5D626588-9D2A-6178-2620-DDB691C3D9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0889" y="1456156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D2BCFAB2-EC13-CDED-C10E-493ACC3156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0889" y="2145446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46D5C9D3-7FE6-E356-2ACE-253A0B08A2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55869" y="2147242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7</a:t>
                </a:r>
                <a:endParaRPr lang="ko-KR" altLang="en-US" dirty="0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C01A3C22-D272-41A2-B853-A0CAE8EF54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0889" y="3572756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8</a:t>
                </a:r>
                <a:endParaRPr lang="ko-KR" altLang="en-US" dirty="0"/>
              </a:p>
            </p:txBody>
          </p:sp>
        </p:grp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6A8BC14-8F45-D09A-4DAE-26BD98AD1A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2993" y="2874684"/>
              <a:ext cx="324000" cy="32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272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08089" y="525877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UI</a:t>
            </a: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</a:rPr>
              <a:t>비율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F1A4B56-FC2E-95FA-3645-1CF3986AAB51}"/>
              </a:ext>
            </a:extLst>
          </p:cNvPr>
          <p:cNvGrpSpPr/>
          <p:nvPr/>
        </p:nvGrpSpPr>
        <p:grpSpPr>
          <a:xfrm>
            <a:off x="2316561" y="1218626"/>
            <a:ext cx="6622345" cy="5020919"/>
            <a:chOff x="2409628" y="1215011"/>
            <a:chExt cx="6622345" cy="502091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FEB43C4-8C9F-24C9-35B7-1306EBFBCA7C}"/>
                </a:ext>
              </a:extLst>
            </p:cNvPr>
            <p:cNvSpPr/>
            <p:nvPr/>
          </p:nvSpPr>
          <p:spPr>
            <a:xfrm>
              <a:off x="3216000" y="1269000"/>
              <a:ext cx="5760000" cy="4320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A8D087E7-4C43-5028-D22C-7F4386A69669}"/>
                </a:ext>
              </a:extLst>
            </p:cNvPr>
            <p:cNvCxnSpPr/>
            <p:nvPr/>
          </p:nvCxnSpPr>
          <p:spPr>
            <a:xfrm>
              <a:off x="2974206" y="1269000"/>
              <a:ext cx="0" cy="432000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DBC99F32-02CB-8B91-BB0D-7DD06FB94D2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6000" y="2984192"/>
              <a:ext cx="0" cy="576000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1E5DE5-97BE-11CD-6365-BA0BB1DBE18C}"/>
                </a:ext>
              </a:extLst>
            </p:cNvPr>
            <p:cNvSpPr txBox="1"/>
            <p:nvPr/>
          </p:nvSpPr>
          <p:spPr>
            <a:xfrm>
              <a:off x="2409628" y="324433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600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6E33620-70C7-9C6D-49C5-E0457E781D10}"/>
                </a:ext>
              </a:extLst>
            </p:cNvPr>
            <p:cNvSpPr txBox="1"/>
            <p:nvPr/>
          </p:nvSpPr>
          <p:spPr>
            <a:xfrm>
              <a:off x="5813711" y="5866598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800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7CBBF5F-1C1E-A3FC-C293-CC2D0EEAFE9E}"/>
                </a:ext>
              </a:extLst>
            </p:cNvPr>
            <p:cNvSpPr/>
            <p:nvPr/>
          </p:nvSpPr>
          <p:spPr>
            <a:xfrm>
              <a:off x="3320055" y="1482702"/>
              <a:ext cx="2664000" cy="504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시</a:t>
              </a:r>
              <a:r>
                <a:rPr lang="en-US" altLang="ko-KR" dirty="0"/>
                <a:t>(</a:t>
              </a:r>
              <a:r>
                <a:rPr lang="ko-KR" altLang="en-US" dirty="0"/>
                <a:t>군</a:t>
              </a:r>
              <a:r>
                <a:rPr lang="en-US" altLang="ko-KR" dirty="0"/>
                <a:t>) </a:t>
              </a:r>
              <a:r>
                <a:rPr lang="ko-KR" altLang="en-US" dirty="0"/>
                <a:t>선택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2AB7A8-A718-7764-816C-3E63C61E8C6B}"/>
                </a:ext>
              </a:extLst>
            </p:cNvPr>
            <p:cNvSpPr/>
            <p:nvPr/>
          </p:nvSpPr>
          <p:spPr>
            <a:xfrm>
              <a:off x="3320055" y="2858488"/>
              <a:ext cx="2664000" cy="504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진료과목내용정보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6276C68-94FF-3903-7279-B4D2B0BBACA1}"/>
                </a:ext>
              </a:extLst>
            </p:cNvPr>
            <p:cNvSpPr/>
            <p:nvPr/>
          </p:nvSpPr>
          <p:spPr>
            <a:xfrm>
              <a:off x="7643239" y="2166703"/>
              <a:ext cx="1224000" cy="1224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지도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F68C77F-4236-7184-0596-77C29F78938E}"/>
                </a:ext>
              </a:extLst>
            </p:cNvPr>
            <p:cNvSpPr/>
            <p:nvPr/>
          </p:nvSpPr>
          <p:spPr>
            <a:xfrm>
              <a:off x="6207947" y="2174106"/>
              <a:ext cx="1224000" cy="1224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이메일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0544695-1538-43DB-15F4-917C1B412DC2}"/>
                </a:ext>
              </a:extLst>
            </p:cNvPr>
            <p:cNvSpPr/>
            <p:nvPr/>
          </p:nvSpPr>
          <p:spPr>
            <a:xfrm>
              <a:off x="6200055" y="1482702"/>
              <a:ext cx="2664000" cy="504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로고</a:t>
              </a:r>
              <a:endParaRPr lang="en-US" altLang="ko-KR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9BC2BCB-AF37-A6A6-97A2-27FB735973FB}"/>
                </a:ext>
              </a:extLst>
            </p:cNvPr>
            <p:cNvSpPr/>
            <p:nvPr/>
          </p:nvSpPr>
          <p:spPr>
            <a:xfrm>
              <a:off x="3320055" y="2172114"/>
              <a:ext cx="2664000" cy="504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병원종류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9B91C6B-F135-B402-3668-FFF698A8FAFC}"/>
                </a:ext>
              </a:extLst>
            </p:cNvPr>
            <p:cNvSpPr/>
            <p:nvPr/>
          </p:nvSpPr>
          <p:spPr>
            <a:xfrm>
              <a:off x="3327945" y="3544862"/>
              <a:ext cx="2664000" cy="18288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리스트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62277E5-1FF9-8A7A-C717-4574A7334B6D}"/>
                </a:ext>
              </a:extLst>
            </p:cNvPr>
            <p:cNvSpPr/>
            <p:nvPr/>
          </p:nvSpPr>
          <p:spPr>
            <a:xfrm>
              <a:off x="6200055" y="3544862"/>
              <a:ext cx="2664000" cy="18288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정보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918781-850C-A959-ABD2-088A35C90F73}"/>
                </a:ext>
              </a:extLst>
            </p:cNvPr>
            <p:cNvSpPr txBox="1"/>
            <p:nvPr/>
          </p:nvSpPr>
          <p:spPr>
            <a:xfrm>
              <a:off x="5886527" y="5302050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30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EAB7E4-83FB-1978-A840-396E6EA1884F}"/>
                </a:ext>
              </a:extLst>
            </p:cNvPr>
            <p:cNvSpPr txBox="1"/>
            <p:nvPr/>
          </p:nvSpPr>
          <p:spPr>
            <a:xfrm>
              <a:off x="3309692" y="1550036"/>
              <a:ext cx="458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E822C2-6FBD-7E08-2F9D-4013F3A39469}"/>
                </a:ext>
              </a:extLst>
            </p:cNvPr>
            <p:cNvSpPr txBox="1"/>
            <p:nvPr/>
          </p:nvSpPr>
          <p:spPr>
            <a:xfrm>
              <a:off x="6473792" y="2925822"/>
              <a:ext cx="564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170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DCD5F5-DA08-FBD0-57C8-68B3DE57A292}"/>
                </a:ext>
              </a:extLst>
            </p:cNvPr>
            <p:cNvSpPr txBox="1"/>
            <p:nvPr/>
          </p:nvSpPr>
          <p:spPr>
            <a:xfrm>
              <a:off x="4377656" y="495197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370</a:t>
              </a: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E351C0ED-61E9-B140-BA4B-789597A625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52055" y="3989308"/>
              <a:ext cx="0" cy="2664000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F3184E88-EFE6-C4BC-1885-6E9F8DB140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32055" y="3989308"/>
              <a:ext cx="0" cy="2664000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6E39B4-CA2B-55BB-B20D-7821C7F39773}"/>
                </a:ext>
              </a:extLst>
            </p:cNvPr>
            <p:cNvSpPr txBox="1"/>
            <p:nvPr/>
          </p:nvSpPr>
          <p:spPr>
            <a:xfrm>
              <a:off x="7249766" y="495626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370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A2DE4BD8-ED59-FD3E-C8C3-73962D543B1A}"/>
                </a:ext>
              </a:extLst>
            </p:cNvPr>
            <p:cNvCxnSpPr>
              <a:cxnSpLocks/>
            </p:cNvCxnSpPr>
            <p:nvPr/>
          </p:nvCxnSpPr>
          <p:spPr>
            <a:xfrm>
              <a:off x="8742822" y="3544862"/>
              <a:ext cx="0" cy="1828800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7F4FFB1-3B05-F052-9CC5-625B57154F92}"/>
                </a:ext>
              </a:extLst>
            </p:cNvPr>
            <p:cNvSpPr txBox="1"/>
            <p:nvPr/>
          </p:nvSpPr>
          <p:spPr>
            <a:xfrm>
              <a:off x="8178244" y="4248419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254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A802C88-80BD-9561-A56E-A0AE623B67C4}"/>
                </a:ext>
              </a:extLst>
            </p:cNvPr>
            <p:cNvCxnSpPr>
              <a:cxnSpLocks/>
            </p:cNvCxnSpPr>
            <p:nvPr/>
          </p:nvCxnSpPr>
          <p:spPr>
            <a:xfrm>
              <a:off x="3740772" y="1482702"/>
              <a:ext cx="0" cy="504000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B0CD3AD0-123C-69EF-49AA-014B2C1A0E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60732" y="232785"/>
              <a:ext cx="0" cy="2664000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2865E1E-BAF9-901C-C94B-5B3B9AB528F1}"/>
                </a:ext>
              </a:extLst>
            </p:cNvPr>
            <p:cNvSpPr txBox="1"/>
            <p:nvPr/>
          </p:nvSpPr>
          <p:spPr>
            <a:xfrm>
              <a:off x="4369766" y="121501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370</a:t>
              </a: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3E0C2E4A-4307-BE82-AAB7-FBA802C4D3D4}"/>
                </a:ext>
              </a:extLst>
            </p:cNvPr>
            <p:cNvCxnSpPr>
              <a:cxnSpLocks/>
            </p:cNvCxnSpPr>
            <p:nvPr/>
          </p:nvCxnSpPr>
          <p:spPr>
            <a:xfrm>
              <a:off x="6276689" y="2166703"/>
              <a:ext cx="0" cy="1224000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0F39788-5356-359F-E0AC-07D50BB393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19947" y="2632334"/>
              <a:ext cx="0" cy="1224000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13881CB-E1ED-3EE0-71E9-97FD07882355}"/>
                </a:ext>
              </a:extLst>
            </p:cNvPr>
            <p:cNvSpPr txBox="1"/>
            <p:nvPr/>
          </p:nvSpPr>
          <p:spPr>
            <a:xfrm>
              <a:off x="6255369" y="2261894"/>
              <a:ext cx="564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170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6C5E6E57-30DD-BCE3-C756-0F138F2D7F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1945" y="5106210"/>
              <a:ext cx="208110" cy="0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8EA3957-6CBD-1E86-6CB6-013A69C90CFC}"/>
                </a:ext>
              </a:extLst>
            </p:cNvPr>
            <p:cNvSpPr txBox="1"/>
            <p:nvPr/>
          </p:nvSpPr>
          <p:spPr>
            <a:xfrm>
              <a:off x="8619681" y="5302050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CE11CF2-7764-D6FD-691C-3559B48AFBDF}"/>
                </a:ext>
              </a:extLst>
            </p:cNvPr>
            <p:cNvSpPr txBox="1"/>
            <p:nvPr/>
          </p:nvSpPr>
          <p:spPr>
            <a:xfrm>
              <a:off x="3153373" y="5293215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B4C42C4-BFDC-3743-5226-D37D30B97274}"/>
                </a:ext>
              </a:extLst>
            </p:cNvPr>
            <p:cNvSpPr txBox="1"/>
            <p:nvPr/>
          </p:nvSpPr>
          <p:spPr>
            <a:xfrm>
              <a:off x="4196505" y="3315175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13.6</a:t>
              </a: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18383FC7-4761-972F-E4D1-5A38C5D58A2C}"/>
                </a:ext>
              </a:extLst>
            </p:cNvPr>
            <p:cNvCxnSpPr>
              <a:cxnSpLocks/>
              <a:stCxn id="24" idx="2"/>
              <a:endCxn id="29" idx="0"/>
            </p:cNvCxnSpPr>
            <p:nvPr/>
          </p:nvCxnSpPr>
          <p:spPr>
            <a:xfrm>
              <a:off x="4652055" y="3362488"/>
              <a:ext cx="7890" cy="182374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828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855313" y="37535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</a:rPr>
              <a:t>사용할 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API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1E944E5-C17D-7170-D23D-069A46D29DE2}"/>
              </a:ext>
            </a:extLst>
          </p:cNvPr>
          <p:cNvGrpSpPr/>
          <p:nvPr/>
        </p:nvGrpSpPr>
        <p:grpSpPr>
          <a:xfrm>
            <a:off x="2418811" y="2058012"/>
            <a:ext cx="7354377" cy="3235717"/>
            <a:chOff x="937223" y="1953252"/>
            <a:chExt cx="7354377" cy="323571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F0130C1-EEAD-155A-C6B0-C4DFA753C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7223" y="1953252"/>
              <a:ext cx="4729164" cy="2243138"/>
            </a:xfrm>
            <a:prstGeom prst="rect">
              <a:avLst/>
            </a:prstGeom>
          </p:spPr>
        </p:pic>
        <p:pic>
          <p:nvPicPr>
            <p:cNvPr id="1026" name="Picture 2" descr="네이버 지도 - Naver Map을 위한 Android - Uptodown에서 APK를 다운로드하세요">
              <a:extLst>
                <a:ext uri="{FF2B5EF4-FFF2-40B4-BE49-F238E27FC236}">
                  <a16:creationId xmlns:a16="http://schemas.microsoft.com/office/drawing/2014/main" id="{7B3707FB-A714-ABE6-B648-37C366485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8463" y="1953253"/>
              <a:ext cx="2243137" cy="2243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C69C703-B7FC-5476-D323-24BB25DD3A86}"/>
                </a:ext>
              </a:extLst>
            </p:cNvPr>
            <p:cNvSpPr txBox="1"/>
            <p:nvPr/>
          </p:nvSpPr>
          <p:spPr>
            <a:xfrm>
              <a:off x="937223" y="4357972"/>
              <a:ext cx="47291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ysClr val="windowText" lastClr="000000"/>
                  </a:solidFill>
                </a:rPr>
                <a:t>경기도 데이터 드림에 있는 경기도내 있는 모든 병원 데이터 현황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r>
                <a:rPr lang="ko-KR" altLang="en-US" sz="1100" dirty="0">
                  <a:hlinkClick r:id="rId4"/>
                </a:rPr>
                <a:t>경기도 병원 현황 </a:t>
              </a:r>
              <a:r>
                <a:rPr lang="en-US" altLang="ko-KR" sz="1100" dirty="0">
                  <a:hlinkClick r:id="rId4"/>
                </a:rPr>
                <a:t>| </a:t>
              </a:r>
              <a:r>
                <a:rPr lang="ko-KR" altLang="en-US" sz="1100" dirty="0" err="1">
                  <a:hlinkClick r:id="rId4"/>
                </a:rPr>
                <a:t>공공데이터포털</a:t>
              </a:r>
              <a:r>
                <a:rPr lang="ko-KR" altLang="en-US" sz="1100" dirty="0">
                  <a:hlinkClick r:id="rId4"/>
                </a:rPr>
                <a:t> </a:t>
              </a:r>
              <a:r>
                <a:rPr lang="en-US" altLang="ko-KR" sz="1100" dirty="0">
                  <a:hlinkClick r:id="rId4"/>
                </a:rPr>
                <a:t>(data.go.kr)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D1DA17-D3B8-22EB-D4BF-09AFBE14F515}"/>
                </a:ext>
              </a:extLst>
            </p:cNvPr>
            <p:cNvSpPr txBox="1"/>
            <p:nvPr/>
          </p:nvSpPr>
          <p:spPr>
            <a:xfrm>
              <a:off x="6048463" y="4311806"/>
              <a:ext cx="2243137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ysClr val="windowText" lastClr="000000"/>
                  </a:solidFill>
                </a:rPr>
                <a:t>네이버지도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API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이용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r>
                <a:rPr lang="en-US" altLang="ko-KR" sz="1100" dirty="0">
                  <a:hlinkClick r:id="rId5"/>
                </a:rPr>
                <a:t>Maps - Application Services - NAVER Cloud Platform </a:t>
              </a:r>
              <a:r>
                <a:rPr lang="ko-KR" altLang="en-US" sz="1100" dirty="0">
                  <a:hlinkClick r:id="rId5"/>
                </a:rPr>
                <a:t>네이버 클라우드 플랫폼 </a:t>
              </a:r>
              <a:r>
                <a:rPr lang="en-US" altLang="ko-KR" sz="1100" dirty="0">
                  <a:hlinkClick r:id="rId5"/>
                </a:rPr>
                <a:t>(ncloud.com)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326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</a:rPr>
              <a:t>개발계획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000" dirty="0" err="1">
                <a:solidFill>
                  <a:srgbClr val="44546A">
                    <a:lumMod val="75000"/>
                  </a:srgbClr>
                </a:solidFill>
              </a:rPr>
              <a:t>Todo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), Done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D51DF16-2B37-9048-51E1-C87D88F38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279335"/>
              </p:ext>
            </p:extLst>
          </p:nvPr>
        </p:nvGraphicFramePr>
        <p:xfrm>
          <a:off x="1984463" y="1996440"/>
          <a:ext cx="8127999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6328">
                  <a:extLst>
                    <a:ext uri="{9D8B030D-6E8A-4147-A177-3AD203B41FA5}">
                      <a16:colId xmlns:a16="http://schemas.microsoft.com/office/drawing/2014/main" val="3234650460"/>
                    </a:ext>
                  </a:extLst>
                </a:gridCol>
                <a:gridCol w="4582338">
                  <a:extLst>
                    <a:ext uri="{9D8B030D-6E8A-4147-A177-3AD203B41FA5}">
                      <a16:colId xmlns:a16="http://schemas.microsoft.com/office/drawing/2014/main" val="42898900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49135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Todo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Done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87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PPT</a:t>
                      </a:r>
                      <a:r>
                        <a:rPr lang="ko-KR" altLang="en-US" dirty="0"/>
                        <a:t>문서 작성</a:t>
                      </a:r>
                      <a:r>
                        <a:rPr lang="en-US" altLang="ko-KR" dirty="0"/>
                        <a:t>, Open API </a:t>
                      </a:r>
                      <a:r>
                        <a:rPr lang="ko-KR" altLang="en-US" dirty="0"/>
                        <a:t>선정</a:t>
                      </a:r>
                      <a:r>
                        <a:rPr lang="en-US" altLang="ko-KR" dirty="0"/>
                        <a:t>, Git</a:t>
                      </a:r>
                      <a:r>
                        <a:rPr lang="ko-KR" altLang="en-US" dirty="0"/>
                        <a:t>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공공데이터 포털 이용 </a:t>
                      </a:r>
                      <a:r>
                        <a:rPr lang="en-US" altLang="ko-KR" dirty="0"/>
                        <a:t>Open API </a:t>
                      </a:r>
                      <a:r>
                        <a:rPr lang="ko-KR" altLang="en-US" dirty="0"/>
                        <a:t>수집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기획발표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로고제작</a:t>
                      </a:r>
                      <a:r>
                        <a:rPr lang="en-US" altLang="ko-KR" dirty="0"/>
                        <a:t>,UI</a:t>
                      </a:r>
                      <a:r>
                        <a:rPr lang="ko-KR" altLang="en-US" dirty="0"/>
                        <a:t>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24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Open API </a:t>
                      </a:r>
                      <a:r>
                        <a:rPr lang="ko-KR" altLang="en-US" dirty="0"/>
                        <a:t>연동 연동데이터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6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중간발표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메일연동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지도연동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85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텔레그램</a:t>
                      </a:r>
                      <a:r>
                        <a:rPr lang="ko-KR" altLang="en-US" dirty="0"/>
                        <a:t> 봇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59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보안 최종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792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98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855313" y="37535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Tic-Tac-Toe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2834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034166" y="3388825"/>
            <a:ext cx="6123667" cy="1861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800" b="1" dirty="0">
                <a:solidFill>
                  <a:schemeClr val="tx2">
                    <a:lumMod val="7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55947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4465</TotalTime>
  <Words>287</Words>
  <Application>Microsoft Office PowerPoint</Application>
  <PresentationFormat>와이드스크린</PresentationFormat>
  <Paragraphs>115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강경천(2016182046)</cp:lastModifiedBy>
  <cp:revision>688</cp:revision>
  <dcterms:created xsi:type="dcterms:W3CDTF">2018-08-02T07:05:36Z</dcterms:created>
  <dcterms:modified xsi:type="dcterms:W3CDTF">2022-05-10T07:50:46Z</dcterms:modified>
</cp:coreProperties>
</file>