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669" r:id="rId2"/>
    <p:sldId id="670" r:id="rId3"/>
    <p:sldId id="675" r:id="rId4"/>
    <p:sldId id="671" r:id="rId5"/>
    <p:sldId id="672" r:id="rId6"/>
    <p:sldId id="674" r:id="rId7"/>
    <p:sldId id="682" r:id="rId8"/>
    <p:sldId id="683" r:id="rId9"/>
    <p:sldId id="681" r:id="rId10"/>
  </p:sldIdLst>
  <p:sldSz cx="12192000" cy="6858000"/>
  <p:notesSz cx="6858000" cy="9144000"/>
  <p:embeddedFontLst>
    <p:embeddedFont>
      <p:font typeface="나눔스퀘어" panose="020B0600000101010101" pitchFamily="50" charset="-127"/>
      <p:regular r:id="rId12"/>
    </p:embeddedFont>
    <p:embeddedFont>
      <p:font typeface="나눔스퀘어 Extra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6E6E6"/>
    <a:srgbClr val="5B9BD5"/>
    <a:srgbClr val="39A999"/>
    <a:srgbClr val="F9AD67"/>
    <a:srgbClr val="FBC392"/>
    <a:srgbClr val="ECC19C"/>
    <a:srgbClr val="F78B15"/>
    <a:srgbClr val="59C7B6"/>
    <a:srgbClr val="E5A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9" autoAdjust="0"/>
    <p:restoredTop sz="94660"/>
  </p:normalViewPr>
  <p:slideViewPr>
    <p:cSldViewPr snapToGrid="0">
      <p:cViewPr>
        <p:scale>
          <a:sx n="75" d="100"/>
          <a:sy n="75" d="100"/>
        </p:scale>
        <p:origin x="2070" y="85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loud.com/product/applicationService/maps" TargetMode="External"/><Relationship Id="rId4" Type="http://schemas.openxmlformats.org/officeDocument/2006/relationships/hyperlink" Target="https://www.data.go.kr/data/15056746/openapi.do?recommendDataYn=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82538" y="4672798"/>
            <a:ext cx="6123667" cy="55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언어 기획발표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0875D1-7997-EC86-1687-47A678763113}"/>
              </a:ext>
            </a:extLst>
          </p:cNvPr>
          <p:cNvGrpSpPr/>
          <p:nvPr/>
        </p:nvGrpSpPr>
        <p:grpSpPr>
          <a:xfrm>
            <a:off x="3178143" y="5446086"/>
            <a:ext cx="5928062" cy="778901"/>
            <a:chOff x="3222263" y="5353353"/>
            <a:chExt cx="5928062" cy="778901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222263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271894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2016182046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321525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강경천</a:t>
              </a:r>
            </a:p>
          </p:txBody>
        </p:sp>
        <p:sp>
          <p:nvSpPr>
            <p:cNvPr id="31" name="모서리가 둥근 직사각형 63">
              <a:extLst>
                <a:ext uri="{FF2B5EF4-FFF2-40B4-BE49-F238E27FC236}">
                  <a16:creationId xmlns:a16="http://schemas.microsoft.com/office/drawing/2014/main" id="{D64F87EA-4AFB-403D-7BE1-6D19B692FF65}"/>
                </a:ext>
              </a:extLst>
            </p:cNvPr>
            <p:cNvSpPr/>
            <p:nvPr/>
          </p:nvSpPr>
          <p:spPr>
            <a:xfrm>
              <a:off x="3222263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</a:t>
              </a:r>
            </a:p>
          </p:txBody>
        </p:sp>
        <p:sp>
          <p:nvSpPr>
            <p:cNvPr id="32" name="모서리가 둥근 직사각형 64">
              <a:extLst>
                <a:ext uri="{FF2B5EF4-FFF2-40B4-BE49-F238E27FC236}">
                  <a16:creationId xmlns:a16="http://schemas.microsoft.com/office/drawing/2014/main" id="{6F6B17B6-966D-EC4A-79EC-08F4D8173223}"/>
                </a:ext>
              </a:extLst>
            </p:cNvPr>
            <p:cNvSpPr/>
            <p:nvPr/>
          </p:nvSpPr>
          <p:spPr>
            <a:xfrm>
              <a:off x="5271894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2019180025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모서리가 둥근 직사각형 65">
              <a:extLst>
                <a:ext uri="{FF2B5EF4-FFF2-40B4-BE49-F238E27FC236}">
                  <a16:creationId xmlns:a16="http://schemas.microsoft.com/office/drawing/2014/main" id="{6FCC4230-E1B3-30C6-15B6-32C25F65B871}"/>
                </a:ext>
              </a:extLst>
            </p:cNvPr>
            <p:cNvSpPr/>
            <p:nvPr/>
          </p:nvSpPr>
          <p:spPr>
            <a:xfrm>
              <a:off x="7321525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우정연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A9851B5-1B79-D1FA-60CF-34163794A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34269" r="8071" b="46755"/>
          <a:stretch/>
        </p:blipFill>
        <p:spPr>
          <a:xfrm>
            <a:off x="3656000" y="3955512"/>
            <a:ext cx="4880000" cy="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24256" y="364717"/>
            <a:ext cx="6123667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 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984E3D3-95FE-778E-F637-67AE060B5668}"/>
              </a:ext>
            </a:extLst>
          </p:cNvPr>
          <p:cNvSpPr txBox="1"/>
          <p:nvPr/>
        </p:nvSpPr>
        <p:spPr>
          <a:xfrm>
            <a:off x="4143249" y="546579"/>
            <a:ext cx="684795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4EF885-AD51-C1D0-6A14-DBCE667826B5}"/>
              </a:ext>
            </a:extLst>
          </p:cNvPr>
          <p:cNvGrpSpPr>
            <a:grpSpLocks noChangeAspect="1"/>
          </p:cNvGrpSpPr>
          <p:nvPr/>
        </p:nvGrpSpPr>
        <p:grpSpPr>
          <a:xfrm>
            <a:off x="232752" y="1943089"/>
            <a:ext cx="11628000" cy="3286041"/>
            <a:chOff x="232752" y="1943056"/>
            <a:chExt cx="14133075" cy="399393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E122DB0-2066-FEB1-53F7-25605662791D}"/>
                </a:ext>
              </a:extLst>
            </p:cNvPr>
            <p:cNvGrpSpPr/>
            <p:nvPr/>
          </p:nvGrpSpPr>
          <p:grpSpPr>
            <a:xfrm>
              <a:off x="232752" y="1978890"/>
              <a:ext cx="4896195" cy="3958051"/>
              <a:chOff x="3612839" y="1755938"/>
              <a:chExt cx="4896195" cy="3958051"/>
            </a:xfrm>
          </p:grpSpPr>
          <p:grpSp>
            <p:nvGrpSpPr>
              <p:cNvPr id="34" name="그룹 33"/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3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6" name="Freeform 6"/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7" name="Freeform 7"/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" name="Freeform 8"/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" name="Freeform 9"/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" name="Freeform 10"/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" name="Freeform 11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5" name="Freeform 13"/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6" name="Freeform 14"/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7" name="Freeform 15"/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9" name="Freeform 16"/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20" name="Freeform 17"/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21" name="Freeform 18"/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31" name="Freeform 19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57" name="Freeform 13"/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32" name="그룹 31"/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4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4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58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7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8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9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6033373" y="2381830"/>
                <a:ext cx="2475661" cy="37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프로그램소개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621160" y="4753337"/>
                <a:ext cx="1490215" cy="37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사용할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API</a:t>
                </a:r>
                <a:endParaRPr lang="en-US" altLang="ko-KR" sz="1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EFA6129-6184-C615-6714-9B9ECC11A144}"/>
                </a:ext>
              </a:extLst>
            </p:cNvPr>
            <p:cNvGrpSpPr/>
            <p:nvPr/>
          </p:nvGrpSpPr>
          <p:grpSpPr>
            <a:xfrm>
              <a:off x="4635525" y="1978942"/>
              <a:ext cx="4787811" cy="3958051"/>
              <a:chOff x="3378346" y="1755938"/>
              <a:chExt cx="4787811" cy="395805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F533D08-81C7-2453-48EB-6887DEE6A91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74" name="Group 4">
                  <a:extLst>
                    <a:ext uri="{FF2B5EF4-FFF2-40B4-BE49-F238E27FC236}">
                      <a16:creationId xmlns:a16="http://schemas.microsoft.com/office/drawing/2014/main" id="{544CF6D9-0CA5-AD5D-9587-578B113EA7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85" name="Freeform 6">
                    <a:extLst>
                      <a:ext uri="{FF2B5EF4-FFF2-40B4-BE49-F238E27FC236}">
                        <a16:creationId xmlns:a16="http://schemas.microsoft.com/office/drawing/2014/main" id="{3EB9105A-B51E-9D57-EB6A-F2A1888FE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6" name="Freeform 7">
                    <a:extLst>
                      <a:ext uri="{FF2B5EF4-FFF2-40B4-BE49-F238E27FC236}">
                        <a16:creationId xmlns:a16="http://schemas.microsoft.com/office/drawing/2014/main" id="{10DC2A92-0ACE-95F4-8B5B-BF7FE0E5D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7" name="Freeform 8">
                    <a:extLst>
                      <a:ext uri="{FF2B5EF4-FFF2-40B4-BE49-F238E27FC236}">
                        <a16:creationId xmlns:a16="http://schemas.microsoft.com/office/drawing/2014/main" id="{EB3AA3DA-CAD1-E3CC-59D9-E7AC3A845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8" name="Freeform 9">
                    <a:extLst>
                      <a:ext uri="{FF2B5EF4-FFF2-40B4-BE49-F238E27FC236}">
                        <a16:creationId xmlns:a16="http://schemas.microsoft.com/office/drawing/2014/main" id="{508C3E51-3114-F39B-FCCF-D435518998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9" name="Freeform 10">
                    <a:extLst>
                      <a:ext uri="{FF2B5EF4-FFF2-40B4-BE49-F238E27FC236}">
                        <a16:creationId xmlns:a16="http://schemas.microsoft.com/office/drawing/2014/main" id="{4CCEB683-C5ED-81EE-FBDA-83C61CD6F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0" name="Freeform 11">
                    <a:extLst>
                      <a:ext uri="{FF2B5EF4-FFF2-40B4-BE49-F238E27FC236}">
                        <a16:creationId xmlns:a16="http://schemas.microsoft.com/office/drawing/2014/main" id="{1FA8ED5E-9329-7495-F5FA-9883AAF86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1" name="Rectangle 12">
                    <a:extLst>
                      <a:ext uri="{FF2B5EF4-FFF2-40B4-BE49-F238E27FC236}">
                        <a16:creationId xmlns:a16="http://schemas.microsoft.com/office/drawing/2014/main" id="{AEF0FE8A-75C7-945B-4500-814839646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2" name="Freeform 13">
                    <a:extLst>
                      <a:ext uri="{FF2B5EF4-FFF2-40B4-BE49-F238E27FC236}">
                        <a16:creationId xmlns:a16="http://schemas.microsoft.com/office/drawing/2014/main" id="{90A5E885-50A3-7627-493E-B2DA647A5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3" name="Freeform 14">
                    <a:extLst>
                      <a:ext uri="{FF2B5EF4-FFF2-40B4-BE49-F238E27FC236}">
                        <a16:creationId xmlns:a16="http://schemas.microsoft.com/office/drawing/2014/main" id="{7DA6F96F-1A21-C22D-33AD-B3924B210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4" name="Freeform 15">
                    <a:extLst>
                      <a:ext uri="{FF2B5EF4-FFF2-40B4-BE49-F238E27FC236}">
                        <a16:creationId xmlns:a16="http://schemas.microsoft.com/office/drawing/2014/main" id="{1E8DC079-52E9-0439-9D49-F67C421BC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5" name="Freeform 16">
                    <a:extLst>
                      <a:ext uri="{FF2B5EF4-FFF2-40B4-BE49-F238E27FC236}">
                        <a16:creationId xmlns:a16="http://schemas.microsoft.com/office/drawing/2014/main" id="{A78AE2EB-85E7-DF1F-CB13-D039AF778E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2" name="Freeform 17">
                    <a:extLst>
                      <a:ext uri="{FF2B5EF4-FFF2-40B4-BE49-F238E27FC236}">
                        <a16:creationId xmlns:a16="http://schemas.microsoft.com/office/drawing/2014/main" id="{B6B67617-E812-730B-DB28-3D6696D78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3" name="Freeform 18">
                    <a:extLst>
                      <a:ext uri="{FF2B5EF4-FFF2-40B4-BE49-F238E27FC236}">
                        <a16:creationId xmlns:a16="http://schemas.microsoft.com/office/drawing/2014/main" id="{D6D02701-B4B9-0E4A-0385-3E18C66779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4" name="Freeform 19">
                    <a:extLst>
                      <a:ext uri="{FF2B5EF4-FFF2-40B4-BE49-F238E27FC236}">
                        <a16:creationId xmlns:a16="http://schemas.microsoft.com/office/drawing/2014/main" id="{3B5F277A-E812-3D1B-154B-4428129BA7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6838706-B5D7-67AB-03E9-980F8793B0CA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F363388C-9EEF-FC12-635D-D73D0DD40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5435F3F5-B445-0110-3274-BDD196D2ECE1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78" name="Freeform 6">
                      <a:extLst>
                        <a:ext uri="{FF2B5EF4-FFF2-40B4-BE49-F238E27FC236}">
                          <a16:creationId xmlns:a16="http://schemas.microsoft.com/office/drawing/2014/main" id="{16B03579-346E-26AD-0590-B43C3CF095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79" name="Freeform 7">
                      <a:extLst>
                        <a:ext uri="{FF2B5EF4-FFF2-40B4-BE49-F238E27FC236}">
                          <a16:creationId xmlns:a16="http://schemas.microsoft.com/office/drawing/2014/main" id="{565368F3-EB75-EA8A-C3F3-F57D97E8B0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0" name="Freeform 14">
                      <a:extLst>
                        <a:ext uri="{FF2B5EF4-FFF2-40B4-BE49-F238E27FC236}">
                          <a16:creationId xmlns:a16="http://schemas.microsoft.com/office/drawing/2014/main" id="{C006C5FD-7F06-741F-4A11-2AE7D8E6DD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1" name="Freeform 15">
                      <a:extLst>
                        <a:ext uri="{FF2B5EF4-FFF2-40B4-BE49-F238E27FC236}">
                          <a16:creationId xmlns:a16="http://schemas.microsoft.com/office/drawing/2014/main" id="{B0F9C1B0-6131-902A-E6A7-B69B93F842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2" name="Freeform 16">
                      <a:extLst>
                        <a:ext uri="{FF2B5EF4-FFF2-40B4-BE49-F238E27FC236}">
                          <a16:creationId xmlns:a16="http://schemas.microsoft.com/office/drawing/2014/main" id="{05B7044B-77B3-A0EA-4909-BAB5B9FD30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3" name="Freeform 17">
                      <a:extLst>
                        <a:ext uri="{FF2B5EF4-FFF2-40B4-BE49-F238E27FC236}">
                          <a16:creationId xmlns:a16="http://schemas.microsoft.com/office/drawing/2014/main" id="{9F568674-7468-B979-D02F-F22419436F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4" name="Freeform 18">
                      <a:extLst>
                        <a:ext uri="{FF2B5EF4-FFF2-40B4-BE49-F238E27FC236}">
                          <a16:creationId xmlns:a16="http://schemas.microsoft.com/office/drawing/2014/main" id="{0C0A7905-C0F8-746B-BE21-BE65271DF8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87A69D-3C0D-855B-A8AC-84ABF75A4564}"/>
                  </a:ext>
                </a:extLst>
              </p:cNvPr>
              <p:cNvSpPr txBox="1"/>
              <p:nvPr/>
            </p:nvSpPr>
            <p:spPr>
              <a:xfrm>
                <a:off x="6094150" y="2379576"/>
                <a:ext cx="2072007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2. UI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구성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7AB943-3563-40D5-EB5D-5B000AE199AD}"/>
                  </a:ext>
                </a:extLst>
              </p:cNvPr>
              <p:cNvSpPr txBox="1"/>
              <p:nvPr/>
            </p:nvSpPr>
            <p:spPr>
              <a:xfrm>
                <a:off x="3378346" y="4718330"/>
                <a:ext cx="2022588" cy="635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개발계획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</a:t>
                </a:r>
              </a:p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Done</a:t>
                </a: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2BC64F6-E27C-E9D2-FCA2-5AE13E1657DF}"/>
                </a:ext>
              </a:extLst>
            </p:cNvPr>
            <p:cNvGrpSpPr/>
            <p:nvPr/>
          </p:nvGrpSpPr>
          <p:grpSpPr>
            <a:xfrm>
              <a:off x="9703876" y="1943056"/>
              <a:ext cx="4661951" cy="3958051"/>
              <a:chOff x="3504206" y="1755938"/>
              <a:chExt cx="4661951" cy="3958051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8B93C6C-F3B1-DA32-6138-CF3D7FE630C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106" name="Group 4">
                  <a:extLst>
                    <a:ext uri="{FF2B5EF4-FFF2-40B4-BE49-F238E27FC236}">
                      <a16:creationId xmlns:a16="http://schemas.microsoft.com/office/drawing/2014/main" id="{E680E964-F3D0-838B-0764-627C345E38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117" name="Freeform 6">
                    <a:extLst>
                      <a:ext uri="{FF2B5EF4-FFF2-40B4-BE49-F238E27FC236}">
                        <a16:creationId xmlns:a16="http://schemas.microsoft.com/office/drawing/2014/main" id="{8F42FC9E-9A8A-F53F-236D-CB5892574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8" name="Freeform 7">
                    <a:extLst>
                      <a:ext uri="{FF2B5EF4-FFF2-40B4-BE49-F238E27FC236}">
                        <a16:creationId xmlns:a16="http://schemas.microsoft.com/office/drawing/2014/main" id="{63DC90C0-1572-2907-AC5E-84A41D247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9" name="Freeform 8">
                    <a:extLst>
                      <a:ext uri="{FF2B5EF4-FFF2-40B4-BE49-F238E27FC236}">
                        <a16:creationId xmlns:a16="http://schemas.microsoft.com/office/drawing/2014/main" id="{9226D299-2BC5-5731-30D8-300FAF1B3E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0" name="Freeform 9">
                    <a:extLst>
                      <a:ext uri="{FF2B5EF4-FFF2-40B4-BE49-F238E27FC236}">
                        <a16:creationId xmlns:a16="http://schemas.microsoft.com/office/drawing/2014/main" id="{3A2AA0A8-3A92-1835-4571-7BC26DB1C2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1" name="Freeform 10">
                    <a:extLst>
                      <a:ext uri="{FF2B5EF4-FFF2-40B4-BE49-F238E27FC236}">
                        <a16:creationId xmlns:a16="http://schemas.microsoft.com/office/drawing/2014/main" id="{774B513F-CCE7-0BD6-DD04-4870404F6A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2" name="Freeform 11">
                    <a:extLst>
                      <a:ext uri="{FF2B5EF4-FFF2-40B4-BE49-F238E27FC236}">
                        <a16:creationId xmlns:a16="http://schemas.microsoft.com/office/drawing/2014/main" id="{B0EE99CD-9C10-E3D3-00C6-682FBC4E41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3" name="Rectangle 12">
                    <a:extLst>
                      <a:ext uri="{FF2B5EF4-FFF2-40B4-BE49-F238E27FC236}">
                        <a16:creationId xmlns:a16="http://schemas.microsoft.com/office/drawing/2014/main" id="{D4290209-DD84-02F7-005D-508EBAE1C5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4" name="Freeform 13">
                    <a:extLst>
                      <a:ext uri="{FF2B5EF4-FFF2-40B4-BE49-F238E27FC236}">
                        <a16:creationId xmlns:a16="http://schemas.microsoft.com/office/drawing/2014/main" id="{0D64DD3A-CDD3-8CE7-96AD-BF79EAFC0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5" name="Freeform 14">
                    <a:extLst>
                      <a:ext uri="{FF2B5EF4-FFF2-40B4-BE49-F238E27FC236}">
                        <a16:creationId xmlns:a16="http://schemas.microsoft.com/office/drawing/2014/main" id="{B08AAE3A-E5BD-BE2E-E78A-CB36C5647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6" name="Freeform 15">
                    <a:extLst>
                      <a:ext uri="{FF2B5EF4-FFF2-40B4-BE49-F238E27FC236}">
                        <a16:creationId xmlns:a16="http://schemas.microsoft.com/office/drawing/2014/main" id="{8FF3159A-6150-B1A0-8BB6-DF544E82B6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7" name="Freeform 16">
                    <a:extLst>
                      <a:ext uri="{FF2B5EF4-FFF2-40B4-BE49-F238E27FC236}">
                        <a16:creationId xmlns:a16="http://schemas.microsoft.com/office/drawing/2014/main" id="{FA757B44-479C-A122-5752-8C34539E6D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8" name="Freeform 17">
                    <a:extLst>
                      <a:ext uri="{FF2B5EF4-FFF2-40B4-BE49-F238E27FC236}">
                        <a16:creationId xmlns:a16="http://schemas.microsoft.com/office/drawing/2014/main" id="{4803FC5B-A424-ED37-0C81-49A53C86E8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9" name="Freeform 18">
                    <a:extLst>
                      <a:ext uri="{FF2B5EF4-FFF2-40B4-BE49-F238E27FC236}">
                        <a16:creationId xmlns:a16="http://schemas.microsoft.com/office/drawing/2014/main" id="{514810FE-0DA5-0EC0-99D3-6F33797ED3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0" name="Freeform 19">
                    <a:extLst>
                      <a:ext uri="{FF2B5EF4-FFF2-40B4-BE49-F238E27FC236}">
                        <a16:creationId xmlns:a16="http://schemas.microsoft.com/office/drawing/2014/main" id="{BEF2D78D-0A74-E732-37FE-28BD3511C4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32439B50-AC81-65AF-C66F-E51FD8FC793F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108" name="Freeform 13">
                    <a:extLst>
                      <a:ext uri="{FF2B5EF4-FFF2-40B4-BE49-F238E27FC236}">
                        <a16:creationId xmlns:a16="http://schemas.microsoft.com/office/drawing/2014/main" id="{2A1A6400-46EA-BD62-C5B9-92988598CA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CB66A1A0-E7E8-70C8-4BA6-D7FCE232521C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110" name="Freeform 6">
                      <a:extLst>
                        <a:ext uri="{FF2B5EF4-FFF2-40B4-BE49-F238E27FC236}">
                          <a16:creationId xmlns:a16="http://schemas.microsoft.com/office/drawing/2014/main" id="{FBB70C21-D541-0AFA-03FD-AC73FA7A2FF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1" name="Freeform 7">
                      <a:extLst>
                        <a:ext uri="{FF2B5EF4-FFF2-40B4-BE49-F238E27FC236}">
                          <a16:creationId xmlns:a16="http://schemas.microsoft.com/office/drawing/2014/main" id="{37C08C9B-1D08-C977-F731-BF84CA1DCF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2" name="Freeform 14">
                      <a:extLst>
                        <a:ext uri="{FF2B5EF4-FFF2-40B4-BE49-F238E27FC236}">
                          <a16:creationId xmlns:a16="http://schemas.microsoft.com/office/drawing/2014/main" id="{A3302F20-6B9B-4019-FEB4-587691B16B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3" name="Freeform 15">
                      <a:extLst>
                        <a:ext uri="{FF2B5EF4-FFF2-40B4-BE49-F238E27FC236}">
                          <a16:creationId xmlns:a16="http://schemas.microsoft.com/office/drawing/2014/main" id="{8312DEE6-F680-853E-320C-34695470B1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4" name="Freeform 16">
                      <a:extLst>
                        <a:ext uri="{FF2B5EF4-FFF2-40B4-BE49-F238E27FC236}">
                          <a16:creationId xmlns:a16="http://schemas.microsoft.com/office/drawing/2014/main" id="{91770D8B-424C-4823-6F02-378F97A563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5" name="Freeform 17">
                      <a:extLst>
                        <a:ext uri="{FF2B5EF4-FFF2-40B4-BE49-F238E27FC236}">
                          <a16:creationId xmlns:a16="http://schemas.microsoft.com/office/drawing/2014/main" id="{7B908169-68E4-8138-CEEB-81B1C26DC2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6" name="Freeform 18">
                      <a:extLst>
                        <a:ext uri="{FF2B5EF4-FFF2-40B4-BE49-F238E27FC236}">
                          <a16:creationId xmlns:a16="http://schemas.microsoft.com/office/drawing/2014/main" id="{6E80B95E-44D3-BB7F-334D-7483F5EF3B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001950-D099-1CF7-BD70-8BDA926CD697}"/>
                  </a:ext>
                </a:extLst>
              </p:cNvPr>
              <p:cNvSpPr txBox="1"/>
              <p:nvPr/>
            </p:nvSpPr>
            <p:spPr>
              <a:xfrm>
                <a:off x="6094150" y="2379576"/>
                <a:ext cx="2072007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3. UI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시연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D05CA83-37B3-D302-D48A-0EFA18B2B657}"/>
                  </a:ext>
                </a:extLst>
              </p:cNvPr>
              <p:cNvSpPr txBox="1"/>
              <p:nvPr/>
            </p:nvSpPr>
            <p:spPr>
              <a:xfrm>
                <a:off x="3504206" y="4753285"/>
                <a:ext cx="1627420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6 Tic-Tac-Toe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9180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">
            <a:extLst>
              <a:ext uri="{FF2B5EF4-FFF2-40B4-BE49-F238E27FC236}">
                <a16:creationId xmlns:a16="http://schemas.microsoft.com/office/drawing/2014/main" id="{6E788E8A-0A66-9808-D6FB-3E1F9984F03A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D0E28F-EBFB-64FF-DDAC-61EE25CA3DAE}"/>
              </a:ext>
            </a:extLst>
          </p:cNvPr>
          <p:cNvSpPr txBox="1"/>
          <p:nvPr/>
        </p:nvSpPr>
        <p:spPr>
          <a:xfrm>
            <a:off x="1389426" y="2560718"/>
            <a:ext cx="9413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경기도에 있는 모든 병원정보를 알려주는 프로그램이다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진료과목을 선택할 수 있어 더욱 정확한 정보전달이 가능하다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사용하여 병원의 위치를 알려준다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46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1E944E5-C17D-7170-D23D-069A46D29DE2}"/>
              </a:ext>
            </a:extLst>
          </p:cNvPr>
          <p:cNvGrpSpPr/>
          <p:nvPr/>
        </p:nvGrpSpPr>
        <p:grpSpPr>
          <a:xfrm>
            <a:off x="2418811" y="2058012"/>
            <a:ext cx="7354377" cy="3235717"/>
            <a:chOff x="937223" y="1953252"/>
            <a:chExt cx="7354377" cy="32357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F0130C1-EEAD-155A-C6B0-C4DFA753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223" y="1953252"/>
              <a:ext cx="4729164" cy="2243138"/>
            </a:xfrm>
            <a:prstGeom prst="rect">
              <a:avLst/>
            </a:prstGeom>
          </p:spPr>
        </p:pic>
        <p:pic>
          <p:nvPicPr>
            <p:cNvPr id="1026" name="Picture 2" descr="네이버 지도 - Naver Map을 위한 Android - Uptodown에서 APK를 다운로드하세요">
              <a:extLst>
                <a:ext uri="{FF2B5EF4-FFF2-40B4-BE49-F238E27FC236}">
                  <a16:creationId xmlns:a16="http://schemas.microsoft.com/office/drawing/2014/main" id="{7B3707FB-A714-ABE6-B648-37C366485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463" y="1953253"/>
              <a:ext cx="2243137" cy="2243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69C703-B7FC-5476-D323-24BB25DD3A86}"/>
                </a:ext>
              </a:extLst>
            </p:cNvPr>
            <p:cNvSpPr txBox="1"/>
            <p:nvPr/>
          </p:nvSpPr>
          <p:spPr>
            <a:xfrm>
              <a:off x="937223" y="4357972"/>
              <a:ext cx="4729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경기도 데이터 드림에 있는 경기도내 있는 모든 병원 데이터 현황</a:t>
              </a:r>
              <a:endParaRPr lang="en-US" altLang="ko-KR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경기도 병원 현황 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| </a:t>
              </a:r>
              <a:r>
                <a:rPr lang="ko-KR" altLang="en-US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공공데이터포털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 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(data.go.kr)</a:t>
              </a:r>
              <a:endParaRPr lang="ko-KR" altLang="en-US" sz="11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D1DA17-D3B8-22EB-D4BF-09AFBE14F515}"/>
                </a:ext>
              </a:extLst>
            </p:cNvPr>
            <p:cNvSpPr txBox="1"/>
            <p:nvPr/>
          </p:nvSpPr>
          <p:spPr>
            <a:xfrm>
              <a:off x="6048463" y="4311806"/>
              <a:ext cx="2243137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네이버지도 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API</a:t>
              </a:r>
              <a:r>
                <a:rPr lang="ko-KR" altLang="en-US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이용</a:t>
              </a:r>
              <a:endParaRPr lang="en-US" altLang="ko-KR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5"/>
                </a:rPr>
                <a:t>Maps - Application Services - NAVER Cloud Platform 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5"/>
                </a:rPr>
                <a:t>네이버 클라우드 플랫폼 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5"/>
                </a:rPr>
                <a:t>(ncloud.com)</a:t>
              </a:r>
              <a:endParaRPr lang="ko-KR" altLang="en-US" sz="11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사용할 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4B606CAA-D804-880B-ECA7-BA1F74387259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22866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1C4EC8F-6789-8E91-D7B2-EE6544F7A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96296"/>
              </p:ext>
            </p:extLst>
          </p:nvPr>
        </p:nvGraphicFramePr>
        <p:xfrm>
          <a:off x="7669431" y="1312051"/>
          <a:ext cx="3773102" cy="50535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75672">
                  <a:extLst>
                    <a:ext uri="{9D8B030D-6E8A-4147-A177-3AD203B41FA5}">
                      <a16:colId xmlns:a16="http://schemas.microsoft.com/office/drawing/2014/main" val="1504583718"/>
                    </a:ext>
                  </a:extLst>
                </a:gridCol>
                <a:gridCol w="3097430">
                  <a:extLst>
                    <a:ext uri="{9D8B030D-6E8A-4147-A177-3AD203B41FA5}">
                      <a16:colId xmlns:a16="http://schemas.microsoft.com/office/drawing/2014/main" val="2923014378"/>
                    </a:ext>
                  </a:extLst>
                </a:gridCol>
              </a:tblGrid>
              <a:tr h="546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32170"/>
                  </a:ext>
                </a:extLst>
              </a:tr>
              <a:tr h="579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경기도내 시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군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선택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Ex)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안양시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시흥시 등등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014638"/>
                  </a:ext>
                </a:extLst>
              </a:tr>
              <a:tr h="579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병원종류선택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Ex)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한방병원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종합병원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요양병원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74021"/>
                  </a:ext>
                </a:extLst>
              </a:tr>
              <a:tr h="579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진료과선택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Ex)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치과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내과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피부과 등등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591409"/>
                  </a:ext>
                </a:extLst>
              </a:tr>
              <a:tr h="546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해당하는 병원 출력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826237"/>
                  </a:ext>
                </a:extLst>
              </a:tr>
              <a:tr h="546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어디병원 로고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782911"/>
                  </a:ext>
                </a:extLst>
              </a:tr>
              <a:tr h="546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메일보내기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60081"/>
                  </a:ext>
                </a:extLst>
              </a:tr>
              <a:tr h="546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네이버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이용한 지도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429976"/>
                  </a:ext>
                </a:extLst>
              </a:tr>
              <a:tr h="579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해당병원 정보출력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Ex)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위치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입원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실수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612934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CE95B9-93A1-A86A-2E0B-94672181FF89}"/>
              </a:ext>
            </a:extLst>
          </p:cNvPr>
          <p:cNvGrpSpPr/>
          <p:nvPr/>
        </p:nvGrpSpPr>
        <p:grpSpPr>
          <a:xfrm>
            <a:off x="823667" y="1329972"/>
            <a:ext cx="6668360" cy="5099102"/>
            <a:chOff x="2761819" y="1329972"/>
            <a:chExt cx="6668360" cy="509910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DD3F0AB-AFB2-3719-1433-2D2E1B16857D}"/>
                </a:ext>
              </a:extLst>
            </p:cNvPr>
            <p:cNvGrpSpPr/>
            <p:nvPr/>
          </p:nvGrpSpPr>
          <p:grpSpPr>
            <a:xfrm>
              <a:off x="2761819" y="1329972"/>
              <a:ext cx="6668360" cy="5099102"/>
              <a:chOff x="2761819" y="1329972"/>
              <a:chExt cx="6668360" cy="509910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AD9C0211-4B63-7DCC-D426-1B646679F5C4}"/>
                  </a:ext>
                </a:extLst>
              </p:cNvPr>
              <p:cNvGrpSpPr/>
              <p:nvPr/>
            </p:nvGrpSpPr>
            <p:grpSpPr>
              <a:xfrm>
                <a:off x="2761819" y="1329972"/>
                <a:ext cx="6668360" cy="5099102"/>
                <a:chOff x="2270546" y="1261168"/>
                <a:chExt cx="6668360" cy="5099102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811E2C1C-8D9E-5437-EDC0-46272967A21C}"/>
                    </a:ext>
                  </a:extLst>
                </p:cNvPr>
                <p:cNvSpPr/>
                <p:nvPr/>
              </p:nvSpPr>
              <p:spPr>
                <a:xfrm>
                  <a:off x="2270546" y="1261168"/>
                  <a:ext cx="6668360" cy="5099102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C2A1730-9FD1-7DCC-1BBF-6DA1822564C8}"/>
                    </a:ext>
                  </a:extLst>
                </p:cNvPr>
                <p:cNvSpPr/>
                <p:nvPr/>
              </p:nvSpPr>
              <p:spPr>
                <a:xfrm>
                  <a:off x="2825535" y="1494253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시</a:t>
                  </a:r>
                  <a:r>
                    <a:rPr lang="en-US" altLang="ko-KR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(</a:t>
                  </a:r>
                  <a:r>
                    <a:rPr lang="ko-KR" altLang="en-US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군</a:t>
                  </a:r>
                  <a:r>
                    <a:rPr lang="en-US" altLang="ko-KR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) </a:t>
                  </a:r>
                  <a:r>
                    <a:rPr lang="ko-KR" altLang="en-US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선택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B573886-9D80-DB92-E793-E4E33E108A57}"/>
                    </a:ext>
                  </a:extLst>
                </p:cNvPr>
                <p:cNvSpPr/>
                <p:nvPr/>
              </p:nvSpPr>
              <p:spPr>
                <a:xfrm>
                  <a:off x="2825535" y="2891956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진료과목내용정보</a:t>
                  </a:r>
                </a:p>
              </p:txBody>
            </p: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C8587C20-C9A1-BF50-0C84-F28FA111D0B0}"/>
                    </a:ext>
                  </a:extLst>
                </p:cNvPr>
                <p:cNvGrpSpPr/>
                <p:nvPr/>
              </p:nvGrpSpPr>
              <p:grpSpPr>
                <a:xfrm>
                  <a:off x="2825535" y="3560426"/>
                  <a:ext cx="5555515" cy="2628000"/>
                  <a:chOff x="2955294" y="3508877"/>
                  <a:chExt cx="5555515" cy="2628000"/>
                </a:xfrm>
              </p:grpSpPr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41409BCD-1FB9-4EA4-EC82-FF3EC8D5AC62}"/>
                      </a:ext>
                    </a:extLst>
                  </p:cNvPr>
                  <p:cNvSpPr/>
                  <p:nvPr/>
                </p:nvSpPr>
                <p:spPr>
                  <a:xfrm>
                    <a:off x="2955294" y="3508877"/>
                    <a:ext cx="2628000" cy="2628000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리스트</a:t>
                    </a:r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A40C27C8-AF5A-CBBF-AA06-4AAD122E7076}"/>
                      </a:ext>
                    </a:extLst>
                  </p:cNvPr>
                  <p:cNvSpPr/>
                  <p:nvPr/>
                </p:nvSpPr>
                <p:spPr>
                  <a:xfrm>
                    <a:off x="5882809" y="3508877"/>
                    <a:ext cx="2628000" cy="2628000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rPr>
                      <a:t>정보</a:t>
                    </a:r>
                  </a:p>
                </p:txBody>
              </p:sp>
            </p:grp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3D0F499E-B5D6-6D52-AFBA-AA14B134FA1E}"/>
                    </a:ext>
                  </a:extLst>
                </p:cNvPr>
                <p:cNvSpPr/>
                <p:nvPr/>
              </p:nvSpPr>
              <p:spPr>
                <a:xfrm>
                  <a:off x="7121050" y="2174630"/>
                  <a:ext cx="1260000" cy="1260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지도</a:t>
                  </a: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6D7D28F4-3CED-76C1-AB00-51275E62CA62}"/>
                    </a:ext>
                  </a:extLst>
                </p:cNvPr>
                <p:cNvSpPr/>
                <p:nvPr/>
              </p:nvSpPr>
              <p:spPr>
                <a:xfrm>
                  <a:off x="5753050" y="2185866"/>
                  <a:ext cx="1260000" cy="1260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이메일</a:t>
                  </a: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0859A58-F285-C11B-FBC5-D0E9A63E295C}"/>
                    </a:ext>
                  </a:extLst>
                </p:cNvPr>
                <p:cNvSpPr/>
                <p:nvPr/>
              </p:nvSpPr>
              <p:spPr>
                <a:xfrm>
                  <a:off x="5753050" y="1491874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로고</a:t>
                  </a:r>
                  <a:endPara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369DC99E-62F5-2308-EA1A-20B31D5BE581}"/>
                    </a:ext>
                  </a:extLst>
                </p:cNvPr>
                <p:cNvSpPr/>
                <p:nvPr/>
              </p:nvSpPr>
              <p:spPr>
                <a:xfrm>
                  <a:off x="2825535" y="2223486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병원종류</a:t>
                  </a:r>
                </a:p>
              </p:txBody>
            </p:sp>
          </p:grp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C9F1831-DA70-92D8-FD1D-95EE6A7A60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2993" y="145816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89FE4EA4-D112-EEA1-0D10-28E51123FD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452" y="2175871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36D3BBAD-20B3-5AD3-C273-8CC77E2C9F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2993" y="3553132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4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D626588-9D2A-6178-2620-DDB691C3D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145615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5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2BCFAB2-EC13-CDED-C10E-493ACC3156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214544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6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46D5C9D3-7FE6-E356-2ACE-253A0B08A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55869" y="2147242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7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C01A3C22-D272-41A2-B853-A0CAE8EF54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357275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8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6A8BC14-8F45-D09A-4DAE-26BD98AD1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2993" y="2874684"/>
              <a:ext cx="324000" cy="32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72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">
            <a:extLst>
              <a:ext uri="{FF2B5EF4-FFF2-40B4-BE49-F238E27FC236}">
                <a16:creationId xmlns:a16="http://schemas.microsoft.com/office/drawing/2014/main" id="{1A5EB1F0-0EE0-1B04-068C-213E9DD8360F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7" y="22866"/>
            <a:ext cx="5304596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5" name="UI시연">
            <a:hlinkClick r:id="" action="ppaction://media"/>
            <a:extLst>
              <a:ext uri="{FF2B5EF4-FFF2-40B4-BE49-F238E27FC236}">
                <a16:creationId xmlns:a16="http://schemas.microsoft.com/office/drawing/2014/main" id="{17EF074F-82B2-6B9C-6B30-9249A4EDAB3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0539" t="16297" r="31330" b="21551"/>
          <a:stretch/>
        </p:blipFill>
        <p:spPr>
          <a:xfrm>
            <a:off x="2432050" y="1163691"/>
            <a:ext cx="7327900" cy="53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8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88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22866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개발계획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dirty="0" err="1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Todo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Done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DE880D60-3223-9399-862F-25F152EB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09039"/>
              </p:ext>
            </p:extLst>
          </p:nvPr>
        </p:nvGraphicFramePr>
        <p:xfrm>
          <a:off x="1092950" y="1249789"/>
          <a:ext cx="10006849" cy="50988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66331">
                  <a:extLst>
                    <a:ext uri="{9D8B030D-6E8A-4147-A177-3AD203B41FA5}">
                      <a16:colId xmlns:a16="http://schemas.microsoft.com/office/drawing/2014/main" val="695727569"/>
                    </a:ext>
                  </a:extLst>
                </a:gridCol>
                <a:gridCol w="2685315">
                  <a:extLst>
                    <a:ext uri="{9D8B030D-6E8A-4147-A177-3AD203B41FA5}">
                      <a16:colId xmlns:a16="http://schemas.microsoft.com/office/drawing/2014/main" val="281376859"/>
                    </a:ext>
                  </a:extLst>
                </a:gridCol>
                <a:gridCol w="3609543">
                  <a:extLst>
                    <a:ext uri="{9D8B030D-6E8A-4147-A177-3AD203B41FA5}">
                      <a16:colId xmlns:a16="http://schemas.microsoft.com/office/drawing/2014/main" val="591183097"/>
                    </a:ext>
                  </a:extLst>
                </a:gridCol>
                <a:gridCol w="1445660">
                  <a:extLst>
                    <a:ext uri="{9D8B030D-6E8A-4147-A177-3AD203B41FA5}">
                      <a16:colId xmlns:a16="http://schemas.microsoft.com/office/drawing/2014/main" val="2242450054"/>
                    </a:ext>
                  </a:extLst>
                </a:gridCol>
              </a:tblGrid>
              <a:tr h="271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Todo</a:t>
                      </a:r>
                      <a:endParaRPr lang="ko-KR" altLang="en-US" sz="17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6813" marR="86813" marT="43407" marB="43407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Done</a:t>
                      </a:r>
                      <a:endParaRPr lang="ko-KR" altLang="en-US" sz="17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6813" marR="86813" marT="43407" marB="4340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6813" marR="86813" marT="43407" marB="43407"/>
                </a:tc>
                <a:extLst>
                  <a:ext uri="{0D108BD9-81ED-4DB2-BD59-A6C34878D82A}">
                    <a16:rowId xmlns:a16="http://schemas.microsoft.com/office/drawing/2014/main" val="3520603821"/>
                  </a:ext>
                </a:extLst>
              </a:tr>
              <a:tr h="67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(4.27~5.3)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 선정 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준비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공공데이터 포털 이용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수집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사례조사 및 활용 신청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 생성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2084403646"/>
                  </a:ext>
                </a:extLst>
              </a:tr>
              <a:tr h="47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(5.4~5.10)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리소스 수집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설계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리소스 제작 및 수집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화면 구상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2151739788"/>
                  </a:ext>
                </a:extLst>
              </a:tr>
              <a:tr h="67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(5.11~ 5.17)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 API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연동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화면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기획발표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(5/17)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문서화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발표영상 촬영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725337263"/>
                  </a:ext>
                </a:extLst>
              </a:tr>
              <a:tr h="47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(5.18~5.24)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다양한 검색 기능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3122572916"/>
                  </a:ext>
                </a:extLst>
              </a:tr>
              <a:tr h="67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(5.25~5.31)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C/C++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연동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배포파일 작성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중간발표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(5/31)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3024706557"/>
                  </a:ext>
                </a:extLst>
              </a:tr>
              <a:tr h="271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(6.1~6.7)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텔레그램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연동 구현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1216808753"/>
                  </a:ext>
                </a:extLst>
              </a:tr>
              <a:tr h="47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(6.8~6.14)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및 보완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최종발표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(6/14)</a:t>
                      </a:r>
                      <a:endParaRPr lang="ko-KR" altLang="en-US" sz="1700" b="1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96183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77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22866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Tic-Tac-Toe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089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034166" y="3388825"/>
            <a:ext cx="6123667" cy="1928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800" b="1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55947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4556</TotalTime>
  <Words>335</Words>
  <Application>Microsoft Office PowerPoint</Application>
  <PresentationFormat>와이드스크린</PresentationFormat>
  <Paragraphs>121</Paragraphs>
  <Slides>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우정연(2019180025)</cp:lastModifiedBy>
  <cp:revision>694</cp:revision>
  <dcterms:created xsi:type="dcterms:W3CDTF">2018-08-02T07:05:36Z</dcterms:created>
  <dcterms:modified xsi:type="dcterms:W3CDTF">2022-05-15T15:21:49Z</dcterms:modified>
</cp:coreProperties>
</file>