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669" r:id="rId2"/>
    <p:sldId id="670" r:id="rId3"/>
    <p:sldId id="675" r:id="rId4"/>
    <p:sldId id="671" r:id="rId5"/>
    <p:sldId id="684" r:id="rId6"/>
    <p:sldId id="682" r:id="rId7"/>
    <p:sldId id="674" r:id="rId8"/>
    <p:sldId id="683" r:id="rId9"/>
    <p:sldId id="681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39A999"/>
    <a:srgbClr val="F2F2F2"/>
    <a:srgbClr val="E6E6E6"/>
    <a:srgbClr val="5B9BD5"/>
    <a:srgbClr val="F9AD67"/>
    <a:srgbClr val="FBC392"/>
    <a:srgbClr val="ECC19C"/>
    <a:srgbClr val="F78B15"/>
    <a:srgbClr val="59C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70109" autoAdjust="0"/>
  </p:normalViewPr>
  <p:slideViewPr>
    <p:cSldViewPr snapToGrid="0">
      <p:cViewPr varScale="1">
        <p:scale>
          <a:sx n="80" d="100"/>
          <a:sy n="80" d="100"/>
        </p:scale>
        <p:origin x="1920" y="7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지도는 그냥 구글 맵 사용해서</a:t>
            </a:r>
            <a:endParaRPr lang="en-US" altLang="ko-KR" dirty="0"/>
          </a:p>
          <a:p>
            <a:r>
              <a:rPr lang="ko-KR" altLang="en-US" dirty="0"/>
              <a:t>네이버 </a:t>
            </a:r>
            <a:r>
              <a:rPr lang="en-US" altLang="ko-KR" dirty="0"/>
              <a:t>API </a:t>
            </a:r>
            <a:r>
              <a:rPr lang="ko-KR" altLang="en-US" dirty="0"/>
              <a:t>부분은 뺐습니다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 example tile sever:</a:t>
            </a:r>
          </a:p>
          <a:p>
            <a:r>
              <a:rPr lang="en-US" altLang="ko-KR" dirty="0" err="1"/>
              <a:t>self.map_widget.set_tile_server</a:t>
            </a:r>
            <a:r>
              <a:rPr lang="en-US" altLang="ko-KR" dirty="0"/>
              <a:t>("https://mt0.google.com/</a:t>
            </a:r>
            <a:r>
              <a:rPr lang="en-US" altLang="ko-KR" dirty="0" err="1"/>
              <a:t>vt</a:t>
            </a:r>
            <a:r>
              <a:rPr lang="en-US" altLang="ko-KR" dirty="0"/>
              <a:t>/</a:t>
            </a:r>
            <a:r>
              <a:rPr lang="en-US" altLang="ko-KR" dirty="0" err="1"/>
              <a:t>lyrs</a:t>
            </a:r>
            <a:r>
              <a:rPr lang="en-US" altLang="ko-KR" dirty="0"/>
              <a:t>=</a:t>
            </a:r>
            <a:r>
              <a:rPr lang="en-US" altLang="ko-KR" dirty="0" err="1"/>
              <a:t>m&amp;hl</a:t>
            </a:r>
            <a:r>
              <a:rPr lang="en-US" altLang="ko-KR" dirty="0"/>
              <a:t>=</a:t>
            </a:r>
            <a:r>
              <a:rPr lang="en-US" altLang="ko-KR" dirty="0" err="1"/>
              <a:t>en&amp;x</a:t>
            </a:r>
            <a:r>
              <a:rPr lang="en-US" altLang="ko-KR" dirty="0"/>
              <a:t>={x}&amp;y={y}&amp;z={z}&amp;s=Ga", </a:t>
            </a:r>
            <a:r>
              <a:rPr lang="en-US" altLang="ko-KR" dirty="0" err="1"/>
              <a:t>max_zoom</a:t>
            </a:r>
            <a:r>
              <a:rPr lang="en-US" altLang="ko-KR" dirty="0"/>
              <a:t>=22)  # google normal</a:t>
            </a:r>
          </a:p>
          <a:p>
            <a:r>
              <a:rPr lang="en-US" altLang="ko-KR" dirty="0" err="1"/>
              <a:t>self.map_widget.set_tile_server</a:t>
            </a:r>
            <a:r>
              <a:rPr lang="en-US" altLang="ko-KR" dirty="0"/>
              <a:t>("https://mt0.google.com/</a:t>
            </a:r>
            <a:r>
              <a:rPr lang="en-US" altLang="ko-KR" dirty="0" err="1"/>
              <a:t>vt</a:t>
            </a:r>
            <a:r>
              <a:rPr lang="en-US" altLang="ko-KR" dirty="0"/>
              <a:t>/</a:t>
            </a:r>
            <a:r>
              <a:rPr lang="en-US" altLang="ko-KR" dirty="0" err="1"/>
              <a:t>lyrs</a:t>
            </a:r>
            <a:r>
              <a:rPr lang="en-US" altLang="ko-KR" dirty="0"/>
              <a:t>=</a:t>
            </a:r>
            <a:r>
              <a:rPr lang="en-US" altLang="ko-KR" dirty="0" err="1"/>
              <a:t>s&amp;hl</a:t>
            </a:r>
            <a:r>
              <a:rPr lang="en-US" altLang="ko-KR" dirty="0"/>
              <a:t>=</a:t>
            </a:r>
            <a:r>
              <a:rPr lang="en-US" altLang="ko-KR" dirty="0" err="1"/>
              <a:t>en&amp;x</a:t>
            </a:r>
            <a:r>
              <a:rPr lang="en-US" altLang="ko-KR" dirty="0"/>
              <a:t>={x}&amp;y={y}&amp;z={z}&amp;s=Ga", </a:t>
            </a:r>
            <a:r>
              <a:rPr lang="en-US" altLang="ko-KR" dirty="0" err="1"/>
              <a:t>max_zoom</a:t>
            </a:r>
            <a:r>
              <a:rPr lang="en-US" altLang="ko-KR" dirty="0"/>
              <a:t>=22)  # google satellite</a:t>
            </a:r>
          </a:p>
          <a:p>
            <a:endParaRPr lang="en-US" altLang="ko-KR" dirty="0"/>
          </a:p>
          <a:p>
            <a:r>
              <a:rPr lang="ko-KR" altLang="en-US" dirty="0"/>
              <a:t>원래 설명은</a:t>
            </a:r>
            <a:endParaRPr lang="en-US" altLang="ko-KR" dirty="0"/>
          </a:p>
          <a:p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 데이터 드림에 있는 경기도내 있는 모든 병원 데이터 현황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이지만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 내 모든 병원을 다루고 있지 않아 설명을 변경했습니다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09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15056746/openapi.do?recommendDataYn=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OLUCY/scriptla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672798"/>
            <a:ext cx="6123667" cy="55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언어 기획발표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875D1-7997-EC86-1687-47A678763113}"/>
              </a:ext>
            </a:extLst>
          </p:cNvPr>
          <p:cNvGrpSpPr/>
          <p:nvPr/>
        </p:nvGrpSpPr>
        <p:grpSpPr>
          <a:xfrm>
            <a:off x="3178143" y="5446086"/>
            <a:ext cx="5928062" cy="778901"/>
            <a:chOff x="3222263" y="5353353"/>
            <a:chExt cx="5928062" cy="77890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22263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71894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2016182046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21525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강경천</a:t>
              </a:r>
            </a:p>
          </p:txBody>
        </p:sp>
        <p:sp>
          <p:nvSpPr>
            <p:cNvPr id="31" name="모서리가 둥근 직사각형 63">
              <a:extLst>
                <a:ext uri="{FF2B5EF4-FFF2-40B4-BE49-F238E27FC236}">
                  <a16:creationId xmlns:a16="http://schemas.microsoft.com/office/drawing/2014/main" id="{D64F87EA-4AFB-403D-7BE1-6D19B692FF65}"/>
                </a:ext>
              </a:extLst>
            </p:cNvPr>
            <p:cNvSpPr/>
            <p:nvPr/>
          </p:nvSpPr>
          <p:spPr>
            <a:xfrm>
              <a:off x="3222263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32" name="모서리가 둥근 직사각형 64">
              <a:extLst>
                <a:ext uri="{FF2B5EF4-FFF2-40B4-BE49-F238E27FC236}">
                  <a16:creationId xmlns:a16="http://schemas.microsoft.com/office/drawing/2014/main" id="{6F6B17B6-966D-EC4A-79EC-08F4D8173223}"/>
                </a:ext>
              </a:extLst>
            </p:cNvPr>
            <p:cNvSpPr/>
            <p:nvPr/>
          </p:nvSpPr>
          <p:spPr>
            <a:xfrm>
              <a:off x="5271894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2019180025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모서리가 둥근 직사각형 65">
              <a:extLst>
                <a:ext uri="{FF2B5EF4-FFF2-40B4-BE49-F238E27FC236}">
                  <a16:creationId xmlns:a16="http://schemas.microsoft.com/office/drawing/2014/main" id="{6FCC4230-E1B3-30C6-15B6-32C25F65B871}"/>
                </a:ext>
              </a:extLst>
            </p:cNvPr>
            <p:cNvSpPr/>
            <p:nvPr/>
          </p:nvSpPr>
          <p:spPr>
            <a:xfrm>
              <a:off x="7321525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우정연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A9851B5-1B79-D1FA-60CF-34163794A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34269" r="8071" b="46755"/>
          <a:stretch/>
        </p:blipFill>
        <p:spPr>
          <a:xfrm>
            <a:off x="3656000" y="3955512"/>
            <a:ext cx="4880000" cy="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24256" y="364717"/>
            <a:ext cx="6123667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4E3D3-95FE-778E-F637-67AE060B5668}"/>
              </a:ext>
            </a:extLst>
          </p:cNvPr>
          <p:cNvSpPr txBox="1"/>
          <p:nvPr/>
        </p:nvSpPr>
        <p:spPr>
          <a:xfrm>
            <a:off x="4143249" y="546579"/>
            <a:ext cx="684795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4EF885-AD51-C1D0-6A14-DBCE667826B5}"/>
              </a:ext>
            </a:extLst>
          </p:cNvPr>
          <p:cNvGrpSpPr>
            <a:grpSpLocks noChangeAspect="1"/>
          </p:cNvGrpSpPr>
          <p:nvPr/>
        </p:nvGrpSpPr>
        <p:grpSpPr>
          <a:xfrm>
            <a:off x="188312" y="1943089"/>
            <a:ext cx="11672440" cy="3286041"/>
            <a:chOff x="92641" y="1943056"/>
            <a:chExt cx="14273186" cy="399393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E122DB0-2066-FEB1-53F7-25605662791D}"/>
                </a:ext>
              </a:extLst>
            </p:cNvPr>
            <p:cNvGrpSpPr/>
            <p:nvPr/>
          </p:nvGrpSpPr>
          <p:grpSpPr>
            <a:xfrm>
              <a:off x="92641" y="1978890"/>
              <a:ext cx="5036306" cy="3958051"/>
              <a:chOff x="3472728" y="1755938"/>
              <a:chExt cx="5036306" cy="3958051"/>
            </a:xfrm>
          </p:grpSpPr>
          <p:grpSp>
            <p:nvGrpSpPr>
              <p:cNvPr id="34" name="그룹 33"/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" name="Freeform 9"/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" name="Freeform 10"/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5" name="Freeform 13"/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6" name="Freeform 14"/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7" name="Freeform 15"/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9" name="Freeform 16"/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0" name="Freeform 17"/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1" name="Freeform 18"/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57" name="Freeform 13"/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4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4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5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7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8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9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6033373" y="2381830"/>
                <a:ext cx="2475661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프로그램소개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472728" y="4667607"/>
                <a:ext cx="1868917" cy="467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4. </a:t>
                </a:r>
                <a:r>
                  <a:rPr lang="ko-KR" altLang="en-US" sz="1400" dirty="0">
                    <a:solidFill>
                      <a:srgbClr val="44546A">
                        <a:lumMod val="75000"/>
                      </a:srgb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개발계획</a:t>
                </a:r>
                <a:endParaRPr lang="ko-KR" altLang="en-US" sz="4400" dirty="0">
                  <a:solidFill>
                    <a:srgbClr val="44546A">
                      <a:lumMod val="75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FA6129-6184-C615-6714-9B9ECC11A144}"/>
                </a:ext>
              </a:extLst>
            </p:cNvPr>
            <p:cNvGrpSpPr/>
            <p:nvPr/>
          </p:nvGrpSpPr>
          <p:grpSpPr>
            <a:xfrm>
              <a:off x="4685039" y="1978942"/>
              <a:ext cx="6916831" cy="3958051"/>
              <a:chOff x="3427860" y="1755938"/>
              <a:chExt cx="6916831" cy="395805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F533D08-81C7-2453-48EB-6887DEE6A91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74" name="Group 4">
                  <a:extLst>
                    <a:ext uri="{FF2B5EF4-FFF2-40B4-BE49-F238E27FC236}">
                      <a16:creationId xmlns:a16="http://schemas.microsoft.com/office/drawing/2014/main" id="{544CF6D9-0CA5-AD5D-9587-578B113EA7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85" name="Freeform 6">
                    <a:extLst>
                      <a:ext uri="{FF2B5EF4-FFF2-40B4-BE49-F238E27FC236}">
                        <a16:creationId xmlns:a16="http://schemas.microsoft.com/office/drawing/2014/main" id="{3EB9105A-B51E-9D57-EB6A-F2A1888FE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10DC2A92-0ACE-95F4-8B5B-BF7FE0E5D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EB3AA3DA-CAD1-E3CC-59D9-E7AC3A84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508C3E51-3114-F39B-FCCF-D43551899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9" name="Freeform 10">
                    <a:extLst>
                      <a:ext uri="{FF2B5EF4-FFF2-40B4-BE49-F238E27FC236}">
                        <a16:creationId xmlns:a16="http://schemas.microsoft.com/office/drawing/2014/main" id="{4CCEB683-C5ED-81EE-FBDA-83C61CD6F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0" name="Freeform 11">
                    <a:extLst>
                      <a:ext uri="{FF2B5EF4-FFF2-40B4-BE49-F238E27FC236}">
                        <a16:creationId xmlns:a16="http://schemas.microsoft.com/office/drawing/2014/main" id="{1FA8ED5E-9329-7495-F5FA-9883AAF86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1" name="Rectangle 12">
                    <a:extLst>
                      <a:ext uri="{FF2B5EF4-FFF2-40B4-BE49-F238E27FC236}">
                        <a16:creationId xmlns:a16="http://schemas.microsoft.com/office/drawing/2014/main" id="{AEF0FE8A-75C7-945B-4500-81483964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90A5E885-50A3-7627-493E-B2DA647A5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3" name="Freeform 14">
                    <a:extLst>
                      <a:ext uri="{FF2B5EF4-FFF2-40B4-BE49-F238E27FC236}">
                        <a16:creationId xmlns:a16="http://schemas.microsoft.com/office/drawing/2014/main" id="{7DA6F96F-1A21-C22D-33AD-B3924B210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4" name="Freeform 15">
                    <a:extLst>
                      <a:ext uri="{FF2B5EF4-FFF2-40B4-BE49-F238E27FC236}">
                        <a16:creationId xmlns:a16="http://schemas.microsoft.com/office/drawing/2014/main" id="{1E8DC079-52E9-0439-9D49-F67C421BC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5" name="Freeform 16">
                    <a:extLst>
                      <a:ext uri="{FF2B5EF4-FFF2-40B4-BE49-F238E27FC236}">
                        <a16:creationId xmlns:a16="http://schemas.microsoft.com/office/drawing/2014/main" id="{A78AE2EB-85E7-DF1F-CB13-D039AF77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B6B67617-E812-730B-DB28-3D6696D78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D6D02701-B4B9-0E4A-0385-3E18C66779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3B5F277A-E812-3D1B-154B-4428129B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6838706-B5D7-67AB-03E9-980F8793B0CA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F363388C-9EEF-FC12-635D-D73D0DD40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5435F3F5-B445-0110-3274-BDD196D2ECE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78" name="Freeform 6">
                      <a:extLst>
                        <a:ext uri="{FF2B5EF4-FFF2-40B4-BE49-F238E27FC236}">
                          <a16:creationId xmlns:a16="http://schemas.microsoft.com/office/drawing/2014/main" id="{16B03579-346E-26AD-0590-B43C3CF09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79" name="Freeform 7">
                      <a:extLst>
                        <a:ext uri="{FF2B5EF4-FFF2-40B4-BE49-F238E27FC236}">
                          <a16:creationId xmlns:a16="http://schemas.microsoft.com/office/drawing/2014/main" id="{565368F3-EB75-EA8A-C3F3-F57D97E8B0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0" name="Freeform 14">
                      <a:extLst>
                        <a:ext uri="{FF2B5EF4-FFF2-40B4-BE49-F238E27FC236}">
                          <a16:creationId xmlns:a16="http://schemas.microsoft.com/office/drawing/2014/main" id="{C006C5FD-7F06-741F-4A11-2AE7D8E6DD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1" name="Freeform 15">
                      <a:extLst>
                        <a:ext uri="{FF2B5EF4-FFF2-40B4-BE49-F238E27FC236}">
                          <a16:creationId xmlns:a16="http://schemas.microsoft.com/office/drawing/2014/main" id="{B0F9C1B0-6131-902A-E6A7-B69B93F84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2" name="Freeform 16">
                      <a:extLst>
                        <a:ext uri="{FF2B5EF4-FFF2-40B4-BE49-F238E27FC236}">
                          <a16:creationId xmlns:a16="http://schemas.microsoft.com/office/drawing/2014/main" id="{05B7044B-77B3-A0EA-4909-BAB5B9FD3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3" name="Freeform 17">
                      <a:extLst>
                        <a:ext uri="{FF2B5EF4-FFF2-40B4-BE49-F238E27FC236}">
                          <a16:creationId xmlns:a16="http://schemas.microsoft.com/office/drawing/2014/main" id="{9F568674-7468-B979-D02F-F22419436F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4" name="Freeform 18">
                      <a:extLst>
                        <a:ext uri="{FF2B5EF4-FFF2-40B4-BE49-F238E27FC236}">
                          <a16:creationId xmlns:a16="http://schemas.microsoft.com/office/drawing/2014/main" id="{0C0A7905-C0F8-746B-BE21-BE65271DF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7A69D-3C0D-855B-A8AC-84ABF75A4564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사용할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API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7AB943-3563-40D5-EB5D-5B000AE199AD}"/>
                  </a:ext>
                </a:extLst>
              </p:cNvPr>
              <p:cNvSpPr txBox="1"/>
              <p:nvPr/>
            </p:nvSpPr>
            <p:spPr>
              <a:xfrm>
                <a:off x="8289405" y="4718330"/>
                <a:ext cx="2055286" cy="63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6. Git commit</a:t>
                </a:r>
              </a:p>
              <a:p>
                <a:pPr algn="ctr"/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현황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AE73552-6C19-5C43-3788-58277B0957C3}"/>
                  </a:ext>
                </a:extLst>
              </p:cNvPr>
              <p:cNvSpPr txBox="1"/>
              <p:nvPr/>
            </p:nvSpPr>
            <p:spPr>
              <a:xfrm>
                <a:off x="3427860" y="4718330"/>
                <a:ext cx="2055286" cy="63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시연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2BC64F6-E27C-E9D2-FCA2-5AE13E1657DF}"/>
                </a:ext>
              </a:extLst>
            </p:cNvPr>
            <p:cNvGrpSpPr/>
            <p:nvPr/>
          </p:nvGrpSpPr>
          <p:grpSpPr>
            <a:xfrm>
              <a:off x="9812509" y="1943056"/>
              <a:ext cx="4553318" cy="3958051"/>
              <a:chOff x="3612839" y="1755938"/>
              <a:chExt cx="4553318" cy="3958051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8B93C6C-F3B1-DA32-6138-CF3D7FE630C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106" name="Group 4">
                  <a:extLst>
                    <a:ext uri="{FF2B5EF4-FFF2-40B4-BE49-F238E27FC236}">
                      <a16:creationId xmlns:a16="http://schemas.microsoft.com/office/drawing/2014/main" id="{E680E964-F3D0-838B-0764-627C345E38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117" name="Freeform 6">
                    <a:extLst>
                      <a:ext uri="{FF2B5EF4-FFF2-40B4-BE49-F238E27FC236}">
                        <a16:creationId xmlns:a16="http://schemas.microsoft.com/office/drawing/2014/main" id="{8F42FC9E-9A8A-F53F-236D-CB5892574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8" name="Freeform 7">
                    <a:extLst>
                      <a:ext uri="{FF2B5EF4-FFF2-40B4-BE49-F238E27FC236}">
                        <a16:creationId xmlns:a16="http://schemas.microsoft.com/office/drawing/2014/main" id="{63DC90C0-1572-2907-AC5E-84A41D247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9" name="Freeform 8">
                    <a:extLst>
                      <a:ext uri="{FF2B5EF4-FFF2-40B4-BE49-F238E27FC236}">
                        <a16:creationId xmlns:a16="http://schemas.microsoft.com/office/drawing/2014/main" id="{9226D299-2BC5-5731-30D8-300FAF1B3E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0" name="Freeform 9">
                    <a:extLst>
                      <a:ext uri="{FF2B5EF4-FFF2-40B4-BE49-F238E27FC236}">
                        <a16:creationId xmlns:a16="http://schemas.microsoft.com/office/drawing/2014/main" id="{3A2AA0A8-3A92-1835-4571-7BC26DB1C2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1" name="Freeform 10">
                    <a:extLst>
                      <a:ext uri="{FF2B5EF4-FFF2-40B4-BE49-F238E27FC236}">
                        <a16:creationId xmlns:a16="http://schemas.microsoft.com/office/drawing/2014/main" id="{774B513F-CCE7-0BD6-DD04-4870404F6A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2" name="Freeform 11">
                    <a:extLst>
                      <a:ext uri="{FF2B5EF4-FFF2-40B4-BE49-F238E27FC236}">
                        <a16:creationId xmlns:a16="http://schemas.microsoft.com/office/drawing/2014/main" id="{B0EE99CD-9C10-E3D3-00C6-682FBC4E4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3" name="Rectangle 12">
                    <a:extLst>
                      <a:ext uri="{FF2B5EF4-FFF2-40B4-BE49-F238E27FC236}">
                        <a16:creationId xmlns:a16="http://schemas.microsoft.com/office/drawing/2014/main" id="{D4290209-DD84-02F7-005D-508EBAE1C5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4" name="Freeform 13">
                    <a:extLst>
                      <a:ext uri="{FF2B5EF4-FFF2-40B4-BE49-F238E27FC236}">
                        <a16:creationId xmlns:a16="http://schemas.microsoft.com/office/drawing/2014/main" id="{0D64DD3A-CDD3-8CE7-96AD-BF79EAFC0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5" name="Freeform 14">
                    <a:extLst>
                      <a:ext uri="{FF2B5EF4-FFF2-40B4-BE49-F238E27FC236}">
                        <a16:creationId xmlns:a16="http://schemas.microsoft.com/office/drawing/2014/main" id="{B08AAE3A-E5BD-BE2E-E78A-CB36C5647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6" name="Freeform 15">
                    <a:extLst>
                      <a:ext uri="{FF2B5EF4-FFF2-40B4-BE49-F238E27FC236}">
                        <a16:creationId xmlns:a16="http://schemas.microsoft.com/office/drawing/2014/main" id="{8FF3159A-6150-B1A0-8BB6-DF544E82B6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7" name="Freeform 16">
                    <a:extLst>
                      <a:ext uri="{FF2B5EF4-FFF2-40B4-BE49-F238E27FC236}">
                        <a16:creationId xmlns:a16="http://schemas.microsoft.com/office/drawing/2014/main" id="{FA757B44-479C-A122-5752-8C34539E6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8" name="Freeform 17">
                    <a:extLst>
                      <a:ext uri="{FF2B5EF4-FFF2-40B4-BE49-F238E27FC236}">
                        <a16:creationId xmlns:a16="http://schemas.microsoft.com/office/drawing/2014/main" id="{4803FC5B-A424-ED37-0C81-49A53C86E8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9" name="Freeform 18">
                    <a:extLst>
                      <a:ext uri="{FF2B5EF4-FFF2-40B4-BE49-F238E27FC236}">
                        <a16:creationId xmlns:a16="http://schemas.microsoft.com/office/drawing/2014/main" id="{514810FE-0DA5-0EC0-99D3-6F33797ED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0" name="Freeform 19">
                    <a:extLst>
                      <a:ext uri="{FF2B5EF4-FFF2-40B4-BE49-F238E27FC236}">
                        <a16:creationId xmlns:a16="http://schemas.microsoft.com/office/drawing/2014/main" id="{BEF2D78D-0A74-E732-37FE-28BD3511C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32439B50-AC81-65AF-C66F-E51FD8FC793F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108" name="Freeform 13">
                    <a:extLst>
                      <a:ext uri="{FF2B5EF4-FFF2-40B4-BE49-F238E27FC236}">
                        <a16:creationId xmlns:a16="http://schemas.microsoft.com/office/drawing/2014/main" id="{2A1A6400-46EA-BD62-C5B9-92988598CA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CB66A1A0-E7E8-70C8-4BA6-D7FCE232521C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110" name="Freeform 6">
                      <a:extLst>
                        <a:ext uri="{FF2B5EF4-FFF2-40B4-BE49-F238E27FC236}">
                          <a16:creationId xmlns:a16="http://schemas.microsoft.com/office/drawing/2014/main" id="{FBB70C21-D541-0AFA-03FD-AC73FA7A2F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1" name="Freeform 7">
                      <a:extLst>
                        <a:ext uri="{FF2B5EF4-FFF2-40B4-BE49-F238E27FC236}">
                          <a16:creationId xmlns:a16="http://schemas.microsoft.com/office/drawing/2014/main" id="{37C08C9B-1D08-C977-F731-BF84CA1DCF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2" name="Freeform 14">
                      <a:extLst>
                        <a:ext uri="{FF2B5EF4-FFF2-40B4-BE49-F238E27FC236}">
                          <a16:creationId xmlns:a16="http://schemas.microsoft.com/office/drawing/2014/main" id="{A3302F20-6B9B-4019-FEB4-587691B16B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3" name="Freeform 15">
                      <a:extLst>
                        <a:ext uri="{FF2B5EF4-FFF2-40B4-BE49-F238E27FC236}">
                          <a16:creationId xmlns:a16="http://schemas.microsoft.com/office/drawing/2014/main" id="{8312DEE6-F680-853E-320C-34695470B1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4" name="Freeform 16">
                      <a:extLst>
                        <a:ext uri="{FF2B5EF4-FFF2-40B4-BE49-F238E27FC236}">
                          <a16:creationId xmlns:a16="http://schemas.microsoft.com/office/drawing/2014/main" id="{91770D8B-424C-4823-6F02-378F97A563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5" name="Freeform 17">
                      <a:extLst>
                        <a:ext uri="{FF2B5EF4-FFF2-40B4-BE49-F238E27FC236}">
                          <a16:creationId xmlns:a16="http://schemas.microsoft.com/office/drawing/2014/main" id="{7B908169-68E4-8138-CEEB-81B1C26DC2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6" name="Freeform 18">
                      <a:extLst>
                        <a:ext uri="{FF2B5EF4-FFF2-40B4-BE49-F238E27FC236}">
                          <a16:creationId xmlns:a16="http://schemas.microsoft.com/office/drawing/2014/main" id="{6E80B95E-44D3-BB7F-334D-7483F5EF3B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001950-D099-1CF7-BD70-8BDA926CD697}"/>
                  </a:ext>
                </a:extLst>
              </p:cNvPr>
              <p:cNvSpPr txBox="1"/>
              <p:nvPr/>
            </p:nvSpPr>
            <p:spPr>
              <a:xfrm>
                <a:off x="6094149" y="2379576"/>
                <a:ext cx="2072008" cy="467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3. UI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구성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">
            <a:extLst>
              <a:ext uri="{FF2B5EF4-FFF2-40B4-BE49-F238E27FC236}">
                <a16:creationId xmlns:a16="http://schemas.microsoft.com/office/drawing/2014/main" id="{6E788E8A-0A66-9808-D6FB-3E1F9984F03A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D0E28F-EBFB-64FF-DDAC-61EE25CA3DAE}"/>
              </a:ext>
            </a:extLst>
          </p:cNvPr>
          <p:cNvSpPr txBox="1"/>
          <p:nvPr/>
        </p:nvSpPr>
        <p:spPr>
          <a:xfrm>
            <a:off x="1389426" y="2560718"/>
            <a:ext cx="941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경기도에 있는 병원정보를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알려주는 프로그램이다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진료과목을 선택할 수 있어 더욱 정확한 정보전달이 가능하다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사용하여 병원의 위치를 알려준다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46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69C703-B7FC-5476-D323-24BB25DD3A86}"/>
              </a:ext>
            </a:extLst>
          </p:cNvPr>
          <p:cNvSpPr txBox="1"/>
          <p:nvPr/>
        </p:nvSpPr>
        <p:spPr>
          <a:xfrm>
            <a:off x="1648829" y="5804554"/>
            <a:ext cx="889434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 내의 병원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한의원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한방병원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전문병원 등의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병원명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소재지주소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소재지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위치등의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정보를 제공</a:t>
            </a:r>
            <a:endParaRPr lang="en-US" altLang="ko-KR" sz="1400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경기도 병원 현황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|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공공데이터포털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(data.go.kr)</a:t>
            </a:r>
            <a:endParaRPr lang="ko-KR" altLang="en-US" sz="1000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사용할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1F1E80-FB76-4E10-D508-D9B3D3F82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829" y="1207631"/>
            <a:ext cx="8894342" cy="444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4B606CAA-D804-880B-ECA7-BA1F74387259}"/>
              </a:ext>
            </a:extLst>
          </p:cNvPr>
          <p:cNvSpPr/>
          <p:nvPr/>
        </p:nvSpPr>
        <p:spPr>
          <a:xfrm>
            <a:off x="333106" y="518917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>
            <a:spLocks noChangeAspect="1"/>
          </p:cNvSpPr>
          <p:nvPr/>
        </p:nvSpPr>
        <p:spPr>
          <a:xfrm>
            <a:off x="3439356" y="22865"/>
            <a:ext cx="5380305" cy="115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  <a:endParaRPr lang="ko-KR" altLang="en-US" sz="2400" b="1" i="1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981E204-18F3-EED9-BCCA-97BD4AA3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45362"/>
              </p:ext>
            </p:extLst>
          </p:nvPr>
        </p:nvGraphicFramePr>
        <p:xfrm>
          <a:off x="7520831" y="1178464"/>
          <a:ext cx="3808177" cy="5224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955">
                  <a:extLst>
                    <a:ext uri="{9D8B030D-6E8A-4147-A177-3AD203B41FA5}">
                      <a16:colId xmlns:a16="http://schemas.microsoft.com/office/drawing/2014/main" val="1357472893"/>
                    </a:ext>
                  </a:extLst>
                </a:gridCol>
                <a:gridCol w="3152222">
                  <a:extLst>
                    <a:ext uri="{9D8B030D-6E8A-4147-A177-3AD203B41FA5}">
                      <a16:colId xmlns:a16="http://schemas.microsoft.com/office/drawing/2014/main" val="4021944462"/>
                    </a:ext>
                  </a:extLst>
                </a:gridCol>
              </a:tblGrid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44267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군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ex)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안양시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가평군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14611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진료과목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ex)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방사선과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10283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병원명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482520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222776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06720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041906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필터 정보 표시 및 초기화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85337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그래프 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872144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메일 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252999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256988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네이버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541733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텔레그램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795985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 정보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756431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3B14F145-5CC0-3745-8A38-2EA88FBB0B05}"/>
              </a:ext>
            </a:extLst>
          </p:cNvPr>
          <p:cNvGrpSpPr/>
          <p:nvPr/>
        </p:nvGrpSpPr>
        <p:grpSpPr>
          <a:xfrm>
            <a:off x="702838" y="1174409"/>
            <a:ext cx="6634730" cy="5228365"/>
            <a:chOff x="621640" y="1174402"/>
            <a:chExt cx="6634730" cy="522836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47EA7C6-BD40-B785-F129-23C5709D4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641" y="1174402"/>
              <a:ext cx="6634729" cy="5228365"/>
            </a:xfrm>
            <a:prstGeom prst="rect">
              <a:avLst/>
            </a:prstGeom>
          </p:spPr>
        </p:pic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704F071-88DD-24BD-8EF0-E85030E0E04C}"/>
                </a:ext>
              </a:extLst>
            </p:cNvPr>
            <p:cNvSpPr/>
            <p:nvPr/>
          </p:nvSpPr>
          <p:spPr>
            <a:xfrm>
              <a:off x="712781" y="1509028"/>
              <a:ext cx="3206076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9800878-D51E-675B-27A1-4DD96200CA86}"/>
                </a:ext>
              </a:extLst>
            </p:cNvPr>
            <p:cNvSpPr/>
            <p:nvPr/>
          </p:nvSpPr>
          <p:spPr>
            <a:xfrm>
              <a:off x="712781" y="2170484"/>
              <a:ext cx="3206076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1F44820-C049-FA5D-72A0-00C255345890}"/>
                </a:ext>
              </a:extLst>
            </p:cNvPr>
            <p:cNvSpPr/>
            <p:nvPr/>
          </p:nvSpPr>
          <p:spPr>
            <a:xfrm>
              <a:off x="712781" y="2850440"/>
              <a:ext cx="2637763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F8578D-E03C-85E2-C89B-DF13BE0EF5B3}"/>
                </a:ext>
              </a:extLst>
            </p:cNvPr>
            <p:cNvSpPr/>
            <p:nvPr/>
          </p:nvSpPr>
          <p:spPr>
            <a:xfrm>
              <a:off x="3350544" y="2850440"/>
              <a:ext cx="568313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DA428F8-67AC-4E8C-F052-DB23361F2F83}"/>
                </a:ext>
              </a:extLst>
            </p:cNvPr>
            <p:cNvSpPr/>
            <p:nvPr/>
          </p:nvSpPr>
          <p:spPr>
            <a:xfrm>
              <a:off x="712781" y="3508047"/>
              <a:ext cx="3206076" cy="28310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D59865F-EB7F-72C8-64A5-FD8349C1CA27}"/>
                </a:ext>
              </a:extLst>
            </p:cNvPr>
            <p:cNvSpPr/>
            <p:nvPr/>
          </p:nvSpPr>
          <p:spPr>
            <a:xfrm>
              <a:off x="4009998" y="3508048"/>
              <a:ext cx="3139740" cy="27621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022E3F0-ECEB-00F2-6CB5-7A8F5A6AC647}"/>
                </a:ext>
              </a:extLst>
            </p:cNvPr>
            <p:cNvSpPr/>
            <p:nvPr/>
          </p:nvSpPr>
          <p:spPr>
            <a:xfrm>
              <a:off x="4027416" y="2841731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BB58FC2-7DE1-0EA4-09F0-18F7D547A699}"/>
                </a:ext>
              </a:extLst>
            </p:cNvPr>
            <p:cNvSpPr/>
            <p:nvPr/>
          </p:nvSpPr>
          <p:spPr>
            <a:xfrm>
              <a:off x="4656090" y="2843782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505033F-82C7-D9F2-5B38-82A0D421CDFB}"/>
                </a:ext>
              </a:extLst>
            </p:cNvPr>
            <p:cNvSpPr/>
            <p:nvPr/>
          </p:nvSpPr>
          <p:spPr>
            <a:xfrm>
              <a:off x="5290477" y="2841731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4BAD40E-4956-E672-3299-A8E4D154DF6A}"/>
                </a:ext>
              </a:extLst>
            </p:cNvPr>
            <p:cNvSpPr/>
            <p:nvPr/>
          </p:nvSpPr>
          <p:spPr>
            <a:xfrm>
              <a:off x="5919151" y="2843782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21FB5E7-CD92-CC59-2C51-A76F6B58C655}"/>
                </a:ext>
              </a:extLst>
            </p:cNvPr>
            <p:cNvSpPr/>
            <p:nvPr/>
          </p:nvSpPr>
          <p:spPr>
            <a:xfrm>
              <a:off x="6545147" y="2843782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98B5DC0-63FB-1263-C3E8-968199F8CA05}"/>
                </a:ext>
              </a:extLst>
            </p:cNvPr>
            <p:cNvSpPr/>
            <p:nvPr/>
          </p:nvSpPr>
          <p:spPr>
            <a:xfrm>
              <a:off x="4027416" y="2170484"/>
              <a:ext cx="3122322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431784-FC43-5902-E485-9899C7D1D98D}"/>
                </a:ext>
              </a:extLst>
            </p:cNvPr>
            <p:cNvSpPr/>
            <p:nvPr/>
          </p:nvSpPr>
          <p:spPr>
            <a:xfrm>
              <a:off x="4027416" y="1502368"/>
              <a:ext cx="3122322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4537252-81BF-3E9A-99AF-EFB8DB97A7EC}"/>
                </a:ext>
              </a:extLst>
            </p:cNvPr>
            <p:cNvSpPr/>
            <p:nvPr/>
          </p:nvSpPr>
          <p:spPr>
            <a:xfrm>
              <a:off x="621640" y="1390409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72304995-9305-E514-8CE9-B84F8CCE268B}"/>
                </a:ext>
              </a:extLst>
            </p:cNvPr>
            <p:cNvSpPr/>
            <p:nvPr/>
          </p:nvSpPr>
          <p:spPr>
            <a:xfrm>
              <a:off x="621640" y="2090313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53680E5-834B-D314-5AED-07E3BC452B5E}"/>
                </a:ext>
              </a:extLst>
            </p:cNvPr>
            <p:cNvSpPr/>
            <p:nvPr/>
          </p:nvSpPr>
          <p:spPr>
            <a:xfrm>
              <a:off x="621640" y="2764590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8622B1A6-3EC3-6DC0-5C3B-01F7BB561101}"/>
                </a:ext>
              </a:extLst>
            </p:cNvPr>
            <p:cNvSpPr/>
            <p:nvPr/>
          </p:nvSpPr>
          <p:spPr>
            <a:xfrm>
              <a:off x="3199018" y="2764590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1521E9E-D332-82D4-C4CA-72E6ABD66E5E}"/>
                </a:ext>
              </a:extLst>
            </p:cNvPr>
            <p:cNvSpPr/>
            <p:nvPr/>
          </p:nvSpPr>
          <p:spPr>
            <a:xfrm>
              <a:off x="621640" y="343667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69E4517B-DA37-C25A-5FC8-9CCDBA73B20A}"/>
                </a:ext>
              </a:extLst>
            </p:cNvPr>
            <p:cNvSpPr/>
            <p:nvPr/>
          </p:nvSpPr>
          <p:spPr>
            <a:xfrm>
              <a:off x="3923311" y="1390409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51D507E-1AA9-86CA-A67E-6F26C9533BEC}"/>
                </a:ext>
              </a:extLst>
            </p:cNvPr>
            <p:cNvSpPr/>
            <p:nvPr/>
          </p:nvSpPr>
          <p:spPr>
            <a:xfrm>
              <a:off x="3923311" y="2118703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7118BAE-F610-0CF5-7584-91277AC5D4CF}"/>
                </a:ext>
              </a:extLst>
            </p:cNvPr>
            <p:cNvSpPr/>
            <p:nvPr/>
          </p:nvSpPr>
          <p:spPr>
            <a:xfrm>
              <a:off x="3923311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8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748B26B7-D83F-DDF0-D8F3-7DE884C4865A}"/>
                </a:ext>
              </a:extLst>
            </p:cNvPr>
            <p:cNvSpPr/>
            <p:nvPr/>
          </p:nvSpPr>
          <p:spPr>
            <a:xfrm>
              <a:off x="4557793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9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30A54CAD-0A3D-3CAF-856A-1C31F0034425}"/>
                </a:ext>
              </a:extLst>
            </p:cNvPr>
            <p:cNvSpPr/>
            <p:nvPr/>
          </p:nvSpPr>
          <p:spPr>
            <a:xfrm>
              <a:off x="5141460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459CB14-D7B7-2655-0B54-F5D67128372D}"/>
                </a:ext>
              </a:extLst>
            </p:cNvPr>
            <p:cNvSpPr/>
            <p:nvPr/>
          </p:nvSpPr>
          <p:spPr>
            <a:xfrm>
              <a:off x="5820165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469D6DBF-5973-ABC7-54B0-C8D0036ECE34}"/>
                </a:ext>
              </a:extLst>
            </p:cNvPr>
            <p:cNvSpPr/>
            <p:nvPr/>
          </p:nvSpPr>
          <p:spPr>
            <a:xfrm>
              <a:off x="6410478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6026DA1-3B95-6B4C-73F4-B6EC7D0998D2}"/>
                </a:ext>
              </a:extLst>
            </p:cNvPr>
            <p:cNvSpPr/>
            <p:nvPr/>
          </p:nvSpPr>
          <p:spPr>
            <a:xfrm>
              <a:off x="3923311" y="3448976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582919-5895-CB06-D1A1-22072C011664}"/>
                </a:ext>
              </a:extLst>
            </p:cNvPr>
            <p:cNvSpPr txBox="1"/>
            <p:nvPr/>
          </p:nvSpPr>
          <p:spPr>
            <a:xfrm>
              <a:off x="5050714" y="2745255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5A67F78-2901-05B8-C491-DA658E7BD874}"/>
                </a:ext>
              </a:extLst>
            </p:cNvPr>
            <p:cNvSpPr txBox="1"/>
            <p:nvPr/>
          </p:nvSpPr>
          <p:spPr>
            <a:xfrm>
              <a:off x="5736136" y="2745255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11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B31FBDC-46CF-4F8B-3521-9F7EBC27AB4F}"/>
                </a:ext>
              </a:extLst>
            </p:cNvPr>
            <p:cNvSpPr txBox="1"/>
            <p:nvPr/>
          </p:nvSpPr>
          <p:spPr>
            <a:xfrm>
              <a:off x="6318784" y="2745255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12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DE5F92F-0B88-6424-23E8-3B3250A5509E}"/>
                </a:ext>
              </a:extLst>
            </p:cNvPr>
            <p:cNvSpPr txBox="1"/>
            <p:nvPr/>
          </p:nvSpPr>
          <p:spPr>
            <a:xfrm>
              <a:off x="3844154" y="3422346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13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12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22866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개발계획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 err="1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Todo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Done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DE880D60-3223-9399-862F-25F152EB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94957"/>
              </p:ext>
            </p:extLst>
          </p:nvPr>
        </p:nvGraphicFramePr>
        <p:xfrm>
          <a:off x="1092950" y="1249789"/>
          <a:ext cx="10006849" cy="514624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66331">
                  <a:extLst>
                    <a:ext uri="{9D8B030D-6E8A-4147-A177-3AD203B41FA5}">
                      <a16:colId xmlns:a16="http://schemas.microsoft.com/office/drawing/2014/main" val="695727569"/>
                    </a:ext>
                  </a:extLst>
                </a:gridCol>
                <a:gridCol w="2685315">
                  <a:extLst>
                    <a:ext uri="{9D8B030D-6E8A-4147-A177-3AD203B41FA5}">
                      <a16:colId xmlns:a16="http://schemas.microsoft.com/office/drawing/2014/main" val="281376859"/>
                    </a:ext>
                  </a:extLst>
                </a:gridCol>
                <a:gridCol w="3609543">
                  <a:extLst>
                    <a:ext uri="{9D8B030D-6E8A-4147-A177-3AD203B41FA5}">
                      <a16:colId xmlns:a16="http://schemas.microsoft.com/office/drawing/2014/main" val="591183097"/>
                    </a:ext>
                  </a:extLst>
                </a:gridCol>
                <a:gridCol w="1445660">
                  <a:extLst>
                    <a:ext uri="{9D8B030D-6E8A-4147-A177-3AD203B41FA5}">
                      <a16:colId xmlns:a16="http://schemas.microsoft.com/office/drawing/2014/main" val="2242450054"/>
                    </a:ext>
                  </a:extLst>
                </a:gridCol>
              </a:tblGrid>
              <a:tr h="300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marL="86813" marR="86813" marT="43407" marB="43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Todo</a:t>
                      </a:r>
                      <a:endParaRPr lang="ko-KR" altLang="en-US" sz="17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6813" marR="86813" marT="43407" marB="43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Done</a:t>
                      </a:r>
                      <a:endParaRPr lang="ko-KR" altLang="en-US" sz="17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6813" marR="86813" marT="43407" marB="43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6813" marR="86813" marT="43407" marB="43407"/>
                </a:tc>
                <a:extLst>
                  <a:ext uri="{0D108BD9-81ED-4DB2-BD59-A6C34878D82A}">
                    <a16:rowId xmlns:a16="http://schemas.microsoft.com/office/drawing/2014/main" val="3520603821"/>
                  </a:ext>
                </a:extLst>
              </a:tr>
              <a:tr h="750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(4.27~5.3)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 선정 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준비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공공데이터 포털 이용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수집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사례조사 및 활용 신청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생성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4403646"/>
                  </a:ext>
                </a:extLst>
              </a:tr>
              <a:tr h="525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(5.4~5.10)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 수집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설계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 제작 및 수집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화면 구상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1739788"/>
                  </a:ext>
                </a:extLst>
              </a:tr>
              <a:tr h="750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(5.11~ 5.17)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 API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화면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기획발표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(5/17)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문서화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발표영상 촬영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5337263"/>
                  </a:ext>
                </a:extLst>
              </a:tr>
              <a:tr h="525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(5.18~5.24)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다양한 검색 기능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링크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다양한 검색 기능 구현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2572916"/>
                  </a:ext>
                </a:extLst>
              </a:tr>
              <a:tr h="974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(5.25~5.31)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그래프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중간발표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(5/31)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그래프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보충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및 문서화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재디자인 및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4706557"/>
                  </a:ext>
                </a:extLst>
              </a:tr>
              <a:tr h="750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(6.1~6.7)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C/C++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배포파일 작성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텔레그램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연동 구현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6808753"/>
                  </a:ext>
                </a:extLst>
              </a:tr>
              <a:tr h="525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(6.8~6.14)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및 보완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최종발표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(6/14)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83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1A5EB1F0-0EE0-1B04-068C-213E9DD8360F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7" y="22866"/>
            <a:ext cx="5304596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시연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2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1A5EB1F0-0EE0-1B04-068C-213E9DD8360F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7" y="22866"/>
            <a:ext cx="5304596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commit 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3712F71-F0BC-A41D-AD75-B7185C43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002" y="3198317"/>
            <a:ext cx="1219370" cy="476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74CA3B-E8E3-1805-75E7-A8202997DF04}"/>
              </a:ext>
            </a:extLst>
          </p:cNvPr>
          <p:cNvSpPr txBox="1"/>
          <p:nvPr/>
        </p:nvSpPr>
        <p:spPr>
          <a:xfrm>
            <a:off x="3698310" y="4159381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/>
              </a:rPr>
              <a:t>https://github.com/WOOLUCY/scriptlang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28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34166" y="3388825"/>
            <a:ext cx="6123667" cy="1928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800" b="1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559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4658</TotalTime>
  <Words>496</Words>
  <Application>Microsoft Office PowerPoint</Application>
  <PresentationFormat>와이드스크린</PresentationFormat>
  <Paragraphs>140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나눔스퀘어 Bold</vt:lpstr>
      <vt:lpstr>나눔스퀘어</vt:lpstr>
      <vt:lpstr>Arial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강경천(2016182046)</cp:lastModifiedBy>
  <cp:revision>704</cp:revision>
  <dcterms:created xsi:type="dcterms:W3CDTF">2018-08-02T07:05:36Z</dcterms:created>
  <dcterms:modified xsi:type="dcterms:W3CDTF">2022-05-26T14:53:01Z</dcterms:modified>
</cp:coreProperties>
</file>