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B94174-583A-74A2-9DBB-E7FBBE0450C1}"/>
              </a:ext>
            </a:extLst>
          </p:cNvPr>
          <p:cNvGrpSpPr/>
          <p:nvPr/>
        </p:nvGrpSpPr>
        <p:grpSpPr>
          <a:xfrm>
            <a:off x="2689" y="540995"/>
            <a:ext cx="3875054" cy="3256648"/>
            <a:chOff x="4493373" y="541603"/>
            <a:chExt cx="4134363" cy="342170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0DA0782-1449-FDF8-DAE0-8A6A49B2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7066" y="2269760"/>
              <a:ext cx="3698049" cy="16935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CB66FCD-2B22-25DB-4073-775068A0B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373" y="881235"/>
              <a:ext cx="1343427" cy="136551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3EC116E-DD5C-698E-33B7-7DFC5B9B9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5578" y="830054"/>
              <a:ext cx="1339891" cy="1365511"/>
            </a:xfrm>
            <a:prstGeom prst="rect">
              <a:avLst/>
            </a:prstGeom>
          </p:spPr>
        </p:pic>
        <p:pic>
          <p:nvPicPr>
            <p:cNvPr id="11" name="Picture 2" descr="What is the open field test? — Brain Stuff">
              <a:extLst>
                <a:ext uri="{FF2B5EF4-FFF2-40B4-BE49-F238E27FC236}">
                  <a16:creationId xmlns:a16="http://schemas.microsoft.com/office/drawing/2014/main" id="{6BE8AA28-3572-35A8-EF32-89F9D05B4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932" y="691719"/>
              <a:ext cx="1594804" cy="159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3C4C173-A4CB-4FA3-E81F-C32794F6531B}"/>
                </a:ext>
              </a:extLst>
            </p:cNvPr>
            <p:cNvSpPr txBox="1"/>
            <p:nvPr/>
          </p:nvSpPr>
          <p:spPr>
            <a:xfrm>
              <a:off x="4772701" y="576909"/>
              <a:ext cx="53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EZM</a:t>
              </a:r>
              <a:endParaRPr lang="zh-CN" altLang="en-US" sz="12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05D901-600D-7212-D07C-B0D2F29E94BC}"/>
                </a:ext>
              </a:extLst>
            </p:cNvPr>
            <p:cNvSpPr txBox="1"/>
            <p:nvPr/>
          </p:nvSpPr>
          <p:spPr>
            <a:xfrm>
              <a:off x="6226042" y="541603"/>
              <a:ext cx="624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EPM</a:t>
              </a:r>
              <a:endParaRPr lang="zh-CN" altLang="en-US" sz="1200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357E88-2641-9040-48F5-C7113E9F5D33}"/>
                </a:ext>
              </a:extLst>
            </p:cNvPr>
            <p:cNvSpPr txBox="1"/>
            <p:nvPr/>
          </p:nvSpPr>
          <p:spPr>
            <a:xfrm>
              <a:off x="7524702" y="553055"/>
              <a:ext cx="611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OFT</a:t>
              </a:r>
              <a:endParaRPr lang="zh-CN" altLang="en-US" sz="1200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201CD9-EB0F-5C5A-2DFD-CF138595ACF2}"/>
              </a:ext>
            </a:extLst>
          </p:cNvPr>
          <p:cNvGrpSpPr/>
          <p:nvPr/>
        </p:nvGrpSpPr>
        <p:grpSpPr>
          <a:xfrm>
            <a:off x="3950364" y="0"/>
            <a:ext cx="3283544" cy="3750947"/>
            <a:chOff x="4351836" y="-226502"/>
            <a:chExt cx="3283544" cy="375094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B75FF70-85A0-211C-7FF9-F26A33DB79E2}"/>
                </a:ext>
              </a:extLst>
            </p:cNvPr>
            <p:cNvGrpSpPr/>
            <p:nvPr/>
          </p:nvGrpSpPr>
          <p:grpSpPr>
            <a:xfrm>
              <a:off x="4566854" y="1668594"/>
              <a:ext cx="3068526" cy="1855851"/>
              <a:chOff x="4660349" y="2086419"/>
              <a:chExt cx="2825900" cy="1832310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384E26F-3A05-4568-935D-B69C25F392F3}"/>
                  </a:ext>
                </a:extLst>
              </p:cNvPr>
              <p:cNvGrpSpPr/>
              <p:nvPr/>
            </p:nvGrpSpPr>
            <p:grpSpPr>
              <a:xfrm>
                <a:off x="4660349" y="2086419"/>
                <a:ext cx="2825900" cy="1832310"/>
                <a:chOff x="4356507" y="1445135"/>
                <a:chExt cx="2825900" cy="1832310"/>
              </a:xfrm>
            </p:grpSpPr>
            <p:pic>
              <p:nvPicPr>
                <p:cNvPr id="1028" name="Picture 4" descr="Mouse Brain Sagittal - Rat Brain Cartoon (1280x614), Png Download">
                  <a:extLst>
                    <a:ext uri="{FF2B5EF4-FFF2-40B4-BE49-F238E27FC236}">
                      <a16:creationId xmlns:a16="http://schemas.microsoft.com/office/drawing/2014/main" id="{68130B80-8E41-EB39-8B8A-95EC3F3E0C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9800376">
                  <a:off x="4615492" y="1812098"/>
                  <a:ext cx="742888" cy="320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6" name="Picture 2" descr="Laboratory mouse - Wikipedia">
                  <a:extLst>
                    <a:ext uri="{FF2B5EF4-FFF2-40B4-BE49-F238E27FC236}">
                      <a16:creationId xmlns:a16="http://schemas.microsoft.com/office/drawing/2014/main" id="{81B232A2-9E40-B39F-2E0B-0AE9FDEA30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507" y="1445135"/>
                  <a:ext cx="2825900" cy="1832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D1E68AA7-3287-328A-31B2-D4828B53FE0A}"/>
                  </a:ext>
                </a:extLst>
              </p:cNvPr>
              <p:cNvGrpSpPr/>
              <p:nvPr/>
            </p:nvGrpSpPr>
            <p:grpSpPr>
              <a:xfrm>
                <a:off x="4888922" y="2499497"/>
                <a:ext cx="281274" cy="228451"/>
                <a:chOff x="4657991" y="1360873"/>
                <a:chExt cx="281274" cy="228451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FFEAF2FB-E613-D0E9-71F3-2C0A710DCF15}"/>
                    </a:ext>
                  </a:extLst>
                </p:cNvPr>
                <p:cNvGrpSpPr/>
                <p:nvPr/>
              </p:nvGrpSpPr>
              <p:grpSpPr>
                <a:xfrm>
                  <a:off x="4657991" y="1360873"/>
                  <a:ext cx="271027" cy="219168"/>
                  <a:chOff x="4791793" y="870609"/>
                  <a:chExt cx="271027" cy="219168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B6ABB931-3AEB-DB05-4776-55AC5842F42F}"/>
                      </a:ext>
                    </a:extLst>
                  </p:cNvPr>
                  <p:cNvSpPr/>
                  <p:nvPr/>
                </p:nvSpPr>
                <p:spPr>
                  <a:xfrm rot="19527827">
                    <a:off x="4957810" y="899103"/>
                    <a:ext cx="45719" cy="190674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0568E88E-4B7A-BF95-9474-9F6F069E5B08}"/>
                      </a:ext>
                    </a:extLst>
                  </p:cNvPr>
                  <p:cNvSpPr/>
                  <p:nvPr/>
                </p:nvSpPr>
                <p:spPr>
                  <a:xfrm rot="19527827">
                    <a:off x="4791793" y="870609"/>
                    <a:ext cx="271027" cy="51546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2FE8EAF-E687-B794-16D2-85546F96A216}"/>
                    </a:ext>
                  </a:extLst>
                </p:cNvPr>
                <p:cNvSpPr/>
                <p:nvPr/>
              </p:nvSpPr>
              <p:spPr>
                <a:xfrm>
                  <a:off x="4793504" y="1434766"/>
                  <a:ext cx="145761" cy="154558"/>
                </a:xfrm>
                <a:prstGeom prst="ellipse">
                  <a:avLst/>
                </a:prstGeom>
                <a:gradFill flip="none" rotWithShape="1">
                  <a:gsLst>
                    <a:gs pos="78000">
                      <a:schemeClr val="accent6">
                        <a:lumMod val="75000"/>
                        <a:alpha val="27000"/>
                      </a:schemeClr>
                    </a:gs>
                    <a:gs pos="21000">
                      <a:schemeClr val="accent6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E0E29B7-1E3E-A29D-2F8D-BDB2CE85FF6C}"/>
                </a:ext>
              </a:extLst>
            </p:cNvPr>
            <p:cNvSpPr/>
            <p:nvPr/>
          </p:nvSpPr>
          <p:spPr>
            <a:xfrm>
              <a:off x="4351836" y="-226502"/>
              <a:ext cx="1204414" cy="2348918"/>
            </a:xfrm>
            <a:custGeom>
              <a:avLst/>
              <a:gdLst>
                <a:gd name="connsiteX0" fmla="*/ 547335 w 1109182"/>
                <a:gd name="connsiteY0" fmla="*/ 2161753 h 2161753"/>
                <a:gd name="connsiteX1" fmla="*/ 102718 w 1109182"/>
                <a:gd name="connsiteY1" fmla="*/ 1851360 h 2161753"/>
                <a:gd name="connsiteX2" fmla="*/ 27217 w 1109182"/>
                <a:gd name="connsiteY2" fmla="*/ 1138296 h 2161753"/>
                <a:gd name="connsiteX3" fmla="*/ 471834 w 1109182"/>
                <a:gd name="connsiteY3" fmla="*/ 693679 h 2161753"/>
                <a:gd name="connsiteX4" fmla="*/ 1050674 w 1109182"/>
                <a:gd name="connsiteY4" fmla="*/ 56116 h 2161753"/>
                <a:gd name="connsiteX5" fmla="*/ 1059063 w 1109182"/>
                <a:gd name="connsiteY5" fmla="*/ 72894 h 216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9182" h="2161753">
                  <a:moveTo>
                    <a:pt x="547335" y="2161753"/>
                  </a:moveTo>
                  <a:cubicBezTo>
                    <a:pt x="368369" y="2091844"/>
                    <a:pt x="189404" y="2021936"/>
                    <a:pt x="102718" y="1851360"/>
                  </a:cubicBezTo>
                  <a:cubicBezTo>
                    <a:pt x="16032" y="1680784"/>
                    <a:pt x="-34302" y="1331243"/>
                    <a:pt x="27217" y="1138296"/>
                  </a:cubicBezTo>
                  <a:cubicBezTo>
                    <a:pt x="88736" y="945349"/>
                    <a:pt x="301258" y="874042"/>
                    <a:pt x="471834" y="693679"/>
                  </a:cubicBezTo>
                  <a:cubicBezTo>
                    <a:pt x="642410" y="513316"/>
                    <a:pt x="952803" y="159580"/>
                    <a:pt x="1050674" y="56116"/>
                  </a:cubicBezTo>
                  <a:cubicBezTo>
                    <a:pt x="1148545" y="-47348"/>
                    <a:pt x="1103804" y="12773"/>
                    <a:pt x="1059063" y="72894"/>
                  </a:cubicBezTo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D65A84-1C9E-B5B3-5666-27A63336465F}"/>
              </a:ext>
            </a:extLst>
          </p:cNvPr>
          <p:cNvGrpSpPr/>
          <p:nvPr/>
        </p:nvGrpSpPr>
        <p:grpSpPr>
          <a:xfrm>
            <a:off x="7038842" y="464552"/>
            <a:ext cx="3919733" cy="3085431"/>
            <a:chOff x="7038842" y="464552"/>
            <a:chExt cx="3919733" cy="308543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886DE42-C954-E5D1-3E3B-D02B150F572A}"/>
                </a:ext>
              </a:extLst>
            </p:cNvPr>
            <p:cNvGrpSpPr/>
            <p:nvPr/>
          </p:nvGrpSpPr>
          <p:grpSpPr>
            <a:xfrm>
              <a:off x="7038842" y="464552"/>
              <a:ext cx="3758551" cy="3085431"/>
              <a:chOff x="7038842" y="464552"/>
              <a:chExt cx="3758551" cy="3085431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66762E8E-BE80-F094-ED56-361139A97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38551" y="726162"/>
                <a:ext cx="3358842" cy="2526063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D6E5E1-6B06-89CB-5358-86F9D527E285}"/>
                  </a:ext>
                </a:extLst>
              </p:cNvPr>
              <p:cNvSpPr txBox="1"/>
              <p:nvPr/>
            </p:nvSpPr>
            <p:spPr>
              <a:xfrm>
                <a:off x="8108157" y="3272984"/>
                <a:ext cx="18256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Periods of two minutes</a:t>
                </a:r>
                <a:endParaRPr lang="zh-CN" altLang="en-US" sz="1200" b="1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4A3D9B-F73D-2C17-15DE-21DE76E91544}"/>
                  </a:ext>
                </a:extLst>
              </p:cNvPr>
              <p:cNvSpPr txBox="1"/>
              <p:nvPr/>
            </p:nvSpPr>
            <p:spPr>
              <a:xfrm rot="10800000">
                <a:off x="7038842" y="567043"/>
                <a:ext cx="353943" cy="234668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100" b="1" dirty="0"/>
                  <a:t>Mean number of sections traversed</a:t>
                </a:r>
                <a:endParaRPr lang="zh-CN" altLang="en-US" sz="1100" b="1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606C94F-13A6-D200-6CE4-28668E93FF51}"/>
                  </a:ext>
                </a:extLst>
              </p:cNvPr>
              <p:cNvSpPr txBox="1"/>
              <p:nvPr/>
            </p:nvSpPr>
            <p:spPr>
              <a:xfrm>
                <a:off x="7929181" y="464552"/>
                <a:ext cx="25810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Day 1                      Day  2                   Day  3  </a:t>
                </a:r>
                <a:endParaRPr lang="zh-CN" altLang="en-US" sz="1100" b="1" dirty="0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D705DE-F204-5100-BCE1-F642C6726F87}"/>
                </a:ext>
              </a:extLst>
            </p:cNvPr>
            <p:cNvSpPr txBox="1"/>
            <p:nvPr/>
          </p:nvSpPr>
          <p:spPr>
            <a:xfrm rot="5400000">
              <a:off x="9580126" y="2048468"/>
              <a:ext cx="2526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/>
                <a:t>Enclosed group                                 Elevated group</a:t>
              </a:r>
              <a:endParaRPr lang="zh-CN" altLang="en-US" sz="900" b="1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519768D-AC68-A68D-BB1E-8A03BECF7F3D}"/>
              </a:ext>
            </a:extLst>
          </p:cNvPr>
          <p:cNvSpPr txBox="1"/>
          <p:nvPr/>
        </p:nvSpPr>
        <p:spPr>
          <a:xfrm>
            <a:off x="7680745" y="3549983"/>
            <a:ext cx="249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-Behavior records from (Montgomery, 1955)</a:t>
            </a:r>
          </a:p>
          <a:p>
            <a:r>
              <a:rPr lang="en-US" altLang="zh-CN" sz="1000" b="1" dirty="0">
                <a:solidFill>
                  <a:schemeClr val="accent2"/>
                </a:solidFill>
              </a:rPr>
              <a:t>-Our model prediction</a:t>
            </a:r>
            <a:endParaRPr lang="zh-CN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35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28</cp:revision>
  <dcterms:created xsi:type="dcterms:W3CDTF">2022-06-23T00:07:18Z</dcterms:created>
  <dcterms:modified xsi:type="dcterms:W3CDTF">2022-06-23T19:40:48Z</dcterms:modified>
</cp:coreProperties>
</file>