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4" r:id="rId4"/>
    <p:sldId id="265" r:id="rId5"/>
    <p:sldId id="266" r:id="rId6"/>
    <p:sldId id="267" r:id="rId7"/>
    <p:sldId id="268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</a:t>
            </a: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맛보기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0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(World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Wide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Web):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우리가 웹이라 부르는 웹의 전체 이름은 월드 와이드 웹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(World Wide Web)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인터넷 망으로 연결된 사용자 또는 컴퓨터들이 정보를 공유할 수 있는 네트워크를 의미합니다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ts val="19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WWW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하이퍼미디어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</a:t>
            </a: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맛보기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0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멀티미디어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그림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영상 등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데이터와 다른 데이터를 연관 시켜서 연관된 데이터를 탐색할 수 있도록 한 것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환경에서는 웹 페이지 링크가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하이퍼미디어의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 예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웹도 포괄적으론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하이퍼미디어의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 예시가 될 수 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텍스트에 링크가 걸려있으면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하이퍼텍스트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이미지에 링크가 걸려있으면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하이퍼미디어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BD225A-40AC-471F-9A53-5E9DCB1A599F}"/>
              </a:ext>
            </a:extLst>
          </p:cNvPr>
          <p:cNvSpPr/>
          <p:nvPr/>
        </p:nvSpPr>
        <p:spPr>
          <a:xfrm>
            <a:off x="8113059" y="4177632"/>
            <a:ext cx="1006679" cy="1149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5"/>
                </a:solidFill>
              </a:rPr>
              <a:t>____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____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402070-D360-4A53-81B3-4602A185388C}"/>
              </a:ext>
            </a:extLst>
          </p:cNvPr>
          <p:cNvSpPr/>
          <p:nvPr/>
        </p:nvSpPr>
        <p:spPr>
          <a:xfrm>
            <a:off x="9531971" y="3602986"/>
            <a:ext cx="1006679" cy="1149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5"/>
                </a:solidFill>
              </a:rPr>
              <a:t>____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____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34A685-59A0-4AFF-8A0F-50EED99A1EC2}"/>
              </a:ext>
            </a:extLst>
          </p:cNvPr>
          <p:cNvSpPr/>
          <p:nvPr/>
        </p:nvSpPr>
        <p:spPr>
          <a:xfrm>
            <a:off x="9364518" y="5071172"/>
            <a:ext cx="1006679" cy="1149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래픽 20" descr="펼쳐진 책">
            <a:extLst>
              <a:ext uri="{FF2B5EF4-FFF2-40B4-BE49-F238E27FC236}">
                <a16:creationId xmlns:a16="http://schemas.microsoft.com/office/drawing/2014/main" id="{B638CA6E-6683-40DD-9619-4E50078BF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9267" y="5189715"/>
            <a:ext cx="482538" cy="482538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3BFF9B-6B3E-45A1-A396-9686ABCE619C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8508678" y="4177632"/>
            <a:ext cx="1023293" cy="469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DD4C51F-D6AB-4C74-B06B-9F85B6A4C5F7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9119738" y="4752278"/>
            <a:ext cx="349530" cy="437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25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인터넷의 역사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</a:t>
            </a: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맛보기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0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미국 국방부 산하의 고등 연구국의 연구용으로 단방향 네트워크를 연결해 둔 것이 시초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1989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처음으로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월드와이드웹이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등장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상업적 이용이 허용되면서 현재의 웹이 생겨남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11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웹의 구조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</a:t>
            </a: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맛보기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0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A61443BB-F21E-4232-B125-019A74206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0302" y="3734938"/>
            <a:ext cx="914400" cy="914400"/>
          </a:xfrm>
          <a:prstGeom prst="rect">
            <a:avLst/>
          </a:prstGeom>
        </p:spPr>
      </p:pic>
      <p:pic>
        <p:nvPicPr>
          <p:cNvPr id="16" name="그래픽 15" descr="랩톱">
            <a:extLst>
              <a:ext uri="{FF2B5EF4-FFF2-40B4-BE49-F238E27FC236}">
                <a16:creationId xmlns:a16="http://schemas.microsoft.com/office/drawing/2014/main" id="{17905F60-790D-4175-994F-FDAB7993BA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6553" y="4391066"/>
            <a:ext cx="914400" cy="914400"/>
          </a:xfrm>
          <a:prstGeom prst="rect">
            <a:avLst/>
          </a:prstGeom>
        </p:spPr>
      </p:pic>
      <p:pic>
        <p:nvPicPr>
          <p:cNvPr id="18" name="그래픽 17" descr="랩톱">
            <a:extLst>
              <a:ext uri="{FF2B5EF4-FFF2-40B4-BE49-F238E27FC236}">
                <a16:creationId xmlns:a16="http://schemas.microsoft.com/office/drawing/2014/main" id="{7A64EE02-06AB-4689-BFCE-298A2A7FF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42924" y="4064134"/>
            <a:ext cx="914400" cy="914400"/>
          </a:xfrm>
          <a:prstGeom prst="rect">
            <a:avLst/>
          </a:prstGeom>
        </p:spPr>
      </p:pic>
      <p:pic>
        <p:nvPicPr>
          <p:cNvPr id="20" name="그래픽 19" descr="랩톱">
            <a:extLst>
              <a:ext uri="{FF2B5EF4-FFF2-40B4-BE49-F238E27FC236}">
                <a16:creationId xmlns:a16="http://schemas.microsoft.com/office/drawing/2014/main" id="{191F29B5-92A7-491F-A448-BCE616925D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6319" y="2226744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9FC004-2CF4-4AAF-BA5D-F3AC81EBAC10}"/>
              </a:ext>
            </a:extLst>
          </p:cNvPr>
          <p:cNvSpPr txBox="1"/>
          <p:nvPr/>
        </p:nvSpPr>
        <p:spPr>
          <a:xfrm>
            <a:off x="5310302" y="46224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웹서버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8D5E5C-6D6B-4A83-9936-A6AFC6B1175F}"/>
              </a:ext>
            </a:extLst>
          </p:cNvPr>
          <p:cNvSpPr txBox="1"/>
          <p:nvPr/>
        </p:nvSpPr>
        <p:spPr>
          <a:xfrm>
            <a:off x="6566196" y="2984859"/>
            <a:ext cx="137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데스크탑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3592D1-182C-4FE1-A48A-39D78D0FF2B7}"/>
              </a:ext>
            </a:extLst>
          </p:cNvPr>
          <p:cNvSpPr txBox="1"/>
          <p:nvPr/>
        </p:nvSpPr>
        <p:spPr>
          <a:xfrm>
            <a:off x="7312801" y="4807394"/>
            <a:ext cx="137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데스크탑</a:t>
            </a:r>
          </a:p>
        </p:txBody>
      </p:sp>
      <p:pic>
        <p:nvPicPr>
          <p:cNvPr id="13" name="그래픽 12" descr="스마트폰">
            <a:extLst>
              <a:ext uri="{FF2B5EF4-FFF2-40B4-BE49-F238E27FC236}">
                <a16:creationId xmlns:a16="http://schemas.microsoft.com/office/drawing/2014/main" id="{D0365394-2B76-4085-85AD-B1FD5983B8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58867" y="2716919"/>
            <a:ext cx="765121" cy="7651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26A015A-A6F3-4EA8-BD24-4794B50DC72B}"/>
              </a:ext>
            </a:extLst>
          </p:cNvPr>
          <p:cNvSpPr txBox="1"/>
          <p:nvPr/>
        </p:nvSpPr>
        <p:spPr>
          <a:xfrm>
            <a:off x="2954104" y="3546609"/>
            <a:ext cx="137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스마트폰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34D9BE-A730-46B2-A365-339778F27141}"/>
              </a:ext>
            </a:extLst>
          </p:cNvPr>
          <p:cNvSpPr txBox="1"/>
          <p:nvPr/>
        </p:nvSpPr>
        <p:spPr>
          <a:xfrm>
            <a:off x="3226430" y="5217005"/>
            <a:ext cx="137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데스크탑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05C514-3518-4F87-809E-CD1AF998570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023988" y="3099480"/>
            <a:ext cx="1286314" cy="7893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3F752F6-A36A-40DE-BEC2-E660675B949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370953" y="4498921"/>
            <a:ext cx="904004" cy="349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701401D-525B-4D93-B316-2BABD59C7181}"/>
              </a:ext>
            </a:extLst>
          </p:cNvPr>
          <p:cNvCxnSpPr/>
          <p:nvPr/>
        </p:nvCxnSpPr>
        <p:spPr>
          <a:xfrm flipH="1">
            <a:off x="6030026" y="2872089"/>
            <a:ext cx="700319" cy="691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57F35F-DB1B-43D2-8ACE-53C7E04B6BC6}"/>
              </a:ext>
            </a:extLst>
          </p:cNvPr>
          <p:cNvCxnSpPr/>
          <p:nvPr/>
        </p:nvCxnSpPr>
        <p:spPr>
          <a:xfrm flipH="1" flipV="1">
            <a:off x="6380185" y="4192138"/>
            <a:ext cx="932616" cy="3067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53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웹의 구조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</a:t>
            </a: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맛보기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0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F3DD5CA-1C5D-4B39-837F-AF40999849BB}"/>
              </a:ext>
            </a:extLst>
          </p:cNvPr>
          <p:cNvGrpSpPr/>
          <p:nvPr/>
        </p:nvGrpSpPr>
        <p:grpSpPr>
          <a:xfrm>
            <a:off x="1935802" y="2787276"/>
            <a:ext cx="2047182" cy="2125714"/>
            <a:chOff x="1643717" y="2787276"/>
            <a:chExt cx="2047182" cy="2125714"/>
          </a:xfrm>
        </p:grpSpPr>
        <p:pic>
          <p:nvPicPr>
            <p:cNvPr id="26" name="그래픽 25" descr="랩톱">
              <a:extLst>
                <a:ext uri="{FF2B5EF4-FFF2-40B4-BE49-F238E27FC236}">
                  <a16:creationId xmlns:a16="http://schemas.microsoft.com/office/drawing/2014/main" id="{DF4E508A-79BB-4C78-9D33-D2E3D1233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3717" y="2787276"/>
              <a:ext cx="2029509" cy="202950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25E487-FADD-4749-B3F8-C790FBB8B09F}"/>
                </a:ext>
              </a:extLst>
            </p:cNvPr>
            <p:cNvSpPr txBox="1"/>
            <p:nvPr/>
          </p:nvSpPr>
          <p:spPr>
            <a:xfrm>
              <a:off x="1971148" y="4543658"/>
              <a:ext cx="1374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데스크탑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CEA3C07-4F34-420A-9521-07DCEDC6B13A}"/>
                </a:ext>
              </a:extLst>
            </p:cNvPr>
            <p:cNvSpPr/>
            <p:nvPr/>
          </p:nvSpPr>
          <p:spPr>
            <a:xfrm>
              <a:off x="2165685" y="3429000"/>
              <a:ext cx="753979" cy="443003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DotDot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395FC8-D1ED-44FA-A3E6-4E618D10D2C7}"/>
                </a:ext>
              </a:extLst>
            </p:cNvPr>
            <p:cNvSpPr txBox="1"/>
            <p:nvPr/>
          </p:nvSpPr>
          <p:spPr>
            <a:xfrm>
              <a:off x="2165685" y="2831373"/>
              <a:ext cx="1525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웹 브라우저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C9DD44-EF3D-40C9-AF4C-B84735566E3F}"/>
              </a:ext>
            </a:extLst>
          </p:cNvPr>
          <p:cNvGrpSpPr/>
          <p:nvPr/>
        </p:nvGrpSpPr>
        <p:grpSpPr>
          <a:xfrm>
            <a:off x="9051826" y="2854540"/>
            <a:ext cx="1525214" cy="1914330"/>
            <a:chOff x="8695638" y="2942865"/>
            <a:chExt cx="1525214" cy="1914330"/>
          </a:xfrm>
        </p:grpSpPr>
        <p:pic>
          <p:nvPicPr>
            <p:cNvPr id="31" name="그래픽 30" descr="서버">
              <a:extLst>
                <a:ext uri="{FF2B5EF4-FFF2-40B4-BE49-F238E27FC236}">
                  <a16:creationId xmlns:a16="http://schemas.microsoft.com/office/drawing/2014/main" id="{56AF83B2-D5F8-4831-97D4-F4444E9A0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5638" y="2942865"/>
              <a:ext cx="1525214" cy="1525214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3DAA87-9F05-4E6B-A423-47D718E68FFB}"/>
                </a:ext>
              </a:extLst>
            </p:cNvPr>
            <p:cNvSpPr txBox="1"/>
            <p:nvPr/>
          </p:nvSpPr>
          <p:spPr>
            <a:xfrm>
              <a:off x="9001045" y="448786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웹서버</a:t>
              </a: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E4B9B4-0E98-48AB-B5C8-0555EF2D295D}"/>
              </a:ext>
            </a:extLst>
          </p:cNvPr>
          <p:cNvCxnSpPr/>
          <p:nvPr/>
        </p:nvCxnSpPr>
        <p:spPr>
          <a:xfrm>
            <a:off x="4989095" y="3602586"/>
            <a:ext cx="31282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4E1929-D4A6-40FB-B185-AC0623D7AF3A}"/>
              </a:ext>
            </a:extLst>
          </p:cNvPr>
          <p:cNvSpPr txBox="1"/>
          <p:nvPr/>
        </p:nvSpPr>
        <p:spPr>
          <a:xfrm>
            <a:off x="4285488" y="2913962"/>
            <a:ext cx="487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http://www.domain.com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1280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URL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구조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</a:t>
            </a: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맛보기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0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4243C6-71E9-49B5-8932-9351110F495E}"/>
              </a:ext>
            </a:extLst>
          </p:cNvPr>
          <p:cNvSpPr txBox="1"/>
          <p:nvPr/>
        </p:nvSpPr>
        <p:spPr>
          <a:xfrm>
            <a:off x="2756818" y="4681939"/>
            <a:ext cx="667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</a:rPr>
              <a:t>http://</a:t>
            </a:r>
            <a:r>
              <a:rPr lang="en-US" altLang="ko-KR" sz="3600" b="1" dirty="0">
                <a:solidFill>
                  <a:schemeClr val="accent6"/>
                </a:solidFill>
              </a:rPr>
              <a:t>www.domain.com/</a:t>
            </a:r>
            <a:r>
              <a:rPr lang="en-US" altLang="ko-KR" sz="3600" b="1" dirty="0">
                <a:solidFill>
                  <a:srgbClr val="FF0000"/>
                </a:solidFill>
              </a:rPr>
              <a:t>path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9C6A95-6F78-499C-B948-FB7B14810933}"/>
              </a:ext>
            </a:extLst>
          </p:cNvPr>
          <p:cNvSpPr/>
          <p:nvPr/>
        </p:nvSpPr>
        <p:spPr>
          <a:xfrm>
            <a:off x="1237132" y="2573317"/>
            <a:ext cx="10297142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웹 서버와 같은 웹 자원에 접근하기 위한 주소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프로토콜</a:t>
            </a:r>
            <a:r>
              <a:rPr lang="en-US" altLang="ko-KR" dirty="0"/>
              <a:t>: http</a:t>
            </a:r>
            <a:r>
              <a:rPr lang="ko-KR" altLang="en-US" dirty="0"/>
              <a:t>와 같은 자원 간의 통신 방식을 정의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IP:</a:t>
            </a:r>
            <a:r>
              <a:rPr lang="ko-KR" altLang="en-US" dirty="0"/>
              <a:t> 특정 네트워크 시스템의 위치 </a:t>
            </a:r>
            <a:r>
              <a:rPr lang="en-US" altLang="ko-KR" dirty="0"/>
              <a:t>(172.102.300.10 </a:t>
            </a:r>
            <a:r>
              <a:rPr lang="ko-KR" altLang="en-US" dirty="0"/>
              <a:t>의 형태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도메인</a:t>
            </a:r>
            <a:r>
              <a:rPr lang="en-US" altLang="ko-KR" dirty="0"/>
              <a:t>: IP</a:t>
            </a:r>
            <a:r>
              <a:rPr lang="ko-KR" altLang="en-US" dirty="0"/>
              <a:t>를 대신해서 사용자 친화적인 시스템의 주소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181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2093260" y="1980016"/>
            <a:ext cx="8265456" cy="755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개발의 구성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2164978" y="3034552"/>
            <a:ext cx="7862044" cy="753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프런트엔드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UI/UX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개발하는 사용자에게 보여지는 외관을 개발한다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4B0DEE1E-673B-4D21-A0BC-DEC9D748468D}"/>
              </a:ext>
            </a:extLst>
          </p:cNvPr>
          <p:cNvSpPr txBox="1">
            <a:spLocks/>
          </p:cNvSpPr>
          <p:nvPr/>
        </p:nvSpPr>
        <p:spPr>
          <a:xfrm>
            <a:off x="2164978" y="3990982"/>
            <a:ext cx="7862044" cy="753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백엔드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데이터가 보여질지 정리하고 가공하는 로직을 개발한다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391E1924-0983-49D1-B6F7-5DAE6D1A2ED3}"/>
              </a:ext>
            </a:extLst>
          </p:cNvPr>
          <p:cNvSpPr txBox="1">
            <a:spLocks/>
          </p:cNvSpPr>
          <p:nvPr/>
        </p:nvSpPr>
        <p:spPr>
          <a:xfrm>
            <a:off x="2164978" y="4947412"/>
            <a:ext cx="7862044" cy="753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저장하고 꺼낼 수 있는 공간을 구성하고 그 공간을 관리하고 다룬다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CDD6BF3-8D36-4829-98CF-D82176C63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24" name="부제목 2">
            <a:extLst>
              <a:ext uri="{FF2B5EF4-FFF2-40B4-BE49-F238E27FC236}">
                <a16:creationId xmlns:a16="http://schemas.microsoft.com/office/drawing/2014/main" id="{8A53680C-D722-4D32-AA8E-A1CEBD7CAE4D}"/>
              </a:ext>
            </a:extLst>
          </p:cNvPr>
          <p:cNvSpPr txBox="1">
            <a:spLocks/>
          </p:cNvSpPr>
          <p:nvPr/>
        </p:nvSpPr>
        <p:spPr>
          <a:xfrm>
            <a:off x="352802" y="825281"/>
            <a:ext cx="4201269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</a:t>
            </a: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맛보기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96EA0C47-A0F6-4378-93FD-3B4EDE4786C3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0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81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317815" y="2502601"/>
            <a:ext cx="26087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</a:t>
            </a: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맛보기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0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72990" y="3212983"/>
            <a:ext cx="2779059" cy="1702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화면에 어떤 내용이 들어갈지를 담당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lnSpc>
                <a:spcPts val="1900"/>
              </a:lnSpc>
              <a:buFontTx/>
              <a:buChar char="-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 단위로 구성됨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lnSpc>
                <a:spcPts val="1900"/>
              </a:lnSpc>
              <a:buFontTx/>
              <a:buChar char="-"/>
            </a:pP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&lt;html&gt;&lt;/html&gt;</a:t>
            </a:r>
            <a:endParaRPr lang="ko-KR" altLang="en-US" sz="1800" b="1" dirty="0">
              <a:solidFill>
                <a:schemeClr val="accent6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187F520-8444-41E2-8E86-EB42AEF63412}"/>
              </a:ext>
            </a:extLst>
          </p:cNvPr>
          <p:cNvSpPr/>
          <p:nvPr/>
        </p:nvSpPr>
        <p:spPr>
          <a:xfrm>
            <a:off x="1147483" y="3056845"/>
            <a:ext cx="2779059" cy="2017178"/>
          </a:xfrm>
          <a:prstGeom prst="roundRect">
            <a:avLst/>
          </a:prstGeom>
          <a:noFill/>
          <a:ln w="28575">
            <a:solidFill>
              <a:srgbClr val="2EC27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2ECED412-9600-4717-8EC2-213DB90F2EA9}"/>
              </a:ext>
            </a:extLst>
          </p:cNvPr>
          <p:cNvSpPr txBox="1">
            <a:spLocks/>
          </p:cNvSpPr>
          <p:nvPr/>
        </p:nvSpPr>
        <p:spPr>
          <a:xfrm>
            <a:off x="4796121" y="2502601"/>
            <a:ext cx="26087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4075AC5A-6DE2-4533-9EF2-90374C01F131}"/>
              </a:ext>
            </a:extLst>
          </p:cNvPr>
          <p:cNvSpPr txBox="1">
            <a:spLocks/>
          </p:cNvSpPr>
          <p:nvPr/>
        </p:nvSpPr>
        <p:spPr>
          <a:xfrm>
            <a:off x="4751296" y="3212983"/>
            <a:ext cx="2779059" cy="1702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화면의 내용들을 꾸미는 방법을 담당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lnSpc>
                <a:spcPts val="1900"/>
              </a:lnSpc>
              <a:buFontTx/>
              <a:buChar char="-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셋 단위로 구성됨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lnSpc>
                <a:spcPts val="1900"/>
              </a:lnSpc>
              <a:buFontTx/>
              <a:buChar char="-"/>
            </a:pP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 { color: green; }</a:t>
            </a:r>
          </a:p>
          <a:p>
            <a:pPr algn="l">
              <a:lnSpc>
                <a:spcPts val="1900"/>
              </a:lnSpc>
            </a:pP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C9807BB-D90B-4354-B5FF-75675693632E}"/>
              </a:ext>
            </a:extLst>
          </p:cNvPr>
          <p:cNvSpPr/>
          <p:nvPr/>
        </p:nvSpPr>
        <p:spPr>
          <a:xfrm>
            <a:off x="4625789" y="3056845"/>
            <a:ext cx="2779059" cy="2017178"/>
          </a:xfrm>
          <a:prstGeom prst="roundRect">
            <a:avLst/>
          </a:prstGeom>
          <a:noFill/>
          <a:ln w="28575">
            <a:solidFill>
              <a:srgbClr val="2EC27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60BEF406-977B-4EC8-8625-98558328873F}"/>
              </a:ext>
            </a:extLst>
          </p:cNvPr>
          <p:cNvSpPr txBox="1">
            <a:spLocks/>
          </p:cNvSpPr>
          <p:nvPr/>
        </p:nvSpPr>
        <p:spPr>
          <a:xfrm>
            <a:off x="8314767" y="2502601"/>
            <a:ext cx="26087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E013E86B-7352-497F-A641-30BBC31CF094}"/>
              </a:ext>
            </a:extLst>
          </p:cNvPr>
          <p:cNvSpPr txBox="1">
            <a:spLocks/>
          </p:cNvSpPr>
          <p:nvPr/>
        </p:nvSpPr>
        <p:spPr>
          <a:xfrm>
            <a:off x="8269942" y="3212983"/>
            <a:ext cx="2779059" cy="1702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화면에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인터렉티브한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기능을 구현하는 것을 담당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lnSpc>
                <a:spcPts val="1900"/>
              </a:lnSpc>
              <a:buFontTx/>
              <a:buChar char="-"/>
            </a:pP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스테이트먼츠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단위 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lnSpc>
                <a:spcPts val="1900"/>
              </a:lnSpc>
              <a:buFontTx/>
              <a:buChar char="-"/>
            </a:pP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alert(‘html’);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1F76FC9-3A5E-451D-AAC0-3A095D04BD0A}"/>
              </a:ext>
            </a:extLst>
          </p:cNvPr>
          <p:cNvSpPr/>
          <p:nvPr/>
        </p:nvSpPr>
        <p:spPr>
          <a:xfrm>
            <a:off x="8144435" y="3056845"/>
            <a:ext cx="2779059" cy="2017178"/>
          </a:xfrm>
          <a:prstGeom prst="roundRect">
            <a:avLst/>
          </a:prstGeom>
          <a:noFill/>
          <a:ln w="28575">
            <a:solidFill>
              <a:srgbClr val="2EC27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4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353</Words>
  <Application>Microsoft Office PowerPoint</Application>
  <PresentationFormat>와이드스크린</PresentationFormat>
  <Paragraphs>76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Park Soon Yeong</cp:lastModifiedBy>
  <cp:revision>17</cp:revision>
  <dcterms:created xsi:type="dcterms:W3CDTF">2019-11-20T07:34:50Z</dcterms:created>
  <dcterms:modified xsi:type="dcterms:W3CDTF">2019-12-06T07:32:32Z</dcterms:modified>
</cp:coreProperties>
</file>