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60" r:id="rId3"/>
    <p:sldId id="332" r:id="rId4"/>
    <p:sldId id="329" r:id="rId5"/>
    <p:sldId id="333" r:id="rId6"/>
    <p:sldId id="288" r:id="rId7"/>
    <p:sldId id="334" r:id="rId8"/>
    <p:sldId id="290" r:id="rId9"/>
    <p:sldId id="295" r:id="rId10"/>
    <p:sldId id="297" r:id="rId11"/>
    <p:sldId id="298" r:id="rId12"/>
    <p:sldId id="299" r:id="rId13"/>
    <p:sldId id="339" r:id="rId14"/>
    <p:sldId id="302" r:id="rId15"/>
    <p:sldId id="303" r:id="rId16"/>
    <p:sldId id="304" r:id="rId17"/>
    <p:sldId id="305" r:id="rId18"/>
    <p:sldId id="306" r:id="rId19"/>
    <p:sldId id="340" r:id="rId20"/>
    <p:sldId id="307" r:id="rId21"/>
    <p:sldId id="308" r:id="rId22"/>
    <p:sldId id="338" r:id="rId23"/>
    <p:sldId id="310" r:id="rId24"/>
    <p:sldId id="311" r:id="rId25"/>
    <p:sldId id="312" r:id="rId26"/>
    <p:sldId id="313" r:id="rId27"/>
    <p:sldId id="314" r:id="rId28"/>
    <p:sldId id="316" r:id="rId29"/>
    <p:sldId id="317" r:id="rId30"/>
    <p:sldId id="337" r:id="rId31"/>
    <p:sldId id="327" r:id="rId32"/>
    <p:sldId id="341" r:id="rId33"/>
    <p:sldId id="342" r:id="rId34"/>
    <p:sldId id="343" r:id="rId35"/>
    <p:sldId id="336" r:id="rId36"/>
    <p:sldId id="344" r:id="rId37"/>
    <p:sldId id="322" r:id="rId38"/>
    <p:sldId id="324" r:id="rId39"/>
    <p:sldId id="325" r:id="rId40"/>
    <p:sldId id="326" r:id="rId41"/>
    <p:sldId id="259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우석" initials="김우" lastIdx="2" clrIdx="0">
    <p:extLst>
      <p:ext uri="{19B8F6BF-5375-455C-9EA6-DF929625EA0E}">
        <p15:presenceInfo xmlns:p15="http://schemas.microsoft.com/office/powerpoint/2012/main" userId="81ecdb1b3de5e5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953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125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793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035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24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982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100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017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127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07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519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2980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631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6169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925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105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5167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70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1397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5405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27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3057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666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652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940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511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1910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657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5984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19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7024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917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2755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0777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688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579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724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763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352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</a:t>
            </a:r>
            <a:r>
              <a:rPr lang="ko-KR" altLang="en-US" sz="4400" b="1" spc="-150" dirty="0" err="1">
                <a:solidFill>
                  <a:schemeClr val="bg1"/>
                </a:solidFill>
              </a:rPr>
              <a:t>내슐랭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발표자 김 우 석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</a:rPr>
              <a:t>박 원 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모듈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3 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프로젝트  발표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3ED378-46F0-4067-BC3E-B44A28201751}"/>
              </a:ext>
            </a:extLst>
          </p:cNvPr>
          <p:cNvSpPr txBox="1"/>
          <p:nvPr/>
        </p:nvSpPr>
        <p:spPr>
          <a:xfrm>
            <a:off x="539552" y="1191367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400" b="1" spc="-150" dirty="0"/>
              <a:t> 사용 </a:t>
            </a:r>
            <a:r>
              <a:rPr lang="en-US" altLang="ko-KR" sz="4400" b="1" spc="-150" dirty="0"/>
              <a:t>API</a:t>
            </a:r>
            <a:r>
              <a:rPr lang="ko-KR" altLang="en-US" sz="4400" b="1" spc="-15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64E0B-4F94-43EF-A3FA-E5C73F11A363}"/>
              </a:ext>
            </a:extLst>
          </p:cNvPr>
          <p:cNvSpPr txBox="1"/>
          <p:nvPr/>
        </p:nvSpPr>
        <p:spPr>
          <a:xfrm>
            <a:off x="761531" y="462301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+ </a:t>
            </a:r>
            <a:r>
              <a:rPr lang="ko-KR" altLang="ko-KR" sz="3200" dirty="0"/>
              <a:t>영수증 스캐너 </a:t>
            </a:r>
            <a:r>
              <a:rPr lang="en-US" altLang="ko-KR" sz="3200" dirty="0"/>
              <a:t>API</a:t>
            </a:r>
            <a:endParaRPr lang="ko-KR" altLang="ko-KR" sz="3200" dirty="0"/>
          </a:p>
        </p:txBody>
      </p:sp>
      <p:pic>
        <p:nvPicPr>
          <p:cNvPr id="1026" name="Picture 2" descr="카카오맵 - kakaomap - Posts | Facebook">
            <a:extLst>
              <a:ext uri="{FF2B5EF4-FFF2-40B4-BE49-F238E27FC236}">
                <a16:creationId xmlns:a16="http://schemas.microsoft.com/office/drawing/2014/main" id="{ADB42C4F-E1AE-4133-9997-017A3C9FC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91" y="2662684"/>
            <a:ext cx="1612208" cy="161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- zxing/zxing: ZXing (&quot;Zebra Crossing&quot;) barcode scanning ...">
            <a:extLst>
              <a:ext uri="{FF2B5EF4-FFF2-40B4-BE49-F238E27FC236}">
                <a16:creationId xmlns:a16="http://schemas.microsoft.com/office/drawing/2014/main" id="{B9671671-3432-4B34-9E2F-40E837D1C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953" y="2597742"/>
            <a:ext cx="1695038" cy="169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st SMTP/IMAP(S)/POP3(S) configuration from the command line">
            <a:extLst>
              <a:ext uri="{FF2B5EF4-FFF2-40B4-BE49-F238E27FC236}">
                <a16:creationId xmlns:a16="http://schemas.microsoft.com/office/drawing/2014/main" id="{48F96673-7D31-40CD-ABC7-1CC690FAD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632" y="2676397"/>
            <a:ext cx="1575619" cy="157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44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3ED378-46F0-4067-BC3E-B44A28201751}"/>
              </a:ext>
            </a:extLst>
          </p:cNvPr>
          <p:cNvSpPr txBox="1"/>
          <p:nvPr/>
        </p:nvSpPr>
        <p:spPr>
          <a:xfrm>
            <a:off x="539552" y="1191367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400" b="1" spc="-150" dirty="0"/>
              <a:t> 사용 서브버전 </a:t>
            </a:r>
          </a:p>
        </p:txBody>
      </p:sp>
      <p:pic>
        <p:nvPicPr>
          <p:cNvPr id="8" name="Picture 2" descr="What is Git and GitHub? And how to use GitHub? - DEV">
            <a:extLst>
              <a:ext uri="{FF2B5EF4-FFF2-40B4-BE49-F238E27FC236}">
                <a16:creationId xmlns:a16="http://schemas.microsoft.com/office/drawing/2014/main" id="{5508ACA2-E366-42CD-8DF6-D8DCE1093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8" y="2217639"/>
            <a:ext cx="4382635" cy="175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151656-7D2E-4B29-BA29-0B1307354EAD}"/>
              </a:ext>
            </a:extLst>
          </p:cNvPr>
          <p:cNvSpPr txBox="1"/>
          <p:nvPr/>
        </p:nvSpPr>
        <p:spPr>
          <a:xfrm>
            <a:off x="954892" y="4509120"/>
            <a:ext cx="7118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주소</a:t>
            </a:r>
            <a:r>
              <a:rPr lang="en-US" altLang="ko-KR" sz="2800" dirty="0"/>
              <a:t> https://github.com/Naechelin/Naechelin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159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3ED378-46F0-4067-BC3E-B44A28201751}"/>
              </a:ext>
            </a:extLst>
          </p:cNvPr>
          <p:cNvSpPr txBox="1"/>
          <p:nvPr/>
        </p:nvSpPr>
        <p:spPr>
          <a:xfrm>
            <a:off x="539552" y="1191367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400" b="1" spc="-150" dirty="0"/>
              <a:t> 사용 </a:t>
            </a:r>
            <a:r>
              <a:rPr lang="en-US" altLang="ko-KR" sz="4400" b="1" spc="-150" dirty="0"/>
              <a:t>IDE</a:t>
            </a:r>
            <a:r>
              <a:rPr lang="ko-KR" altLang="en-US" sz="4400" b="1" spc="-150" dirty="0"/>
              <a:t> </a:t>
            </a:r>
            <a:r>
              <a:rPr lang="en-US" altLang="ko-KR" sz="4400" b="1" spc="-150" dirty="0"/>
              <a:t>&amp;</a:t>
            </a:r>
            <a:r>
              <a:rPr lang="ko-KR" altLang="en-US" sz="4400" b="1" spc="-150" dirty="0"/>
              <a:t> 툴 </a:t>
            </a:r>
          </a:p>
        </p:txBody>
      </p:sp>
      <p:pic>
        <p:nvPicPr>
          <p:cNvPr id="7" name="Picture 2" descr="IntelliJ IDEA - 위키백과, 우리 모두의 백과사전">
            <a:extLst>
              <a:ext uri="{FF2B5EF4-FFF2-40B4-BE49-F238E27FC236}">
                <a16:creationId xmlns:a16="http://schemas.microsoft.com/office/drawing/2014/main" id="{81490C7F-00E2-4D7B-B47B-0839ABD05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31" y="2672916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ndroidstudio Icon | Papirus Apps Iconset | Papirus Development Team">
            <a:extLst>
              <a:ext uri="{FF2B5EF4-FFF2-40B4-BE49-F238E27FC236}">
                <a16:creationId xmlns:a16="http://schemas.microsoft.com/office/drawing/2014/main" id="{06B6500A-E9AF-4B87-B29C-C6BB5A13F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578644"/>
            <a:ext cx="1700435" cy="170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eidiSQL - 게시물 | Facebook">
            <a:extLst>
              <a:ext uri="{FF2B5EF4-FFF2-40B4-BE49-F238E27FC236}">
                <a16:creationId xmlns:a16="http://schemas.microsoft.com/office/drawing/2014/main" id="{D48FB0D0-C92B-4B11-94F9-BB2F8A414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101" y="2599288"/>
            <a:ext cx="1700435" cy="170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tarUML">
            <a:extLst>
              <a:ext uri="{FF2B5EF4-FFF2-40B4-BE49-F238E27FC236}">
                <a16:creationId xmlns:a16="http://schemas.microsoft.com/office/drawing/2014/main" id="{16108C29-A657-4C53-94C3-D4BD82B46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378" y="2640976"/>
            <a:ext cx="1588123" cy="15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264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en-US" altLang="ko-KR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02    03    </a:t>
            </a:r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r>
              <a:rPr lang="en-US" altLang="ko-KR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   05</a:t>
            </a:r>
            <a:endParaRPr lang="ko-KR" altLang="en-US" sz="5400" dirty="0">
              <a:solidFill>
                <a:schemeClr val="accent2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3562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개요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97071" y="284364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시스템</a:t>
            </a:r>
            <a:endParaRPr lang="en-US" altLang="ko-KR" b="1" spc="-15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</a:endParaRPr>
          </a:p>
          <a:p>
            <a:pPr algn="ctr"/>
            <a:r>
              <a:rPr lang="ko-KR" altLang="en-US" b="1" spc="-15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아키텍쳐</a:t>
            </a:r>
            <a:endParaRPr lang="en-US" altLang="ko-KR" b="1" spc="-15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63888" y="284818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사용 기술 정리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76564" y="27954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i="0" u="none" strike="noStrike" cap="none" spc="-15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 </a:t>
            </a:r>
            <a:r>
              <a:rPr kumimoji="1" lang="ko-KR" altLang="en-US" b="1" i="0" u="none" strike="noStrike" cap="none" spc="-15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벤치마킹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36FF1B-12E4-40D9-9C91-B1BCB816BCB5}"/>
              </a:ext>
            </a:extLst>
          </p:cNvPr>
          <p:cNvSpPr txBox="1"/>
          <p:nvPr/>
        </p:nvSpPr>
        <p:spPr>
          <a:xfrm>
            <a:off x="384903" y="386104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06		07</a:t>
            </a:r>
            <a:endParaRPr lang="ko-KR" altLang="en-US" sz="5400" dirty="0">
              <a:solidFill>
                <a:schemeClr val="accent2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6195332-E34C-4458-B1A1-BE0E21462927}"/>
              </a:ext>
            </a:extLst>
          </p:cNvPr>
          <p:cNvCxnSpPr/>
          <p:nvPr/>
        </p:nvCxnSpPr>
        <p:spPr>
          <a:xfrm>
            <a:off x="528919" y="4836061"/>
            <a:ext cx="115212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F8A0A0-F13E-41B5-84FD-5ABBDC23C0C8}"/>
              </a:ext>
            </a:extLst>
          </p:cNvPr>
          <p:cNvSpPr txBox="1"/>
          <p:nvPr/>
        </p:nvSpPr>
        <p:spPr>
          <a:xfrm>
            <a:off x="7272300" y="2782669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유스케이스</a:t>
            </a:r>
            <a:endParaRPr lang="en-US" altLang="ko-KR" b="1" spc="-15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다이어그램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311647-C140-4C0F-A8F6-730DB9B6D521}"/>
              </a:ext>
            </a:extLst>
          </p:cNvPr>
          <p:cNvSpPr txBox="1"/>
          <p:nvPr/>
        </p:nvSpPr>
        <p:spPr>
          <a:xfrm>
            <a:off x="363562" y="489326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ER</a:t>
            </a:r>
          </a:p>
          <a:p>
            <a:pPr algn="ctr"/>
            <a:r>
              <a:rPr lang="ko-KR" altLang="en-US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다이어그램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00F6082-400E-4611-AC48-24B500EA9649}"/>
              </a:ext>
            </a:extLst>
          </p:cNvPr>
          <p:cNvCxnSpPr/>
          <p:nvPr/>
        </p:nvCxnSpPr>
        <p:spPr>
          <a:xfrm>
            <a:off x="2267744" y="4836061"/>
            <a:ext cx="115212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6BC3A3B-86A1-4FEA-AC81-89711F631161}"/>
              </a:ext>
            </a:extLst>
          </p:cNvPr>
          <p:cNvSpPr txBox="1"/>
          <p:nvPr/>
        </p:nvSpPr>
        <p:spPr>
          <a:xfrm>
            <a:off x="2185103" y="48932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스키마</a:t>
            </a:r>
          </a:p>
        </p:txBody>
      </p:sp>
    </p:spTree>
    <p:extLst>
      <p:ext uri="{BB962C8B-B14F-4D97-AF65-F5344CB8AC3E}">
        <p14:creationId xmlns:p14="http://schemas.microsoft.com/office/powerpoint/2010/main" val="1773353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Picture 2" descr="NAVER Map, Navigation on the App Store">
            <a:extLst>
              <a:ext uri="{FF2B5EF4-FFF2-40B4-BE49-F238E27FC236}">
                <a16:creationId xmlns:a16="http://schemas.microsoft.com/office/drawing/2014/main" id="{A5AFB384-DA94-442E-91AB-25E69A264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31" y="2243915"/>
            <a:ext cx="3580713" cy="358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BB4CA0-E522-474B-9DC6-6BE38634DD02}"/>
              </a:ext>
            </a:extLst>
          </p:cNvPr>
          <p:cNvSpPr txBox="1"/>
          <p:nvPr/>
        </p:nvSpPr>
        <p:spPr>
          <a:xfrm>
            <a:off x="4572000" y="2699030"/>
            <a:ext cx="39604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b="1" dirty="0"/>
              <a:t>맛집 검색</a:t>
            </a:r>
            <a:endParaRPr lang="en-US" altLang="ko-KR" sz="2000" b="1" dirty="0"/>
          </a:p>
          <a:p>
            <a:pPr marL="285750" indent="-285750">
              <a:buFontTx/>
              <a:buChar char="-"/>
            </a:pPr>
            <a:endParaRPr lang="en-US" altLang="ko-KR" sz="2000" b="1" dirty="0"/>
          </a:p>
          <a:p>
            <a:pPr marL="285750" indent="-285750">
              <a:buFontTx/>
              <a:buChar char="-"/>
            </a:pPr>
            <a:r>
              <a:rPr lang="ko-KR" altLang="en-US" sz="2000" b="1" dirty="0" err="1"/>
              <a:t>즐겨찾기에</a:t>
            </a:r>
            <a:r>
              <a:rPr lang="ko-KR" altLang="en-US" sz="2000" b="1" dirty="0"/>
              <a:t> 담기</a:t>
            </a:r>
            <a:endParaRPr lang="en-US" altLang="ko-KR" sz="2000" b="1" dirty="0"/>
          </a:p>
          <a:p>
            <a:pPr marL="285750" indent="-285750">
              <a:buFontTx/>
              <a:buChar char="-"/>
            </a:pPr>
            <a:endParaRPr lang="en-US" altLang="ko-KR" sz="2000" b="1" dirty="0"/>
          </a:p>
          <a:p>
            <a:pPr marL="285750" indent="-285750">
              <a:buFontTx/>
              <a:buChar char="-"/>
            </a:pPr>
            <a:r>
              <a:rPr lang="ko-KR" altLang="en-US" sz="2000" b="1" dirty="0"/>
              <a:t>폴더명을 지정하여 맛집 관리</a:t>
            </a:r>
            <a:endParaRPr lang="en-US" altLang="ko-KR" sz="2000" b="1" dirty="0"/>
          </a:p>
          <a:p>
            <a:pPr marL="285750" indent="-285750">
              <a:buFontTx/>
              <a:buChar char="-"/>
            </a:pPr>
            <a:endParaRPr lang="en-US" altLang="ko-KR" sz="2000" b="1" dirty="0"/>
          </a:p>
          <a:p>
            <a:pPr marL="285750" indent="-285750">
              <a:buFontTx/>
              <a:buChar char="-"/>
            </a:pPr>
            <a:r>
              <a:rPr lang="ko-KR" altLang="en-US" sz="2000" b="1" dirty="0"/>
              <a:t>나만의 맛집 지도 생성 </a:t>
            </a:r>
          </a:p>
        </p:txBody>
      </p:sp>
    </p:spTree>
    <p:extLst>
      <p:ext uri="{BB962C8B-B14F-4D97-AF65-F5344CB8AC3E}">
        <p14:creationId xmlns:p14="http://schemas.microsoft.com/office/powerpoint/2010/main" val="727864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105EBA2-55BF-43B0-8561-6A99337826F5}"/>
              </a:ext>
            </a:extLst>
          </p:cNvPr>
          <p:cNvSpPr txBox="1">
            <a:spLocks/>
          </p:cNvSpPr>
          <p:nvPr/>
        </p:nvSpPr>
        <p:spPr>
          <a:xfrm>
            <a:off x="251520" y="3429000"/>
            <a:ext cx="8640960" cy="93610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>
                <a:solidFill>
                  <a:srgbClr val="FF0000"/>
                </a:solidFill>
              </a:rPr>
              <a:t>But!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558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Picture 2" descr="🤔 Thinking Face Emoji">
            <a:extLst>
              <a:ext uri="{FF2B5EF4-FFF2-40B4-BE49-F238E27FC236}">
                <a16:creationId xmlns:a16="http://schemas.microsoft.com/office/drawing/2014/main" id="{369D1BD5-671C-4B4D-900B-B8ACB1F0B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3090926" cy="30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A80AEF-EDB6-4E3C-AADF-7EEE28AD6F2E}"/>
              </a:ext>
            </a:extLst>
          </p:cNvPr>
          <p:cNvSpPr txBox="1"/>
          <p:nvPr/>
        </p:nvSpPr>
        <p:spPr>
          <a:xfrm>
            <a:off x="4251279" y="2863275"/>
            <a:ext cx="43030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b="1" dirty="0"/>
              <a:t> 평점 신뢰도 검증 불가</a:t>
            </a:r>
            <a:endParaRPr lang="en-US" altLang="ko-KR" sz="2800" b="1" dirty="0"/>
          </a:p>
          <a:p>
            <a:endParaRPr lang="en-US" altLang="ko-KR" sz="2800" b="1" dirty="0"/>
          </a:p>
          <a:p>
            <a:pPr marL="457200" indent="-457200">
              <a:buFontTx/>
              <a:buChar char="-"/>
            </a:pPr>
            <a:r>
              <a:rPr lang="ko-KR" altLang="en-US" sz="2800" b="1" dirty="0"/>
              <a:t>매장 방문에 대한 </a:t>
            </a:r>
            <a:r>
              <a:rPr lang="ko-KR" altLang="en-US" sz="2800" b="1" dirty="0">
                <a:solidFill>
                  <a:srgbClr val="FF0000"/>
                </a:solidFill>
              </a:rPr>
              <a:t>동기부여 부족</a:t>
            </a:r>
            <a:endParaRPr lang="en-US" altLang="ko-K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39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6E6D25E-12CE-43AE-8A2C-0187A1536EFE}"/>
              </a:ext>
            </a:extLst>
          </p:cNvPr>
          <p:cNvSpPr txBox="1">
            <a:spLocks/>
          </p:cNvSpPr>
          <p:nvPr/>
        </p:nvSpPr>
        <p:spPr>
          <a:xfrm>
            <a:off x="467544" y="1167821"/>
            <a:ext cx="3528392" cy="89302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ko-Kore-KR" altLang="en-US" b="1" dirty="0"/>
              <a:t>모순점 찾기</a:t>
            </a: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4F82A1F6-EE17-4486-B0F6-DE40B987DB49}"/>
              </a:ext>
            </a:extLst>
          </p:cNvPr>
          <p:cNvSpPr txBox="1">
            <a:spLocks/>
          </p:cNvSpPr>
          <p:nvPr/>
        </p:nvSpPr>
        <p:spPr>
          <a:xfrm>
            <a:off x="251521" y="2784294"/>
            <a:ext cx="3168352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ko-KR" altLang="en-US" sz="2400" b="1" dirty="0"/>
              <a:t>평점 </a:t>
            </a:r>
            <a:r>
              <a:rPr lang="ko-KR" altLang="en-US" sz="2400" b="1" dirty="0">
                <a:solidFill>
                  <a:srgbClr val="FF0000"/>
                </a:solidFill>
              </a:rPr>
              <a:t>신뢰도 검증 불가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FF00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2400" b="1" dirty="0">
              <a:solidFill>
                <a:srgbClr val="FF00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ko-KR" altLang="en-US" sz="2000" b="1" dirty="0"/>
              <a:t>매장 방문에 대한 동기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   </a:t>
            </a:r>
            <a:r>
              <a:rPr lang="ko-KR" altLang="en-US" sz="2000" b="1" dirty="0"/>
              <a:t>부여 부족</a:t>
            </a:r>
            <a:endParaRPr lang="en-US" altLang="ko-KR" sz="20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B1E8522-E884-4580-86EA-1605D9669E36}"/>
              </a:ext>
            </a:extLst>
          </p:cNvPr>
          <p:cNvCxnSpPr>
            <a:cxnSpLocks/>
          </p:cNvCxnSpPr>
          <p:nvPr/>
        </p:nvCxnSpPr>
        <p:spPr>
          <a:xfrm>
            <a:off x="3826758" y="3360023"/>
            <a:ext cx="2062840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18C71DC6-4724-4C9E-8B87-02333815BC1C}"/>
              </a:ext>
            </a:extLst>
          </p:cNvPr>
          <p:cNvSpPr txBox="1">
            <a:spLocks/>
          </p:cNvSpPr>
          <p:nvPr/>
        </p:nvSpPr>
        <p:spPr>
          <a:xfrm>
            <a:off x="6181338" y="2770118"/>
            <a:ext cx="2585719" cy="11798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ore-KR" altLang="en-US" sz="2000" b="1" dirty="0"/>
              <a:t>영수증 인증을 통해 </a:t>
            </a:r>
            <a:endParaRPr lang="en-US" altLang="en-US" sz="2000" b="1" dirty="0"/>
          </a:p>
          <a:p>
            <a:pPr marL="0" indent="0">
              <a:buNone/>
            </a:pPr>
            <a:r>
              <a:rPr lang="ko-Kore-KR" altLang="en-US" sz="2000" b="1" dirty="0"/>
              <a:t>평점</a:t>
            </a:r>
            <a:r>
              <a:rPr lang="en-US" altLang="ko-Kore-KR" sz="2000" b="1" dirty="0"/>
              <a:t>(</a:t>
            </a:r>
            <a:r>
              <a:rPr lang="ko-Kore-KR" altLang="en-US" sz="2000" b="1" dirty="0"/>
              <a:t>리뷰</a:t>
            </a:r>
            <a:r>
              <a:rPr lang="en-US" altLang="ko-Kore-KR" sz="2000" b="1" dirty="0"/>
              <a:t>)</a:t>
            </a:r>
            <a:r>
              <a:rPr lang="ko-Kore-KR" altLang="en-US" sz="2000" b="1" dirty="0"/>
              <a:t>의 신뢰도</a:t>
            </a:r>
            <a:endParaRPr lang="en-US" altLang="en-US" sz="2000" b="1" dirty="0"/>
          </a:p>
          <a:p>
            <a:pPr marL="0" indent="0">
              <a:buNone/>
            </a:pPr>
            <a:r>
              <a:rPr lang="ko-Kore-KR" altLang="en-US" sz="2000" b="1" dirty="0"/>
              <a:t>증가</a:t>
            </a:r>
            <a:endParaRPr lang="en-US" altLang="ko-KR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788AD-E5F3-4D8B-A7D0-0094888CBA99}"/>
              </a:ext>
            </a:extLst>
          </p:cNvPr>
          <p:cNvSpPr txBox="1"/>
          <p:nvPr/>
        </p:nvSpPr>
        <p:spPr>
          <a:xfrm>
            <a:off x="6351934" y="4827930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b="1" dirty="0"/>
              <a:t>추가 기능 추가</a:t>
            </a:r>
            <a:endParaRPr kumimoji="1" lang="en-US" altLang="ko-Kore-KR" sz="2000" b="1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kumimoji="1" lang="ko-Kore-KR" altLang="en-US" sz="2000" b="1" dirty="0">
                <a:solidFill>
                  <a:srgbClr val="FF0000"/>
                </a:solidFill>
                <a:sym typeface="Wingdings" pitchFamily="2" charset="2"/>
              </a:rPr>
              <a:t>라인</a:t>
            </a:r>
            <a:r>
              <a:rPr kumimoji="1" lang="en-US" altLang="en-US" sz="2000" b="1" dirty="0">
                <a:solidFill>
                  <a:srgbClr val="FF0000"/>
                </a:solidFill>
                <a:sym typeface="Wingdings" pitchFamily="2" charset="2"/>
              </a:rPr>
              <a:t>,</a:t>
            </a:r>
            <a:r>
              <a:rPr kumimoji="1" lang="ko-KR" altLang="en-US" sz="20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kumimoji="1" lang="ko-KR" altLang="en-US" sz="2000" b="1" dirty="0" err="1">
                <a:solidFill>
                  <a:srgbClr val="FF0000"/>
                </a:solidFill>
                <a:sym typeface="Wingdings" pitchFamily="2" charset="2"/>
              </a:rPr>
              <a:t>내슐랭</a:t>
            </a:r>
            <a:r>
              <a:rPr kumimoji="1" lang="ko-Kore-KR" altLang="en-US" sz="2000" b="1" dirty="0">
                <a:sym typeface="Wingdings" pitchFamily="2" charset="2"/>
              </a:rPr>
              <a:t> </a:t>
            </a:r>
            <a:r>
              <a:rPr kumimoji="1" lang="ko-KR" altLang="en-US" sz="2000" b="1">
                <a:sym typeface="Wingdings" pitchFamily="2" charset="2"/>
              </a:rPr>
              <a:t>도입</a:t>
            </a:r>
            <a:endParaRPr kumimoji="1" lang="en-US" altLang="en-US" sz="2000" b="1" dirty="0">
              <a:sym typeface="Wingdings" pitchFamily="2" charset="2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3E69E40-4220-4C17-B14E-3834874A04D5}"/>
              </a:ext>
            </a:extLst>
          </p:cNvPr>
          <p:cNvCxnSpPr>
            <a:cxnSpLocks/>
          </p:cNvCxnSpPr>
          <p:nvPr/>
        </p:nvCxnSpPr>
        <p:spPr>
          <a:xfrm>
            <a:off x="3826758" y="5227093"/>
            <a:ext cx="23545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217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6E6D25E-12CE-43AE-8A2C-0187A1536EFE}"/>
              </a:ext>
            </a:extLst>
          </p:cNvPr>
          <p:cNvSpPr txBox="1">
            <a:spLocks/>
          </p:cNvSpPr>
          <p:nvPr/>
        </p:nvSpPr>
        <p:spPr>
          <a:xfrm>
            <a:off x="467544" y="1167821"/>
            <a:ext cx="3528392" cy="89302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ko-KR" altLang="en-US" b="1" dirty="0"/>
              <a:t>라인이란</a:t>
            </a:r>
            <a:r>
              <a:rPr kumimoji="1" lang="en-US" altLang="ko-KR" b="1" dirty="0"/>
              <a:t>?</a:t>
            </a:r>
            <a:endParaRPr kumimoji="1" lang="ko-Kore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0C6021C-75A4-485F-AB6B-6C5D3B558CC1}"/>
              </a:ext>
            </a:extLst>
          </p:cNvPr>
          <p:cNvSpPr txBox="1">
            <a:spLocks/>
          </p:cNvSpPr>
          <p:nvPr/>
        </p:nvSpPr>
        <p:spPr>
          <a:xfrm>
            <a:off x="241720" y="2532304"/>
            <a:ext cx="8506744" cy="35935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ore-KR" altLang="en-US" sz="2000" dirty="0"/>
              <a:t>사용자들이 혜택을 얻기 위해 </a:t>
            </a:r>
            <a:r>
              <a:rPr kumimoji="1" lang="ko-KR" altLang="en-US" sz="2000"/>
              <a:t>하루 방문해야 할 매장을 정하는 서비스</a:t>
            </a:r>
            <a:endParaRPr kumimoji="1" lang="en-US" altLang="ko-KR" sz="2000" dirty="0"/>
          </a:p>
          <a:p>
            <a:r>
              <a:rPr kumimoji="1" lang="ko-KR" altLang="en-US" sz="2000" dirty="0"/>
              <a:t>라인</a:t>
            </a:r>
            <a:r>
              <a:rPr kumimoji="1" lang="ko-Kore-KR" altLang="en-US" sz="2000" dirty="0"/>
              <a:t>은 </a:t>
            </a:r>
            <a:r>
              <a:rPr kumimoji="1" lang="en-US" altLang="en-US" sz="2000" dirty="0"/>
              <a:t>3</a:t>
            </a:r>
            <a:r>
              <a:rPr kumimoji="1" lang="ko-KR" altLang="en-US" sz="2000" dirty="0"/>
              <a:t>개의 매장으로 </a:t>
            </a:r>
            <a:r>
              <a:rPr kumimoji="1" lang="ko-KR" altLang="en-US" sz="2000" dirty="0" err="1"/>
              <a:t>구성되</a:t>
            </a:r>
            <a:r>
              <a:rPr kumimoji="1" lang="ko-Kore-KR" altLang="en-US" sz="2000" dirty="0"/>
              <a:t>며</a:t>
            </a:r>
            <a:r>
              <a:rPr kumimoji="1" lang="en-US" altLang="ko-Kore-KR" sz="2000" dirty="0"/>
              <a:t>, </a:t>
            </a:r>
            <a:r>
              <a:rPr kumimoji="1" lang="ko-Kore-KR" altLang="en-US" sz="2000" dirty="0"/>
              <a:t>모든 </a:t>
            </a:r>
            <a:r>
              <a:rPr kumimoji="1" lang="ko-KR" altLang="en-US" sz="2000"/>
              <a:t>매장을 방문할</a:t>
            </a:r>
            <a:r>
              <a:rPr kumimoji="1" lang="ko-Kore-KR" altLang="en-US" sz="2000" dirty="0"/>
              <a:t> 시</a:t>
            </a:r>
            <a:r>
              <a:rPr kumimoji="1" lang="en-US" altLang="en-US" sz="2000" dirty="0"/>
              <a:t> </a:t>
            </a:r>
            <a:r>
              <a:rPr kumimoji="1" lang="ko-KR" altLang="en-US" sz="2000" dirty="0">
                <a:solidFill>
                  <a:srgbClr val="FF0000"/>
                </a:solidFill>
              </a:rPr>
              <a:t>쿠폰</a:t>
            </a:r>
            <a:r>
              <a:rPr kumimoji="1" lang="ko-Kore-KR" altLang="en-US" sz="2000" dirty="0"/>
              <a:t>이 </a:t>
            </a:r>
            <a:endParaRPr kumimoji="1" lang="en-US" altLang="en-US" sz="2000" dirty="0"/>
          </a:p>
          <a:p>
            <a:pPr marL="0" indent="0">
              <a:buNone/>
            </a:pPr>
            <a:r>
              <a:rPr kumimoji="1" lang="en-US" altLang="en-US" sz="2000" dirty="0"/>
              <a:t>    </a:t>
            </a:r>
            <a:r>
              <a:rPr kumimoji="1" lang="ko-Kore-KR" altLang="en-US" sz="2000" dirty="0"/>
              <a:t>주어진다</a:t>
            </a:r>
            <a:r>
              <a:rPr kumimoji="1" lang="en-US" altLang="ko-Kore-KR" sz="20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27639B-06D1-44C2-A650-4C72F3F910AC}"/>
              </a:ext>
            </a:extLst>
          </p:cNvPr>
          <p:cNvSpPr txBox="1"/>
          <p:nvPr/>
        </p:nvSpPr>
        <p:spPr>
          <a:xfrm>
            <a:off x="498087" y="4372533"/>
            <a:ext cx="4554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dirty="0">
                <a:solidFill>
                  <a:srgbClr val="FF0000"/>
                </a:solidFill>
              </a:rPr>
              <a:t>쿠폰으로 </a:t>
            </a:r>
            <a:r>
              <a:rPr kumimoji="1" lang="ko-KR" altLang="en-US" sz="2000">
                <a:solidFill>
                  <a:srgbClr val="FF0000"/>
                </a:solidFill>
              </a:rPr>
              <a:t>매장의</a:t>
            </a:r>
            <a:r>
              <a:rPr kumimoji="1" lang="ko-Kore-KR" altLang="en-US" sz="2000" dirty="0">
                <a:solidFill>
                  <a:srgbClr val="FF0000"/>
                </a:solidFill>
              </a:rPr>
              <a:t> 혜택을 받을 수 있다</a:t>
            </a:r>
            <a:r>
              <a:rPr kumimoji="1" lang="en-US" altLang="ko-Kore-KR" sz="2000" dirty="0">
                <a:solidFill>
                  <a:srgbClr val="FF0000"/>
                </a:solidFill>
              </a:rPr>
              <a:t>!</a:t>
            </a:r>
            <a:endParaRPr kumimoji="1" lang="ko-Kore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409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6E6D25E-12CE-43AE-8A2C-0187A1536EFE}"/>
              </a:ext>
            </a:extLst>
          </p:cNvPr>
          <p:cNvSpPr txBox="1">
            <a:spLocks/>
          </p:cNvSpPr>
          <p:nvPr/>
        </p:nvSpPr>
        <p:spPr>
          <a:xfrm>
            <a:off x="467544" y="1167821"/>
            <a:ext cx="3528392" cy="89302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ko-KR" altLang="en-US" b="1" dirty="0" err="1"/>
              <a:t>내슐랭이란</a:t>
            </a:r>
            <a:r>
              <a:rPr kumimoji="1" lang="en-US" altLang="ko-KR" b="1" dirty="0"/>
              <a:t>?</a:t>
            </a:r>
            <a:endParaRPr kumimoji="1" lang="ko-Kore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0C6021C-75A4-485F-AB6B-6C5D3B558CC1}"/>
              </a:ext>
            </a:extLst>
          </p:cNvPr>
          <p:cNvSpPr txBox="1">
            <a:spLocks/>
          </p:cNvSpPr>
          <p:nvPr/>
        </p:nvSpPr>
        <p:spPr>
          <a:xfrm>
            <a:off x="241720" y="2532304"/>
            <a:ext cx="8404193" cy="35935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dirty="0"/>
              <a:t>사용자가 맛집을 자신만의 기준으로 평가하여 선정하는 서비스 </a:t>
            </a:r>
            <a:endParaRPr kumimoji="1" lang="en-US" altLang="ko-KR" sz="2000" dirty="0"/>
          </a:p>
          <a:p>
            <a:r>
              <a:rPr kumimoji="1" lang="ko-KR" altLang="en-US" sz="2000" dirty="0"/>
              <a:t>많은 사용자의 </a:t>
            </a:r>
            <a:r>
              <a:rPr kumimoji="1" lang="ko-KR" altLang="en-US" sz="2000" dirty="0" err="1"/>
              <a:t>내슐랭으로</a:t>
            </a:r>
            <a:r>
              <a:rPr kumimoji="1" lang="ko-KR" altLang="en-US" sz="2000" dirty="0"/>
              <a:t> 선정된 가게는 </a:t>
            </a:r>
            <a:r>
              <a:rPr kumimoji="1" lang="en-US" altLang="ko-KR" sz="2000" dirty="0"/>
              <a:t>‘</a:t>
            </a:r>
            <a:r>
              <a:rPr kumimoji="1" lang="ko-KR" altLang="en-US" sz="2000" dirty="0" err="1"/>
              <a:t>내슐랭</a:t>
            </a:r>
            <a:r>
              <a:rPr kumimoji="1" lang="ko-KR" altLang="en-US" sz="2000" dirty="0"/>
              <a:t> 가이드북</a:t>
            </a:r>
            <a:r>
              <a:rPr kumimoji="1" lang="en-US" altLang="ko-KR" sz="2000" dirty="0"/>
              <a:t>＇</a:t>
            </a:r>
            <a:r>
              <a:rPr kumimoji="1" lang="ko-KR" altLang="en-US" sz="2000" dirty="0"/>
              <a:t>에 등재되어 모아 볼 수 있다</a:t>
            </a:r>
            <a:r>
              <a:rPr kumimoji="1" lang="en-US" altLang="ko-KR" sz="2000" dirty="0"/>
              <a:t>.</a:t>
            </a:r>
            <a:endParaRPr kumimoji="1" lang="en-US" altLang="ko-Kore-KR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27639B-06D1-44C2-A650-4C72F3F910AC}"/>
              </a:ext>
            </a:extLst>
          </p:cNvPr>
          <p:cNvSpPr txBox="1"/>
          <p:nvPr/>
        </p:nvSpPr>
        <p:spPr>
          <a:xfrm>
            <a:off x="498087" y="4372533"/>
            <a:ext cx="4041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rgbClr val="FF0000"/>
                </a:solidFill>
              </a:rPr>
              <a:t>나만의 맛집 지도를 만들 수 </a:t>
            </a:r>
            <a:r>
              <a:rPr kumimoji="1" lang="ko-Kore-KR" altLang="en-US" sz="2000" dirty="0">
                <a:solidFill>
                  <a:srgbClr val="FF0000"/>
                </a:solidFill>
              </a:rPr>
              <a:t>있다</a:t>
            </a:r>
            <a:r>
              <a:rPr kumimoji="1" lang="en-US" altLang="ko-Kore-KR" sz="2000" dirty="0">
                <a:solidFill>
                  <a:srgbClr val="FF0000"/>
                </a:solidFill>
              </a:rPr>
              <a:t>!</a:t>
            </a:r>
            <a:endParaRPr kumimoji="1" lang="ko-Kore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34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3562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개요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97071" y="284364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시스템</a:t>
            </a:r>
            <a:endParaRPr lang="en-US" altLang="ko-KR" b="1" spc="-150" dirty="0">
              <a:solidFill>
                <a:schemeClr val="bg1"/>
              </a:solidFill>
              <a:latin typeface="+mj-ea"/>
            </a:endParaRPr>
          </a:p>
          <a:p>
            <a:pPr algn="ctr"/>
            <a:r>
              <a:rPr lang="ko-KR" altLang="en-US" b="1" spc="-150" dirty="0" err="1">
                <a:solidFill>
                  <a:schemeClr val="bg1"/>
                </a:solidFill>
                <a:latin typeface="+mj-ea"/>
              </a:rPr>
              <a:t>아키텍쳐</a:t>
            </a:r>
            <a:endParaRPr lang="en-US" altLang="ko-KR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63888" y="284818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사용 기술 정리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76564" y="27954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i="0" u="none" strike="noStrike" cap="none" spc="-15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 </a:t>
            </a:r>
            <a:r>
              <a:rPr kumimoji="1" lang="ko-KR" altLang="en-US" b="1" i="0" u="none" strike="noStrike" cap="none" spc="-15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벤치마킹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36FF1B-12E4-40D9-9C91-B1BCB816BCB5}"/>
              </a:ext>
            </a:extLst>
          </p:cNvPr>
          <p:cNvSpPr txBox="1"/>
          <p:nvPr/>
        </p:nvSpPr>
        <p:spPr>
          <a:xfrm>
            <a:off x="384903" y="386104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		07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6195332-E34C-4458-B1A1-BE0E21462927}"/>
              </a:ext>
            </a:extLst>
          </p:cNvPr>
          <p:cNvCxnSpPr/>
          <p:nvPr/>
        </p:nvCxnSpPr>
        <p:spPr>
          <a:xfrm>
            <a:off x="528919" y="4836061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F8A0A0-F13E-41B5-84FD-5ABBDC23C0C8}"/>
              </a:ext>
            </a:extLst>
          </p:cNvPr>
          <p:cNvSpPr txBox="1"/>
          <p:nvPr/>
        </p:nvSpPr>
        <p:spPr>
          <a:xfrm>
            <a:off x="7272300" y="2782669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err="1">
                <a:solidFill>
                  <a:schemeClr val="bg1"/>
                </a:solidFill>
                <a:latin typeface="+mj-ea"/>
                <a:ea typeface="+mj-ea"/>
              </a:rPr>
              <a:t>유스케이스</a:t>
            </a:r>
            <a:endParaRPr lang="en-US" altLang="ko-KR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다이어그램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311647-C140-4C0F-A8F6-730DB9B6D521}"/>
              </a:ext>
            </a:extLst>
          </p:cNvPr>
          <p:cNvSpPr txBox="1"/>
          <p:nvPr/>
        </p:nvSpPr>
        <p:spPr>
          <a:xfrm>
            <a:off x="363562" y="489326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  <a:ea typeface="+mj-ea"/>
              </a:rPr>
              <a:t>ER</a:t>
            </a:r>
          </a:p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다이어그램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00F6082-400E-4611-AC48-24B500EA9649}"/>
              </a:ext>
            </a:extLst>
          </p:cNvPr>
          <p:cNvCxnSpPr/>
          <p:nvPr/>
        </p:nvCxnSpPr>
        <p:spPr>
          <a:xfrm>
            <a:off x="2267744" y="4836061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6BC3A3B-86A1-4FEA-AC81-89711F631161}"/>
              </a:ext>
            </a:extLst>
          </p:cNvPr>
          <p:cNvSpPr txBox="1"/>
          <p:nvPr/>
        </p:nvSpPr>
        <p:spPr>
          <a:xfrm>
            <a:off x="2185103" y="48932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스키마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6E6D25E-12CE-43AE-8A2C-0187A1536EFE}"/>
              </a:ext>
            </a:extLst>
          </p:cNvPr>
          <p:cNvSpPr txBox="1">
            <a:spLocks/>
          </p:cNvSpPr>
          <p:nvPr/>
        </p:nvSpPr>
        <p:spPr>
          <a:xfrm>
            <a:off x="467544" y="1167821"/>
            <a:ext cx="4104456" cy="89302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ko-KR" altLang="en-US" b="1"/>
              <a:t>소비자의 이익</a:t>
            </a:r>
            <a:endParaRPr kumimoji="1" lang="ko-Kore-KR" altLang="en-US" b="1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9663C45-40EE-46A1-A5ED-CCFF6B8829DE}"/>
              </a:ext>
            </a:extLst>
          </p:cNvPr>
          <p:cNvSpPr txBox="1">
            <a:spLocks/>
          </p:cNvSpPr>
          <p:nvPr/>
        </p:nvSpPr>
        <p:spPr>
          <a:xfrm>
            <a:off x="796888" y="2910478"/>
            <a:ext cx="7550224" cy="283724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ore-KR" altLang="en-US" sz="2400" dirty="0"/>
              <a:t>내가 </a:t>
            </a:r>
            <a:r>
              <a:rPr kumimoji="1" lang="ko-KR" altLang="en-US" sz="2400"/>
              <a:t>맛집으로 선택한</a:t>
            </a:r>
            <a:r>
              <a:rPr kumimoji="1" lang="ko-Kore-KR" altLang="en-US" sz="2400" dirty="0"/>
              <a:t> 매장</a:t>
            </a:r>
            <a:r>
              <a:rPr kumimoji="1" lang="ko-KR" altLang="en-US" sz="2400"/>
              <a:t>들</a:t>
            </a:r>
            <a:r>
              <a:rPr kumimoji="1" lang="ko-Kore-KR" altLang="en-US" sz="2400" dirty="0"/>
              <a:t>을 한눈에 알아보기 쉬운 지도에서 보여줌</a:t>
            </a:r>
            <a:endParaRPr kumimoji="1" lang="en-US" altLang="ko-Kore-KR" sz="2400" dirty="0"/>
          </a:p>
          <a:p>
            <a:endParaRPr kumimoji="1" lang="en-US" altLang="ko-Kore-KR" sz="2400" dirty="0"/>
          </a:p>
          <a:p>
            <a:pPr marL="0" indent="0">
              <a:buNone/>
            </a:pPr>
            <a:endParaRPr kumimoji="1" lang="en-US" altLang="ko-Kore-KR" sz="2400" dirty="0"/>
          </a:p>
          <a:p>
            <a:r>
              <a:rPr kumimoji="1" lang="ko-KR" altLang="en-US" sz="2400" u="sng" dirty="0">
                <a:solidFill>
                  <a:srgbClr val="FF0000"/>
                </a:solidFill>
                <a:sym typeface="Wingdings" pitchFamily="2" charset="2"/>
              </a:rPr>
              <a:t>혜택을 받을 수 있음</a:t>
            </a:r>
            <a:endParaRPr kumimoji="1" lang="en-US" altLang="ko-KR" sz="2400" u="sng" dirty="0">
              <a:solidFill>
                <a:srgbClr val="FF0000"/>
              </a:solidFill>
              <a:sym typeface="Wingdings" pitchFamily="2" charset="2"/>
            </a:endParaRPr>
          </a:p>
          <a:p>
            <a:pPr marL="457200" lvl="1" indent="0">
              <a:buFont typeface="Arial" pitchFamily="34" charset="0"/>
              <a:buNone/>
            </a:pPr>
            <a:endParaRPr kumimoji="1" lang="en-US" altLang="ko-KR" sz="20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59043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6E6D25E-12CE-43AE-8A2C-0187A1536EFE}"/>
              </a:ext>
            </a:extLst>
          </p:cNvPr>
          <p:cNvSpPr txBox="1">
            <a:spLocks/>
          </p:cNvSpPr>
          <p:nvPr/>
        </p:nvSpPr>
        <p:spPr>
          <a:xfrm>
            <a:off x="467544" y="1167821"/>
            <a:ext cx="4104456" cy="89302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ko-KR" altLang="en-US" b="1" dirty="0"/>
              <a:t>점주의 이익</a:t>
            </a:r>
            <a:endParaRPr kumimoji="1" lang="ko-Kore-KR" altLang="en-US" b="1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BC92746-685E-4418-A5B4-C54F9D99C3A3}"/>
              </a:ext>
            </a:extLst>
          </p:cNvPr>
          <p:cNvSpPr txBox="1">
            <a:spLocks/>
          </p:cNvSpPr>
          <p:nvPr/>
        </p:nvSpPr>
        <p:spPr>
          <a:xfrm>
            <a:off x="467544" y="2504511"/>
            <a:ext cx="8208912" cy="31856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400" dirty="0"/>
          </a:p>
          <a:p>
            <a:r>
              <a:rPr kumimoji="1" lang="ko-Kore-KR" altLang="en-US" sz="2400" dirty="0"/>
              <a:t>고객이 얻은 혜택</a:t>
            </a:r>
            <a:r>
              <a:rPr kumimoji="1" lang="ko-KR" altLang="en-US" sz="2400"/>
              <a:t>은</a:t>
            </a:r>
            <a:r>
              <a:rPr kumimoji="1" lang="ko-Kore-KR" altLang="en-US" sz="2400" dirty="0"/>
              <a:t> 매장</a:t>
            </a:r>
            <a:r>
              <a:rPr kumimoji="1" lang="en-US" altLang="en-US" sz="2400" dirty="0"/>
              <a:t> </a:t>
            </a:r>
            <a:r>
              <a:rPr kumimoji="1" lang="ko-Kore-KR" altLang="en-US" sz="2400" dirty="0"/>
              <a:t>측에서 정해둔 정책에 </a:t>
            </a:r>
            <a:r>
              <a:rPr kumimoji="1" lang="ko-KR" altLang="en-US" sz="2400"/>
              <a:t>따른</a:t>
            </a:r>
            <a:r>
              <a:rPr kumimoji="1" lang="ko-Kore-KR" altLang="en-US" sz="2400" dirty="0"/>
              <a:t>다</a:t>
            </a:r>
            <a:r>
              <a:rPr kumimoji="1" lang="en-US" altLang="en-US" sz="2400" dirty="0"/>
              <a:t>.</a:t>
            </a:r>
          </a:p>
          <a:p>
            <a:r>
              <a:rPr kumimoji="1" lang="ko-KR" altLang="en-US" sz="2400" dirty="0"/>
              <a:t>정책에는 할인율</a:t>
            </a:r>
            <a:r>
              <a:rPr kumimoji="1" lang="en-US" altLang="ko-KR" sz="2400" dirty="0"/>
              <a:t>, </a:t>
            </a:r>
            <a:r>
              <a:rPr kumimoji="1" lang="ko-KR" altLang="en-US" sz="2400" dirty="0"/>
              <a:t>사용 가능 요일이 있다</a:t>
            </a:r>
            <a:r>
              <a:rPr kumimoji="1" lang="en-US" altLang="ko-KR" sz="2400" dirty="0"/>
              <a:t>.</a:t>
            </a:r>
            <a:endParaRPr kumimoji="1" lang="en-US" altLang="en-US" sz="2400" dirty="0"/>
          </a:p>
          <a:p>
            <a:pPr marL="0" indent="0">
              <a:buFont typeface="Arial" pitchFamily="34" charset="0"/>
              <a:buNone/>
            </a:pPr>
            <a:endParaRPr kumimoji="1" lang="en-US" altLang="en-US" sz="2400" dirty="0"/>
          </a:p>
          <a:p>
            <a:pPr marL="0" indent="0">
              <a:buFont typeface="Arial" pitchFamily="34" charset="0"/>
              <a:buNone/>
            </a:pPr>
            <a:r>
              <a:rPr kumimoji="1" lang="ko-KR" altLang="en-US" sz="2400" dirty="0"/>
              <a:t>더 많은 손님을 모을 수 있다</a:t>
            </a:r>
            <a:r>
              <a:rPr kumimoji="1" lang="en-US" altLang="ko-KR" sz="2400" dirty="0"/>
              <a:t>.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en-US" sz="2400" dirty="0"/>
              <a:t>-&gt; </a:t>
            </a:r>
            <a:r>
              <a:rPr kumimoji="1" lang="ko-KR" altLang="en-US" sz="2400" dirty="0">
                <a:solidFill>
                  <a:srgbClr val="FF0000"/>
                </a:solidFill>
              </a:rPr>
              <a:t>매출 증가</a:t>
            </a:r>
            <a:endParaRPr kumimoji="1" lang="en-US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86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en-US" altLang="ko-KR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02    03    04    </a:t>
            </a:r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3562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개요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97071" y="284364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시스템</a:t>
            </a:r>
            <a:endParaRPr lang="en-US" altLang="ko-KR" b="1" spc="-15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</a:endParaRPr>
          </a:p>
          <a:p>
            <a:pPr algn="ctr"/>
            <a:r>
              <a:rPr lang="ko-KR" altLang="en-US" b="1" spc="-15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아키텍쳐</a:t>
            </a:r>
            <a:endParaRPr lang="en-US" altLang="ko-KR" b="1" spc="-15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63888" y="284818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사용 기술 정리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76564" y="27954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i="0" u="none" strike="noStrike" cap="none" spc="-150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j-ea"/>
                <a:ea typeface="+mj-ea"/>
                <a:cs typeface="굴림" pitchFamily="50" charset="-127"/>
              </a:rPr>
              <a:t> </a:t>
            </a:r>
            <a:r>
              <a:rPr kumimoji="1" lang="ko-KR" altLang="en-US" b="1" i="0" u="none" strike="noStrike" cap="none" spc="-150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j-ea"/>
                <a:ea typeface="+mj-ea"/>
                <a:cs typeface="굴림" pitchFamily="50" charset="-127"/>
              </a:rPr>
              <a:t>벤치마킹</a:t>
            </a:r>
            <a:endParaRPr lang="ko-KR" altLang="en-US" b="1" spc="-15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36FF1B-12E4-40D9-9C91-B1BCB816BCB5}"/>
              </a:ext>
            </a:extLst>
          </p:cNvPr>
          <p:cNvSpPr txBox="1"/>
          <p:nvPr/>
        </p:nvSpPr>
        <p:spPr>
          <a:xfrm>
            <a:off x="384903" y="386104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06		07</a:t>
            </a:r>
            <a:endParaRPr lang="ko-KR" altLang="en-US" sz="5400" dirty="0">
              <a:solidFill>
                <a:schemeClr val="accent2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6195332-E34C-4458-B1A1-BE0E21462927}"/>
              </a:ext>
            </a:extLst>
          </p:cNvPr>
          <p:cNvCxnSpPr/>
          <p:nvPr/>
        </p:nvCxnSpPr>
        <p:spPr>
          <a:xfrm>
            <a:off x="528919" y="4836061"/>
            <a:ext cx="115212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F8A0A0-F13E-41B5-84FD-5ABBDC23C0C8}"/>
              </a:ext>
            </a:extLst>
          </p:cNvPr>
          <p:cNvSpPr txBox="1"/>
          <p:nvPr/>
        </p:nvSpPr>
        <p:spPr>
          <a:xfrm>
            <a:off x="7272300" y="2782669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err="1">
                <a:solidFill>
                  <a:schemeClr val="bg1"/>
                </a:solidFill>
                <a:latin typeface="+mj-ea"/>
                <a:ea typeface="+mj-ea"/>
              </a:rPr>
              <a:t>유스케이스</a:t>
            </a:r>
            <a:endParaRPr lang="en-US" altLang="ko-KR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다이어그램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311647-C140-4C0F-A8F6-730DB9B6D521}"/>
              </a:ext>
            </a:extLst>
          </p:cNvPr>
          <p:cNvSpPr txBox="1"/>
          <p:nvPr/>
        </p:nvSpPr>
        <p:spPr>
          <a:xfrm>
            <a:off x="363562" y="489326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ER</a:t>
            </a:r>
          </a:p>
          <a:p>
            <a:pPr algn="ctr"/>
            <a:r>
              <a:rPr lang="ko-KR" altLang="en-US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다이어그램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00F6082-400E-4611-AC48-24B500EA9649}"/>
              </a:ext>
            </a:extLst>
          </p:cNvPr>
          <p:cNvCxnSpPr/>
          <p:nvPr/>
        </p:nvCxnSpPr>
        <p:spPr>
          <a:xfrm>
            <a:off x="2267744" y="4836061"/>
            <a:ext cx="115212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6BC3A3B-86A1-4FEA-AC81-89711F631161}"/>
              </a:ext>
            </a:extLst>
          </p:cNvPr>
          <p:cNvSpPr txBox="1"/>
          <p:nvPr/>
        </p:nvSpPr>
        <p:spPr>
          <a:xfrm>
            <a:off x="2185103" y="48932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스키마</a:t>
            </a:r>
          </a:p>
        </p:txBody>
      </p:sp>
    </p:spTree>
    <p:extLst>
      <p:ext uri="{BB962C8B-B14F-4D97-AF65-F5344CB8AC3E}">
        <p14:creationId xmlns:p14="http://schemas.microsoft.com/office/powerpoint/2010/main" val="1769373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661459-7633-4B58-9377-3AC3B917A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924" y="1162377"/>
            <a:ext cx="4352151" cy="534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60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8E84F6-D30F-42E2-B4C2-46F01BC4C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98" y="2702696"/>
            <a:ext cx="8509553" cy="213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98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E336C3-A861-4B53-9599-F1B39CFCE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757" y="1208600"/>
            <a:ext cx="3188477" cy="505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35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EB9DC5-C655-425F-9F5A-F4145250F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016" y="1184595"/>
            <a:ext cx="3309959" cy="541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79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7B0CB5-251B-4417-8B07-D905CF98C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073" y="1281485"/>
            <a:ext cx="2991845" cy="531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80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4136F6-8095-40B5-9F75-919F880D1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6" y="2981660"/>
            <a:ext cx="7934502" cy="141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12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F06E6A-7550-46F2-A5C2-95905BF4A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58" y="3120264"/>
            <a:ext cx="8296806" cy="96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0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</a:t>
            </a:r>
            <a:r>
              <a:rPr lang="en-US" altLang="ko-KR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02    03    04    05</a:t>
            </a:r>
            <a:endParaRPr lang="ko-KR" altLang="en-US" sz="5400" dirty="0">
              <a:solidFill>
                <a:schemeClr val="accent2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3562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개요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97071" y="284364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시스템</a:t>
            </a:r>
            <a:endParaRPr lang="en-US" altLang="ko-KR" b="1" spc="-15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</a:endParaRPr>
          </a:p>
          <a:p>
            <a:pPr algn="ctr"/>
            <a:r>
              <a:rPr lang="ko-KR" altLang="en-US" b="1" spc="-15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아키텍쳐</a:t>
            </a:r>
            <a:endParaRPr lang="en-US" altLang="ko-KR" b="1" spc="-15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63888" y="284818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사용 기술 정리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76564" y="27954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i="0" u="none" strike="noStrike" cap="none" spc="-150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j-ea"/>
                <a:ea typeface="+mj-ea"/>
                <a:cs typeface="굴림" pitchFamily="50" charset="-127"/>
              </a:rPr>
              <a:t> </a:t>
            </a:r>
            <a:r>
              <a:rPr kumimoji="1" lang="ko-KR" altLang="en-US" b="1" i="0" u="none" strike="noStrike" cap="none" spc="-150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j-ea"/>
                <a:ea typeface="+mj-ea"/>
                <a:cs typeface="굴림" pitchFamily="50" charset="-127"/>
              </a:rPr>
              <a:t>벤치마킹</a:t>
            </a:r>
            <a:endParaRPr lang="ko-KR" altLang="en-US" b="1" spc="-15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36FF1B-12E4-40D9-9C91-B1BCB816BCB5}"/>
              </a:ext>
            </a:extLst>
          </p:cNvPr>
          <p:cNvSpPr txBox="1"/>
          <p:nvPr/>
        </p:nvSpPr>
        <p:spPr>
          <a:xfrm>
            <a:off x="384903" y="386104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06		07</a:t>
            </a:r>
            <a:endParaRPr lang="ko-KR" altLang="en-US" sz="5400" dirty="0">
              <a:solidFill>
                <a:schemeClr val="accent2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6195332-E34C-4458-B1A1-BE0E21462927}"/>
              </a:ext>
            </a:extLst>
          </p:cNvPr>
          <p:cNvCxnSpPr/>
          <p:nvPr/>
        </p:nvCxnSpPr>
        <p:spPr>
          <a:xfrm>
            <a:off x="528919" y="4836061"/>
            <a:ext cx="115212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F8A0A0-F13E-41B5-84FD-5ABBDC23C0C8}"/>
              </a:ext>
            </a:extLst>
          </p:cNvPr>
          <p:cNvSpPr txBox="1"/>
          <p:nvPr/>
        </p:nvSpPr>
        <p:spPr>
          <a:xfrm>
            <a:off x="7272300" y="2782669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유스케이스</a:t>
            </a:r>
            <a:endParaRPr lang="en-US" altLang="ko-KR" b="1" spc="-15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다이어그램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311647-C140-4C0F-A8F6-730DB9B6D521}"/>
              </a:ext>
            </a:extLst>
          </p:cNvPr>
          <p:cNvSpPr txBox="1"/>
          <p:nvPr/>
        </p:nvSpPr>
        <p:spPr>
          <a:xfrm>
            <a:off x="363562" y="489326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ER</a:t>
            </a:r>
          </a:p>
          <a:p>
            <a:pPr algn="ctr"/>
            <a:r>
              <a:rPr lang="ko-KR" altLang="en-US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다이어그램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00F6082-400E-4611-AC48-24B500EA9649}"/>
              </a:ext>
            </a:extLst>
          </p:cNvPr>
          <p:cNvCxnSpPr/>
          <p:nvPr/>
        </p:nvCxnSpPr>
        <p:spPr>
          <a:xfrm>
            <a:off x="2267744" y="4836061"/>
            <a:ext cx="115212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6BC3A3B-86A1-4FEA-AC81-89711F631161}"/>
              </a:ext>
            </a:extLst>
          </p:cNvPr>
          <p:cNvSpPr txBox="1"/>
          <p:nvPr/>
        </p:nvSpPr>
        <p:spPr>
          <a:xfrm>
            <a:off x="2185103" y="48932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스키마</a:t>
            </a:r>
          </a:p>
        </p:txBody>
      </p:sp>
    </p:spTree>
    <p:extLst>
      <p:ext uri="{BB962C8B-B14F-4D97-AF65-F5344CB8AC3E}">
        <p14:creationId xmlns:p14="http://schemas.microsoft.com/office/powerpoint/2010/main" val="1530754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en-US" altLang="ko-KR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02    03    04    05</a:t>
            </a:r>
            <a:endParaRPr lang="ko-KR" altLang="en-US" sz="5400" dirty="0">
              <a:solidFill>
                <a:schemeClr val="accent2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3562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개요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97071" y="284364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시스템</a:t>
            </a:r>
            <a:endParaRPr lang="en-US" altLang="ko-KR" b="1" spc="-15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</a:endParaRPr>
          </a:p>
          <a:p>
            <a:pPr algn="ctr"/>
            <a:r>
              <a:rPr lang="ko-KR" altLang="en-US" b="1" spc="-15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아키텍쳐</a:t>
            </a:r>
            <a:endParaRPr lang="en-US" altLang="ko-KR" b="1" spc="-15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63888" y="284818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사용 기술 정리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76564" y="27954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i="0" u="none" strike="noStrike" cap="none" spc="-150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j-ea"/>
                <a:ea typeface="+mj-ea"/>
                <a:cs typeface="굴림" pitchFamily="50" charset="-127"/>
              </a:rPr>
              <a:t> </a:t>
            </a:r>
            <a:r>
              <a:rPr kumimoji="1" lang="ko-KR" altLang="en-US" b="1" i="0" u="none" strike="noStrike" cap="none" spc="-150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j-ea"/>
                <a:ea typeface="+mj-ea"/>
                <a:cs typeface="굴림" pitchFamily="50" charset="-127"/>
              </a:rPr>
              <a:t>벤치마킹</a:t>
            </a:r>
            <a:endParaRPr lang="ko-KR" altLang="en-US" b="1" spc="-15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36FF1B-12E4-40D9-9C91-B1BCB816BCB5}"/>
              </a:ext>
            </a:extLst>
          </p:cNvPr>
          <p:cNvSpPr txBox="1"/>
          <p:nvPr/>
        </p:nvSpPr>
        <p:spPr>
          <a:xfrm>
            <a:off x="384903" y="386104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r>
              <a:rPr lang="en-US" altLang="ko-KR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		07</a:t>
            </a:r>
            <a:endParaRPr lang="ko-KR" altLang="en-US" sz="5400" dirty="0">
              <a:solidFill>
                <a:schemeClr val="accent2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6195332-E34C-4458-B1A1-BE0E21462927}"/>
              </a:ext>
            </a:extLst>
          </p:cNvPr>
          <p:cNvCxnSpPr/>
          <p:nvPr/>
        </p:nvCxnSpPr>
        <p:spPr>
          <a:xfrm>
            <a:off x="528919" y="4836061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F8A0A0-F13E-41B5-84FD-5ABBDC23C0C8}"/>
              </a:ext>
            </a:extLst>
          </p:cNvPr>
          <p:cNvSpPr txBox="1"/>
          <p:nvPr/>
        </p:nvSpPr>
        <p:spPr>
          <a:xfrm>
            <a:off x="7272300" y="2782669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유스케이스</a:t>
            </a:r>
            <a:endParaRPr lang="en-US" altLang="ko-KR" b="1" spc="-15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다이어그램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311647-C140-4C0F-A8F6-730DB9B6D521}"/>
              </a:ext>
            </a:extLst>
          </p:cNvPr>
          <p:cNvSpPr txBox="1"/>
          <p:nvPr/>
        </p:nvSpPr>
        <p:spPr>
          <a:xfrm>
            <a:off x="363562" y="489326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  <a:ea typeface="+mj-ea"/>
              </a:rPr>
              <a:t>ER</a:t>
            </a:r>
          </a:p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다이어그램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00F6082-400E-4611-AC48-24B500EA9649}"/>
              </a:ext>
            </a:extLst>
          </p:cNvPr>
          <p:cNvCxnSpPr/>
          <p:nvPr/>
        </p:nvCxnSpPr>
        <p:spPr>
          <a:xfrm>
            <a:off x="2267744" y="4836061"/>
            <a:ext cx="115212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6BC3A3B-86A1-4FEA-AC81-89711F631161}"/>
              </a:ext>
            </a:extLst>
          </p:cNvPr>
          <p:cNvSpPr txBox="1"/>
          <p:nvPr/>
        </p:nvSpPr>
        <p:spPr>
          <a:xfrm>
            <a:off x="2185103" y="48932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스키마</a:t>
            </a:r>
          </a:p>
        </p:txBody>
      </p:sp>
    </p:spTree>
    <p:extLst>
      <p:ext uri="{BB962C8B-B14F-4D97-AF65-F5344CB8AC3E}">
        <p14:creationId xmlns:p14="http://schemas.microsoft.com/office/powerpoint/2010/main" val="514753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DBDAB10B-BAFE-4646-B7C1-1301803D5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18" y="1048909"/>
            <a:ext cx="5814564" cy="55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24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B086AF-982B-495C-B45A-414F2CDC3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471612"/>
            <a:ext cx="3238500" cy="39147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5EA6C5D-F308-4DAB-BA92-3008DF01A7B9}"/>
              </a:ext>
            </a:extLst>
          </p:cNvPr>
          <p:cNvSpPr/>
          <p:nvPr/>
        </p:nvSpPr>
        <p:spPr>
          <a:xfrm>
            <a:off x="5076056" y="4941168"/>
            <a:ext cx="400236" cy="216024"/>
          </a:xfrm>
          <a:prstGeom prst="rect">
            <a:avLst/>
          </a:prstGeom>
          <a:solidFill>
            <a:srgbClr val="FFF2CC"/>
          </a:solidFill>
          <a:ln>
            <a:solidFill>
              <a:srgbClr val="FFF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00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197921-6FB4-4A63-8E76-6C57FF527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50" y="1594482"/>
            <a:ext cx="3086100" cy="40290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67544AD-8F9C-4C22-A302-4806EFC0E7E5}"/>
              </a:ext>
            </a:extLst>
          </p:cNvPr>
          <p:cNvSpPr/>
          <p:nvPr/>
        </p:nvSpPr>
        <p:spPr>
          <a:xfrm>
            <a:off x="2987824" y="1268760"/>
            <a:ext cx="1440160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12000-DF31-41FC-9776-AAD5B483277B}"/>
              </a:ext>
            </a:extLst>
          </p:cNvPr>
          <p:cNvSpPr/>
          <p:nvPr/>
        </p:nvSpPr>
        <p:spPr>
          <a:xfrm>
            <a:off x="5724128" y="3106531"/>
            <a:ext cx="1080120" cy="345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8766A6-B927-4F2B-800C-DAC931467447}"/>
              </a:ext>
            </a:extLst>
          </p:cNvPr>
          <p:cNvSpPr/>
          <p:nvPr/>
        </p:nvSpPr>
        <p:spPr>
          <a:xfrm>
            <a:off x="6012160" y="3563990"/>
            <a:ext cx="1440160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134E0C-3DC0-48B6-8BBE-078EE45AB3B7}"/>
              </a:ext>
            </a:extLst>
          </p:cNvPr>
          <p:cNvSpPr/>
          <p:nvPr/>
        </p:nvSpPr>
        <p:spPr>
          <a:xfrm>
            <a:off x="5524010" y="2567684"/>
            <a:ext cx="400236" cy="141324"/>
          </a:xfrm>
          <a:prstGeom prst="rect">
            <a:avLst/>
          </a:prstGeom>
          <a:solidFill>
            <a:srgbClr val="FFF2CC"/>
          </a:solidFill>
          <a:ln>
            <a:solidFill>
              <a:srgbClr val="FFF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636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7544AD-8F9C-4C22-A302-4806EFC0E7E5}"/>
              </a:ext>
            </a:extLst>
          </p:cNvPr>
          <p:cNvSpPr/>
          <p:nvPr/>
        </p:nvSpPr>
        <p:spPr>
          <a:xfrm>
            <a:off x="2987824" y="1268760"/>
            <a:ext cx="1440160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12000-DF31-41FC-9776-AAD5B483277B}"/>
              </a:ext>
            </a:extLst>
          </p:cNvPr>
          <p:cNvSpPr/>
          <p:nvPr/>
        </p:nvSpPr>
        <p:spPr>
          <a:xfrm>
            <a:off x="5724128" y="3106531"/>
            <a:ext cx="1080120" cy="345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8766A6-B927-4F2B-800C-DAC931467447}"/>
              </a:ext>
            </a:extLst>
          </p:cNvPr>
          <p:cNvSpPr/>
          <p:nvPr/>
        </p:nvSpPr>
        <p:spPr>
          <a:xfrm>
            <a:off x="6012160" y="3563990"/>
            <a:ext cx="1440160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134E0C-3DC0-48B6-8BBE-078EE45AB3B7}"/>
              </a:ext>
            </a:extLst>
          </p:cNvPr>
          <p:cNvSpPr/>
          <p:nvPr/>
        </p:nvSpPr>
        <p:spPr>
          <a:xfrm>
            <a:off x="5524010" y="2567684"/>
            <a:ext cx="400236" cy="141324"/>
          </a:xfrm>
          <a:prstGeom prst="rect">
            <a:avLst/>
          </a:prstGeom>
          <a:solidFill>
            <a:srgbClr val="FFF2CC"/>
          </a:solidFill>
          <a:ln>
            <a:solidFill>
              <a:srgbClr val="FFF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77BC7C-8211-41B8-8C5F-6E37B6F80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2" y="1304925"/>
            <a:ext cx="5476875" cy="42481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CB98E31-DC83-4614-82B1-E05A41F72A41}"/>
              </a:ext>
            </a:extLst>
          </p:cNvPr>
          <p:cNvSpPr/>
          <p:nvPr/>
        </p:nvSpPr>
        <p:spPr>
          <a:xfrm>
            <a:off x="1547664" y="3356992"/>
            <a:ext cx="1440160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399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en-US" altLang="ko-KR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02    03    04    05</a:t>
            </a:r>
            <a:endParaRPr lang="ko-KR" altLang="en-US" sz="5400" dirty="0">
              <a:solidFill>
                <a:schemeClr val="accent2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3562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개요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97071" y="284364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시스템</a:t>
            </a:r>
            <a:endParaRPr lang="en-US" altLang="ko-KR" b="1" spc="-15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</a:endParaRPr>
          </a:p>
          <a:p>
            <a:pPr algn="ctr"/>
            <a:r>
              <a:rPr lang="ko-KR" altLang="en-US" b="1" spc="-15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아키텍쳐</a:t>
            </a:r>
            <a:endParaRPr lang="en-US" altLang="ko-KR" b="1" spc="-15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63888" y="284818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사용 기술 정리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76564" y="27954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i="0" u="none" strike="noStrike" cap="none" spc="-150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j-ea"/>
                <a:ea typeface="+mj-ea"/>
                <a:cs typeface="굴림" pitchFamily="50" charset="-127"/>
              </a:rPr>
              <a:t> </a:t>
            </a:r>
            <a:r>
              <a:rPr kumimoji="1" lang="ko-KR" altLang="en-US" b="1" i="0" u="none" strike="noStrike" cap="none" spc="-150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j-ea"/>
                <a:ea typeface="+mj-ea"/>
                <a:cs typeface="굴림" pitchFamily="50" charset="-127"/>
              </a:rPr>
              <a:t>벤치마킹</a:t>
            </a:r>
            <a:endParaRPr lang="ko-KR" altLang="en-US" b="1" spc="-15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36FF1B-12E4-40D9-9C91-B1BCB816BCB5}"/>
              </a:ext>
            </a:extLst>
          </p:cNvPr>
          <p:cNvSpPr txBox="1"/>
          <p:nvPr/>
        </p:nvSpPr>
        <p:spPr>
          <a:xfrm>
            <a:off x="384903" y="386104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06		</a:t>
            </a:r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6195332-E34C-4458-B1A1-BE0E21462927}"/>
              </a:ext>
            </a:extLst>
          </p:cNvPr>
          <p:cNvCxnSpPr/>
          <p:nvPr/>
        </p:nvCxnSpPr>
        <p:spPr>
          <a:xfrm>
            <a:off x="528919" y="4836061"/>
            <a:ext cx="115212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F8A0A0-F13E-41B5-84FD-5ABBDC23C0C8}"/>
              </a:ext>
            </a:extLst>
          </p:cNvPr>
          <p:cNvSpPr txBox="1"/>
          <p:nvPr/>
        </p:nvSpPr>
        <p:spPr>
          <a:xfrm>
            <a:off x="7272300" y="2782669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유스케이스</a:t>
            </a:r>
            <a:endParaRPr lang="en-US" altLang="ko-KR" b="1" spc="-15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다이어그램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311647-C140-4C0F-A8F6-730DB9B6D521}"/>
              </a:ext>
            </a:extLst>
          </p:cNvPr>
          <p:cNvSpPr txBox="1"/>
          <p:nvPr/>
        </p:nvSpPr>
        <p:spPr>
          <a:xfrm>
            <a:off x="363562" y="489326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ER</a:t>
            </a:r>
          </a:p>
          <a:p>
            <a:pPr algn="ctr"/>
            <a:r>
              <a:rPr lang="ko-KR" altLang="en-US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다이어그램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00F6082-400E-4611-AC48-24B500EA9649}"/>
              </a:ext>
            </a:extLst>
          </p:cNvPr>
          <p:cNvCxnSpPr/>
          <p:nvPr/>
        </p:nvCxnSpPr>
        <p:spPr>
          <a:xfrm>
            <a:off x="2267744" y="4836061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6BC3A3B-86A1-4FEA-AC81-89711F631161}"/>
              </a:ext>
            </a:extLst>
          </p:cNvPr>
          <p:cNvSpPr txBox="1"/>
          <p:nvPr/>
        </p:nvSpPr>
        <p:spPr>
          <a:xfrm>
            <a:off x="2185103" y="48932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스키마</a:t>
            </a:r>
          </a:p>
        </p:txBody>
      </p:sp>
    </p:spTree>
    <p:extLst>
      <p:ext uri="{BB962C8B-B14F-4D97-AF65-F5344CB8AC3E}">
        <p14:creationId xmlns:p14="http://schemas.microsoft.com/office/powerpoint/2010/main" val="4028796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FDDE0E-2FCE-4DE7-A1FB-1D7C811BE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99" y="1193594"/>
            <a:ext cx="6828602" cy="53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21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744280-15FC-427A-BEA8-881F7F936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05" y="1622545"/>
            <a:ext cx="8471582" cy="397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80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15BFD8-558F-4E3B-9165-3377AE54F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08" y="2140456"/>
            <a:ext cx="7355783" cy="318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16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C1AC06-851C-48BB-96AE-81C54E37D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92" y="2348880"/>
            <a:ext cx="8481280" cy="259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3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74E1D5-1769-4D1B-8F85-CFA7A4162BB8}"/>
              </a:ext>
            </a:extLst>
          </p:cNvPr>
          <p:cNvSpPr txBox="1"/>
          <p:nvPr/>
        </p:nvSpPr>
        <p:spPr>
          <a:xfrm>
            <a:off x="1115616" y="1556792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/>
              <a:t>‘</a:t>
            </a:r>
            <a:r>
              <a:rPr lang="ko-KR" altLang="en-US" sz="2400" b="1" spc="-150" dirty="0" err="1"/>
              <a:t>내슐랭</a:t>
            </a:r>
            <a:r>
              <a:rPr lang="en-US" altLang="ko-KR" sz="2400" b="1" spc="-150" dirty="0"/>
              <a:t>’</a:t>
            </a:r>
            <a:r>
              <a:rPr lang="ko-KR" altLang="en-US" sz="2400" b="1" spc="-150" dirty="0"/>
              <a:t>은 자주 가는 매장에 대한 혜택을 받고</a:t>
            </a:r>
            <a:r>
              <a:rPr lang="en-US" altLang="ko-KR" sz="2400" b="1" spc="-150" dirty="0"/>
              <a:t>, </a:t>
            </a:r>
            <a:r>
              <a:rPr lang="ko-KR" altLang="en-US" sz="2400" b="1" spc="-150" dirty="0"/>
              <a:t>나만의 맛집 지도를 만드는 서비스</a:t>
            </a:r>
          </a:p>
        </p:txBody>
      </p:sp>
    </p:spTree>
    <p:extLst>
      <p:ext uri="{BB962C8B-B14F-4D97-AF65-F5344CB8AC3E}">
        <p14:creationId xmlns:p14="http://schemas.microsoft.com/office/powerpoint/2010/main" val="41670054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FB155C-7E75-48E8-9B83-B747682B4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00" y="2276872"/>
            <a:ext cx="8329400" cy="319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38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김우석</a:t>
            </a: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1600" b="1" dirty="0" err="1">
                <a:solidFill>
                  <a:schemeClr val="tx2">
                    <a:lumMod val="50000"/>
                  </a:schemeClr>
                </a:solidFill>
              </a:rPr>
              <a:t>박원창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02</a:t>
            </a:r>
            <a:r>
              <a:rPr lang="en-US" altLang="ko-KR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   03    04    05</a:t>
            </a:r>
            <a:endParaRPr lang="ko-KR" altLang="en-US" sz="5400" dirty="0">
              <a:solidFill>
                <a:schemeClr val="accent2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3562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개요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97071" y="284364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시스템</a:t>
            </a:r>
            <a:endParaRPr lang="en-US" altLang="ko-KR" b="1" spc="-150" dirty="0">
              <a:solidFill>
                <a:schemeClr val="bg1"/>
              </a:solidFill>
              <a:latin typeface="+mj-ea"/>
            </a:endParaRPr>
          </a:p>
          <a:p>
            <a:pPr algn="ctr"/>
            <a:r>
              <a:rPr lang="ko-KR" altLang="en-US" b="1" spc="-150" dirty="0" err="1">
                <a:solidFill>
                  <a:schemeClr val="bg1"/>
                </a:solidFill>
                <a:latin typeface="+mj-ea"/>
              </a:rPr>
              <a:t>아키텍쳐</a:t>
            </a:r>
            <a:endParaRPr lang="en-US" altLang="ko-KR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63888" y="284818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사용 기술 정리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76564" y="27954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i="0" u="none" strike="noStrike" cap="none" spc="-150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j-ea"/>
                <a:ea typeface="+mj-ea"/>
                <a:cs typeface="굴림" pitchFamily="50" charset="-127"/>
              </a:rPr>
              <a:t> </a:t>
            </a:r>
            <a:r>
              <a:rPr kumimoji="1" lang="ko-KR" altLang="en-US" b="1" i="0" u="none" strike="noStrike" cap="none" spc="-150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j-ea"/>
                <a:ea typeface="+mj-ea"/>
                <a:cs typeface="굴림" pitchFamily="50" charset="-127"/>
              </a:rPr>
              <a:t>벤치마킹</a:t>
            </a:r>
            <a:endParaRPr lang="ko-KR" altLang="en-US" b="1" spc="-15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36FF1B-12E4-40D9-9C91-B1BCB816BCB5}"/>
              </a:ext>
            </a:extLst>
          </p:cNvPr>
          <p:cNvSpPr txBox="1"/>
          <p:nvPr/>
        </p:nvSpPr>
        <p:spPr>
          <a:xfrm>
            <a:off x="384903" y="386104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06		07</a:t>
            </a:r>
            <a:endParaRPr lang="ko-KR" altLang="en-US" sz="5400" dirty="0">
              <a:solidFill>
                <a:schemeClr val="accent2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6195332-E34C-4458-B1A1-BE0E21462927}"/>
              </a:ext>
            </a:extLst>
          </p:cNvPr>
          <p:cNvCxnSpPr/>
          <p:nvPr/>
        </p:nvCxnSpPr>
        <p:spPr>
          <a:xfrm>
            <a:off x="528919" y="4836061"/>
            <a:ext cx="115212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F8A0A0-F13E-41B5-84FD-5ABBDC23C0C8}"/>
              </a:ext>
            </a:extLst>
          </p:cNvPr>
          <p:cNvSpPr txBox="1"/>
          <p:nvPr/>
        </p:nvSpPr>
        <p:spPr>
          <a:xfrm>
            <a:off x="7272300" y="2782669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유스케이스</a:t>
            </a:r>
            <a:endParaRPr lang="en-US" altLang="ko-KR" b="1" spc="-15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다이어그램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311647-C140-4C0F-A8F6-730DB9B6D521}"/>
              </a:ext>
            </a:extLst>
          </p:cNvPr>
          <p:cNvSpPr txBox="1"/>
          <p:nvPr/>
        </p:nvSpPr>
        <p:spPr>
          <a:xfrm>
            <a:off x="363562" y="489326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ER</a:t>
            </a:r>
          </a:p>
          <a:p>
            <a:pPr algn="ctr"/>
            <a:r>
              <a:rPr lang="ko-KR" altLang="en-US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다이어그램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00F6082-400E-4611-AC48-24B500EA9649}"/>
              </a:ext>
            </a:extLst>
          </p:cNvPr>
          <p:cNvCxnSpPr/>
          <p:nvPr/>
        </p:nvCxnSpPr>
        <p:spPr>
          <a:xfrm>
            <a:off x="2267744" y="4836061"/>
            <a:ext cx="115212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6BC3A3B-86A1-4FEA-AC81-89711F631161}"/>
              </a:ext>
            </a:extLst>
          </p:cNvPr>
          <p:cNvSpPr txBox="1"/>
          <p:nvPr/>
        </p:nvSpPr>
        <p:spPr>
          <a:xfrm>
            <a:off x="2185103" y="48932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스키마</a:t>
            </a:r>
          </a:p>
        </p:txBody>
      </p:sp>
    </p:spTree>
    <p:extLst>
      <p:ext uri="{BB962C8B-B14F-4D97-AF65-F5344CB8AC3E}">
        <p14:creationId xmlns:p14="http://schemas.microsoft.com/office/powerpoint/2010/main" val="333894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04F599-874F-4691-BCA3-77F955451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5" y="1161796"/>
            <a:ext cx="7939149" cy="535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0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en-US" altLang="ko-KR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02    </a:t>
            </a:r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r>
              <a:rPr lang="en-US" altLang="ko-KR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   04    05</a:t>
            </a:r>
            <a:endParaRPr lang="ko-KR" altLang="en-US" sz="5400" dirty="0">
              <a:solidFill>
                <a:schemeClr val="accent2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3562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개요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97071" y="284364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시스템</a:t>
            </a:r>
            <a:endParaRPr lang="en-US" altLang="ko-KR" b="1" spc="-15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</a:endParaRPr>
          </a:p>
          <a:p>
            <a:pPr algn="ctr"/>
            <a:r>
              <a:rPr lang="ko-KR" altLang="en-US" b="1" spc="-15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아키텍쳐</a:t>
            </a:r>
            <a:endParaRPr lang="en-US" altLang="ko-KR" b="1" spc="-15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63888" y="284818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사용 기술 정리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76564" y="27954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i="0" u="none" strike="noStrike" cap="none" spc="-150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j-ea"/>
                <a:ea typeface="+mj-ea"/>
                <a:cs typeface="굴림" pitchFamily="50" charset="-127"/>
              </a:rPr>
              <a:t> </a:t>
            </a:r>
            <a:r>
              <a:rPr kumimoji="1" lang="ko-KR" altLang="en-US" b="1" i="0" u="none" strike="noStrike" cap="none" spc="-150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j-ea"/>
                <a:ea typeface="+mj-ea"/>
                <a:cs typeface="굴림" pitchFamily="50" charset="-127"/>
              </a:rPr>
              <a:t>벤치마킹</a:t>
            </a:r>
            <a:endParaRPr lang="ko-KR" altLang="en-US" b="1" spc="-15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36FF1B-12E4-40D9-9C91-B1BCB816BCB5}"/>
              </a:ext>
            </a:extLst>
          </p:cNvPr>
          <p:cNvSpPr txBox="1"/>
          <p:nvPr/>
        </p:nvSpPr>
        <p:spPr>
          <a:xfrm>
            <a:off x="384903" y="386104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06		07</a:t>
            </a:r>
            <a:endParaRPr lang="ko-KR" altLang="en-US" sz="5400" dirty="0">
              <a:solidFill>
                <a:schemeClr val="accent2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6195332-E34C-4458-B1A1-BE0E21462927}"/>
              </a:ext>
            </a:extLst>
          </p:cNvPr>
          <p:cNvCxnSpPr/>
          <p:nvPr/>
        </p:nvCxnSpPr>
        <p:spPr>
          <a:xfrm>
            <a:off x="528919" y="4836061"/>
            <a:ext cx="115212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F8A0A0-F13E-41B5-84FD-5ABBDC23C0C8}"/>
              </a:ext>
            </a:extLst>
          </p:cNvPr>
          <p:cNvSpPr txBox="1"/>
          <p:nvPr/>
        </p:nvSpPr>
        <p:spPr>
          <a:xfrm>
            <a:off x="7272300" y="2782669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유스케이스</a:t>
            </a:r>
            <a:endParaRPr lang="en-US" altLang="ko-KR" b="1" spc="-15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다이어그램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311647-C140-4C0F-A8F6-730DB9B6D521}"/>
              </a:ext>
            </a:extLst>
          </p:cNvPr>
          <p:cNvSpPr txBox="1"/>
          <p:nvPr/>
        </p:nvSpPr>
        <p:spPr>
          <a:xfrm>
            <a:off x="363562" y="489326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ER</a:t>
            </a:r>
          </a:p>
          <a:p>
            <a:pPr algn="ctr"/>
            <a:r>
              <a:rPr lang="ko-KR" altLang="en-US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다이어그램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00F6082-400E-4611-AC48-24B500EA9649}"/>
              </a:ext>
            </a:extLst>
          </p:cNvPr>
          <p:cNvCxnSpPr/>
          <p:nvPr/>
        </p:nvCxnSpPr>
        <p:spPr>
          <a:xfrm>
            <a:off x="2267744" y="4836061"/>
            <a:ext cx="115212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6BC3A3B-86A1-4FEA-AC81-89711F631161}"/>
              </a:ext>
            </a:extLst>
          </p:cNvPr>
          <p:cNvSpPr txBox="1"/>
          <p:nvPr/>
        </p:nvSpPr>
        <p:spPr>
          <a:xfrm>
            <a:off x="2185103" y="48932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스키마</a:t>
            </a:r>
          </a:p>
        </p:txBody>
      </p:sp>
    </p:spTree>
    <p:extLst>
      <p:ext uri="{BB962C8B-B14F-4D97-AF65-F5344CB8AC3E}">
        <p14:creationId xmlns:p14="http://schemas.microsoft.com/office/powerpoint/2010/main" val="2846800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" name="Picture 2" descr="마이바티스(MyBatis) 동적 쿼리 Java로 만들기.">
            <a:extLst>
              <a:ext uri="{FF2B5EF4-FFF2-40B4-BE49-F238E27FC236}">
                <a16:creationId xmlns:a16="http://schemas.microsoft.com/office/drawing/2014/main" id="{6525D99A-B97E-4394-88F2-512D39FB4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81216"/>
            <a:ext cx="1514674" cy="113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pring] Spring Framework란? 기본 개념 핵심 정리">
            <a:extLst>
              <a:ext uri="{FF2B5EF4-FFF2-40B4-BE49-F238E27FC236}">
                <a16:creationId xmlns:a16="http://schemas.microsoft.com/office/drawing/2014/main" id="{2CAF2218-7A83-4871-90ED-29738084B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194" y="1945919"/>
            <a:ext cx="1700539" cy="11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3ED378-46F0-4067-BC3E-B44A28201751}"/>
              </a:ext>
            </a:extLst>
          </p:cNvPr>
          <p:cNvSpPr txBox="1"/>
          <p:nvPr/>
        </p:nvSpPr>
        <p:spPr>
          <a:xfrm>
            <a:off x="539552" y="1191367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400" b="1" spc="-150" dirty="0"/>
              <a:t> 사용 기술 </a:t>
            </a:r>
          </a:p>
        </p:txBody>
      </p:sp>
      <p:pic>
        <p:nvPicPr>
          <p:cNvPr id="4" name="Picture 2" descr="데이터베이스 실습] 마리아디비(MariaDB) 다운로드 및 설치, 정상 설치 ...">
            <a:extLst>
              <a:ext uri="{FF2B5EF4-FFF2-40B4-BE49-F238E27FC236}">
                <a16:creationId xmlns:a16="http://schemas.microsoft.com/office/drawing/2014/main" id="{0235DA12-6038-44D0-BDFC-9916C69DC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943" y="1793500"/>
            <a:ext cx="1557818" cy="155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아파치 톰캣 - 위키백과, 우리 모두의 백과사전">
            <a:extLst>
              <a:ext uri="{FF2B5EF4-FFF2-40B4-BE49-F238E27FC236}">
                <a16:creationId xmlns:a16="http://schemas.microsoft.com/office/drawing/2014/main" id="{A4AF9AE4-6B21-44D4-919D-48723FE04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891" y="2102401"/>
            <a:ext cx="1468538" cy="97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아이티-잉">
            <a:extLst>
              <a:ext uri="{FF2B5EF4-FFF2-40B4-BE49-F238E27FC236}">
                <a16:creationId xmlns:a16="http://schemas.microsoft.com/office/drawing/2014/main" id="{0EF5E1E2-F135-450B-829C-408E7126D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67" y="3448133"/>
            <a:ext cx="2270957" cy="63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jQuery Basics | PoiemaWeb">
            <a:extLst>
              <a:ext uri="{FF2B5EF4-FFF2-40B4-BE49-F238E27FC236}">
                <a16:creationId xmlns:a16="http://schemas.microsoft.com/office/drawing/2014/main" id="{F8F5B831-F0E6-46A2-8F67-B2D26B00D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345" y="3123122"/>
            <a:ext cx="2664695" cy="145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eact]JSX란?">
            <a:extLst>
              <a:ext uri="{FF2B5EF4-FFF2-40B4-BE49-F238E27FC236}">
                <a16:creationId xmlns:a16="http://schemas.microsoft.com/office/drawing/2014/main" id="{E86705A9-13F0-4A2D-BD98-2A2C96805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80" y="4458130"/>
            <a:ext cx="1750004" cy="73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Ajax - 위키백과, 우리 모두의 백과사전">
            <a:extLst>
              <a:ext uri="{FF2B5EF4-FFF2-40B4-BE49-F238E27FC236}">
                <a16:creationId xmlns:a16="http://schemas.microsoft.com/office/drawing/2014/main" id="{1F7C9527-0F23-415E-B1CA-A0C5CFBAD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703" y="4294359"/>
            <a:ext cx="2039636" cy="97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eact로 만든 프로젝트 톺아보기 | 김정환 블로그">
            <a:extLst>
              <a:ext uri="{FF2B5EF4-FFF2-40B4-BE49-F238E27FC236}">
                <a16:creationId xmlns:a16="http://schemas.microsoft.com/office/drawing/2014/main" id="{5FC8F63D-B5EE-40B4-AE71-8094DA763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620" y="3091551"/>
            <a:ext cx="2542616" cy="144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75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3ED378-46F0-4067-BC3E-B44A28201751}"/>
              </a:ext>
            </a:extLst>
          </p:cNvPr>
          <p:cNvSpPr txBox="1"/>
          <p:nvPr/>
        </p:nvSpPr>
        <p:spPr>
          <a:xfrm>
            <a:off x="539552" y="1191367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400" b="1" spc="-150" dirty="0"/>
              <a:t> 사용 언어 </a:t>
            </a:r>
          </a:p>
        </p:txBody>
      </p:sp>
      <p:pic>
        <p:nvPicPr>
          <p:cNvPr id="7" name="Picture 2" descr="자바 온라인 웹 컴파일러 사이트 모음: 덕근닷컴">
            <a:extLst>
              <a:ext uri="{FF2B5EF4-FFF2-40B4-BE49-F238E27FC236}">
                <a16:creationId xmlns:a16="http://schemas.microsoft.com/office/drawing/2014/main" id="{9078DF73-B3E2-495C-BCC1-5FE48F941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2376264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자바스크립트 - 위키백과, 우리 모두의 백과사전">
            <a:extLst>
              <a:ext uri="{FF2B5EF4-FFF2-40B4-BE49-F238E27FC236}">
                <a16:creationId xmlns:a16="http://schemas.microsoft.com/office/drawing/2014/main" id="{A67FAE4A-BC50-4462-9F8F-2C58F7C95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780928"/>
            <a:ext cx="1859709" cy="185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종속형 시트 - 위키백과, 우리 모두의 백과사전">
            <a:extLst>
              <a:ext uri="{FF2B5EF4-FFF2-40B4-BE49-F238E27FC236}">
                <a16:creationId xmlns:a16="http://schemas.microsoft.com/office/drawing/2014/main" id="{E6E89D26-DAD1-47D1-9CD3-E70174496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649411"/>
            <a:ext cx="1493279" cy="210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54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943</Words>
  <Application>Microsoft Office PowerPoint</Application>
  <PresentationFormat>화면 슬라이드 쇼(4:3)</PresentationFormat>
  <Paragraphs>275</Paragraphs>
  <Slides>41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HY헤드라인M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김 우석</cp:lastModifiedBy>
  <cp:revision>97</cp:revision>
  <dcterms:created xsi:type="dcterms:W3CDTF">2016-11-03T20:47:04Z</dcterms:created>
  <dcterms:modified xsi:type="dcterms:W3CDTF">2020-08-12T07:56:39Z</dcterms:modified>
</cp:coreProperties>
</file>