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2404050" cy="432054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 userDrawn="1">
          <p15:clr>
            <a:srgbClr val="A4A3A4"/>
          </p15:clr>
        </p15:guide>
        <p15:guide id="2" pos="9537" userDrawn="1">
          <p15:clr>
            <a:srgbClr val="A4A3A4"/>
          </p15:clr>
        </p15:guide>
        <p15:guide id="3" orient="horz" pos="13608" userDrawn="1">
          <p15:clr>
            <a:srgbClr val="A4A3A4"/>
          </p15:clr>
        </p15:guide>
        <p15:guide id="4" pos="102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8CAD13"/>
    <a:srgbClr val="587441"/>
    <a:srgbClr val="58A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237" y="-5262"/>
      </p:cViewPr>
      <p:guideLst>
        <p:guide orient="horz" pos="13483"/>
        <p:guide pos="9537"/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BB069-FD0A-B62F-F907-B19065707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0507" y="7070887"/>
            <a:ext cx="24303038" cy="15041880"/>
          </a:xfrm>
        </p:spPr>
        <p:txBody>
          <a:bodyPr anchor="b"/>
          <a:lstStyle>
            <a:lvl1pPr algn="ctr">
              <a:defRPr sz="1594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7601CF-3459-191C-8E9F-A28A30CA2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0507" y="22692840"/>
            <a:ext cx="24303038" cy="10431301"/>
          </a:xfrm>
        </p:spPr>
        <p:txBody>
          <a:bodyPr/>
          <a:lstStyle>
            <a:lvl1pPr marL="0" indent="0" algn="ctr">
              <a:buNone/>
              <a:defRPr sz="6379"/>
            </a:lvl1pPr>
            <a:lvl2pPr marL="1215146" indent="0" algn="ctr">
              <a:buNone/>
              <a:defRPr sz="5316"/>
            </a:lvl2pPr>
            <a:lvl3pPr marL="2430292" indent="0" algn="ctr">
              <a:buNone/>
              <a:defRPr sz="4784"/>
            </a:lvl3pPr>
            <a:lvl4pPr marL="3645438" indent="0" algn="ctr">
              <a:buNone/>
              <a:defRPr sz="4252"/>
            </a:lvl4pPr>
            <a:lvl5pPr marL="4860585" indent="0" algn="ctr">
              <a:buNone/>
              <a:defRPr sz="4252"/>
            </a:lvl5pPr>
            <a:lvl6pPr marL="6075731" indent="0" algn="ctr">
              <a:buNone/>
              <a:defRPr sz="4252"/>
            </a:lvl6pPr>
            <a:lvl7pPr marL="7290877" indent="0" algn="ctr">
              <a:buNone/>
              <a:defRPr sz="4252"/>
            </a:lvl7pPr>
            <a:lvl8pPr marL="8506023" indent="0" algn="ctr">
              <a:buNone/>
              <a:defRPr sz="4252"/>
            </a:lvl8pPr>
            <a:lvl9pPr marL="9721169" indent="0" algn="ctr">
              <a:buNone/>
              <a:defRPr sz="4252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FAD87-D23D-E13F-8912-0E1367DB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26A6-DD4D-41DA-BF94-F5FC953318E8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8E814-8ED3-715C-FB89-6B5FEC68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4F62F-6C17-E197-BAD6-BEF17BDA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4F9F-F76D-44D1-8DC9-11B43A0A1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01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4726E-5C42-E1B9-E541-911E0723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87DC82-F962-F552-EDE0-D331AE67F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5BED8-9F1C-6B70-247C-0E932B46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26A6-DD4D-41DA-BF94-F5FC953318E8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584D-5740-C554-311E-A6DF7298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AD138-ACC1-574A-3A46-BD77A9E0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4F9F-F76D-44D1-8DC9-11B43A0A1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2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BE499D-BAC9-00CC-4B32-E7D346209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3189149" y="2300289"/>
            <a:ext cx="6987123" cy="366145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C7CC34-573C-1FAD-66B8-F73F2CE3D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27780" y="2300289"/>
            <a:ext cx="20556319" cy="366145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FBA19-BCCE-D18D-D355-CD8B9E84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26A6-DD4D-41DA-BF94-F5FC953318E8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F60F3-910D-8567-0749-6664FF78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CBC81-DB14-C5D8-56E1-984288D8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4F9F-F76D-44D1-8DC9-11B43A0A1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6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9BAD0-02C3-61AD-3AE6-7EB13125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1D427-91B0-825F-958E-EBE8BABBF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3C8DB-448D-3263-6ED1-DDE08949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26A6-DD4D-41DA-BF94-F5FC953318E8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AC7EF-A8DE-FFA5-B014-C0B2EBA5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BEFEC-E7D1-DB6E-0957-04B8D477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4F9F-F76D-44D1-8DC9-11B43A0A1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05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ECB1C-75CD-4A6E-047B-CF5A0E64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02" y="10771353"/>
            <a:ext cx="27948493" cy="17972243"/>
          </a:xfrm>
        </p:spPr>
        <p:txBody>
          <a:bodyPr anchor="b"/>
          <a:lstStyle>
            <a:lvl1pPr>
              <a:defRPr sz="1594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DFF59-D88D-C8FB-5CCA-0DFEB251C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0902" y="28913620"/>
            <a:ext cx="27948493" cy="9451179"/>
          </a:xfrm>
        </p:spPr>
        <p:txBody>
          <a:bodyPr/>
          <a:lstStyle>
            <a:lvl1pPr marL="0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1pPr>
            <a:lvl2pPr marL="1215146" indent="0">
              <a:buNone/>
              <a:defRPr sz="5316">
                <a:solidFill>
                  <a:schemeClr val="tx1">
                    <a:tint val="75000"/>
                  </a:schemeClr>
                </a:solidFill>
              </a:defRPr>
            </a:lvl2pPr>
            <a:lvl3pPr marL="2430292" indent="0">
              <a:buNone/>
              <a:defRPr sz="4784">
                <a:solidFill>
                  <a:schemeClr val="tx1">
                    <a:tint val="75000"/>
                  </a:schemeClr>
                </a:solidFill>
              </a:defRPr>
            </a:lvl3pPr>
            <a:lvl4pPr marL="3645438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4pPr>
            <a:lvl5pPr marL="4860585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5pPr>
            <a:lvl6pPr marL="6075731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6pPr>
            <a:lvl7pPr marL="7290877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7pPr>
            <a:lvl8pPr marL="850602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8pPr>
            <a:lvl9pPr marL="9721169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EBA38-0234-C3DE-9B65-42759555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26A6-DD4D-41DA-BF94-F5FC953318E8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57220-4E61-F37A-7490-F7CE3C14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DAE80-2F45-AEA0-4E7F-68988EA8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4F9F-F76D-44D1-8DC9-11B43A0A1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90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EB708-7220-E407-5AC1-96B9AE6B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E21FC-43C9-5180-B855-85254506E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27780" y="11501439"/>
            <a:ext cx="13771721" cy="274134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F88613-E75A-572D-8822-10BCEB5FD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404551" y="11501439"/>
            <a:ext cx="13771721" cy="274134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822BFF-0513-F137-5730-59CB2AAE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26A6-DD4D-41DA-BF94-F5FC953318E8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A6C7B4-3F33-B53B-FB2B-D6C73620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716671-02D0-DACA-4C0B-622293CD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4F9F-F76D-44D1-8DC9-11B43A0A1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4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D3351-7C4C-B0B3-FEFE-1B91749B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000" y="2300292"/>
            <a:ext cx="27948493" cy="835104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B2F3CF-5DBA-BB5E-C394-DC17405E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2001" y="10591327"/>
            <a:ext cx="13708431" cy="5190647"/>
          </a:xfrm>
        </p:spPr>
        <p:txBody>
          <a:bodyPr anchor="b"/>
          <a:lstStyle>
            <a:lvl1pPr marL="0" indent="0">
              <a:buNone/>
              <a:defRPr sz="6379" b="1"/>
            </a:lvl1pPr>
            <a:lvl2pPr marL="1215146" indent="0">
              <a:buNone/>
              <a:defRPr sz="5316" b="1"/>
            </a:lvl2pPr>
            <a:lvl3pPr marL="2430292" indent="0">
              <a:buNone/>
              <a:defRPr sz="4784" b="1"/>
            </a:lvl3pPr>
            <a:lvl4pPr marL="3645438" indent="0">
              <a:buNone/>
              <a:defRPr sz="4252" b="1"/>
            </a:lvl4pPr>
            <a:lvl5pPr marL="4860585" indent="0">
              <a:buNone/>
              <a:defRPr sz="4252" b="1"/>
            </a:lvl5pPr>
            <a:lvl6pPr marL="6075731" indent="0">
              <a:buNone/>
              <a:defRPr sz="4252" b="1"/>
            </a:lvl6pPr>
            <a:lvl7pPr marL="7290877" indent="0">
              <a:buNone/>
              <a:defRPr sz="4252" b="1"/>
            </a:lvl7pPr>
            <a:lvl8pPr marL="8506023" indent="0">
              <a:buNone/>
              <a:defRPr sz="4252" b="1"/>
            </a:lvl8pPr>
            <a:lvl9pPr marL="9721169" indent="0">
              <a:buNone/>
              <a:defRPr sz="425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4143F3-9F6B-5108-B489-B131E2619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32001" y="15781973"/>
            <a:ext cx="13708431" cy="232129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328073-FD64-673D-F010-E2A7F9DCE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404550" y="10591327"/>
            <a:ext cx="13775942" cy="5190647"/>
          </a:xfrm>
        </p:spPr>
        <p:txBody>
          <a:bodyPr anchor="b"/>
          <a:lstStyle>
            <a:lvl1pPr marL="0" indent="0">
              <a:buNone/>
              <a:defRPr sz="6379" b="1"/>
            </a:lvl1pPr>
            <a:lvl2pPr marL="1215146" indent="0">
              <a:buNone/>
              <a:defRPr sz="5316" b="1"/>
            </a:lvl2pPr>
            <a:lvl3pPr marL="2430292" indent="0">
              <a:buNone/>
              <a:defRPr sz="4784" b="1"/>
            </a:lvl3pPr>
            <a:lvl4pPr marL="3645438" indent="0">
              <a:buNone/>
              <a:defRPr sz="4252" b="1"/>
            </a:lvl4pPr>
            <a:lvl5pPr marL="4860585" indent="0">
              <a:buNone/>
              <a:defRPr sz="4252" b="1"/>
            </a:lvl5pPr>
            <a:lvl6pPr marL="6075731" indent="0">
              <a:buNone/>
              <a:defRPr sz="4252" b="1"/>
            </a:lvl6pPr>
            <a:lvl7pPr marL="7290877" indent="0">
              <a:buNone/>
              <a:defRPr sz="4252" b="1"/>
            </a:lvl7pPr>
            <a:lvl8pPr marL="8506023" indent="0">
              <a:buNone/>
              <a:defRPr sz="4252" b="1"/>
            </a:lvl8pPr>
            <a:lvl9pPr marL="9721169" indent="0">
              <a:buNone/>
              <a:defRPr sz="425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BD00BA-306D-9AD5-8870-C99734AB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404550" y="15781973"/>
            <a:ext cx="13775942" cy="232129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4E2BA2-0090-179D-D87D-FA9A3FE3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26A6-DD4D-41DA-BF94-F5FC953318E8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1717BA-14FD-6F79-67C1-8CA0358A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B76431-EA94-A4D2-DF81-DA3F9DDE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4F9F-F76D-44D1-8DC9-11B43A0A1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92235-8494-1102-FE23-C2FC8936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916BBF-DFF9-F93C-4139-4BE3AA2D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26A6-DD4D-41DA-BF94-F5FC953318E8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E749AA-EE77-D07C-5827-A8389228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DACABA-7F24-F217-1E91-8D4A41B1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4F9F-F76D-44D1-8DC9-11B43A0A1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1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9467B3-713F-9744-3206-722A37F5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26A6-DD4D-41DA-BF94-F5FC953318E8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89BBA9-4AE4-F957-3A87-C7D1D7B9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B383F1-95E4-7D82-397D-1DE887D5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4F9F-F76D-44D1-8DC9-11B43A0A1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2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430B7-778F-1508-77DE-6ECDDE82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001" y="2880361"/>
            <a:ext cx="10451149" cy="10081260"/>
          </a:xfrm>
        </p:spPr>
        <p:txBody>
          <a:bodyPr anchor="b"/>
          <a:lstStyle>
            <a:lvl1pPr>
              <a:defRPr sz="850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07DAF-4E15-4DFA-A128-105DC351C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5943" y="6220781"/>
            <a:ext cx="16404550" cy="30703839"/>
          </a:xfrm>
        </p:spPr>
        <p:txBody>
          <a:bodyPr/>
          <a:lstStyle>
            <a:lvl1pPr>
              <a:defRPr sz="8505"/>
            </a:lvl1pPr>
            <a:lvl2pPr>
              <a:defRPr sz="7442"/>
            </a:lvl2pPr>
            <a:lvl3pPr>
              <a:defRPr sz="6379"/>
            </a:lvl3pPr>
            <a:lvl4pPr>
              <a:defRPr sz="5316"/>
            </a:lvl4pPr>
            <a:lvl5pPr>
              <a:defRPr sz="5316"/>
            </a:lvl5pPr>
            <a:lvl6pPr>
              <a:defRPr sz="5316"/>
            </a:lvl6pPr>
            <a:lvl7pPr>
              <a:defRPr sz="5316"/>
            </a:lvl7pPr>
            <a:lvl8pPr>
              <a:defRPr sz="5316"/>
            </a:lvl8pPr>
            <a:lvl9pPr>
              <a:defRPr sz="531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F13548-E537-3F3B-A50B-DF1C02909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32001" y="12961621"/>
            <a:ext cx="10451149" cy="24013004"/>
          </a:xfrm>
        </p:spPr>
        <p:txBody>
          <a:bodyPr/>
          <a:lstStyle>
            <a:lvl1pPr marL="0" indent="0">
              <a:buNone/>
              <a:defRPr sz="4252"/>
            </a:lvl1pPr>
            <a:lvl2pPr marL="1215146" indent="0">
              <a:buNone/>
              <a:defRPr sz="3721"/>
            </a:lvl2pPr>
            <a:lvl3pPr marL="2430292" indent="0">
              <a:buNone/>
              <a:defRPr sz="3189"/>
            </a:lvl3pPr>
            <a:lvl4pPr marL="3645438" indent="0">
              <a:buNone/>
              <a:defRPr sz="2658"/>
            </a:lvl4pPr>
            <a:lvl5pPr marL="4860585" indent="0">
              <a:buNone/>
              <a:defRPr sz="2658"/>
            </a:lvl5pPr>
            <a:lvl6pPr marL="6075731" indent="0">
              <a:buNone/>
              <a:defRPr sz="2658"/>
            </a:lvl6pPr>
            <a:lvl7pPr marL="7290877" indent="0">
              <a:buNone/>
              <a:defRPr sz="2658"/>
            </a:lvl7pPr>
            <a:lvl8pPr marL="8506023" indent="0">
              <a:buNone/>
              <a:defRPr sz="2658"/>
            </a:lvl8pPr>
            <a:lvl9pPr marL="9721169" indent="0">
              <a:buNone/>
              <a:defRPr sz="265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F97751-875E-EC63-1868-FAB6BBBB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26A6-DD4D-41DA-BF94-F5FC953318E8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0F8BD-02DE-A8A2-022F-D7F16E9B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F1F99D-9C93-6227-7580-41216504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4F9F-F76D-44D1-8DC9-11B43A0A1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4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66A78-6B2F-02C3-8D0D-18138D03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001" y="2880361"/>
            <a:ext cx="10451149" cy="10081260"/>
          </a:xfrm>
        </p:spPr>
        <p:txBody>
          <a:bodyPr anchor="b"/>
          <a:lstStyle>
            <a:lvl1pPr>
              <a:defRPr sz="850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3CBE77-1FC5-1851-4722-981C9972D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775943" y="6220781"/>
            <a:ext cx="16404550" cy="30703839"/>
          </a:xfrm>
        </p:spPr>
        <p:txBody>
          <a:bodyPr/>
          <a:lstStyle>
            <a:lvl1pPr marL="0" indent="0">
              <a:buNone/>
              <a:defRPr sz="8505"/>
            </a:lvl1pPr>
            <a:lvl2pPr marL="1215146" indent="0">
              <a:buNone/>
              <a:defRPr sz="7442"/>
            </a:lvl2pPr>
            <a:lvl3pPr marL="2430292" indent="0">
              <a:buNone/>
              <a:defRPr sz="6379"/>
            </a:lvl3pPr>
            <a:lvl4pPr marL="3645438" indent="0">
              <a:buNone/>
              <a:defRPr sz="5316"/>
            </a:lvl4pPr>
            <a:lvl5pPr marL="4860585" indent="0">
              <a:buNone/>
              <a:defRPr sz="5316"/>
            </a:lvl5pPr>
            <a:lvl6pPr marL="6075731" indent="0">
              <a:buNone/>
              <a:defRPr sz="5316"/>
            </a:lvl6pPr>
            <a:lvl7pPr marL="7290877" indent="0">
              <a:buNone/>
              <a:defRPr sz="5316"/>
            </a:lvl7pPr>
            <a:lvl8pPr marL="8506023" indent="0">
              <a:buNone/>
              <a:defRPr sz="5316"/>
            </a:lvl8pPr>
            <a:lvl9pPr marL="9721169" indent="0">
              <a:buNone/>
              <a:defRPr sz="5316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76034-0654-E856-20D0-9F4D792A4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32001" y="12961621"/>
            <a:ext cx="10451149" cy="24013004"/>
          </a:xfrm>
        </p:spPr>
        <p:txBody>
          <a:bodyPr/>
          <a:lstStyle>
            <a:lvl1pPr marL="0" indent="0">
              <a:buNone/>
              <a:defRPr sz="4252"/>
            </a:lvl1pPr>
            <a:lvl2pPr marL="1215146" indent="0">
              <a:buNone/>
              <a:defRPr sz="3721"/>
            </a:lvl2pPr>
            <a:lvl3pPr marL="2430292" indent="0">
              <a:buNone/>
              <a:defRPr sz="3189"/>
            </a:lvl3pPr>
            <a:lvl4pPr marL="3645438" indent="0">
              <a:buNone/>
              <a:defRPr sz="2658"/>
            </a:lvl4pPr>
            <a:lvl5pPr marL="4860585" indent="0">
              <a:buNone/>
              <a:defRPr sz="2658"/>
            </a:lvl5pPr>
            <a:lvl6pPr marL="6075731" indent="0">
              <a:buNone/>
              <a:defRPr sz="2658"/>
            </a:lvl6pPr>
            <a:lvl7pPr marL="7290877" indent="0">
              <a:buNone/>
              <a:defRPr sz="2658"/>
            </a:lvl7pPr>
            <a:lvl8pPr marL="8506023" indent="0">
              <a:buNone/>
              <a:defRPr sz="2658"/>
            </a:lvl8pPr>
            <a:lvl9pPr marL="9721169" indent="0">
              <a:buNone/>
              <a:defRPr sz="265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8DFA7-B308-E681-EAC2-4B8CCB2C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26A6-DD4D-41DA-BF94-F5FC953318E8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2BF09-8F48-96F7-CD33-6982B60A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53C4D6-BB1F-B82D-2B7F-57436C93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4F9F-F76D-44D1-8DC9-11B43A0A1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5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254FFE-E739-1813-4589-DF3A1424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780" y="2300292"/>
            <a:ext cx="27948493" cy="8351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D4B2-091E-41F8-9220-54F76BC0A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7780" y="11501439"/>
            <a:ext cx="27948493" cy="27413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EE550-DA20-A8EF-1E21-45D6EEBC4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27780" y="40045008"/>
            <a:ext cx="7290911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B26A6-DD4D-41DA-BF94-F5FC953318E8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0E41C-DD51-E0AD-4627-C2CB575E9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733843" y="40045008"/>
            <a:ext cx="10936367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30BA6-6247-8351-6339-0D0C9545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85361" y="40045008"/>
            <a:ext cx="7290911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04F9F-F76D-44D1-8DC9-11B43A0A1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9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0292" rtl="0" eaLnBrk="1" latinLnBrk="1" hangingPunct="1">
        <a:lnSpc>
          <a:spcPct val="90000"/>
        </a:lnSpc>
        <a:spcBef>
          <a:spcPct val="0"/>
        </a:spcBef>
        <a:buNone/>
        <a:defRPr sz="116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573" indent="-607573" algn="l" defTabSz="2430292" rtl="0" eaLnBrk="1" latinLnBrk="1" hangingPunct="1">
        <a:lnSpc>
          <a:spcPct val="90000"/>
        </a:lnSpc>
        <a:spcBef>
          <a:spcPts val="2658"/>
        </a:spcBef>
        <a:buFont typeface="Arial" panose="020B0604020202020204" pitchFamily="34" charset="0"/>
        <a:buChar char="•"/>
        <a:defRPr sz="7442" kern="1200">
          <a:solidFill>
            <a:schemeClr val="tx1"/>
          </a:solidFill>
          <a:latin typeface="+mn-lt"/>
          <a:ea typeface="+mn-ea"/>
          <a:cs typeface="+mn-cs"/>
        </a:defRPr>
      </a:lvl1pPr>
      <a:lvl2pPr marL="1822719" indent="-607573" algn="l" defTabSz="2430292" rtl="0" eaLnBrk="1" latinLnBrk="1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2pPr>
      <a:lvl3pPr marL="3037865" indent="-607573" algn="l" defTabSz="2430292" rtl="0" eaLnBrk="1" latinLnBrk="1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5316" kern="1200">
          <a:solidFill>
            <a:schemeClr val="tx1"/>
          </a:solidFill>
          <a:latin typeface="+mn-lt"/>
          <a:ea typeface="+mn-ea"/>
          <a:cs typeface="+mn-cs"/>
        </a:defRPr>
      </a:lvl3pPr>
      <a:lvl4pPr marL="4253012" indent="-607573" algn="l" defTabSz="2430292" rtl="0" eaLnBrk="1" latinLnBrk="1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4pPr>
      <a:lvl5pPr marL="5468158" indent="-607573" algn="l" defTabSz="2430292" rtl="0" eaLnBrk="1" latinLnBrk="1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5pPr>
      <a:lvl6pPr marL="6683304" indent="-607573" algn="l" defTabSz="2430292" rtl="0" eaLnBrk="1" latinLnBrk="1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6pPr>
      <a:lvl7pPr marL="7898450" indent="-607573" algn="l" defTabSz="2430292" rtl="0" eaLnBrk="1" latinLnBrk="1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7pPr>
      <a:lvl8pPr marL="9113596" indent="-607573" algn="l" defTabSz="2430292" rtl="0" eaLnBrk="1" latinLnBrk="1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8pPr>
      <a:lvl9pPr marL="10328742" indent="-607573" algn="l" defTabSz="2430292" rtl="0" eaLnBrk="1" latinLnBrk="1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430292" rtl="0" eaLnBrk="1" latinLnBrk="1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1pPr>
      <a:lvl2pPr marL="1215146" algn="l" defTabSz="2430292" rtl="0" eaLnBrk="1" latinLnBrk="1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2pPr>
      <a:lvl3pPr marL="2430292" algn="l" defTabSz="2430292" rtl="0" eaLnBrk="1" latinLnBrk="1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3pPr>
      <a:lvl4pPr marL="3645438" algn="l" defTabSz="2430292" rtl="0" eaLnBrk="1" latinLnBrk="1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4pPr>
      <a:lvl5pPr marL="4860585" algn="l" defTabSz="2430292" rtl="0" eaLnBrk="1" latinLnBrk="1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5pPr>
      <a:lvl6pPr marL="6075731" algn="l" defTabSz="2430292" rtl="0" eaLnBrk="1" latinLnBrk="1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6pPr>
      <a:lvl7pPr marL="7290877" algn="l" defTabSz="2430292" rtl="0" eaLnBrk="1" latinLnBrk="1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7pPr>
      <a:lvl8pPr marL="8506023" algn="l" defTabSz="2430292" rtl="0" eaLnBrk="1" latinLnBrk="1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8pPr>
      <a:lvl9pPr marL="9721169" algn="l" defTabSz="2430292" rtl="0" eaLnBrk="1" latinLnBrk="1" hangingPunct="1">
        <a:defRPr sz="47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한쪽 모서리가 잘린 사각형 8">
            <a:extLst>
              <a:ext uri="{FF2B5EF4-FFF2-40B4-BE49-F238E27FC236}">
                <a16:creationId xmlns:a16="http://schemas.microsoft.com/office/drawing/2014/main" id="{2DE17DE1-E9E6-48F9-A10C-E0B8C14BC20A}"/>
              </a:ext>
            </a:extLst>
          </p:cNvPr>
          <p:cNvSpPr/>
          <p:nvPr/>
        </p:nvSpPr>
        <p:spPr>
          <a:xfrm>
            <a:off x="1030621" y="27795388"/>
            <a:ext cx="14655159" cy="14700379"/>
          </a:xfrm>
          <a:prstGeom prst="snip1Rect">
            <a:avLst>
              <a:gd name="adj" fmla="val 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t"/>
          <a:lstStyle/>
          <a:p>
            <a:pPr algn="just"/>
            <a:r>
              <a:rPr lang="en-US" altLang="ko-KR" sz="3700" dirty="0">
                <a:solidFill>
                  <a:schemeClr val="tx1"/>
                </a:solidFill>
              </a:rPr>
              <a:t>- </a:t>
            </a: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Three Body Problem (3</a:t>
            </a: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체 문제</a:t>
            </a: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): 3</a:t>
            </a: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개의 서로 잡아당기는 물체의 행동을 조사하는 문제 </a:t>
            </a: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예를 들면 태양</a:t>
            </a: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지구</a:t>
            </a: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달</a:t>
            </a: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) </a:t>
            </a: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이며 또한 그들의 행동의 안정성을 조사하는 것이다</a:t>
            </a: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아래는 </a:t>
            </a:r>
            <a:r>
              <a:rPr lang="ko-KR" altLang="en-US" sz="3700" dirty="0">
                <a:solidFill>
                  <a:schemeClr val="tx1"/>
                </a:solidFill>
              </a:rPr>
              <a:t>물체의 미분방정식이다</a:t>
            </a:r>
            <a:r>
              <a:rPr lang="en-US" altLang="ko-KR" sz="3700" dirty="0">
                <a:solidFill>
                  <a:schemeClr val="tx1"/>
                </a:solidFill>
              </a:rPr>
              <a:t>. </a:t>
            </a: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r>
              <a:rPr lang="en-US" altLang="ko-KR" sz="3700" dirty="0">
                <a:solidFill>
                  <a:schemeClr val="tx1"/>
                </a:solidFill>
              </a:rPr>
              <a:t>- </a:t>
            </a:r>
            <a:r>
              <a:rPr lang="ko-KR" altLang="en-US" sz="3700" dirty="0">
                <a:solidFill>
                  <a:schemeClr val="tx1"/>
                </a:solidFill>
              </a:rPr>
              <a:t>삼체운동에서 물체의 위치 예측하는 </a:t>
            </a:r>
            <a:r>
              <a:rPr lang="en-US" altLang="ko-KR" sz="3700" dirty="0">
                <a:solidFill>
                  <a:schemeClr val="tx1"/>
                </a:solidFill>
              </a:rPr>
              <a:t>recurrent </a:t>
            </a:r>
            <a:r>
              <a:rPr lang="ko-KR" altLang="en-US" sz="3700" dirty="0">
                <a:solidFill>
                  <a:schemeClr val="tx1"/>
                </a:solidFill>
              </a:rPr>
              <a:t>한 </a:t>
            </a:r>
            <a:r>
              <a:rPr lang="en-US" altLang="ko-KR" sz="3700" dirty="0">
                <a:solidFill>
                  <a:schemeClr val="tx1"/>
                </a:solidFill>
              </a:rPr>
              <a:t>GNN</a:t>
            </a:r>
            <a:r>
              <a:rPr lang="ko-KR" altLang="en-US" sz="3700" dirty="0">
                <a:solidFill>
                  <a:schemeClr val="tx1"/>
                </a:solidFill>
              </a:rPr>
              <a:t>모델과 수식이다</a:t>
            </a:r>
            <a:r>
              <a:rPr lang="en-US" altLang="ko-KR" sz="3700" dirty="0">
                <a:solidFill>
                  <a:schemeClr val="tx1"/>
                </a:solidFill>
              </a:rPr>
              <a:t>. </a:t>
            </a: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70672223-59B1-4C89-9FA7-A179EB7D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562" y="34193065"/>
            <a:ext cx="1521961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92322" y="4455380"/>
            <a:ext cx="151399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정우열</a:t>
            </a:r>
            <a:r>
              <a:rPr lang="en-US" altLang="ko-KR" sz="6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(27</a:t>
            </a:r>
            <a:r>
              <a:rPr lang="ko-KR" altLang="en-US" sz="6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기</a:t>
            </a:r>
            <a:r>
              <a:rPr lang="en-US" altLang="ko-KR" sz="6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 </a:t>
            </a:r>
            <a:r>
              <a:rPr lang="ko-KR" altLang="en-US" sz="6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융합전자공학부 </a:t>
            </a:r>
            <a:r>
              <a:rPr lang="en-US" altLang="ko-KR" sz="6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`</a:t>
            </a:r>
            <a:r>
              <a:rPr lang="en-US" altLang="ko-KR" sz="6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19</a:t>
            </a:r>
            <a:endParaRPr lang="ko-KR" altLang="en-US" sz="6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2393" y="2232548"/>
            <a:ext cx="25562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dirty="0">
                <a:solidFill>
                  <a:schemeClr val="bg1"/>
                </a:solidFill>
              </a:rPr>
              <a:t>카오스 구현과 예측 </a:t>
            </a:r>
            <a:r>
              <a:rPr lang="en-US" altLang="ko-KR" sz="8800" b="1" dirty="0">
                <a:solidFill>
                  <a:schemeClr val="bg1"/>
                </a:solidFill>
              </a:rPr>
              <a:t>- </a:t>
            </a:r>
            <a:r>
              <a:rPr lang="en-US" altLang="ko-KR" sz="6000" b="1" dirty="0">
                <a:solidFill>
                  <a:schemeClr val="bg1"/>
                </a:solidFill>
              </a:rPr>
              <a:t>GNN</a:t>
            </a:r>
            <a:r>
              <a:rPr lang="ko-KR" altLang="en-US" sz="6000" b="1" dirty="0">
                <a:solidFill>
                  <a:schemeClr val="bg1"/>
                </a:solidFill>
              </a:rPr>
              <a:t>을 이용한 삼체문제 구현 </a:t>
            </a:r>
            <a:r>
              <a:rPr lang="en-US" altLang="ko-KR" sz="6000" b="1" dirty="0">
                <a:solidFill>
                  <a:schemeClr val="bg1"/>
                </a:solidFill>
              </a:rPr>
              <a:t> 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한쪽 모서리가 잘린 사각형 8"/>
          <p:cNvSpPr/>
          <p:nvPr/>
        </p:nvSpPr>
        <p:spPr>
          <a:xfrm>
            <a:off x="1030621" y="9976604"/>
            <a:ext cx="14655159" cy="15658544"/>
          </a:xfrm>
          <a:prstGeom prst="snip1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pPr algn="just" latinLnBrk="0">
              <a:lnSpc>
                <a:spcPct val="103000"/>
              </a:lnSpc>
            </a:pP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이 프로젝트는 세상을 인지하는 인공지능을 만들고자 하는 목표를 위한 고민에서 착안한 간단한 실험이다</a:t>
            </a: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algn="just" latinLnBrk="0">
              <a:lnSpc>
                <a:spcPct val="103000"/>
              </a:lnSpc>
            </a:pPr>
            <a:endParaRPr lang="en-US" altLang="ko-KR" sz="3700" dirty="0">
              <a:solidFill>
                <a:srgbClr val="000000"/>
              </a:solidFill>
              <a:latin typeface="함초롬바탕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 latinLnBrk="0">
              <a:lnSpc>
                <a:spcPct val="103000"/>
              </a:lnSpc>
            </a:pP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인간은 세상의 시공간적 패턴을 찾으며 인지한다</a:t>
            </a: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세상은 요소들의 상호작용으로 시간적 카오스로 형상한다</a:t>
            </a: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그리고 신경세포들 또한 복잡계로 세상을 인지하며 모델링한다</a:t>
            </a: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algn="just" latinLnBrk="0">
              <a:lnSpc>
                <a:spcPct val="103000"/>
              </a:lnSpc>
            </a:pPr>
            <a:endParaRPr lang="en-US" altLang="ko-KR" sz="3700" dirty="0">
              <a:solidFill>
                <a:srgbClr val="000000"/>
              </a:solidFill>
              <a:latin typeface="함초롬바탕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 latinLnBrk="0">
              <a:lnSpc>
                <a:spcPct val="103000"/>
              </a:lnSpc>
            </a:pP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그렇다면 인공지능으로 어떻게 하면 세상을 인지할 수 있을까</a:t>
            </a: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? </a:t>
            </a: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인공지능과 신경세포는 복잡계로서 무엇이 다를까</a:t>
            </a: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우선 간단한 복잡계를 신경세포의 특징을 가지는 신경망으로 모델링해보기로 하였다</a:t>
            </a: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algn="just" latinLnBrk="0">
              <a:lnSpc>
                <a:spcPct val="103000"/>
              </a:lnSpc>
            </a:pPr>
            <a:endParaRPr lang="en-US" altLang="ko-KR" sz="3700" dirty="0">
              <a:solidFill>
                <a:srgbClr val="000000"/>
              </a:solidFill>
              <a:latin typeface="함초롬바탕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 latinLnBrk="0">
              <a:lnSpc>
                <a:spcPct val="103000"/>
              </a:lnSpc>
            </a:pP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신경세포는 시간적 변화를 가지는 모델이지만 인공지능은 공간적 특징을 가진다</a:t>
            </a: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이를 위해 </a:t>
            </a: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GNN</a:t>
            </a: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을 </a:t>
            </a: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recurrent </a:t>
            </a: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하게 만들어 신경세포의 구조를 따왔으며 이것이 간단한 </a:t>
            </a:r>
            <a:r>
              <a:rPr lang="ko-KR" altLang="en-US" sz="3700" dirty="0" err="1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복잡계인</a:t>
            </a: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 삼체문제를 예측할 수 있을지 알아보기로 한다</a:t>
            </a: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algn="just" latinLnBrk="0">
              <a:lnSpc>
                <a:spcPct val="103000"/>
              </a:lnSpc>
            </a:pPr>
            <a:endParaRPr lang="en-US" altLang="ko-KR" sz="3700" dirty="0">
              <a:solidFill>
                <a:srgbClr val="000000"/>
              </a:solidFill>
              <a:latin typeface="함초롬바탕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 latinLnBrk="0">
              <a:lnSpc>
                <a:spcPct val="103000"/>
              </a:lnSpc>
            </a:pP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본 프로젝트에서는 삼체문제에 </a:t>
            </a: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2d, </a:t>
            </a: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동일 질량이라는 제한 조건을 추가하여 문제를 단순화하였다</a:t>
            </a: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아래 두 가지 과제를 수행할 것이다</a:t>
            </a: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algn="just" latinLnBrk="0">
              <a:lnSpc>
                <a:spcPct val="103000"/>
              </a:lnSpc>
            </a:pP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1.	</a:t>
            </a: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삼체문제를 시뮬레이션으로 구현</a:t>
            </a:r>
          </a:p>
          <a:p>
            <a:pPr algn="just" latinLnBrk="0">
              <a:lnSpc>
                <a:spcPct val="103000"/>
              </a:lnSpc>
            </a:pP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2.	</a:t>
            </a: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삼체문제의 각 물체 위치를 예측하는 모델을 구현</a:t>
            </a:r>
          </a:p>
          <a:p>
            <a:pPr algn="just" latinLnBrk="0">
              <a:lnSpc>
                <a:spcPct val="103000"/>
              </a:lnSpc>
            </a:pPr>
            <a:endParaRPr lang="en-US" altLang="ko-KR" sz="3700" dirty="0">
              <a:solidFill>
                <a:srgbClr val="000000"/>
              </a:solidFill>
              <a:latin typeface="함초롬바탕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 latinLnBrk="0">
              <a:lnSpc>
                <a:spcPct val="103000"/>
              </a:lnSpc>
            </a:pP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/*</a:t>
            </a: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 복잡계란 완전한 질서나 완전한 무질서를 보이지 않고</a:t>
            </a: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그사이에 존재하는 계로써</a:t>
            </a: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수많은 요소로 구성되어 있으며 그들 사이의 상호작용에 의해 </a:t>
            </a:r>
            <a:r>
              <a:rPr lang="ko-KR" altLang="en-US" sz="3700" dirty="0" err="1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집단성질이</a:t>
            </a:r>
            <a:r>
              <a:rPr lang="ko-KR" altLang="en-US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 떠오르는 </a:t>
            </a:r>
            <a:r>
              <a:rPr lang="ko-KR" altLang="en-US" sz="3700" dirty="0" err="1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다체문제이다</a:t>
            </a:r>
            <a:r>
              <a:rPr lang="en-US" altLang="ko-KR" sz="3700" dirty="0">
                <a:solidFill>
                  <a:srgbClr val="000000"/>
                </a:solidFill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.*/</a:t>
            </a:r>
          </a:p>
          <a:p>
            <a:pPr algn="just" latinLnBrk="0">
              <a:lnSpc>
                <a:spcPct val="103000"/>
              </a:lnSpc>
            </a:pPr>
            <a:endParaRPr lang="en-US" altLang="ko-KR" sz="3700" dirty="0">
              <a:solidFill>
                <a:srgbClr val="000000"/>
              </a:solidFill>
              <a:latin typeface="함초롬바탕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9421B90-D2C8-4F4E-89AE-7CBAFB9B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15" y="8353648"/>
            <a:ext cx="1521961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D69071-24F3-4F63-BD59-BAE1BC5048CE}"/>
              </a:ext>
            </a:extLst>
          </p:cNvPr>
          <p:cNvSpPr txBox="1"/>
          <p:nvPr/>
        </p:nvSpPr>
        <p:spPr>
          <a:xfrm>
            <a:off x="976019" y="8458337"/>
            <a:ext cx="1446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과제의 배경 및 필요성 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8E2A161D-E793-4313-A8CF-B12DDCB17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330" y="8353649"/>
            <a:ext cx="1521961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D62372D-EF64-4452-B6CC-83400C88B561}"/>
              </a:ext>
            </a:extLst>
          </p:cNvPr>
          <p:cNvSpPr txBox="1"/>
          <p:nvPr/>
        </p:nvSpPr>
        <p:spPr>
          <a:xfrm>
            <a:off x="16870350" y="34331566"/>
            <a:ext cx="1446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결론 및 기대효과 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16E85287-1FF3-49D8-9E0B-62B321680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15" y="26294123"/>
            <a:ext cx="1521961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7D45809-5005-46ED-9574-E655A4A0D28A}"/>
              </a:ext>
            </a:extLst>
          </p:cNvPr>
          <p:cNvSpPr txBox="1"/>
          <p:nvPr/>
        </p:nvSpPr>
        <p:spPr>
          <a:xfrm>
            <a:off x="1030620" y="26419741"/>
            <a:ext cx="1446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구현 알고리즘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4C74A6-0F5D-4080-8DCF-C8870C66D84B}"/>
              </a:ext>
            </a:extLst>
          </p:cNvPr>
          <p:cNvSpPr txBox="1"/>
          <p:nvPr/>
        </p:nvSpPr>
        <p:spPr>
          <a:xfrm>
            <a:off x="16937407" y="8458337"/>
            <a:ext cx="1446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작품 동작 결과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91E10AB-435E-4F82-847A-099715626236}"/>
              </a:ext>
            </a:extLst>
          </p:cNvPr>
          <p:cNvSpPr txBox="1"/>
          <p:nvPr/>
        </p:nvSpPr>
        <p:spPr>
          <a:xfrm>
            <a:off x="20002337" y="3982226"/>
            <a:ext cx="12604733" cy="1785104"/>
          </a:xfrm>
          <a:prstGeom prst="rect">
            <a:avLst/>
          </a:prstGeom>
          <a:noFill/>
          <a:effectLst>
            <a:outerShdw blurRad="38100" dir="3600000" sx="1000" sy="1000" algn="ctr" rotWithShape="0">
              <a:srgbClr val="0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1000" dirty="0">
                <a:solidFill>
                  <a:schemeClr val="bg1"/>
                </a:solidFill>
                <a:effectLst>
                  <a:outerShdw blurRad="254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제 </a:t>
            </a:r>
            <a:r>
              <a:rPr lang="en-US" altLang="ko-KR" sz="11000" dirty="0">
                <a:solidFill>
                  <a:schemeClr val="bg1"/>
                </a:solidFill>
                <a:effectLst>
                  <a:outerShdw blurRad="254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26</a:t>
            </a:r>
            <a:r>
              <a:rPr lang="ko-KR" altLang="en-US" sz="11000">
                <a:solidFill>
                  <a:schemeClr val="bg1"/>
                </a:solidFill>
                <a:effectLst>
                  <a:outerShdw blurRad="254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회 학술발표회</a:t>
            </a:r>
            <a:endParaRPr lang="ko-KR" altLang="en-US" sz="11000" dirty="0">
              <a:solidFill>
                <a:schemeClr val="bg1"/>
              </a:solidFill>
              <a:effectLst>
                <a:outerShdw blurRad="25400" dist="38100" dir="2700000" sx="101000" sy="101000" algn="tl" rotWithShape="0">
                  <a:prstClr val="black">
                    <a:alpha val="40000"/>
                  </a:prst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9AA7417-2316-4763-BE73-F8EFC5BA79A0}"/>
              </a:ext>
            </a:extLst>
          </p:cNvPr>
          <p:cNvSpPr txBox="1"/>
          <p:nvPr/>
        </p:nvSpPr>
        <p:spPr>
          <a:xfrm>
            <a:off x="23670008" y="5939792"/>
            <a:ext cx="823013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8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23. 11. 15 ~ 23. 11. 18</a:t>
            </a:r>
            <a:endParaRPr lang="ko-KR" altLang="en-US" sz="5800" dirty="0">
              <a:solidFill>
                <a:schemeClr val="accent5">
                  <a:lumMod val="40000"/>
                  <a:lumOff val="6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한쪽 모서리가 잘린 사각형 8">
            <a:extLst>
              <a:ext uri="{FF2B5EF4-FFF2-40B4-BE49-F238E27FC236}">
                <a16:creationId xmlns:a16="http://schemas.microsoft.com/office/drawing/2014/main" id="{4D8C331E-3CBA-4645-9888-F4EA8F150955}"/>
              </a:ext>
            </a:extLst>
          </p:cNvPr>
          <p:cNvSpPr/>
          <p:nvPr/>
        </p:nvSpPr>
        <p:spPr>
          <a:xfrm>
            <a:off x="17087052" y="35716268"/>
            <a:ext cx="14655159" cy="6779496"/>
          </a:xfrm>
          <a:prstGeom prst="snip1Rect">
            <a:avLst>
              <a:gd name="adj" fmla="val 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pPr algn="just"/>
            <a:r>
              <a:rPr lang="ko-KR" altLang="en-US" sz="3700" dirty="0">
                <a:solidFill>
                  <a:schemeClr val="tx1"/>
                </a:solidFill>
              </a:rPr>
              <a:t>물체의 상호작용인 뉴턴역학을 </a:t>
            </a:r>
            <a:r>
              <a:rPr lang="en-US" altLang="ko-KR" sz="3700" dirty="0">
                <a:solidFill>
                  <a:schemeClr val="tx1"/>
                </a:solidFill>
              </a:rPr>
              <a:t>GNN</a:t>
            </a:r>
            <a:r>
              <a:rPr lang="ko-KR" altLang="en-US" sz="3700" dirty="0">
                <a:solidFill>
                  <a:schemeClr val="tx1"/>
                </a:solidFill>
              </a:rPr>
              <a:t>으로 구현하였는데 이를 확장한다면 </a:t>
            </a:r>
            <a:r>
              <a:rPr lang="ko-KR" altLang="en-US" sz="3700" dirty="0" err="1">
                <a:solidFill>
                  <a:schemeClr val="tx1"/>
                </a:solidFill>
              </a:rPr>
              <a:t>다체</a:t>
            </a:r>
            <a:r>
              <a:rPr lang="ko-KR" altLang="en-US" sz="3700" dirty="0">
                <a:solidFill>
                  <a:schemeClr val="tx1"/>
                </a:solidFill>
              </a:rPr>
              <a:t> 운동을 미분방정식 풀이 없이 움직임을 구현할 수 있을 것이라 생각된다</a:t>
            </a:r>
            <a:r>
              <a:rPr lang="en-US" altLang="ko-KR" sz="3700" dirty="0">
                <a:solidFill>
                  <a:schemeClr val="tx1"/>
                </a:solidFill>
              </a:rPr>
              <a:t>. </a:t>
            </a:r>
            <a:r>
              <a:rPr lang="ko-KR" altLang="en-US" sz="3700" dirty="0">
                <a:solidFill>
                  <a:schemeClr val="tx1"/>
                </a:solidFill>
              </a:rPr>
              <a:t>유체 운동이나 신경세포가 대표적이다</a:t>
            </a:r>
            <a:r>
              <a:rPr lang="en-US" altLang="ko-KR" sz="37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3700" dirty="0">
                <a:solidFill>
                  <a:schemeClr val="tx1"/>
                </a:solidFill>
              </a:rPr>
              <a:t>더 나아가 모델을 개선한다면 초기값에 따른 수렴성을 예측하고 삼체문제의 특수해를 구할 수도 있다</a:t>
            </a:r>
            <a:r>
              <a:rPr lang="en-US" altLang="ko-KR" sz="37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  <a:p>
            <a:pPr algn="just"/>
            <a:r>
              <a:rPr lang="ko-KR" altLang="en-US" sz="3700" dirty="0">
                <a:solidFill>
                  <a:schemeClr val="tx1"/>
                </a:solidFill>
              </a:rPr>
              <a:t>이번 프로젝트에서 미분방정식을 사용하지 않고 비선형 방정식의 시간적 변화로 물체의 움직임을 예측하였다</a:t>
            </a:r>
            <a:r>
              <a:rPr lang="en-US" altLang="ko-KR" sz="3700" dirty="0">
                <a:solidFill>
                  <a:schemeClr val="tx1"/>
                </a:solidFill>
              </a:rPr>
              <a:t>. </a:t>
            </a:r>
            <a:r>
              <a:rPr lang="ko-KR" altLang="en-US" sz="3700" dirty="0">
                <a:solidFill>
                  <a:schemeClr val="tx1"/>
                </a:solidFill>
              </a:rPr>
              <a:t>이는 실제 세계에서 인간이 예측하는 방법과 유사하다</a:t>
            </a:r>
            <a:r>
              <a:rPr lang="en-US" altLang="ko-KR" sz="3700" dirty="0">
                <a:solidFill>
                  <a:schemeClr val="tx1"/>
                </a:solidFill>
              </a:rPr>
              <a:t>. </a:t>
            </a:r>
            <a:r>
              <a:rPr lang="ko-KR" altLang="en-US" sz="3700" dirty="0">
                <a:solidFill>
                  <a:schemeClr val="tx1"/>
                </a:solidFill>
              </a:rPr>
              <a:t>이를 확장하여 다양한 관계형 문제</a:t>
            </a:r>
            <a:r>
              <a:rPr lang="en-US" altLang="ko-KR" sz="3700" dirty="0">
                <a:solidFill>
                  <a:schemeClr val="tx1"/>
                </a:solidFill>
              </a:rPr>
              <a:t>(NLP, physics, molecular)</a:t>
            </a:r>
            <a:r>
              <a:rPr lang="ko-KR" altLang="en-US" sz="3700" dirty="0">
                <a:solidFill>
                  <a:schemeClr val="tx1"/>
                </a:solidFill>
              </a:rPr>
              <a:t>에 적용한다면 인간의 인지의 비밀에 한 발짝 더 다가갈 수 있기를 기대한다</a:t>
            </a:r>
            <a:r>
              <a:rPr lang="en-US" altLang="ko-KR" sz="37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ko-KR" sz="3700" dirty="0">
              <a:solidFill>
                <a:schemeClr val="tx1"/>
              </a:solidFill>
            </a:endParaRPr>
          </a:p>
        </p:txBody>
      </p:sp>
      <p:sp>
        <p:nvSpPr>
          <p:cNvPr id="55" name="한쪽 모서리가 잘린 사각형 8">
            <a:extLst>
              <a:ext uri="{FF2B5EF4-FFF2-40B4-BE49-F238E27FC236}">
                <a16:creationId xmlns:a16="http://schemas.microsoft.com/office/drawing/2014/main" id="{F8657B46-DB84-40A5-B957-F4A0FBE4EC4B}"/>
              </a:ext>
            </a:extLst>
          </p:cNvPr>
          <p:cNvSpPr/>
          <p:nvPr/>
        </p:nvSpPr>
        <p:spPr>
          <a:xfrm>
            <a:off x="17087051" y="9976604"/>
            <a:ext cx="14655159" cy="23579424"/>
          </a:xfrm>
          <a:prstGeom prst="snip1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pPr algn="just"/>
            <a:r>
              <a:rPr lang="en-US" altLang="ko-KR" sz="3700" dirty="0">
                <a:solidFill>
                  <a:schemeClr val="tx1"/>
                </a:solidFill>
                <a:ea typeface="맑은 고딕" panose="020B0503020000020004" pitchFamily="50" charset="-127"/>
                <a:cs typeface="맑은 고딕" panose="020B0503020000020004" pitchFamily="50" charset="-127"/>
              </a:rPr>
              <a:t>- </a:t>
            </a:r>
            <a:r>
              <a:rPr lang="ko-KR" altLang="en-US" sz="3700" dirty="0">
                <a:solidFill>
                  <a:schemeClr val="tx1"/>
                </a:solidFill>
                <a:ea typeface="맑은 고딕" panose="020B0503020000020004" pitchFamily="50" charset="-127"/>
                <a:cs typeface="맑은 고딕" panose="020B0503020000020004" pitchFamily="50" charset="-127"/>
              </a:rPr>
              <a:t>시뮬레이션 결과 </a:t>
            </a:r>
            <a:endParaRPr lang="en-US" altLang="ko-KR" sz="3700" dirty="0">
              <a:solidFill>
                <a:schemeClr val="tx1"/>
              </a:solidFill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/>
            <a:r>
              <a:rPr lang="en-US" altLang="ko-KR" sz="3700" dirty="0">
                <a:solidFill>
                  <a:schemeClr val="tx1"/>
                </a:solidFill>
                <a:ea typeface="맑은 고딕" panose="020B0503020000020004" pitchFamily="50" charset="-127"/>
                <a:cs typeface="맑은 고딕" panose="020B0503020000020004" pitchFamily="50" charset="-127"/>
              </a:rPr>
              <a:t>figure8, butterfly I, dragonfly, moth I</a:t>
            </a:r>
          </a:p>
          <a:p>
            <a:pPr algn="just"/>
            <a:endParaRPr lang="en-US" altLang="ko-KR" sz="37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just"/>
            <a:endParaRPr lang="en-US" altLang="ko-KR" sz="37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just"/>
            <a:r>
              <a:rPr lang="en-US" altLang="ko-KR" sz="3700" dirty="0">
                <a:solidFill>
                  <a:schemeClr val="tx1"/>
                </a:solidFill>
              </a:rPr>
              <a:t>- </a:t>
            </a:r>
            <a:r>
              <a:rPr lang="ko-KR" altLang="en-US" sz="3700" dirty="0">
                <a:solidFill>
                  <a:schemeClr val="tx1"/>
                </a:solidFill>
              </a:rPr>
              <a:t>모델 학습 결과</a:t>
            </a:r>
          </a:p>
        </p:txBody>
      </p:sp>
      <p:pic>
        <p:nvPicPr>
          <p:cNvPr id="1036" name="그림 1">
            <a:extLst>
              <a:ext uri="{FF2B5EF4-FFF2-40B4-BE49-F238E27FC236}">
                <a16:creationId xmlns:a16="http://schemas.microsoft.com/office/drawing/2014/main" id="{E1A69D16-59F4-58ED-715F-1C9DC27E5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4700" y="11848443"/>
            <a:ext cx="6744176" cy="646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338C0279-14DA-527A-F37B-8545C495F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018" y="11848443"/>
            <a:ext cx="6678683" cy="654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287B0C-D9CF-C61B-2EA7-58524AD8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5204" y="18487943"/>
            <a:ext cx="6563167" cy="636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347B7DCA-87AC-1222-5227-54FDC1664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953" y="18536479"/>
            <a:ext cx="6678683" cy="641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4">
            <a:extLst>
              <a:ext uri="{FF2B5EF4-FFF2-40B4-BE49-F238E27FC236}">
                <a16:creationId xmlns:a16="http://schemas.microsoft.com/office/drawing/2014/main" id="{8A749121-3FEC-8BB1-D344-7B94B1201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0697" y="12688092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cs typeface="함초롬바탕" charset="-122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7A7D16-C574-19CC-BF52-833388E41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0697" y="16078992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cs typeface="함초롬바탕" charset="-122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1043" name="그림 1">
            <a:extLst>
              <a:ext uri="{FF2B5EF4-FFF2-40B4-BE49-F238E27FC236}">
                <a16:creationId xmlns:a16="http://schemas.microsoft.com/office/drawing/2014/main" id="{D7B15B56-34A0-008B-B2FA-5427DE07F3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8" b="64781"/>
          <a:stretch/>
        </p:blipFill>
        <p:spPr bwMode="auto">
          <a:xfrm>
            <a:off x="1512393" y="30173871"/>
            <a:ext cx="7920880" cy="136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 descr="원, 스크린샷, 구체, 디자인이(가) 표시된 사진&#10;&#10;자동 생성된 설명">
            <a:extLst>
              <a:ext uri="{FF2B5EF4-FFF2-40B4-BE49-F238E27FC236}">
                <a16:creationId xmlns:a16="http://schemas.microsoft.com/office/drawing/2014/main" id="{1E04413E-9A88-B128-5975-D46D64DF13F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933" y="33916068"/>
            <a:ext cx="7132847" cy="805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7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620</TotalTime>
  <Words>348</Words>
  <Application>Microsoft Office PowerPoint</Application>
  <PresentationFormat>사용자 지정</PresentationFormat>
  <Paragraphs>61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</vt:lpstr>
      <vt:lpstr>맑은 고딕</vt:lpstr>
      <vt:lpstr>한컴 윤고딕 240</vt:lpstr>
      <vt:lpstr>함초롬바탕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우열 정</cp:lastModifiedBy>
  <cp:revision>55</cp:revision>
  <dcterms:created xsi:type="dcterms:W3CDTF">2016-11-07T12:31:15Z</dcterms:created>
  <dcterms:modified xsi:type="dcterms:W3CDTF">2023-11-09T19:42:31Z</dcterms:modified>
</cp:coreProperties>
</file>