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Nuni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FD1F4BB-6B05-437D-AA87-2CBA9E1961C7}">
  <a:tblStyle styleId="{4FD1F4BB-6B05-437D-AA87-2CBA9E1961C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4.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Nuni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efcb23fd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efcb23fd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efcb23fd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efcb23fd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f024a8ede_1_1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f024a8ede_1_1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76200" marR="76200" rtl="0" algn="l">
              <a:lnSpc>
                <a:spcPct val="115000"/>
              </a:lnSpc>
              <a:spcBef>
                <a:spcPts val="1100"/>
              </a:spcBef>
              <a:spcAft>
                <a:spcPts val="0"/>
              </a:spcAft>
              <a:buNone/>
            </a:pPr>
            <a:r>
              <a:rPr lang="zh-CN" sz="950"/>
              <a:t>1. Majority of data is for Response 8, followed by 6,7, 2</a:t>
            </a:r>
            <a:endParaRPr sz="950"/>
          </a:p>
          <a:p>
            <a:pPr indent="0" lvl="0" marL="76200" marR="76200" rtl="0" algn="l">
              <a:lnSpc>
                <a:spcPct val="115000"/>
              </a:lnSpc>
              <a:spcBef>
                <a:spcPts val="1100"/>
              </a:spcBef>
              <a:spcAft>
                <a:spcPts val="0"/>
              </a:spcAft>
              <a:buNone/>
            </a:pPr>
            <a:r>
              <a:rPr lang="zh-CN" sz="950"/>
              <a:t>2. Lowest data is for Response 3, followed by 4</a:t>
            </a:r>
            <a:endParaRPr sz="950"/>
          </a:p>
          <a:p>
            <a:pPr indent="0" lvl="0" marL="76200" marR="76200" rtl="0" algn="l">
              <a:lnSpc>
                <a:spcPct val="115000"/>
              </a:lnSpc>
              <a:spcBef>
                <a:spcPts val="1100"/>
              </a:spcBef>
              <a:spcAft>
                <a:spcPts val="0"/>
              </a:spcAft>
              <a:buNone/>
            </a:pPr>
            <a:r>
              <a:rPr lang="zh-CN" sz="950"/>
              <a:t>3. Response = 1,2,5 show almost same distribution of data</a:t>
            </a:r>
            <a:endParaRPr sz="950"/>
          </a:p>
          <a:p>
            <a:pPr indent="0" lvl="0" marL="76200" marR="76200" rtl="0" algn="l">
              <a:lnSpc>
                <a:spcPct val="115000"/>
              </a:lnSpc>
              <a:spcBef>
                <a:spcPts val="1100"/>
              </a:spcBef>
              <a:spcAft>
                <a:spcPts val="0"/>
              </a:spcAft>
              <a:buNone/>
            </a:pPr>
            <a:r>
              <a:rPr lang="zh-CN" sz="950"/>
              <a:t>4. Target variable is "Response" and it has 8 classes, out of 8 data seems to be skewed towards class 8</a:t>
            </a:r>
            <a:endParaRPr sz="950"/>
          </a:p>
          <a:p>
            <a:pPr indent="0" lvl="0" marL="0" rtl="0" algn="l">
              <a:spcBef>
                <a:spcPts val="11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f024a8ede_1_1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f024a8ede_1_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f024a8ede_1_1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f024a8ede_1_1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6f024a8ede_1_1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f024a8ede_1_1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6f024a8ede_1_1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f024a8ede_1_1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6f024a8ede_1_1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f024a8ede_1_1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6f024a8ede_1_1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6f024a8ede_1_1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6f024a8ede_1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f024a8ede_1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 les trois modèles avec les meilleurs résultats sont……..Et nous avons constaté que la normalisation a peu d'effet sur les résultats de l’</a:t>
            </a:r>
            <a:r>
              <a:rPr lang="zh-CN" sz="1200">
                <a:latin typeface="Nunito"/>
                <a:ea typeface="Nunito"/>
                <a:cs typeface="Nunito"/>
                <a:sym typeface="Nunito"/>
              </a:rPr>
              <a:t>Entraînement</a:t>
            </a:r>
            <a:endParaRPr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6f024a8ede_1_1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f024a8ede_1_1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Pour ces trois modèles, nous montrons les quarante caractéristiques les plus importantes. L'importance des</a:t>
            </a:r>
            <a:r>
              <a:rPr lang="zh-CN" sz="1200"/>
              <a:t> </a:t>
            </a:r>
            <a:r>
              <a:rPr lang="zh-CN" sz="1200">
                <a:latin typeface="Nunito"/>
                <a:ea typeface="Nunito"/>
                <a:cs typeface="Nunito"/>
                <a:sym typeface="Nunito"/>
              </a:rPr>
              <a:t>caractéristiques</a:t>
            </a:r>
            <a:r>
              <a:rPr lang="zh-CN"/>
              <a:t> est différente pour différents modèles. Bien sûr, il existe des similitudes entre eux. Par exemple, le BMI est important pour tous les modèles.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efcb23f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efcb23f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Dans ce projet, nous analysons les données d'une compagnie d'assurance pour prédire le niveau de risque des nouveaux clients.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6f024a8ede_1_1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6f024a8ede_1_1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Pour ces </a:t>
            </a:r>
            <a:r>
              <a:rPr lang="zh-CN"/>
              <a:t>caractéristiques</a:t>
            </a:r>
            <a:r>
              <a:rPr lang="zh-CN"/>
              <a:t>, nous obtenons respectivement l'intersection et l'union. Après </a:t>
            </a:r>
            <a:r>
              <a:rPr lang="zh-CN" sz="1200">
                <a:latin typeface="Nunito"/>
                <a:ea typeface="Nunito"/>
                <a:cs typeface="Nunito"/>
                <a:sym typeface="Nunito"/>
              </a:rPr>
              <a:t>Entraînement</a:t>
            </a:r>
            <a:r>
              <a:rPr lang="zh-CN"/>
              <a:t>  de modèles, nous avons constaté que la précision est similaire. Donc, afin de réduire le temps d’  </a:t>
            </a:r>
            <a:r>
              <a:rPr lang="zh-CN" sz="1200">
                <a:latin typeface="Nunito"/>
                <a:ea typeface="Nunito"/>
                <a:cs typeface="Nunito"/>
                <a:sym typeface="Nunito"/>
              </a:rPr>
              <a:t>Entraînement</a:t>
            </a:r>
            <a:r>
              <a:rPr lang="zh-CN"/>
              <a:t>, nous utilisons ensuite l'intersection pour l’ </a:t>
            </a:r>
            <a:r>
              <a:rPr lang="zh-CN" sz="1200">
                <a:latin typeface="Nunito"/>
                <a:ea typeface="Nunito"/>
                <a:cs typeface="Nunito"/>
                <a:sym typeface="Nunito"/>
              </a:rPr>
              <a:t>Entraînement</a:t>
            </a:r>
            <a:r>
              <a:rPr lang="zh-CN"/>
              <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6f024a8ede_1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6f024a8ede_1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6f024a8ede_1_1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6f024a8ede_1_1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6f024a8ede_1_1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6f024a8ede_1_1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6f024a8ede_1_1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6f024a8ede_1_1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52bfb4f1f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52bfb4f1f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6efcb23fdf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6efcb23fdf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6efcb23fd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6efcb23fd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Nous pouvons voir qu'après l'exécution du fichier python, un nouveau fichier est généré. Tout d'abord, nous devons obtenir les résultats du serveur distant. Nous utilisons l'instruction scp pour obtenir le fichier csv</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6efcb23fdf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6efcb23fdf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Ensuite, nous devons stocker les données dans Mongodb. Nous utilisons le package panda pour lire le fichier csv, puis utilisons le package json pour convertir les données au format json. Nous utilisons pymongo pour nous connecter à la base de données et stocker les données.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6efcb23fd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6efcb23fd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Nous pouvons voir que les données ont été stockées dans la base de données au format json.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efcb23fd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efcb23fd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2bcc77d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52bcc77d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Ensuite, nous pouvons interroger les données dans la base de données. Par exemple, imprimez l'id et la réponse correspondante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52bcc77d1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52bcc77d1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Bien sûr, nous pouvons également définir des conditions de requête. Par exemple, affichez des données avec un résultat supérieur ou égal à 6.</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6efcb23fd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6efcb23fd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efcb23f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efcb23f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efcb23fd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efcb23fd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efcb23fd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efcb23fd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efcb23fd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efcb23fd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efcb23fd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efcb23fd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efcb23fd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efcb23fd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7.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17.png"/><Relationship Id="rId5"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9.png"/><Relationship Id="rId4" Type="http://schemas.openxmlformats.org/officeDocument/2006/relationships/image" Target="../media/image34.png"/><Relationship Id="rId5" Type="http://schemas.openxmlformats.org/officeDocument/2006/relationships/image" Target="../media/image31.png"/><Relationship Id="rId6"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8.png"/><Relationship Id="rId4" Type="http://schemas.openxmlformats.org/officeDocument/2006/relationships/image" Target="../media/image37.png"/><Relationship Id="rId5" Type="http://schemas.openxmlformats.org/officeDocument/2006/relationships/image" Target="../media/image30.png"/><Relationship Id="rId6" Type="http://schemas.openxmlformats.org/officeDocument/2006/relationships/image" Target="../media/image32.png"/><Relationship Id="rId7" Type="http://schemas.openxmlformats.org/officeDocument/2006/relationships/image" Target="../media/image4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4.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0.png"/><Relationship Id="rId4" Type="http://schemas.openxmlformats.org/officeDocument/2006/relationships/image" Target="../media/image42.png"/><Relationship Id="rId5"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20.png"/><Relationship Id="rId5"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5.png"/><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5.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0.png"/><Relationship Id="rId4" Type="http://schemas.openxmlformats.org/officeDocument/2006/relationships/image" Target="../media/image43.png"/><Relationship Id="rId5" Type="http://schemas.openxmlformats.org/officeDocument/2006/relationships/image" Target="../media/image5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5.png"/><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52.png"/><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5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5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5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BigData Projet</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Soutenance finale</a:t>
            </a:r>
            <a:endParaRPr/>
          </a:p>
        </p:txBody>
      </p:sp>
      <p:sp>
        <p:nvSpPr>
          <p:cNvPr id="130" name="Google Shape;130;p13"/>
          <p:cNvSpPr txBox="1"/>
          <p:nvPr/>
        </p:nvSpPr>
        <p:spPr>
          <a:xfrm>
            <a:off x="6848525" y="3848600"/>
            <a:ext cx="2237100" cy="7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Ayoub Karoul</a:t>
            </a:r>
            <a:endParaRPr/>
          </a:p>
          <a:p>
            <a:pPr indent="0" lvl="0" marL="0" rtl="0" algn="l">
              <a:spcBef>
                <a:spcPts val="0"/>
              </a:spcBef>
              <a:spcAft>
                <a:spcPts val="0"/>
              </a:spcAft>
              <a:buNone/>
            </a:pPr>
            <a:r>
              <a:rPr lang="zh-CN"/>
              <a:t>Kunpeng GUO</a:t>
            </a:r>
            <a:endParaRPr/>
          </a:p>
          <a:p>
            <a:pPr indent="0" lvl="0" marL="0" rtl="0" algn="l">
              <a:spcBef>
                <a:spcPts val="0"/>
              </a:spcBef>
              <a:spcAft>
                <a:spcPts val="0"/>
              </a:spcAft>
              <a:buNone/>
            </a:pPr>
            <a:r>
              <a:rPr lang="zh-CN"/>
              <a:t>Zhi ZHOU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457200" rtl="0" algn="ctr">
              <a:lnSpc>
                <a:spcPct val="115000"/>
              </a:lnSpc>
              <a:spcBef>
                <a:spcPts val="0"/>
              </a:spcBef>
              <a:spcAft>
                <a:spcPts val="1600"/>
              </a:spcAft>
              <a:buNone/>
            </a:pPr>
            <a:r>
              <a:rPr b="1" lang="zh-CN" sz="2400">
                <a:solidFill>
                  <a:schemeClr val="dk2"/>
                </a:solidFill>
              </a:rPr>
              <a:t>Traitement des données sur les serveurs cloud</a:t>
            </a:r>
            <a:endParaRPr b="1" sz="2400"/>
          </a:p>
        </p:txBody>
      </p:sp>
      <p:pic>
        <p:nvPicPr>
          <p:cNvPr id="187" name="Google Shape;187;p22"/>
          <p:cNvPicPr preferRelativeResize="0"/>
          <p:nvPr/>
        </p:nvPicPr>
        <p:blipFill>
          <a:blip r:embed="rId3">
            <a:alphaModFix/>
          </a:blip>
          <a:stretch>
            <a:fillRect/>
          </a:stretch>
        </p:blipFill>
        <p:spPr>
          <a:xfrm>
            <a:off x="138950" y="3235800"/>
            <a:ext cx="2543175" cy="1800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475375" y="415900"/>
            <a:ext cx="6124800" cy="7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a:t>
            </a:r>
            <a:r>
              <a:rPr lang="zh-CN"/>
              <a:t>'analyse exploratoire des données</a:t>
            </a:r>
            <a:endParaRPr/>
          </a:p>
        </p:txBody>
      </p:sp>
      <p:pic>
        <p:nvPicPr>
          <p:cNvPr id="193" name="Google Shape;193;p23"/>
          <p:cNvPicPr preferRelativeResize="0"/>
          <p:nvPr/>
        </p:nvPicPr>
        <p:blipFill>
          <a:blip r:embed="rId3">
            <a:alphaModFix/>
          </a:blip>
          <a:stretch>
            <a:fillRect/>
          </a:stretch>
        </p:blipFill>
        <p:spPr>
          <a:xfrm>
            <a:off x="324050" y="1151500"/>
            <a:ext cx="3970725" cy="2085575"/>
          </a:xfrm>
          <a:prstGeom prst="rect">
            <a:avLst/>
          </a:prstGeom>
          <a:noFill/>
          <a:ln>
            <a:noFill/>
          </a:ln>
        </p:spPr>
      </p:pic>
      <p:sp>
        <p:nvSpPr>
          <p:cNvPr id="194" name="Google Shape;194;p23"/>
          <p:cNvSpPr txBox="1"/>
          <p:nvPr/>
        </p:nvSpPr>
        <p:spPr>
          <a:xfrm>
            <a:off x="4790350" y="1069700"/>
            <a:ext cx="3903600" cy="31230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AutoNum type="arabicPeriod"/>
            </a:pPr>
            <a:r>
              <a:rPr b="1" lang="zh-CN"/>
              <a:t>train.csv</a:t>
            </a:r>
            <a:endParaRPr b="1"/>
          </a:p>
          <a:p>
            <a:pPr indent="-304800" lvl="0" marL="457200" rtl="0" algn="l">
              <a:lnSpc>
                <a:spcPct val="150000"/>
              </a:lnSpc>
              <a:spcBef>
                <a:spcPts val="0"/>
              </a:spcBef>
              <a:spcAft>
                <a:spcPts val="0"/>
              </a:spcAft>
              <a:buSzPts val="1200"/>
              <a:buChar char="❏"/>
            </a:pPr>
            <a:r>
              <a:rPr lang="zh-CN" sz="1200"/>
              <a:t>58881 rows x 129 columns</a:t>
            </a:r>
            <a:endParaRPr sz="1200"/>
          </a:p>
          <a:p>
            <a:pPr indent="-304800" lvl="0" marL="457200" rtl="0" algn="l">
              <a:lnSpc>
                <a:spcPct val="150000"/>
              </a:lnSpc>
              <a:spcBef>
                <a:spcPts val="0"/>
              </a:spcBef>
              <a:spcAft>
                <a:spcPts val="0"/>
              </a:spcAft>
              <a:buSzPts val="1200"/>
              <a:buChar char="❏"/>
            </a:pPr>
            <a:r>
              <a:rPr lang="zh-CN" sz="1200"/>
              <a:t>Column ‘Response’ → Target</a:t>
            </a:r>
            <a:endParaRPr sz="1200"/>
          </a:p>
          <a:p>
            <a:pPr indent="-304800" lvl="0" marL="457200" rtl="0" algn="l">
              <a:lnSpc>
                <a:spcPct val="150000"/>
              </a:lnSpc>
              <a:spcBef>
                <a:spcPts val="0"/>
              </a:spcBef>
              <a:spcAft>
                <a:spcPts val="0"/>
              </a:spcAft>
              <a:buSzPts val="1200"/>
              <a:buChar char="❏"/>
            </a:pPr>
            <a:r>
              <a:rPr lang="zh-CN" sz="1200"/>
              <a:t>128 features</a:t>
            </a:r>
            <a:endParaRPr sz="1200"/>
          </a:p>
          <a:p>
            <a:pPr indent="-304800" lvl="0" marL="457200" rtl="0" algn="l">
              <a:lnSpc>
                <a:spcPct val="150000"/>
              </a:lnSpc>
              <a:spcBef>
                <a:spcPts val="0"/>
              </a:spcBef>
              <a:spcAft>
                <a:spcPts val="0"/>
              </a:spcAft>
              <a:buSzPts val="1200"/>
              <a:buChar char="❏"/>
            </a:pPr>
            <a:r>
              <a:rPr lang="zh-CN" sz="1200"/>
              <a:t>8 classes in Response </a:t>
            </a:r>
            <a:r>
              <a:rPr lang="zh-CN" sz="1200"/>
              <a:t>→ </a:t>
            </a:r>
            <a:r>
              <a:rPr lang="zh-CN" sz="1200"/>
              <a:t> Multi-Classification </a:t>
            </a:r>
            <a:endParaRPr/>
          </a:p>
          <a:p>
            <a:pPr indent="-317500" lvl="0" marL="457200" rtl="0" algn="l">
              <a:lnSpc>
                <a:spcPct val="150000"/>
              </a:lnSpc>
              <a:spcBef>
                <a:spcPts val="0"/>
              </a:spcBef>
              <a:spcAft>
                <a:spcPts val="0"/>
              </a:spcAft>
              <a:buSzPts val="1400"/>
              <a:buAutoNum type="arabicPeriod"/>
            </a:pPr>
            <a:r>
              <a:rPr b="1" lang="zh-CN"/>
              <a:t>predict.csv</a:t>
            </a:r>
            <a:endParaRPr b="1"/>
          </a:p>
          <a:p>
            <a:pPr indent="-304800" lvl="0" marL="457200" rtl="0" algn="l">
              <a:lnSpc>
                <a:spcPct val="150000"/>
              </a:lnSpc>
              <a:spcBef>
                <a:spcPts val="0"/>
              </a:spcBef>
              <a:spcAft>
                <a:spcPts val="0"/>
              </a:spcAft>
              <a:buSzPts val="1200"/>
              <a:buChar char="❏"/>
            </a:pPr>
            <a:r>
              <a:rPr lang="zh-CN" sz="1200"/>
              <a:t>500 rows x 128 columns</a:t>
            </a:r>
            <a:endParaRPr sz="1200"/>
          </a:p>
        </p:txBody>
      </p:sp>
      <p:pic>
        <p:nvPicPr>
          <p:cNvPr id="195" name="Google Shape;195;p23"/>
          <p:cNvPicPr preferRelativeResize="0"/>
          <p:nvPr/>
        </p:nvPicPr>
        <p:blipFill>
          <a:blip r:embed="rId4">
            <a:alphaModFix/>
          </a:blip>
          <a:stretch>
            <a:fillRect/>
          </a:stretch>
        </p:blipFill>
        <p:spPr>
          <a:xfrm>
            <a:off x="414175" y="3476975"/>
            <a:ext cx="5231650" cy="1155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475375" y="415900"/>
            <a:ext cx="6124800" cy="7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L'analyse exploratoire des données</a:t>
            </a:r>
            <a:endParaRPr/>
          </a:p>
        </p:txBody>
      </p:sp>
      <p:pic>
        <p:nvPicPr>
          <p:cNvPr id="201" name="Google Shape;201;p24"/>
          <p:cNvPicPr preferRelativeResize="0"/>
          <p:nvPr/>
        </p:nvPicPr>
        <p:blipFill>
          <a:blip r:embed="rId3">
            <a:alphaModFix/>
          </a:blip>
          <a:stretch>
            <a:fillRect/>
          </a:stretch>
        </p:blipFill>
        <p:spPr>
          <a:xfrm>
            <a:off x="475375" y="1233175"/>
            <a:ext cx="5062574" cy="1736600"/>
          </a:xfrm>
          <a:prstGeom prst="rect">
            <a:avLst/>
          </a:prstGeom>
          <a:noFill/>
          <a:ln>
            <a:noFill/>
          </a:ln>
        </p:spPr>
      </p:pic>
      <p:pic>
        <p:nvPicPr>
          <p:cNvPr id="202" name="Google Shape;202;p24"/>
          <p:cNvPicPr preferRelativeResize="0"/>
          <p:nvPr/>
        </p:nvPicPr>
        <p:blipFill>
          <a:blip r:embed="rId4">
            <a:alphaModFix/>
          </a:blip>
          <a:stretch>
            <a:fillRect/>
          </a:stretch>
        </p:blipFill>
        <p:spPr>
          <a:xfrm>
            <a:off x="5798750" y="1233175"/>
            <a:ext cx="2983150" cy="2750350"/>
          </a:xfrm>
          <a:prstGeom prst="rect">
            <a:avLst/>
          </a:prstGeom>
          <a:noFill/>
          <a:ln>
            <a:noFill/>
          </a:ln>
        </p:spPr>
      </p:pic>
      <p:sp>
        <p:nvSpPr>
          <p:cNvPr id="203" name="Google Shape;203;p24"/>
          <p:cNvSpPr txBox="1"/>
          <p:nvPr/>
        </p:nvSpPr>
        <p:spPr>
          <a:xfrm>
            <a:off x="781500" y="3184050"/>
            <a:ext cx="3790500" cy="1622700"/>
          </a:xfrm>
          <a:prstGeom prst="rect">
            <a:avLst/>
          </a:prstGeom>
          <a:noFill/>
          <a:ln>
            <a:noFill/>
          </a:ln>
        </p:spPr>
        <p:txBody>
          <a:bodyPr anchorCtr="0" anchor="t" bIns="91425" lIns="91425" spcFirstLastPara="1" rIns="91425" wrap="square" tIns="91425">
            <a:noAutofit/>
          </a:bodyPr>
          <a:lstStyle/>
          <a:p>
            <a:pPr indent="0" lvl="0" marL="76200" marR="76200" rtl="0" algn="l">
              <a:lnSpc>
                <a:spcPct val="115000"/>
              </a:lnSpc>
              <a:spcBef>
                <a:spcPts val="1100"/>
              </a:spcBef>
              <a:spcAft>
                <a:spcPts val="0"/>
              </a:spcAft>
              <a:buNone/>
            </a:pPr>
            <a:r>
              <a:rPr lang="zh-CN" sz="1200"/>
              <a:t>1. Majority of columns don’t have missing values</a:t>
            </a:r>
            <a:endParaRPr sz="1200"/>
          </a:p>
          <a:p>
            <a:pPr indent="0" lvl="0" marL="76200" marR="76200" rtl="0" algn="l">
              <a:lnSpc>
                <a:spcPct val="115000"/>
              </a:lnSpc>
              <a:spcBef>
                <a:spcPts val="1100"/>
              </a:spcBef>
              <a:spcAft>
                <a:spcPts val="0"/>
              </a:spcAft>
              <a:buNone/>
            </a:pPr>
            <a:r>
              <a:rPr lang="zh-CN" sz="1200"/>
              <a:t>2. Target variable doesn't have any missing values</a:t>
            </a:r>
            <a:endParaRPr sz="1200"/>
          </a:p>
          <a:p>
            <a:pPr indent="0" lvl="0" marL="76200" marR="76200" rtl="0" algn="l">
              <a:lnSpc>
                <a:spcPct val="115000"/>
              </a:lnSpc>
              <a:spcBef>
                <a:spcPts val="1100"/>
              </a:spcBef>
              <a:spcAft>
                <a:spcPts val="0"/>
              </a:spcAft>
              <a:buNone/>
            </a:pPr>
            <a:r>
              <a:rPr lang="zh-CN" sz="1200"/>
              <a:t>3. Few columns have few missing values, whereas few columns have too much missing values</a:t>
            </a:r>
            <a:endParaRPr sz="1200"/>
          </a:p>
          <a:p>
            <a:pPr indent="0" lvl="0" marL="0" rtl="0" algn="l">
              <a:spcBef>
                <a:spcPts val="1100"/>
              </a:spcBef>
              <a:spcAft>
                <a:spcPts val="0"/>
              </a:spcAft>
              <a:buNone/>
            </a:pPr>
            <a:r>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475375" y="415900"/>
            <a:ext cx="6124800" cy="7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L'analyse exploratoire des données</a:t>
            </a:r>
            <a:endParaRPr/>
          </a:p>
        </p:txBody>
      </p:sp>
      <p:pic>
        <p:nvPicPr>
          <p:cNvPr id="209" name="Google Shape;209;p25"/>
          <p:cNvPicPr preferRelativeResize="0"/>
          <p:nvPr/>
        </p:nvPicPr>
        <p:blipFill>
          <a:blip r:embed="rId3">
            <a:alphaModFix/>
          </a:blip>
          <a:stretch>
            <a:fillRect/>
          </a:stretch>
        </p:blipFill>
        <p:spPr>
          <a:xfrm>
            <a:off x="581050" y="1151500"/>
            <a:ext cx="5181390" cy="1206625"/>
          </a:xfrm>
          <a:prstGeom prst="rect">
            <a:avLst/>
          </a:prstGeom>
          <a:noFill/>
          <a:ln>
            <a:noFill/>
          </a:ln>
        </p:spPr>
      </p:pic>
      <p:pic>
        <p:nvPicPr>
          <p:cNvPr id="210" name="Google Shape;210;p25"/>
          <p:cNvPicPr preferRelativeResize="0"/>
          <p:nvPr/>
        </p:nvPicPr>
        <p:blipFill>
          <a:blip r:embed="rId4">
            <a:alphaModFix/>
          </a:blip>
          <a:stretch>
            <a:fillRect/>
          </a:stretch>
        </p:blipFill>
        <p:spPr>
          <a:xfrm>
            <a:off x="6450925" y="1944925"/>
            <a:ext cx="1911100" cy="2748125"/>
          </a:xfrm>
          <a:prstGeom prst="rect">
            <a:avLst/>
          </a:prstGeom>
          <a:noFill/>
          <a:ln>
            <a:noFill/>
          </a:ln>
        </p:spPr>
      </p:pic>
      <p:pic>
        <p:nvPicPr>
          <p:cNvPr id="211" name="Google Shape;211;p25"/>
          <p:cNvPicPr preferRelativeResize="0"/>
          <p:nvPr/>
        </p:nvPicPr>
        <p:blipFill>
          <a:blip r:embed="rId5">
            <a:alphaModFix/>
          </a:blip>
          <a:stretch>
            <a:fillRect/>
          </a:stretch>
        </p:blipFill>
        <p:spPr>
          <a:xfrm>
            <a:off x="6450925" y="1151498"/>
            <a:ext cx="2060350" cy="538850"/>
          </a:xfrm>
          <a:prstGeom prst="rect">
            <a:avLst/>
          </a:prstGeom>
          <a:noFill/>
          <a:ln>
            <a:noFill/>
          </a:ln>
        </p:spPr>
      </p:pic>
      <p:pic>
        <p:nvPicPr>
          <p:cNvPr id="212" name="Google Shape;212;p25"/>
          <p:cNvPicPr preferRelativeResize="0"/>
          <p:nvPr/>
        </p:nvPicPr>
        <p:blipFill>
          <a:blip r:embed="rId6">
            <a:alphaModFix/>
          </a:blip>
          <a:stretch>
            <a:fillRect/>
          </a:stretch>
        </p:blipFill>
        <p:spPr>
          <a:xfrm>
            <a:off x="581050" y="2499362"/>
            <a:ext cx="1911100" cy="1128951"/>
          </a:xfrm>
          <a:prstGeom prst="rect">
            <a:avLst/>
          </a:prstGeom>
          <a:noFill/>
          <a:ln>
            <a:noFill/>
          </a:ln>
        </p:spPr>
      </p:pic>
      <p:pic>
        <p:nvPicPr>
          <p:cNvPr id="213" name="Google Shape;213;p25"/>
          <p:cNvPicPr preferRelativeResize="0"/>
          <p:nvPr/>
        </p:nvPicPr>
        <p:blipFill>
          <a:blip r:embed="rId7">
            <a:alphaModFix/>
          </a:blip>
          <a:stretch>
            <a:fillRect/>
          </a:stretch>
        </p:blipFill>
        <p:spPr>
          <a:xfrm>
            <a:off x="2777225" y="2521977"/>
            <a:ext cx="2294850" cy="1083700"/>
          </a:xfrm>
          <a:prstGeom prst="rect">
            <a:avLst/>
          </a:prstGeom>
          <a:noFill/>
          <a:ln>
            <a:noFill/>
          </a:ln>
        </p:spPr>
      </p:pic>
      <p:sp>
        <p:nvSpPr>
          <p:cNvPr id="214" name="Google Shape;214;p25"/>
          <p:cNvSpPr/>
          <p:nvPr/>
        </p:nvSpPr>
        <p:spPr>
          <a:xfrm>
            <a:off x="1234850" y="3769550"/>
            <a:ext cx="428700" cy="296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p:nvPr/>
        </p:nvSpPr>
        <p:spPr>
          <a:xfrm>
            <a:off x="3323425" y="3769525"/>
            <a:ext cx="428700" cy="296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txBox="1"/>
          <p:nvPr/>
        </p:nvSpPr>
        <p:spPr>
          <a:xfrm>
            <a:off x="1158350" y="4122975"/>
            <a:ext cx="581700" cy="4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Calibri"/>
                <a:ea typeface="Calibri"/>
                <a:cs typeface="Calibri"/>
                <a:sym typeface="Calibri"/>
              </a:rPr>
              <a:t>Race</a:t>
            </a:r>
            <a:endParaRPr>
              <a:latin typeface="Calibri"/>
              <a:ea typeface="Calibri"/>
              <a:cs typeface="Calibri"/>
              <a:sym typeface="Calibri"/>
            </a:endParaRPr>
          </a:p>
        </p:txBody>
      </p:sp>
      <p:sp>
        <p:nvSpPr>
          <p:cNvPr id="217" name="Google Shape;217;p25"/>
          <p:cNvSpPr txBox="1"/>
          <p:nvPr/>
        </p:nvSpPr>
        <p:spPr>
          <a:xfrm>
            <a:off x="3221025" y="4122975"/>
            <a:ext cx="8712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Calibri"/>
                <a:ea typeface="Calibri"/>
                <a:cs typeface="Calibri"/>
                <a:sym typeface="Calibri"/>
              </a:rPr>
              <a:t>Religion</a:t>
            </a:r>
            <a:endParaRPr>
              <a:latin typeface="Calibri"/>
              <a:ea typeface="Calibri"/>
              <a:cs typeface="Calibri"/>
              <a:sym typeface="Calibri"/>
            </a:endParaRPr>
          </a:p>
        </p:txBody>
      </p:sp>
      <p:sp>
        <p:nvSpPr>
          <p:cNvPr id="218" name="Google Shape;218;p25"/>
          <p:cNvSpPr/>
          <p:nvPr/>
        </p:nvSpPr>
        <p:spPr>
          <a:xfrm>
            <a:off x="7725450" y="1214450"/>
            <a:ext cx="275700" cy="29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5"/>
          <p:cNvSpPr txBox="1"/>
          <p:nvPr/>
        </p:nvSpPr>
        <p:spPr>
          <a:xfrm>
            <a:off x="8123475" y="1151500"/>
            <a:ext cx="9390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Calibri"/>
                <a:ea typeface="Calibri"/>
                <a:cs typeface="Calibri"/>
                <a:sym typeface="Calibri"/>
              </a:rPr>
              <a:t>Gender</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475375" y="415900"/>
            <a:ext cx="6124800" cy="7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L'analyse exploratoire des données</a:t>
            </a:r>
            <a:endParaRPr/>
          </a:p>
        </p:txBody>
      </p:sp>
      <p:pic>
        <p:nvPicPr>
          <p:cNvPr id="225" name="Google Shape;225;p26"/>
          <p:cNvPicPr preferRelativeResize="0"/>
          <p:nvPr/>
        </p:nvPicPr>
        <p:blipFill>
          <a:blip r:embed="rId3">
            <a:alphaModFix/>
          </a:blip>
          <a:stretch>
            <a:fillRect/>
          </a:stretch>
        </p:blipFill>
        <p:spPr>
          <a:xfrm>
            <a:off x="577425" y="1232450"/>
            <a:ext cx="4375250" cy="3329350"/>
          </a:xfrm>
          <a:prstGeom prst="rect">
            <a:avLst/>
          </a:prstGeom>
          <a:noFill/>
          <a:ln>
            <a:noFill/>
          </a:ln>
        </p:spPr>
      </p:pic>
      <p:pic>
        <p:nvPicPr>
          <p:cNvPr id="226" name="Google Shape;226;p26"/>
          <p:cNvPicPr preferRelativeResize="0"/>
          <p:nvPr/>
        </p:nvPicPr>
        <p:blipFill>
          <a:blip r:embed="rId4">
            <a:alphaModFix/>
          </a:blip>
          <a:stretch>
            <a:fillRect/>
          </a:stretch>
        </p:blipFill>
        <p:spPr>
          <a:xfrm>
            <a:off x="5574525" y="1232450"/>
            <a:ext cx="2491807" cy="3687201"/>
          </a:xfrm>
          <a:prstGeom prst="rect">
            <a:avLst/>
          </a:prstGeom>
          <a:noFill/>
          <a:ln>
            <a:noFill/>
          </a:ln>
        </p:spPr>
      </p:pic>
      <p:sp>
        <p:nvSpPr>
          <p:cNvPr id="227" name="Google Shape;227;p26"/>
          <p:cNvSpPr txBox="1"/>
          <p:nvPr/>
        </p:nvSpPr>
        <p:spPr>
          <a:xfrm>
            <a:off x="5296600" y="949250"/>
            <a:ext cx="3184200" cy="2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200">
                <a:latin typeface="Calibri"/>
                <a:ea typeface="Calibri"/>
                <a:cs typeface="Calibri"/>
                <a:sym typeface="Calibri"/>
              </a:rPr>
              <a:t>Top 20 Correlation coefficient between features</a:t>
            </a:r>
            <a:endParaRPr sz="1200">
              <a:latin typeface="Calibri"/>
              <a:ea typeface="Calibri"/>
              <a:cs typeface="Calibri"/>
              <a:sym typeface="Calibri"/>
            </a:endParaRPr>
          </a:p>
        </p:txBody>
      </p:sp>
      <p:sp>
        <p:nvSpPr>
          <p:cNvPr id="228" name="Google Shape;228;p26"/>
          <p:cNvSpPr txBox="1"/>
          <p:nvPr/>
        </p:nvSpPr>
        <p:spPr>
          <a:xfrm>
            <a:off x="5205625" y="801150"/>
            <a:ext cx="3429600" cy="2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000">
                <a:latin typeface="Calibri"/>
                <a:ea typeface="Calibri"/>
                <a:cs typeface="Calibri"/>
                <a:sym typeface="Calibri"/>
              </a:rPr>
              <a:t>Top 20 Correlation coefficient between features and Response</a:t>
            </a:r>
            <a:endParaRPr sz="1000">
              <a:latin typeface="Calibri"/>
              <a:ea typeface="Calibri"/>
              <a:cs typeface="Calibri"/>
              <a:sym typeface="Calibri"/>
            </a:endParaRPr>
          </a:p>
        </p:txBody>
      </p:sp>
      <p:pic>
        <p:nvPicPr>
          <p:cNvPr id="229" name="Google Shape;229;p26"/>
          <p:cNvPicPr preferRelativeResize="0"/>
          <p:nvPr/>
        </p:nvPicPr>
        <p:blipFill>
          <a:blip r:embed="rId5">
            <a:alphaModFix/>
          </a:blip>
          <a:stretch>
            <a:fillRect/>
          </a:stretch>
        </p:blipFill>
        <p:spPr>
          <a:xfrm>
            <a:off x="5574513" y="1313888"/>
            <a:ext cx="2691825" cy="3524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29"/>
                                        </p:tgtEl>
                                        <p:attrNameLst>
                                          <p:attrName>style.visibility</p:attrName>
                                        </p:attrNameLst>
                                      </p:cBhvr>
                                      <p:to>
                                        <p:strVal val="visible"/>
                                      </p:to>
                                    </p:set>
                                    <p:anim calcmode="lin" valueType="num">
                                      <p:cBhvr additive="base">
                                        <p:cTn dur="1500"/>
                                        <p:tgtEl>
                                          <p:spTgt spid="22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1500"/>
                                        <p:tgtEl>
                                          <p:spTgt spid="228"/>
                                        </p:tgtEl>
                                        <p:attrNameLst>
                                          <p:attrName>ppt_x</p:attrName>
                                        </p:attrNameLst>
                                      </p:cBhvr>
                                      <p:tavLst>
                                        <p:tav fmla="" tm="0">
                                          <p:val>
                                            <p:strVal val="#ppt_x+1"/>
                                          </p:val>
                                        </p:tav>
                                        <p:tav fmla="" tm="100000">
                                          <p:val>
                                            <p:strVal val="#ppt_x"/>
                                          </p:val>
                                        </p:tav>
                                      </p:tavLst>
                                    </p:anim>
                                  </p:childTnLst>
                                </p:cTn>
                              </p:par>
                              <p:par>
                                <p:cTn fill="hold" nodeType="withEffect" presetClass="exit" presetID="1" presetSubtype="0">
                                  <p:stCondLst>
                                    <p:cond delay="0"/>
                                  </p:stCondLst>
                                  <p:childTnLst>
                                    <p:set>
                                      <p:cBhvr>
                                        <p:cTn dur="1" fill="hold">
                                          <p:stCondLst>
                                            <p:cond delay="1000"/>
                                          </p:stCondLst>
                                        </p:cTn>
                                        <p:tgtEl>
                                          <p:spTgt spid="22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2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475375" y="415900"/>
            <a:ext cx="6124800" cy="7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L'analyse exploratoire des données</a:t>
            </a:r>
            <a:endParaRPr/>
          </a:p>
        </p:txBody>
      </p:sp>
      <p:graphicFrame>
        <p:nvGraphicFramePr>
          <p:cNvPr id="235" name="Google Shape;235;p27"/>
          <p:cNvGraphicFramePr/>
          <p:nvPr/>
        </p:nvGraphicFramePr>
        <p:xfrm>
          <a:off x="6770800" y="1151500"/>
          <a:ext cx="3000000" cy="3000000"/>
        </p:xfrm>
        <a:graphic>
          <a:graphicData uri="http://schemas.openxmlformats.org/drawingml/2006/table">
            <a:tbl>
              <a:tblPr>
                <a:noFill/>
                <a:tableStyleId>{4FD1F4BB-6B05-437D-AA87-2CBA9E1961C7}</a:tableStyleId>
              </a:tblPr>
              <a:tblGrid>
                <a:gridCol w="1000450"/>
                <a:gridCol w="1000450"/>
              </a:tblGrid>
              <a:tr h="354300">
                <a:tc>
                  <a:txBody>
                    <a:bodyPr/>
                    <a:lstStyle/>
                    <a:p>
                      <a:pPr indent="0" lvl="0" marL="0" rtl="0" algn="ctr">
                        <a:spcBef>
                          <a:spcPts val="0"/>
                        </a:spcBef>
                        <a:spcAft>
                          <a:spcPts val="0"/>
                        </a:spcAft>
                        <a:buNone/>
                      </a:pPr>
                      <a:r>
                        <a:rPr lang="zh-CN" sz="1200"/>
                        <a:t>Response</a:t>
                      </a:r>
                      <a:endParaRPr sz="1200"/>
                    </a:p>
                  </a:txBody>
                  <a:tcPr marT="91425" marB="91425" marR="91425" marL="91425"/>
                </a:tc>
                <a:tc>
                  <a:txBody>
                    <a:bodyPr/>
                    <a:lstStyle/>
                    <a:p>
                      <a:pPr indent="0" lvl="0" marL="0" rtl="0" algn="ctr">
                        <a:spcBef>
                          <a:spcPts val="0"/>
                        </a:spcBef>
                        <a:spcAft>
                          <a:spcPts val="0"/>
                        </a:spcAft>
                        <a:buNone/>
                      </a:pPr>
                      <a:r>
                        <a:rPr lang="zh-CN" sz="1200"/>
                        <a:t>Level</a:t>
                      </a:r>
                      <a:endParaRPr sz="1200"/>
                    </a:p>
                  </a:txBody>
                  <a:tcPr marT="91425" marB="91425" marR="91425" marL="91425"/>
                </a:tc>
              </a:tr>
              <a:tr h="354300">
                <a:tc>
                  <a:txBody>
                    <a:bodyPr/>
                    <a:lstStyle/>
                    <a:p>
                      <a:pPr indent="0" lvl="0" marL="0" rtl="0" algn="ctr">
                        <a:spcBef>
                          <a:spcPts val="0"/>
                        </a:spcBef>
                        <a:spcAft>
                          <a:spcPts val="0"/>
                        </a:spcAft>
                        <a:buNone/>
                      </a:pPr>
                      <a:r>
                        <a:rPr b="1" lang="zh-CN" sz="1000"/>
                        <a:t>1,2,3</a:t>
                      </a:r>
                      <a:endParaRPr b="1" sz="1000"/>
                    </a:p>
                  </a:txBody>
                  <a:tcPr marT="91425" marB="91425" marR="91425" marL="91425"/>
                </a:tc>
                <a:tc>
                  <a:txBody>
                    <a:bodyPr/>
                    <a:lstStyle/>
                    <a:p>
                      <a:pPr indent="0" lvl="0" marL="0" rtl="0" algn="ctr">
                        <a:spcBef>
                          <a:spcPts val="0"/>
                        </a:spcBef>
                        <a:spcAft>
                          <a:spcPts val="0"/>
                        </a:spcAft>
                        <a:buNone/>
                      </a:pPr>
                      <a:r>
                        <a:rPr b="1" lang="zh-CN" sz="1000"/>
                        <a:t>Low</a:t>
                      </a:r>
                      <a:endParaRPr b="1" sz="1000"/>
                    </a:p>
                  </a:txBody>
                  <a:tcPr marT="91425" marB="91425" marR="91425" marL="91425"/>
                </a:tc>
              </a:tr>
              <a:tr h="354300">
                <a:tc>
                  <a:txBody>
                    <a:bodyPr/>
                    <a:lstStyle/>
                    <a:p>
                      <a:pPr indent="0" lvl="0" marL="0" rtl="0" algn="ctr">
                        <a:spcBef>
                          <a:spcPts val="0"/>
                        </a:spcBef>
                        <a:spcAft>
                          <a:spcPts val="0"/>
                        </a:spcAft>
                        <a:buNone/>
                      </a:pPr>
                      <a:r>
                        <a:rPr b="1" lang="zh-CN" sz="1000"/>
                        <a:t>4,5,6</a:t>
                      </a:r>
                      <a:endParaRPr b="1" sz="1000"/>
                    </a:p>
                  </a:txBody>
                  <a:tcPr marT="91425" marB="91425" marR="91425" marL="91425"/>
                </a:tc>
                <a:tc>
                  <a:txBody>
                    <a:bodyPr/>
                    <a:lstStyle/>
                    <a:p>
                      <a:pPr indent="0" lvl="0" marL="0" rtl="0" algn="ctr">
                        <a:spcBef>
                          <a:spcPts val="0"/>
                        </a:spcBef>
                        <a:spcAft>
                          <a:spcPts val="0"/>
                        </a:spcAft>
                        <a:buNone/>
                      </a:pPr>
                      <a:r>
                        <a:rPr b="1" lang="zh-CN" sz="1000"/>
                        <a:t>Medium</a:t>
                      </a:r>
                      <a:endParaRPr b="1" sz="1000"/>
                    </a:p>
                  </a:txBody>
                  <a:tcPr marT="91425" marB="91425" marR="91425" marL="91425"/>
                </a:tc>
              </a:tr>
              <a:tr h="354300">
                <a:tc>
                  <a:txBody>
                    <a:bodyPr/>
                    <a:lstStyle/>
                    <a:p>
                      <a:pPr indent="0" lvl="0" marL="0" rtl="0" algn="ctr">
                        <a:spcBef>
                          <a:spcPts val="0"/>
                        </a:spcBef>
                        <a:spcAft>
                          <a:spcPts val="0"/>
                        </a:spcAft>
                        <a:buNone/>
                      </a:pPr>
                      <a:r>
                        <a:rPr b="1" lang="zh-CN" sz="1000"/>
                        <a:t>7,8</a:t>
                      </a:r>
                      <a:endParaRPr b="1" sz="1000"/>
                    </a:p>
                  </a:txBody>
                  <a:tcPr marT="91425" marB="91425" marR="91425" marL="91425"/>
                </a:tc>
                <a:tc>
                  <a:txBody>
                    <a:bodyPr/>
                    <a:lstStyle/>
                    <a:p>
                      <a:pPr indent="0" lvl="0" marL="0" rtl="0" algn="ctr">
                        <a:spcBef>
                          <a:spcPts val="0"/>
                        </a:spcBef>
                        <a:spcAft>
                          <a:spcPts val="0"/>
                        </a:spcAft>
                        <a:buNone/>
                      </a:pPr>
                      <a:r>
                        <a:rPr b="1" lang="zh-CN" sz="1000"/>
                        <a:t>High</a:t>
                      </a:r>
                      <a:endParaRPr b="1" sz="1000"/>
                    </a:p>
                  </a:txBody>
                  <a:tcPr marT="91425" marB="91425" marR="91425" marL="91425"/>
                </a:tc>
              </a:tr>
            </a:tbl>
          </a:graphicData>
        </a:graphic>
      </p:graphicFrame>
      <p:pic>
        <p:nvPicPr>
          <p:cNvPr id="236" name="Google Shape;236;p27"/>
          <p:cNvPicPr preferRelativeResize="0"/>
          <p:nvPr/>
        </p:nvPicPr>
        <p:blipFill>
          <a:blip r:embed="rId3">
            <a:alphaModFix/>
          </a:blip>
          <a:stretch>
            <a:fillRect/>
          </a:stretch>
        </p:blipFill>
        <p:spPr>
          <a:xfrm>
            <a:off x="475375" y="1326675"/>
            <a:ext cx="2694975" cy="1765025"/>
          </a:xfrm>
          <a:prstGeom prst="rect">
            <a:avLst/>
          </a:prstGeom>
          <a:noFill/>
          <a:ln>
            <a:noFill/>
          </a:ln>
        </p:spPr>
      </p:pic>
      <p:pic>
        <p:nvPicPr>
          <p:cNvPr id="237" name="Google Shape;237;p27"/>
          <p:cNvPicPr preferRelativeResize="0"/>
          <p:nvPr/>
        </p:nvPicPr>
        <p:blipFill>
          <a:blip r:embed="rId4">
            <a:alphaModFix/>
          </a:blip>
          <a:stretch>
            <a:fillRect/>
          </a:stretch>
        </p:blipFill>
        <p:spPr>
          <a:xfrm>
            <a:off x="3648600" y="1326681"/>
            <a:ext cx="2694975" cy="1765019"/>
          </a:xfrm>
          <a:prstGeom prst="rect">
            <a:avLst/>
          </a:prstGeom>
          <a:noFill/>
          <a:ln>
            <a:noFill/>
          </a:ln>
        </p:spPr>
      </p:pic>
      <p:pic>
        <p:nvPicPr>
          <p:cNvPr id="238" name="Google Shape;238;p27"/>
          <p:cNvPicPr preferRelativeResize="0"/>
          <p:nvPr/>
        </p:nvPicPr>
        <p:blipFill>
          <a:blip r:embed="rId5">
            <a:alphaModFix/>
          </a:blip>
          <a:stretch>
            <a:fillRect/>
          </a:stretch>
        </p:blipFill>
        <p:spPr>
          <a:xfrm>
            <a:off x="475375" y="3091700"/>
            <a:ext cx="2694972" cy="1765025"/>
          </a:xfrm>
          <a:prstGeom prst="rect">
            <a:avLst/>
          </a:prstGeom>
          <a:noFill/>
          <a:ln>
            <a:noFill/>
          </a:ln>
        </p:spPr>
      </p:pic>
      <p:pic>
        <p:nvPicPr>
          <p:cNvPr id="239" name="Google Shape;239;p27"/>
          <p:cNvPicPr preferRelativeResize="0"/>
          <p:nvPr/>
        </p:nvPicPr>
        <p:blipFill>
          <a:blip r:embed="rId6">
            <a:alphaModFix/>
          </a:blip>
          <a:stretch>
            <a:fillRect/>
          </a:stretch>
        </p:blipFill>
        <p:spPr>
          <a:xfrm>
            <a:off x="3648600" y="3091698"/>
            <a:ext cx="2694975" cy="176502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475375" y="415900"/>
            <a:ext cx="6124800" cy="7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a:t>
            </a:r>
            <a:r>
              <a:rPr lang="zh-CN"/>
              <a:t>rétraitement des données</a:t>
            </a:r>
            <a:endParaRPr/>
          </a:p>
        </p:txBody>
      </p:sp>
      <p:pic>
        <p:nvPicPr>
          <p:cNvPr id="245" name="Google Shape;245;p28"/>
          <p:cNvPicPr preferRelativeResize="0"/>
          <p:nvPr/>
        </p:nvPicPr>
        <p:blipFill>
          <a:blip r:embed="rId3">
            <a:alphaModFix/>
          </a:blip>
          <a:stretch>
            <a:fillRect/>
          </a:stretch>
        </p:blipFill>
        <p:spPr>
          <a:xfrm>
            <a:off x="762988" y="1227387"/>
            <a:ext cx="7618024" cy="2688725"/>
          </a:xfrm>
          <a:prstGeom prst="rect">
            <a:avLst/>
          </a:prstGeom>
          <a:noFill/>
          <a:ln>
            <a:noFill/>
          </a:ln>
        </p:spPr>
      </p:pic>
      <p:pic>
        <p:nvPicPr>
          <p:cNvPr id="246" name="Google Shape;246;p28"/>
          <p:cNvPicPr preferRelativeResize="0"/>
          <p:nvPr/>
        </p:nvPicPr>
        <p:blipFill>
          <a:blip r:embed="rId4">
            <a:alphaModFix/>
          </a:blip>
          <a:stretch>
            <a:fillRect/>
          </a:stretch>
        </p:blipFill>
        <p:spPr>
          <a:xfrm>
            <a:off x="1649200" y="1816550"/>
            <a:ext cx="753150" cy="418425"/>
          </a:xfrm>
          <a:prstGeom prst="rect">
            <a:avLst/>
          </a:prstGeom>
          <a:noFill/>
          <a:ln>
            <a:noFill/>
          </a:ln>
        </p:spPr>
      </p:pic>
      <p:pic>
        <p:nvPicPr>
          <p:cNvPr id="247" name="Google Shape;247;p28"/>
          <p:cNvPicPr preferRelativeResize="0"/>
          <p:nvPr/>
        </p:nvPicPr>
        <p:blipFill>
          <a:blip r:embed="rId5">
            <a:alphaModFix/>
          </a:blip>
          <a:stretch>
            <a:fillRect/>
          </a:stretch>
        </p:blipFill>
        <p:spPr>
          <a:xfrm>
            <a:off x="3582076" y="1816549"/>
            <a:ext cx="418403" cy="418425"/>
          </a:xfrm>
          <a:prstGeom prst="rect">
            <a:avLst/>
          </a:prstGeom>
          <a:noFill/>
          <a:ln>
            <a:noFill/>
          </a:ln>
        </p:spPr>
      </p:pic>
      <p:pic>
        <p:nvPicPr>
          <p:cNvPr id="248" name="Google Shape;248;p28"/>
          <p:cNvPicPr preferRelativeResize="0"/>
          <p:nvPr/>
        </p:nvPicPr>
        <p:blipFill>
          <a:blip r:embed="rId6">
            <a:alphaModFix/>
          </a:blip>
          <a:stretch>
            <a:fillRect/>
          </a:stretch>
        </p:blipFill>
        <p:spPr>
          <a:xfrm>
            <a:off x="5264615" y="1816552"/>
            <a:ext cx="418400" cy="418400"/>
          </a:xfrm>
          <a:prstGeom prst="rect">
            <a:avLst/>
          </a:prstGeom>
          <a:noFill/>
          <a:ln>
            <a:noFill/>
          </a:ln>
        </p:spPr>
      </p:pic>
      <p:pic>
        <p:nvPicPr>
          <p:cNvPr id="249" name="Google Shape;249;p28"/>
          <p:cNvPicPr preferRelativeResize="0"/>
          <p:nvPr/>
        </p:nvPicPr>
        <p:blipFill>
          <a:blip r:embed="rId7">
            <a:alphaModFix/>
          </a:blip>
          <a:stretch>
            <a:fillRect/>
          </a:stretch>
        </p:blipFill>
        <p:spPr>
          <a:xfrm>
            <a:off x="6959523" y="1822900"/>
            <a:ext cx="406050" cy="418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9"/>
          <p:cNvSpPr txBox="1"/>
          <p:nvPr>
            <p:ph type="title"/>
          </p:nvPr>
        </p:nvSpPr>
        <p:spPr>
          <a:xfrm>
            <a:off x="475375" y="415900"/>
            <a:ext cx="6124800" cy="7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E</a:t>
            </a:r>
            <a:r>
              <a:rPr lang="zh-CN"/>
              <a:t>ntraînement de modèles</a:t>
            </a:r>
            <a:endParaRPr/>
          </a:p>
        </p:txBody>
      </p:sp>
      <p:pic>
        <p:nvPicPr>
          <p:cNvPr id="255" name="Google Shape;255;p29"/>
          <p:cNvPicPr preferRelativeResize="0"/>
          <p:nvPr/>
        </p:nvPicPr>
        <p:blipFill>
          <a:blip r:embed="rId3">
            <a:alphaModFix/>
          </a:blip>
          <a:stretch>
            <a:fillRect/>
          </a:stretch>
        </p:blipFill>
        <p:spPr>
          <a:xfrm>
            <a:off x="2742913" y="1151500"/>
            <a:ext cx="3658175" cy="3466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0"/>
          <p:cNvSpPr txBox="1"/>
          <p:nvPr>
            <p:ph type="title"/>
          </p:nvPr>
        </p:nvSpPr>
        <p:spPr>
          <a:xfrm>
            <a:off x="475375" y="415900"/>
            <a:ext cx="6124800" cy="7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Entraînement de modèles</a:t>
            </a:r>
            <a:endParaRPr/>
          </a:p>
        </p:txBody>
      </p:sp>
      <p:pic>
        <p:nvPicPr>
          <p:cNvPr id="261" name="Google Shape;261;p30"/>
          <p:cNvPicPr preferRelativeResize="0"/>
          <p:nvPr/>
        </p:nvPicPr>
        <p:blipFill>
          <a:blip r:embed="rId3">
            <a:alphaModFix/>
          </a:blip>
          <a:stretch>
            <a:fillRect/>
          </a:stretch>
        </p:blipFill>
        <p:spPr>
          <a:xfrm>
            <a:off x="822225" y="1220900"/>
            <a:ext cx="4287749" cy="1350850"/>
          </a:xfrm>
          <a:prstGeom prst="rect">
            <a:avLst/>
          </a:prstGeom>
          <a:noFill/>
          <a:ln>
            <a:noFill/>
          </a:ln>
        </p:spPr>
      </p:pic>
      <p:sp>
        <p:nvSpPr>
          <p:cNvPr id="262" name="Google Shape;262;p30"/>
          <p:cNvSpPr txBox="1"/>
          <p:nvPr/>
        </p:nvSpPr>
        <p:spPr>
          <a:xfrm>
            <a:off x="5475100" y="1117525"/>
            <a:ext cx="2758800" cy="1557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zh-CN">
                <a:latin typeface="Calibri"/>
                <a:ea typeface="Calibri"/>
                <a:cs typeface="Calibri"/>
                <a:sym typeface="Calibri"/>
              </a:rPr>
              <a:t>Top 3:</a:t>
            </a:r>
            <a:endParaRPr>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AutoNum type="arabicPeriod"/>
            </a:pPr>
            <a:r>
              <a:rPr lang="zh-CN">
                <a:latin typeface="Calibri"/>
                <a:ea typeface="Calibri"/>
                <a:cs typeface="Calibri"/>
                <a:sym typeface="Calibri"/>
              </a:rPr>
              <a:t>XGBClassifier</a:t>
            </a:r>
            <a:endParaRPr>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AutoNum type="arabicPeriod"/>
            </a:pPr>
            <a:r>
              <a:rPr lang="zh-CN">
                <a:latin typeface="Calibri"/>
                <a:ea typeface="Calibri"/>
                <a:cs typeface="Calibri"/>
                <a:sym typeface="Calibri"/>
              </a:rPr>
              <a:t>GradientBoostingClassifier</a:t>
            </a:r>
            <a:endParaRPr>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AutoNum type="arabicPeriod"/>
            </a:pPr>
            <a:r>
              <a:rPr lang="zh-CN">
                <a:latin typeface="Calibri"/>
                <a:ea typeface="Calibri"/>
                <a:cs typeface="Calibri"/>
                <a:sym typeface="Calibri"/>
              </a:rPr>
              <a:t>RandomForestClassifier</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63" name="Google Shape;263;p30"/>
          <p:cNvSpPr/>
          <p:nvPr/>
        </p:nvSpPr>
        <p:spPr>
          <a:xfrm>
            <a:off x="2264100" y="2768250"/>
            <a:ext cx="1404000" cy="406200"/>
          </a:xfrm>
          <a:prstGeom prst="down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pic>
        <p:nvPicPr>
          <p:cNvPr id="264" name="Google Shape;264;p30"/>
          <p:cNvPicPr preferRelativeResize="0"/>
          <p:nvPr/>
        </p:nvPicPr>
        <p:blipFill>
          <a:blip r:embed="rId4">
            <a:alphaModFix/>
          </a:blip>
          <a:stretch>
            <a:fillRect/>
          </a:stretch>
        </p:blipFill>
        <p:spPr>
          <a:xfrm>
            <a:off x="862118" y="3370950"/>
            <a:ext cx="4207968" cy="1350850"/>
          </a:xfrm>
          <a:prstGeom prst="rect">
            <a:avLst/>
          </a:prstGeom>
          <a:noFill/>
          <a:ln>
            <a:noFill/>
          </a:ln>
        </p:spPr>
      </p:pic>
      <p:sp>
        <p:nvSpPr>
          <p:cNvPr id="265" name="Google Shape;265;p30"/>
          <p:cNvSpPr txBox="1"/>
          <p:nvPr/>
        </p:nvSpPr>
        <p:spPr>
          <a:xfrm>
            <a:off x="3668100" y="2768250"/>
            <a:ext cx="2457300" cy="3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100">
                <a:latin typeface="Calibri"/>
                <a:ea typeface="Calibri"/>
                <a:cs typeface="Calibri"/>
                <a:sym typeface="Calibri"/>
              </a:rPr>
              <a:t>Dataset Standardized before training</a:t>
            </a:r>
            <a:endParaRPr b="1" sz="1100">
              <a:latin typeface="Calibri"/>
              <a:ea typeface="Calibri"/>
              <a:cs typeface="Calibri"/>
              <a:sym typeface="Calibri"/>
            </a:endParaRPr>
          </a:p>
        </p:txBody>
      </p:sp>
      <p:sp>
        <p:nvSpPr>
          <p:cNvPr id="266" name="Google Shape;266;p30"/>
          <p:cNvSpPr txBox="1"/>
          <p:nvPr/>
        </p:nvSpPr>
        <p:spPr>
          <a:xfrm>
            <a:off x="5291650" y="3733325"/>
            <a:ext cx="36219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Calibri"/>
                <a:ea typeface="Calibri"/>
                <a:cs typeface="Calibri"/>
                <a:sym typeface="Calibri"/>
              </a:rPr>
              <a:t>Standardization doesn’t much improve our models except for LogisticRegression Model</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1"/>
          <p:cNvSpPr txBox="1"/>
          <p:nvPr>
            <p:ph type="title"/>
          </p:nvPr>
        </p:nvSpPr>
        <p:spPr>
          <a:xfrm>
            <a:off x="475375" y="415900"/>
            <a:ext cx="6124800" cy="7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Importance des caractéristiques</a:t>
            </a:r>
            <a:endParaRPr/>
          </a:p>
        </p:txBody>
      </p:sp>
      <p:pic>
        <p:nvPicPr>
          <p:cNvPr id="272" name="Google Shape;272;p31"/>
          <p:cNvPicPr preferRelativeResize="0"/>
          <p:nvPr/>
        </p:nvPicPr>
        <p:blipFill>
          <a:blip r:embed="rId3">
            <a:alphaModFix/>
          </a:blip>
          <a:stretch>
            <a:fillRect/>
          </a:stretch>
        </p:blipFill>
        <p:spPr>
          <a:xfrm>
            <a:off x="375950" y="1578988"/>
            <a:ext cx="2659375" cy="1985501"/>
          </a:xfrm>
          <a:prstGeom prst="rect">
            <a:avLst/>
          </a:prstGeom>
          <a:noFill/>
          <a:ln>
            <a:noFill/>
          </a:ln>
        </p:spPr>
      </p:pic>
      <p:pic>
        <p:nvPicPr>
          <p:cNvPr id="273" name="Google Shape;273;p31"/>
          <p:cNvPicPr preferRelativeResize="0"/>
          <p:nvPr/>
        </p:nvPicPr>
        <p:blipFill>
          <a:blip r:embed="rId4">
            <a:alphaModFix/>
          </a:blip>
          <a:stretch>
            <a:fillRect/>
          </a:stretch>
        </p:blipFill>
        <p:spPr>
          <a:xfrm>
            <a:off x="3264250" y="1578988"/>
            <a:ext cx="2669304" cy="1985525"/>
          </a:xfrm>
          <a:prstGeom prst="rect">
            <a:avLst/>
          </a:prstGeom>
          <a:noFill/>
          <a:ln>
            <a:noFill/>
          </a:ln>
        </p:spPr>
      </p:pic>
      <p:pic>
        <p:nvPicPr>
          <p:cNvPr id="274" name="Google Shape;274;p31"/>
          <p:cNvPicPr preferRelativeResize="0"/>
          <p:nvPr/>
        </p:nvPicPr>
        <p:blipFill>
          <a:blip r:embed="rId5">
            <a:alphaModFix/>
          </a:blip>
          <a:stretch>
            <a:fillRect/>
          </a:stretch>
        </p:blipFill>
        <p:spPr>
          <a:xfrm>
            <a:off x="6128850" y="1578998"/>
            <a:ext cx="2659375" cy="1985516"/>
          </a:xfrm>
          <a:prstGeom prst="rect">
            <a:avLst/>
          </a:prstGeom>
          <a:noFill/>
          <a:ln>
            <a:noFill/>
          </a:ln>
        </p:spPr>
      </p:pic>
      <p:sp>
        <p:nvSpPr>
          <p:cNvPr id="275" name="Google Shape;275;p31"/>
          <p:cNvSpPr txBox="1"/>
          <p:nvPr/>
        </p:nvSpPr>
        <p:spPr>
          <a:xfrm>
            <a:off x="2528100" y="1048875"/>
            <a:ext cx="4087800" cy="3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a:latin typeface="Calibri"/>
                <a:ea typeface="Calibri"/>
                <a:cs typeface="Calibri"/>
                <a:sym typeface="Calibri"/>
              </a:rPr>
              <a:t>Top 40 important features for the top 3 models</a:t>
            </a:r>
            <a:endParaRPr b="1">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a:t>
            </a:r>
            <a:r>
              <a:rPr lang="zh-CN"/>
              <a:t>lan</a:t>
            </a:r>
            <a:endParaRPr/>
          </a:p>
        </p:txBody>
      </p:sp>
      <p:sp>
        <p:nvSpPr>
          <p:cNvPr id="136" name="Google Shape;136;p14"/>
          <p:cNvSpPr txBox="1"/>
          <p:nvPr>
            <p:ph idx="1" type="body"/>
          </p:nvPr>
        </p:nvSpPr>
        <p:spPr>
          <a:xfrm>
            <a:off x="427200" y="1486800"/>
            <a:ext cx="3686100" cy="288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1150" lvl="0" marL="457200" rtl="0" algn="l">
              <a:spcBef>
                <a:spcPts val="1600"/>
              </a:spcBef>
              <a:spcAft>
                <a:spcPts val="0"/>
              </a:spcAft>
              <a:buSzPts val="1300"/>
              <a:buAutoNum type="arabicPeriod"/>
            </a:pPr>
            <a:r>
              <a:rPr b="1" lang="zh-CN"/>
              <a:t>Collecte et transmission de données sur HDFS local</a:t>
            </a:r>
            <a:endParaRPr b="1"/>
          </a:p>
          <a:p>
            <a:pPr indent="0" lvl="0" marL="457200" rtl="0" algn="l">
              <a:spcBef>
                <a:spcPts val="1600"/>
              </a:spcBef>
              <a:spcAft>
                <a:spcPts val="0"/>
              </a:spcAft>
              <a:buNone/>
            </a:pPr>
            <a:r>
              <a:t/>
            </a:r>
            <a:endParaRPr/>
          </a:p>
          <a:p>
            <a:pPr indent="-311150" lvl="0" marL="457200" rtl="0" algn="l">
              <a:spcBef>
                <a:spcPts val="1600"/>
              </a:spcBef>
              <a:spcAft>
                <a:spcPts val="0"/>
              </a:spcAft>
              <a:buSzPts val="1300"/>
              <a:buAutoNum type="arabicPeriod"/>
            </a:pPr>
            <a:r>
              <a:rPr b="1" lang="zh-CN"/>
              <a:t>Traitement de données sur le serveur Cloud</a:t>
            </a:r>
            <a:endParaRPr b="1"/>
          </a:p>
          <a:p>
            <a:pPr indent="0" lvl="0" marL="457200" rtl="0" algn="l">
              <a:spcBef>
                <a:spcPts val="1600"/>
              </a:spcBef>
              <a:spcAft>
                <a:spcPts val="0"/>
              </a:spcAft>
              <a:buNone/>
            </a:pPr>
            <a:r>
              <a:t/>
            </a:r>
            <a:endParaRPr b="1"/>
          </a:p>
          <a:p>
            <a:pPr indent="-311150" lvl="0" marL="457200" rtl="0" algn="l">
              <a:spcBef>
                <a:spcPts val="1600"/>
              </a:spcBef>
              <a:spcAft>
                <a:spcPts val="0"/>
              </a:spcAft>
              <a:buSzPts val="1300"/>
              <a:buAutoNum type="arabicPeriod"/>
            </a:pPr>
            <a:r>
              <a:rPr b="1" lang="zh-CN"/>
              <a:t>Stockage de données dans NoSQL local</a:t>
            </a:r>
            <a:endParaRPr b="1"/>
          </a:p>
        </p:txBody>
      </p:sp>
      <p:pic>
        <p:nvPicPr>
          <p:cNvPr id="137" name="Google Shape;137;p14"/>
          <p:cNvPicPr preferRelativeResize="0"/>
          <p:nvPr/>
        </p:nvPicPr>
        <p:blipFill>
          <a:blip r:embed="rId3">
            <a:alphaModFix/>
          </a:blip>
          <a:stretch>
            <a:fillRect/>
          </a:stretch>
        </p:blipFill>
        <p:spPr>
          <a:xfrm>
            <a:off x="4786450" y="571225"/>
            <a:ext cx="2687751" cy="1135700"/>
          </a:xfrm>
          <a:prstGeom prst="rect">
            <a:avLst/>
          </a:prstGeom>
          <a:noFill/>
          <a:ln>
            <a:noFill/>
          </a:ln>
        </p:spPr>
      </p:pic>
      <p:pic>
        <p:nvPicPr>
          <p:cNvPr id="138" name="Google Shape;138;p14"/>
          <p:cNvPicPr preferRelativeResize="0"/>
          <p:nvPr/>
        </p:nvPicPr>
        <p:blipFill>
          <a:blip r:embed="rId4">
            <a:alphaModFix/>
          </a:blip>
          <a:stretch>
            <a:fillRect/>
          </a:stretch>
        </p:blipFill>
        <p:spPr>
          <a:xfrm>
            <a:off x="4786450" y="1919275"/>
            <a:ext cx="2749100" cy="1276452"/>
          </a:xfrm>
          <a:prstGeom prst="rect">
            <a:avLst/>
          </a:prstGeom>
          <a:noFill/>
          <a:ln>
            <a:noFill/>
          </a:ln>
        </p:spPr>
      </p:pic>
      <p:pic>
        <p:nvPicPr>
          <p:cNvPr id="139" name="Google Shape;139;p14"/>
          <p:cNvPicPr preferRelativeResize="0"/>
          <p:nvPr/>
        </p:nvPicPr>
        <p:blipFill>
          <a:blip r:embed="rId5">
            <a:alphaModFix/>
          </a:blip>
          <a:stretch>
            <a:fillRect/>
          </a:stretch>
        </p:blipFill>
        <p:spPr>
          <a:xfrm>
            <a:off x="4738338" y="3314800"/>
            <a:ext cx="2845326" cy="1192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2"/>
          <p:cNvSpPr txBox="1"/>
          <p:nvPr>
            <p:ph type="title"/>
          </p:nvPr>
        </p:nvSpPr>
        <p:spPr>
          <a:xfrm>
            <a:off x="475375" y="415900"/>
            <a:ext cx="6124800" cy="7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Entraînement de modèles</a:t>
            </a:r>
            <a:endParaRPr/>
          </a:p>
          <a:p>
            <a:pPr indent="0" lvl="0" marL="0" rtl="0" algn="l">
              <a:spcBef>
                <a:spcPts val="0"/>
              </a:spcBef>
              <a:spcAft>
                <a:spcPts val="0"/>
              </a:spcAft>
              <a:buNone/>
            </a:pPr>
            <a:r>
              <a:t/>
            </a:r>
            <a:endParaRPr/>
          </a:p>
        </p:txBody>
      </p:sp>
      <p:pic>
        <p:nvPicPr>
          <p:cNvPr id="281" name="Google Shape;281;p32"/>
          <p:cNvPicPr preferRelativeResize="0"/>
          <p:nvPr/>
        </p:nvPicPr>
        <p:blipFill>
          <a:blip r:embed="rId3">
            <a:alphaModFix/>
          </a:blip>
          <a:stretch>
            <a:fillRect/>
          </a:stretch>
        </p:blipFill>
        <p:spPr>
          <a:xfrm>
            <a:off x="818050" y="1203050"/>
            <a:ext cx="4529450" cy="1452725"/>
          </a:xfrm>
          <a:prstGeom prst="rect">
            <a:avLst/>
          </a:prstGeom>
          <a:noFill/>
          <a:ln>
            <a:noFill/>
          </a:ln>
        </p:spPr>
      </p:pic>
      <p:pic>
        <p:nvPicPr>
          <p:cNvPr id="282" name="Google Shape;282;p32"/>
          <p:cNvPicPr preferRelativeResize="0"/>
          <p:nvPr/>
        </p:nvPicPr>
        <p:blipFill>
          <a:blip r:embed="rId4">
            <a:alphaModFix/>
          </a:blip>
          <a:stretch>
            <a:fillRect/>
          </a:stretch>
        </p:blipFill>
        <p:spPr>
          <a:xfrm>
            <a:off x="818050" y="3033830"/>
            <a:ext cx="4529450" cy="1433370"/>
          </a:xfrm>
          <a:prstGeom prst="rect">
            <a:avLst/>
          </a:prstGeom>
          <a:noFill/>
          <a:ln>
            <a:noFill/>
          </a:ln>
        </p:spPr>
      </p:pic>
      <p:sp>
        <p:nvSpPr>
          <p:cNvPr id="283" name="Google Shape;283;p32"/>
          <p:cNvSpPr txBox="1"/>
          <p:nvPr/>
        </p:nvSpPr>
        <p:spPr>
          <a:xfrm>
            <a:off x="5347500" y="1457175"/>
            <a:ext cx="3487200" cy="29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Calibri"/>
                <a:ea typeface="Calibri"/>
                <a:cs typeface="Calibri"/>
                <a:sym typeface="Calibri"/>
              </a:rPr>
              <a:t>Train the models with Intersection/Union of those important features.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zh-CN">
                <a:latin typeface="Calibri"/>
                <a:ea typeface="Calibri"/>
                <a:cs typeface="Calibri"/>
                <a:sym typeface="Calibri"/>
              </a:rPr>
              <a:t>With union of the most important features we got from the top 3 models we could get almost the same accuracy compared to when we were using “all” the features.</a:t>
            </a:r>
            <a:endParaRPr>
              <a:latin typeface="Calibri"/>
              <a:ea typeface="Calibri"/>
              <a:cs typeface="Calibri"/>
              <a:sym typeface="Calibri"/>
            </a:endParaRPr>
          </a:p>
        </p:txBody>
      </p:sp>
      <p:sp>
        <p:nvSpPr>
          <p:cNvPr id="284" name="Google Shape;284;p32"/>
          <p:cNvSpPr txBox="1"/>
          <p:nvPr/>
        </p:nvSpPr>
        <p:spPr>
          <a:xfrm>
            <a:off x="2511175" y="920150"/>
            <a:ext cx="15282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Calibri"/>
                <a:ea typeface="Calibri"/>
                <a:cs typeface="Calibri"/>
                <a:sym typeface="Calibri"/>
              </a:rPr>
              <a:t>Intersection</a:t>
            </a:r>
            <a:endParaRPr>
              <a:latin typeface="Calibri"/>
              <a:ea typeface="Calibri"/>
              <a:cs typeface="Calibri"/>
              <a:sym typeface="Calibri"/>
            </a:endParaRPr>
          </a:p>
        </p:txBody>
      </p:sp>
      <p:sp>
        <p:nvSpPr>
          <p:cNvPr id="285" name="Google Shape;285;p32"/>
          <p:cNvSpPr txBox="1"/>
          <p:nvPr/>
        </p:nvSpPr>
        <p:spPr>
          <a:xfrm>
            <a:off x="2709850" y="2658800"/>
            <a:ext cx="638100" cy="28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zh-CN">
                <a:latin typeface="Calibri"/>
                <a:ea typeface="Calibri"/>
                <a:cs typeface="Calibri"/>
                <a:sym typeface="Calibri"/>
              </a:rPr>
              <a:t>Union</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3"/>
          <p:cNvSpPr txBox="1"/>
          <p:nvPr>
            <p:ph type="title"/>
          </p:nvPr>
        </p:nvSpPr>
        <p:spPr>
          <a:xfrm>
            <a:off x="475375" y="415900"/>
            <a:ext cx="6124800" cy="7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a:t>
            </a:r>
            <a:r>
              <a:rPr lang="zh-CN"/>
              <a:t>vec un angle différent..</a:t>
            </a:r>
            <a:endParaRPr/>
          </a:p>
        </p:txBody>
      </p:sp>
      <p:pic>
        <p:nvPicPr>
          <p:cNvPr id="291" name="Google Shape;291;p33"/>
          <p:cNvPicPr preferRelativeResize="0"/>
          <p:nvPr/>
        </p:nvPicPr>
        <p:blipFill>
          <a:blip r:embed="rId3">
            <a:alphaModFix/>
          </a:blip>
          <a:stretch>
            <a:fillRect/>
          </a:stretch>
        </p:blipFill>
        <p:spPr>
          <a:xfrm>
            <a:off x="4875200" y="1843350"/>
            <a:ext cx="3819525" cy="2657475"/>
          </a:xfrm>
          <a:prstGeom prst="rect">
            <a:avLst/>
          </a:prstGeom>
          <a:noFill/>
          <a:ln>
            <a:noFill/>
          </a:ln>
        </p:spPr>
      </p:pic>
      <p:pic>
        <p:nvPicPr>
          <p:cNvPr id="292" name="Google Shape;292;p33"/>
          <p:cNvPicPr preferRelativeResize="0"/>
          <p:nvPr/>
        </p:nvPicPr>
        <p:blipFill>
          <a:blip r:embed="rId4">
            <a:alphaModFix/>
          </a:blip>
          <a:stretch>
            <a:fillRect/>
          </a:stretch>
        </p:blipFill>
        <p:spPr>
          <a:xfrm>
            <a:off x="360350" y="1848100"/>
            <a:ext cx="3819525" cy="2647950"/>
          </a:xfrm>
          <a:prstGeom prst="rect">
            <a:avLst/>
          </a:prstGeom>
          <a:noFill/>
          <a:ln>
            <a:noFill/>
          </a:ln>
        </p:spPr>
      </p:pic>
      <p:sp>
        <p:nvSpPr>
          <p:cNvPr id="293" name="Google Shape;293;p33"/>
          <p:cNvSpPr/>
          <p:nvPr/>
        </p:nvSpPr>
        <p:spPr>
          <a:xfrm>
            <a:off x="4391400" y="2925938"/>
            <a:ext cx="361200" cy="492300"/>
          </a:xfrm>
          <a:prstGeom prst="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94" name="Google Shape;294;p33"/>
          <p:cNvGraphicFramePr/>
          <p:nvPr/>
        </p:nvGraphicFramePr>
        <p:xfrm>
          <a:off x="6376850" y="503400"/>
          <a:ext cx="3000000" cy="3000000"/>
        </p:xfrm>
        <a:graphic>
          <a:graphicData uri="http://schemas.openxmlformats.org/drawingml/2006/table">
            <a:tbl>
              <a:tblPr>
                <a:noFill/>
                <a:tableStyleId>{4FD1F4BB-6B05-437D-AA87-2CBA9E1961C7}</a:tableStyleId>
              </a:tblPr>
              <a:tblGrid>
                <a:gridCol w="1000450"/>
                <a:gridCol w="1000450"/>
              </a:tblGrid>
              <a:tr h="354300">
                <a:tc>
                  <a:txBody>
                    <a:bodyPr/>
                    <a:lstStyle/>
                    <a:p>
                      <a:pPr indent="0" lvl="0" marL="0" rtl="0" algn="ctr">
                        <a:spcBef>
                          <a:spcPts val="0"/>
                        </a:spcBef>
                        <a:spcAft>
                          <a:spcPts val="0"/>
                        </a:spcAft>
                        <a:buNone/>
                      </a:pPr>
                      <a:r>
                        <a:rPr lang="zh-CN" sz="1200"/>
                        <a:t>Response</a:t>
                      </a:r>
                      <a:endParaRPr sz="1200"/>
                    </a:p>
                  </a:txBody>
                  <a:tcPr marT="91425" marB="91425" marR="91425" marL="91425"/>
                </a:tc>
                <a:tc>
                  <a:txBody>
                    <a:bodyPr/>
                    <a:lstStyle/>
                    <a:p>
                      <a:pPr indent="0" lvl="0" marL="0" rtl="0" algn="ctr">
                        <a:spcBef>
                          <a:spcPts val="0"/>
                        </a:spcBef>
                        <a:spcAft>
                          <a:spcPts val="0"/>
                        </a:spcAft>
                        <a:buNone/>
                      </a:pPr>
                      <a:r>
                        <a:rPr lang="zh-CN" sz="1200"/>
                        <a:t>Risky?</a:t>
                      </a:r>
                      <a:endParaRPr sz="1200"/>
                    </a:p>
                  </a:txBody>
                  <a:tcPr marT="91425" marB="91425" marR="91425" marL="91425"/>
                </a:tc>
              </a:tr>
              <a:tr h="354300">
                <a:tc>
                  <a:txBody>
                    <a:bodyPr/>
                    <a:lstStyle/>
                    <a:p>
                      <a:pPr indent="0" lvl="0" marL="0" rtl="0" algn="ctr">
                        <a:spcBef>
                          <a:spcPts val="0"/>
                        </a:spcBef>
                        <a:spcAft>
                          <a:spcPts val="0"/>
                        </a:spcAft>
                        <a:buNone/>
                      </a:pPr>
                      <a:r>
                        <a:rPr b="1" lang="zh-CN" sz="1000"/>
                        <a:t>1,2,3,4,5</a:t>
                      </a:r>
                      <a:endParaRPr b="1" sz="1000"/>
                    </a:p>
                  </a:txBody>
                  <a:tcPr marT="91425" marB="91425" marR="91425" marL="91425"/>
                </a:tc>
                <a:tc>
                  <a:txBody>
                    <a:bodyPr/>
                    <a:lstStyle/>
                    <a:p>
                      <a:pPr indent="0" lvl="0" marL="0" rtl="0" algn="ctr">
                        <a:spcBef>
                          <a:spcPts val="0"/>
                        </a:spcBef>
                        <a:spcAft>
                          <a:spcPts val="0"/>
                        </a:spcAft>
                        <a:buNone/>
                      </a:pPr>
                      <a:r>
                        <a:rPr b="1" lang="zh-CN" sz="1000"/>
                        <a:t>0</a:t>
                      </a:r>
                      <a:endParaRPr b="1" sz="1000"/>
                    </a:p>
                  </a:txBody>
                  <a:tcPr marT="91425" marB="91425" marR="91425" marL="91425"/>
                </a:tc>
              </a:tr>
              <a:tr h="354300">
                <a:tc>
                  <a:txBody>
                    <a:bodyPr/>
                    <a:lstStyle/>
                    <a:p>
                      <a:pPr indent="0" lvl="0" marL="0" rtl="0" algn="ctr">
                        <a:spcBef>
                          <a:spcPts val="0"/>
                        </a:spcBef>
                        <a:spcAft>
                          <a:spcPts val="0"/>
                        </a:spcAft>
                        <a:buNone/>
                      </a:pPr>
                      <a:r>
                        <a:rPr b="1" lang="zh-CN" sz="1000"/>
                        <a:t>6,</a:t>
                      </a:r>
                      <a:r>
                        <a:rPr b="1" lang="zh-CN" sz="1000"/>
                        <a:t>7,8</a:t>
                      </a:r>
                      <a:endParaRPr b="1" sz="1000"/>
                    </a:p>
                  </a:txBody>
                  <a:tcPr marT="91425" marB="91425" marR="91425" marL="91425"/>
                </a:tc>
                <a:tc>
                  <a:txBody>
                    <a:bodyPr/>
                    <a:lstStyle/>
                    <a:p>
                      <a:pPr indent="0" lvl="0" marL="0" rtl="0" algn="ctr">
                        <a:spcBef>
                          <a:spcPts val="0"/>
                        </a:spcBef>
                        <a:spcAft>
                          <a:spcPts val="0"/>
                        </a:spcAft>
                        <a:buNone/>
                      </a:pPr>
                      <a:r>
                        <a:rPr b="1" lang="zh-CN" sz="1000"/>
                        <a:t>1</a:t>
                      </a:r>
                      <a:endParaRPr b="1" sz="1000"/>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34"/>
          <p:cNvSpPr txBox="1"/>
          <p:nvPr>
            <p:ph type="title"/>
          </p:nvPr>
        </p:nvSpPr>
        <p:spPr>
          <a:xfrm>
            <a:off x="475375" y="415900"/>
            <a:ext cx="6124800" cy="7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Avec un angle différent..</a:t>
            </a:r>
            <a:endParaRPr/>
          </a:p>
        </p:txBody>
      </p:sp>
      <p:pic>
        <p:nvPicPr>
          <p:cNvPr id="300" name="Google Shape;300;p34"/>
          <p:cNvPicPr preferRelativeResize="0"/>
          <p:nvPr/>
        </p:nvPicPr>
        <p:blipFill>
          <a:blip r:embed="rId3">
            <a:alphaModFix/>
          </a:blip>
          <a:stretch>
            <a:fillRect/>
          </a:stretch>
        </p:blipFill>
        <p:spPr>
          <a:xfrm>
            <a:off x="392000" y="1381525"/>
            <a:ext cx="5866225" cy="2088250"/>
          </a:xfrm>
          <a:prstGeom prst="rect">
            <a:avLst/>
          </a:prstGeom>
          <a:noFill/>
          <a:ln>
            <a:noFill/>
          </a:ln>
        </p:spPr>
      </p:pic>
      <p:sp>
        <p:nvSpPr>
          <p:cNvPr id="301" name="Google Shape;301;p34"/>
          <p:cNvSpPr txBox="1"/>
          <p:nvPr/>
        </p:nvSpPr>
        <p:spPr>
          <a:xfrm>
            <a:off x="6069375" y="1381525"/>
            <a:ext cx="2758800" cy="1557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zh-CN">
                <a:latin typeface="Calibri"/>
                <a:ea typeface="Calibri"/>
                <a:cs typeface="Calibri"/>
                <a:sym typeface="Calibri"/>
              </a:rPr>
              <a:t>Top 3:</a:t>
            </a:r>
            <a:endParaRPr>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AutoNum type="arabicPeriod"/>
            </a:pPr>
            <a:r>
              <a:rPr lang="zh-CN">
                <a:latin typeface="Calibri"/>
                <a:ea typeface="Calibri"/>
                <a:cs typeface="Calibri"/>
                <a:sym typeface="Calibri"/>
              </a:rPr>
              <a:t>XGBClassifier</a:t>
            </a:r>
            <a:endParaRPr>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AutoNum type="arabicPeriod"/>
            </a:pPr>
            <a:r>
              <a:rPr lang="zh-CN">
                <a:latin typeface="Calibri"/>
                <a:ea typeface="Calibri"/>
                <a:cs typeface="Calibri"/>
                <a:sym typeface="Calibri"/>
              </a:rPr>
              <a:t>GradientBoostingClassifier</a:t>
            </a:r>
            <a:endParaRPr>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AutoNum type="arabicPeriod"/>
            </a:pPr>
            <a:r>
              <a:rPr lang="zh-CN">
                <a:latin typeface="Calibri"/>
                <a:ea typeface="Calibri"/>
                <a:cs typeface="Calibri"/>
                <a:sym typeface="Calibri"/>
              </a:rPr>
              <a:t>RandomForestClassifier</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35"/>
          <p:cNvSpPr txBox="1"/>
          <p:nvPr>
            <p:ph type="title"/>
          </p:nvPr>
        </p:nvSpPr>
        <p:spPr>
          <a:xfrm>
            <a:off x="475375" y="415900"/>
            <a:ext cx="6124800" cy="7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K-Fold Cross Validation (k=10)</a:t>
            </a:r>
            <a:endParaRPr/>
          </a:p>
        </p:txBody>
      </p:sp>
      <p:pic>
        <p:nvPicPr>
          <p:cNvPr id="307" name="Google Shape;307;p35"/>
          <p:cNvPicPr preferRelativeResize="0"/>
          <p:nvPr/>
        </p:nvPicPr>
        <p:blipFill>
          <a:blip r:embed="rId3">
            <a:alphaModFix/>
          </a:blip>
          <a:stretch>
            <a:fillRect/>
          </a:stretch>
        </p:blipFill>
        <p:spPr>
          <a:xfrm>
            <a:off x="523300" y="1247775"/>
            <a:ext cx="3124200" cy="1323975"/>
          </a:xfrm>
          <a:prstGeom prst="rect">
            <a:avLst/>
          </a:prstGeom>
          <a:noFill/>
          <a:ln>
            <a:noFill/>
          </a:ln>
        </p:spPr>
      </p:pic>
      <p:pic>
        <p:nvPicPr>
          <p:cNvPr id="308" name="Google Shape;308;p35"/>
          <p:cNvPicPr preferRelativeResize="0"/>
          <p:nvPr/>
        </p:nvPicPr>
        <p:blipFill>
          <a:blip r:embed="rId4">
            <a:alphaModFix/>
          </a:blip>
          <a:stretch>
            <a:fillRect/>
          </a:stretch>
        </p:blipFill>
        <p:spPr>
          <a:xfrm>
            <a:off x="551950" y="2734275"/>
            <a:ext cx="3066899" cy="1762776"/>
          </a:xfrm>
          <a:prstGeom prst="rect">
            <a:avLst/>
          </a:prstGeom>
          <a:noFill/>
          <a:ln>
            <a:noFill/>
          </a:ln>
        </p:spPr>
      </p:pic>
      <p:pic>
        <p:nvPicPr>
          <p:cNvPr id="309" name="Google Shape;309;p35"/>
          <p:cNvPicPr preferRelativeResize="0"/>
          <p:nvPr/>
        </p:nvPicPr>
        <p:blipFill>
          <a:blip r:embed="rId5">
            <a:alphaModFix/>
          </a:blip>
          <a:stretch>
            <a:fillRect/>
          </a:stretch>
        </p:blipFill>
        <p:spPr>
          <a:xfrm>
            <a:off x="3733775" y="1581825"/>
            <a:ext cx="5191699" cy="269332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6"/>
          <p:cNvSpPr txBox="1"/>
          <p:nvPr>
            <p:ph type="title"/>
          </p:nvPr>
        </p:nvSpPr>
        <p:spPr>
          <a:xfrm>
            <a:off x="475375" y="415900"/>
            <a:ext cx="6124800" cy="7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Confusion Matrix</a:t>
            </a:r>
            <a:endParaRPr/>
          </a:p>
        </p:txBody>
      </p:sp>
      <p:pic>
        <p:nvPicPr>
          <p:cNvPr id="315" name="Google Shape;315;p36"/>
          <p:cNvPicPr preferRelativeResize="0"/>
          <p:nvPr/>
        </p:nvPicPr>
        <p:blipFill>
          <a:blip r:embed="rId3">
            <a:alphaModFix/>
          </a:blip>
          <a:stretch>
            <a:fillRect/>
          </a:stretch>
        </p:blipFill>
        <p:spPr>
          <a:xfrm>
            <a:off x="475375" y="1476425"/>
            <a:ext cx="8382000" cy="2514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37"/>
          <p:cNvSpPr txBox="1"/>
          <p:nvPr>
            <p:ph type="title"/>
          </p:nvPr>
        </p:nvSpPr>
        <p:spPr>
          <a:xfrm>
            <a:off x="475375" y="415900"/>
            <a:ext cx="6124800" cy="7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Nos propositions</a:t>
            </a:r>
            <a:endParaRPr/>
          </a:p>
        </p:txBody>
      </p:sp>
      <p:graphicFrame>
        <p:nvGraphicFramePr>
          <p:cNvPr id="321" name="Google Shape;321;p37"/>
          <p:cNvGraphicFramePr/>
          <p:nvPr/>
        </p:nvGraphicFramePr>
        <p:xfrm>
          <a:off x="678000" y="1555025"/>
          <a:ext cx="3000000" cy="3000000"/>
        </p:xfrm>
        <a:graphic>
          <a:graphicData uri="http://schemas.openxmlformats.org/drawingml/2006/table">
            <a:tbl>
              <a:tblPr>
                <a:noFill/>
                <a:tableStyleId>{4FD1F4BB-6B05-437D-AA87-2CBA9E1961C7}</a:tableStyleId>
              </a:tblPr>
              <a:tblGrid>
                <a:gridCol w="1206500"/>
                <a:gridCol w="1206500"/>
                <a:gridCol w="1206500"/>
                <a:gridCol w="1206500"/>
                <a:gridCol w="1206500"/>
                <a:gridCol w="1206500"/>
              </a:tblGrid>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zh-CN"/>
                        <a:t>Precision</a:t>
                      </a:r>
                      <a:endParaRPr/>
                    </a:p>
                  </a:txBody>
                  <a:tcPr marT="91425" marB="91425" marR="91425" marL="91425"/>
                </a:tc>
                <a:tc>
                  <a:txBody>
                    <a:bodyPr/>
                    <a:lstStyle/>
                    <a:p>
                      <a:pPr indent="0" lvl="0" marL="0" rtl="0" algn="ctr">
                        <a:spcBef>
                          <a:spcPts val="0"/>
                        </a:spcBef>
                        <a:spcAft>
                          <a:spcPts val="0"/>
                        </a:spcAft>
                        <a:buNone/>
                      </a:pPr>
                      <a:r>
                        <a:rPr lang="zh-CN"/>
                        <a:t>Recall</a:t>
                      </a:r>
                      <a:endParaRPr/>
                    </a:p>
                  </a:txBody>
                  <a:tcPr marT="91425" marB="91425" marR="91425" marL="91425"/>
                </a:tc>
                <a:tc>
                  <a:txBody>
                    <a:bodyPr/>
                    <a:lstStyle/>
                    <a:p>
                      <a:pPr indent="0" lvl="0" marL="0" rtl="0" algn="ctr">
                        <a:spcBef>
                          <a:spcPts val="0"/>
                        </a:spcBef>
                        <a:spcAft>
                          <a:spcPts val="0"/>
                        </a:spcAft>
                        <a:buNone/>
                      </a:pPr>
                      <a:r>
                        <a:rPr lang="zh-CN"/>
                        <a:t>Train_acc</a:t>
                      </a:r>
                      <a:endParaRPr/>
                    </a:p>
                  </a:txBody>
                  <a:tcPr marT="91425" marB="91425" marR="91425" marL="91425"/>
                </a:tc>
                <a:tc>
                  <a:txBody>
                    <a:bodyPr/>
                    <a:lstStyle/>
                    <a:p>
                      <a:pPr indent="0" lvl="0" marL="0" rtl="0" algn="ctr">
                        <a:spcBef>
                          <a:spcPts val="0"/>
                        </a:spcBef>
                        <a:spcAft>
                          <a:spcPts val="0"/>
                        </a:spcAft>
                        <a:buNone/>
                      </a:pPr>
                      <a:r>
                        <a:rPr lang="zh-CN"/>
                        <a:t>Test_acc</a:t>
                      </a:r>
                      <a:endParaRPr/>
                    </a:p>
                  </a:txBody>
                  <a:tcPr marT="91425" marB="91425" marR="91425" marL="91425"/>
                </a:tc>
                <a:tc>
                  <a:txBody>
                    <a:bodyPr/>
                    <a:lstStyle/>
                    <a:p>
                      <a:pPr indent="0" lvl="0" marL="0" rtl="0" algn="ctr">
                        <a:spcBef>
                          <a:spcPts val="0"/>
                        </a:spcBef>
                        <a:spcAft>
                          <a:spcPts val="0"/>
                        </a:spcAft>
                        <a:buNone/>
                      </a:pPr>
                      <a:r>
                        <a:rPr lang="zh-CN"/>
                        <a:t>F1_Score</a:t>
                      </a:r>
                      <a:endParaRPr/>
                    </a:p>
                  </a:txBody>
                  <a:tcPr marT="91425" marB="91425" marR="91425" marL="91425"/>
                </a:tc>
              </a:tr>
              <a:tr h="381000">
                <a:tc>
                  <a:txBody>
                    <a:bodyPr/>
                    <a:lstStyle/>
                    <a:p>
                      <a:pPr indent="0" lvl="0" marL="0" rtl="0" algn="ctr">
                        <a:spcBef>
                          <a:spcPts val="0"/>
                        </a:spcBef>
                        <a:spcAft>
                          <a:spcPts val="0"/>
                        </a:spcAft>
                        <a:buNone/>
                      </a:pPr>
                      <a:r>
                        <a:rPr lang="zh-CN"/>
                        <a:t>XgBoost</a:t>
                      </a:r>
                      <a:endParaRPr/>
                    </a:p>
                  </a:txBody>
                  <a:tcPr marT="91425" marB="91425" marR="91425" marL="91425"/>
                </a:tc>
                <a:tc>
                  <a:txBody>
                    <a:bodyPr/>
                    <a:lstStyle/>
                    <a:p>
                      <a:pPr indent="0" lvl="0" marL="0" rtl="0" algn="ctr">
                        <a:spcBef>
                          <a:spcPts val="0"/>
                        </a:spcBef>
                        <a:spcAft>
                          <a:spcPts val="0"/>
                        </a:spcAft>
                        <a:buNone/>
                      </a:pPr>
                      <a:r>
                        <a:rPr lang="zh-CN"/>
                        <a:t>0.52</a:t>
                      </a:r>
                      <a:endParaRPr/>
                    </a:p>
                  </a:txBody>
                  <a:tcPr marT="91425" marB="91425" marR="91425" marL="91425"/>
                </a:tc>
                <a:tc>
                  <a:txBody>
                    <a:bodyPr/>
                    <a:lstStyle/>
                    <a:p>
                      <a:pPr indent="0" lvl="0" marL="0" rtl="0" algn="ctr">
                        <a:spcBef>
                          <a:spcPts val="0"/>
                        </a:spcBef>
                        <a:spcAft>
                          <a:spcPts val="0"/>
                        </a:spcAft>
                        <a:buNone/>
                      </a:pPr>
                      <a:r>
                        <a:rPr lang="zh-CN"/>
                        <a:t>0.55</a:t>
                      </a:r>
                      <a:endParaRPr/>
                    </a:p>
                  </a:txBody>
                  <a:tcPr marT="91425" marB="91425" marR="91425" marL="91425"/>
                </a:tc>
                <a:tc>
                  <a:txBody>
                    <a:bodyPr/>
                    <a:lstStyle/>
                    <a:p>
                      <a:pPr indent="0" lvl="0" marL="0" rtl="0" algn="ctr">
                        <a:spcBef>
                          <a:spcPts val="0"/>
                        </a:spcBef>
                        <a:spcAft>
                          <a:spcPts val="0"/>
                        </a:spcAft>
                        <a:buNone/>
                      </a:pPr>
                      <a:r>
                        <a:rPr lang="zh-CN"/>
                        <a:t>0.62</a:t>
                      </a:r>
                      <a:endParaRPr/>
                    </a:p>
                  </a:txBody>
                  <a:tcPr marT="91425" marB="91425" marR="91425" marL="91425"/>
                </a:tc>
                <a:tc>
                  <a:txBody>
                    <a:bodyPr/>
                    <a:lstStyle/>
                    <a:p>
                      <a:pPr indent="0" lvl="0" marL="0" rtl="0" algn="ctr">
                        <a:spcBef>
                          <a:spcPts val="0"/>
                        </a:spcBef>
                        <a:spcAft>
                          <a:spcPts val="0"/>
                        </a:spcAft>
                        <a:buNone/>
                      </a:pPr>
                      <a:r>
                        <a:rPr lang="zh-CN"/>
                        <a:t>0.55</a:t>
                      </a:r>
                      <a:endParaRPr/>
                    </a:p>
                  </a:txBody>
                  <a:tcPr marT="91425" marB="91425" marR="91425" marL="91425"/>
                </a:tc>
                <a:tc>
                  <a:txBody>
                    <a:bodyPr/>
                    <a:lstStyle/>
                    <a:p>
                      <a:pPr indent="0" lvl="0" marL="0" rtl="0" algn="ctr">
                        <a:spcBef>
                          <a:spcPts val="0"/>
                        </a:spcBef>
                        <a:spcAft>
                          <a:spcPts val="0"/>
                        </a:spcAft>
                        <a:buNone/>
                      </a:pPr>
                      <a:r>
                        <a:rPr lang="zh-CN"/>
                        <a:t>0.52</a:t>
                      </a:r>
                      <a:endParaRPr/>
                    </a:p>
                  </a:txBody>
                  <a:tcPr marT="91425" marB="91425" marR="91425" marL="91425"/>
                </a:tc>
              </a:tr>
            </a:tbl>
          </a:graphicData>
        </a:graphic>
      </p:graphicFrame>
      <p:sp>
        <p:nvSpPr>
          <p:cNvPr id="322" name="Google Shape;322;p37"/>
          <p:cNvSpPr txBox="1"/>
          <p:nvPr/>
        </p:nvSpPr>
        <p:spPr>
          <a:xfrm>
            <a:off x="837975" y="1112500"/>
            <a:ext cx="1661400" cy="4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a:latin typeface="Calibri"/>
                <a:ea typeface="Calibri"/>
                <a:cs typeface="Calibri"/>
                <a:sym typeface="Calibri"/>
              </a:rPr>
              <a:t>Solution - 1</a:t>
            </a:r>
            <a:endParaRPr b="1">
              <a:latin typeface="Calibri"/>
              <a:ea typeface="Calibri"/>
              <a:cs typeface="Calibri"/>
              <a:sym typeface="Calibri"/>
            </a:endParaRPr>
          </a:p>
        </p:txBody>
      </p:sp>
      <p:sp>
        <p:nvSpPr>
          <p:cNvPr id="323" name="Google Shape;323;p37"/>
          <p:cNvSpPr txBox="1"/>
          <p:nvPr/>
        </p:nvSpPr>
        <p:spPr>
          <a:xfrm>
            <a:off x="837975" y="2940875"/>
            <a:ext cx="1661400" cy="4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a:latin typeface="Calibri"/>
                <a:ea typeface="Calibri"/>
                <a:cs typeface="Calibri"/>
                <a:sym typeface="Calibri"/>
              </a:rPr>
              <a:t>Solution - 2</a:t>
            </a:r>
            <a:endParaRPr b="1">
              <a:latin typeface="Calibri"/>
              <a:ea typeface="Calibri"/>
              <a:cs typeface="Calibri"/>
              <a:sym typeface="Calibri"/>
            </a:endParaRPr>
          </a:p>
        </p:txBody>
      </p:sp>
      <p:graphicFrame>
        <p:nvGraphicFramePr>
          <p:cNvPr id="324" name="Google Shape;324;p37"/>
          <p:cNvGraphicFramePr/>
          <p:nvPr/>
        </p:nvGraphicFramePr>
        <p:xfrm>
          <a:off x="678000" y="3383375"/>
          <a:ext cx="3000000" cy="3000000"/>
        </p:xfrm>
        <a:graphic>
          <a:graphicData uri="http://schemas.openxmlformats.org/drawingml/2006/table">
            <a:tbl>
              <a:tblPr>
                <a:noFill/>
                <a:tableStyleId>{4FD1F4BB-6B05-437D-AA87-2CBA9E1961C7}</a:tableStyleId>
              </a:tblPr>
              <a:tblGrid>
                <a:gridCol w="1206500"/>
                <a:gridCol w="1206500"/>
                <a:gridCol w="1206500"/>
                <a:gridCol w="1206500"/>
                <a:gridCol w="1206500"/>
                <a:gridCol w="1206500"/>
              </a:tblGrid>
              <a:tr h="381000">
                <a:tc>
                  <a:txBody>
                    <a:bodyPr/>
                    <a:lstStyle/>
                    <a:p>
                      <a:pPr indent="0" lvl="0" marL="0" rtl="0" algn="ctr">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zh-CN"/>
                        <a:t>Precision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a:t>Recall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a:t>Train_acc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a:t>Test_acc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a:t>F1_Score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zh-CN"/>
                        <a:t>XgBoost</a:t>
                      </a:r>
                      <a:endParaRPr/>
                    </a:p>
                  </a:txBody>
                  <a:tcPr marT="91425" marB="91425" marR="91425" marL="91425"/>
                </a:tc>
                <a:tc>
                  <a:txBody>
                    <a:bodyPr/>
                    <a:lstStyle/>
                    <a:p>
                      <a:pPr indent="0" lvl="0" marL="0" rtl="0" algn="ctr">
                        <a:spcBef>
                          <a:spcPts val="0"/>
                        </a:spcBef>
                        <a:spcAft>
                          <a:spcPts val="0"/>
                        </a:spcAft>
                        <a:buNone/>
                      </a:pPr>
                      <a:r>
                        <a:rPr lang="zh-CN"/>
                        <a:t>0.80</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zh-CN"/>
                        <a:t>0.80</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zh-CN"/>
                        <a:t>0.83</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zh-CN"/>
                        <a:t>0.80</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zh-CN"/>
                        <a:t>0.79</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38"/>
          <p:cNvSpPr txBox="1"/>
          <p:nvPr>
            <p:ph type="title"/>
          </p:nvPr>
        </p:nvSpPr>
        <p:spPr>
          <a:xfrm>
            <a:off x="311700" y="1397425"/>
            <a:ext cx="8520600" cy="841800"/>
          </a:xfrm>
          <a:prstGeom prst="rect">
            <a:avLst/>
          </a:prstGeom>
        </p:spPr>
        <p:txBody>
          <a:bodyPr anchorCtr="0" anchor="ctr" bIns="91425" lIns="91425" spcFirstLastPara="1" rIns="91425" wrap="square" tIns="91425">
            <a:noAutofit/>
          </a:bodyPr>
          <a:lstStyle/>
          <a:p>
            <a:pPr indent="0" lvl="0" marL="457200" rtl="0" algn="ctr">
              <a:lnSpc>
                <a:spcPct val="115000"/>
              </a:lnSpc>
              <a:spcBef>
                <a:spcPts val="0"/>
              </a:spcBef>
              <a:spcAft>
                <a:spcPts val="1600"/>
              </a:spcAft>
              <a:buNone/>
            </a:pPr>
            <a:r>
              <a:rPr b="1" lang="zh-CN" sz="2400">
                <a:solidFill>
                  <a:schemeClr val="dk2"/>
                </a:solidFill>
              </a:rPr>
              <a:t>Stockage de données dans NoSQL local</a:t>
            </a:r>
            <a:endParaRPr b="1" sz="2400"/>
          </a:p>
        </p:txBody>
      </p:sp>
      <p:pic>
        <p:nvPicPr>
          <p:cNvPr id="330" name="Google Shape;330;p38"/>
          <p:cNvPicPr preferRelativeResize="0"/>
          <p:nvPr/>
        </p:nvPicPr>
        <p:blipFill>
          <a:blip r:embed="rId3">
            <a:alphaModFix/>
          </a:blip>
          <a:stretch>
            <a:fillRect/>
          </a:stretch>
        </p:blipFill>
        <p:spPr>
          <a:xfrm>
            <a:off x="2233184" y="2432275"/>
            <a:ext cx="5004625" cy="2097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pic>
        <p:nvPicPr>
          <p:cNvPr id="335" name="Google Shape;335;p39"/>
          <p:cNvPicPr preferRelativeResize="0"/>
          <p:nvPr/>
        </p:nvPicPr>
        <p:blipFill>
          <a:blip r:embed="rId3">
            <a:alphaModFix/>
          </a:blip>
          <a:stretch>
            <a:fillRect/>
          </a:stretch>
        </p:blipFill>
        <p:spPr>
          <a:xfrm>
            <a:off x="1881750" y="221700"/>
            <a:ext cx="5380499" cy="3365250"/>
          </a:xfrm>
          <a:prstGeom prst="rect">
            <a:avLst/>
          </a:prstGeom>
          <a:noFill/>
          <a:ln>
            <a:noFill/>
          </a:ln>
        </p:spPr>
      </p:pic>
      <p:pic>
        <p:nvPicPr>
          <p:cNvPr id="336" name="Google Shape;336;p39"/>
          <p:cNvPicPr preferRelativeResize="0"/>
          <p:nvPr/>
        </p:nvPicPr>
        <p:blipFill>
          <a:blip r:embed="rId4">
            <a:alphaModFix/>
          </a:blip>
          <a:stretch>
            <a:fillRect/>
          </a:stretch>
        </p:blipFill>
        <p:spPr>
          <a:xfrm>
            <a:off x="1377425" y="3780950"/>
            <a:ext cx="6389140" cy="1251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pic>
        <p:nvPicPr>
          <p:cNvPr id="341" name="Google Shape;341;p40"/>
          <p:cNvPicPr preferRelativeResize="0"/>
          <p:nvPr/>
        </p:nvPicPr>
        <p:blipFill>
          <a:blip r:embed="rId3">
            <a:alphaModFix/>
          </a:blip>
          <a:stretch>
            <a:fillRect/>
          </a:stretch>
        </p:blipFill>
        <p:spPr>
          <a:xfrm>
            <a:off x="2270300" y="3205500"/>
            <a:ext cx="6592875" cy="1758100"/>
          </a:xfrm>
          <a:prstGeom prst="rect">
            <a:avLst/>
          </a:prstGeom>
          <a:noFill/>
          <a:ln>
            <a:noFill/>
          </a:ln>
        </p:spPr>
      </p:pic>
      <p:pic>
        <p:nvPicPr>
          <p:cNvPr id="342" name="Google Shape;342;p40"/>
          <p:cNvPicPr preferRelativeResize="0"/>
          <p:nvPr/>
        </p:nvPicPr>
        <p:blipFill rotWithShape="1">
          <a:blip r:embed="rId4">
            <a:alphaModFix/>
          </a:blip>
          <a:srcRect b="36824" l="0" r="20835" t="0"/>
          <a:stretch/>
        </p:blipFill>
        <p:spPr>
          <a:xfrm>
            <a:off x="152400" y="152400"/>
            <a:ext cx="5762325" cy="3053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pic>
        <p:nvPicPr>
          <p:cNvPr id="347" name="Google Shape;347;p41"/>
          <p:cNvPicPr preferRelativeResize="0"/>
          <p:nvPr/>
        </p:nvPicPr>
        <p:blipFill rotWithShape="1">
          <a:blip r:embed="rId3">
            <a:alphaModFix/>
          </a:blip>
          <a:srcRect b="0" l="0" r="63636" t="0"/>
          <a:stretch/>
        </p:blipFill>
        <p:spPr>
          <a:xfrm>
            <a:off x="1749138" y="655462"/>
            <a:ext cx="5645727" cy="3832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311700" y="1397425"/>
            <a:ext cx="8520600" cy="841800"/>
          </a:xfrm>
          <a:prstGeom prst="rect">
            <a:avLst/>
          </a:prstGeom>
        </p:spPr>
        <p:txBody>
          <a:bodyPr anchorCtr="0" anchor="ctr" bIns="91425" lIns="91425" spcFirstLastPara="1" rIns="91425" wrap="square" tIns="91425">
            <a:noAutofit/>
          </a:bodyPr>
          <a:lstStyle/>
          <a:p>
            <a:pPr indent="0" lvl="0" marL="457200" rtl="0" algn="ctr">
              <a:lnSpc>
                <a:spcPct val="115000"/>
              </a:lnSpc>
              <a:spcBef>
                <a:spcPts val="0"/>
              </a:spcBef>
              <a:spcAft>
                <a:spcPts val="1600"/>
              </a:spcAft>
              <a:buNone/>
            </a:pPr>
            <a:r>
              <a:rPr b="1" lang="zh-CN" sz="2400">
                <a:solidFill>
                  <a:schemeClr val="dk2"/>
                </a:solidFill>
              </a:rPr>
              <a:t>Collecte et transmission de données sur HDFS local</a:t>
            </a:r>
            <a:endParaRPr b="1" sz="2400"/>
          </a:p>
        </p:txBody>
      </p:sp>
      <p:pic>
        <p:nvPicPr>
          <p:cNvPr id="145" name="Google Shape;145;p15"/>
          <p:cNvPicPr preferRelativeResize="0"/>
          <p:nvPr/>
        </p:nvPicPr>
        <p:blipFill>
          <a:blip r:embed="rId3">
            <a:alphaModFix/>
          </a:blip>
          <a:stretch>
            <a:fillRect/>
          </a:stretch>
        </p:blipFill>
        <p:spPr>
          <a:xfrm>
            <a:off x="2532725" y="2445650"/>
            <a:ext cx="4998449" cy="21120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pic>
        <p:nvPicPr>
          <p:cNvPr id="352" name="Google Shape;352;p42"/>
          <p:cNvPicPr preferRelativeResize="0"/>
          <p:nvPr/>
        </p:nvPicPr>
        <p:blipFill>
          <a:blip r:embed="rId3">
            <a:alphaModFix/>
          </a:blip>
          <a:stretch>
            <a:fillRect/>
          </a:stretch>
        </p:blipFill>
        <p:spPr>
          <a:xfrm>
            <a:off x="1700588" y="68250"/>
            <a:ext cx="5742818" cy="48387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pic>
        <p:nvPicPr>
          <p:cNvPr id="357" name="Google Shape;357;p43"/>
          <p:cNvPicPr preferRelativeResize="0"/>
          <p:nvPr/>
        </p:nvPicPr>
        <p:blipFill rotWithShape="1">
          <a:blip r:embed="rId3">
            <a:alphaModFix/>
          </a:blip>
          <a:srcRect b="0" l="0" r="25656" t="0"/>
          <a:stretch/>
        </p:blipFill>
        <p:spPr>
          <a:xfrm>
            <a:off x="1286213" y="380450"/>
            <a:ext cx="6571575" cy="4382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44"/>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Merci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Google Shape;150;p16"/>
          <p:cNvPicPr preferRelativeResize="0"/>
          <p:nvPr/>
        </p:nvPicPr>
        <p:blipFill>
          <a:blip r:embed="rId3">
            <a:alphaModFix/>
          </a:blip>
          <a:stretch>
            <a:fillRect/>
          </a:stretch>
        </p:blipFill>
        <p:spPr>
          <a:xfrm>
            <a:off x="162950" y="911275"/>
            <a:ext cx="4040576" cy="3072349"/>
          </a:xfrm>
          <a:prstGeom prst="rect">
            <a:avLst/>
          </a:prstGeom>
          <a:noFill/>
          <a:ln>
            <a:noFill/>
          </a:ln>
        </p:spPr>
      </p:pic>
      <p:pic>
        <p:nvPicPr>
          <p:cNvPr id="151" name="Google Shape;151;p16"/>
          <p:cNvPicPr preferRelativeResize="0"/>
          <p:nvPr/>
        </p:nvPicPr>
        <p:blipFill>
          <a:blip r:embed="rId4">
            <a:alphaModFix/>
          </a:blip>
          <a:stretch>
            <a:fillRect/>
          </a:stretch>
        </p:blipFill>
        <p:spPr>
          <a:xfrm>
            <a:off x="4398176" y="911275"/>
            <a:ext cx="4614549" cy="3072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17"/>
          <p:cNvPicPr preferRelativeResize="0"/>
          <p:nvPr/>
        </p:nvPicPr>
        <p:blipFill>
          <a:blip r:embed="rId3">
            <a:alphaModFix/>
          </a:blip>
          <a:stretch>
            <a:fillRect/>
          </a:stretch>
        </p:blipFill>
        <p:spPr>
          <a:xfrm>
            <a:off x="152400" y="730250"/>
            <a:ext cx="8839200" cy="3683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Google Shape;161;p18"/>
          <p:cNvPicPr preferRelativeResize="0"/>
          <p:nvPr/>
        </p:nvPicPr>
        <p:blipFill>
          <a:blip r:embed="rId3">
            <a:alphaModFix/>
          </a:blip>
          <a:stretch>
            <a:fillRect/>
          </a:stretch>
        </p:blipFill>
        <p:spPr>
          <a:xfrm>
            <a:off x="152400" y="624375"/>
            <a:ext cx="8839200" cy="1947386"/>
          </a:xfrm>
          <a:prstGeom prst="rect">
            <a:avLst/>
          </a:prstGeom>
          <a:noFill/>
          <a:ln>
            <a:noFill/>
          </a:ln>
        </p:spPr>
      </p:pic>
      <p:pic>
        <p:nvPicPr>
          <p:cNvPr id="162" name="Google Shape;162;p18"/>
          <p:cNvPicPr preferRelativeResize="0"/>
          <p:nvPr/>
        </p:nvPicPr>
        <p:blipFill>
          <a:blip r:embed="rId4">
            <a:alphaModFix/>
          </a:blip>
          <a:stretch>
            <a:fillRect/>
          </a:stretch>
        </p:blipFill>
        <p:spPr>
          <a:xfrm>
            <a:off x="152400" y="2854186"/>
            <a:ext cx="8839200" cy="19013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Google Shape;167;p19"/>
          <p:cNvPicPr preferRelativeResize="0"/>
          <p:nvPr/>
        </p:nvPicPr>
        <p:blipFill>
          <a:blip r:embed="rId3">
            <a:alphaModFix/>
          </a:blip>
          <a:stretch>
            <a:fillRect/>
          </a:stretch>
        </p:blipFill>
        <p:spPr>
          <a:xfrm>
            <a:off x="1724025" y="1104025"/>
            <a:ext cx="5695950" cy="552450"/>
          </a:xfrm>
          <a:prstGeom prst="rect">
            <a:avLst/>
          </a:prstGeom>
          <a:noFill/>
          <a:ln>
            <a:noFill/>
          </a:ln>
        </p:spPr>
      </p:pic>
      <p:pic>
        <p:nvPicPr>
          <p:cNvPr id="168" name="Google Shape;168;p19"/>
          <p:cNvPicPr preferRelativeResize="0"/>
          <p:nvPr/>
        </p:nvPicPr>
        <p:blipFill>
          <a:blip r:embed="rId4">
            <a:alphaModFix/>
          </a:blip>
          <a:stretch>
            <a:fillRect/>
          </a:stretch>
        </p:blipFill>
        <p:spPr>
          <a:xfrm>
            <a:off x="232975" y="1920375"/>
            <a:ext cx="8839200" cy="811867"/>
          </a:xfrm>
          <a:prstGeom prst="rect">
            <a:avLst/>
          </a:prstGeom>
          <a:noFill/>
          <a:ln>
            <a:noFill/>
          </a:ln>
        </p:spPr>
      </p:pic>
      <p:pic>
        <p:nvPicPr>
          <p:cNvPr id="169" name="Google Shape;169;p19"/>
          <p:cNvPicPr preferRelativeResize="0"/>
          <p:nvPr/>
        </p:nvPicPr>
        <p:blipFill>
          <a:blip r:embed="rId5">
            <a:alphaModFix/>
          </a:blip>
          <a:stretch>
            <a:fillRect/>
          </a:stretch>
        </p:blipFill>
        <p:spPr>
          <a:xfrm>
            <a:off x="1181100" y="2902142"/>
            <a:ext cx="6781800" cy="1838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Google Shape;174;p20"/>
          <p:cNvPicPr preferRelativeResize="0"/>
          <p:nvPr/>
        </p:nvPicPr>
        <p:blipFill>
          <a:blip r:embed="rId3">
            <a:alphaModFix/>
          </a:blip>
          <a:stretch>
            <a:fillRect/>
          </a:stretch>
        </p:blipFill>
        <p:spPr>
          <a:xfrm>
            <a:off x="152400" y="3302717"/>
            <a:ext cx="8839199" cy="488225"/>
          </a:xfrm>
          <a:prstGeom prst="rect">
            <a:avLst/>
          </a:prstGeom>
          <a:noFill/>
          <a:ln>
            <a:noFill/>
          </a:ln>
        </p:spPr>
      </p:pic>
      <p:pic>
        <p:nvPicPr>
          <p:cNvPr id="175" name="Google Shape;175;p20"/>
          <p:cNvPicPr preferRelativeResize="0"/>
          <p:nvPr/>
        </p:nvPicPr>
        <p:blipFill>
          <a:blip r:embed="rId4">
            <a:alphaModFix/>
          </a:blip>
          <a:stretch>
            <a:fillRect/>
          </a:stretch>
        </p:blipFill>
        <p:spPr>
          <a:xfrm>
            <a:off x="152400" y="1356375"/>
            <a:ext cx="8839201" cy="133298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pic>
        <p:nvPicPr>
          <p:cNvPr id="180" name="Google Shape;180;p21"/>
          <p:cNvPicPr preferRelativeResize="0"/>
          <p:nvPr/>
        </p:nvPicPr>
        <p:blipFill>
          <a:blip r:embed="rId3">
            <a:alphaModFix/>
          </a:blip>
          <a:stretch>
            <a:fillRect/>
          </a:stretch>
        </p:blipFill>
        <p:spPr>
          <a:xfrm>
            <a:off x="1557788" y="686500"/>
            <a:ext cx="6028426" cy="3770500"/>
          </a:xfrm>
          <a:prstGeom prst="rect">
            <a:avLst/>
          </a:prstGeom>
          <a:noFill/>
          <a:ln>
            <a:noFill/>
          </a:ln>
        </p:spPr>
      </p:pic>
      <p:sp>
        <p:nvSpPr>
          <p:cNvPr id="181" name="Google Shape;181;p21"/>
          <p:cNvSpPr/>
          <p:nvPr/>
        </p:nvSpPr>
        <p:spPr>
          <a:xfrm>
            <a:off x="1480250" y="4141725"/>
            <a:ext cx="3633300" cy="179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